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74"/>
  </p:notesMasterIdLst>
  <p:sldIdLst>
    <p:sldId id="318" r:id="rId3"/>
    <p:sldId id="260" r:id="rId4"/>
    <p:sldId id="261" r:id="rId5"/>
    <p:sldId id="262" r:id="rId6"/>
    <p:sldId id="263" r:id="rId7"/>
    <p:sldId id="258" r:id="rId8"/>
    <p:sldId id="259" r:id="rId9"/>
    <p:sldId id="288" r:id="rId10"/>
    <p:sldId id="264" r:id="rId11"/>
    <p:sldId id="265" r:id="rId12"/>
    <p:sldId id="267" r:id="rId13"/>
    <p:sldId id="268" r:id="rId14"/>
    <p:sldId id="266" r:id="rId15"/>
    <p:sldId id="269" r:id="rId16"/>
    <p:sldId id="271" r:id="rId17"/>
    <p:sldId id="272" r:id="rId18"/>
    <p:sldId id="328" r:id="rId19"/>
    <p:sldId id="273" r:id="rId20"/>
    <p:sldId id="274" r:id="rId21"/>
    <p:sldId id="275" r:id="rId22"/>
    <p:sldId id="276" r:id="rId23"/>
    <p:sldId id="277" r:id="rId24"/>
    <p:sldId id="278" r:id="rId25"/>
    <p:sldId id="279" r:id="rId26"/>
    <p:sldId id="330" r:id="rId27"/>
    <p:sldId id="280" r:id="rId28"/>
    <p:sldId id="281" r:id="rId29"/>
    <p:sldId id="282" r:id="rId30"/>
    <p:sldId id="283" r:id="rId31"/>
    <p:sldId id="319" r:id="rId32"/>
    <p:sldId id="286" r:id="rId33"/>
    <p:sldId id="332" r:id="rId34"/>
    <p:sldId id="310" r:id="rId35"/>
    <p:sldId id="321" r:id="rId36"/>
    <p:sldId id="292" r:id="rId37"/>
    <p:sldId id="311" r:id="rId38"/>
    <p:sldId id="331" r:id="rId39"/>
    <p:sldId id="297" r:id="rId40"/>
    <p:sldId id="312" r:id="rId41"/>
    <p:sldId id="313" r:id="rId42"/>
    <p:sldId id="314" r:id="rId43"/>
    <p:sldId id="287" r:id="rId44"/>
    <p:sldId id="290" r:id="rId45"/>
    <p:sldId id="291" r:id="rId46"/>
    <p:sldId id="294" r:id="rId47"/>
    <p:sldId id="295" r:id="rId48"/>
    <p:sldId id="296" r:id="rId49"/>
    <p:sldId id="298" r:id="rId50"/>
    <p:sldId id="300" r:id="rId51"/>
    <p:sldId id="301" r:id="rId52"/>
    <p:sldId id="302" r:id="rId53"/>
    <p:sldId id="303" r:id="rId54"/>
    <p:sldId id="306" r:id="rId55"/>
    <p:sldId id="304" r:id="rId56"/>
    <p:sldId id="289" r:id="rId57"/>
    <p:sldId id="305" r:id="rId58"/>
    <p:sldId id="307" r:id="rId59"/>
    <p:sldId id="308" r:id="rId60"/>
    <p:sldId id="309" r:id="rId61"/>
    <p:sldId id="329" r:id="rId62"/>
    <p:sldId id="322" r:id="rId63"/>
    <p:sldId id="316" r:id="rId64"/>
    <p:sldId id="326" r:id="rId65"/>
    <p:sldId id="327" r:id="rId66"/>
    <p:sldId id="284" r:id="rId67"/>
    <p:sldId id="323" r:id="rId68"/>
    <p:sldId id="324" r:id="rId69"/>
    <p:sldId id="325" r:id="rId70"/>
    <p:sldId id="320" r:id="rId71"/>
    <p:sldId id="317" r:id="rId72"/>
    <p:sldId id="270"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065"/>
    <a:srgbClr val="FF3300"/>
    <a:srgbClr val="FF4233"/>
    <a:srgbClr val="FF54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7983" autoAdjust="0"/>
  </p:normalViewPr>
  <p:slideViewPr>
    <p:cSldViewPr>
      <p:cViewPr varScale="1">
        <p:scale>
          <a:sx n="56" d="100"/>
          <a:sy n="56" d="100"/>
        </p:scale>
        <p:origin x="-1470" y="-96"/>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p:scale>
        <a:sx n="70" d="100"/>
        <a:sy n="70" d="100"/>
      </p:scale>
      <p:origin x="0" y="8172"/>
    </p:cViewPr>
  </p:sorterViewPr>
  <p:notesViewPr>
    <p:cSldViewPr>
      <p:cViewPr varScale="1">
        <p:scale>
          <a:sx n="56" d="100"/>
          <a:sy n="56" d="100"/>
        </p:scale>
        <p:origin x="-24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36A8A-93FA-48FF-B243-7E8CD3EBC80B}" type="datetimeFigureOut">
              <a:rPr lang="en-GB" smtClean="0"/>
              <a:t>21/11/2012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Uncharged</a:t>
            </a:r>
            <a:r>
              <a:rPr lang="en-US" baseline="0" dirty="0" smtClean="0"/>
              <a:t> ionizing radiation lose their energy in relatively few large interactions, whereas charged particles typically undergo many small collisions, losing their kinetic energy gradually</a:t>
            </a:r>
          </a:p>
          <a:p>
            <a:r>
              <a:rPr lang="en-US" baseline="0" dirty="0" smtClean="0"/>
              <a:t>An uncharged particle has no limiting range in matter, beyond which it cannot go; charge particle encounter such a range limit as they run out of kinetic energy</a:t>
            </a:r>
          </a:p>
          <a:p>
            <a:r>
              <a:rPr lang="en-US" baseline="0" dirty="0" smtClean="0"/>
              <a:t>For comparable energies, uncharged particles penetrate much farther through matter, on the average, than charged particles, although this difference gradually decreases at energies above 1 MeV</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36</a:t>
            </a:fld>
            <a:endParaRPr lang="en-GB"/>
          </a:p>
        </p:txBody>
      </p:sp>
    </p:spTree>
    <p:extLst>
      <p:ext uri="{BB962C8B-B14F-4D97-AF65-F5344CB8AC3E}">
        <p14:creationId xmlns:p14="http://schemas.microsoft.com/office/powerpoint/2010/main" val="4198142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The value of attenuation coefficient </a:t>
                </a:r>
                <a14:m>
                  <m:oMath xmlns:m="http://schemas.openxmlformats.org/officeDocument/2006/math">
                    <m:r>
                      <a:rPr lang="en-US" i="1" dirty="0" smtClean="0">
                        <a:latin typeface="Cambria Math"/>
                        <a:ea typeface="Cambria Math"/>
                      </a:rPr>
                      <m:t>𝜇</m:t>
                    </m:r>
                  </m:oMath>
                </a14:m>
                <a:r>
                  <a:rPr lang="en-US" dirty="0" smtClean="0"/>
                  <a:t> includes the partial</a:t>
                </a:r>
                <a:r>
                  <a:rPr lang="en-US" baseline="0" dirty="0" smtClean="0"/>
                  <a:t> coefficients for all types of interactions by the primary particles, since a particle ceases to be primary when it undergoes its first interaction of any kind</a:t>
                </a:r>
                <a:endParaRPr lang="en-GB" dirty="0"/>
              </a:p>
            </p:txBody>
          </p:sp>
        </mc:Choice>
        <mc:Fallback xmlns="">
          <p:sp>
            <p:nvSpPr>
              <p:cNvPr id="3" name="Notes Placeholder 2"/>
              <p:cNvSpPr>
                <a:spLocks noGrp="1"/>
              </p:cNvSpPr>
              <p:nvPr>
                <p:ph type="body" idx="1"/>
              </p:nvPr>
            </p:nvSpPr>
            <p:spPr/>
            <p:txBody>
              <a:bodyPr/>
              <a:lstStyle/>
              <a:p>
                <a:r>
                  <a:rPr lang="en-US" dirty="0" smtClean="0"/>
                  <a:t>The value of attenuation coefficient </a:t>
                </a:r>
                <a:r>
                  <a:rPr lang="en-US" i="0" dirty="0" smtClean="0">
                    <a:latin typeface="Cambria Math"/>
                    <a:ea typeface="Cambria Math"/>
                  </a:rPr>
                  <a:t>𝜇</a:t>
                </a:r>
                <a:r>
                  <a:rPr lang="en-US" dirty="0" smtClean="0"/>
                  <a:t> includes the partial</a:t>
                </a:r>
                <a:r>
                  <a:rPr lang="en-US" baseline="0" dirty="0" smtClean="0"/>
                  <a:t> coefficients for all types of interactions by the primary particles, since a particle ceases to be primary when it undergoes its first interaction of any kind</a:t>
                </a:r>
                <a:endParaRPr lang="en-GB" dirty="0"/>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38</a:t>
            </a:fld>
            <a:endParaRPr lang="en-GB"/>
          </a:p>
        </p:txBody>
      </p:sp>
    </p:spTree>
    <p:extLst>
      <p:ext uri="{BB962C8B-B14F-4D97-AF65-F5344CB8AC3E}">
        <p14:creationId xmlns:p14="http://schemas.microsoft.com/office/powerpoint/2010/main" val="25441388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Radiative</a:t>
            </a:r>
            <a:r>
              <a:rPr lang="en-US" baseline="0" dirty="0" smtClean="0"/>
              <a:t> losses = conversion of charged-particle kinetic energy to photon energy, through either bremsstrahlung x-ray production or in-flight annihilation of positrons</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42</a:t>
            </a:fld>
            <a:endParaRPr lang="en-GB"/>
          </a:p>
        </p:txBody>
      </p:sp>
    </p:spTree>
    <p:extLst>
      <p:ext uri="{BB962C8B-B14F-4D97-AF65-F5344CB8AC3E}">
        <p14:creationId xmlns:p14="http://schemas.microsoft.com/office/powerpoint/2010/main" val="2762808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48</a:t>
            </a:fld>
            <a:endParaRPr lang="en-GB"/>
          </a:p>
        </p:txBody>
      </p:sp>
    </p:spTree>
    <p:extLst>
      <p:ext uri="{BB962C8B-B14F-4D97-AF65-F5344CB8AC3E}">
        <p14:creationId xmlns:p14="http://schemas.microsoft.com/office/powerpoint/2010/main" val="2217579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50</a:t>
            </a:fld>
            <a:endParaRPr lang="en-GB"/>
          </a:p>
        </p:txBody>
      </p:sp>
    </p:spTree>
    <p:extLst>
      <p:ext uri="{BB962C8B-B14F-4D97-AF65-F5344CB8AC3E}">
        <p14:creationId xmlns:p14="http://schemas.microsoft.com/office/powerpoint/2010/main" val="1319540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 represent the energy per unit</a:t>
            </a:r>
            <a:r>
              <a:rPr lang="en-US" baseline="0" dirty="0" smtClean="0"/>
              <a:t> mass which remains in the matter at P to produce any effect attributable to the radiation.</a:t>
            </a:r>
          </a:p>
          <a:p>
            <a:r>
              <a:rPr lang="en-US" baseline="0" dirty="0" smtClean="0"/>
              <a:t>If D = 0 there can be no radiation effect.</a:t>
            </a:r>
          </a:p>
          <a:p>
            <a:r>
              <a:rPr lang="en-US" baseline="0" dirty="0" smtClean="0"/>
              <a:t>Thus, the absorbed dose is the most important quantity in radiological physics.</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54</a:t>
            </a:fld>
            <a:endParaRPr lang="en-GB"/>
          </a:p>
        </p:txBody>
      </p:sp>
    </p:spTree>
    <p:extLst>
      <p:ext uri="{BB962C8B-B14F-4D97-AF65-F5344CB8AC3E}">
        <p14:creationId xmlns:p14="http://schemas.microsoft.com/office/powerpoint/2010/main" val="3390611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GB" i="1" smtClean="0">
                            <a:latin typeface="Cambria Math"/>
                          </a:rPr>
                        </m:ctrlPr>
                      </m:sSubSupPr>
                      <m:e>
                        <m:d>
                          <m:dPr>
                            <m:ctrlPr>
                              <a:rPr lang="en-GB" i="1" smtClean="0">
                                <a:latin typeface="Cambria Math"/>
                              </a:rPr>
                            </m:ctrlPr>
                          </m:dPr>
                          <m:e>
                            <m:sSub>
                              <m:sSubPr>
                                <m:ctrlPr>
                                  <a:rPr lang="en-GB" i="1" smtClean="0">
                                    <a:latin typeface="Cambria Math"/>
                                  </a:rPr>
                                </m:ctrlPr>
                              </m:sSubPr>
                              <m:e>
                                <m:r>
                                  <a:rPr lang="en-US" b="0" i="1" smtClean="0">
                                    <a:latin typeface="Cambria Math"/>
                                  </a:rPr>
                                  <m:t>𝑅</m:t>
                                </m:r>
                              </m:e>
                              <m:sub>
                                <m:r>
                                  <a:rPr lang="en-US" b="0" i="1" smtClean="0">
                                    <a:latin typeface="Cambria Math"/>
                                  </a:rPr>
                                  <m:t>𝑜𝑢𝑡</m:t>
                                </m:r>
                              </m:sub>
                            </m:sSub>
                          </m:e>
                        </m:d>
                        <m:r>
                          <a:rPr lang="en-US" i="1" baseline="-25000">
                            <a:latin typeface="Cambria Math"/>
                          </a:rPr>
                          <m:t>𝑢</m:t>
                        </m:r>
                      </m:e>
                      <m:sub/>
                      <m:sup>
                        <m:r>
                          <a:rPr lang="en-US" b="0" i="1" smtClean="0">
                            <a:latin typeface="Cambria Math"/>
                          </a:rPr>
                          <m:t>𝑛𝑜𝑛𝑟</m:t>
                        </m:r>
                      </m:sup>
                    </m:sSubSup>
                  </m:oMath>
                </a14:m>
                <a:r>
                  <a:rPr lang="en-GB" dirty="0" smtClean="0">
                    <a:latin typeface="Verdana" pitchFamily="34" charset="0"/>
                    <a:ea typeface="Verdana" pitchFamily="34" charset="0"/>
                    <a:cs typeface="Verdana" pitchFamily="34" charset="0"/>
                  </a:rPr>
                  <a:t> = radiant energy of uncharged particles leaving </a:t>
                </a:r>
                <a:r>
                  <a:rPr lang="en-GB" i="1" dirty="0" smtClean="0">
                    <a:latin typeface="Verdana" pitchFamily="34" charset="0"/>
                    <a:ea typeface="Verdana" pitchFamily="34" charset="0"/>
                    <a:cs typeface="Verdana" pitchFamily="34" charset="0"/>
                  </a:rPr>
                  <a:t>V</a:t>
                </a:r>
                <a:r>
                  <a:rPr lang="en-GB" dirty="0" smtClean="0">
                    <a:latin typeface="Verdana" pitchFamily="34" charset="0"/>
                    <a:ea typeface="Verdana" pitchFamily="34" charset="0"/>
                    <a:cs typeface="Verdana" pitchFamily="34" charset="0"/>
                  </a:rPr>
                  <a:t>, </a:t>
                </a:r>
                <a:r>
                  <a:rPr lang="en-GB" i="1" dirty="0" smtClean="0">
                    <a:latin typeface="Verdana" pitchFamily="34" charset="0"/>
                    <a:ea typeface="Verdana" pitchFamily="34" charset="0"/>
                    <a:cs typeface="Verdana" pitchFamily="34" charset="0"/>
                  </a:rPr>
                  <a:t>except</a:t>
                </a:r>
                <a:r>
                  <a:rPr lang="en-GB" dirty="0" smtClean="0">
                    <a:latin typeface="Verdana" pitchFamily="34" charset="0"/>
                    <a:ea typeface="Verdana" pitchFamily="34" charset="0"/>
                    <a:cs typeface="Verdana" pitchFamily="34" charset="0"/>
                  </a:rPr>
                  <a:t> that which originated from radioactive losses of kinetic energy by 	charged p</a:t>
                </a:r>
                <a:r>
                  <a:rPr lang="en-US" dirty="0" smtClean="0">
                    <a:latin typeface="Verdana" pitchFamily="34" charset="0"/>
                    <a:ea typeface="Verdana" pitchFamily="34" charset="0"/>
                    <a:cs typeface="Verdana" pitchFamily="34" charset="0"/>
                  </a:rPr>
                  <a:t>articles while in </a:t>
                </a:r>
                <a:r>
                  <a:rPr lang="en-US" i="1" dirty="0" smtClean="0">
                    <a:latin typeface="Verdana" pitchFamily="34" charset="0"/>
                    <a:ea typeface="Verdana" pitchFamily="34" charset="0"/>
                    <a:cs typeface="Verdana" pitchFamily="34" charset="0"/>
                  </a:rPr>
                  <a:t>V</a:t>
                </a:r>
              </a:p>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GB" sz="1200" i="1" smtClean="0">
                            <a:latin typeface="Cambria Math"/>
                          </a:rPr>
                        </m:ctrlPr>
                      </m:sSubPr>
                      <m:e>
                        <m:r>
                          <a:rPr lang="en-US" sz="1200" i="1">
                            <a:latin typeface="Cambria Math"/>
                          </a:rPr>
                          <m:t>𝑅</m:t>
                        </m:r>
                        <m:r>
                          <a:rPr lang="en-US" sz="1200" i="1">
                            <a:latin typeface="Cambria Math"/>
                          </a:rPr>
                          <m:t>′</m:t>
                        </m:r>
                      </m:e>
                      <m:sub>
                        <m:r>
                          <a:rPr lang="en-US" sz="1200" i="1">
                            <a:latin typeface="Cambria Math"/>
                          </a:rPr>
                          <m:t>𝑢</m:t>
                        </m:r>
                      </m:sub>
                    </m:sSub>
                  </m:oMath>
                </a14:m>
                <a:r>
                  <a:rPr lang="en-GB" sz="1200" dirty="0" smtClean="0">
                    <a:latin typeface="Verdana" pitchFamily="34" charset="0"/>
                    <a:ea typeface="Verdana" pitchFamily="34" charset="0"/>
                    <a:cs typeface="Verdana" pitchFamily="34" charset="0"/>
                  </a:rPr>
                  <a:t> = radiant energy emitted as </a:t>
                </a:r>
                <a:r>
                  <a:rPr lang="en-GB" sz="1200" dirty="0" err="1" smtClean="0">
                    <a:latin typeface="Verdana" pitchFamily="34" charset="0"/>
                    <a:ea typeface="Verdana" pitchFamily="34" charset="0"/>
                    <a:cs typeface="Verdana" pitchFamily="34" charset="0"/>
                  </a:rPr>
                  <a:t>radiative</a:t>
                </a:r>
                <a:r>
                  <a:rPr lang="en-GB" sz="1200" dirty="0" smtClean="0">
                    <a:latin typeface="Verdana" pitchFamily="34" charset="0"/>
                    <a:ea typeface="Verdana" pitchFamily="34" charset="0"/>
                    <a:cs typeface="Verdana" pitchFamily="34" charset="0"/>
                  </a:rPr>
                  <a:t> losses by the charged particles which originated in the volume V, regardless of where the </a:t>
                </a:r>
                <a:r>
                  <a:rPr lang="en-GB" sz="1200" dirty="0" err="1" smtClean="0">
                    <a:latin typeface="Verdana" pitchFamily="34" charset="0"/>
                    <a:ea typeface="Verdana" pitchFamily="34" charset="0"/>
                    <a:cs typeface="Verdana" pitchFamily="34" charset="0"/>
                  </a:rPr>
                  <a:t>radiative</a:t>
                </a:r>
                <a:r>
                  <a:rPr lang="en-GB" sz="1200" dirty="0" smtClean="0">
                    <a:latin typeface="Verdana" pitchFamily="34" charset="0"/>
                    <a:ea typeface="Verdana" pitchFamily="34" charset="0"/>
                    <a:cs typeface="Verdana" pitchFamily="34" charset="0"/>
                  </a:rPr>
                  <a:t> loss event occur</a:t>
                </a:r>
                <a:endParaRPr lang="en-US" i="1" dirty="0" smtClean="0">
                  <a:latin typeface="Verdana" pitchFamily="34" charset="0"/>
                  <a:ea typeface="Verdana" pitchFamily="34" charset="0"/>
                  <a:cs typeface="Verdana" pitchFamily="34" charset="0"/>
                </a:endParaRPr>
              </a:p>
              <a:p>
                <a:endParaRPr lang="en-GB"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smtClean="0">
                    <a:latin typeface="Cambria Math"/>
                  </a:rPr>
                  <a:t>(</a:t>
                </a:r>
                <a:r>
                  <a:rPr lang="en-US" b="0" i="0" smtClean="0">
                    <a:latin typeface="Cambria Math"/>
                  </a:rPr>
                  <a:t>𝑅</a:t>
                </a:r>
                <a:r>
                  <a:rPr lang="en-GB" b="0" i="0" smtClean="0">
                    <a:latin typeface="Cambria Math"/>
                  </a:rPr>
                  <a:t>_</a:t>
                </a:r>
                <a:r>
                  <a:rPr lang="en-US" b="0" i="0" smtClean="0">
                    <a:latin typeface="Cambria Math"/>
                  </a:rPr>
                  <a:t>𝑜𝑢𝑡 )</a:t>
                </a:r>
                <a:r>
                  <a:rPr lang="en-US" i="0" baseline="-25000">
                    <a:latin typeface="Cambria Math"/>
                  </a:rPr>
                  <a:t>𝑢</a:t>
                </a:r>
                <a:r>
                  <a:rPr lang="en-GB" i="0" baseline="-25000" smtClean="0">
                    <a:latin typeface="Cambria Math"/>
                  </a:rPr>
                  <a:t>_</a:t>
                </a:r>
                <a:r>
                  <a:rPr lang="en-US" i="0" baseline="-25000">
                    <a:latin typeface="Cambria Math"/>
                  </a:rPr>
                  <a:t>^</a:t>
                </a:r>
                <a:r>
                  <a:rPr lang="en-US" b="0" i="0" smtClean="0">
                    <a:latin typeface="Cambria Math"/>
                  </a:rPr>
                  <a:t>𝑛𝑜𝑛𝑟</a:t>
                </a:r>
                <a:r>
                  <a:rPr lang="en-GB" dirty="0" smtClean="0">
                    <a:latin typeface="Verdana" pitchFamily="34" charset="0"/>
                    <a:ea typeface="Verdana" pitchFamily="34" charset="0"/>
                    <a:cs typeface="Verdana" pitchFamily="34" charset="0"/>
                  </a:rPr>
                  <a:t> = radiant energy of uncharged particles leaving </a:t>
                </a:r>
                <a:r>
                  <a:rPr lang="en-GB" i="1" dirty="0" smtClean="0">
                    <a:latin typeface="Verdana" pitchFamily="34" charset="0"/>
                    <a:ea typeface="Verdana" pitchFamily="34" charset="0"/>
                    <a:cs typeface="Verdana" pitchFamily="34" charset="0"/>
                  </a:rPr>
                  <a:t>V</a:t>
                </a:r>
                <a:r>
                  <a:rPr lang="en-GB" dirty="0" smtClean="0">
                    <a:latin typeface="Verdana" pitchFamily="34" charset="0"/>
                    <a:ea typeface="Verdana" pitchFamily="34" charset="0"/>
                    <a:cs typeface="Verdana" pitchFamily="34" charset="0"/>
                  </a:rPr>
                  <a:t>, </a:t>
                </a:r>
                <a:r>
                  <a:rPr lang="en-GB" i="1" dirty="0" smtClean="0">
                    <a:latin typeface="Verdana" pitchFamily="34" charset="0"/>
                    <a:ea typeface="Verdana" pitchFamily="34" charset="0"/>
                    <a:cs typeface="Verdana" pitchFamily="34" charset="0"/>
                  </a:rPr>
                  <a:t>except</a:t>
                </a:r>
                <a:r>
                  <a:rPr lang="en-GB" dirty="0" smtClean="0">
                    <a:latin typeface="Verdana" pitchFamily="34" charset="0"/>
                    <a:ea typeface="Verdana" pitchFamily="34" charset="0"/>
                    <a:cs typeface="Verdana" pitchFamily="34" charset="0"/>
                  </a:rPr>
                  <a:t> that which originated from radioactive losses of kinetic energy by 	charged p</a:t>
                </a:r>
                <a:r>
                  <a:rPr lang="en-US" dirty="0" smtClean="0">
                    <a:latin typeface="Verdana" pitchFamily="34" charset="0"/>
                    <a:ea typeface="Verdana" pitchFamily="34" charset="0"/>
                    <a:cs typeface="Verdana" pitchFamily="34" charset="0"/>
                  </a:rPr>
                  <a:t>articles while in </a:t>
                </a:r>
                <a:r>
                  <a:rPr lang="en-US" i="1" dirty="0" smtClean="0">
                    <a:latin typeface="Verdana" pitchFamily="34" charset="0"/>
                    <a:ea typeface="Verdana" pitchFamily="34" charset="0"/>
                    <a:cs typeface="Verdana" pitchFamily="34" charset="0"/>
                  </a:rPr>
                  <a:t>V</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i="0" smtClean="0">
                    <a:latin typeface="Cambria Math"/>
                  </a:rPr>
                  <a:t>〖</a:t>
                </a:r>
                <a:r>
                  <a:rPr lang="en-US" sz="1200" i="0">
                    <a:latin typeface="Cambria Math"/>
                  </a:rPr>
                  <a:t>𝑅′</a:t>
                </a:r>
                <a:r>
                  <a:rPr lang="en-GB" sz="1200" i="0" smtClean="0">
                    <a:latin typeface="Cambria Math"/>
                  </a:rPr>
                  <a:t>〗_</a:t>
                </a:r>
                <a:r>
                  <a:rPr lang="en-US" sz="1200" i="0">
                    <a:latin typeface="Cambria Math"/>
                  </a:rPr>
                  <a:t>𝑢</a:t>
                </a:r>
                <a:r>
                  <a:rPr lang="en-GB" sz="1200" dirty="0" smtClean="0">
                    <a:latin typeface="Verdana" pitchFamily="34" charset="0"/>
                    <a:ea typeface="Verdana" pitchFamily="34" charset="0"/>
                    <a:cs typeface="Verdana" pitchFamily="34" charset="0"/>
                  </a:rPr>
                  <a:t> = radiant energy emitted as </a:t>
                </a:r>
                <a:r>
                  <a:rPr lang="en-GB" sz="1200" dirty="0" err="1" smtClean="0">
                    <a:latin typeface="Verdana" pitchFamily="34" charset="0"/>
                    <a:ea typeface="Verdana" pitchFamily="34" charset="0"/>
                    <a:cs typeface="Verdana" pitchFamily="34" charset="0"/>
                  </a:rPr>
                  <a:t>radiative</a:t>
                </a:r>
                <a:r>
                  <a:rPr lang="en-GB" sz="1200" dirty="0" smtClean="0">
                    <a:latin typeface="Verdana" pitchFamily="34" charset="0"/>
                    <a:ea typeface="Verdana" pitchFamily="34" charset="0"/>
                    <a:cs typeface="Verdana" pitchFamily="34" charset="0"/>
                  </a:rPr>
                  <a:t> losses by the charged particles which originated in the volume V, regardless of where the </a:t>
                </a:r>
                <a:r>
                  <a:rPr lang="en-GB" sz="1200" dirty="0" err="1" smtClean="0">
                    <a:latin typeface="Verdana" pitchFamily="34" charset="0"/>
                    <a:ea typeface="Verdana" pitchFamily="34" charset="0"/>
                    <a:cs typeface="Verdana" pitchFamily="34" charset="0"/>
                  </a:rPr>
                  <a:t>radiative</a:t>
                </a:r>
                <a:r>
                  <a:rPr lang="en-GB" sz="1200" dirty="0" smtClean="0">
                    <a:latin typeface="Verdana" pitchFamily="34" charset="0"/>
                    <a:ea typeface="Verdana" pitchFamily="34" charset="0"/>
                    <a:cs typeface="Verdana" pitchFamily="34" charset="0"/>
                  </a:rPr>
                  <a:t> loss event occur</a:t>
                </a:r>
                <a:endParaRPr lang="en-US" i="1" dirty="0" smtClean="0">
                  <a:latin typeface="Verdana" pitchFamily="34" charset="0"/>
                  <a:ea typeface="Verdana" pitchFamily="34" charset="0"/>
                  <a:cs typeface="Verdana" pitchFamily="34" charset="0"/>
                </a:endParaRPr>
              </a:p>
              <a:p>
                <a:endParaRPr lang="en-GB" dirty="0"/>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55</a:t>
            </a:fld>
            <a:endParaRPr lang="en-GB"/>
          </a:p>
        </p:txBody>
      </p:sp>
    </p:spTree>
    <p:extLst>
      <p:ext uri="{BB962C8B-B14F-4D97-AF65-F5344CB8AC3E}">
        <p14:creationId xmlns:p14="http://schemas.microsoft.com/office/powerpoint/2010/main" val="2266991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56</a:t>
            </a:fld>
            <a:endParaRPr lang="en-GB"/>
          </a:p>
        </p:txBody>
      </p:sp>
    </p:spTree>
    <p:extLst>
      <p:ext uri="{BB962C8B-B14F-4D97-AF65-F5344CB8AC3E}">
        <p14:creationId xmlns:p14="http://schemas.microsoft.com/office/powerpoint/2010/main" val="9827417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a:t>ionization arising from the absorption of bremsstrahlung emitted by the electrons is not to be included in </a:t>
                </a:r>
                <a14:m>
                  <m:oMath xmlns:m="http://schemas.openxmlformats.org/officeDocument/2006/math">
                    <m:r>
                      <a:rPr lang="en-US" i="1">
                        <a:latin typeface="Cambria Math"/>
                      </a:rPr>
                      <m:t>𝑑𝑄</m:t>
                    </m:r>
                  </m:oMath>
                </a14:m>
                <a:r>
                  <a:rPr lang="en-GB" dirty="0" smtClean="0"/>
                  <a:t> (</a:t>
                </a:r>
                <a:r>
                  <a:rPr lang="en-GB" i="1" dirty="0" smtClean="0"/>
                  <a:t>only relevant at high energies</a:t>
                </a:r>
                <a:r>
                  <a:rPr lang="en-GB"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part for this</a:t>
                </a:r>
                <a:r>
                  <a:rPr lang="en-US" baseline="0" dirty="0" smtClean="0"/>
                  <a:t> difference, the exposure X coincides with the ionization equivalent to </a:t>
                </a:r>
                <a:r>
                  <a:rPr lang="en-US" baseline="0" dirty="0" err="1" smtClean="0"/>
                  <a:t>kerma</a:t>
                </a:r>
                <a:r>
                  <a:rPr lang="en-US" baseline="0" dirty="0" smtClean="0"/>
                  <a:t> in air</a:t>
                </a:r>
                <a:endParaRPr lang="en-GB" dirty="0"/>
              </a:p>
              <a:p>
                <a:endParaRPr lang="en-GB" dirty="0"/>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a:t>ionization arising from the absorption of bremsstrahlung emitted by the electrons is not to be included in </a:t>
                </a:r>
                <a:r>
                  <a:rPr lang="en-US" i="0">
                    <a:latin typeface="Cambria Math"/>
                  </a:rPr>
                  <a:t>𝑑𝑄</a:t>
                </a:r>
                <a:r>
                  <a:rPr lang="en-GB" dirty="0" smtClean="0"/>
                  <a:t> (</a:t>
                </a:r>
                <a:r>
                  <a:rPr lang="en-GB" i="1" dirty="0" smtClean="0"/>
                  <a:t>only relevant at high energies</a:t>
                </a:r>
                <a:r>
                  <a:rPr lang="en-GB"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part for this</a:t>
                </a:r>
                <a:r>
                  <a:rPr lang="en-US" baseline="0" dirty="0" smtClean="0"/>
                  <a:t> difference, the exposure X coincides with the ionization equivalent to </a:t>
                </a:r>
                <a:r>
                  <a:rPr lang="en-US" baseline="0" dirty="0" err="1" smtClean="0"/>
                  <a:t>kerma</a:t>
                </a:r>
                <a:r>
                  <a:rPr lang="en-US" baseline="0" dirty="0" smtClean="0"/>
                  <a:t> in air</a:t>
                </a:r>
                <a:endParaRPr lang="en-GB" dirty="0"/>
              </a:p>
              <a:p>
                <a:endParaRPr lang="en-GB" dirty="0"/>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57</a:t>
            </a:fld>
            <a:endParaRPr lang="en-GB"/>
          </a:p>
        </p:txBody>
      </p:sp>
    </p:spTree>
    <p:extLst>
      <p:ext uri="{BB962C8B-B14F-4D97-AF65-F5344CB8AC3E}">
        <p14:creationId xmlns:p14="http://schemas.microsoft.com/office/powerpoint/2010/main" val="7435989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60</a:t>
            </a:fld>
            <a:endParaRPr lang="en-GB"/>
          </a:p>
        </p:txBody>
      </p:sp>
    </p:spTree>
    <p:extLst>
      <p:ext uri="{BB962C8B-B14F-4D97-AF65-F5344CB8AC3E}">
        <p14:creationId xmlns:p14="http://schemas.microsoft.com/office/powerpoint/2010/main" val="3898021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Ionizing</a:t>
            </a:r>
            <a:r>
              <a:rPr lang="en-US" baseline="0" dirty="0" smtClean="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smtClean="0"/>
              <a:t>embrittlement</a:t>
            </a:r>
            <a:r>
              <a:rPr lang="en-US" baseline="0" dirty="0" smtClean="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27359689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As a high-energy photon beam penetrates the medium, collisional </a:t>
            </a:r>
            <a:r>
              <a:rPr lang="en-US" sz="1200" b="0" i="0" u="none" strike="noStrike" kern="1200" baseline="0" dirty="0" err="1" smtClean="0">
                <a:solidFill>
                  <a:schemeClr val="tx1"/>
                </a:solidFill>
                <a:latin typeface="+mn-lt"/>
                <a:ea typeface="+mn-ea"/>
                <a:cs typeface="+mn-cs"/>
              </a:rPr>
              <a:t>kerma</a:t>
            </a:r>
            <a:r>
              <a:rPr lang="en-US" sz="1200" b="0" i="0" u="none" strike="noStrike" kern="1200" baseline="0" dirty="0" smtClean="0">
                <a:solidFill>
                  <a:schemeClr val="tx1"/>
                </a:solidFill>
                <a:latin typeface="+mn-lt"/>
                <a:ea typeface="+mn-ea"/>
                <a:cs typeface="+mn-cs"/>
              </a:rPr>
              <a:t> is maximal at the surface of the irradiated material because photon fluence is greatest at the surface. Initially, the charged particle fluence, and hence the absorbed dose, increases as a function of depth until the depth of dose maximum (</a:t>
            </a:r>
            <a:r>
              <a:rPr lang="en-US" sz="1200" b="0" i="0" u="none" strike="noStrike" kern="1200" baseline="0" dirty="0" err="1" smtClean="0">
                <a:solidFill>
                  <a:schemeClr val="tx1"/>
                </a:solidFill>
                <a:latin typeface="+mn-lt"/>
                <a:ea typeface="+mn-ea"/>
                <a:cs typeface="+mn-cs"/>
              </a:rPr>
              <a:t>zmax</a:t>
            </a:r>
            <a:r>
              <a:rPr lang="en-US" sz="1200" b="0" i="0" u="none" strike="noStrike" kern="1200" baseline="0" dirty="0" smtClean="0">
                <a:solidFill>
                  <a:schemeClr val="tx1"/>
                </a:solidFill>
                <a:latin typeface="+mn-lt"/>
                <a:ea typeface="+mn-ea"/>
                <a:cs typeface="+mn-cs"/>
              </a:rPr>
              <a:t>) is attained. This build-up of absorbed dose is responsible for the skin sparing effect in the case of high energy photon beams. However, in practice the surface dose is small but does not equal zero, because of the electron contamination in the beam due to photon interactions in the media upstream from the phantom or due to charged particles generated in the accelerator head and beam </a:t>
            </a:r>
            <a:r>
              <a:rPr lang="en-GB" sz="1200" b="0" i="0" u="none" strike="noStrike" kern="1200" baseline="0" dirty="0" smtClean="0">
                <a:solidFill>
                  <a:schemeClr val="tx1"/>
                </a:solidFill>
                <a:latin typeface="+mn-lt"/>
                <a:ea typeface="+mn-ea"/>
                <a:cs typeface="+mn-cs"/>
              </a:rPr>
              <a:t>modifying devices.</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65</a:t>
            </a:fld>
            <a:endParaRPr lang="en-GB"/>
          </a:p>
        </p:txBody>
      </p:sp>
    </p:spTree>
    <p:extLst>
      <p:ext uri="{BB962C8B-B14F-4D97-AF65-F5344CB8AC3E}">
        <p14:creationId xmlns:p14="http://schemas.microsoft.com/office/powerpoint/2010/main" val="3329849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the more realistic situation, however, due to photon attenuation and scattering in the medium, a region of TCPE occurs, where there exists an essentially constant relation between collisional </a:t>
            </a:r>
            <a:r>
              <a:rPr lang="en-US" sz="1200" b="0" i="0" u="none" strike="noStrike" kern="1200" baseline="0" dirty="0" err="1" smtClean="0">
                <a:solidFill>
                  <a:schemeClr val="tx1"/>
                </a:solidFill>
                <a:latin typeface="+mn-lt"/>
                <a:ea typeface="+mn-ea"/>
                <a:cs typeface="+mn-cs"/>
              </a:rPr>
              <a:t>kerma</a:t>
            </a:r>
            <a:r>
              <a:rPr lang="en-US" sz="1200" b="0" i="0" u="none" strike="noStrike" kern="1200" baseline="0" dirty="0" smtClean="0">
                <a:solidFill>
                  <a:schemeClr val="tx1"/>
                </a:solidFill>
                <a:latin typeface="+mn-lt"/>
                <a:ea typeface="+mn-ea"/>
                <a:cs typeface="+mn-cs"/>
              </a:rPr>
              <a:t> and absorbed dose. This relation is practically constant since, in high energy photon beams, the average energy of the generated electrons and hence their range, do not change appreciably with depth in the medium.</a:t>
            </a:r>
          </a:p>
          <a:p>
            <a:r>
              <a:rPr lang="en-US" sz="1200" b="0" i="0" u="none" strike="noStrike" kern="1200" baseline="0" dirty="0" err="1" smtClean="0">
                <a:solidFill>
                  <a:schemeClr val="tx1"/>
                </a:solidFill>
                <a:latin typeface="+mn-lt"/>
                <a:ea typeface="+mn-ea"/>
                <a:cs typeface="+mn-cs"/>
              </a:rPr>
              <a:t>Kerma</a:t>
            </a:r>
            <a:r>
              <a:rPr lang="en-US" sz="1200" b="0" i="0" u="none" strike="noStrike" kern="1200" baseline="0" dirty="0" smtClean="0">
                <a:solidFill>
                  <a:schemeClr val="tx1"/>
                </a:solidFill>
                <a:latin typeface="+mn-lt"/>
                <a:ea typeface="+mn-ea"/>
                <a:cs typeface="+mn-cs"/>
              </a:rPr>
              <a:t> stays slightly lower than absorbed dose, since the secondary charged particles that contribute to </a:t>
            </a:r>
            <a:r>
              <a:rPr lang="en-US" sz="1200" b="0" i="0" u="none" strike="noStrike" kern="1200" baseline="0" dirty="0" err="1" smtClean="0">
                <a:solidFill>
                  <a:schemeClr val="tx1"/>
                </a:solidFill>
                <a:latin typeface="+mn-lt"/>
                <a:ea typeface="+mn-ea"/>
                <a:cs typeface="+mn-cs"/>
              </a:rPr>
              <a:t>kerma</a:t>
            </a:r>
            <a:r>
              <a:rPr lang="en-US" sz="1200" b="0" i="0" u="none" strike="noStrike" kern="1200" baseline="0" dirty="0" smtClean="0">
                <a:solidFill>
                  <a:schemeClr val="tx1"/>
                </a:solidFill>
                <a:latin typeface="+mn-lt"/>
                <a:ea typeface="+mn-ea"/>
                <a:cs typeface="+mn-cs"/>
              </a:rPr>
              <a:t> at a given depth x also contribute to dose at depth x + </a:t>
            </a:r>
            <a:r>
              <a:rPr lang="en-US" sz="1200" b="0" i="0" u="none" strike="noStrike" kern="1200" baseline="0" dirty="0" smtClean="0">
                <a:solidFill>
                  <a:schemeClr val="tx1"/>
                </a:solidFill>
                <a:latin typeface="Symbol" pitchFamily="18" charset="2"/>
                <a:ea typeface="+mn-ea"/>
                <a:cs typeface="+mn-cs"/>
              </a:rPr>
              <a:t>d</a:t>
            </a:r>
            <a:r>
              <a:rPr lang="en-US" sz="1200" b="0" i="0" u="none" strike="noStrike" kern="1200" baseline="0" dirty="0" smtClean="0">
                <a:solidFill>
                  <a:schemeClr val="tx1"/>
                </a:solidFill>
                <a:latin typeface="+mn-lt"/>
                <a:ea typeface="+mn-ea"/>
                <a:cs typeface="+mn-cs"/>
              </a:rPr>
              <a:t>x</a:t>
            </a:r>
            <a:endParaRPr lang="en-GB" dirty="0" smtClean="0"/>
          </a:p>
        </p:txBody>
      </p:sp>
      <p:sp>
        <p:nvSpPr>
          <p:cNvPr id="4" name="Slide Number Placeholder 3"/>
          <p:cNvSpPr>
            <a:spLocks noGrp="1"/>
          </p:cNvSpPr>
          <p:nvPr>
            <p:ph type="sldNum" sz="quarter" idx="10"/>
          </p:nvPr>
        </p:nvSpPr>
        <p:spPr/>
        <p:txBody>
          <a:bodyPr/>
          <a:lstStyle/>
          <a:p>
            <a:fld id="{0A925E9A-8420-421C-AC4A-432A50F0DFD5}" type="slidenum">
              <a:rPr lang="en-GB" smtClean="0"/>
              <a:t>66</a:t>
            </a:fld>
            <a:endParaRPr lang="en-GB"/>
          </a:p>
        </p:txBody>
      </p:sp>
    </p:spTree>
    <p:extLst>
      <p:ext uri="{BB962C8B-B14F-4D97-AF65-F5344CB8AC3E}">
        <p14:creationId xmlns:p14="http://schemas.microsoft.com/office/powerpoint/2010/main" val="3317443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maximum of</a:t>
            </a:r>
            <a:r>
              <a:rPr lang="en-US" baseline="0" dirty="0" smtClean="0"/>
              <a:t> dose occurs at the point where the increment of dose deposited by the electrons equal the increment of the attenuation of the primaries</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68</a:t>
            </a:fld>
            <a:endParaRPr lang="en-GB"/>
          </a:p>
        </p:txBody>
      </p:sp>
    </p:spTree>
    <p:extLst>
      <p:ext uri="{BB962C8B-B14F-4D97-AF65-F5344CB8AC3E}">
        <p14:creationId xmlns:p14="http://schemas.microsoft.com/office/powerpoint/2010/main" val="1508266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1923280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Individual particle or photon energies are usually given in</a:t>
            </a:r>
            <a:r>
              <a:rPr lang="en-US" baseline="0" dirty="0" smtClean="0"/>
              <a:t> </a:t>
            </a:r>
            <a:r>
              <a:rPr lang="en-US" baseline="0" dirty="0" err="1" smtClean="0"/>
              <a:t>keV</a:t>
            </a:r>
            <a:r>
              <a:rPr lang="en-US" baseline="0" dirty="0" smtClean="0"/>
              <a:t> or MeV, which is the kinetic energy acquired by a single charged particle in falling through a potential difference of one thousand or one million volts</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4049022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Polar coordinates.</a:t>
                </a:r>
                <a:r>
                  <a:rPr lang="en-US" baseline="0" dirty="0" smtClean="0"/>
                  <a:t> The element of solid angle is </a:t>
                </a:r>
                <a14:m>
                  <m:oMath xmlns:m="http://schemas.openxmlformats.org/officeDocument/2006/math">
                    <m:r>
                      <a:rPr lang="en-US" sz="1200" b="0" i="1" baseline="0" smtClean="0">
                        <a:latin typeface="Cambria Math"/>
                      </a:rPr>
                      <m:t>𝑑</m:t>
                    </m:r>
                    <m:r>
                      <m:rPr>
                        <m:sty m:val="p"/>
                      </m:rPr>
                      <a:rPr lang="el-GR" sz="1200" b="0" i="1" baseline="0" smtClean="0">
                        <a:latin typeface="Cambria Math"/>
                        <a:ea typeface="Cambria Math"/>
                      </a:rPr>
                      <m:t>Ω</m:t>
                    </m:r>
                  </m:oMath>
                </a14:m>
                <a:endParaRPr lang="en-GB" sz="1200" dirty="0">
                  <a:latin typeface="Symbol" pitchFamily="18" charset="2"/>
                </a:endParaRPr>
              </a:p>
            </p:txBody>
          </p:sp>
        </mc:Choice>
        <mc:Fallback xmlns="">
          <p:sp>
            <p:nvSpPr>
              <p:cNvPr id="3" name="Notes Placeholder 2"/>
              <p:cNvSpPr>
                <a:spLocks noGrp="1"/>
              </p:cNvSpPr>
              <p:nvPr>
                <p:ph type="body" idx="1"/>
              </p:nvPr>
            </p:nvSpPr>
            <p:spPr/>
            <p:txBody>
              <a:bodyPr/>
              <a:lstStyle/>
              <a:p>
                <a:r>
                  <a:rPr lang="en-US" dirty="0" smtClean="0"/>
                  <a:t>Polar coordinates.</a:t>
                </a:r>
                <a:r>
                  <a:rPr lang="en-US" baseline="0" dirty="0" smtClean="0"/>
                  <a:t> The element of solid angle is </a:t>
                </a:r>
                <a:r>
                  <a:rPr lang="en-US" sz="1200" b="0" i="0" baseline="0" smtClean="0">
                    <a:latin typeface="Cambria Math"/>
                  </a:rPr>
                  <a:t>𝑑</a:t>
                </a:r>
                <a:r>
                  <a:rPr lang="el-GR" sz="1200" b="0" i="0" baseline="0" smtClean="0">
                    <a:latin typeface="Cambria Math"/>
                    <a:ea typeface="Cambria Math"/>
                  </a:rPr>
                  <a:t>Ω</a:t>
                </a:r>
                <a:endParaRPr lang="en-GB" sz="1200" dirty="0">
                  <a:latin typeface="Symbol" pitchFamily="18" charset="2"/>
                </a:endParaRPr>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3288159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732203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increase in fluence by the (1/</a:t>
            </a:r>
            <a:r>
              <a:rPr lang="en-US" dirty="0" err="1" smtClean="0"/>
              <a:t>cos</a:t>
            </a:r>
            <a:r>
              <a:rPr lang="en-US" dirty="0" smtClean="0"/>
              <a:t> </a:t>
            </a:r>
            <a:r>
              <a:rPr lang="el-GR" dirty="0" smtClean="0"/>
              <a:t>θ</a:t>
            </a:r>
            <a:r>
              <a:rPr lang="en-US" dirty="0" smtClean="0"/>
              <a:t>) factor contributes to an effect sometimes seen in broad-beam</a:t>
            </a:r>
            <a:r>
              <a:rPr lang="en-US" baseline="0" dirty="0" smtClean="0"/>
              <a:t> geometry, in which the fluence behind an attenuation layer can be greater that that incident on it</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30</a:t>
            </a:fld>
            <a:endParaRPr lang="en-GB"/>
          </a:p>
        </p:txBody>
      </p:sp>
    </p:spTree>
    <p:extLst>
      <p:ext uri="{BB962C8B-B14F-4D97-AF65-F5344CB8AC3E}">
        <p14:creationId xmlns:p14="http://schemas.microsoft.com/office/powerpoint/2010/main" val="367713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r>
                  <a:rPr lang="en-US" dirty="0" smtClean="0"/>
                  <a:t>NOTE:</a:t>
                </a:r>
                <a:r>
                  <a:rPr lang="en-US" baseline="0" dirty="0" smtClean="0"/>
                  <a:t> while </a:t>
                </a:r>
                <a:r>
                  <a:rPr kumimoji="0" lang="en-GB" sz="1800" b="0" i="0" u="none" strike="noStrike" kern="1200" cap="none" spc="0" normalizeH="0" baseline="0" noProof="0" smtClean="0">
                    <a:ln>
                      <a:noFill/>
                    </a:ln>
                    <a:solidFill>
                      <a:prstClr val="black"/>
                    </a:solidFill>
                    <a:effectLst/>
                    <a:uLnTx/>
                    <a:uFillTx/>
                    <a:latin typeface="Cambria Math"/>
                    <a:ea typeface="Cambria Math"/>
                    <a:cs typeface="+mn-cs"/>
                  </a:rPr>
                  <a:t>𝜇</a:t>
                </a:r>
                <a:r>
                  <a:rPr lang="en-US" baseline="0" dirty="0" smtClean="0"/>
                  <a:t>/</a:t>
                </a:r>
                <a:r>
                  <a:rPr lang="en-GB" i="0" smtClean="0">
                    <a:latin typeface="Cambria Math"/>
                    <a:ea typeface="Cambria Math"/>
                  </a:rPr>
                  <a:t>𝜌</a:t>
                </a:r>
                <a:r>
                  <a:rPr lang="en-US" baseline="0" dirty="0" smtClean="0"/>
                  <a:t> and </a:t>
                </a:r>
                <a:r>
                  <a:rPr lang="en-GB" i="0" smtClean="0">
                    <a:latin typeface="Cambria Math"/>
                    <a:ea typeface="Cambria Math"/>
                  </a:rPr>
                  <a:t>𝜇</a:t>
                </a:r>
                <a:r>
                  <a:rPr lang="en-US" baseline="0" dirty="0" err="1" smtClean="0"/>
                  <a:t>tr</a:t>
                </a:r>
                <a:r>
                  <a:rPr lang="en-US" baseline="0" dirty="0" smtClean="0"/>
                  <a:t>/</a:t>
                </a:r>
                <a:r>
                  <a:rPr lang="en-GB" i="0" smtClean="0">
                    <a:latin typeface="Cambria Math"/>
                    <a:ea typeface="Cambria Math"/>
                  </a:rPr>
                  <a:t>𝜌</a:t>
                </a:r>
                <a:r>
                  <a:rPr lang="en-US" baseline="0" dirty="0" smtClean="0"/>
                  <a:t> are based only on the </a:t>
                </a:r>
                <a:r>
                  <a:rPr lang="en-US" dirty="0" smtClean="0"/>
                  <a:t>h</a:t>
                </a:r>
                <a:r>
                  <a:rPr lang="el-GR" dirty="0" smtClean="0"/>
                  <a:t>ν</a:t>
                </a:r>
                <a:r>
                  <a:rPr lang="en-US" dirty="0" smtClean="0"/>
                  <a:t> and Z actually pres</a:t>
                </a:r>
                <a:r>
                  <a:rPr lang="en-US" baseline="0" dirty="0" smtClean="0"/>
                  <a:t>ent at the point of photon interaction, </a:t>
                </a:r>
                <a:r>
                  <a:rPr lang="en-GB" i="0" smtClean="0">
                    <a:latin typeface="Cambria Math"/>
                    <a:ea typeface="Cambria Math"/>
                  </a:rPr>
                  <a:t>𝜇</a:t>
                </a:r>
                <a:r>
                  <a:rPr lang="en-US" baseline="0" dirty="0" err="1" smtClean="0"/>
                  <a:t>en</a:t>
                </a:r>
                <a:r>
                  <a:rPr lang="en-US" baseline="0" dirty="0" smtClean="0"/>
                  <a:t>/</a:t>
                </a:r>
                <a:r>
                  <a:rPr lang="en-GB" i="0" smtClean="0">
                    <a:latin typeface="Cambria Math"/>
                    <a:ea typeface="Cambria Math"/>
                  </a:rPr>
                  <a:t>𝜌</a:t>
                </a:r>
                <a:r>
                  <a:rPr lang="en-US" baseline="0" dirty="0" smtClean="0"/>
                  <a:t> must also be based on an assumption about the medium through which the secondary electrons pass in slowing down. Usually the interaction point is assumed to be surrounded by the same homogenous medium, at least to a distance equal to the max electron range. Exception: near an interface between two media</a:t>
                </a:r>
                <a:endParaRPr lang="en-GB" dirty="0"/>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33</a:t>
            </a:fld>
            <a:endParaRPr lang="en-GB"/>
          </a:p>
        </p:txBody>
      </p:sp>
    </p:spTree>
    <p:extLst>
      <p:ext uri="{BB962C8B-B14F-4D97-AF65-F5344CB8AC3E}">
        <p14:creationId xmlns:p14="http://schemas.microsoft.com/office/powerpoint/2010/main" val="553691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smtClean="0"/>
                  <a:t>NOTE:</a:t>
                </a:r>
                <a:r>
                  <a:rPr lang="en-US" baseline="0" dirty="0" smtClean="0"/>
                  <a:t> while </a:t>
                </a:r>
                <a14:m>
                  <m:oMath xmlns:m="http://schemas.openxmlformats.org/officeDocument/2006/math">
                    <m:r>
                      <a:rPr kumimoji="0" lang="en-GB" sz="1800" b="0" i="1" u="none" strike="noStrike" kern="1200" cap="none" spc="0" normalizeH="0" baseline="0" noProof="0" smtClean="0">
                        <a:ln>
                          <a:noFill/>
                        </a:ln>
                        <a:solidFill>
                          <a:prstClr val="black"/>
                        </a:solidFill>
                        <a:effectLst/>
                        <a:uLnTx/>
                        <a:uFillTx/>
                        <a:latin typeface="Cambria Math"/>
                        <a:ea typeface="Cambria Math"/>
                        <a:cs typeface="+mn-cs"/>
                      </a:rPr>
                      <m:t>𝜇</m:t>
                    </m:r>
                  </m:oMath>
                </a14:m>
                <a:r>
                  <a:rPr lang="en-US" baseline="0" dirty="0" smtClean="0"/>
                  <a:t>/</a:t>
                </a:r>
                <a14:m>
                  <m:oMath xmlns:m="http://schemas.openxmlformats.org/officeDocument/2006/math">
                    <m:r>
                      <a:rPr lang="en-GB" i="1" smtClean="0">
                        <a:latin typeface="Cambria Math"/>
                        <a:ea typeface="Cambria Math"/>
                      </a:rPr>
                      <m:t>𝜌</m:t>
                    </m:r>
                  </m:oMath>
                </a14:m>
                <a:r>
                  <a:rPr lang="en-US" baseline="0" dirty="0" smtClean="0"/>
                  <a:t> and </a:t>
                </a:r>
                <a14:m>
                  <m:oMath xmlns:m="http://schemas.openxmlformats.org/officeDocument/2006/math">
                    <m:r>
                      <a:rPr lang="en-GB" i="1" smtClean="0">
                        <a:latin typeface="Cambria Math"/>
                        <a:ea typeface="Cambria Math"/>
                      </a:rPr>
                      <m:t>𝜇</m:t>
                    </m:r>
                  </m:oMath>
                </a14:m>
                <a:r>
                  <a:rPr lang="en-US" baseline="0" dirty="0" err="1" smtClean="0"/>
                  <a:t>tr</a:t>
                </a:r>
                <a:r>
                  <a:rPr lang="en-US" baseline="0" dirty="0" smtClean="0"/>
                  <a:t>/</a:t>
                </a:r>
                <a14:m>
                  <m:oMath xmlns:m="http://schemas.openxmlformats.org/officeDocument/2006/math">
                    <m:r>
                      <a:rPr lang="en-GB" i="1" smtClean="0">
                        <a:latin typeface="Cambria Math"/>
                        <a:ea typeface="Cambria Math"/>
                      </a:rPr>
                      <m:t>𝜌</m:t>
                    </m:r>
                  </m:oMath>
                </a14:m>
                <a:r>
                  <a:rPr lang="en-US" baseline="0" dirty="0" smtClean="0"/>
                  <a:t> are based only on the </a:t>
                </a:r>
                <a:r>
                  <a:rPr lang="en-US" dirty="0" smtClean="0"/>
                  <a:t>h</a:t>
                </a:r>
                <a:r>
                  <a:rPr lang="el-GR" dirty="0" smtClean="0"/>
                  <a:t>ν</a:t>
                </a:r>
                <a:r>
                  <a:rPr lang="en-US" dirty="0" smtClean="0"/>
                  <a:t> and Z actually pres</a:t>
                </a:r>
                <a:r>
                  <a:rPr lang="en-US" baseline="0" dirty="0" smtClean="0"/>
                  <a:t>ent at the point of photon interaction, </a:t>
                </a:r>
                <a14:m>
                  <m:oMath xmlns:m="http://schemas.openxmlformats.org/officeDocument/2006/math">
                    <m:r>
                      <a:rPr lang="en-GB" i="1" smtClean="0">
                        <a:latin typeface="Cambria Math"/>
                        <a:ea typeface="Cambria Math"/>
                      </a:rPr>
                      <m:t>𝜇</m:t>
                    </m:r>
                  </m:oMath>
                </a14:m>
                <a:r>
                  <a:rPr lang="en-US" baseline="0" dirty="0" err="1" smtClean="0"/>
                  <a:t>en</a:t>
                </a:r>
                <a:r>
                  <a:rPr lang="en-US" baseline="0" dirty="0" smtClean="0"/>
                  <a:t>/</a:t>
                </a:r>
                <a14:m>
                  <m:oMath xmlns:m="http://schemas.openxmlformats.org/officeDocument/2006/math">
                    <m:r>
                      <a:rPr lang="en-GB" i="1" smtClean="0">
                        <a:latin typeface="Cambria Math"/>
                        <a:ea typeface="Cambria Math"/>
                      </a:rPr>
                      <m:t>𝜌</m:t>
                    </m:r>
                  </m:oMath>
                </a14:m>
                <a:r>
                  <a:rPr lang="en-US" baseline="0" dirty="0" smtClean="0"/>
                  <a:t> must also be based on an assumption about the medium through which the secondary electrons pass in slowing down. Usually the interaction point is assumed to be surrounded by the same homogenous medium, at least to a distance equal to the max electron range. Exception: near an interface between two media</a:t>
                </a:r>
                <a:endParaRPr lang="en-GB" dirty="0"/>
              </a:p>
            </p:txBody>
          </p:sp>
        </mc:Choice>
        <mc:Fallback xmlns="">
          <p:sp>
            <p:nvSpPr>
              <p:cNvPr id="3" name="Notes Placeholder 2"/>
              <p:cNvSpPr>
                <a:spLocks noGrp="1"/>
              </p:cNvSpPr>
              <p:nvPr>
                <p:ph type="body" idx="1"/>
              </p:nvPr>
            </p:nvSpPr>
            <p:spPr/>
            <p:txBody>
              <a:bodyPr/>
              <a:lstStyle/>
              <a:p>
                <a:r>
                  <a:rPr lang="en-US" dirty="0" smtClean="0"/>
                  <a:t>NOTE:</a:t>
                </a:r>
                <a:r>
                  <a:rPr lang="en-US" baseline="0" dirty="0" smtClean="0"/>
                  <a:t> while </a:t>
                </a:r>
                <a:r>
                  <a:rPr kumimoji="0" lang="en-GB" sz="1800" b="0" i="0" u="none" strike="noStrike" kern="1200" cap="none" spc="0" normalizeH="0" baseline="0" noProof="0" smtClean="0">
                    <a:ln>
                      <a:noFill/>
                    </a:ln>
                    <a:solidFill>
                      <a:prstClr val="black"/>
                    </a:solidFill>
                    <a:effectLst/>
                    <a:uLnTx/>
                    <a:uFillTx/>
                    <a:latin typeface="Cambria Math"/>
                    <a:ea typeface="Cambria Math"/>
                    <a:cs typeface="+mn-cs"/>
                  </a:rPr>
                  <a:t>𝜇</a:t>
                </a:r>
                <a:r>
                  <a:rPr lang="en-US" baseline="0" dirty="0" smtClean="0"/>
                  <a:t>/</a:t>
                </a:r>
                <a:r>
                  <a:rPr lang="en-GB" i="0" smtClean="0">
                    <a:latin typeface="Cambria Math"/>
                    <a:ea typeface="Cambria Math"/>
                  </a:rPr>
                  <a:t>𝜌</a:t>
                </a:r>
                <a:r>
                  <a:rPr lang="en-US" baseline="0" dirty="0" smtClean="0"/>
                  <a:t> and </a:t>
                </a:r>
                <a:r>
                  <a:rPr lang="en-GB" i="0" smtClean="0">
                    <a:latin typeface="Cambria Math"/>
                    <a:ea typeface="Cambria Math"/>
                  </a:rPr>
                  <a:t>𝜇</a:t>
                </a:r>
                <a:r>
                  <a:rPr lang="en-US" baseline="0" dirty="0" err="1" smtClean="0"/>
                  <a:t>tr</a:t>
                </a:r>
                <a:r>
                  <a:rPr lang="en-US" baseline="0" dirty="0" smtClean="0"/>
                  <a:t>/</a:t>
                </a:r>
                <a:r>
                  <a:rPr lang="en-GB" i="0" smtClean="0">
                    <a:latin typeface="Cambria Math"/>
                    <a:ea typeface="Cambria Math"/>
                  </a:rPr>
                  <a:t>𝜌</a:t>
                </a:r>
                <a:r>
                  <a:rPr lang="en-US" baseline="0" dirty="0" smtClean="0"/>
                  <a:t> are based only on the </a:t>
                </a:r>
                <a:r>
                  <a:rPr lang="en-US" dirty="0" smtClean="0"/>
                  <a:t>h</a:t>
                </a:r>
                <a:r>
                  <a:rPr lang="el-GR" dirty="0" smtClean="0"/>
                  <a:t>ν</a:t>
                </a:r>
                <a:r>
                  <a:rPr lang="en-US" dirty="0" smtClean="0"/>
                  <a:t> and Z actually pres</a:t>
                </a:r>
                <a:r>
                  <a:rPr lang="en-US" baseline="0" dirty="0" smtClean="0"/>
                  <a:t>ent at the point of photon interaction, </a:t>
                </a:r>
                <a:r>
                  <a:rPr lang="en-GB" i="0" smtClean="0">
                    <a:latin typeface="Cambria Math"/>
                    <a:ea typeface="Cambria Math"/>
                  </a:rPr>
                  <a:t>𝜇</a:t>
                </a:r>
                <a:r>
                  <a:rPr lang="en-US" baseline="0" dirty="0" err="1" smtClean="0"/>
                  <a:t>en</a:t>
                </a:r>
                <a:r>
                  <a:rPr lang="en-US" baseline="0" dirty="0" smtClean="0"/>
                  <a:t>/</a:t>
                </a:r>
                <a:r>
                  <a:rPr lang="en-GB" i="0" smtClean="0">
                    <a:latin typeface="Cambria Math"/>
                    <a:ea typeface="Cambria Math"/>
                  </a:rPr>
                  <a:t>𝜌</a:t>
                </a:r>
                <a:r>
                  <a:rPr lang="en-US" baseline="0" dirty="0" smtClean="0"/>
                  <a:t> must also be based on an assumption about the medium through which the secondary electrons pass in slowing down. Usually the interaction point is assumed to be surrounded by the same homogenous medium, at least to a distance equal to the max electron range. Exception: near an interface between two media</a:t>
                </a:r>
                <a:endParaRPr lang="en-GB" dirty="0"/>
              </a:p>
            </p:txBody>
          </p:sp>
        </mc:Fallback>
      </mc:AlternateContent>
      <p:sp>
        <p:nvSpPr>
          <p:cNvPr id="4" name="Slide Number Placeholder 3"/>
          <p:cNvSpPr>
            <a:spLocks noGrp="1"/>
          </p:cNvSpPr>
          <p:nvPr>
            <p:ph type="sldNum" sz="quarter" idx="10"/>
          </p:nvPr>
        </p:nvSpPr>
        <p:spPr/>
        <p:txBody>
          <a:bodyPr/>
          <a:lstStyle/>
          <a:p>
            <a:fld id="{0A925E9A-8420-421C-AC4A-432A50F0DFD5}" type="slidenum">
              <a:rPr lang="en-GB" smtClean="0"/>
              <a:t>34</a:t>
            </a:fld>
            <a:endParaRPr lang="en-GB"/>
          </a:p>
        </p:txBody>
      </p:sp>
    </p:spTree>
    <p:extLst>
      <p:ext uri="{BB962C8B-B14F-4D97-AF65-F5344CB8AC3E}">
        <p14:creationId xmlns:p14="http://schemas.microsoft.com/office/powerpoint/2010/main" val="553691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81328"/>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0" y="6444044"/>
            <a:ext cx="6372200" cy="369332"/>
          </a:xfrm>
          <a:prstGeom prst="rect">
            <a:avLst/>
          </a:prstGeom>
          <a:noFill/>
        </p:spPr>
        <p:txBody>
          <a:bodyPr wrap="square" rtlCol="0">
            <a:spAutoFit/>
          </a:bodyPr>
          <a:lstStyle/>
          <a:p>
            <a:r>
              <a:rPr lang="en-US" b="1" i="1" dirty="0" smtClean="0">
                <a:solidFill>
                  <a:schemeClr val="bg1"/>
                </a:solidFill>
              </a:rPr>
              <a:t>M. Silari – 1</a:t>
            </a:r>
            <a:r>
              <a:rPr lang="en-US" b="1" i="1" baseline="30000" dirty="0" smtClean="0">
                <a:solidFill>
                  <a:schemeClr val="bg1"/>
                </a:solidFill>
              </a:rPr>
              <a:t>st</a:t>
            </a:r>
            <a:r>
              <a:rPr lang="en-US" b="1" i="1" dirty="0" smtClean="0">
                <a:solidFill>
                  <a:schemeClr val="bg1"/>
                </a:solidFill>
              </a:rPr>
              <a:t> ARDENT Workshop – Vienna, 20-23</a:t>
            </a:r>
            <a:r>
              <a:rPr lang="en-US" b="1" i="1" baseline="0" dirty="0" smtClean="0">
                <a:solidFill>
                  <a:schemeClr val="bg1"/>
                </a:solidFill>
              </a:rPr>
              <a:t> November </a:t>
            </a:r>
            <a:r>
              <a:rPr lang="en-US" b="1" i="1" dirty="0" smtClean="0">
                <a:solidFill>
                  <a:schemeClr val="bg1"/>
                </a:solidFill>
              </a:rPr>
              <a:t>2012</a:t>
            </a:r>
            <a:endParaRPr lang="en-GB" b="1" i="1" dirty="0">
              <a:solidFill>
                <a:schemeClr val="bg1"/>
              </a:solidFill>
            </a:endParaRPr>
          </a:p>
        </p:txBody>
      </p:sp>
      <p:sp>
        <p:nvSpPr>
          <p:cNvPr id="14" name="Slide Number Placeholder 13"/>
          <p:cNvSpPr>
            <a:spLocks noGrp="1"/>
          </p:cNvSpPr>
          <p:nvPr>
            <p:ph type="sldNum" sz="quarter" idx="12"/>
          </p:nvPr>
        </p:nvSpPr>
        <p:spPr>
          <a:xfrm>
            <a:off x="8388424" y="6419429"/>
            <a:ext cx="586408" cy="393948"/>
          </a:xfrm>
        </p:spPr>
        <p:txBody>
          <a:bodyPr/>
          <a:lstStyle>
            <a:lvl1pPr>
              <a:defRPr sz="1800" i="1">
                <a:solidFill>
                  <a:schemeClr val="bg1"/>
                </a:solidFill>
              </a:defRPr>
            </a:lvl1pPr>
          </a:lstStyle>
          <a:p>
            <a:fld id="{97B5E8DF-58F0-4F1A-9C8E-35C36CDA2C44}" type="slidenum">
              <a:rPr lang="en-GB" smtClean="0"/>
              <a:pPr/>
              <a:t>‹#›</a:t>
            </a:fld>
            <a:endParaRPr lang="en-GB" dirty="0"/>
          </a:p>
        </p:txBody>
      </p:sp>
      <p:cxnSp>
        <p:nvCxnSpPr>
          <p:cNvPr id="17" name="Straight Connector 16"/>
          <p:cNvCxnSpPr/>
          <p:nvPr userDrawn="1"/>
        </p:nvCxnSpPr>
        <p:spPr>
          <a:xfrm>
            <a:off x="0" y="404664"/>
            <a:ext cx="914400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13/10/2012</a:t>
            </a:r>
            <a:endParaRPr lang="en-GB"/>
          </a:p>
        </p:txBody>
      </p:sp>
      <p:sp>
        <p:nvSpPr>
          <p:cNvPr id="5" name="Footer Placeholder 4"/>
          <p:cNvSpPr>
            <a:spLocks noGrp="1"/>
          </p:cNvSpPr>
          <p:nvPr>
            <p:ph type="ftr" sz="quarter" idx="11"/>
          </p:nvPr>
        </p:nvSpPr>
        <p:spPr/>
        <p:txBody>
          <a:bodyPr/>
          <a:lstStyle/>
          <a:p>
            <a:r>
              <a:rPr lang="en-US" smtClean="0"/>
              <a:t>M. Silari - 1st ARDENT Workshop - Vienna 20-23/11/2012</a:t>
            </a:r>
            <a:endParaRPr lang="en-GB"/>
          </a:p>
        </p:txBody>
      </p:sp>
      <p:sp>
        <p:nvSpPr>
          <p:cNvPr id="6" name="Slide Number Placeholder 5"/>
          <p:cNvSpPr>
            <a:spLocks noGrp="1"/>
          </p:cNvSpPr>
          <p:nvPr>
            <p:ph type="sldNum" sz="quarter" idx="12"/>
          </p:nvPr>
        </p:nvSpPr>
        <p:spPr/>
        <p:txBody>
          <a:bodyPr/>
          <a:lstStyle/>
          <a:p>
            <a:fld id="{93ECC3F8-F0F1-46DC-B5AD-951BBF93B205}" type="slidenum">
              <a:rPr lang="en-GB" smtClean="0"/>
              <a:pPr/>
              <a:t>‹#›</a:t>
            </a:fld>
            <a:endParaRPr lang="en-GB"/>
          </a:p>
        </p:txBody>
      </p:sp>
    </p:spTree>
    <p:extLst>
      <p:ext uri="{BB962C8B-B14F-4D97-AF65-F5344CB8AC3E}">
        <p14:creationId xmlns:p14="http://schemas.microsoft.com/office/powerpoint/2010/main" val="3948853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 Silari - 1st ARDENT Workshop - Vienna 20-23/11/2012</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5E8DF-58F0-4F1A-9C8E-35C36CDA2C44}" type="slidenum">
              <a:rPr lang="en-GB" smtClean="0"/>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r>
              <a:rPr lang="en-US" smtClean="0"/>
              <a:t>13/10/2012</a:t>
            </a:r>
            <a:endParaRPr lang="en-GB"/>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r>
              <a:rPr lang="en-US" smtClean="0"/>
              <a:t>M. Silari - 1st ARDENT Workshop - Vienna 20-23/11/2012</a:t>
            </a:r>
            <a:endParaRPr lang="en-GB"/>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3ECC3F8-F0F1-46DC-B5AD-951BBF93B205}" type="slidenum">
              <a:rPr lang="en-GB" smtClean="0"/>
              <a:pPr/>
              <a:t>‹#›</a:t>
            </a:fld>
            <a:endParaRPr lang="en-GB"/>
          </a:p>
        </p:txBody>
      </p:sp>
    </p:spTree>
    <p:extLst>
      <p:ext uri="{BB962C8B-B14F-4D97-AF65-F5344CB8AC3E}">
        <p14:creationId xmlns:p14="http://schemas.microsoft.com/office/powerpoint/2010/main" val="4231281411"/>
      </p:ext>
    </p:extLst>
  </p:cSld>
  <p:clrMap bg1="lt1" tx1="dk1" bg2="lt2" tx2="dk2" accent1="accent1" accent2="accent2" accent3="accent3" accent4="accent4" accent5="accent5" accent6="accent6" hlink="hlink" folHlink="folHlink"/>
  <p:sldLayoutIdLst>
    <p:sldLayoutId id="2147483658"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microsoft.com/office/2007/relationships/hdphoto" Target="../media/hdphoto1.wdp"/><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5.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4.png"/></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1.png"/><Relationship Id="rId7"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20.png"/><Relationship Id="rId5" Type="http://schemas.openxmlformats.org/officeDocument/2006/relationships/image" Target="../media/image32.png"/><Relationship Id="rId4" Type="http://schemas.openxmlformats.org/officeDocument/2006/relationships/image" Target="../media/image3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image" Target="../media/image40.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46.png"/><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4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1.jpeg"/><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61.png"/><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12" Type="http://schemas.openxmlformats.org/officeDocument/2006/relationships/image" Target="../media/image64.png"/><Relationship Id="rId2" Type="http://schemas.openxmlformats.org/officeDocument/2006/relationships/image" Target="../media/image58.png"/><Relationship Id="rId1" Type="http://schemas.openxmlformats.org/officeDocument/2006/relationships/slideLayout" Target="../slideLayouts/slideLayout1.xml"/><Relationship Id="rId11" Type="http://schemas.openxmlformats.org/officeDocument/2006/relationships/image" Target="../media/image63.png"/><Relationship Id="rId10"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png"/></Relationships>
</file>

<file path=ppt/slides/_rels/slide26.xml.rels><?xml version="1.0" encoding="UTF-8" standalone="yes"?>
<Relationships xmlns="http://schemas.openxmlformats.org/package/2006/relationships"><Relationship Id="rId3" Type="http://schemas.openxmlformats.org/officeDocument/2006/relationships/image" Target="../media/image630.png"/><Relationship Id="rId7" Type="http://schemas.openxmlformats.org/officeDocument/2006/relationships/image" Target="../media/image64.jpeg"/><Relationship Id="rId2" Type="http://schemas.openxmlformats.org/officeDocument/2006/relationships/image" Target="../media/image620.png"/><Relationship Id="rId1" Type="http://schemas.openxmlformats.org/officeDocument/2006/relationships/slideLayout" Target="../slideLayouts/slideLayout1.xml"/><Relationship Id="rId6" Type="http://schemas.openxmlformats.org/officeDocument/2006/relationships/image" Target="../media/image63.jpeg"/><Relationship Id="rId5" Type="http://schemas.openxmlformats.org/officeDocument/2006/relationships/image" Target="../media/image650.png"/><Relationship Id="rId4" Type="http://schemas.openxmlformats.org/officeDocument/2006/relationships/image" Target="../media/image640.png"/></Relationships>
</file>

<file path=ppt/slides/_rels/slide27.xml.rels><?xml version="1.0" encoding="UTF-8" standalone="yes"?>
<Relationships xmlns="http://schemas.openxmlformats.org/package/2006/relationships"><Relationship Id="rId3" Type="http://schemas.openxmlformats.org/officeDocument/2006/relationships/image" Target="../media/image690.png"/><Relationship Id="rId7" Type="http://schemas.openxmlformats.org/officeDocument/2006/relationships/image" Target="../media/image31.jpe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31.jpeg"/><Relationship Id="rId1" Type="http://schemas.openxmlformats.org/officeDocument/2006/relationships/slideLayout" Target="../slideLayouts/slideLayout1.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60.png"/><Relationship Id="rId7" Type="http://schemas.openxmlformats.org/officeDocument/2006/relationships/image" Target="../media/image78.png"/><Relationship Id="rId1" Type="http://schemas.openxmlformats.org/officeDocument/2006/relationships/slideLayout" Target="../slideLayouts/slideLayout1.xml"/><Relationship Id="rId6" Type="http://schemas.openxmlformats.org/officeDocument/2006/relationships/image" Target="../media/image770.png"/><Relationship Id="rId5" Type="http://schemas.openxmlformats.org/officeDocument/2006/relationships/image" Target="../media/image68.png"/><Relationship Id="rId4" Type="http://schemas.openxmlformats.org/officeDocument/2006/relationships/image" Target="../media/image670.png"/></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30.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24.png"/><Relationship Id="rId4" Type="http://schemas.openxmlformats.org/officeDocument/2006/relationships/image" Target="../media/image123.png"/></Relationships>
</file>

<file path=ppt/slides/_rels/slide34.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image" Target="../media/image126.png"/></Relationships>
</file>

<file path=ppt/slides/_rels/slide35.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4.png"/><Relationship Id="rId5" Type="http://schemas.openxmlformats.org/officeDocument/2006/relationships/image" Target="../media/image83.png"/><Relationship Id="rId10" Type="http://schemas.openxmlformats.org/officeDocument/2006/relationships/image" Target="../media/image88.png"/><Relationship Id="rId4" Type="http://schemas.openxmlformats.org/officeDocument/2006/relationships/image" Target="../media/image82.png"/><Relationship Id="rId9" Type="http://schemas.openxmlformats.org/officeDocument/2006/relationships/image" Target="../media/image86.png"/></Relationships>
</file>

<file path=ppt/slides/_rels/slide3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7.png"/><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upload.wikimedia.org/wikipedia/commons/b/b4/George_de_Hevesy.jpg"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71.png"/><Relationship Id="rId1" Type="http://schemas.openxmlformats.org/officeDocument/2006/relationships/slideLayout" Target="../slideLayouts/slideLayout1.xml"/><Relationship Id="rId5" Type="http://schemas.openxmlformats.org/officeDocument/2006/relationships/image" Target="../media/image93.png"/><Relationship Id="rId4" Type="http://schemas.openxmlformats.org/officeDocument/2006/relationships/image" Target="../media/image1210.png"/></Relationships>
</file>

<file path=ppt/slides/_rels/slide41.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1170.png"/><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42.xml.rels><?xml version="1.0" encoding="UTF-8" standalone="yes"?>
<Relationships xmlns="http://schemas.openxmlformats.org/package/2006/relationships"><Relationship Id="rId3" Type="http://schemas.openxmlformats.org/officeDocument/2006/relationships/image" Target="../media/image80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95.png"/></Relationships>
</file>

<file path=ppt/slides/_rels/slide4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820.png"/><Relationship Id="rId1" Type="http://schemas.openxmlformats.org/officeDocument/2006/relationships/slideLayout" Target="../slideLayouts/slideLayout1.xml"/><Relationship Id="rId4" Type="http://schemas.openxmlformats.org/officeDocument/2006/relationships/image" Target="../media/image840.png"/></Relationships>
</file>

<file path=ppt/slides/_rels/slide44.xml.rels><?xml version="1.0" encoding="UTF-8" standalone="yes"?>
<Relationships xmlns="http://schemas.openxmlformats.org/package/2006/relationships"><Relationship Id="rId3" Type="http://schemas.openxmlformats.org/officeDocument/2006/relationships/image" Target="../media/image860.png"/><Relationship Id="rId2" Type="http://schemas.openxmlformats.org/officeDocument/2006/relationships/image" Target="../media/image850.png"/><Relationship Id="rId1" Type="http://schemas.openxmlformats.org/officeDocument/2006/relationships/slideLayout" Target="../slideLayouts/slideLayout1.xml"/><Relationship Id="rId5" Type="http://schemas.openxmlformats.org/officeDocument/2006/relationships/image" Target="../media/image100.png"/><Relationship Id="rId4" Type="http://schemas.openxmlformats.org/officeDocument/2006/relationships/image" Target="../media/image870.png"/></Relationships>
</file>

<file path=ppt/slides/_rels/slide45.xml.rels><?xml version="1.0" encoding="UTF-8" standalone="yes"?>
<Relationships xmlns="http://schemas.openxmlformats.org/package/2006/relationships"><Relationship Id="rId3" Type="http://schemas.openxmlformats.org/officeDocument/2006/relationships/image" Target="../media/image900.png"/><Relationship Id="rId2" Type="http://schemas.openxmlformats.org/officeDocument/2006/relationships/image" Target="../media/image890.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920.png"/><Relationship Id="rId2" Type="http://schemas.openxmlformats.org/officeDocument/2006/relationships/image" Target="../media/image910.png"/><Relationship Id="rId1" Type="http://schemas.openxmlformats.org/officeDocument/2006/relationships/slideLayout" Target="../slideLayouts/slideLayout1.xml"/><Relationship Id="rId6" Type="http://schemas.openxmlformats.org/officeDocument/2006/relationships/image" Target="../media/image950.png"/><Relationship Id="rId5" Type="http://schemas.openxmlformats.org/officeDocument/2006/relationships/image" Target="../media/image940.png"/><Relationship Id="rId4" Type="http://schemas.openxmlformats.org/officeDocument/2006/relationships/image" Target="../media/image930.png"/></Relationships>
</file>

<file path=ppt/slides/_rels/slide47.xml.rels><?xml version="1.0" encoding="UTF-8" standalone="yes"?>
<Relationships xmlns="http://schemas.openxmlformats.org/package/2006/relationships"><Relationship Id="rId3" Type="http://schemas.openxmlformats.org/officeDocument/2006/relationships/image" Target="../media/image970.png"/><Relationship Id="rId2" Type="http://schemas.openxmlformats.org/officeDocument/2006/relationships/image" Target="../media/image960.png"/><Relationship Id="rId1" Type="http://schemas.openxmlformats.org/officeDocument/2006/relationships/slideLayout" Target="../slideLayouts/slideLayout1.xml"/><Relationship Id="rId4" Type="http://schemas.openxmlformats.org/officeDocument/2006/relationships/image" Target="../media/image891.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990.png"/><Relationship Id="rId2" Type="http://schemas.openxmlformats.org/officeDocument/2006/relationships/image" Target="../media/image980.png"/><Relationship Id="rId1" Type="http://schemas.openxmlformats.org/officeDocument/2006/relationships/slideLayout" Target="../slideLayouts/slideLayout1.xml"/><Relationship Id="rId4" Type="http://schemas.openxmlformats.org/officeDocument/2006/relationships/image" Target="../media/image1001.png"/></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3.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96.png"/><Relationship Id="rId5" Type="http://schemas.openxmlformats.org/officeDocument/2006/relationships/image" Target="../media/image951.png"/><Relationship Id="rId4" Type="http://schemas.openxmlformats.org/officeDocument/2006/relationships/image" Target="../media/image102.png"/></Relationships>
</file>

<file path=ppt/slides/_rels/slide51.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5.png"/><Relationship Id="rId7" Type="http://schemas.openxmlformats.org/officeDocument/2006/relationships/image" Target="../media/image108.png"/><Relationship Id="rId2" Type="http://schemas.openxmlformats.org/officeDocument/2006/relationships/image" Target="../media/image104.png"/><Relationship Id="rId1" Type="http://schemas.openxmlformats.org/officeDocument/2006/relationships/slideLayout" Target="../slideLayouts/slideLayout1.xml"/><Relationship Id="rId6" Type="http://schemas.openxmlformats.org/officeDocument/2006/relationships/image" Target="../media/image107.png"/><Relationship Id="rId5" Type="http://schemas.microsoft.com/office/2007/relationships/hdphoto" Target="../media/hdphoto3.wdp"/><Relationship Id="rId4" Type="http://schemas.openxmlformats.org/officeDocument/2006/relationships/image" Target="../media/image95.jpeg"/></Relationships>
</file>

<file path=ppt/slides/_rels/slide52.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1.xml"/><Relationship Id="rId4" Type="http://schemas.openxmlformats.org/officeDocument/2006/relationships/image" Target="../media/image112.png"/></Relationships>
</file>

<file path=ppt/slides/_rels/slide5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18.png"/><Relationship Id="rId5" Type="http://schemas.openxmlformats.org/officeDocument/2006/relationships/image" Target="../media/image1080.png"/><Relationship Id="rId4" Type="http://schemas.openxmlformats.org/officeDocument/2006/relationships/image" Target="../media/image116.png"/></Relationships>
</file>

<file path=ppt/slides/_rels/slide55.xml.rels><?xml version="1.0" encoding="UTF-8" standalone="yes"?>
<Relationships xmlns="http://schemas.openxmlformats.org/package/2006/relationships"><Relationship Id="rId8" Type="http://schemas.openxmlformats.org/officeDocument/2006/relationships/image" Target="../media/image1030.png"/><Relationship Id="rId3" Type="http://schemas.openxmlformats.org/officeDocument/2006/relationships/image" Target="../media/image99.jpeg"/><Relationship Id="rId7" Type="http://schemas.openxmlformats.org/officeDocument/2006/relationships/image" Target="../media/image102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10.png"/><Relationship Id="rId5" Type="http://schemas.openxmlformats.org/officeDocument/2006/relationships/image" Target="../media/image106.png"/><Relationship Id="rId4" Type="http://schemas.openxmlformats.org/officeDocument/2006/relationships/image" Target="../media/image720.png"/><Relationship Id="rId9" Type="http://schemas.openxmlformats.org/officeDocument/2006/relationships/image" Target="../media/image117.png"/></Relationships>
</file>

<file path=ppt/slides/_rels/slide56.xml.rels><?xml version="1.0" encoding="UTF-8" standalone="yes"?>
<Relationships xmlns="http://schemas.openxmlformats.org/package/2006/relationships"><Relationship Id="rId3" Type="http://schemas.openxmlformats.org/officeDocument/2006/relationships/image" Target="../media/image100.jpeg"/><Relationship Id="rId7" Type="http://schemas.openxmlformats.org/officeDocument/2006/relationships/image" Target="../media/image13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19.png"/><Relationship Id="rId5" Type="http://schemas.openxmlformats.org/officeDocument/2006/relationships/image" Target="../media/image129.png"/><Relationship Id="rId4" Type="http://schemas.openxmlformats.org/officeDocument/2006/relationships/image" Target="../media/image121.png"/></Relationships>
</file>

<file path=ppt/slides/_rels/slide57.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4.png"/><Relationship Id="rId5" Type="http://schemas.openxmlformats.org/officeDocument/2006/relationships/image" Target="../media/image132.png"/><Relationship Id="rId4" Type="http://schemas.openxmlformats.org/officeDocument/2006/relationships/image" Target="../media/image131.png"/></Relationships>
</file>

<file path=ppt/slides/_rels/slide58.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260.png"/><Relationship Id="rId1" Type="http://schemas.openxmlformats.org/officeDocument/2006/relationships/slideLayout" Target="../slideLayouts/slideLayout1.xml"/><Relationship Id="rId4" Type="http://schemas.openxmlformats.org/officeDocument/2006/relationships/image" Target="../media/image134.png"/></Relationships>
</file>

<file path=ppt/slides/_rels/slide5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1.xml"/><Relationship Id="rId5" Type="http://schemas.openxmlformats.org/officeDocument/2006/relationships/image" Target="../media/image138.png"/><Relationship Id="rId4" Type="http://schemas.openxmlformats.org/officeDocument/2006/relationships/image" Target="../media/image13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42.png"/><Relationship Id="rId4" Type="http://schemas.openxmlformats.org/officeDocument/2006/relationships/image" Target="../media/image101.jpeg"/></Relationships>
</file>

<file path=ppt/slides/_rels/slide61.xml.rels><?xml version="1.0" encoding="UTF-8" standalone="yes"?>
<Relationships xmlns="http://schemas.openxmlformats.org/package/2006/relationships"><Relationship Id="rId3" Type="http://schemas.openxmlformats.org/officeDocument/2006/relationships/image" Target="../media/image1172.png"/><Relationship Id="rId2" Type="http://schemas.openxmlformats.org/officeDocument/2006/relationships/image" Target="../media/image102.jpeg"/><Relationship Id="rId1" Type="http://schemas.openxmlformats.org/officeDocument/2006/relationships/slideLayout" Target="../slideLayouts/slideLayout1.xml"/><Relationship Id="rId4" Type="http://schemas.openxmlformats.org/officeDocument/2006/relationships/image" Target="../media/image1310.png"/></Relationships>
</file>

<file path=ppt/slides/_rels/slide62.xml.rels><?xml version="1.0" encoding="UTF-8" standalone="yes"?>
<Relationships xmlns="http://schemas.openxmlformats.org/package/2006/relationships"><Relationship Id="rId3" Type="http://schemas.openxmlformats.org/officeDocument/2006/relationships/image" Target="../media/image154.png"/><Relationship Id="rId7" Type="http://schemas.openxmlformats.org/officeDocument/2006/relationships/image" Target="../media/image158.png"/><Relationship Id="rId2" Type="http://schemas.openxmlformats.org/officeDocument/2006/relationships/image" Target="../media/image140.png"/><Relationship Id="rId1" Type="http://schemas.openxmlformats.org/officeDocument/2006/relationships/slideLayout" Target="../slideLayouts/slideLayout1.xml"/><Relationship Id="rId6" Type="http://schemas.openxmlformats.org/officeDocument/2006/relationships/image" Target="../media/image157.png"/><Relationship Id="rId5" Type="http://schemas.openxmlformats.org/officeDocument/2006/relationships/image" Target="../media/image143.png"/><Relationship Id="rId4" Type="http://schemas.openxmlformats.org/officeDocument/2006/relationships/image" Target="../media/image155.png"/></Relationships>
</file>

<file path=ppt/slides/_rels/slide63.xml.rels><?xml version="1.0" encoding="UTF-8" standalone="yes"?>
<Relationships xmlns="http://schemas.openxmlformats.org/package/2006/relationships"><Relationship Id="rId3" Type="http://schemas.microsoft.com/office/2007/relationships/hdphoto" Target="../media/hdphoto4.wdp"/><Relationship Id="rId7" Type="http://schemas.openxmlformats.org/officeDocument/2006/relationships/image" Target="../media/image162.png"/><Relationship Id="rId2" Type="http://schemas.openxmlformats.org/officeDocument/2006/relationships/image" Target="../media/image144.jpeg"/><Relationship Id="rId1" Type="http://schemas.openxmlformats.org/officeDocument/2006/relationships/slideLayout" Target="../slideLayouts/slideLayout1.xml"/><Relationship Id="rId6" Type="http://schemas.openxmlformats.org/officeDocument/2006/relationships/image" Target="../media/image161.png"/><Relationship Id="rId5" Type="http://schemas.openxmlformats.org/officeDocument/2006/relationships/image" Target="../media/image160.png"/><Relationship Id="rId4" Type="http://schemas.openxmlformats.org/officeDocument/2006/relationships/image" Target="../media/image159.png"/></Relationships>
</file>

<file path=ppt/slides/_rels/slide64.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460.png"/><Relationship Id="rId4" Type="http://schemas.openxmlformats.org/officeDocument/2006/relationships/image" Target="../media/image1470.png"/></Relationships>
</file>

<file path=ppt/slides/_rels/slide66.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480.png"/><Relationship Id="rId4" Type="http://schemas.openxmlformats.org/officeDocument/2006/relationships/image" Target="../media/image1500.png"/></Relationships>
</file>

<file path=ppt/slides/_rels/slide6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jpeg"/><Relationship Id="rId1" Type="http://schemas.openxmlformats.org/officeDocument/2006/relationships/slideLayout" Target="../slideLayouts/slideLayout1.xml"/><Relationship Id="rId4" Type="http://schemas.openxmlformats.org/officeDocument/2006/relationships/image" Target="../media/image150.png"/></Relationships>
</file>

<file path=ppt/slides/_rels/slide68.xml.rels><?xml version="1.0" encoding="UTF-8" standalone="yes"?>
<Relationships xmlns="http://schemas.openxmlformats.org/package/2006/relationships"><Relationship Id="rId3" Type="http://schemas.openxmlformats.org/officeDocument/2006/relationships/image" Target="../media/image149.jpeg"/><Relationship Id="rId7" Type="http://schemas.openxmlformats.org/officeDocument/2006/relationships/image" Target="../media/image156.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png"/></Relationships>
</file>

<file path=ppt/slides/_rels/slide69.xml.rels><?xml version="1.0" encoding="UTF-8" standalone="yes"?>
<Relationships xmlns="http://schemas.openxmlformats.org/package/2006/relationships"><Relationship Id="rId8" Type="http://schemas.openxmlformats.org/officeDocument/2006/relationships/image" Target="../media/image1590.png"/><Relationship Id="rId3" Type="http://schemas.openxmlformats.org/officeDocument/2006/relationships/image" Target="../media/image1350.png"/><Relationship Id="rId7" Type="http://schemas.openxmlformats.org/officeDocument/2006/relationships/image" Target="../media/image1390.png"/><Relationship Id="rId2" Type="http://schemas.openxmlformats.org/officeDocument/2006/relationships/image" Target="../media/image1340.png"/><Relationship Id="rId1" Type="http://schemas.openxmlformats.org/officeDocument/2006/relationships/slideLayout" Target="../slideLayouts/slideLayout1.xml"/><Relationship Id="rId6" Type="http://schemas.openxmlformats.org/officeDocument/2006/relationships/image" Target="../media/image1380.png"/><Relationship Id="rId5" Type="http://schemas.openxmlformats.org/officeDocument/2006/relationships/image" Target="../media/image1370.png"/><Relationship Id="rId4" Type="http://schemas.openxmlformats.org/officeDocument/2006/relationships/image" Target="../media/image136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image" Target="../media/image175.png"/><Relationship Id="rId1" Type="http://schemas.openxmlformats.org/officeDocument/2006/relationships/slideLayout" Target="../slideLayouts/slideLayout1.xml"/><Relationship Id="rId4" Type="http://schemas.openxmlformats.org/officeDocument/2006/relationships/image" Target="../media/image16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7057" y="839745"/>
            <a:ext cx="6473295" cy="548640"/>
          </a:xfrm>
        </p:spPr>
        <p:txBody>
          <a:bodyPr/>
          <a:lstStyle/>
          <a:p>
            <a:pPr algn="ctr"/>
            <a:r>
              <a:rPr lang="fr-FR" b="1" dirty="0" smtClean="0"/>
              <a:t>TRAINING COURSE on radiation dosimetry</a:t>
            </a:r>
            <a:r>
              <a:rPr lang="fr-FR" sz="2000" u="sng" dirty="0" smtClean="0"/>
              <a:t/>
            </a:r>
            <a:br>
              <a:rPr lang="fr-FR" sz="2000" u="sng" dirty="0" smtClean="0"/>
            </a:br>
            <a:r>
              <a:rPr lang="fr-FR" sz="1000" u="sng" dirty="0" smtClean="0"/>
              <a:t/>
            </a:r>
            <a:br>
              <a:rPr lang="fr-FR" sz="1000" u="sng" dirty="0" smtClean="0"/>
            </a:br>
            <a:endParaRPr lang="en-GB" b="1" i="1" dirty="0">
              <a:solidFill>
                <a:schemeClr val="tx1">
                  <a:lumMod val="65000"/>
                  <a:lumOff val="35000"/>
                </a:schemeClr>
              </a:solidFill>
            </a:endParaRPr>
          </a:p>
        </p:txBody>
      </p:sp>
      <p:sp>
        <p:nvSpPr>
          <p:cNvPr id="3" name="Content Placeholder 2"/>
          <p:cNvSpPr>
            <a:spLocks noGrp="1"/>
          </p:cNvSpPr>
          <p:nvPr>
            <p:ph idx="1"/>
          </p:nvPr>
        </p:nvSpPr>
        <p:spPr>
          <a:xfrm>
            <a:off x="687280" y="1844825"/>
            <a:ext cx="7661244" cy="3168352"/>
          </a:xfrm>
        </p:spPr>
        <p:txBody>
          <a:bodyPr>
            <a:normAutofit/>
          </a:bodyPr>
          <a:lstStyle/>
          <a:p>
            <a:pPr marL="0" indent="0" algn="ctr"/>
            <a:r>
              <a:rPr lang="fr-FR" sz="4800" dirty="0" err="1" smtClean="0">
                <a:solidFill>
                  <a:schemeClr val="tx1">
                    <a:lumMod val="65000"/>
                    <a:lumOff val="35000"/>
                  </a:schemeClr>
                </a:solidFill>
              </a:rPr>
              <a:t>Quantities</a:t>
            </a:r>
            <a:r>
              <a:rPr lang="fr-FR" sz="4800" dirty="0" smtClean="0">
                <a:solidFill>
                  <a:schemeClr val="tx1">
                    <a:lumMod val="65000"/>
                    <a:lumOff val="35000"/>
                  </a:schemeClr>
                </a:solidFill>
              </a:rPr>
              <a:t> and </a:t>
            </a:r>
            <a:r>
              <a:rPr lang="fr-FR" sz="4800" dirty="0" err="1" smtClean="0">
                <a:solidFill>
                  <a:schemeClr val="tx1">
                    <a:lumMod val="65000"/>
                    <a:lumOff val="35000"/>
                  </a:schemeClr>
                </a:solidFill>
              </a:rPr>
              <a:t>units</a:t>
            </a:r>
            <a:r>
              <a:rPr lang="fr-FR" sz="4800" dirty="0" smtClean="0">
                <a:solidFill>
                  <a:schemeClr val="tx1">
                    <a:lumMod val="65000"/>
                    <a:lumOff val="35000"/>
                  </a:schemeClr>
                </a:solidFill>
              </a:rPr>
              <a:t> in radiation dosimetry</a:t>
            </a:r>
          </a:p>
          <a:p>
            <a:pPr algn="r"/>
            <a:endParaRPr lang="fr-FR" sz="3600" dirty="0" smtClean="0">
              <a:solidFill>
                <a:schemeClr val="tx1">
                  <a:lumMod val="65000"/>
                  <a:lumOff val="35000"/>
                </a:schemeClr>
              </a:solidFill>
            </a:endParaRPr>
          </a:p>
          <a:p>
            <a:pPr algn="r"/>
            <a:r>
              <a:rPr lang="fr-FR" sz="2800" dirty="0" smtClean="0">
                <a:solidFill>
                  <a:schemeClr val="tx1">
                    <a:lumMod val="65000"/>
                    <a:lumOff val="35000"/>
                  </a:schemeClr>
                </a:solidFill>
              </a:rPr>
              <a:t>Marco SILARI, </a:t>
            </a:r>
            <a:r>
              <a:rPr lang="fr-FR" sz="2800" i="1" dirty="0" smtClean="0">
                <a:solidFill>
                  <a:schemeClr val="tx1">
                    <a:lumMod val="65000"/>
                    <a:lumOff val="35000"/>
                  </a:schemeClr>
                </a:solidFill>
              </a:rPr>
              <a:t>CERN</a:t>
            </a:r>
            <a:endParaRPr lang="en-GB" sz="2800" i="1" dirty="0"/>
          </a:p>
        </p:txBody>
      </p:sp>
      <p:pic>
        <p:nvPicPr>
          <p:cNvPr id="4" name="Picture 2"/>
          <p:cNvPicPr>
            <a:picLocks noChangeAspect="1" noChangeArrowheads="1"/>
          </p:cNvPicPr>
          <p:nvPr/>
        </p:nvPicPr>
        <p:blipFill>
          <a:blip r:embed="rId2" cstate="print"/>
          <a:srcRect/>
          <a:stretch>
            <a:fillRect/>
          </a:stretch>
        </p:blipFill>
        <p:spPr bwMode="auto">
          <a:xfrm>
            <a:off x="107504" y="214064"/>
            <a:ext cx="1159553" cy="802567"/>
          </a:xfrm>
          <a:prstGeom prst="rect">
            <a:avLst/>
          </a:prstGeom>
          <a:noFill/>
          <a:ln w="9525">
            <a:noFill/>
            <a:miter lim="800000"/>
            <a:headEnd/>
            <a:tailEnd/>
          </a:ln>
        </p:spPr>
      </p:pic>
      <p:pic>
        <p:nvPicPr>
          <p:cNvPr id="6" name="Picture 2" descr="G:\Users\s\silari\Documents\Private\DOC\EU FP\ITN ARDENT\Logos\Logo_Marie-Curie.jpg"/>
          <p:cNvPicPr>
            <a:picLocks noChangeAspect="1" noChangeArrowheads="1"/>
          </p:cNvPicPr>
          <p:nvPr/>
        </p:nvPicPr>
        <p:blipFill>
          <a:blip r:embed="rId3" cstate="print"/>
          <a:srcRect/>
          <a:stretch>
            <a:fillRect/>
          </a:stretch>
        </p:blipFill>
        <p:spPr bwMode="auto">
          <a:xfrm>
            <a:off x="8028384" y="214065"/>
            <a:ext cx="927818" cy="900000"/>
          </a:xfrm>
          <a:prstGeom prst="rect">
            <a:avLst/>
          </a:prstGeom>
          <a:noFill/>
        </p:spPr>
      </p:pic>
      <p:pic>
        <p:nvPicPr>
          <p:cNvPr id="7" name="Picture 3" descr="\\cern.ch\dfs\Users\s\silari\Desktop\logoCERN80x56.png"/>
          <p:cNvPicPr>
            <a:picLocks noChangeAspect="1" noChangeArrowheads="1"/>
          </p:cNvPicPr>
          <p:nvPr/>
        </p:nvPicPr>
        <p:blipFill>
          <a:blip r:embed="rId4" cstate="print"/>
          <a:srcRect/>
          <a:stretch>
            <a:fillRect/>
          </a:stretch>
        </p:blipFill>
        <p:spPr bwMode="auto">
          <a:xfrm>
            <a:off x="390053" y="5850426"/>
            <a:ext cx="680635" cy="476444"/>
          </a:xfrm>
          <a:prstGeom prst="rect">
            <a:avLst/>
          </a:prstGeom>
          <a:noFill/>
        </p:spPr>
      </p:pic>
      <p:pic>
        <p:nvPicPr>
          <p:cNvPr id="8" name="Picture 4" descr="\\cern.ch\dfs\Users\s\silari\Desktop\Partner logos\logoAIT80x56.png"/>
          <p:cNvPicPr>
            <a:picLocks noChangeAspect="1" noChangeArrowheads="1"/>
          </p:cNvPicPr>
          <p:nvPr/>
        </p:nvPicPr>
        <p:blipFill>
          <a:blip r:embed="rId5" cstate="print"/>
          <a:srcRect/>
          <a:stretch>
            <a:fillRect/>
          </a:stretch>
        </p:blipFill>
        <p:spPr bwMode="auto">
          <a:xfrm>
            <a:off x="1097847" y="5849730"/>
            <a:ext cx="680635" cy="476444"/>
          </a:xfrm>
          <a:prstGeom prst="rect">
            <a:avLst/>
          </a:prstGeom>
          <a:noFill/>
        </p:spPr>
      </p:pic>
      <p:pic>
        <p:nvPicPr>
          <p:cNvPr id="9" name="Picture 5" descr="\\cern.ch\dfs\Users\s\silari\Desktop\Partner logos\logoCzechTU80x56.png"/>
          <p:cNvPicPr>
            <a:picLocks noChangeAspect="1" noChangeArrowheads="1"/>
          </p:cNvPicPr>
          <p:nvPr/>
        </p:nvPicPr>
        <p:blipFill>
          <a:blip r:embed="rId6" cstate="print"/>
          <a:srcRect/>
          <a:stretch>
            <a:fillRect/>
          </a:stretch>
        </p:blipFill>
        <p:spPr bwMode="auto">
          <a:xfrm>
            <a:off x="1801753" y="5853507"/>
            <a:ext cx="680635" cy="476444"/>
          </a:xfrm>
          <a:prstGeom prst="rect">
            <a:avLst/>
          </a:prstGeom>
          <a:noFill/>
        </p:spPr>
      </p:pic>
      <p:pic>
        <p:nvPicPr>
          <p:cNvPr id="10" name="Picture 6" descr="\\cern.ch\dfs\Users\s\silari\Desktop\Partner logos\logoIBA80x56.png"/>
          <p:cNvPicPr>
            <a:picLocks noChangeAspect="1" noChangeArrowheads="1"/>
          </p:cNvPicPr>
          <p:nvPr/>
        </p:nvPicPr>
        <p:blipFill>
          <a:blip r:embed="rId7" cstate="print"/>
          <a:srcRect/>
          <a:stretch>
            <a:fillRect/>
          </a:stretch>
        </p:blipFill>
        <p:spPr bwMode="auto">
          <a:xfrm>
            <a:off x="2504894" y="5853507"/>
            <a:ext cx="680635" cy="476444"/>
          </a:xfrm>
          <a:prstGeom prst="rect">
            <a:avLst/>
          </a:prstGeom>
          <a:noFill/>
        </p:spPr>
      </p:pic>
      <p:pic>
        <p:nvPicPr>
          <p:cNvPr id="11" name="Picture 7" descr="\\cern.ch\dfs\Users\s\silari\Desktop\Partner logos\logoJablotron80x56.png"/>
          <p:cNvPicPr>
            <a:picLocks noChangeAspect="1" noChangeArrowheads="1"/>
          </p:cNvPicPr>
          <p:nvPr/>
        </p:nvPicPr>
        <p:blipFill>
          <a:blip r:embed="rId8" cstate="print"/>
          <a:srcRect/>
          <a:stretch>
            <a:fillRect/>
          </a:stretch>
        </p:blipFill>
        <p:spPr bwMode="auto">
          <a:xfrm>
            <a:off x="3206018" y="5853507"/>
            <a:ext cx="680635" cy="476444"/>
          </a:xfrm>
          <a:prstGeom prst="rect">
            <a:avLst/>
          </a:prstGeom>
          <a:noFill/>
        </p:spPr>
      </p:pic>
      <p:pic>
        <p:nvPicPr>
          <p:cNvPr id="12" name="Picture 8" descr="\\cern.ch\dfs\Users\s\silari\Desktop\Partner logos\logoMIAM80x56.png"/>
          <p:cNvPicPr>
            <a:picLocks noChangeAspect="1" noChangeArrowheads="1"/>
          </p:cNvPicPr>
          <p:nvPr/>
        </p:nvPicPr>
        <p:blipFill>
          <a:blip r:embed="rId9" cstate="print"/>
          <a:srcRect/>
          <a:stretch>
            <a:fillRect/>
          </a:stretch>
        </p:blipFill>
        <p:spPr bwMode="auto">
          <a:xfrm>
            <a:off x="3909924" y="5853507"/>
            <a:ext cx="680635" cy="476444"/>
          </a:xfrm>
          <a:prstGeom prst="rect">
            <a:avLst/>
          </a:prstGeom>
          <a:noFill/>
        </p:spPr>
      </p:pic>
      <p:pic>
        <p:nvPicPr>
          <p:cNvPr id="13" name="Picture 9" descr="\\cern.ch\dfs\Users\s\silari\Desktop\Partner logos\logoPoliMi80x56.png"/>
          <p:cNvPicPr>
            <a:picLocks noChangeAspect="1" noChangeArrowheads="1"/>
          </p:cNvPicPr>
          <p:nvPr/>
        </p:nvPicPr>
        <p:blipFill>
          <a:blip r:embed="rId10" cstate="print"/>
          <a:srcRect/>
          <a:stretch>
            <a:fillRect/>
          </a:stretch>
        </p:blipFill>
        <p:spPr bwMode="auto">
          <a:xfrm>
            <a:off x="4611335" y="5853507"/>
            <a:ext cx="680635" cy="476444"/>
          </a:xfrm>
          <a:prstGeom prst="rect">
            <a:avLst/>
          </a:prstGeom>
          <a:noFill/>
        </p:spPr>
      </p:pic>
      <p:pic>
        <p:nvPicPr>
          <p:cNvPr id="14" name="Picture 10" descr="\\cern.ch\dfs\Users\s\silari\Desktop\Partner logos\logoFAU80x56.png"/>
          <p:cNvPicPr>
            <a:picLocks noChangeAspect="1" noChangeArrowheads="1"/>
          </p:cNvPicPr>
          <p:nvPr/>
        </p:nvPicPr>
        <p:blipFill>
          <a:blip r:embed="rId11" cstate="print"/>
          <a:srcRect/>
          <a:stretch>
            <a:fillRect/>
          </a:stretch>
        </p:blipFill>
        <p:spPr bwMode="auto">
          <a:xfrm>
            <a:off x="5315241" y="5853507"/>
            <a:ext cx="680635" cy="476444"/>
          </a:xfrm>
          <a:prstGeom prst="rect">
            <a:avLst/>
          </a:prstGeom>
          <a:noFill/>
        </p:spPr>
      </p:pic>
      <p:pic>
        <p:nvPicPr>
          <p:cNvPr id="15" name="Picture 3" descr="G:\Experiments\Ardent\Logos\Partner logos\st_logo new.png"/>
          <p:cNvPicPr>
            <a:picLocks noChangeAspect="1" noChangeArrowheads="1"/>
          </p:cNvPicPr>
          <p:nvPr/>
        </p:nvPicPr>
        <p:blipFill>
          <a:blip r:embed="rId12" cstate="print">
            <a:extLst>
              <a:ext uri="{BEBA8EAE-BF5A-486C-A8C5-ECC9F3942E4B}">
                <a14:imgProps xmlns:a14="http://schemas.microsoft.com/office/drawing/2010/main">
                  <a14:imgLayer r:embed="rId1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022838" y="5855267"/>
            <a:ext cx="673364" cy="474684"/>
          </a:xfrm>
          <a:prstGeom prst="rect">
            <a:avLst/>
          </a:prstGeom>
          <a:solidFill>
            <a:schemeClr val="bg1"/>
          </a:solidFill>
          <a:effectLst/>
        </p:spPr>
      </p:pic>
      <p:pic>
        <p:nvPicPr>
          <p:cNvPr id="16" name="Picture 12" descr="\\cern.ch\dfs\Users\s\silari\Desktop\Partner logos\logoUH80x56.png"/>
          <p:cNvPicPr>
            <a:picLocks noChangeAspect="1" noChangeArrowheads="1"/>
          </p:cNvPicPr>
          <p:nvPr/>
        </p:nvPicPr>
        <p:blipFill>
          <a:blip r:embed="rId14" cstate="print"/>
          <a:srcRect/>
          <a:stretch>
            <a:fillRect/>
          </a:stretch>
        </p:blipFill>
        <p:spPr bwMode="auto">
          <a:xfrm>
            <a:off x="6721036" y="5855267"/>
            <a:ext cx="670476" cy="469333"/>
          </a:xfrm>
          <a:prstGeom prst="rect">
            <a:avLst/>
          </a:prstGeom>
          <a:noFill/>
        </p:spPr>
      </p:pic>
      <p:pic>
        <p:nvPicPr>
          <p:cNvPr id="17" name="Picture 13" descr="\\cern.ch\dfs\Users\s\silari\Desktop\Partner logos\logoUO80x56.png"/>
          <p:cNvPicPr>
            <a:picLocks noChangeAspect="1" noChangeArrowheads="1"/>
          </p:cNvPicPr>
          <p:nvPr/>
        </p:nvPicPr>
        <p:blipFill>
          <a:blip r:embed="rId15" cstate="print"/>
          <a:srcRect/>
          <a:stretch>
            <a:fillRect/>
          </a:stretch>
        </p:blipFill>
        <p:spPr bwMode="auto">
          <a:xfrm>
            <a:off x="7409618" y="5855267"/>
            <a:ext cx="670476" cy="469333"/>
          </a:xfrm>
          <a:prstGeom prst="rect">
            <a:avLst/>
          </a:prstGeom>
          <a:noFill/>
        </p:spPr>
      </p:pic>
      <p:pic>
        <p:nvPicPr>
          <p:cNvPr id="18" name="Picture 14" descr="\\cern.ch\dfs\Users\s\silari\Desktop\Partner logos\logoUOW80x56.png"/>
          <p:cNvPicPr>
            <a:picLocks noChangeAspect="1" noChangeArrowheads="1"/>
          </p:cNvPicPr>
          <p:nvPr/>
        </p:nvPicPr>
        <p:blipFill>
          <a:blip r:embed="rId16" cstate="print"/>
          <a:srcRect/>
          <a:stretch>
            <a:fillRect/>
          </a:stretch>
        </p:blipFill>
        <p:spPr bwMode="auto">
          <a:xfrm>
            <a:off x="8096919" y="5855267"/>
            <a:ext cx="670476" cy="469333"/>
          </a:xfrm>
          <a:prstGeom prst="rect">
            <a:avLst/>
          </a:prstGeom>
          <a:noFill/>
        </p:spPr>
      </p:pic>
      <p:sp>
        <p:nvSpPr>
          <p:cNvPr id="5" name="TextBox 4"/>
          <p:cNvSpPr txBox="1"/>
          <p:nvPr/>
        </p:nvSpPr>
        <p:spPr>
          <a:xfrm>
            <a:off x="390053" y="5229200"/>
            <a:ext cx="7206283" cy="384721"/>
          </a:xfrm>
          <a:prstGeom prst="rect">
            <a:avLst/>
          </a:prstGeom>
          <a:noFill/>
        </p:spPr>
        <p:txBody>
          <a:bodyPr wrap="square" rtlCol="0">
            <a:spAutoFit/>
          </a:bodyPr>
          <a:lstStyle/>
          <a:p>
            <a:r>
              <a:rPr lang="en-US" sz="1900" b="1" i="1" dirty="0" smtClean="0">
                <a:solidFill>
                  <a:schemeClr val="bg1"/>
                </a:solidFill>
              </a:rPr>
              <a:t>1</a:t>
            </a:r>
            <a:r>
              <a:rPr lang="en-US" sz="1900" b="1" i="1" baseline="30000" dirty="0" smtClean="0">
                <a:solidFill>
                  <a:schemeClr val="bg1"/>
                </a:solidFill>
              </a:rPr>
              <a:t>th</a:t>
            </a:r>
            <a:r>
              <a:rPr lang="en-US" sz="1900" b="1" i="1" dirty="0" smtClean="0">
                <a:solidFill>
                  <a:schemeClr val="bg1"/>
                </a:solidFill>
              </a:rPr>
              <a:t> Annual ARDENT Workshop, Vienna, 20-23 November 2012</a:t>
            </a:r>
            <a:endParaRPr lang="en-GB" sz="1900" b="1" i="1" dirty="0">
              <a:solidFill>
                <a:schemeClr val="bg1"/>
              </a:solidFill>
            </a:endParaRPr>
          </a:p>
        </p:txBody>
      </p:sp>
    </p:spTree>
    <p:extLst>
      <p:ext uri="{BB962C8B-B14F-4D97-AF65-F5344CB8AC3E}">
        <p14:creationId xmlns:p14="http://schemas.microsoft.com/office/powerpoint/2010/main" val="4022445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6043364" y="2464028"/>
            <a:ext cx="2705100" cy="2261116"/>
            <a:chOff x="5948680" y="1976066"/>
            <a:chExt cx="2705100" cy="2261116"/>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8680" y="1976066"/>
              <a:ext cx="2705100"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13303" y="3867850"/>
              <a:ext cx="288032" cy="369332"/>
            </a:xfrm>
            <a:prstGeom prst="rect">
              <a:avLst/>
            </a:prstGeom>
            <a:noFill/>
          </p:spPr>
          <p:txBody>
            <a:bodyPr wrap="square" rtlCol="0">
              <a:spAutoFit/>
            </a:bodyPr>
            <a:lstStyle/>
            <a:p>
              <a:r>
                <a:rPr lang="en-US" b="1" dirty="0" smtClean="0"/>
                <a:t>P</a:t>
              </a:r>
              <a:endParaRPr lang="en-GB" b="1" dirty="0"/>
            </a:p>
          </p:txBody>
        </p:sp>
        <p:cxnSp>
          <p:nvCxnSpPr>
            <p:cNvPr id="9" name="Straight Arrow Connector 8"/>
            <p:cNvCxnSpPr>
              <a:stCxn id="7" idx="0"/>
            </p:cNvCxnSpPr>
            <p:nvPr/>
          </p:nvCxnSpPr>
          <p:spPr>
            <a:xfrm flipH="1" flipV="1">
              <a:off x="7301230" y="3014291"/>
              <a:ext cx="156089" cy="85355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378327" y="620688"/>
            <a:ext cx="8208912" cy="1785104"/>
          </a:xfrm>
          <a:prstGeom prst="rect">
            <a:avLst/>
          </a:prstGeom>
          <a:noFill/>
        </p:spPr>
        <p:txBody>
          <a:bodyPr wrap="square" rtlCol="0">
            <a:spAutoFit/>
          </a:bodyPr>
          <a:lstStyle/>
          <a:p>
            <a:pPr marL="285750" indent="-285750">
              <a:spcAft>
                <a:spcPts val="600"/>
              </a:spcAft>
              <a:buFont typeface="Arial" pitchFamily="34" charset="0"/>
              <a:buChar char="•"/>
            </a:pPr>
            <a:r>
              <a:rPr lang="en-US" sz="2000" dirty="0" smtClean="0">
                <a:latin typeface="Verdana" pitchFamily="34" charset="0"/>
                <a:ea typeface="Verdana" pitchFamily="34" charset="0"/>
                <a:cs typeface="Verdana" pitchFamily="34" charset="0"/>
              </a:rPr>
              <a:t>How many </a:t>
            </a:r>
            <a:r>
              <a:rPr lang="en-US" sz="2000" i="1" dirty="0" smtClean="0">
                <a:latin typeface="Verdana" pitchFamily="34" charset="0"/>
                <a:ea typeface="Verdana" pitchFamily="34" charset="0"/>
                <a:cs typeface="Verdana" pitchFamily="34" charset="0"/>
              </a:rPr>
              <a:t>rays</a:t>
            </a:r>
            <a:r>
              <a:rPr lang="en-US" sz="2000" dirty="0" smtClean="0">
                <a:latin typeface="Verdana" pitchFamily="34" charset="0"/>
                <a:ea typeface="Verdana" pitchFamily="34" charset="0"/>
                <a:cs typeface="Verdana" pitchFamily="34" charset="0"/>
              </a:rPr>
              <a:t> (i.e. photons or particles) will strike a point P in radiation field?</a:t>
            </a:r>
          </a:p>
          <a:p>
            <a:pPr marL="285750" indent="-285750">
              <a:spcAft>
                <a:spcPts val="600"/>
              </a:spcAft>
              <a:buFont typeface="Arial" pitchFamily="34" charset="0"/>
              <a:buChar char="•"/>
            </a:pPr>
            <a:r>
              <a:rPr lang="en-US" sz="2000" dirty="0" smtClean="0">
                <a:latin typeface="Verdana" pitchFamily="34" charset="0"/>
                <a:ea typeface="Verdana" pitchFamily="34" charset="0"/>
                <a:cs typeface="Verdana" pitchFamily="34" charset="0"/>
              </a:rPr>
              <a:t>The answer is </a:t>
            </a:r>
            <a:r>
              <a:rPr lang="en-US" sz="2000" b="1" i="1" dirty="0" smtClean="0">
                <a:latin typeface="Verdana" pitchFamily="34" charset="0"/>
                <a:ea typeface="Verdana" pitchFamily="34" charset="0"/>
                <a:cs typeface="Verdana" pitchFamily="34" charset="0"/>
              </a:rPr>
              <a:t>zero</a:t>
            </a:r>
            <a:r>
              <a:rPr lang="en-US" sz="2000" dirty="0" smtClean="0">
                <a:latin typeface="Verdana" pitchFamily="34" charset="0"/>
                <a:ea typeface="Verdana" pitchFamily="34" charset="0"/>
                <a:cs typeface="Verdana" pitchFamily="34" charset="0"/>
              </a:rPr>
              <a:t>, since a point has no cross-sectional area with which the rays can collide</a:t>
            </a:r>
          </a:p>
          <a:p>
            <a:pPr marL="285750" indent="-285750">
              <a:spcAft>
                <a:spcPts val="600"/>
              </a:spcAft>
              <a:buFont typeface="Arial" pitchFamily="34" charset="0"/>
              <a:buChar char="•"/>
            </a:pPr>
            <a:r>
              <a:rPr lang="en-US" sz="2000" dirty="0" smtClean="0">
                <a:latin typeface="Verdana" pitchFamily="34" charset="0"/>
                <a:ea typeface="Verdana" pitchFamily="34" charset="0"/>
                <a:cs typeface="Verdana" pitchFamily="34" charset="0"/>
              </a:rPr>
              <a:t>So: how can we describe the radiation field at P?</a:t>
            </a:r>
            <a:endParaRPr lang="en-GB" sz="2000" dirty="0">
              <a:latin typeface="Verdana" pitchFamily="34" charset="0"/>
              <a:ea typeface="Verdana" pitchFamily="34" charset="0"/>
              <a:cs typeface="Verdana" pitchFamily="34" charset="0"/>
            </a:endParaRPr>
          </a:p>
        </p:txBody>
      </p:sp>
      <p:sp>
        <p:nvSpPr>
          <p:cNvPr id="3" name="TextBox 2"/>
          <p:cNvSpPr txBox="1"/>
          <p:nvPr/>
        </p:nvSpPr>
        <p:spPr>
          <a:xfrm>
            <a:off x="-1680" y="21970"/>
            <a:ext cx="4608512"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The random nature of radiation</a:t>
            </a:r>
            <a:endParaRPr lang="en-GB" sz="2000" i="1" dirty="0">
              <a:solidFill>
                <a:srgbClr val="FF0000"/>
              </a:solidFill>
              <a:latin typeface="Verdana" pitchFamily="34" charset="0"/>
              <a:ea typeface="Verdana" pitchFamily="34" charset="0"/>
              <a:cs typeface="Verdana" pitchFamily="34" charset="0"/>
            </a:endParaRPr>
          </a:p>
        </p:txBody>
      </p:sp>
      <p:sp>
        <p:nvSpPr>
          <p:cNvPr id="5" name="TextBox 4"/>
          <p:cNvSpPr txBox="1"/>
          <p:nvPr/>
        </p:nvSpPr>
        <p:spPr>
          <a:xfrm>
            <a:off x="323528" y="2496964"/>
            <a:ext cx="6768752" cy="400110"/>
          </a:xfrm>
          <a:prstGeom prst="rect">
            <a:avLst/>
          </a:prstGeom>
          <a:noFill/>
        </p:spPr>
        <p:txBody>
          <a:bodyPr wrap="square" rtlCol="0">
            <a:spAutoFit/>
          </a:bodyPr>
          <a:lstStyle/>
          <a:p>
            <a:pPr marL="285750" indent="-285750">
              <a:spcAft>
                <a:spcPts val="900"/>
              </a:spcAft>
              <a:buFont typeface="Wingdings" pitchFamily="2" charset="2"/>
              <a:buChar char="Ø"/>
            </a:pPr>
            <a:r>
              <a:rPr lang="en-US" sz="2000" dirty="0" smtClean="0">
                <a:latin typeface="Verdana" pitchFamily="34" charset="0"/>
                <a:ea typeface="Verdana" pitchFamily="34" charset="0"/>
                <a:cs typeface="Verdana" pitchFamily="34" charset="0"/>
              </a:rPr>
              <a:t>Associate some nonzero volume to the point P</a:t>
            </a:r>
          </a:p>
        </p:txBody>
      </p:sp>
      <p:sp>
        <p:nvSpPr>
          <p:cNvPr id="15" name="Slide Number Placeholder 14"/>
          <p:cNvSpPr>
            <a:spLocks noGrp="1"/>
          </p:cNvSpPr>
          <p:nvPr>
            <p:ph type="sldNum" sz="quarter" idx="12"/>
          </p:nvPr>
        </p:nvSpPr>
        <p:spPr/>
        <p:txBody>
          <a:bodyPr/>
          <a:lstStyle/>
          <a:p>
            <a:fld id="{97B5E8DF-58F0-4F1A-9C8E-35C36CDA2C44}" type="slidenum">
              <a:rPr lang="en-GB" smtClean="0"/>
              <a:pPr/>
              <a:t>10</a:t>
            </a:fld>
            <a:endParaRPr lang="en-GB"/>
          </a:p>
        </p:txBody>
      </p:sp>
      <p:sp>
        <p:nvSpPr>
          <p:cNvPr id="11" name="TextBox 10"/>
          <p:cNvSpPr txBox="1"/>
          <p:nvPr/>
        </p:nvSpPr>
        <p:spPr>
          <a:xfrm>
            <a:off x="323528" y="2989401"/>
            <a:ext cx="6120680" cy="1015663"/>
          </a:xfrm>
          <a:prstGeom prst="rect">
            <a:avLst/>
          </a:prstGeom>
          <a:noFill/>
        </p:spPr>
        <p:txBody>
          <a:bodyPr wrap="square" rtlCol="0">
            <a:spAutoFit/>
          </a:bodyPr>
          <a:lstStyle/>
          <a:p>
            <a:pPr marL="285750" indent="-285750">
              <a:spcAft>
                <a:spcPts val="900"/>
              </a:spcAft>
              <a:buFont typeface="Wingdings" pitchFamily="2" charset="2"/>
              <a:buChar char="Ø"/>
            </a:pPr>
            <a:r>
              <a:rPr lang="en-US" sz="2000" dirty="0" smtClean="0">
                <a:latin typeface="Verdana" pitchFamily="34" charset="0"/>
                <a:ea typeface="Verdana" pitchFamily="34" charset="0"/>
                <a:cs typeface="Verdana" pitchFamily="34" charset="0"/>
              </a:rPr>
              <a:t>Simplest volume is a sphere centered at P (it presents the same cross-sectional area to rays incident from all directions)</a:t>
            </a:r>
          </a:p>
        </p:txBody>
      </p:sp>
      <p:sp>
        <p:nvSpPr>
          <p:cNvPr id="12" name="TextBox 11"/>
          <p:cNvSpPr txBox="1"/>
          <p:nvPr/>
        </p:nvSpPr>
        <p:spPr>
          <a:xfrm>
            <a:off x="323527" y="4221088"/>
            <a:ext cx="8263711" cy="1977464"/>
          </a:xfrm>
          <a:prstGeom prst="rect">
            <a:avLst/>
          </a:prstGeom>
          <a:noFill/>
        </p:spPr>
        <p:txBody>
          <a:bodyPr wrap="square" rtlCol="0">
            <a:spAutoFit/>
          </a:bodyPr>
          <a:lstStyle/>
          <a:p>
            <a:pPr marL="285750" indent="-285750">
              <a:spcAft>
                <a:spcPts val="900"/>
              </a:spcAft>
              <a:buFont typeface="Wingdings" pitchFamily="2" charset="2"/>
              <a:buChar char="Ø"/>
            </a:pPr>
            <a:r>
              <a:rPr lang="en-US" sz="2000" dirty="0" smtClean="0">
                <a:latin typeface="Verdana" pitchFamily="34" charset="0"/>
                <a:ea typeface="Verdana" pitchFamily="34" charset="0"/>
                <a:cs typeface="Verdana" pitchFamily="34" charset="0"/>
              </a:rPr>
              <a:t>How large should this imaginary sphere be?</a:t>
            </a:r>
          </a:p>
          <a:p>
            <a:pPr marL="742950" lvl="1" indent="-285750">
              <a:spcAft>
                <a:spcPts val="900"/>
              </a:spcAft>
              <a:buFont typeface="Wingdings" pitchFamily="2" charset="2"/>
              <a:buChar char="Ø"/>
            </a:pPr>
            <a:r>
              <a:rPr lang="en-US" sz="2000" dirty="0" smtClean="0">
                <a:latin typeface="Verdana" pitchFamily="34" charset="0"/>
                <a:ea typeface="Verdana" pitchFamily="34" charset="0"/>
                <a:cs typeface="Verdana" pitchFamily="34" charset="0"/>
              </a:rPr>
              <a:t>It depends on whether the physical quantities we wish to define w.r.t. the radiation field are:</a:t>
            </a:r>
          </a:p>
          <a:p>
            <a:pPr marL="1200150" lvl="2" indent="-285750">
              <a:spcAft>
                <a:spcPts val="900"/>
              </a:spcAft>
              <a:buFont typeface="Wingdings" pitchFamily="2" charset="2"/>
              <a:buChar char="Ø"/>
            </a:pPr>
            <a:r>
              <a:rPr lang="en-US" sz="2000" dirty="0" smtClean="0">
                <a:latin typeface="Verdana" pitchFamily="34" charset="0"/>
                <a:ea typeface="Verdana" pitchFamily="34" charset="0"/>
                <a:cs typeface="Verdana" pitchFamily="34" charset="0"/>
              </a:rPr>
              <a:t>Stochastic</a:t>
            </a:r>
          </a:p>
          <a:p>
            <a:pPr marL="1200150" lvl="2" indent="-285750">
              <a:spcAft>
                <a:spcPts val="600"/>
              </a:spcAft>
              <a:buFont typeface="Wingdings" pitchFamily="2" charset="2"/>
              <a:buChar char="Ø"/>
            </a:pPr>
            <a:r>
              <a:rPr lang="en-US" sz="2000" dirty="0" smtClean="0">
                <a:latin typeface="Verdana" pitchFamily="34" charset="0"/>
                <a:ea typeface="Verdana" pitchFamily="34" charset="0"/>
                <a:cs typeface="Verdana" pitchFamily="34" charset="0"/>
              </a:rPr>
              <a:t>Non-stochastic </a:t>
            </a:r>
            <a:endParaRPr lang="en-GB"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369261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68" y="17328"/>
            <a:ext cx="468052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Stochastic quantity</a:t>
            </a:r>
            <a:endParaRPr lang="en-GB" sz="20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467544" y="768186"/>
                <a:ext cx="7992888" cy="5469126"/>
              </a:xfrm>
              <a:prstGeom prst="rect">
                <a:avLst/>
              </a:prstGeom>
              <a:noFill/>
            </p:spPr>
            <p:txBody>
              <a:bodyPr wrap="square" rtlCol="0">
                <a:spAutoFit/>
              </a:bodyPr>
              <a:lstStyle/>
              <a:p>
                <a:pPr marL="285750" indent="-285750">
                  <a:spcAft>
                    <a:spcPts val="1200"/>
                  </a:spcAft>
                  <a:buFont typeface="Arial" pitchFamily="34" charset="0"/>
                  <a:buChar char="•"/>
                </a:pPr>
                <a:r>
                  <a:rPr lang="en-US" sz="2200" dirty="0" smtClean="0">
                    <a:latin typeface="Verdana" pitchFamily="34" charset="0"/>
                    <a:ea typeface="Verdana" pitchFamily="34" charset="0"/>
                    <a:cs typeface="Verdana" pitchFamily="34" charset="0"/>
                  </a:rPr>
                  <a:t>Its values occur randomly and cannot be predicted</a:t>
                </a:r>
                <a:r>
                  <a:rPr lang="en-GB" sz="2200" dirty="0" smtClean="0">
                    <a:latin typeface="Verdana" pitchFamily="34" charset="0"/>
                    <a:ea typeface="Verdana" pitchFamily="34" charset="0"/>
                    <a:cs typeface="Verdana" pitchFamily="34" charset="0"/>
                  </a:rPr>
                  <a:t>. However, the probability of any particular value is determined by a probability distribution</a:t>
                </a:r>
              </a:p>
              <a:p>
                <a:pPr marL="285750" indent="-285750">
                  <a:spcAft>
                    <a:spcPts val="1200"/>
                  </a:spcAft>
                  <a:buFont typeface="Arial" pitchFamily="34" charset="0"/>
                  <a:buChar char="•"/>
                </a:pPr>
                <a:r>
                  <a:rPr lang="en-US" sz="2200" dirty="0" smtClean="0">
                    <a:latin typeface="Verdana" pitchFamily="34" charset="0"/>
                    <a:ea typeface="Verdana" pitchFamily="34" charset="0"/>
                    <a:cs typeface="Verdana" pitchFamily="34" charset="0"/>
                  </a:rPr>
                  <a:t>It is defined for finite (i.e. non-infinitesimal) domains only. Its values vary discontinuously in space and time, and it is meaningless to speak of a gradient or rate of change</a:t>
                </a:r>
              </a:p>
              <a:p>
                <a:pPr marL="285750" indent="-285750">
                  <a:spcAft>
                    <a:spcPts val="1200"/>
                  </a:spcAft>
                  <a:buFont typeface="Arial" pitchFamily="34" charset="0"/>
                  <a:buChar char="•"/>
                </a:pPr>
                <a:r>
                  <a:rPr lang="en-US" sz="2200" dirty="0" smtClean="0">
                    <a:latin typeface="Verdana" pitchFamily="34" charset="0"/>
                    <a:ea typeface="Verdana" pitchFamily="34" charset="0"/>
                    <a:cs typeface="Verdana" pitchFamily="34" charset="0"/>
                  </a:rPr>
                  <a:t>In principle, its values can each be measured with an arbitrarily small error</a:t>
                </a:r>
              </a:p>
              <a:p>
                <a:pPr marL="285750" indent="-285750">
                  <a:spcAft>
                    <a:spcPts val="600"/>
                  </a:spcAft>
                  <a:buFont typeface="Arial" pitchFamily="34" charset="0"/>
                  <a:buChar char="•"/>
                </a:pPr>
                <a:r>
                  <a:rPr lang="en-US" sz="2200" dirty="0" smtClean="0">
                    <a:latin typeface="Verdana" pitchFamily="34" charset="0"/>
                    <a:ea typeface="Verdana" pitchFamily="34" charset="0"/>
                    <a:cs typeface="Verdana" pitchFamily="34" charset="0"/>
                  </a:rPr>
                  <a:t>The </a:t>
                </a:r>
                <a:r>
                  <a:rPr lang="en-US" sz="2200" b="1" i="1" dirty="0" smtClean="0">
                    <a:solidFill>
                      <a:srgbClr val="0070C0"/>
                    </a:solidFill>
                    <a:latin typeface="Verdana" pitchFamily="34" charset="0"/>
                    <a:ea typeface="Verdana" pitchFamily="34" charset="0"/>
                    <a:cs typeface="Verdana" pitchFamily="34" charset="0"/>
                  </a:rPr>
                  <a:t>expectation value </a:t>
                </a:r>
                <a:r>
                  <a:rPr lang="en-US" sz="2200" i="1" dirty="0" smtClean="0">
                    <a:latin typeface="Verdana" pitchFamily="34" charset="0"/>
                    <a:ea typeface="Verdana" pitchFamily="34" charset="0"/>
                    <a:cs typeface="Verdana" pitchFamily="34" charset="0"/>
                  </a:rPr>
                  <a:t>N</a:t>
                </a:r>
                <a:r>
                  <a:rPr lang="en-US" sz="2200" i="1" baseline="-25000" dirty="0" smtClean="0">
                    <a:latin typeface="Verdana" pitchFamily="34" charset="0"/>
                    <a:ea typeface="Verdana" pitchFamily="34" charset="0"/>
                    <a:cs typeface="Verdana" pitchFamily="34" charset="0"/>
                  </a:rPr>
                  <a:t>e</a:t>
                </a:r>
                <a:r>
                  <a:rPr lang="en-US" sz="2200" dirty="0" smtClean="0">
                    <a:latin typeface="Verdana" pitchFamily="34" charset="0"/>
                    <a:ea typeface="Verdana" pitchFamily="34" charset="0"/>
                    <a:cs typeface="Verdana" pitchFamily="34" charset="0"/>
                  </a:rPr>
                  <a:t> of a stochastic quantity is the mean </a:t>
                </a:r>
                <a14:m>
                  <m:oMath xmlns:m="http://schemas.openxmlformats.org/officeDocument/2006/math">
                    <m:acc>
                      <m:accPr>
                        <m:chr m:val="̅"/>
                        <m:ctrlPr>
                          <a:rPr lang="en-US" sz="2200" i="1">
                            <a:latin typeface="Cambria Math"/>
                          </a:rPr>
                        </m:ctrlPr>
                      </m:accPr>
                      <m:e>
                        <m:r>
                          <a:rPr lang="en-US" sz="2200" i="1">
                            <a:latin typeface="Cambria Math"/>
                          </a:rPr>
                          <m:t>𝑁</m:t>
                        </m:r>
                      </m:e>
                    </m:acc>
                  </m:oMath>
                </a14:m>
                <a:r>
                  <a:rPr lang="en-US" sz="2200" dirty="0" smtClean="0">
                    <a:latin typeface="Verdana" pitchFamily="34" charset="0"/>
                    <a:ea typeface="Verdana" pitchFamily="34" charset="0"/>
                    <a:cs typeface="Verdana" pitchFamily="34" charset="0"/>
                  </a:rPr>
                  <a:t> of its measured values </a:t>
                </a:r>
                <a:r>
                  <a:rPr lang="en-US" sz="2200" i="1" dirty="0" smtClean="0">
                    <a:latin typeface="Verdana" pitchFamily="34" charset="0"/>
                    <a:ea typeface="Verdana" pitchFamily="34" charset="0"/>
                    <a:cs typeface="Verdana" pitchFamily="34" charset="0"/>
                  </a:rPr>
                  <a:t>N</a:t>
                </a:r>
                <a:r>
                  <a:rPr lang="en-US" sz="2200" dirty="0" smtClean="0">
                    <a:latin typeface="Verdana" pitchFamily="34" charset="0"/>
                    <a:ea typeface="Verdana" pitchFamily="34" charset="0"/>
                    <a:cs typeface="Verdana" pitchFamily="34" charset="0"/>
                  </a:rPr>
                  <a:t> as the number </a:t>
                </a:r>
                <a:r>
                  <a:rPr lang="en-US" sz="2200" i="1" dirty="0" smtClean="0">
                    <a:latin typeface="Verdana" pitchFamily="34" charset="0"/>
                    <a:ea typeface="Verdana" pitchFamily="34" charset="0"/>
                    <a:cs typeface="Verdana" pitchFamily="34" charset="0"/>
                  </a:rPr>
                  <a:t>n</a:t>
                </a:r>
                <a:r>
                  <a:rPr lang="en-US" sz="2200" dirty="0" smtClean="0">
                    <a:latin typeface="Verdana" pitchFamily="34" charset="0"/>
                    <a:ea typeface="Verdana" pitchFamily="34" charset="0"/>
                    <a:cs typeface="Verdana" pitchFamily="34" charset="0"/>
                  </a:rPr>
                  <a:t> of observations approaches </a:t>
                </a:r>
                <a14:m>
                  <m:oMath xmlns:m="http://schemas.openxmlformats.org/officeDocument/2006/math">
                    <m:r>
                      <a:rPr lang="en-US" sz="2200" b="0" i="1" dirty="0" smtClean="0">
                        <a:latin typeface="Cambria Math"/>
                      </a:rPr>
                      <m:t>∞</m:t>
                    </m:r>
                    <m:r>
                      <a:rPr lang="en-US" sz="2200" b="0" i="0" dirty="0" smtClean="0">
                        <a:latin typeface="Cambria Math"/>
                      </a:rPr>
                      <m:t>:</m:t>
                    </m:r>
                  </m:oMath>
                </a14:m>
                <a:endParaRPr lang="en-US" sz="2200" b="0" dirty="0" smtClean="0">
                  <a:latin typeface="Verdana" pitchFamily="34" charset="0"/>
                  <a:ea typeface="Verdana" pitchFamily="34" charset="0"/>
                  <a:cs typeface="Verdana" pitchFamily="34" charset="0"/>
                </a:endParaRPr>
              </a:p>
              <a:p>
                <a:endParaRPr lang="en-US" sz="2200" dirty="0" smtClean="0">
                  <a:latin typeface="Verdana" pitchFamily="34" charset="0"/>
                  <a:ea typeface="Verdana" pitchFamily="34" charset="0"/>
                  <a:cs typeface="Verdana" pitchFamily="34" charset="0"/>
                </a:endParaRPr>
              </a:p>
              <a:p>
                <a:r>
                  <a:rPr lang="en-US" sz="2200" dirty="0">
                    <a:latin typeface="Verdana" pitchFamily="34" charset="0"/>
                    <a:ea typeface="Verdana" pitchFamily="34" charset="0"/>
                    <a:cs typeface="Verdana" pitchFamily="34" charset="0"/>
                  </a:rPr>
                  <a:t>	</a:t>
                </a:r>
                <a:r>
                  <a:rPr lang="en-US" sz="2200" dirty="0" smtClean="0">
                    <a:latin typeface="Verdana" pitchFamily="34" charset="0"/>
                    <a:ea typeface="Verdana" pitchFamily="34" charset="0"/>
                    <a:cs typeface="Verdana" pitchFamily="34" charset="0"/>
                  </a:rPr>
                  <a:t>	</a:t>
                </a:r>
                <a14:m>
                  <m:oMath xmlns:m="http://schemas.openxmlformats.org/officeDocument/2006/math">
                    <m:acc>
                      <m:accPr>
                        <m:chr m:val="̅"/>
                        <m:ctrlPr>
                          <a:rPr lang="en-US" sz="2200" b="0" i="1" smtClean="0">
                            <a:latin typeface="Cambria Math"/>
                          </a:rPr>
                        </m:ctrlPr>
                      </m:accPr>
                      <m:e>
                        <m:r>
                          <a:rPr lang="en-US" sz="2200" b="0" i="1" smtClean="0">
                            <a:latin typeface="Cambria Math"/>
                          </a:rPr>
                          <m:t>𝑁</m:t>
                        </m:r>
                      </m:e>
                    </m:acc>
                    <m:groupChr>
                      <m:groupChrPr>
                        <m:chr m:val="→"/>
                        <m:pos m:val="top"/>
                        <m:ctrlPr>
                          <a:rPr lang="en-US" sz="2200" b="0" i="1" smtClean="0">
                            <a:latin typeface="Cambria Math"/>
                          </a:rPr>
                        </m:ctrlPr>
                      </m:groupChrPr>
                      <m:e/>
                    </m:groupChr>
                    <m:r>
                      <a:rPr lang="en-US" sz="2200" b="0" i="1" smtClean="0">
                        <a:latin typeface="Cambria Math"/>
                      </a:rPr>
                      <m:t> </m:t>
                    </m:r>
                    <m:sSub>
                      <m:sSubPr>
                        <m:ctrlPr>
                          <a:rPr lang="en-US" sz="2200" b="0" i="1" smtClean="0">
                            <a:latin typeface="Cambria Math"/>
                          </a:rPr>
                        </m:ctrlPr>
                      </m:sSubPr>
                      <m:e>
                        <m:r>
                          <a:rPr lang="en-US" sz="2200" b="0" i="1" smtClean="0">
                            <a:latin typeface="Cambria Math"/>
                          </a:rPr>
                          <m:t>𝑁</m:t>
                        </m:r>
                      </m:e>
                      <m:sub>
                        <m:r>
                          <a:rPr lang="en-US" sz="2200" b="0" i="1" smtClean="0">
                            <a:latin typeface="Cambria Math"/>
                          </a:rPr>
                          <m:t>𝑒</m:t>
                        </m:r>
                      </m:sub>
                    </m:sSub>
                  </m:oMath>
                </a14:m>
                <a:r>
                  <a:rPr lang="en-US" sz="2200" dirty="0" smtClean="0">
                    <a:latin typeface="Verdana" pitchFamily="34" charset="0"/>
                    <a:ea typeface="Verdana" pitchFamily="34" charset="0"/>
                    <a:cs typeface="Verdana" pitchFamily="34" charset="0"/>
                  </a:rPr>
                  <a:t> as </a:t>
                </a:r>
                <a14:m>
                  <m:oMath xmlns:m="http://schemas.openxmlformats.org/officeDocument/2006/math">
                    <m:r>
                      <a:rPr lang="en-US" sz="2200" b="0" i="1" smtClean="0">
                        <a:latin typeface="Cambria Math"/>
                      </a:rPr>
                      <m:t>𝑛</m:t>
                    </m:r>
                    <m:r>
                      <a:rPr lang="en-US" sz="2200" b="0" i="1" smtClean="0">
                        <a:latin typeface="Cambria Math"/>
                      </a:rPr>
                      <m:t> </m:t>
                    </m:r>
                    <m:groupChr>
                      <m:groupChrPr>
                        <m:chr m:val="→"/>
                        <m:pos m:val="top"/>
                        <m:ctrlPr>
                          <a:rPr lang="en-US" sz="2200" b="0" i="1" smtClean="0">
                            <a:latin typeface="Cambria Math"/>
                          </a:rPr>
                        </m:ctrlPr>
                      </m:groupChrPr>
                      <m:e/>
                    </m:groupChr>
                    <m:r>
                      <a:rPr lang="en-US" sz="2200" b="0" i="1" smtClean="0">
                        <a:latin typeface="Cambria Math"/>
                      </a:rPr>
                      <m:t> </m:t>
                    </m:r>
                    <m:r>
                      <a:rPr lang="en-US" sz="2200" b="0" i="1" smtClean="0">
                        <a:latin typeface="Cambria Math"/>
                        <a:ea typeface="Cambria Math"/>
                      </a:rPr>
                      <m:t>∞</m:t>
                    </m:r>
                  </m:oMath>
                </a14:m>
                <a:endParaRPr lang="en-US" sz="2200" dirty="0" smtClean="0">
                  <a:latin typeface="Verdana" pitchFamily="34" charset="0"/>
                  <a:ea typeface="Verdana" pitchFamily="34" charset="0"/>
                  <a:cs typeface="Verdana"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67544" y="768186"/>
                <a:ext cx="7992888" cy="5469126"/>
              </a:xfrm>
              <a:prstGeom prst="rect">
                <a:avLst/>
              </a:prstGeom>
              <a:blipFill rotWithShape="1">
                <a:blip r:embed="rId2"/>
                <a:stretch>
                  <a:fillRect l="-915" t="-557" r="-2136" b="-2341"/>
                </a:stretch>
              </a:blipFill>
            </p:spPr>
            <p:txBody>
              <a:bodyPr/>
              <a:lstStyle/>
              <a:p>
                <a:r>
                  <a:rPr lang="en-GB">
                    <a:noFill/>
                  </a:rPr>
                  <a:t> </a:t>
                </a:r>
              </a:p>
            </p:txBody>
          </p:sp>
        </mc:Fallback>
      </mc:AlternateContent>
      <p:sp>
        <p:nvSpPr>
          <p:cNvPr id="9" name="Slide Number Placeholder 8"/>
          <p:cNvSpPr>
            <a:spLocks noGrp="1"/>
          </p:cNvSpPr>
          <p:nvPr>
            <p:ph type="sldNum" sz="quarter" idx="12"/>
          </p:nvPr>
        </p:nvSpPr>
        <p:spPr/>
        <p:txBody>
          <a:bodyPr/>
          <a:lstStyle/>
          <a:p>
            <a:fld id="{97B5E8DF-58F0-4F1A-9C8E-35C36CDA2C44}" type="slidenum">
              <a:rPr lang="en-GB" smtClean="0"/>
              <a:pPr/>
              <a:t>11</a:t>
            </a:fld>
            <a:endParaRPr lang="en-GB"/>
          </a:p>
        </p:txBody>
      </p:sp>
    </p:spTree>
    <p:extLst>
      <p:ext uri="{BB962C8B-B14F-4D97-AF65-F5344CB8AC3E}">
        <p14:creationId xmlns:p14="http://schemas.microsoft.com/office/powerpoint/2010/main" val="125940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980728"/>
            <a:ext cx="8529946" cy="4801314"/>
          </a:xfrm>
          <a:prstGeom prst="rect">
            <a:avLst/>
          </a:prstGeom>
          <a:noFill/>
        </p:spPr>
        <p:txBody>
          <a:bodyPr wrap="square" rtlCol="0">
            <a:spAutoFit/>
          </a:bodyPr>
          <a:lstStyle/>
          <a:p>
            <a:pPr marL="285750" indent="-285750">
              <a:spcAft>
                <a:spcPts val="1800"/>
              </a:spcAft>
              <a:buFont typeface="Arial" pitchFamily="34" charset="0"/>
              <a:buChar char="•"/>
            </a:pPr>
            <a:r>
              <a:rPr lang="en-US" sz="2300" dirty="0" smtClean="0">
                <a:latin typeface="Verdana" pitchFamily="34" charset="0"/>
                <a:ea typeface="Verdana" pitchFamily="34" charset="0"/>
                <a:cs typeface="Verdana" pitchFamily="34" charset="0"/>
              </a:rPr>
              <a:t>For given conditions its value can, in principle, be predicted by calculations</a:t>
            </a:r>
          </a:p>
          <a:p>
            <a:pPr marL="285750" indent="-285750">
              <a:spcAft>
                <a:spcPts val="1800"/>
              </a:spcAft>
              <a:buFont typeface="Arial" pitchFamily="34" charset="0"/>
              <a:buChar char="•"/>
            </a:pPr>
            <a:r>
              <a:rPr lang="en-US" sz="2300" dirty="0" smtClean="0">
                <a:latin typeface="Verdana" pitchFamily="34" charset="0"/>
                <a:ea typeface="Verdana" pitchFamily="34" charset="0"/>
                <a:cs typeface="Verdana" pitchFamily="34" charset="0"/>
              </a:rPr>
              <a:t>It is, in general, a “point function” defined for infinitesimal volumes; hence it is a continuous and differentiable function of space and time, and one may speak of its spatial gradient and time rate of change</a:t>
            </a:r>
          </a:p>
          <a:p>
            <a:pPr marL="285750" indent="-285750">
              <a:spcAft>
                <a:spcPts val="1800"/>
              </a:spcAft>
              <a:buFont typeface="Arial" pitchFamily="34" charset="0"/>
              <a:buChar char="•"/>
            </a:pPr>
            <a:r>
              <a:rPr lang="en-US" sz="2300" b="1" i="1" dirty="0" smtClean="0">
                <a:latin typeface="Verdana" pitchFamily="34" charset="0"/>
                <a:ea typeface="Verdana" pitchFamily="34" charset="0"/>
                <a:cs typeface="Verdana" pitchFamily="34" charset="0"/>
              </a:rPr>
              <a:t>Its value is equal to, or based upon</a:t>
            </a:r>
            <a:r>
              <a:rPr lang="en-US" sz="2300" dirty="0" smtClean="0">
                <a:latin typeface="Verdana" pitchFamily="34" charset="0"/>
                <a:ea typeface="Verdana" pitchFamily="34" charset="0"/>
                <a:cs typeface="Verdana" pitchFamily="34" charset="0"/>
              </a:rPr>
              <a:t>, the </a:t>
            </a:r>
            <a:r>
              <a:rPr lang="en-US" sz="2300" b="1" i="1" dirty="0" smtClean="0">
                <a:solidFill>
                  <a:srgbClr val="0070C0"/>
                </a:solidFill>
                <a:latin typeface="Verdana" pitchFamily="34" charset="0"/>
                <a:ea typeface="Verdana" pitchFamily="34" charset="0"/>
                <a:cs typeface="Verdana" pitchFamily="34" charset="0"/>
              </a:rPr>
              <a:t>expectation value </a:t>
            </a:r>
            <a:r>
              <a:rPr lang="en-US" sz="2300" dirty="0" smtClean="0">
                <a:latin typeface="Verdana" pitchFamily="34" charset="0"/>
                <a:ea typeface="Verdana" pitchFamily="34" charset="0"/>
                <a:cs typeface="Verdana" pitchFamily="34" charset="0"/>
              </a:rPr>
              <a:t>of a related stochastic quantity, if one exists. Although non-stochastic quantities in general need not be related to stochastic quantities, they are so related in the context of ionizing radiation</a:t>
            </a:r>
          </a:p>
        </p:txBody>
      </p:sp>
      <p:sp>
        <p:nvSpPr>
          <p:cNvPr id="9" name="Slide Number Placeholder 8"/>
          <p:cNvSpPr>
            <a:spLocks noGrp="1"/>
          </p:cNvSpPr>
          <p:nvPr>
            <p:ph type="sldNum" sz="quarter" idx="12"/>
          </p:nvPr>
        </p:nvSpPr>
        <p:spPr/>
        <p:txBody>
          <a:bodyPr/>
          <a:lstStyle/>
          <a:p>
            <a:fld id="{97B5E8DF-58F0-4F1A-9C8E-35C36CDA2C44}" type="slidenum">
              <a:rPr lang="en-GB" smtClean="0"/>
              <a:pPr/>
              <a:t>12</a:t>
            </a:fld>
            <a:endParaRPr lang="en-GB"/>
          </a:p>
        </p:txBody>
      </p:sp>
      <p:sp>
        <p:nvSpPr>
          <p:cNvPr id="5" name="TextBox 4"/>
          <p:cNvSpPr txBox="1"/>
          <p:nvPr/>
        </p:nvSpPr>
        <p:spPr>
          <a:xfrm>
            <a:off x="-6368" y="17328"/>
            <a:ext cx="468052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Non-</a:t>
            </a:r>
            <a:r>
              <a:rPr lang="en-US" sz="2000" i="1" dirty="0">
                <a:solidFill>
                  <a:srgbClr val="FF0000"/>
                </a:solidFill>
                <a:latin typeface="Verdana" pitchFamily="34" charset="0"/>
                <a:ea typeface="Verdana" pitchFamily="34" charset="0"/>
                <a:cs typeface="Verdana" pitchFamily="34" charset="0"/>
              </a:rPr>
              <a:t>s</a:t>
            </a:r>
            <a:r>
              <a:rPr lang="en-US" sz="2000" i="1" dirty="0" smtClean="0">
                <a:solidFill>
                  <a:srgbClr val="FF0000"/>
                </a:solidFill>
                <a:latin typeface="Verdana" pitchFamily="34" charset="0"/>
                <a:ea typeface="Verdana" pitchFamily="34" charset="0"/>
                <a:cs typeface="Verdana" pitchFamily="34" charset="0"/>
              </a:rPr>
              <a:t>tochastic quantity</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0629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Private Marco\ARDENT Vienna lecture\DSC_0012.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14684" t="27251" r="20335" b="18535"/>
          <a:stretch/>
        </p:blipFill>
        <p:spPr bwMode="auto">
          <a:xfrm>
            <a:off x="5580112" y="1268760"/>
            <a:ext cx="3441527" cy="192740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3528" y="692696"/>
            <a:ext cx="5688632" cy="2893100"/>
          </a:xfrm>
          <a:prstGeom prst="rect">
            <a:avLst/>
          </a:prstGeom>
          <a:noFill/>
        </p:spPr>
        <p:txBody>
          <a:bodyPr wrap="square" rtlCol="0">
            <a:spAutoFit/>
          </a:bodyPr>
          <a:lstStyle/>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The volume of the imaginary sphere surrounding P may be small but must be </a:t>
            </a:r>
            <a:r>
              <a:rPr lang="en-US" b="1" i="1" dirty="0" smtClean="0">
                <a:latin typeface="Verdana" pitchFamily="34" charset="0"/>
                <a:ea typeface="Verdana" pitchFamily="34" charset="0"/>
                <a:cs typeface="Verdana" pitchFamily="34" charset="0"/>
              </a:rPr>
              <a:t>finite</a:t>
            </a:r>
            <a:r>
              <a:rPr lang="en-US" dirty="0" smtClean="0">
                <a:latin typeface="Verdana" pitchFamily="34" charset="0"/>
                <a:ea typeface="Verdana" pitchFamily="34" charset="0"/>
                <a:cs typeface="Verdana" pitchFamily="34" charset="0"/>
              </a:rPr>
              <a:t> if dealing with stochastic quantities</a:t>
            </a:r>
          </a:p>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This volume may be </a:t>
            </a:r>
            <a:r>
              <a:rPr lang="en-US" b="1" i="1" dirty="0" smtClean="0">
                <a:latin typeface="Verdana" pitchFamily="34" charset="0"/>
                <a:ea typeface="Verdana" pitchFamily="34" charset="0"/>
                <a:cs typeface="Verdana" pitchFamily="34" charset="0"/>
              </a:rPr>
              <a:t>infinitesimal</a:t>
            </a:r>
            <a:r>
              <a:rPr lang="en-US" dirty="0" smtClean="0">
                <a:latin typeface="Verdana" pitchFamily="34" charset="0"/>
                <a:ea typeface="Verdana" pitchFamily="34" charset="0"/>
                <a:cs typeface="Verdana" pitchFamily="34" charset="0"/>
              </a:rPr>
              <a:t>, </a:t>
            </a:r>
            <a:r>
              <a:rPr lang="en-US" i="1" dirty="0" err="1" smtClean="0">
                <a:latin typeface="Verdana" pitchFamily="34" charset="0"/>
                <a:ea typeface="Verdana" pitchFamily="34" charset="0"/>
                <a:cs typeface="Verdana" pitchFamily="34" charset="0"/>
              </a:rPr>
              <a:t>dV</a:t>
            </a:r>
            <a:r>
              <a:rPr lang="en-US" dirty="0" smtClean="0">
                <a:latin typeface="Verdana" pitchFamily="34" charset="0"/>
                <a:ea typeface="Verdana" pitchFamily="34" charset="0"/>
                <a:cs typeface="Verdana" pitchFamily="34" charset="0"/>
              </a:rPr>
              <a:t>, in reference to non-stochastic quantities</a:t>
            </a:r>
          </a:p>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Likewise the great-circle area </a:t>
            </a:r>
            <a:r>
              <a:rPr lang="en-US" b="1" i="1" dirty="0" smtClean="0">
                <a:latin typeface="Verdana" pitchFamily="34" charset="0"/>
                <a:ea typeface="Verdana" pitchFamily="34" charset="0"/>
                <a:cs typeface="Verdana" pitchFamily="34" charset="0"/>
              </a:rPr>
              <a:t>da</a:t>
            </a:r>
            <a:r>
              <a:rPr lang="en-US" dirty="0" smtClean="0">
                <a:latin typeface="Verdana" pitchFamily="34" charset="0"/>
                <a:ea typeface="Verdana" pitchFamily="34" charset="0"/>
                <a:cs typeface="Verdana" pitchFamily="34" charset="0"/>
              </a:rPr>
              <a:t> and contained mass </a:t>
            </a:r>
            <a:r>
              <a:rPr lang="en-US" b="1" i="1" dirty="0" err="1" smtClean="0">
                <a:latin typeface="Verdana" pitchFamily="34" charset="0"/>
                <a:ea typeface="Verdana" pitchFamily="34" charset="0"/>
                <a:cs typeface="Verdana" pitchFamily="34" charset="0"/>
              </a:rPr>
              <a:t>dm</a:t>
            </a:r>
            <a:r>
              <a:rPr lang="en-US" dirty="0" smtClean="0">
                <a:latin typeface="Verdana" pitchFamily="34" charset="0"/>
                <a:ea typeface="Verdana" pitchFamily="34" charset="0"/>
                <a:cs typeface="Verdana" pitchFamily="34" charset="0"/>
              </a:rPr>
              <a:t>, as well as the irradiation time </a:t>
            </a:r>
            <a:r>
              <a:rPr lang="en-US" b="1" i="1" dirty="0" err="1" smtClean="0">
                <a:latin typeface="Verdana" pitchFamily="34" charset="0"/>
                <a:ea typeface="Verdana" pitchFamily="34" charset="0"/>
                <a:cs typeface="Verdana" pitchFamily="34" charset="0"/>
              </a:rPr>
              <a:t>dt</a:t>
            </a:r>
            <a:r>
              <a:rPr lang="en-US" i="1"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may be expressed as infinitesimal with non-stochastic quantities</a:t>
            </a:r>
            <a:endParaRPr lang="en-GB" dirty="0">
              <a:latin typeface="Verdana" pitchFamily="34" charset="0"/>
              <a:ea typeface="Verdana" pitchFamily="34" charset="0"/>
              <a:cs typeface="Verdana" pitchFamily="34" charset="0"/>
            </a:endParaRPr>
          </a:p>
        </p:txBody>
      </p:sp>
      <p:sp>
        <p:nvSpPr>
          <p:cNvPr id="5" name="TextBox 4"/>
          <p:cNvSpPr txBox="1"/>
          <p:nvPr/>
        </p:nvSpPr>
        <p:spPr>
          <a:xfrm>
            <a:off x="323528" y="3789040"/>
            <a:ext cx="8496944" cy="2339102"/>
          </a:xfrm>
          <a:prstGeom prst="rect">
            <a:avLst/>
          </a:prstGeom>
          <a:noFill/>
        </p:spPr>
        <p:txBody>
          <a:bodyPr wrap="square" rtlCol="0">
            <a:spAutoFit/>
          </a:bodyPr>
          <a:lstStyle/>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Most common and useful quantities for describing radiation fields and their interaction with matter are non-stochastic</a:t>
            </a:r>
          </a:p>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Stochastic quantities are mostly involved with </a:t>
            </a:r>
            <a:r>
              <a:rPr lang="en-US" b="1" i="1" dirty="0" smtClean="0">
                <a:latin typeface="Verdana" pitchFamily="34" charset="0"/>
                <a:ea typeface="Verdana" pitchFamily="34" charset="0"/>
                <a:cs typeface="Verdana" pitchFamily="34" charset="0"/>
              </a:rPr>
              <a:t>microdosimetry</a:t>
            </a:r>
            <a:r>
              <a:rPr lang="en-US" dirty="0" smtClean="0">
                <a:latin typeface="Verdana" pitchFamily="34" charset="0"/>
                <a:ea typeface="Verdana" pitchFamily="34" charset="0"/>
                <a:cs typeface="Verdana" pitchFamily="34" charset="0"/>
              </a:rPr>
              <a:t> (the determination of energy spent in a small but finite volume) </a:t>
            </a:r>
            <a:r>
              <a:rPr lang="en-US" dirty="0" smtClean="0">
                <a:latin typeface="Verdana" pitchFamily="34" charset="0"/>
                <a:ea typeface="Verdana" pitchFamily="34" charset="0"/>
                <a:cs typeface="Verdana" pitchFamily="34" charset="0"/>
                <a:sym typeface="Wingdings" pitchFamily="2" charset="2"/>
              </a:rPr>
              <a:t> </a:t>
            </a:r>
            <a:r>
              <a:rPr lang="en-US" i="1" dirty="0" smtClean="0">
                <a:solidFill>
                  <a:srgbClr val="FF0000"/>
                </a:solidFill>
                <a:latin typeface="Verdana" pitchFamily="34" charset="0"/>
                <a:ea typeface="Verdana" pitchFamily="34" charset="0"/>
                <a:cs typeface="Verdana" pitchFamily="34" charset="0"/>
                <a:sym typeface="Wingdings" pitchFamily="2" charset="2"/>
              </a:rPr>
              <a:t>next year workshop at the </a:t>
            </a:r>
            <a:r>
              <a:rPr lang="en-US" i="1" dirty="0" err="1" smtClean="0">
                <a:solidFill>
                  <a:srgbClr val="FF0000"/>
                </a:solidFill>
                <a:latin typeface="Verdana" pitchFamily="34" charset="0"/>
                <a:ea typeface="Verdana" pitchFamily="34" charset="0"/>
                <a:cs typeface="Verdana" pitchFamily="34" charset="0"/>
                <a:sym typeface="Wingdings" pitchFamily="2" charset="2"/>
              </a:rPr>
              <a:t>Politecnico</a:t>
            </a:r>
            <a:r>
              <a:rPr lang="en-US" i="1" dirty="0" smtClean="0">
                <a:solidFill>
                  <a:srgbClr val="FF0000"/>
                </a:solidFill>
                <a:latin typeface="Verdana" pitchFamily="34" charset="0"/>
                <a:ea typeface="Verdana" pitchFamily="34" charset="0"/>
                <a:cs typeface="Verdana" pitchFamily="34" charset="0"/>
                <a:sym typeface="Wingdings" pitchFamily="2" charset="2"/>
              </a:rPr>
              <a:t> of Milano, October 2013</a:t>
            </a:r>
            <a:endParaRPr lang="en-US" i="1" dirty="0" smtClean="0">
              <a:solidFill>
                <a:srgbClr val="FF0000"/>
              </a:solidFill>
              <a:latin typeface="Verdana" pitchFamily="34" charset="0"/>
              <a:ea typeface="Verdana" pitchFamily="34" charset="0"/>
              <a:cs typeface="Verdana" pitchFamily="34" charset="0"/>
            </a:endParaRPr>
          </a:p>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Microdosimetry is of particular interest in relation to </a:t>
            </a:r>
            <a:r>
              <a:rPr lang="en-US" b="1" dirty="0" smtClean="0">
                <a:latin typeface="Verdana" pitchFamily="34" charset="0"/>
                <a:ea typeface="Verdana" pitchFamily="34" charset="0"/>
                <a:cs typeface="Verdana" pitchFamily="34" charset="0"/>
              </a:rPr>
              <a:t>biological cell damage</a:t>
            </a:r>
            <a:r>
              <a:rPr lang="en-US"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sym typeface="Wingdings" pitchFamily="2" charset="2"/>
              </a:rPr>
              <a:t> </a:t>
            </a:r>
            <a:r>
              <a:rPr lang="en-US" i="1" dirty="0" smtClean="0">
                <a:solidFill>
                  <a:srgbClr val="FF0000"/>
                </a:solidFill>
                <a:latin typeface="Verdana" pitchFamily="34" charset="0"/>
                <a:ea typeface="Verdana" pitchFamily="34" charset="0"/>
                <a:cs typeface="Verdana" pitchFamily="34" charset="0"/>
                <a:sym typeface="Wingdings" pitchFamily="2" charset="2"/>
              </a:rPr>
              <a:t>T. </a:t>
            </a:r>
            <a:r>
              <a:rPr lang="en-US" i="1" dirty="0" err="1" smtClean="0">
                <a:solidFill>
                  <a:srgbClr val="FF0000"/>
                </a:solidFill>
                <a:latin typeface="Verdana" pitchFamily="34" charset="0"/>
                <a:ea typeface="Verdana" pitchFamily="34" charset="0"/>
                <a:cs typeface="Verdana" pitchFamily="34" charset="0"/>
                <a:sym typeface="Wingdings" pitchFamily="2" charset="2"/>
              </a:rPr>
              <a:t>Waker’s</a:t>
            </a:r>
            <a:r>
              <a:rPr lang="en-US" i="1" dirty="0" smtClean="0">
                <a:solidFill>
                  <a:srgbClr val="FF0000"/>
                </a:solidFill>
                <a:latin typeface="Verdana" pitchFamily="34" charset="0"/>
                <a:ea typeface="Verdana" pitchFamily="34" charset="0"/>
                <a:cs typeface="Verdana" pitchFamily="34" charset="0"/>
                <a:sym typeface="Wingdings" pitchFamily="2" charset="2"/>
              </a:rPr>
              <a:t> lecture</a:t>
            </a:r>
            <a:endParaRPr lang="en-GB" i="1" dirty="0">
              <a:solidFill>
                <a:srgbClr val="FF0000"/>
              </a:solidFill>
              <a:latin typeface="Verdana" pitchFamily="34" charset="0"/>
              <a:ea typeface="Verdana" pitchFamily="34" charset="0"/>
              <a:cs typeface="Verdana" pitchFamily="34" charset="0"/>
            </a:endParaRPr>
          </a:p>
        </p:txBody>
      </p:sp>
      <p:sp>
        <p:nvSpPr>
          <p:cNvPr id="11" name="Slide Number Placeholder 10"/>
          <p:cNvSpPr>
            <a:spLocks noGrp="1"/>
          </p:cNvSpPr>
          <p:nvPr>
            <p:ph type="sldNum" sz="quarter" idx="12"/>
          </p:nvPr>
        </p:nvSpPr>
        <p:spPr/>
        <p:txBody>
          <a:bodyPr/>
          <a:lstStyle/>
          <a:p>
            <a:fld id="{97B5E8DF-58F0-4F1A-9C8E-35C36CDA2C44}" type="slidenum">
              <a:rPr lang="en-GB" smtClean="0"/>
              <a:pPr/>
              <a:t>13</a:t>
            </a:fld>
            <a:endParaRPr lang="en-GB"/>
          </a:p>
        </p:txBody>
      </p:sp>
      <p:sp>
        <p:nvSpPr>
          <p:cNvPr id="7" name="TextBox 6"/>
          <p:cNvSpPr txBox="1"/>
          <p:nvPr/>
        </p:nvSpPr>
        <p:spPr>
          <a:xfrm>
            <a:off x="-6368"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Stochastic and non-stochastic quantities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7050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79512" y="620688"/>
                <a:ext cx="8856984" cy="2062103"/>
              </a:xfrm>
              <a:prstGeom prst="rect">
                <a:avLst/>
              </a:prstGeom>
              <a:noFill/>
            </p:spPr>
            <p:txBody>
              <a:bodyPr wrap="square" rtlCol="0">
                <a:spAutoFit/>
              </a:bodyPr>
              <a:lstStyle/>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In general a “</a:t>
                </a:r>
                <a:r>
                  <a:rPr lang="en-US" i="1" dirty="0" smtClean="0">
                    <a:latin typeface="Verdana" pitchFamily="34" charset="0"/>
                    <a:ea typeface="Verdana" pitchFamily="34" charset="0"/>
                    <a:cs typeface="Verdana" pitchFamily="34" charset="0"/>
                  </a:rPr>
                  <a:t>constant</a:t>
                </a:r>
                <a:r>
                  <a:rPr lang="en-US" dirty="0" smtClean="0">
                    <a:latin typeface="Verdana" pitchFamily="34" charset="0"/>
                    <a:ea typeface="Verdana" pitchFamily="34" charset="0"/>
                    <a:cs typeface="Verdana" pitchFamily="34" charset="0"/>
                  </a:rPr>
                  <a:t>” radiation field is </a:t>
                </a:r>
                <a:r>
                  <a:rPr lang="en-US" b="1" i="1" dirty="0" smtClean="0">
                    <a:latin typeface="Verdana" pitchFamily="34" charset="0"/>
                    <a:ea typeface="Verdana" pitchFamily="34" charset="0"/>
                    <a:cs typeface="Verdana" pitchFamily="34" charset="0"/>
                  </a:rPr>
                  <a:t>random</a:t>
                </a:r>
                <a:r>
                  <a:rPr lang="en-US" dirty="0" smtClean="0">
                    <a:latin typeface="Verdana" pitchFamily="34" charset="0"/>
                    <a:ea typeface="Verdana" pitchFamily="34" charset="0"/>
                    <a:cs typeface="Verdana" pitchFamily="34" charset="0"/>
                  </a:rPr>
                  <a:t> w.r.t. how many rays or particles arrive at a given point per unit area and time interval</a:t>
                </a:r>
              </a:p>
              <a:p>
                <a:pPr marL="285750" indent="-285750">
                  <a:spcAft>
                    <a:spcPts val="1200"/>
                  </a:spcAft>
                  <a:buFont typeface="Arial" pitchFamily="34" charset="0"/>
                  <a:buChar char="•"/>
                </a:pPr>
                <a:r>
                  <a:rPr lang="en-US" dirty="0" smtClean="0">
                    <a:latin typeface="Verdana" pitchFamily="34" charset="0"/>
                    <a:ea typeface="Verdana" pitchFamily="34" charset="0"/>
                    <a:cs typeface="Verdana" pitchFamily="34" charset="0"/>
                  </a:rPr>
                  <a:t>The number of rays or particles observed (counted by a detector) in repetitions of the measurement follows a </a:t>
                </a:r>
                <a:r>
                  <a:rPr lang="en-US" b="1" i="1" dirty="0" smtClean="0">
                    <a:latin typeface="Verdana" pitchFamily="34" charset="0"/>
                    <a:ea typeface="Verdana" pitchFamily="34" charset="0"/>
                    <a:cs typeface="Verdana" pitchFamily="34" charset="0"/>
                  </a:rPr>
                  <a:t>Poisson distribution</a:t>
                </a:r>
                <a:r>
                  <a:rPr lang="en-US" dirty="0" smtClean="0">
                    <a:latin typeface="Verdana" pitchFamily="34" charset="0"/>
                    <a:ea typeface="Verdana" pitchFamily="34" charset="0"/>
                    <a:cs typeface="Verdana" pitchFamily="34" charset="0"/>
                  </a:rPr>
                  <a:t>, which can be approximated by a Gaussian for large number of events</a:t>
                </a:r>
              </a:p>
              <a:p>
                <a:pPr marL="285750" indent="-285750">
                  <a:buFont typeface="Arial" pitchFamily="34" charset="0"/>
                  <a:buChar char="•"/>
                </a:pPr>
                <a:r>
                  <a:rPr lang="en-US" dirty="0">
                    <a:latin typeface="Verdana" pitchFamily="34" charset="0"/>
                    <a:ea typeface="Verdana" pitchFamily="34" charset="0"/>
                    <a:cs typeface="Verdana" pitchFamily="34" charset="0"/>
                  </a:rPr>
                  <a:t>S</a:t>
                </a:r>
                <a:r>
                  <a:rPr lang="en-US" dirty="0" smtClean="0">
                    <a:latin typeface="Verdana" pitchFamily="34" charset="0"/>
                    <a:ea typeface="Verdana" pitchFamily="34" charset="0"/>
                    <a:cs typeface="Verdana" pitchFamily="34" charset="0"/>
                  </a:rPr>
                  <a:t>tandard deviation </a:t>
                </a:r>
                <a:r>
                  <a:rPr lang="el-GR" dirty="0" smtClean="0">
                    <a:latin typeface="Verdana" pitchFamily="34" charset="0"/>
                    <a:ea typeface="Verdana" pitchFamily="34" charset="0"/>
                    <a:cs typeface="Verdana" pitchFamily="34" charset="0"/>
                  </a:rPr>
                  <a:t>σ</a:t>
                </a:r>
                <a:r>
                  <a:rPr lang="en-US" dirty="0" smtClean="0">
                    <a:latin typeface="Verdana" pitchFamily="34" charset="0"/>
                    <a:ea typeface="Verdana" pitchFamily="34" charset="0"/>
                    <a:cs typeface="Verdana" pitchFamily="34" charset="0"/>
                  </a:rPr>
                  <a:t> of a single random measurement </a:t>
                </a:r>
                <a:r>
                  <a:rPr lang="en-US" i="1" dirty="0" smtClean="0">
                    <a:latin typeface="Verdana" pitchFamily="34" charset="0"/>
                    <a:ea typeface="Verdana" pitchFamily="34" charset="0"/>
                    <a:cs typeface="Verdana" pitchFamily="34" charset="0"/>
                  </a:rPr>
                  <a:t>N</a:t>
                </a:r>
                <a:r>
                  <a:rPr lang="en-US" dirty="0" smtClean="0">
                    <a:latin typeface="Verdana" pitchFamily="34" charset="0"/>
                    <a:ea typeface="Verdana" pitchFamily="34" charset="0"/>
                    <a:cs typeface="Verdana" pitchFamily="34" charset="0"/>
                  </a:rPr>
                  <a:t> relative to </a:t>
                </a:r>
                <a14:m>
                  <m:oMath xmlns:m="http://schemas.openxmlformats.org/officeDocument/2006/math">
                    <m:sSub>
                      <m:sSubPr>
                        <m:ctrlPr>
                          <a:rPr lang="en-US" i="1">
                            <a:latin typeface="Cambria Math"/>
                            <a:ea typeface="Cambria Math"/>
                          </a:rPr>
                        </m:ctrlPr>
                      </m:sSubPr>
                      <m:e>
                        <m:r>
                          <a:rPr lang="en-US" i="1">
                            <a:latin typeface="Cambria Math"/>
                            <a:ea typeface="Cambria Math"/>
                          </a:rPr>
                          <m:t>𝑁</m:t>
                        </m:r>
                      </m:e>
                      <m:sub>
                        <m:r>
                          <a:rPr lang="en-US" i="1">
                            <a:latin typeface="Cambria Math"/>
                            <a:ea typeface="Cambria Math"/>
                          </a:rPr>
                          <m:t>𝑒</m:t>
                        </m:r>
                      </m:sub>
                    </m:sSub>
                  </m:oMath>
                </a14:m>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79512" y="620688"/>
                <a:ext cx="8856984" cy="2062103"/>
              </a:xfrm>
              <a:prstGeom prst="rect">
                <a:avLst/>
              </a:prstGeom>
              <a:blipFill rotWithShape="1">
                <a:blip r:embed="rId3"/>
                <a:stretch>
                  <a:fillRect l="-413" t="-1479" b="-384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1619672" y="2725920"/>
                <a:ext cx="1841530" cy="48705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𝜎</m:t>
                      </m:r>
                      <m:r>
                        <a:rPr lang="en-US" b="0" i="0" smtClean="0">
                          <a:latin typeface="Cambria Math"/>
                          <a:ea typeface="Cambria Math"/>
                        </a:rPr>
                        <m:t>= </m:t>
                      </m:r>
                      <m:rad>
                        <m:radPr>
                          <m:degHide m:val="on"/>
                          <m:ctrlPr>
                            <a:rPr lang="en-US" b="0" i="1" smtClean="0">
                              <a:latin typeface="Cambria Math"/>
                              <a:ea typeface="Cambria Math"/>
                            </a:rPr>
                          </m:ctrlPr>
                        </m:radPr>
                        <m:deg/>
                        <m:e>
                          <m:sSub>
                            <m:sSubPr>
                              <m:ctrlPr>
                                <a:rPr lang="en-US" b="0" i="1" smtClean="0">
                                  <a:latin typeface="Cambria Math"/>
                                  <a:ea typeface="Cambria Math"/>
                                </a:rPr>
                              </m:ctrlPr>
                            </m:sSubPr>
                            <m:e>
                              <m:r>
                                <a:rPr lang="en-US" b="0" i="1" smtClean="0">
                                  <a:latin typeface="Cambria Math"/>
                                  <a:ea typeface="Cambria Math"/>
                                </a:rPr>
                                <m:t>𝑁</m:t>
                              </m:r>
                            </m:e>
                            <m:sub>
                              <m:r>
                                <a:rPr lang="en-US" b="0" i="1" smtClean="0">
                                  <a:latin typeface="Cambria Math"/>
                                  <a:ea typeface="Cambria Math"/>
                                </a:rPr>
                                <m:t>𝑒</m:t>
                              </m:r>
                            </m:sub>
                          </m:sSub>
                        </m:e>
                      </m:rad>
                      <m:r>
                        <a:rPr lang="en-GB" dirty="0">
                          <a:latin typeface="Cambria Math"/>
                        </a:rPr>
                        <m:t>≅</m:t>
                      </m:r>
                      <m:rad>
                        <m:radPr>
                          <m:degHide m:val="on"/>
                          <m:ctrlPr>
                            <a:rPr lang="en-GB" i="1" dirty="0" smtClean="0">
                              <a:latin typeface="Cambria Math"/>
                            </a:rPr>
                          </m:ctrlPr>
                        </m:radPr>
                        <m:deg/>
                        <m:e>
                          <m:acc>
                            <m:accPr>
                              <m:chr m:val="̅"/>
                              <m:ctrlPr>
                                <a:rPr lang="en-GB" i="1" dirty="0" smtClean="0">
                                  <a:latin typeface="Cambria Math"/>
                                  <a:ea typeface="Cambria Math"/>
                                </a:rPr>
                              </m:ctrlPr>
                            </m:accPr>
                            <m:e>
                              <m:r>
                                <a:rPr lang="en-US" b="0" i="1" dirty="0" smtClean="0">
                                  <a:latin typeface="Cambria Math"/>
                                  <a:ea typeface="Cambria Math"/>
                                </a:rPr>
                                <m:t>𝑁</m:t>
                              </m:r>
                            </m:e>
                          </m:acc>
                        </m:e>
                      </m:rad>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1619672" y="2725920"/>
                <a:ext cx="1841530" cy="487056"/>
              </a:xfrm>
              <a:prstGeom prst="rect">
                <a:avLst/>
              </a:prstGeom>
              <a:blipFill rotWithShape="1">
                <a:blip r:embed="rId4"/>
                <a:stretch>
                  <a:fillRect r="-152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949540" y="3234462"/>
                <a:ext cx="7798924" cy="338554"/>
              </a:xfrm>
              <a:prstGeom prst="rect">
                <a:avLst/>
              </a:prstGeom>
              <a:noFill/>
            </p:spPr>
            <p:txBody>
              <a:bodyPr wrap="square" rtlCol="0">
                <a:spAutoFit/>
              </a:bodyPr>
              <a:lstStyle/>
              <a:p>
                <a14:m>
                  <m:oMath xmlns:m="http://schemas.openxmlformats.org/officeDocument/2006/math">
                    <m:sSub>
                      <m:sSubPr>
                        <m:ctrlPr>
                          <a:rPr lang="en-US" sz="1600" i="1">
                            <a:latin typeface="Cambria Math"/>
                            <a:ea typeface="Cambria Math"/>
                          </a:rPr>
                        </m:ctrlPr>
                      </m:sSubPr>
                      <m:e>
                        <m:r>
                          <a:rPr lang="en-US" sz="1600" i="1">
                            <a:latin typeface="Cambria Math"/>
                            <a:ea typeface="Cambria Math"/>
                          </a:rPr>
                          <m:t>𝑁</m:t>
                        </m:r>
                      </m:e>
                      <m:sub>
                        <m:r>
                          <a:rPr lang="en-US" sz="1600" i="1">
                            <a:latin typeface="Cambria Math"/>
                            <a:ea typeface="Cambria Math"/>
                          </a:rPr>
                          <m:t>𝑒</m:t>
                        </m:r>
                      </m:sub>
                    </m:sSub>
                  </m:oMath>
                </a14:m>
                <a:r>
                  <a:rPr lang="en-US" sz="1600" dirty="0" smtClean="0">
                    <a:latin typeface="Verdana" pitchFamily="34" charset="0"/>
                    <a:ea typeface="Verdana" pitchFamily="34" charset="0"/>
                    <a:cs typeface="Verdana" pitchFamily="34" charset="0"/>
                  </a:rPr>
                  <a:t> = expectation value of the number of rays detected per measurement</a:t>
                </a:r>
              </a:p>
            </p:txBody>
          </p:sp>
        </mc:Choice>
        <mc:Fallback xmlns="">
          <p:sp>
            <p:nvSpPr>
              <p:cNvPr id="4" name="TextBox 3"/>
              <p:cNvSpPr txBox="1">
                <a:spLocks noRot="1" noChangeAspect="1" noMove="1" noResize="1" noEditPoints="1" noAdjustHandles="1" noChangeArrowheads="1" noChangeShapeType="1" noTextEdit="1"/>
              </p:cNvSpPr>
              <p:nvPr/>
            </p:nvSpPr>
            <p:spPr>
              <a:xfrm>
                <a:off x="949540" y="3234462"/>
                <a:ext cx="7798924" cy="338554"/>
              </a:xfrm>
              <a:prstGeom prst="rect">
                <a:avLst/>
              </a:prstGeom>
              <a:blipFill rotWithShape="1">
                <a:blip r:embed="rId5"/>
                <a:stretch>
                  <a:fillRect t="-5455" b="-23636"/>
                </a:stretch>
              </a:blipFill>
            </p:spPr>
            <p:txBody>
              <a:bodyPr/>
              <a:lstStyle/>
              <a:p>
                <a:r>
                  <a:rPr lang="en-GB">
                    <a:noFill/>
                  </a:rPr>
                  <a:t> </a:t>
                </a:r>
              </a:p>
            </p:txBody>
          </p:sp>
        </mc:Fallback>
      </mc:AlternateContent>
      <p:sp>
        <p:nvSpPr>
          <p:cNvPr id="5" name="TextBox 4"/>
          <p:cNvSpPr txBox="1"/>
          <p:nvPr/>
        </p:nvSpPr>
        <p:spPr>
          <a:xfrm>
            <a:off x="683568" y="3984266"/>
            <a:ext cx="385242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Percent standard deviation </a:t>
            </a:r>
            <a:r>
              <a:rPr lang="en-US" i="1" dirty="0" smtClean="0">
                <a:latin typeface="Verdana" pitchFamily="34" charset="0"/>
                <a:ea typeface="Verdana" pitchFamily="34" charset="0"/>
                <a:cs typeface="Verdana" pitchFamily="34" charset="0"/>
              </a:rPr>
              <a:t>S</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755576" y="4550715"/>
                <a:ext cx="2952328" cy="594971"/>
              </a:xfrm>
              <a:prstGeom prst="rect">
                <a:avLst/>
              </a:prstGeom>
              <a:noFill/>
            </p:spPr>
            <p:txBody>
              <a:bodyPr wrap="square" rtlCol="0">
                <a:spAutoFit/>
              </a:bodyPr>
              <a:lstStyle/>
              <a:p>
                <a14:m>
                  <m:oMath xmlns:m="http://schemas.openxmlformats.org/officeDocument/2006/math">
                    <m:r>
                      <m:rPr>
                        <m:sty m:val="p"/>
                      </m:rPr>
                      <a:rPr lang="en-US" sz="2000" b="0" i="0" smtClean="0">
                        <a:latin typeface="Cambria Math"/>
                      </a:rPr>
                      <m:t>S</m:t>
                    </m:r>
                    <m:r>
                      <a:rPr lang="en-US" sz="2000" b="0" i="0" smtClean="0">
                        <a:latin typeface="Cambria Math"/>
                      </a:rPr>
                      <m:t>= </m:t>
                    </m:r>
                    <m:f>
                      <m:fPr>
                        <m:ctrlPr>
                          <a:rPr lang="en-US" sz="2000" b="0" i="1" smtClean="0">
                            <a:latin typeface="Cambria Math"/>
                          </a:rPr>
                        </m:ctrlPr>
                      </m:fPr>
                      <m:num>
                        <m:r>
                          <a:rPr lang="en-US" sz="2000" b="0" i="1" smtClean="0">
                            <a:latin typeface="Cambria Math"/>
                          </a:rPr>
                          <m:t>100</m:t>
                        </m:r>
                        <m:r>
                          <a:rPr lang="en-US" sz="2000" b="0" i="1" smtClean="0">
                            <a:latin typeface="Cambria Math"/>
                            <a:ea typeface="Cambria Math"/>
                          </a:rPr>
                          <m:t>𝜎</m:t>
                        </m:r>
                      </m:num>
                      <m:den>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𝑒</m:t>
                            </m:r>
                          </m:sub>
                        </m:sSub>
                      </m:den>
                    </m:f>
                  </m:oMath>
                </a14:m>
                <a:r>
                  <a:rPr lang="en-GB" sz="2000" dirty="0" smtClean="0"/>
                  <a:t> = </a:t>
                </a:r>
                <a14:m>
                  <m:oMath xmlns:m="http://schemas.openxmlformats.org/officeDocument/2006/math">
                    <m:f>
                      <m:fPr>
                        <m:ctrlPr>
                          <a:rPr lang="en-GB" sz="2000" i="1" smtClean="0">
                            <a:latin typeface="Cambria Math"/>
                          </a:rPr>
                        </m:ctrlPr>
                      </m:fPr>
                      <m:num>
                        <m:r>
                          <a:rPr lang="en-US" sz="2000" b="0" i="1" smtClean="0">
                            <a:latin typeface="Cambria Math"/>
                          </a:rPr>
                          <m:t>100</m:t>
                        </m:r>
                      </m:num>
                      <m:den>
                        <m:rad>
                          <m:radPr>
                            <m:degHide m:val="on"/>
                            <m:ctrlPr>
                              <a:rPr lang="en-US" sz="2000" i="1">
                                <a:latin typeface="Cambria Math"/>
                                <a:ea typeface="Cambria Math"/>
                              </a:rPr>
                            </m:ctrlPr>
                          </m:radPr>
                          <m:deg/>
                          <m:e>
                            <m:sSub>
                              <m:sSubPr>
                                <m:ctrlPr>
                                  <a:rPr lang="en-US" sz="2000" i="1">
                                    <a:latin typeface="Cambria Math"/>
                                    <a:ea typeface="Cambria Math"/>
                                  </a:rPr>
                                </m:ctrlPr>
                              </m:sSubPr>
                              <m:e>
                                <m:r>
                                  <a:rPr lang="en-US" sz="2000" i="1">
                                    <a:latin typeface="Cambria Math"/>
                                    <a:ea typeface="Cambria Math"/>
                                  </a:rPr>
                                  <m:t>𝑁</m:t>
                                </m:r>
                              </m:e>
                              <m:sub>
                                <m:r>
                                  <a:rPr lang="en-US" sz="2000" i="1">
                                    <a:latin typeface="Cambria Math"/>
                                    <a:ea typeface="Cambria Math"/>
                                  </a:rPr>
                                  <m:t>𝑒</m:t>
                                </m:r>
                              </m:sub>
                            </m:sSub>
                          </m:e>
                        </m:rad>
                      </m:den>
                    </m:f>
                    <m:r>
                      <a:rPr lang="en-US" sz="2000" b="0" i="1" smtClean="0">
                        <a:latin typeface="Cambria Math"/>
                      </a:rPr>
                      <m:t> </m:t>
                    </m:r>
                    <m:r>
                      <a:rPr lang="en-US" sz="2000" b="0" i="1" smtClean="0">
                        <a:latin typeface="Cambria Math"/>
                        <a:ea typeface="Cambria Math"/>
                      </a:rPr>
                      <m:t>≅ </m:t>
                    </m:r>
                    <m:f>
                      <m:fPr>
                        <m:ctrlPr>
                          <a:rPr lang="en-US" sz="2000" b="0" i="1" smtClean="0">
                            <a:latin typeface="Cambria Math"/>
                            <a:ea typeface="Cambria Math"/>
                          </a:rPr>
                        </m:ctrlPr>
                      </m:fPr>
                      <m:num>
                        <m:r>
                          <a:rPr lang="en-US" sz="2000" b="0" i="1" smtClean="0">
                            <a:latin typeface="Cambria Math"/>
                            <a:ea typeface="Cambria Math"/>
                          </a:rPr>
                          <m:t>100</m:t>
                        </m:r>
                      </m:num>
                      <m:den>
                        <m:rad>
                          <m:radPr>
                            <m:degHide m:val="on"/>
                            <m:ctrlPr>
                              <a:rPr lang="en-GB" sz="2000" i="1" dirty="0">
                                <a:latin typeface="Cambria Math"/>
                              </a:rPr>
                            </m:ctrlPr>
                          </m:radPr>
                          <m:deg/>
                          <m:e>
                            <m:acc>
                              <m:accPr>
                                <m:chr m:val="̅"/>
                                <m:ctrlPr>
                                  <a:rPr lang="en-GB" sz="2000" i="1" dirty="0">
                                    <a:latin typeface="Cambria Math"/>
                                    <a:ea typeface="Cambria Math"/>
                                  </a:rPr>
                                </m:ctrlPr>
                              </m:accPr>
                              <m:e>
                                <m:r>
                                  <a:rPr lang="en-US" sz="2000" i="1" dirty="0">
                                    <a:latin typeface="Cambria Math"/>
                                    <a:ea typeface="Cambria Math"/>
                                  </a:rPr>
                                  <m:t>𝑁</m:t>
                                </m:r>
                              </m:e>
                            </m:acc>
                          </m:e>
                        </m:rad>
                      </m:den>
                    </m:f>
                  </m:oMath>
                </a14:m>
                <a:r>
                  <a:rPr lang="en-GB" sz="2000" dirty="0" smtClean="0"/>
                  <a:t> </a:t>
                </a:r>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755576" y="4550715"/>
                <a:ext cx="2952328" cy="594971"/>
              </a:xfrm>
              <a:prstGeom prst="rect">
                <a:avLst/>
              </a:prstGeom>
              <a:blipFill rotWithShape="1">
                <a:blip r:embed="rId6"/>
                <a:stretch>
                  <a:fillRect/>
                </a:stretch>
              </a:blipFill>
            </p:spPr>
            <p:txBody>
              <a:bodyPr/>
              <a:lstStyle/>
              <a:p>
                <a:r>
                  <a:rPr lang="en-GB">
                    <a:noFill/>
                  </a:rPr>
                  <a:t> </a:t>
                </a:r>
              </a:p>
            </p:txBody>
          </p:sp>
        </mc:Fallback>
      </mc:AlternateContent>
      <p:sp>
        <p:nvSpPr>
          <p:cNvPr id="7" name="TextBox 6"/>
          <p:cNvSpPr txBox="1"/>
          <p:nvPr/>
        </p:nvSpPr>
        <p:spPr>
          <a:xfrm>
            <a:off x="179512" y="5589240"/>
            <a:ext cx="8712968" cy="646331"/>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 single measurement </a:t>
            </a:r>
            <a:r>
              <a:rPr lang="en-US" i="1" dirty="0" smtClean="0">
                <a:latin typeface="Verdana" pitchFamily="34" charset="0"/>
                <a:ea typeface="Verdana" pitchFamily="34" charset="0"/>
                <a:cs typeface="Verdana" pitchFamily="34" charset="0"/>
              </a:rPr>
              <a:t>N</a:t>
            </a:r>
            <a:r>
              <a:rPr lang="en-US" dirty="0" smtClean="0">
                <a:latin typeface="Verdana" pitchFamily="34" charset="0"/>
                <a:ea typeface="Verdana" pitchFamily="34" charset="0"/>
                <a:cs typeface="Verdana" pitchFamily="34" charset="0"/>
              </a:rPr>
              <a:t> has 68.3% chance of lying within ±</a:t>
            </a:r>
            <a:r>
              <a:rPr lang="el-GR" dirty="0" smtClean="0">
                <a:latin typeface="Verdana" pitchFamily="34" charset="0"/>
                <a:ea typeface="Verdana" pitchFamily="34" charset="0"/>
                <a:cs typeface="Verdana" pitchFamily="34" charset="0"/>
              </a:rPr>
              <a:t>σ</a:t>
            </a:r>
            <a:r>
              <a:rPr lang="en-US" dirty="0" smtClean="0">
                <a:latin typeface="Verdana" pitchFamily="34" charset="0"/>
                <a:ea typeface="Verdana" pitchFamily="34" charset="0"/>
                <a:cs typeface="Verdana" pitchFamily="34" charset="0"/>
              </a:rPr>
              <a:t> of </a:t>
            </a:r>
            <a:r>
              <a:rPr lang="en-US" i="1" dirty="0" smtClean="0">
                <a:latin typeface="Verdana" pitchFamily="34" charset="0"/>
                <a:ea typeface="Verdana" pitchFamily="34" charset="0"/>
                <a:cs typeface="Verdana" pitchFamily="34" charset="0"/>
              </a:rPr>
              <a:t>N</a:t>
            </a:r>
            <a:r>
              <a:rPr lang="en-US" i="1" baseline="-25000" dirty="0" smtClean="0">
                <a:latin typeface="Verdana" pitchFamily="34" charset="0"/>
                <a:ea typeface="Verdana" pitchFamily="34" charset="0"/>
                <a:cs typeface="Verdana" pitchFamily="34" charset="0"/>
              </a:rPr>
              <a:t>e</a:t>
            </a:r>
            <a:r>
              <a:rPr lang="en-US" dirty="0" smtClean="0">
                <a:latin typeface="Verdana" pitchFamily="34" charset="0"/>
                <a:ea typeface="Verdana" pitchFamily="34" charset="0"/>
                <a:cs typeface="Verdana" pitchFamily="34" charset="0"/>
              </a:rPr>
              <a:t>, 95.5% chance of lying within ±2</a:t>
            </a:r>
            <a:r>
              <a:rPr lang="el-GR" dirty="0" smtClean="0">
                <a:latin typeface="Verdana" pitchFamily="34" charset="0"/>
                <a:ea typeface="Verdana" pitchFamily="34" charset="0"/>
                <a:cs typeface="Verdana" pitchFamily="34" charset="0"/>
              </a:rPr>
              <a:t>σ</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of </a:t>
            </a:r>
            <a:r>
              <a:rPr lang="en-US" i="1" dirty="0">
                <a:latin typeface="Verdana" pitchFamily="34" charset="0"/>
                <a:ea typeface="Verdana" pitchFamily="34" charset="0"/>
                <a:cs typeface="Verdana" pitchFamily="34" charset="0"/>
              </a:rPr>
              <a:t>N</a:t>
            </a:r>
            <a:r>
              <a:rPr lang="en-US" i="1" baseline="-25000" dirty="0">
                <a:latin typeface="Verdana" pitchFamily="34" charset="0"/>
                <a:ea typeface="Verdana" pitchFamily="34" charset="0"/>
                <a:cs typeface="Verdana" pitchFamily="34" charset="0"/>
              </a:rPr>
              <a:t>e</a:t>
            </a:r>
            <a:r>
              <a:rPr lang="en-US" baseline="-25000"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and 99.7% chance within ±3</a:t>
            </a:r>
            <a:r>
              <a:rPr lang="el-GR" dirty="0" smtClean="0">
                <a:latin typeface="Verdana" pitchFamily="34" charset="0"/>
                <a:ea typeface="Verdana" pitchFamily="34" charset="0"/>
                <a:cs typeface="Verdana" pitchFamily="34" charset="0"/>
              </a:rPr>
              <a:t>σ</a:t>
            </a:r>
            <a:endParaRPr lang="en-GB" dirty="0">
              <a:latin typeface="Verdana" pitchFamily="34" charset="0"/>
              <a:ea typeface="Verdana" pitchFamily="34" charset="0"/>
              <a:cs typeface="Verdana" pitchFamily="34" charset="0"/>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9299" y="3645024"/>
            <a:ext cx="38100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8" name="TextBox 7"/>
              <p:cNvSpPr txBox="1"/>
              <p:nvPr/>
            </p:nvSpPr>
            <p:spPr>
              <a:xfrm>
                <a:off x="4283968" y="2771636"/>
                <a:ext cx="3982500" cy="338554"/>
              </a:xfrm>
              <a:prstGeom prst="rect">
                <a:avLst/>
              </a:prstGeom>
              <a:noFill/>
            </p:spPr>
            <p:txBody>
              <a:bodyPr wrap="square" rtlCol="0">
                <a:spAutoFit/>
              </a:bodyPr>
              <a:lstStyle/>
              <a:p>
                <a:r>
                  <a:rPr lang="en-US" sz="1600" dirty="0" smtClean="0">
                    <a:latin typeface="Verdana" pitchFamily="34" charset="0"/>
                    <a:ea typeface="Verdana" pitchFamily="34" charset="0"/>
                    <a:cs typeface="Verdana" pitchFamily="34" charset="0"/>
                  </a:rPr>
                  <a:t>(Remember that </a:t>
                </a:r>
                <a14:m>
                  <m:oMath xmlns:m="http://schemas.openxmlformats.org/officeDocument/2006/math">
                    <m:acc>
                      <m:accPr>
                        <m:chr m:val="̅"/>
                        <m:ctrlPr>
                          <a:rPr lang="en-US" sz="1600" i="1">
                            <a:latin typeface="Cambria Math"/>
                          </a:rPr>
                        </m:ctrlPr>
                      </m:accPr>
                      <m:e>
                        <m:r>
                          <a:rPr lang="en-US" sz="1600" i="1">
                            <a:latin typeface="Cambria Math"/>
                          </a:rPr>
                          <m:t>𝑁</m:t>
                        </m:r>
                      </m:e>
                    </m:acc>
                    <m:r>
                      <m:rPr>
                        <m:nor/>
                      </m:rPr>
                      <a:rPr lang="en-US" sz="1600" b="0" i="0" smtClean="0">
                        <a:latin typeface="Verdana" pitchFamily="34" charset="0"/>
                        <a:ea typeface="Verdana" pitchFamily="34" charset="0"/>
                        <a:cs typeface="Verdana" pitchFamily="34" charset="0"/>
                      </a:rPr>
                      <m:t> </m:t>
                    </m:r>
                    <m:r>
                      <m:rPr>
                        <m:nor/>
                      </m:rPr>
                      <a:rPr lang="en-US" sz="1600" dirty="0">
                        <a:latin typeface="Verdana" pitchFamily="34" charset="0"/>
                        <a:ea typeface="Verdana" pitchFamily="34" charset="0"/>
                        <a:cs typeface="Verdana" pitchFamily="34" charset="0"/>
                        <a:sym typeface="Wingdings 3"/>
                      </a:rPr>
                      <m:t></m:t>
                    </m:r>
                    <m:r>
                      <m:rPr>
                        <m:nor/>
                      </m:rPr>
                      <a:rPr lang="en-US" sz="1600" b="0" i="0" dirty="0" smtClean="0">
                        <a:latin typeface="Verdana" pitchFamily="34" charset="0"/>
                        <a:ea typeface="Verdana" pitchFamily="34" charset="0"/>
                        <a:cs typeface="Verdana" pitchFamily="34" charset="0"/>
                        <a:sym typeface="Wingdings 3"/>
                      </a:rPr>
                      <m:t> </m:t>
                    </m:r>
                    <m:sSub>
                      <m:sSubPr>
                        <m:ctrlPr>
                          <a:rPr lang="en-US" sz="1600" i="1">
                            <a:latin typeface="Cambria Math"/>
                          </a:rPr>
                        </m:ctrlPr>
                      </m:sSubPr>
                      <m:e>
                        <m:r>
                          <a:rPr lang="en-US" sz="1600" i="1">
                            <a:latin typeface="Cambria Math"/>
                          </a:rPr>
                          <m:t>𝑁</m:t>
                        </m:r>
                      </m:e>
                      <m:sub>
                        <m:r>
                          <a:rPr lang="en-US" sz="1600" i="1">
                            <a:latin typeface="Cambria Math"/>
                          </a:rPr>
                          <m:t>𝑒</m:t>
                        </m:r>
                      </m:sub>
                    </m:sSub>
                  </m:oMath>
                </a14:m>
                <a:r>
                  <a:rPr lang="en-US" sz="1600" dirty="0">
                    <a:latin typeface="Verdana" pitchFamily="34" charset="0"/>
                    <a:ea typeface="Verdana" pitchFamily="34" charset="0"/>
                    <a:cs typeface="Verdana" pitchFamily="34" charset="0"/>
                  </a:rPr>
                  <a:t> as </a:t>
                </a:r>
                <a14:m>
                  <m:oMath xmlns:m="http://schemas.openxmlformats.org/officeDocument/2006/math">
                    <m:r>
                      <a:rPr lang="en-US" sz="1600" i="1">
                        <a:latin typeface="Cambria Math"/>
                      </a:rPr>
                      <m:t>𝑛</m:t>
                    </m:r>
                    <m:r>
                      <m:rPr>
                        <m:nor/>
                      </m:rPr>
                      <a:rPr lang="en-US" sz="1600" b="0" i="0" smtClean="0">
                        <a:latin typeface="Verdana" pitchFamily="34" charset="0"/>
                        <a:ea typeface="Verdana" pitchFamily="34" charset="0"/>
                        <a:cs typeface="Verdana" pitchFamily="34" charset="0"/>
                      </a:rPr>
                      <m:t> </m:t>
                    </m:r>
                    <m:r>
                      <m:rPr>
                        <m:nor/>
                      </m:rPr>
                      <a:rPr lang="en-US" sz="1600" dirty="0">
                        <a:latin typeface="Verdana" pitchFamily="34" charset="0"/>
                        <a:ea typeface="Verdana" pitchFamily="34" charset="0"/>
                        <a:cs typeface="Verdana" pitchFamily="34" charset="0"/>
                        <a:sym typeface="Wingdings 3"/>
                      </a:rPr>
                      <m:t></m:t>
                    </m:r>
                    <m:r>
                      <a:rPr lang="en-US" sz="1600" b="0" i="1" dirty="0" smtClean="0">
                        <a:latin typeface="Cambria Math"/>
                        <a:sym typeface="Wingdings 3"/>
                      </a:rPr>
                      <m:t> </m:t>
                    </m:r>
                    <m:r>
                      <a:rPr lang="en-US" sz="1600" i="1">
                        <a:latin typeface="Cambria Math"/>
                        <a:ea typeface="Cambria Math"/>
                      </a:rPr>
                      <m:t>∞</m:t>
                    </m:r>
                  </m:oMath>
                </a14:m>
                <a:r>
                  <a:rPr lang="en-US" sz="1600" dirty="0" smtClean="0">
                    <a:latin typeface="Verdana" pitchFamily="34" charset="0"/>
                    <a:ea typeface="Verdana" pitchFamily="34" charset="0"/>
                    <a:cs typeface="Verdana" pitchFamily="34" charset="0"/>
                  </a:rPr>
                  <a:t>)</a:t>
                </a:r>
              </a:p>
            </p:txBody>
          </p:sp>
        </mc:Choice>
        <mc:Fallback xmlns="">
          <p:sp>
            <p:nvSpPr>
              <p:cNvPr id="8" name="TextBox 7"/>
              <p:cNvSpPr txBox="1">
                <a:spLocks noRot="1" noChangeAspect="1" noMove="1" noResize="1" noEditPoints="1" noAdjustHandles="1" noChangeArrowheads="1" noChangeShapeType="1" noTextEdit="1"/>
              </p:cNvSpPr>
              <p:nvPr/>
            </p:nvSpPr>
            <p:spPr>
              <a:xfrm>
                <a:off x="4283968" y="2771636"/>
                <a:ext cx="3982500" cy="338554"/>
              </a:xfrm>
              <a:prstGeom prst="rect">
                <a:avLst/>
              </a:prstGeom>
              <a:blipFill rotWithShape="1">
                <a:blip r:embed="rId8"/>
                <a:stretch>
                  <a:fillRect l="-919" t="-5455" b="-23636"/>
                </a:stretch>
              </a:blipFill>
            </p:spPr>
            <p:txBody>
              <a:bodyPr/>
              <a:lstStyle/>
              <a:p>
                <a:r>
                  <a:rPr lang="en-GB">
                    <a:noFill/>
                  </a:rPr>
                  <a:t> </a:t>
                </a:r>
              </a:p>
            </p:txBody>
          </p:sp>
        </mc:Fallback>
      </mc:AlternateContent>
      <p:sp>
        <p:nvSpPr>
          <p:cNvPr id="14" name="Slide Number Placeholder 13"/>
          <p:cNvSpPr>
            <a:spLocks noGrp="1"/>
          </p:cNvSpPr>
          <p:nvPr>
            <p:ph type="sldNum" sz="quarter" idx="12"/>
          </p:nvPr>
        </p:nvSpPr>
        <p:spPr/>
        <p:txBody>
          <a:bodyPr/>
          <a:lstStyle/>
          <a:p>
            <a:fld id="{97B5E8DF-58F0-4F1A-9C8E-35C36CDA2C44}" type="slidenum">
              <a:rPr lang="en-GB" smtClean="0"/>
              <a:pPr/>
              <a:t>14</a:t>
            </a:fld>
            <a:endParaRPr lang="en-GB"/>
          </a:p>
        </p:txBody>
      </p:sp>
      <p:sp>
        <p:nvSpPr>
          <p:cNvPr id="11" name="TextBox 10"/>
          <p:cNvSpPr txBox="1"/>
          <p:nvPr/>
        </p:nvSpPr>
        <p:spPr>
          <a:xfrm>
            <a:off x="-6368"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Counting statistics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1779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nodeType="withEffect">
                                  <p:stCondLst>
                                    <p:cond delay="0"/>
                                  </p:stCondLst>
                                  <p:childTnLst>
                                    <p:set>
                                      <p:cBhvr>
                                        <p:cTn id="36" dur="1" fill="hold">
                                          <p:stCondLst>
                                            <p:cond delay="0"/>
                                          </p:stCondLst>
                                        </p:cTn>
                                        <p:tgtEl>
                                          <p:spTgt spid="1026"/>
                                        </p:tgtEl>
                                        <p:attrNameLst>
                                          <p:attrName>style.visibility</p:attrName>
                                        </p:attrNameLst>
                                      </p:cBhvr>
                                      <p:to>
                                        <p:strVal val="visible"/>
                                      </p:to>
                                    </p:set>
                                    <p:animEffect transition="in" filter="fade">
                                      <p:cBhvr>
                                        <p:cTn id="37" dur="500"/>
                                        <p:tgtEl>
                                          <p:spTgt spid="102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660153"/>
            <a:ext cx="8676456" cy="4031873"/>
          </a:xfrm>
          <a:prstGeom prst="rect">
            <a:avLst/>
          </a:prstGeom>
          <a:noFill/>
        </p:spPr>
        <p:txBody>
          <a:bodyPr wrap="square" rtlCol="0">
            <a:spAutoFit/>
          </a:bodyPr>
          <a:lstStyle/>
          <a:p>
            <a:pPr marL="285750" indent="-285750">
              <a:spcAft>
                <a:spcPts val="1200"/>
              </a:spcAft>
              <a:buFont typeface="Arial" pitchFamily="34" charset="0"/>
              <a:buChar char="•"/>
            </a:pPr>
            <a:r>
              <a:rPr lang="en-US" sz="2200" dirty="0" smtClean="0">
                <a:latin typeface="Verdana" pitchFamily="34" charset="0"/>
                <a:ea typeface="Verdana" pitchFamily="34" charset="0"/>
                <a:cs typeface="Verdana" pitchFamily="34" charset="0"/>
              </a:rPr>
              <a:t>Quantities describing the </a:t>
            </a:r>
            <a:r>
              <a:rPr lang="en-US" sz="2200" b="1" dirty="0" smtClean="0">
                <a:latin typeface="Verdana" pitchFamily="34" charset="0"/>
                <a:ea typeface="Verdana" pitchFamily="34" charset="0"/>
                <a:cs typeface="Verdana" pitchFamily="34" charset="0"/>
              </a:rPr>
              <a:t>radiation field </a:t>
            </a:r>
            <a:r>
              <a:rPr lang="en-US" sz="2200" dirty="0" smtClean="0">
                <a:latin typeface="Verdana" pitchFamily="34" charset="0"/>
                <a:ea typeface="Verdana" pitchFamily="34" charset="0"/>
                <a:cs typeface="Verdana" pitchFamily="34" charset="0"/>
              </a:rPr>
              <a:t>(</a:t>
            </a:r>
            <a:r>
              <a:rPr lang="en-US" sz="2200" i="1" dirty="0" smtClean="0">
                <a:latin typeface="Verdana" pitchFamily="34" charset="0"/>
                <a:ea typeface="Verdana" pitchFamily="34" charset="0"/>
                <a:cs typeface="Verdana" pitchFamily="34" charset="0"/>
              </a:rPr>
              <a:t>e.g., fluence</a:t>
            </a:r>
            <a:r>
              <a:rPr lang="en-US" sz="2200" dirty="0" smtClean="0">
                <a:latin typeface="Verdana" pitchFamily="34" charset="0"/>
                <a:ea typeface="Verdana" pitchFamily="34" charset="0"/>
                <a:cs typeface="Verdana" pitchFamily="34" charset="0"/>
              </a:rPr>
              <a:t>)</a:t>
            </a:r>
          </a:p>
          <a:p>
            <a:pPr marL="285750" indent="-285750">
              <a:spcAft>
                <a:spcPts val="1200"/>
              </a:spcAft>
              <a:buFont typeface="Arial" pitchFamily="34" charset="0"/>
              <a:buChar char="•"/>
            </a:pPr>
            <a:r>
              <a:rPr lang="en-US" sz="2200" dirty="0" smtClean="0">
                <a:latin typeface="Verdana" pitchFamily="34" charset="0"/>
                <a:ea typeface="Verdana" pitchFamily="34" charset="0"/>
                <a:cs typeface="Verdana" pitchFamily="34" charset="0"/>
              </a:rPr>
              <a:t>Quantities describing the </a:t>
            </a:r>
            <a:r>
              <a:rPr lang="en-US" sz="2200" b="1" dirty="0" smtClean="0">
                <a:latin typeface="Verdana" pitchFamily="34" charset="0"/>
                <a:ea typeface="Verdana" pitchFamily="34" charset="0"/>
                <a:cs typeface="Verdana" pitchFamily="34" charset="0"/>
              </a:rPr>
              <a:t>medium</a:t>
            </a:r>
            <a:r>
              <a:rPr lang="en-US" sz="2200" dirty="0" smtClean="0">
                <a:latin typeface="Verdana" pitchFamily="34" charset="0"/>
                <a:ea typeface="Verdana" pitchFamily="34" charset="0"/>
                <a:cs typeface="Verdana" pitchFamily="34" charset="0"/>
              </a:rPr>
              <a:t> with which the radiation field interacts (</a:t>
            </a:r>
            <a:r>
              <a:rPr lang="en-US" sz="2200" i="1" dirty="0" smtClean="0">
                <a:latin typeface="Verdana" pitchFamily="34" charset="0"/>
                <a:ea typeface="Verdana" pitchFamily="34" charset="0"/>
                <a:cs typeface="Verdana" pitchFamily="34" charset="0"/>
              </a:rPr>
              <a:t>e.g., stopping power</a:t>
            </a:r>
            <a:r>
              <a:rPr lang="en-US" sz="2200" dirty="0" smtClean="0">
                <a:latin typeface="Verdana" pitchFamily="34" charset="0"/>
                <a:ea typeface="Verdana" pitchFamily="34" charset="0"/>
                <a:cs typeface="Verdana" pitchFamily="34" charset="0"/>
              </a:rPr>
              <a:t>)</a:t>
            </a:r>
          </a:p>
          <a:p>
            <a:pPr marL="285750" indent="-285750">
              <a:spcAft>
                <a:spcPts val="600"/>
              </a:spcAft>
              <a:buFont typeface="Arial" pitchFamily="34" charset="0"/>
              <a:buChar char="•"/>
            </a:pPr>
            <a:r>
              <a:rPr lang="en-US" sz="2200" b="1" dirty="0" err="1" smtClean="0">
                <a:latin typeface="Verdana" pitchFamily="34" charset="0"/>
                <a:ea typeface="Verdana" pitchFamily="34" charset="0"/>
                <a:cs typeface="Verdana" pitchFamily="34" charset="0"/>
              </a:rPr>
              <a:t>Dosimetric</a:t>
            </a:r>
            <a:r>
              <a:rPr lang="en-US" sz="2200" b="1" dirty="0" smtClean="0">
                <a:latin typeface="Verdana" pitchFamily="34" charset="0"/>
                <a:ea typeface="Verdana" pitchFamily="34" charset="0"/>
                <a:cs typeface="Verdana" pitchFamily="34" charset="0"/>
              </a:rPr>
              <a:t> quantity </a:t>
            </a:r>
            <a:r>
              <a:rPr lang="en-US" sz="2200" dirty="0" smtClean="0">
                <a:latin typeface="Verdana" pitchFamily="34" charset="0"/>
                <a:ea typeface="Verdana" pitchFamily="34" charset="0"/>
                <a:cs typeface="Verdana" pitchFamily="34" charset="0"/>
              </a:rPr>
              <a:t>= </a:t>
            </a:r>
          </a:p>
          <a:p>
            <a:r>
              <a:rPr lang="en-US" sz="2200" dirty="0">
                <a:latin typeface="Verdana" pitchFamily="34" charset="0"/>
                <a:ea typeface="Verdana" pitchFamily="34" charset="0"/>
                <a:cs typeface="Verdana" pitchFamily="34" charset="0"/>
              </a:rPr>
              <a:t> </a:t>
            </a:r>
            <a:r>
              <a:rPr lang="en-US" sz="2200" dirty="0" smtClean="0">
                <a:latin typeface="Verdana" pitchFamily="34" charset="0"/>
                <a:ea typeface="Verdana" pitchFamily="34" charset="0"/>
                <a:cs typeface="Verdana" pitchFamily="34" charset="0"/>
              </a:rPr>
              <a:t>  = quantity describing </a:t>
            </a:r>
            <a:r>
              <a:rPr lang="en-US" sz="2200" dirty="0">
                <a:latin typeface="Verdana" pitchFamily="34" charset="0"/>
                <a:ea typeface="Verdana" pitchFamily="34" charset="0"/>
                <a:cs typeface="Verdana" pitchFamily="34" charset="0"/>
              </a:rPr>
              <a:t>the </a:t>
            </a:r>
            <a:r>
              <a:rPr lang="en-US" sz="2200" dirty="0" smtClean="0">
                <a:latin typeface="Verdana" pitchFamily="34" charset="0"/>
                <a:ea typeface="Verdana" pitchFamily="34" charset="0"/>
                <a:cs typeface="Verdana" pitchFamily="34" charset="0"/>
              </a:rPr>
              <a:t>field  </a:t>
            </a:r>
            <a:r>
              <a:rPr lang="en-US" sz="2200" i="1" dirty="0" smtClean="0">
                <a:latin typeface="Verdana" pitchFamily="34" charset="0"/>
                <a:ea typeface="Verdana" pitchFamily="34" charset="0"/>
                <a:cs typeface="Verdana" pitchFamily="34" charset="0"/>
              </a:rPr>
              <a:t>x</a:t>
            </a:r>
            <a:r>
              <a:rPr lang="en-US" sz="2200" dirty="0" smtClean="0">
                <a:latin typeface="Verdana" pitchFamily="34" charset="0"/>
                <a:ea typeface="Verdana" pitchFamily="34" charset="0"/>
                <a:cs typeface="Verdana" pitchFamily="34" charset="0"/>
              </a:rPr>
              <a:t>  constant of the medium</a:t>
            </a:r>
            <a:endParaRPr lang="en-US" sz="2200" dirty="0">
              <a:latin typeface="Verdana" pitchFamily="34" charset="0"/>
              <a:ea typeface="Verdana" pitchFamily="34" charset="0"/>
              <a:cs typeface="Verdana" pitchFamily="34" charset="0"/>
            </a:endParaRPr>
          </a:p>
          <a:p>
            <a:endParaRPr lang="en-US" sz="2200" dirty="0" smtClean="0">
              <a:latin typeface="Verdana" pitchFamily="34" charset="0"/>
              <a:ea typeface="Verdana" pitchFamily="34" charset="0"/>
              <a:cs typeface="Verdana" pitchFamily="34" charset="0"/>
            </a:endParaRPr>
          </a:p>
          <a:p>
            <a:endParaRPr lang="en-US" sz="2200" dirty="0">
              <a:latin typeface="Verdana" pitchFamily="34" charset="0"/>
              <a:ea typeface="Verdana" pitchFamily="34" charset="0"/>
              <a:cs typeface="Verdana" pitchFamily="34" charset="0"/>
            </a:endParaRPr>
          </a:p>
          <a:p>
            <a:pPr algn="ctr"/>
            <a:r>
              <a:rPr lang="en-US" sz="2500" b="1" i="1" dirty="0">
                <a:solidFill>
                  <a:srgbClr val="0070C0"/>
                </a:solidFill>
                <a:latin typeface="Verdana" pitchFamily="34" charset="0"/>
                <a:ea typeface="Verdana" pitchFamily="34" charset="0"/>
                <a:cs typeface="Verdana" pitchFamily="34" charset="0"/>
              </a:rPr>
              <a:t>Radiation fields can be described by a set of non-stochastic quantities</a:t>
            </a:r>
          </a:p>
          <a:p>
            <a:endParaRPr lang="en-US" sz="2200" dirty="0" smtClean="0">
              <a:solidFill>
                <a:srgbClr val="0070C0"/>
              </a:solidFill>
              <a:latin typeface="Verdana" pitchFamily="34" charset="0"/>
              <a:ea typeface="Verdana" pitchFamily="34" charset="0"/>
              <a:cs typeface="Verdana" pitchFamily="34" charset="0"/>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15</a:t>
            </a:fld>
            <a:endParaRPr lang="en-GB"/>
          </a:p>
        </p:txBody>
      </p:sp>
      <p:sp>
        <p:nvSpPr>
          <p:cNvPr id="6" name="TextBox 5"/>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Radiation dosimetry</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251520" y="980728"/>
            <a:ext cx="4896544" cy="430887"/>
          </a:xfrm>
          <a:prstGeom prst="rect">
            <a:avLst/>
          </a:prstGeom>
          <a:noFill/>
        </p:spPr>
        <p:txBody>
          <a:bodyPr wrap="square" rtlCol="0">
            <a:spAutoFit/>
          </a:bodyPr>
          <a:lstStyle/>
          <a:p>
            <a:r>
              <a:rPr lang="en-US" sz="2200" dirty="0" smtClean="0">
                <a:latin typeface="Verdana" pitchFamily="34" charset="0"/>
                <a:ea typeface="Verdana" pitchFamily="34" charset="0"/>
                <a:cs typeface="Verdana" pitchFamily="34" charset="0"/>
              </a:rPr>
              <a:t>In radiation dosimetry we have:</a:t>
            </a:r>
            <a:endParaRPr lang="en-GB" sz="22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7042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539552" y="2218799"/>
                <a:ext cx="1461904" cy="67672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000" b="0" i="1" smtClean="0">
                          <a:latin typeface="Cambria Math"/>
                          <a:ea typeface="Cambria Math"/>
                        </a:rPr>
                        <m:t>Φ</m:t>
                      </m:r>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𝑑</m:t>
                          </m:r>
                          <m:sSub>
                            <m:sSubPr>
                              <m:ctrlPr>
                                <a:rPr lang="en-US" sz="2000" b="0" i="1" smtClean="0">
                                  <a:latin typeface="Cambria Math"/>
                                  <a:ea typeface="Cambria Math"/>
                                </a:rPr>
                              </m:ctrlPr>
                            </m:sSubPr>
                            <m:e>
                              <m:r>
                                <a:rPr lang="en-US" sz="2000" b="0" i="1" smtClean="0">
                                  <a:latin typeface="Cambria Math"/>
                                  <a:ea typeface="Cambria Math"/>
                                </a:rPr>
                                <m:t>𝑁</m:t>
                              </m:r>
                            </m:e>
                            <m:sub>
                              <m:r>
                                <a:rPr lang="en-US" sz="2000" b="0" i="1" smtClean="0">
                                  <a:latin typeface="Cambria Math"/>
                                  <a:ea typeface="Cambria Math"/>
                                </a:rPr>
                                <m:t>𝑒</m:t>
                              </m:r>
                            </m:sub>
                          </m:sSub>
                        </m:num>
                        <m:den>
                          <m:r>
                            <a:rPr lang="en-US" sz="2000" b="0" i="1" smtClean="0">
                              <a:latin typeface="Cambria Math"/>
                              <a:ea typeface="Cambria Math"/>
                            </a:rPr>
                            <m:t>𝑑𝑎</m:t>
                          </m:r>
                        </m:den>
                      </m:f>
                    </m:oMath>
                  </m:oMathPara>
                </a14:m>
                <a:endParaRPr lang="en-GB" sz="2000" dirty="0">
                  <a:latin typeface="Symbol" pitchFamily="18" charset="2"/>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539552" y="2218799"/>
                <a:ext cx="1461904" cy="676724"/>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323528" y="3802975"/>
                <a:ext cx="8597168" cy="2092881"/>
              </a:xfrm>
              <a:prstGeom prst="rect">
                <a:avLst/>
              </a:prstGeom>
              <a:noFill/>
            </p:spPr>
            <p:txBody>
              <a:bodyPr wrap="square" rtlCol="0">
                <a:spAutoFit/>
              </a:bodyPr>
              <a:lstStyle/>
              <a:p>
                <a:pPr marL="623888" indent="-623888">
                  <a:lnSpc>
                    <a:spcPts val="3000"/>
                  </a:lnSpc>
                  <a:spcAft>
                    <a:spcPts val="1800"/>
                  </a:spcAft>
                </a:pPr>
                <a14:m>
                  <m:oMath xmlns:m="http://schemas.openxmlformats.org/officeDocument/2006/math">
                    <m:sSub>
                      <m:sSubPr>
                        <m:ctrlPr>
                          <a:rPr lang="en-US" sz="2000" i="1">
                            <a:latin typeface="Cambria Math"/>
                            <a:ea typeface="Cambria Math"/>
                          </a:rPr>
                        </m:ctrlPr>
                      </m:sSubPr>
                      <m:e>
                        <m:r>
                          <a:rPr lang="en-US" sz="2000" i="1">
                            <a:latin typeface="Cambria Math"/>
                            <a:ea typeface="Cambria Math"/>
                          </a:rPr>
                          <m:t>𝑁</m:t>
                        </m:r>
                      </m:e>
                      <m:sub>
                        <m:r>
                          <a:rPr lang="en-US" sz="2000" i="1">
                            <a:latin typeface="Cambria Math"/>
                            <a:ea typeface="Cambria Math"/>
                          </a:rPr>
                          <m:t>𝑒</m:t>
                        </m:r>
                      </m:sub>
                    </m:sSub>
                  </m:oMath>
                </a14:m>
                <a:r>
                  <a:rPr lang="en-GB" sz="2000" dirty="0" smtClean="0">
                    <a:latin typeface="Verdana" pitchFamily="34" charset="0"/>
                    <a:ea typeface="Verdana" pitchFamily="34" charset="0"/>
                    <a:cs typeface="Verdana" pitchFamily="34" charset="0"/>
                  </a:rPr>
                  <a:t> = expectation value of the number of rays or particles striking a finite sphere surrounding point </a:t>
                </a:r>
                <a:r>
                  <a:rPr lang="en-GB" sz="2000" i="1" dirty="0" smtClean="0">
                    <a:latin typeface="Verdana" pitchFamily="34" charset="0"/>
                    <a:ea typeface="Verdana" pitchFamily="34" charset="0"/>
                    <a:cs typeface="Verdana" pitchFamily="34" charset="0"/>
                  </a:rPr>
                  <a:t>P</a:t>
                </a:r>
                <a:r>
                  <a:rPr lang="en-GB" sz="2000" dirty="0" smtClean="0">
                    <a:latin typeface="Verdana" pitchFamily="34" charset="0"/>
                    <a:ea typeface="Verdana" pitchFamily="34" charset="0"/>
                    <a:cs typeface="Verdana" pitchFamily="34" charset="0"/>
                  </a:rPr>
                  <a:t> during a time interval from a starting time </a:t>
                </a:r>
                <a:r>
                  <a:rPr lang="en-GB" sz="2000" i="1" dirty="0" smtClean="0">
                    <a:latin typeface="Verdana" pitchFamily="34" charset="0"/>
                    <a:ea typeface="Verdana" pitchFamily="34" charset="0"/>
                    <a:cs typeface="Verdana" pitchFamily="34" charset="0"/>
                  </a:rPr>
                  <a:t>t</a:t>
                </a:r>
                <a:r>
                  <a:rPr lang="en-GB" sz="2000" i="1" baseline="-25000" dirty="0" smtClean="0">
                    <a:latin typeface="Verdana" pitchFamily="34" charset="0"/>
                    <a:ea typeface="Verdana" pitchFamily="34" charset="0"/>
                    <a:cs typeface="Verdana" pitchFamily="34" charset="0"/>
                  </a:rPr>
                  <a:t>0</a:t>
                </a:r>
                <a:r>
                  <a:rPr lang="en-GB" sz="2000" dirty="0" smtClean="0">
                    <a:latin typeface="Verdana" pitchFamily="34" charset="0"/>
                    <a:ea typeface="Verdana" pitchFamily="34" charset="0"/>
                    <a:cs typeface="Verdana" pitchFamily="34" charset="0"/>
                  </a:rPr>
                  <a:t> to a later time </a:t>
                </a:r>
                <a:r>
                  <a:rPr lang="en-GB" sz="2000" i="1" dirty="0" smtClean="0">
                    <a:latin typeface="Verdana" pitchFamily="34" charset="0"/>
                    <a:ea typeface="Verdana" pitchFamily="34" charset="0"/>
                    <a:cs typeface="Verdana" pitchFamily="34" charset="0"/>
                  </a:rPr>
                  <a:t>t</a:t>
                </a:r>
              </a:p>
              <a:p>
                <a:r>
                  <a:rPr lang="en-US" sz="2000" dirty="0" smtClean="0">
                    <a:latin typeface="Verdana" pitchFamily="34" charset="0"/>
                    <a:ea typeface="Verdana" pitchFamily="34" charset="0"/>
                    <a:cs typeface="Verdana" pitchFamily="34" charset="0"/>
                  </a:rPr>
                  <a:t>The sphere around </a:t>
                </a:r>
                <a:r>
                  <a:rPr lang="en-US" sz="2000" i="1" dirty="0" smtClean="0">
                    <a:latin typeface="Verdana" pitchFamily="34" charset="0"/>
                    <a:ea typeface="Verdana" pitchFamily="34" charset="0"/>
                    <a:cs typeface="Verdana" pitchFamily="34" charset="0"/>
                  </a:rPr>
                  <a:t>P</a:t>
                </a:r>
                <a:r>
                  <a:rPr lang="en-US" sz="2000" dirty="0" smtClean="0">
                    <a:latin typeface="Verdana" pitchFamily="34" charset="0"/>
                    <a:ea typeface="Verdana" pitchFamily="34" charset="0"/>
                    <a:cs typeface="Verdana" pitchFamily="34" charset="0"/>
                  </a:rPr>
                  <a:t> is reduced to an infinitesimal with great-circle area </a:t>
                </a:r>
                <a:r>
                  <a:rPr lang="en-US" sz="2000" i="1" dirty="0" smtClean="0">
                    <a:latin typeface="Verdana" pitchFamily="34" charset="0"/>
                    <a:ea typeface="Verdana" pitchFamily="34" charset="0"/>
                    <a:cs typeface="Verdana" pitchFamily="34" charset="0"/>
                  </a:rPr>
                  <a:t>da</a:t>
                </a:r>
                <a:endParaRPr lang="en-GB" sz="2000" i="1" dirty="0">
                  <a:latin typeface="Verdana" pitchFamily="34" charset="0"/>
                  <a:ea typeface="Verdana" pitchFamily="34" charset="0"/>
                  <a:cs typeface="Verdana"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23528" y="3802975"/>
                <a:ext cx="8597168" cy="2092881"/>
              </a:xfrm>
              <a:prstGeom prst="rect">
                <a:avLst/>
              </a:prstGeom>
              <a:blipFill rotWithShape="1">
                <a:blip r:embed="rId3"/>
                <a:stretch>
                  <a:fillRect l="-709" r="-851" b="-4373"/>
                </a:stretch>
              </a:blipFill>
            </p:spPr>
            <p:txBody>
              <a:bodyPr/>
              <a:lstStyle/>
              <a:p>
                <a:r>
                  <a:rPr lang="en-GB">
                    <a:noFill/>
                  </a:rPr>
                  <a:t> </a:t>
                </a:r>
              </a:p>
            </p:txBody>
          </p:sp>
        </mc:Fallback>
      </mc:AlternateContent>
      <p:sp>
        <p:nvSpPr>
          <p:cNvPr id="5" name="TextBox 4"/>
          <p:cNvSpPr txBox="1"/>
          <p:nvPr/>
        </p:nvSpPr>
        <p:spPr>
          <a:xfrm>
            <a:off x="2226426" y="2357747"/>
            <a:ext cx="2403473"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 m</a:t>
            </a:r>
            <a:r>
              <a:rPr lang="en-US" sz="2000" baseline="30000" dirty="0" smtClean="0">
                <a:latin typeface="Verdana" pitchFamily="34" charset="0"/>
                <a:ea typeface="Verdana" pitchFamily="34" charset="0"/>
                <a:cs typeface="Verdana" pitchFamily="34" charset="0"/>
              </a:rPr>
              <a:t>-2</a:t>
            </a:r>
            <a:r>
              <a:rPr lang="en-US" sz="2000" dirty="0" smtClean="0">
                <a:latin typeface="Verdana" pitchFamily="34" charset="0"/>
                <a:ea typeface="Verdana" pitchFamily="34" charset="0"/>
                <a:cs typeface="Verdana" pitchFamily="34" charset="0"/>
              </a:rPr>
              <a:t>  or  cm</a:t>
            </a:r>
            <a:r>
              <a:rPr lang="en-US" sz="2000" baseline="30000" dirty="0" smtClean="0">
                <a:latin typeface="Verdana" pitchFamily="34" charset="0"/>
                <a:ea typeface="Verdana" pitchFamily="34" charset="0"/>
                <a:cs typeface="Verdana" pitchFamily="34" charset="0"/>
              </a:rPr>
              <a:t>-2</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p:sp>
        <p:nvSpPr>
          <p:cNvPr id="6" name="TextBox 5"/>
          <p:cNvSpPr txBox="1"/>
          <p:nvPr/>
        </p:nvSpPr>
        <p:spPr>
          <a:xfrm>
            <a:off x="467542" y="980728"/>
            <a:ext cx="3775107" cy="461665"/>
          </a:xfrm>
          <a:prstGeom prst="rect">
            <a:avLst/>
          </a:prstGeom>
          <a:noFill/>
        </p:spPr>
        <p:txBody>
          <a:bodyPr wrap="square" rtlCol="0">
            <a:spAutoFit/>
          </a:bodyPr>
          <a:lstStyle/>
          <a:p>
            <a:r>
              <a:rPr lang="en-US" sz="2400" dirty="0" smtClean="0">
                <a:latin typeface="Verdana" pitchFamily="34" charset="0"/>
                <a:ea typeface="Verdana" pitchFamily="34" charset="0"/>
                <a:cs typeface="Verdana" pitchFamily="34" charset="0"/>
              </a:rPr>
              <a:t>FLUENCE at a point P</a:t>
            </a:r>
            <a:endParaRPr lang="en-GB" sz="2400" dirty="0">
              <a:latin typeface="Verdana" pitchFamily="34" charset="0"/>
              <a:ea typeface="Verdana" pitchFamily="34" charset="0"/>
              <a:cs typeface="Verdana" pitchFamily="34" charset="0"/>
            </a:endParaRPr>
          </a:p>
        </p:txBody>
      </p:sp>
      <p:pic>
        <p:nvPicPr>
          <p:cNvPr id="1026" name="Picture 2" descr="C:\Private Marco\ARDENT Vienna lecture\DSC_0012.JPG"/>
          <p:cNvPicPr>
            <a:picLocks noChangeAspect="1" noChangeArrowheads="1"/>
          </p:cNvPicPr>
          <p:nvPr/>
        </p:nvPicPr>
        <p:blipFill rotWithShape="1">
          <a:blip r:embed="rId4" cstate="print">
            <a:biLevel thresh="25000"/>
            <a:extLst>
              <a:ext uri="{28A0092B-C50C-407E-A947-70E740481C1C}">
                <a14:useLocalDpi xmlns:a14="http://schemas.microsoft.com/office/drawing/2010/main" val="0"/>
              </a:ext>
            </a:extLst>
          </a:blip>
          <a:srcRect l="14684" t="27251" r="20335" b="18535"/>
          <a:stretch/>
        </p:blipFill>
        <p:spPr bwMode="auto">
          <a:xfrm>
            <a:off x="5306937" y="1210687"/>
            <a:ext cx="3441527" cy="1927409"/>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17"/>
          <p:cNvSpPr>
            <a:spLocks noGrp="1"/>
          </p:cNvSpPr>
          <p:nvPr>
            <p:ph type="sldNum" sz="quarter" idx="12"/>
          </p:nvPr>
        </p:nvSpPr>
        <p:spPr/>
        <p:txBody>
          <a:bodyPr/>
          <a:lstStyle/>
          <a:p>
            <a:fld id="{97B5E8DF-58F0-4F1A-9C8E-35C36CDA2C44}" type="slidenum">
              <a:rPr lang="en-GB" smtClean="0"/>
              <a:pPr/>
              <a:t>16</a:t>
            </a:fld>
            <a:endParaRPr lang="en-GB"/>
          </a:p>
        </p:txBody>
      </p:sp>
      <p:sp>
        <p:nvSpPr>
          <p:cNvPr id="15" name="TextBox 14"/>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Fluence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106617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884402"/>
            <a:ext cx="6458472"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FLUX DENSITY OR FLUENCE RATE at a point P</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177811" y="3295126"/>
                <a:ext cx="2008563" cy="7099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ea typeface="Cambria Math"/>
                        </a:rPr>
                        <m:t>𝜑</m:t>
                      </m:r>
                      <m:r>
                        <a:rPr lang="en-US" sz="2000" b="0" i="1" smtClean="0">
                          <a:latin typeface="Cambria Math"/>
                          <a:ea typeface="Cambria Math"/>
                        </a:rPr>
                        <m:t>=</m:t>
                      </m:r>
                      <m:f>
                        <m:fPr>
                          <m:ctrlPr>
                            <a:rPr lang="en-US" sz="2000" b="0" i="1" smtClean="0">
                              <a:latin typeface="Cambria Math"/>
                              <a:ea typeface="Cambria Math"/>
                            </a:rPr>
                          </m:ctrlPr>
                        </m:fPr>
                        <m:num>
                          <m:r>
                            <a:rPr lang="en-US" sz="2000" i="1">
                              <a:latin typeface="Cambria Math"/>
                              <a:ea typeface="Cambria Math"/>
                            </a:rPr>
                            <m:t>𝑑</m:t>
                          </m:r>
                          <m:r>
                            <m:rPr>
                              <m:sty m:val="p"/>
                            </m:rPr>
                            <a:rPr lang="el-GR" sz="2000" i="1">
                              <a:latin typeface="Cambria Math"/>
                              <a:ea typeface="Cambria Math"/>
                            </a:rPr>
                            <m:t>Φ</m:t>
                          </m:r>
                        </m:num>
                        <m:den>
                          <m:r>
                            <a:rPr lang="en-US" sz="2000" b="0" i="1" smtClean="0">
                              <a:latin typeface="Cambria Math"/>
                              <a:ea typeface="Cambria Math"/>
                            </a:rPr>
                            <m:t>𝑑𝑡</m:t>
                          </m:r>
                        </m:den>
                      </m:f>
                      <m:r>
                        <a:rPr lang="en-US" sz="2000" b="0" i="1" smtClean="0">
                          <a:latin typeface="Cambria Math"/>
                          <a:ea typeface="Cambria Math"/>
                        </a:rPr>
                        <m:t>=</m:t>
                      </m:r>
                      <m:f>
                        <m:fPr>
                          <m:ctrlPr>
                            <a:rPr lang="en-US" sz="2000" b="0" i="1" smtClean="0">
                              <a:latin typeface="Cambria Math"/>
                              <a:ea typeface="Cambria Math"/>
                            </a:rPr>
                          </m:ctrlPr>
                        </m:fPr>
                        <m:num>
                          <m:sSup>
                            <m:sSupPr>
                              <m:ctrlPr>
                                <a:rPr lang="en-US" sz="2000" b="0" i="1" smtClean="0">
                                  <a:latin typeface="Cambria Math"/>
                                  <a:ea typeface="Cambria Math"/>
                                </a:rPr>
                              </m:ctrlPr>
                            </m:sSupPr>
                            <m:e>
                              <m:r>
                                <a:rPr lang="en-US" sz="2000" b="0" i="1" smtClean="0">
                                  <a:latin typeface="Cambria Math"/>
                                  <a:ea typeface="Cambria Math"/>
                                </a:rPr>
                                <m:t>𝑑</m:t>
                              </m:r>
                            </m:e>
                            <m:sup>
                              <m:r>
                                <a:rPr lang="en-US" sz="2000" b="0" i="1" smtClean="0">
                                  <a:latin typeface="Cambria Math"/>
                                  <a:ea typeface="Cambria Math"/>
                                </a:rPr>
                                <m:t>2</m:t>
                              </m:r>
                            </m:sup>
                          </m:sSup>
                          <m:sSub>
                            <m:sSubPr>
                              <m:ctrlPr>
                                <a:rPr lang="en-US" sz="2000" b="0" i="1" smtClean="0">
                                  <a:latin typeface="Cambria Math"/>
                                  <a:ea typeface="Cambria Math"/>
                                </a:rPr>
                              </m:ctrlPr>
                            </m:sSubPr>
                            <m:e>
                              <m:r>
                                <a:rPr lang="en-US" sz="2000" b="0" i="1" smtClean="0">
                                  <a:latin typeface="Cambria Math"/>
                                  <a:ea typeface="Cambria Math"/>
                                </a:rPr>
                                <m:t>𝑁</m:t>
                              </m:r>
                            </m:e>
                            <m:sub>
                              <m:r>
                                <a:rPr lang="en-US" sz="2000" b="0" i="1" smtClean="0">
                                  <a:latin typeface="Cambria Math"/>
                                  <a:ea typeface="Cambria Math"/>
                                </a:rPr>
                                <m:t>𝑒</m:t>
                              </m:r>
                            </m:sub>
                          </m:sSub>
                        </m:num>
                        <m:den>
                          <m:r>
                            <a:rPr lang="en-US" sz="2000" b="0" i="1" smtClean="0">
                              <a:latin typeface="Cambria Math"/>
                              <a:ea typeface="Cambria Math"/>
                            </a:rPr>
                            <m:t>𝑑𝑡𝑑𝑎</m:t>
                          </m:r>
                        </m:den>
                      </m:f>
                    </m:oMath>
                  </m:oMathPara>
                </a14:m>
                <a:endParaRPr lang="en-GB" sz="2000" dirty="0">
                  <a:latin typeface="Symbol" pitchFamily="18" charset="2"/>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77811" y="3295126"/>
                <a:ext cx="2008563" cy="709938"/>
              </a:xfrm>
              <a:prstGeom prst="rect">
                <a:avLst/>
              </a:prstGeom>
              <a:blipFill rotWithShape="1">
                <a:blip r:embed="rId2"/>
                <a:stretch>
                  <a:fillRect/>
                </a:stretch>
              </a:blipFill>
            </p:spPr>
            <p:txBody>
              <a:bodyPr/>
              <a:lstStyle/>
              <a:p>
                <a:r>
                  <a:rPr lang="en-GB">
                    <a:noFill/>
                  </a:rPr>
                  <a:t> </a:t>
                </a:r>
              </a:p>
            </p:txBody>
          </p:sp>
        </mc:Fallback>
      </mc:AlternateContent>
      <p:sp>
        <p:nvSpPr>
          <p:cNvPr id="9" name="TextBox 8"/>
          <p:cNvSpPr txBox="1"/>
          <p:nvPr/>
        </p:nvSpPr>
        <p:spPr>
          <a:xfrm>
            <a:off x="2497416" y="3480818"/>
            <a:ext cx="3096344"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 m</a:t>
            </a:r>
            <a:r>
              <a:rPr lang="en-US" sz="2000" baseline="30000" dirty="0" smtClean="0">
                <a:latin typeface="Verdana" pitchFamily="34" charset="0"/>
                <a:ea typeface="Verdana" pitchFamily="34" charset="0"/>
                <a:cs typeface="Verdana" pitchFamily="34" charset="0"/>
              </a:rPr>
              <a:t>-2</a:t>
            </a:r>
            <a:r>
              <a:rPr lang="en-US" sz="2000" dirty="0" smtClean="0">
                <a:latin typeface="Verdana" pitchFamily="34" charset="0"/>
                <a:ea typeface="Verdana" pitchFamily="34" charset="0"/>
                <a:cs typeface="Verdana" pitchFamily="34" charset="0"/>
              </a:rPr>
              <a:t> 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  or  cm</a:t>
            </a:r>
            <a:r>
              <a:rPr lang="en-US" sz="2000" baseline="30000" dirty="0" smtClean="0">
                <a:latin typeface="Verdana" pitchFamily="34" charset="0"/>
                <a:ea typeface="Verdana" pitchFamily="34" charset="0"/>
                <a:cs typeface="Verdana" pitchFamily="34" charset="0"/>
              </a:rPr>
              <a:t>-2</a:t>
            </a:r>
            <a:r>
              <a:rPr lang="en-US" sz="2000" dirty="0" smtClean="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rPr>
              <a:t>s</a:t>
            </a:r>
            <a:r>
              <a:rPr lang="en-US" sz="2000" baseline="30000" dirty="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413345" y="5241394"/>
                <a:ext cx="8407127" cy="707886"/>
              </a:xfrm>
              <a:prstGeom prst="rect">
                <a:avLst/>
              </a:prstGeom>
              <a:noFill/>
            </p:spPr>
            <p:txBody>
              <a:bodyPr wrap="square" rtlCol="0">
                <a:spAutoFit/>
              </a:bodyPr>
              <a:lstStyle/>
              <a:p>
                <a14:m>
                  <m:oMath xmlns:m="http://schemas.openxmlformats.org/officeDocument/2006/math">
                    <m:r>
                      <a:rPr lang="en-US" sz="2000" i="1">
                        <a:latin typeface="Cambria Math"/>
                        <a:ea typeface="Cambria Math"/>
                      </a:rPr>
                      <m:t>𝑑</m:t>
                    </m:r>
                    <m:r>
                      <m:rPr>
                        <m:sty m:val="p"/>
                      </m:rPr>
                      <a:rPr lang="el-GR" sz="2000" i="1">
                        <a:latin typeface="Cambria Math"/>
                        <a:ea typeface="Cambria Math"/>
                      </a:rPr>
                      <m:t>Φ</m:t>
                    </m:r>
                  </m:oMath>
                </a14:m>
                <a:r>
                  <a:rPr lang="en-GB" sz="2000" dirty="0" smtClean="0">
                    <a:latin typeface="Verdana" pitchFamily="34" charset="0"/>
                    <a:ea typeface="Verdana" pitchFamily="34" charset="0"/>
                    <a:cs typeface="Verdana" pitchFamily="34" charset="0"/>
                  </a:rPr>
                  <a:t> is the increment of fluence during the infinitesimal time interval </a:t>
                </a:r>
                <a:r>
                  <a:rPr lang="en-GB" sz="2000" i="1" dirty="0" err="1" smtClean="0">
                    <a:latin typeface="Verdana" pitchFamily="34" charset="0"/>
                    <a:ea typeface="Verdana" pitchFamily="34" charset="0"/>
                    <a:cs typeface="Verdana" pitchFamily="34" charset="0"/>
                  </a:rPr>
                  <a:t>dt</a:t>
                </a:r>
                <a:r>
                  <a:rPr lang="en-GB" sz="2000" dirty="0" smtClean="0">
                    <a:latin typeface="Verdana" pitchFamily="34" charset="0"/>
                    <a:ea typeface="Verdana" pitchFamily="34" charset="0"/>
                    <a:cs typeface="Verdana" pitchFamily="34" charset="0"/>
                  </a:rPr>
                  <a:t> at time </a:t>
                </a:r>
                <a:r>
                  <a:rPr lang="en-GB" sz="2000" i="1" dirty="0" smtClean="0">
                    <a:latin typeface="Verdana" pitchFamily="34" charset="0"/>
                    <a:ea typeface="Verdana" pitchFamily="34" charset="0"/>
                    <a:cs typeface="Verdana" pitchFamily="34" charset="0"/>
                  </a:rPr>
                  <a:t>t</a:t>
                </a:r>
                <a:endParaRPr lang="en-GB" sz="2000" i="1" dirty="0">
                  <a:latin typeface="Verdana" pitchFamily="34" charset="0"/>
                  <a:ea typeface="Verdana" pitchFamily="34" charset="0"/>
                  <a:cs typeface="Verdana"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13345" y="5241394"/>
                <a:ext cx="8407127" cy="707886"/>
              </a:xfrm>
              <a:prstGeom prst="rect">
                <a:avLst/>
              </a:prstGeom>
              <a:blipFill rotWithShape="1">
                <a:blip r:embed="rId3"/>
                <a:stretch>
                  <a:fillRect l="-798" t="-4310"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23528" y="1412776"/>
                <a:ext cx="8407127" cy="1323439"/>
              </a:xfrm>
              <a:prstGeom prst="rect">
                <a:avLst/>
              </a:prstGeom>
              <a:noFill/>
            </p:spPr>
            <p:txBody>
              <a:bodyPr wrap="square" rtlCol="0">
                <a:spAutoFit/>
              </a:bodyPr>
              <a:lstStyle/>
              <a:p>
                <a:pPr>
                  <a:lnSpc>
                    <a:spcPts val="3200"/>
                  </a:lnSpc>
                </a:pPr>
                <a14:m>
                  <m:oMath xmlns:m="http://schemas.openxmlformats.org/officeDocument/2006/math">
                    <m:r>
                      <m:rPr>
                        <m:sty m:val="p"/>
                      </m:rPr>
                      <a:rPr lang="el-GR" sz="2000" i="0">
                        <a:latin typeface="Cambria Math"/>
                        <a:ea typeface="Cambria Math"/>
                      </a:rPr>
                      <m:t>Φ</m:t>
                    </m:r>
                  </m:oMath>
                </a14:m>
                <a:r>
                  <a:rPr lang="en-US" sz="2000" dirty="0" smtClean="0">
                    <a:latin typeface="Verdana" pitchFamily="34" charset="0"/>
                    <a:ea typeface="Verdana" pitchFamily="34" charset="0"/>
                    <a:cs typeface="Verdana" pitchFamily="34" charset="0"/>
                  </a:rPr>
                  <a:t> may be defined for all values of </a:t>
                </a:r>
                <a:r>
                  <a:rPr lang="en-US" sz="2000" i="1" dirty="0" smtClean="0">
                    <a:latin typeface="Verdana" pitchFamily="34" charset="0"/>
                    <a:ea typeface="Verdana" pitchFamily="34" charset="0"/>
                    <a:cs typeface="Verdana" pitchFamily="34" charset="0"/>
                  </a:rPr>
                  <a:t>t</a:t>
                </a:r>
                <a:r>
                  <a:rPr lang="en-US" sz="2000" dirty="0" smtClean="0">
                    <a:latin typeface="Verdana" pitchFamily="34" charset="0"/>
                    <a:ea typeface="Verdana" pitchFamily="34" charset="0"/>
                    <a:cs typeface="Verdana" pitchFamily="34" charset="0"/>
                  </a:rPr>
                  <a:t> through the interval from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0</a:t>
                </a:r>
                <a:r>
                  <a:rPr lang="en-US" sz="2000" dirty="0" smtClean="0">
                    <a:latin typeface="Verdana" pitchFamily="34" charset="0"/>
                    <a:ea typeface="Verdana" pitchFamily="34" charset="0"/>
                    <a:cs typeface="Verdana" pitchFamily="34" charset="0"/>
                  </a:rPr>
                  <a:t> (for which </a:t>
                </a:r>
                <a14:m>
                  <m:oMath xmlns:m="http://schemas.openxmlformats.org/officeDocument/2006/math">
                    <m:r>
                      <m:rPr>
                        <m:sty m:val="p"/>
                      </m:rPr>
                      <a:rPr lang="el-GR" sz="2000" i="1">
                        <a:latin typeface="Cambria Math"/>
                        <a:ea typeface="Cambria Math"/>
                      </a:rPr>
                      <m:t>Φ</m:t>
                    </m:r>
                  </m:oMath>
                </a14:m>
                <a:r>
                  <a:rPr lang="en-GB" sz="2000" dirty="0" smtClean="0">
                    <a:latin typeface="Verdana" pitchFamily="34" charset="0"/>
                    <a:ea typeface="Verdana" pitchFamily="34" charset="0"/>
                    <a:cs typeface="Verdana" pitchFamily="34" charset="0"/>
                  </a:rPr>
                  <a:t> = 0) to </a:t>
                </a:r>
                <a:r>
                  <a:rPr lang="en-GB" sz="2000" i="1" dirty="0" smtClean="0">
                    <a:latin typeface="Verdana" pitchFamily="34" charset="0"/>
                    <a:ea typeface="Verdana" pitchFamily="34" charset="0"/>
                    <a:cs typeface="Verdana" pitchFamily="34" charset="0"/>
                  </a:rPr>
                  <a:t>t </a:t>
                </a:r>
                <a:r>
                  <a:rPr lang="en-GB" sz="2000" dirty="0" smtClean="0">
                    <a:latin typeface="Verdana" pitchFamily="34" charset="0"/>
                    <a:ea typeface="Verdana" pitchFamily="34" charset="0"/>
                    <a:cs typeface="Verdana" pitchFamily="34" charset="0"/>
                  </a:rPr>
                  <a:t>= </a:t>
                </a:r>
                <a:r>
                  <a:rPr lang="en-GB" sz="2000" i="1" dirty="0" err="1" smtClean="0">
                    <a:latin typeface="Verdana" pitchFamily="34" charset="0"/>
                    <a:ea typeface="Verdana" pitchFamily="34" charset="0"/>
                    <a:cs typeface="Verdana" pitchFamily="34" charset="0"/>
                  </a:rPr>
                  <a:t>t</a:t>
                </a:r>
                <a:r>
                  <a:rPr lang="en-GB" sz="2000" i="1" baseline="-25000" dirty="0" err="1" smtClean="0">
                    <a:latin typeface="Verdana" pitchFamily="34" charset="0"/>
                    <a:ea typeface="Verdana" pitchFamily="34" charset="0"/>
                    <a:cs typeface="Verdana" pitchFamily="34" charset="0"/>
                  </a:rPr>
                  <a:t>max</a:t>
                </a:r>
                <a:r>
                  <a:rPr lang="en-GB" sz="2000" dirty="0" smtClean="0">
                    <a:latin typeface="Verdana" pitchFamily="34" charset="0"/>
                    <a:ea typeface="Verdana" pitchFamily="34" charset="0"/>
                    <a:cs typeface="Verdana" pitchFamily="34" charset="0"/>
                  </a:rPr>
                  <a:t> (for which </a:t>
                </a:r>
                <a14:m>
                  <m:oMath xmlns:m="http://schemas.openxmlformats.org/officeDocument/2006/math">
                    <m:r>
                      <m:rPr>
                        <m:sty m:val="p"/>
                      </m:rPr>
                      <a:rPr lang="el-GR" sz="2000" i="1">
                        <a:latin typeface="Cambria Math"/>
                        <a:ea typeface="Cambria Math"/>
                      </a:rPr>
                      <m:t>Φ</m:t>
                    </m:r>
                  </m:oMath>
                </a14:m>
                <a:r>
                  <a:rPr lang="en-GB" sz="2000" dirty="0" smtClean="0">
                    <a:latin typeface="Verdana" pitchFamily="34" charset="0"/>
                    <a:ea typeface="Verdana" pitchFamily="34" charset="0"/>
                    <a:cs typeface="Verdana" pitchFamily="34" charset="0"/>
                  </a:rPr>
                  <a:t> =</a:t>
                </a:r>
                <a:r>
                  <a:rPr lang="el-GR" sz="2000" dirty="0">
                    <a:latin typeface="Verdana" pitchFamily="34" charset="0"/>
                    <a:ea typeface="Verdana" pitchFamily="34" charset="0"/>
                    <a:cs typeface="Verdana" pitchFamily="34" charset="0"/>
                  </a:rPr>
                  <a:t> </a:t>
                </a:r>
                <a14:m>
                  <m:oMath xmlns:m="http://schemas.openxmlformats.org/officeDocument/2006/math">
                    <m:r>
                      <m:rPr>
                        <m:sty m:val="p"/>
                      </m:rPr>
                      <a:rPr lang="el-GR" sz="2000" i="1">
                        <a:latin typeface="Cambria Math"/>
                        <a:ea typeface="Cambria Math"/>
                      </a:rPr>
                      <m:t>Φ</m:t>
                    </m:r>
                  </m:oMath>
                </a14:m>
                <a:r>
                  <a:rPr lang="en-GB" sz="2000" i="1" baseline="-25000" dirty="0" smtClean="0">
                    <a:latin typeface="Verdana" pitchFamily="34" charset="0"/>
                    <a:ea typeface="Verdana" pitchFamily="34" charset="0"/>
                    <a:cs typeface="Verdana" pitchFamily="34" charset="0"/>
                  </a:rPr>
                  <a:t>max</a:t>
                </a:r>
                <a:r>
                  <a:rPr lang="en-GB" sz="2000" dirty="0" smtClean="0">
                    <a:latin typeface="Verdana" pitchFamily="34" charset="0"/>
                    <a:ea typeface="Verdana" pitchFamily="34" charset="0"/>
                    <a:cs typeface="Verdana" pitchFamily="34" charset="0"/>
                  </a:rPr>
                  <a:t>). Then at some time </a:t>
                </a:r>
                <a:r>
                  <a:rPr lang="en-GB" sz="2000" i="1" dirty="0" smtClean="0">
                    <a:latin typeface="Verdana" pitchFamily="34" charset="0"/>
                    <a:ea typeface="Verdana" pitchFamily="34" charset="0"/>
                    <a:cs typeface="Verdana" pitchFamily="34" charset="0"/>
                  </a:rPr>
                  <a:t>t</a:t>
                </a:r>
                <a:r>
                  <a:rPr lang="en-GB" sz="2000" dirty="0" smtClean="0">
                    <a:latin typeface="Verdana" pitchFamily="34" charset="0"/>
                    <a:ea typeface="Verdana" pitchFamily="34" charset="0"/>
                    <a:cs typeface="Verdana" pitchFamily="34" charset="0"/>
                  </a:rPr>
                  <a:t> within the interval </a:t>
                </a:r>
                <a:r>
                  <a:rPr lang="en-GB" sz="2000" i="1" dirty="0" smtClean="0">
                    <a:latin typeface="Verdana" pitchFamily="34" charset="0"/>
                    <a:ea typeface="Verdana" pitchFamily="34" charset="0"/>
                    <a:cs typeface="Verdana" pitchFamily="34" charset="0"/>
                  </a:rPr>
                  <a:t>t</a:t>
                </a:r>
                <a:r>
                  <a:rPr lang="en-GB" sz="2000" i="1" baseline="-25000" dirty="0" smtClean="0">
                    <a:latin typeface="Verdana" pitchFamily="34" charset="0"/>
                    <a:ea typeface="Verdana" pitchFamily="34" charset="0"/>
                    <a:cs typeface="Verdana" pitchFamily="34" charset="0"/>
                  </a:rPr>
                  <a:t>0</a:t>
                </a:r>
                <a:r>
                  <a:rPr lang="en-GB" sz="2000" dirty="0" smtClean="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sym typeface="Wingdings 3"/>
                  </a:rPr>
                  <a:t></a:t>
                </a:r>
                <a:r>
                  <a:rPr lang="en-GB" sz="2000" dirty="0" smtClean="0">
                    <a:latin typeface="Verdana" pitchFamily="34" charset="0"/>
                    <a:ea typeface="Verdana" pitchFamily="34" charset="0"/>
                    <a:cs typeface="Verdana" pitchFamily="34" charset="0"/>
                  </a:rPr>
                  <a:t> </a:t>
                </a:r>
                <a:r>
                  <a:rPr lang="en-GB" sz="2000" i="1" dirty="0" smtClean="0">
                    <a:latin typeface="Verdana" pitchFamily="34" charset="0"/>
                    <a:ea typeface="Verdana" pitchFamily="34" charset="0"/>
                    <a:cs typeface="Verdana" pitchFamily="34" charset="0"/>
                  </a:rPr>
                  <a:t>t</a:t>
                </a:r>
                <a:r>
                  <a:rPr lang="en-GB" sz="2000" dirty="0" smtClean="0">
                    <a:latin typeface="Verdana" pitchFamily="34" charset="0"/>
                    <a:ea typeface="Verdana" pitchFamily="34" charset="0"/>
                    <a:cs typeface="Verdana" pitchFamily="34" charset="0"/>
                  </a:rPr>
                  <a:t>:</a:t>
                </a:r>
              </a:p>
            </p:txBody>
          </p:sp>
        </mc:Choice>
        <mc:Fallback xmlns="">
          <p:sp>
            <p:nvSpPr>
              <p:cNvPr id="12" name="TextBox 11"/>
              <p:cNvSpPr txBox="1">
                <a:spLocks noRot="1" noChangeAspect="1" noMove="1" noResize="1" noEditPoints="1" noAdjustHandles="1" noChangeArrowheads="1" noChangeShapeType="1" noTextEdit="1"/>
              </p:cNvSpPr>
              <p:nvPr/>
            </p:nvSpPr>
            <p:spPr>
              <a:xfrm>
                <a:off x="323528" y="1412776"/>
                <a:ext cx="8407127" cy="1323439"/>
              </a:xfrm>
              <a:prstGeom prst="rect">
                <a:avLst/>
              </a:prstGeom>
              <a:blipFill rotWithShape="1">
                <a:blip r:embed="rId4"/>
                <a:stretch>
                  <a:fillRect l="-725" b="-3687"/>
                </a:stretch>
              </a:blipFill>
            </p:spPr>
            <p:txBody>
              <a:bodyPr/>
              <a:lstStyle/>
              <a:p>
                <a:r>
                  <a:rPr lang="en-GB">
                    <a:noFill/>
                  </a:rPr>
                  <a:t> </a:t>
                </a:r>
              </a:p>
            </p:txBody>
          </p:sp>
        </mc:Fallback>
      </mc:AlternateContent>
      <p:pic>
        <p:nvPicPr>
          <p:cNvPr id="1026" name="Picture 2" descr="C:\Private Marco\ARDENT Vienna lecture\DSC_0012.JPG"/>
          <p:cNvPicPr>
            <a:picLocks noChangeAspect="1" noChangeArrowheads="1"/>
          </p:cNvPicPr>
          <p:nvPr/>
        </p:nvPicPr>
        <p:blipFill rotWithShape="1">
          <a:blip r:embed="rId5" cstate="print">
            <a:biLevel thresh="25000"/>
            <a:extLst>
              <a:ext uri="{28A0092B-C50C-407E-A947-70E740481C1C}">
                <a14:useLocalDpi xmlns:a14="http://schemas.microsoft.com/office/drawing/2010/main" val="0"/>
              </a:ext>
            </a:extLst>
          </a:blip>
          <a:srcRect l="14684" t="27251" r="20335" b="18535"/>
          <a:stretch/>
        </p:blipFill>
        <p:spPr bwMode="auto">
          <a:xfrm>
            <a:off x="5593760" y="2717168"/>
            <a:ext cx="3441527" cy="1927409"/>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17"/>
          <p:cNvSpPr>
            <a:spLocks noGrp="1"/>
          </p:cNvSpPr>
          <p:nvPr>
            <p:ph type="sldNum" sz="quarter" idx="12"/>
          </p:nvPr>
        </p:nvSpPr>
        <p:spPr/>
        <p:txBody>
          <a:bodyPr/>
          <a:lstStyle/>
          <a:p>
            <a:fld id="{97B5E8DF-58F0-4F1A-9C8E-35C36CDA2C44}" type="slidenum">
              <a:rPr lang="en-GB" smtClean="0"/>
              <a:pPr/>
              <a:t>17</a:t>
            </a:fld>
            <a:endParaRPr lang="en-GB"/>
          </a:p>
        </p:txBody>
      </p:sp>
      <p:sp>
        <p:nvSpPr>
          <p:cNvPr id="15" name="TextBox 14"/>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Flux density or fluence rate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42512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755412"/>
            <a:ext cx="6192688"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The fluence at </a:t>
            </a:r>
            <a:r>
              <a:rPr lang="en-US" sz="2000" i="1" dirty="0" smtClean="0">
                <a:latin typeface="Verdana" pitchFamily="34" charset="0"/>
                <a:ea typeface="Verdana" pitchFamily="34" charset="0"/>
                <a:cs typeface="Verdana" pitchFamily="34" charset="0"/>
              </a:rPr>
              <a:t>P</a:t>
            </a:r>
            <a:r>
              <a:rPr lang="en-US" sz="2000" dirty="0" smtClean="0">
                <a:latin typeface="Verdana" pitchFamily="34" charset="0"/>
                <a:ea typeface="Verdana" pitchFamily="34" charset="0"/>
                <a:cs typeface="Verdana" pitchFamily="34" charset="0"/>
              </a:rPr>
              <a:t> for the time interval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0</a:t>
            </a:r>
            <a:r>
              <a:rPr lang="en-US" sz="200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sym typeface="Wingdings 3"/>
              </a:rPr>
              <a:t></a:t>
            </a:r>
            <a:r>
              <a:rPr lang="en-US" sz="2000" dirty="0" smtClean="0">
                <a:latin typeface="Verdana" pitchFamily="34" charset="0"/>
                <a:ea typeface="Verdana" pitchFamily="34" charset="0"/>
                <a:cs typeface="Verdana" pitchFamily="34" charset="0"/>
                <a:sym typeface="Wingdings" pitchFamily="2" charset="2"/>
              </a:rPr>
              <a:t> </a:t>
            </a:r>
            <a:r>
              <a:rPr lang="en-US" sz="2000" i="1" dirty="0" smtClean="0">
                <a:latin typeface="Verdana" pitchFamily="34" charset="0"/>
                <a:ea typeface="Verdana" pitchFamily="34" charset="0"/>
                <a:cs typeface="Verdana" pitchFamily="34" charset="0"/>
                <a:sym typeface="Wingdings" pitchFamily="2" charset="2"/>
              </a:rPr>
              <a:t>t</a:t>
            </a:r>
            <a:r>
              <a:rPr lang="en-US" sz="2000" i="1" baseline="-25000" dirty="0" smtClean="0">
                <a:latin typeface="Verdana" pitchFamily="34" charset="0"/>
                <a:ea typeface="Verdana" pitchFamily="34" charset="0"/>
                <a:cs typeface="Verdana" pitchFamily="34" charset="0"/>
                <a:sym typeface="Wingdings" pitchFamily="2" charset="2"/>
              </a:rPr>
              <a:t>1</a:t>
            </a:r>
            <a:endParaRPr lang="en-GB" sz="2000" i="1" baseline="-25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3" name="TextBox 2"/>
              <p:cNvSpPr txBox="1"/>
              <p:nvPr/>
            </p:nvSpPr>
            <p:spPr>
              <a:xfrm>
                <a:off x="755576" y="1180069"/>
                <a:ext cx="2793210" cy="8186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l-GR" sz="2000" i="1" smtClean="0">
                              <a:latin typeface="Cambria Math"/>
                              <a:ea typeface="Cambria Math"/>
                            </a:rPr>
                          </m:ctrlPr>
                        </m:sSubPr>
                        <m:e>
                          <m:r>
                            <m:rPr>
                              <m:sty m:val="p"/>
                            </m:rPr>
                            <a:rPr lang="el-GR" sz="2000" i="1">
                              <a:latin typeface="Cambria Math"/>
                              <a:ea typeface="Cambria Math"/>
                            </a:rPr>
                            <m:t>Φ</m:t>
                          </m:r>
                          <m:r>
                            <a:rPr lang="en-US" sz="2000" b="0" i="1" smtClean="0">
                              <a:latin typeface="Cambria Math"/>
                              <a:ea typeface="Cambria Math"/>
                            </a:rPr>
                            <m:t>(</m:t>
                          </m:r>
                          <m:r>
                            <a:rPr lang="en-US" sz="2000" b="0" i="1" smtClean="0">
                              <a:latin typeface="Cambria Math"/>
                              <a:ea typeface="Cambria Math"/>
                            </a:rPr>
                            <m:t>𝑡</m:t>
                          </m:r>
                        </m:e>
                        <m:sub>
                          <m:r>
                            <a:rPr lang="en-US" sz="2000" b="0" i="1" smtClean="0">
                              <a:latin typeface="Cambria Math"/>
                              <a:ea typeface="Cambria Math"/>
                            </a:rPr>
                            <m:t>0</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r>
                        <a:rPr lang="en-US" sz="2000" b="0" i="0" smtClean="0">
                          <a:latin typeface="Cambria Math"/>
                          <a:ea typeface="Cambria Math"/>
                        </a:rPr>
                        <m:t>=</m:t>
                      </m:r>
                      <m:nary>
                        <m:naryPr>
                          <m:ctrlPr>
                            <a:rPr lang="en-US" sz="2000" b="0" i="1" smtClean="0">
                              <a:latin typeface="Cambria Math"/>
                              <a:ea typeface="Cambria Math"/>
                            </a:rPr>
                          </m:ctrlPr>
                        </m:naryPr>
                        <m:sub>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0</m:t>
                              </m:r>
                            </m:sub>
                          </m:sSub>
                        </m:sub>
                        <m:sup>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sup>
                        <m:e>
                          <m:r>
                            <a:rPr lang="en-US" sz="2000" b="0" i="1" smtClean="0">
                              <a:latin typeface="Cambria Math"/>
                              <a:ea typeface="Cambria Math"/>
                            </a:rPr>
                            <m:t>𝜑</m:t>
                          </m:r>
                          <m:d>
                            <m:dPr>
                              <m:ctrlPr>
                                <a:rPr lang="en-US" sz="2000" b="0" i="1" smtClean="0">
                                  <a:latin typeface="Cambria Math"/>
                                  <a:ea typeface="Cambria Math"/>
                                </a:rPr>
                              </m:ctrlPr>
                            </m:dPr>
                            <m:e>
                              <m:r>
                                <a:rPr lang="en-US" sz="2000" b="0" i="1" smtClean="0">
                                  <a:latin typeface="Cambria Math"/>
                                  <a:ea typeface="Cambria Math"/>
                                </a:rPr>
                                <m:t>𝑡</m:t>
                              </m:r>
                            </m:e>
                          </m:d>
                          <m:r>
                            <a:rPr lang="en-US" sz="2000" b="0" i="1" smtClean="0">
                              <a:latin typeface="Cambria Math"/>
                              <a:ea typeface="Cambria Math"/>
                            </a:rPr>
                            <m:t>𝑑𝑡</m:t>
                          </m:r>
                        </m:e>
                      </m:nary>
                    </m:oMath>
                  </m:oMathPara>
                </a14:m>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755576" y="1180069"/>
                <a:ext cx="2793210" cy="818686"/>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755576" y="2024895"/>
                <a:ext cx="806489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For a time-independent radiation field, </a:t>
                </a:r>
                <a14:m>
                  <m:oMath xmlns:m="http://schemas.openxmlformats.org/officeDocument/2006/math">
                    <m:r>
                      <a:rPr lang="en-US" sz="2000" i="1">
                        <a:latin typeface="Cambria Math"/>
                        <a:ea typeface="Cambria Math"/>
                      </a:rPr>
                      <m:t>𝜑</m:t>
                    </m:r>
                    <m:d>
                      <m:dPr>
                        <m:ctrlPr>
                          <a:rPr lang="en-US" sz="2000" i="1">
                            <a:latin typeface="Cambria Math"/>
                            <a:ea typeface="Cambria Math"/>
                          </a:rPr>
                        </m:ctrlPr>
                      </m:dPr>
                      <m:e>
                        <m:r>
                          <a:rPr lang="en-US" sz="2000" i="1">
                            <a:latin typeface="Cambria Math"/>
                            <a:ea typeface="Cambria Math"/>
                          </a:rPr>
                          <m:t>𝑡</m:t>
                        </m:r>
                      </m:e>
                    </m:d>
                  </m:oMath>
                </a14:m>
                <a:r>
                  <a:rPr lang="en-US" sz="2000" dirty="0" smtClean="0">
                    <a:latin typeface="Verdana" pitchFamily="34" charset="0"/>
                    <a:ea typeface="Verdana" pitchFamily="34" charset="0"/>
                    <a:cs typeface="Verdana" pitchFamily="34" charset="0"/>
                  </a:rPr>
                  <a:t> = </a:t>
                </a:r>
                <a:r>
                  <a:rPr lang="en-US" sz="2000" i="1" dirty="0" smtClean="0">
                    <a:latin typeface="Verdana" pitchFamily="34" charset="0"/>
                    <a:ea typeface="Verdana" pitchFamily="34" charset="0"/>
                    <a:cs typeface="Verdana" pitchFamily="34" charset="0"/>
                  </a:rPr>
                  <a:t>constant</a:t>
                </a:r>
                <a:r>
                  <a:rPr lang="en-US" sz="2000" dirty="0" smtClean="0">
                    <a:latin typeface="Verdana" pitchFamily="34" charset="0"/>
                    <a:ea typeface="Verdana" pitchFamily="34" charset="0"/>
                    <a:cs typeface="Verdana" pitchFamily="34" charset="0"/>
                  </a:rPr>
                  <a:t>  and </a:t>
                </a:r>
                <a:endParaRPr lang="en-GB" sz="2000" dirty="0">
                  <a:latin typeface="Verdana" pitchFamily="34" charset="0"/>
                  <a:ea typeface="Verdana" pitchFamily="34" charset="0"/>
                  <a:cs typeface="Verdana"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755576" y="2024895"/>
                <a:ext cx="8064896" cy="400110"/>
              </a:xfrm>
              <a:prstGeom prst="rect">
                <a:avLst/>
              </a:prstGeom>
              <a:blipFill rotWithShape="1">
                <a:blip r:embed="rId3"/>
                <a:stretch>
                  <a:fillRect l="-831"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55576" y="2679784"/>
                <a:ext cx="365119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000" i="1" smtClean="0">
                              <a:latin typeface="Cambria Math"/>
                              <a:ea typeface="Cambria Math"/>
                            </a:rPr>
                          </m:ctrlPr>
                        </m:sSubPr>
                        <m:e>
                          <m:r>
                            <m:rPr>
                              <m:sty m:val="p"/>
                            </m:rPr>
                            <a:rPr lang="el-GR" sz="2000" i="1">
                              <a:latin typeface="Cambria Math"/>
                              <a:ea typeface="Cambria Math"/>
                            </a:rPr>
                            <m:t>Φ</m:t>
                          </m:r>
                          <m:r>
                            <a:rPr lang="en-US" sz="2000" b="0" i="1" smtClean="0">
                              <a:latin typeface="Cambria Math"/>
                              <a:ea typeface="Cambria Math"/>
                            </a:rPr>
                            <m:t>(</m:t>
                          </m:r>
                          <m:r>
                            <a:rPr lang="en-US" sz="2000" b="0" i="1" smtClean="0">
                              <a:latin typeface="Cambria Math"/>
                              <a:ea typeface="Cambria Math"/>
                            </a:rPr>
                            <m:t>𝑡</m:t>
                          </m:r>
                        </m:e>
                        <m:sub>
                          <m:r>
                            <a:rPr lang="en-US" sz="2000" b="0" i="1" smtClean="0">
                              <a:latin typeface="Cambria Math"/>
                              <a:ea typeface="Cambria Math"/>
                            </a:rPr>
                            <m:t>0</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r>
                        <a:rPr lang="en-US" sz="2000" b="0" i="0" smtClean="0">
                          <a:latin typeface="Cambria Math"/>
                          <a:ea typeface="Cambria Math"/>
                        </a:rPr>
                        <m:t>=</m:t>
                      </m:r>
                      <m:r>
                        <m:rPr>
                          <m:sty m:val="p"/>
                        </m:rPr>
                        <a:rPr lang="el-GR" sz="2000" b="0" i="1" smtClean="0">
                          <a:latin typeface="Cambria Math"/>
                          <a:ea typeface="Cambria Math"/>
                        </a:rPr>
                        <m:t>φ</m:t>
                      </m:r>
                      <m:r>
                        <a:rPr lang="el-GR" sz="2000" b="0" i="1" smtClean="0">
                          <a:latin typeface="Cambria Math"/>
                          <a:ea typeface="Cambria Math"/>
                        </a:rPr>
                        <m:t>∙</m:t>
                      </m:r>
                      <m:d>
                        <m:dPr>
                          <m:ctrlPr>
                            <a:rPr lang="en-US" sz="2000" b="0" i="1" smtClean="0">
                              <a:latin typeface="Cambria Math"/>
                              <a:ea typeface="Cambria Math"/>
                            </a:rPr>
                          </m:ctrlPr>
                        </m:dPr>
                        <m:e>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0</m:t>
                              </m:r>
                            </m:sub>
                          </m:sSub>
                        </m:e>
                      </m:d>
                      <m:r>
                        <a:rPr lang="en-US" sz="2000" b="0" i="1" smtClean="0">
                          <a:latin typeface="Cambria Math"/>
                          <a:ea typeface="Cambria Math"/>
                        </a:rPr>
                        <m:t>=</m:t>
                      </m:r>
                      <m:r>
                        <a:rPr lang="en-US" sz="2000" b="0" i="1" smtClean="0">
                          <a:latin typeface="Cambria Math"/>
                          <a:ea typeface="Cambria Math"/>
                        </a:rPr>
                        <m:t>𝜑</m:t>
                      </m:r>
                      <m:r>
                        <a:rPr lang="en-US" sz="2000" b="0" i="1" smtClean="0">
                          <a:latin typeface="Cambria Math"/>
                          <a:ea typeface="Cambria Math"/>
                        </a:rPr>
                        <m:t> </m:t>
                      </m:r>
                      <m:r>
                        <m:rPr>
                          <m:sty m:val="p"/>
                        </m:rPr>
                        <a:rPr lang="el-GR" sz="2000" b="0" i="1" smtClean="0">
                          <a:latin typeface="Cambria Math"/>
                          <a:ea typeface="Cambria Math"/>
                        </a:rPr>
                        <m:t>Δ</m:t>
                      </m:r>
                      <m:r>
                        <a:rPr lang="en-US" sz="2000" b="0" i="1" smtClean="0">
                          <a:latin typeface="Cambria Math"/>
                          <a:ea typeface="Cambria Math"/>
                        </a:rPr>
                        <m:t>𝑡</m:t>
                      </m:r>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755576" y="2679784"/>
                <a:ext cx="3651192" cy="400110"/>
              </a:xfrm>
              <a:prstGeom prst="rect">
                <a:avLst/>
              </a:prstGeom>
              <a:blipFill rotWithShape="1">
                <a:blip r:embed="rId4"/>
                <a:stretch>
                  <a:fillRect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67544" y="3284984"/>
                <a:ext cx="7920880" cy="2862322"/>
              </a:xfrm>
              <a:prstGeom prst="rect">
                <a:avLst/>
              </a:prstGeom>
              <a:noFill/>
            </p:spPr>
            <p:txBody>
              <a:bodyPr wrap="square" rtlCol="0">
                <a:spAutoFit/>
              </a:bodyPr>
              <a:lstStyle/>
              <a:p>
                <a:pPr>
                  <a:spcAft>
                    <a:spcPts val="1200"/>
                  </a:spcAft>
                </a:pPr>
                <a:r>
                  <a:rPr lang="en-US" sz="2000" dirty="0" smtClean="0">
                    <a:latin typeface="Verdana" pitchFamily="34" charset="0"/>
                    <a:ea typeface="Verdana" pitchFamily="34" charset="0"/>
                    <a:cs typeface="Verdana" pitchFamily="34" charset="0"/>
                  </a:rPr>
                  <a:t>It is important to note that:</a:t>
                </a:r>
              </a:p>
              <a:p>
                <a:pPr marL="285750" indent="-285750">
                  <a:spcAft>
                    <a:spcPts val="1200"/>
                  </a:spcAft>
                  <a:buFont typeface="Arial" pitchFamily="34" charset="0"/>
                  <a:buChar char="•"/>
                </a:pPr>
                <a14:m>
                  <m:oMath xmlns:m="http://schemas.openxmlformats.org/officeDocument/2006/math">
                    <m:r>
                      <m:rPr>
                        <m:sty m:val="p"/>
                      </m:rPr>
                      <a:rPr lang="el-GR" sz="2000" i="1">
                        <a:latin typeface="Cambria Math"/>
                        <a:ea typeface="Cambria Math"/>
                      </a:rPr>
                      <m:t>φ</m:t>
                    </m:r>
                  </m:oMath>
                </a14:m>
                <a:r>
                  <a:rPr lang="en-US" sz="2000" dirty="0" smtClean="0">
                    <a:latin typeface="Verdana" pitchFamily="34" charset="0"/>
                    <a:ea typeface="Verdana" pitchFamily="34" charset="0"/>
                    <a:cs typeface="Verdana" pitchFamily="34" charset="0"/>
                  </a:rPr>
                  <a:t> and </a:t>
                </a:r>
                <a14:m>
                  <m:oMath xmlns:m="http://schemas.openxmlformats.org/officeDocument/2006/math">
                    <m:r>
                      <m:rPr>
                        <m:sty m:val="p"/>
                      </m:rPr>
                      <a:rPr lang="el-GR" sz="2000" i="1">
                        <a:latin typeface="Cambria Math"/>
                        <a:ea typeface="Cambria Math"/>
                      </a:rPr>
                      <m:t>Φ</m:t>
                    </m:r>
                  </m:oMath>
                </a14:m>
                <a:r>
                  <a:rPr lang="en-US" sz="2000" dirty="0" smtClean="0">
                    <a:latin typeface="Verdana" pitchFamily="34" charset="0"/>
                    <a:ea typeface="Verdana" pitchFamily="34" charset="0"/>
                    <a:cs typeface="Verdana" pitchFamily="34" charset="0"/>
                  </a:rPr>
                  <a:t> express the sum of rays or particles incident from </a:t>
                </a:r>
                <a:r>
                  <a:rPr lang="en-US" sz="2000" b="1" i="1" dirty="0" smtClean="0">
                    <a:latin typeface="Verdana" pitchFamily="34" charset="0"/>
                    <a:ea typeface="Verdana" pitchFamily="34" charset="0"/>
                    <a:cs typeface="Verdana" pitchFamily="34" charset="0"/>
                  </a:rPr>
                  <a:t>all directions</a:t>
                </a:r>
                <a:r>
                  <a:rPr lang="en-US" sz="2000" dirty="0" smtClean="0">
                    <a:latin typeface="Verdana" pitchFamily="34" charset="0"/>
                    <a:ea typeface="Verdana" pitchFamily="34" charset="0"/>
                    <a:cs typeface="Verdana" pitchFamily="34" charset="0"/>
                  </a:rPr>
                  <a:t>, and irrespective of their quantum or kinetic energies </a:t>
                </a:r>
                <a:r>
                  <a:rPr lang="en-US" sz="2000" dirty="0" smtClean="0">
                    <a:latin typeface="Verdana" pitchFamily="34" charset="0"/>
                    <a:ea typeface="Verdana" pitchFamily="34" charset="0"/>
                    <a:cs typeface="Verdana" pitchFamily="34" charset="0"/>
                    <a:sym typeface="Wingdings 3"/>
                  </a:rPr>
                  <a:t> </a:t>
                </a:r>
                <a:r>
                  <a:rPr lang="en-US" sz="2000" b="1" dirty="0" smtClean="0">
                    <a:solidFill>
                      <a:srgbClr val="0070C0"/>
                    </a:solidFill>
                    <a:latin typeface="Verdana" pitchFamily="34" charset="0"/>
                    <a:ea typeface="Verdana" pitchFamily="34" charset="0"/>
                    <a:cs typeface="Verdana" pitchFamily="34" charset="0"/>
                    <a:sym typeface="Wingdings 3"/>
                  </a:rPr>
                  <a:t>basic information</a:t>
                </a:r>
                <a:endParaRPr lang="en-US" sz="2000" b="1" dirty="0" smtClean="0">
                  <a:solidFill>
                    <a:srgbClr val="0070C0"/>
                  </a:solidFill>
                  <a:latin typeface="Verdana" pitchFamily="34" charset="0"/>
                  <a:ea typeface="Verdana" pitchFamily="34" charset="0"/>
                  <a:cs typeface="Verdana" pitchFamily="34" charset="0"/>
                </a:endParaRPr>
              </a:p>
              <a:p>
                <a:pPr marL="285750" indent="-285750">
                  <a:buFont typeface="Arial" pitchFamily="34" charset="0"/>
                  <a:buChar char="•"/>
                </a:pPr>
                <a:r>
                  <a:rPr lang="en-US" sz="2000" dirty="0" smtClean="0">
                    <a:latin typeface="Verdana" pitchFamily="34" charset="0"/>
                    <a:ea typeface="Verdana" pitchFamily="34" charset="0"/>
                    <a:cs typeface="Verdana" pitchFamily="34" charset="0"/>
                  </a:rPr>
                  <a:t>a radiation field is often composed of various components (e.g., photons, neutrons, charged particles), which are – as far as possible – </a:t>
                </a:r>
                <a:r>
                  <a:rPr lang="en-GB" sz="2000" dirty="0" smtClean="0">
                    <a:latin typeface="Verdana" pitchFamily="34" charset="0"/>
                    <a:ea typeface="Verdana" pitchFamily="34" charset="0"/>
                    <a:cs typeface="Verdana" pitchFamily="34" charset="0"/>
                  </a:rPr>
                  <a:t>measured separately, as their interaction with matter are fundamentally different</a:t>
                </a:r>
                <a:endParaRPr lang="en-US" sz="2000" dirty="0" smtClean="0">
                  <a:latin typeface="Verdana" pitchFamily="34" charset="0"/>
                  <a:ea typeface="Verdana" pitchFamily="34" charset="0"/>
                  <a:cs typeface="Verdana"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67544" y="3284984"/>
                <a:ext cx="7920880" cy="2862322"/>
              </a:xfrm>
              <a:prstGeom prst="rect">
                <a:avLst/>
              </a:prstGeom>
              <a:blipFill rotWithShape="1">
                <a:blip r:embed="rId5"/>
                <a:stretch>
                  <a:fillRect l="-847" t="-1066" r="-1001" b="-2985"/>
                </a:stretch>
              </a:blipFill>
            </p:spPr>
            <p:txBody>
              <a:bodyPr/>
              <a:lstStyle/>
              <a:p>
                <a:r>
                  <a:rPr lang="en-GB">
                    <a:noFill/>
                  </a:rPr>
                  <a:t> </a:t>
                </a:r>
              </a:p>
            </p:txBody>
          </p:sp>
        </mc:Fallback>
      </mc:AlternateContent>
      <p:sp>
        <p:nvSpPr>
          <p:cNvPr id="13" name="Slide Number Placeholder 12"/>
          <p:cNvSpPr>
            <a:spLocks noGrp="1"/>
          </p:cNvSpPr>
          <p:nvPr>
            <p:ph type="sldNum" sz="quarter" idx="12"/>
          </p:nvPr>
        </p:nvSpPr>
        <p:spPr/>
        <p:txBody>
          <a:bodyPr/>
          <a:lstStyle/>
          <a:p>
            <a:fld id="{97B5E8DF-58F0-4F1A-9C8E-35C36CDA2C44}" type="slidenum">
              <a:rPr lang="en-GB" smtClean="0"/>
              <a:pPr/>
              <a:t>18</a:t>
            </a:fld>
            <a:endParaRPr lang="en-GB"/>
          </a:p>
        </p:txBody>
      </p:sp>
      <p:sp>
        <p:nvSpPr>
          <p:cNvPr id="9" name="TextBox 8"/>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Fluence and fluence rate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95797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Effect transition="in" filter="fade">
                                      <p:cBhvr>
                                        <p:cTn id="26" dur="500"/>
                                        <p:tgtEl>
                                          <p:spTgt spid="6">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6">
                                            <p:txEl>
                                              <p:pRg st="2" end="2"/>
                                            </p:txEl>
                                          </p:spTgt>
                                        </p:tgtEl>
                                        <p:attrNameLst>
                                          <p:attrName>style.visibility</p:attrName>
                                        </p:attrNameLst>
                                      </p:cBhvr>
                                      <p:to>
                                        <p:strVal val="visible"/>
                                      </p:to>
                                    </p:set>
                                    <p:animEffect transition="in" filter="fade">
                                      <p:cBhvr>
                                        <p:cTn id="31"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123999" y="620688"/>
                <a:ext cx="8898849"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energy fluence </a:t>
                </a:r>
                <a14:m>
                  <m:oMath xmlns:m="http://schemas.openxmlformats.org/officeDocument/2006/math">
                    <m:r>
                      <m:rPr>
                        <m:sty m:val="p"/>
                      </m:rPr>
                      <a:rPr lang="el-GR" sz="1900" i="1" dirty="0" smtClean="0">
                        <a:latin typeface="Cambria Math"/>
                        <a:ea typeface="Cambria Math"/>
                      </a:rPr>
                      <m:t>Ψ</m:t>
                    </m:r>
                  </m:oMath>
                </a14:m>
                <a:r>
                  <a:rPr lang="en-US" sz="1900" dirty="0" smtClean="0">
                    <a:latin typeface="Verdana" pitchFamily="34" charset="0"/>
                    <a:ea typeface="Verdana" pitchFamily="34" charset="0"/>
                    <a:cs typeface="Verdana" pitchFamily="34" charset="0"/>
                  </a:rPr>
                  <a:t> sums the energy of all individual rays or particles</a:t>
                </a:r>
                <a:endParaRPr lang="en-GB" sz="1900" dirty="0">
                  <a:latin typeface="Verdana" pitchFamily="34" charset="0"/>
                  <a:ea typeface="Verdana" pitchFamily="34" charset="0"/>
                  <a:cs typeface="Verdana"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23999" y="620688"/>
                <a:ext cx="8898849" cy="384721"/>
              </a:xfrm>
              <a:prstGeom prst="rect">
                <a:avLst/>
              </a:prstGeom>
              <a:blipFill rotWithShape="1">
                <a:blip r:embed="rId3"/>
                <a:stretch>
                  <a:fillRect l="-616" t="-9524" r="-342" b="-253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19611" y="1556792"/>
                <a:ext cx="1104085" cy="676724"/>
              </a:xfrm>
              <a:prstGeom prst="rect">
                <a:avLst/>
              </a:prstGeom>
              <a:noFill/>
            </p:spPr>
            <p:txBody>
              <a:bodyPr wrap="none" rtlCol="0">
                <a:spAutoFit/>
              </a:bodyPr>
              <a:lstStyle/>
              <a:p>
                <a:pPr algn="r"/>
                <a14:m>
                  <m:oMathPara xmlns:m="http://schemas.openxmlformats.org/officeDocument/2006/math">
                    <m:oMathParaPr>
                      <m:jc m:val="centerGroup"/>
                    </m:oMathParaPr>
                    <m:oMath xmlns:m="http://schemas.openxmlformats.org/officeDocument/2006/math">
                      <m:r>
                        <m:rPr>
                          <m:sty m:val="p"/>
                        </m:rPr>
                        <a:rPr lang="el-GR" sz="2000" i="1" dirty="0" smtClean="0">
                          <a:latin typeface="Cambria Math"/>
                          <a:ea typeface="Cambria Math"/>
                        </a:rPr>
                        <m:t>Ψ</m:t>
                      </m:r>
                      <m:r>
                        <a:rPr lang="en-US" sz="2000" b="0" i="1" smtClean="0">
                          <a:latin typeface="Cambria Math"/>
                          <a:ea typeface="Cambria Math"/>
                        </a:rPr>
                        <m:t>=</m:t>
                      </m:r>
                      <m:f>
                        <m:fPr>
                          <m:ctrlPr>
                            <a:rPr lang="en-US" sz="2000" b="0" i="1" smtClean="0">
                              <a:latin typeface="Cambria Math"/>
                              <a:ea typeface="Cambria Math"/>
                            </a:rPr>
                          </m:ctrlPr>
                        </m:fPr>
                        <m:num>
                          <m:r>
                            <a:rPr lang="en-US" sz="2000" i="1">
                              <a:latin typeface="Cambria Math"/>
                              <a:ea typeface="Cambria Math"/>
                            </a:rPr>
                            <m:t>𝑑</m:t>
                          </m:r>
                          <m:r>
                            <a:rPr lang="en-US" sz="2000" b="0" i="1" smtClean="0">
                              <a:latin typeface="Cambria Math"/>
                              <a:ea typeface="Cambria Math"/>
                            </a:rPr>
                            <m:t>𝑅</m:t>
                          </m:r>
                        </m:num>
                        <m:den>
                          <m:r>
                            <a:rPr lang="en-US" sz="2000" b="0" i="1" smtClean="0">
                              <a:latin typeface="Cambria Math"/>
                              <a:ea typeface="Cambria Math"/>
                            </a:rPr>
                            <m:t>𝑑𝑎</m:t>
                          </m:r>
                        </m:den>
                      </m:f>
                    </m:oMath>
                  </m:oMathPara>
                </a14:m>
                <a:endParaRPr lang="en-GB" sz="2000" dirty="0">
                  <a:latin typeface="Symbol" pitchFamily="18" charset="2"/>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19611" y="1556792"/>
                <a:ext cx="1104085" cy="676724"/>
              </a:xfrm>
              <a:prstGeom prst="rect">
                <a:avLst/>
              </a:prstGeom>
              <a:blipFill rotWithShape="1">
                <a:blip r:embed="rId4"/>
                <a:stretch>
                  <a:fillRect/>
                </a:stretch>
              </a:blipFill>
            </p:spPr>
            <p:txBody>
              <a:bodyPr/>
              <a:lstStyle/>
              <a:p>
                <a:r>
                  <a:rPr lang="en-GB">
                    <a:noFill/>
                  </a:rPr>
                  <a:t> </a:t>
                </a:r>
              </a:p>
            </p:txBody>
          </p:sp>
        </mc:Fallback>
      </mc:AlternateContent>
      <p:sp>
        <p:nvSpPr>
          <p:cNvPr id="6" name="TextBox 5"/>
          <p:cNvSpPr txBox="1"/>
          <p:nvPr/>
        </p:nvSpPr>
        <p:spPr>
          <a:xfrm>
            <a:off x="65639" y="3284984"/>
            <a:ext cx="9029217" cy="1354217"/>
          </a:xfrm>
          <a:prstGeom prst="rect">
            <a:avLst/>
          </a:prstGeom>
          <a:noFill/>
        </p:spPr>
        <p:txBody>
          <a:bodyPr wrap="square" rtlCol="0">
            <a:spAutoFit/>
          </a:bodyPr>
          <a:lstStyle/>
          <a:p>
            <a:pPr marL="536575" indent="-536575">
              <a:spcAft>
                <a:spcPts val="1200"/>
              </a:spcAft>
            </a:pPr>
            <a:r>
              <a:rPr lang="en-US" i="1" dirty="0" smtClean="0">
                <a:latin typeface="Verdana" pitchFamily="34" charset="0"/>
                <a:ea typeface="Verdana" pitchFamily="34" charset="0"/>
                <a:cs typeface="Verdana" pitchFamily="34" charset="0"/>
              </a:rPr>
              <a:t>R</a:t>
            </a:r>
            <a:r>
              <a:rPr lang="en-US" dirty="0" smtClean="0">
                <a:latin typeface="Verdana" pitchFamily="34" charset="0"/>
                <a:ea typeface="Verdana" pitchFamily="34" charset="0"/>
                <a:cs typeface="Verdana" pitchFamily="34" charset="0"/>
              </a:rPr>
              <a:t> = expectation value of the total energy (exclusive of rest-mass energy) carried by all the </a:t>
            </a:r>
            <a:r>
              <a:rPr lang="en-US" i="1" dirty="0" smtClean="0">
                <a:latin typeface="Verdana" pitchFamily="34" charset="0"/>
                <a:ea typeface="Verdana" pitchFamily="34" charset="0"/>
                <a:cs typeface="Verdana" pitchFamily="34" charset="0"/>
              </a:rPr>
              <a:t>N</a:t>
            </a:r>
            <a:r>
              <a:rPr lang="en-US" i="1" baseline="-25000" dirty="0" smtClean="0">
                <a:latin typeface="Verdana" pitchFamily="34" charset="0"/>
                <a:ea typeface="Verdana" pitchFamily="34" charset="0"/>
                <a:cs typeface="Verdana" pitchFamily="34" charset="0"/>
              </a:rPr>
              <a:t>e</a:t>
            </a:r>
            <a:r>
              <a:rPr lang="en-US" dirty="0" smtClean="0">
                <a:latin typeface="Verdana" pitchFamily="34" charset="0"/>
                <a:ea typeface="Verdana" pitchFamily="34" charset="0"/>
                <a:cs typeface="Verdana" pitchFamily="34" charset="0"/>
              </a:rPr>
              <a:t> rays striking a finite sphere surrounding point </a:t>
            </a:r>
            <a:r>
              <a:rPr lang="en-US" i="1" dirty="0" smtClean="0">
                <a:latin typeface="Verdana" pitchFamily="34" charset="0"/>
                <a:ea typeface="Verdana" pitchFamily="34" charset="0"/>
                <a:cs typeface="Verdana" pitchFamily="34" charset="0"/>
              </a:rPr>
              <a:t>P</a:t>
            </a:r>
            <a:r>
              <a:rPr lang="en-US" dirty="0" smtClean="0">
                <a:latin typeface="Verdana" pitchFamily="34" charset="0"/>
                <a:ea typeface="Verdana" pitchFamily="34" charset="0"/>
                <a:cs typeface="Verdana" pitchFamily="34" charset="0"/>
              </a:rPr>
              <a:t> during a time interval from </a:t>
            </a:r>
            <a:r>
              <a:rPr lang="en-US" i="1" dirty="0" smtClean="0">
                <a:latin typeface="Verdana" pitchFamily="34" charset="0"/>
                <a:ea typeface="Verdana" pitchFamily="34" charset="0"/>
                <a:cs typeface="Verdana" pitchFamily="34" charset="0"/>
              </a:rPr>
              <a:t>t</a:t>
            </a:r>
            <a:r>
              <a:rPr lang="en-US" i="1" baseline="-25000" dirty="0" smtClean="0">
                <a:latin typeface="Verdana" pitchFamily="34" charset="0"/>
                <a:ea typeface="Verdana" pitchFamily="34" charset="0"/>
                <a:cs typeface="Verdana" pitchFamily="34" charset="0"/>
              </a:rPr>
              <a:t>0</a:t>
            </a:r>
            <a:r>
              <a:rPr lang="en-US" dirty="0" smtClean="0">
                <a:latin typeface="Verdana" pitchFamily="34" charset="0"/>
                <a:ea typeface="Verdana" pitchFamily="34" charset="0"/>
                <a:cs typeface="Verdana" pitchFamily="34" charset="0"/>
              </a:rPr>
              <a:t> to </a:t>
            </a:r>
            <a:r>
              <a:rPr lang="en-US" i="1" dirty="0" smtClean="0">
                <a:latin typeface="Verdana" pitchFamily="34" charset="0"/>
                <a:ea typeface="Verdana" pitchFamily="34" charset="0"/>
                <a:cs typeface="Verdana" pitchFamily="34" charset="0"/>
              </a:rPr>
              <a:t>t</a:t>
            </a:r>
            <a:endParaRPr lang="en-US" dirty="0" smtClean="0">
              <a:latin typeface="Verdana" pitchFamily="34" charset="0"/>
              <a:ea typeface="Verdana" pitchFamily="34" charset="0"/>
              <a:cs typeface="Verdana" pitchFamily="34" charset="0"/>
            </a:endParaRPr>
          </a:p>
          <a:p>
            <a:pPr marL="360363" indent="-360363">
              <a:spcAft>
                <a:spcPts val="1200"/>
              </a:spcAft>
            </a:pPr>
            <a:r>
              <a:rPr lang="en-US" dirty="0">
                <a:latin typeface="Verdana" pitchFamily="34" charset="0"/>
                <a:ea typeface="Verdana" pitchFamily="34" charset="0"/>
                <a:cs typeface="Verdana" pitchFamily="34" charset="0"/>
              </a:rPr>
              <a:t>The sphere around </a:t>
            </a:r>
            <a:r>
              <a:rPr lang="en-US" i="1" dirty="0">
                <a:latin typeface="Verdana" pitchFamily="34" charset="0"/>
                <a:ea typeface="Verdana" pitchFamily="34" charset="0"/>
                <a:cs typeface="Verdana" pitchFamily="34" charset="0"/>
              </a:rPr>
              <a:t>P</a:t>
            </a:r>
            <a:r>
              <a:rPr lang="en-US" dirty="0">
                <a:latin typeface="Verdana" pitchFamily="34" charset="0"/>
                <a:ea typeface="Verdana" pitchFamily="34" charset="0"/>
                <a:cs typeface="Verdana" pitchFamily="34" charset="0"/>
              </a:rPr>
              <a:t> is reduced to an infinitesimal with great-circle area </a:t>
            </a:r>
            <a:r>
              <a:rPr lang="en-US" i="1" dirty="0" smtClean="0">
                <a:latin typeface="Verdana" pitchFamily="34" charset="0"/>
                <a:ea typeface="Verdana" pitchFamily="34" charset="0"/>
                <a:cs typeface="Verdana" pitchFamily="34" charset="0"/>
              </a:rPr>
              <a:t>da</a:t>
            </a:r>
            <a:endParaRPr lang="en-US" i="1" dirty="0">
              <a:latin typeface="Verdana" pitchFamily="34" charset="0"/>
              <a:ea typeface="Verdana" pitchFamily="34" charset="0"/>
              <a:cs typeface="Verdana" pitchFamily="34" charset="0"/>
            </a:endParaRPr>
          </a:p>
        </p:txBody>
      </p:sp>
      <p:sp>
        <p:nvSpPr>
          <p:cNvPr id="7" name="TextBox 6"/>
          <p:cNvSpPr txBox="1"/>
          <p:nvPr/>
        </p:nvSpPr>
        <p:spPr>
          <a:xfrm>
            <a:off x="2146750" y="1681249"/>
            <a:ext cx="2785290"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(J 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  or  erg cm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971600" y="5085184"/>
                <a:ext cx="3096344" cy="1191545"/>
              </a:xfrm>
              <a:prstGeom prst="rect">
                <a:avLst/>
              </a:prstGeom>
              <a:noFill/>
            </p:spPr>
            <p:txBody>
              <a:bodyPr wrap="square" rtlCol="0">
                <a:spAutoFit/>
              </a:bodyPr>
              <a:lstStyle/>
              <a:p>
                <a:r>
                  <a:rPr lang="en-US" sz="2000" i="1" dirty="0" smtClean="0"/>
                  <a:t>R = E N</a:t>
                </a:r>
                <a:r>
                  <a:rPr lang="en-US" sz="2000" i="1" baseline="-25000" dirty="0" smtClean="0"/>
                  <a:t>e</a:t>
                </a:r>
              </a:p>
              <a:p>
                <a:endParaRPr lang="en-US" sz="2000" i="1" baseline="-25000" dirty="0">
                  <a:latin typeface="Cambria Math"/>
                  <a:ea typeface="Cambria Math"/>
                </a:endParaRPr>
              </a:p>
              <a:p>
                <a:pPr/>
                <a14:m>
                  <m:oMathPara xmlns:m="http://schemas.openxmlformats.org/officeDocument/2006/math">
                    <m:oMathParaPr>
                      <m:jc m:val="left"/>
                    </m:oMathParaPr>
                    <m:oMath xmlns:m="http://schemas.openxmlformats.org/officeDocument/2006/math">
                      <m:r>
                        <m:rPr>
                          <m:sty m:val="p"/>
                        </m:rPr>
                        <a:rPr lang="el-GR" sz="2000" i="1" dirty="0">
                          <a:latin typeface="Cambria Math"/>
                          <a:ea typeface="Cambria Math"/>
                        </a:rPr>
                        <m:t>Ψ</m:t>
                      </m:r>
                      <m:r>
                        <a:rPr lang="en-US" sz="2000" dirty="0">
                          <a:latin typeface="Cambria Math"/>
                          <a:ea typeface="Cambria Math"/>
                        </a:rPr>
                        <m:t>=</m:t>
                      </m:r>
                      <m:f>
                        <m:fPr>
                          <m:ctrlPr>
                            <a:rPr lang="en-US" sz="2000" i="1" dirty="0" smtClean="0">
                              <a:latin typeface="Cambria Math"/>
                              <a:ea typeface="Cambria Math"/>
                            </a:rPr>
                          </m:ctrlPr>
                        </m:fPr>
                        <m:num>
                          <m:r>
                            <a:rPr lang="en-US" sz="2000" b="0" i="1" dirty="0" smtClean="0">
                              <a:latin typeface="Cambria Math"/>
                              <a:ea typeface="Cambria Math"/>
                            </a:rPr>
                            <m:t>𝑑</m:t>
                          </m:r>
                          <m:r>
                            <a:rPr lang="en-US" sz="2000" b="0" i="1" dirty="0" smtClean="0">
                              <a:latin typeface="Cambria Math"/>
                              <a:ea typeface="Cambria Math"/>
                            </a:rPr>
                            <m:t>(</m:t>
                          </m:r>
                          <m:r>
                            <a:rPr lang="en-US" sz="2000" b="0" i="1" dirty="0" smtClean="0">
                              <a:latin typeface="Cambria Math"/>
                              <a:ea typeface="Cambria Math"/>
                            </a:rPr>
                            <m:t>𝐸</m:t>
                          </m:r>
                          <m:sSub>
                            <m:sSubPr>
                              <m:ctrlPr>
                                <a:rPr lang="en-US" sz="2000" b="0" i="1" dirty="0" smtClean="0">
                                  <a:latin typeface="Cambria Math"/>
                                  <a:ea typeface="Cambria Math"/>
                                </a:rPr>
                              </m:ctrlPr>
                            </m:sSubPr>
                            <m:e>
                              <m:r>
                                <a:rPr lang="en-US" sz="2000" b="0" i="1" dirty="0" smtClean="0">
                                  <a:latin typeface="Cambria Math"/>
                                  <a:ea typeface="Cambria Math"/>
                                </a:rPr>
                                <m:t>𝑁</m:t>
                              </m:r>
                            </m:e>
                            <m:sub>
                              <m:r>
                                <a:rPr lang="en-US" sz="2000" b="0" i="1" dirty="0" smtClean="0">
                                  <a:latin typeface="Cambria Math"/>
                                  <a:ea typeface="Cambria Math"/>
                                </a:rPr>
                                <m:t>𝑒</m:t>
                              </m:r>
                            </m:sub>
                          </m:sSub>
                          <m:r>
                            <a:rPr lang="en-US" sz="2000" b="0" i="1" dirty="0" smtClean="0">
                              <a:latin typeface="Cambria Math"/>
                              <a:ea typeface="Cambria Math"/>
                            </a:rPr>
                            <m:t>)</m:t>
                          </m:r>
                        </m:num>
                        <m:den>
                          <m:r>
                            <a:rPr lang="en-US" sz="2000" b="0" i="1" dirty="0" smtClean="0">
                              <a:latin typeface="Cambria Math"/>
                              <a:ea typeface="Cambria Math"/>
                            </a:rPr>
                            <m:t>𝑑𝑎</m:t>
                          </m:r>
                        </m:den>
                      </m:f>
                      <m:r>
                        <a:rPr lang="en-US" sz="2000" b="0" i="1" dirty="0" smtClean="0">
                          <a:latin typeface="Cambria Math"/>
                          <a:ea typeface="Cambria Math"/>
                        </a:rPr>
                        <m:t>=</m:t>
                      </m:r>
                      <m:r>
                        <a:rPr lang="en-US" sz="2000" i="1" dirty="0">
                          <a:latin typeface="Cambria Math"/>
                          <a:ea typeface="Cambria Math"/>
                        </a:rPr>
                        <m:t>𝐸</m:t>
                      </m:r>
                      <m:r>
                        <m:rPr>
                          <m:sty m:val="p"/>
                        </m:rPr>
                        <a:rPr lang="el-GR" sz="2000" i="1">
                          <a:latin typeface="Cambria Math"/>
                          <a:ea typeface="Cambria Math"/>
                        </a:rPr>
                        <m:t>Φ</m:t>
                      </m:r>
                    </m:oMath>
                  </m:oMathPara>
                </a14:m>
                <a:endParaRPr lang="en-US" sz="2000" i="1" dirty="0">
                  <a:ea typeface="Cambria Math"/>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971600" y="5085184"/>
                <a:ext cx="3096344" cy="1191545"/>
              </a:xfrm>
              <a:prstGeom prst="rect">
                <a:avLst/>
              </a:prstGeom>
              <a:blipFill rotWithShape="1">
                <a:blip r:embed="rId5"/>
                <a:stretch>
                  <a:fillRect l="-1969" t="-2551"/>
                </a:stretch>
              </a:blipFill>
            </p:spPr>
            <p:txBody>
              <a:bodyPr/>
              <a:lstStyle/>
              <a:p>
                <a:r>
                  <a:rPr lang="en-GB">
                    <a:noFill/>
                  </a:rPr>
                  <a:t> </a:t>
                </a:r>
              </a:p>
            </p:txBody>
          </p:sp>
        </mc:Fallback>
      </mc:AlternateContent>
      <p:sp>
        <p:nvSpPr>
          <p:cNvPr id="11" name="TextBox 10"/>
          <p:cNvSpPr txBox="1"/>
          <p:nvPr/>
        </p:nvSpPr>
        <p:spPr>
          <a:xfrm>
            <a:off x="2002734" y="2184671"/>
            <a:ext cx="2785289" cy="369332"/>
          </a:xfrm>
          <a:prstGeom prst="rect">
            <a:avLst/>
          </a:prstGeom>
          <a:noFill/>
          <a:ln w="6350">
            <a:solidFill>
              <a:schemeClr val="tx1"/>
            </a:solidFill>
          </a:ln>
        </p:spPr>
        <p:txBody>
          <a:bodyPr wrap="square" rtlCol="0">
            <a:spAutoFit/>
          </a:bodyPr>
          <a:lstStyle/>
          <a:p>
            <a:r>
              <a:rPr lang="en-US" dirty="0">
                <a:latin typeface="Verdana" pitchFamily="34" charset="0"/>
                <a:ea typeface="Verdana" pitchFamily="34" charset="0"/>
                <a:cs typeface="Verdana" pitchFamily="34" charset="0"/>
              </a:rPr>
              <a:t>1 </a:t>
            </a:r>
            <a:r>
              <a:rPr lang="en-US" dirty="0" err="1">
                <a:latin typeface="Verdana" pitchFamily="34" charset="0"/>
                <a:ea typeface="Verdana" pitchFamily="34" charset="0"/>
                <a:cs typeface="Verdana" pitchFamily="34" charset="0"/>
              </a:rPr>
              <a:t>eV</a:t>
            </a:r>
            <a:r>
              <a:rPr lang="en-US" dirty="0">
                <a:latin typeface="Verdana" pitchFamily="34" charset="0"/>
                <a:ea typeface="Verdana" pitchFamily="34" charset="0"/>
                <a:cs typeface="Verdana" pitchFamily="34" charset="0"/>
              </a:rPr>
              <a:t> = 1.602 x 10</a:t>
            </a:r>
            <a:r>
              <a:rPr lang="en-US" baseline="30000" dirty="0">
                <a:latin typeface="Verdana" pitchFamily="34" charset="0"/>
                <a:ea typeface="Verdana" pitchFamily="34" charset="0"/>
                <a:cs typeface="Verdana" pitchFamily="34" charset="0"/>
              </a:rPr>
              <a:t>-19</a:t>
            </a:r>
            <a:r>
              <a:rPr lang="en-US" dirty="0">
                <a:latin typeface="Verdana" pitchFamily="34" charset="0"/>
                <a:ea typeface="Verdana" pitchFamily="34" charset="0"/>
                <a:cs typeface="Verdana" pitchFamily="34" charset="0"/>
              </a:rPr>
              <a:t> J</a:t>
            </a:r>
            <a:endParaRPr lang="en-GB" dirty="0">
              <a:latin typeface="Verdana" pitchFamily="34" charset="0"/>
              <a:ea typeface="Verdana" pitchFamily="34" charset="0"/>
              <a:cs typeface="Verdana" pitchFamily="34" charset="0"/>
            </a:endParaRPr>
          </a:p>
        </p:txBody>
      </p:sp>
      <p:sp>
        <p:nvSpPr>
          <p:cNvPr id="15" name="Slide Number Placeholder 14"/>
          <p:cNvSpPr>
            <a:spLocks noGrp="1"/>
          </p:cNvSpPr>
          <p:nvPr>
            <p:ph type="sldNum" sz="quarter" idx="12"/>
          </p:nvPr>
        </p:nvSpPr>
        <p:spPr/>
        <p:txBody>
          <a:bodyPr/>
          <a:lstStyle/>
          <a:p>
            <a:fld id="{97B5E8DF-58F0-4F1A-9C8E-35C36CDA2C44}" type="slidenum">
              <a:rPr lang="en-GB" smtClean="0"/>
              <a:pPr/>
              <a:t>19</a:t>
            </a:fld>
            <a:endParaRPr lang="en-GB"/>
          </a:p>
        </p:txBody>
      </p:sp>
      <p:pic>
        <p:nvPicPr>
          <p:cNvPr id="12" name="Picture 2" descr="C:\Private Marco\ARDENT Vienna lecture\DSC_0012.JPG"/>
          <p:cNvPicPr>
            <a:picLocks noChangeAspect="1" noChangeArrowheads="1"/>
          </p:cNvPicPr>
          <p:nvPr/>
        </p:nvPicPr>
        <p:blipFill rotWithShape="1">
          <a:blip r:embed="rId6" cstate="print">
            <a:biLevel thresh="25000"/>
            <a:extLst>
              <a:ext uri="{28A0092B-C50C-407E-A947-70E740481C1C}">
                <a14:useLocalDpi xmlns:a14="http://schemas.microsoft.com/office/drawing/2010/main" val="0"/>
              </a:ext>
            </a:extLst>
          </a:blip>
          <a:srcRect l="14684" t="27251" r="20335" b="18535"/>
          <a:stretch/>
        </p:blipFill>
        <p:spPr bwMode="auto">
          <a:xfrm>
            <a:off x="5364088" y="1124744"/>
            <a:ext cx="3441527" cy="192740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fluence</a:t>
            </a:r>
            <a:endParaRPr lang="en-GB" sz="2000" i="1" dirty="0">
              <a:solidFill>
                <a:srgbClr val="FF0000"/>
              </a:solidFill>
              <a:latin typeface="Verdana" pitchFamily="34" charset="0"/>
              <a:ea typeface="Verdana" pitchFamily="34" charset="0"/>
              <a:cs typeface="Verdana" pitchFamily="34" charset="0"/>
            </a:endParaRPr>
          </a:p>
        </p:txBody>
      </p:sp>
      <p:sp>
        <p:nvSpPr>
          <p:cNvPr id="2" name="TextBox 1"/>
          <p:cNvSpPr txBox="1"/>
          <p:nvPr/>
        </p:nvSpPr>
        <p:spPr>
          <a:xfrm>
            <a:off x="94971" y="4710630"/>
            <a:ext cx="8048401" cy="369332"/>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For the special case where only a single energy </a:t>
            </a:r>
            <a:r>
              <a:rPr lang="en-US" i="1" dirty="0">
                <a:latin typeface="Verdana" pitchFamily="34" charset="0"/>
                <a:ea typeface="Verdana" pitchFamily="34" charset="0"/>
                <a:cs typeface="Verdana" pitchFamily="34" charset="0"/>
              </a:rPr>
              <a:t>E</a:t>
            </a:r>
            <a:r>
              <a:rPr lang="en-US" dirty="0">
                <a:latin typeface="Verdana" pitchFamily="34" charset="0"/>
                <a:ea typeface="Verdana" pitchFamily="34" charset="0"/>
                <a:cs typeface="Verdana" pitchFamily="34" charset="0"/>
              </a:rPr>
              <a:t> of rays is present:</a:t>
            </a:r>
            <a:endParaRPr lang="en-GB" dirty="0"/>
          </a:p>
        </p:txBody>
      </p:sp>
    </p:spTree>
    <p:extLst>
      <p:ext uri="{BB962C8B-B14F-4D97-AF65-F5344CB8AC3E}">
        <p14:creationId xmlns:p14="http://schemas.microsoft.com/office/powerpoint/2010/main" val="26066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0" grpId="0"/>
      <p:bldP spid="11"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2447925" y="1124496"/>
            <a:ext cx="306388" cy="239712"/>
          </a:xfrm>
          <a:prstGeom prst="ellipse">
            <a:avLst/>
          </a:prstGeom>
          <a:noFill/>
          <a:ln w="9525" algn="ctr">
            <a:solidFill>
              <a:schemeClr val="bg2"/>
            </a:solidFill>
            <a:round/>
            <a:headEnd/>
            <a:tailEnd/>
          </a:ln>
        </p:spPr>
        <p:txBody>
          <a:bodyPr wrap="none" anchor="ctr"/>
          <a:lstStyle/>
          <a:p>
            <a:endParaRPr lang="en-US"/>
          </a:p>
        </p:txBody>
      </p:sp>
      <p:sp>
        <p:nvSpPr>
          <p:cNvPr id="3" name="Text Box 5"/>
          <p:cNvSpPr txBox="1">
            <a:spLocks noChangeArrowheads="1"/>
          </p:cNvSpPr>
          <p:nvPr/>
        </p:nvSpPr>
        <p:spPr bwMode="auto">
          <a:xfrm>
            <a:off x="4267200" y="843508"/>
            <a:ext cx="2438400" cy="627063"/>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1895</a:t>
            </a:r>
          </a:p>
          <a:p>
            <a:pPr algn="ctr">
              <a:lnSpc>
                <a:spcPct val="85000"/>
              </a:lnSpc>
              <a:spcBef>
                <a:spcPct val="25000"/>
              </a:spcBef>
            </a:pPr>
            <a:r>
              <a:rPr lang="en-US" sz="1800" dirty="0">
                <a:latin typeface="Verdana" pitchFamily="34" charset="0"/>
              </a:rPr>
              <a:t>D</a:t>
            </a:r>
            <a:r>
              <a:rPr lang="en-US" sz="1800" dirty="0" smtClean="0">
                <a:latin typeface="Verdana" pitchFamily="34" charset="0"/>
              </a:rPr>
              <a:t>iscovery </a:t>
            </a:r>
            <a:r>
              <a:rPr lang="en-US" sz="1800" dirty="0">
                <a:latin typeface="Verdana" pitchFamily="34" charset="0"/>
              </a:rPr>
              <a:t>of X rays</a:t>
            </a:r>
          </a:p>
        </p:txBody>
      </p:sp>
      <p:pic>
        <p:nvPicPr>
          <p:cNvPr id="4" name="Picture 6" descr="Roentgen"/>
          <p:cNvPicPr>
            <a:picLocks noChangeAspect="1" noChangeArrowheads="1"/>
          </p:cNvPicPr>
          <p:nvPr/>
        </p:nvPicPr>
        <p:blipFill>
          <a:blip r:embed="rId3" cstate="print">
            <a:lum bright="12000"/>
          </a:blip>
          <a:srcRect t="1056" r="5159" b="4552"/>
          <a:stretch>
            <a:fillRect/>
          </a:stretch>
        </p:blipFill>
        <p:spPr bwMode="auto">
          <a:xfrm>
            <a:off x="6877050" y="692696"/>
            <a:ext cx="1863725" cy="2400300"/>
          </a:xfrm>
          <a:prstGeom prst="rect">
            <a:avLst/>
          </a:prstGeom>
          <a:noFill/>
          <a:ln w="9525">
            <a:noFill/>
            <a:miter lim="800000"/>
            <a:headEnd/>
            <a:tailEnd/>
          </a:ln>
        </p:spPr>
      </p:pic>
      <p:sp>
        <p:nvSpPr>
          <p:cNvPr id="5" name="Text Box 7"/>
          <p:cNvSpPr txBox="1">
            <a:spLocks noChangeArrowheads="1"/>
          </p:cNvSpPr>
          <p:nvPr/>
        </p:nvSpPr>
        <p:spPr bwMode="auto">
          <a:xfrm>
            <a:off x="4078226" y="1456283"/>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Wilhelm </a:t>
            </a:r>
            <a:r>
              <a:rPr lang="en-US" sz="1800" b="1" dirty="0" smtClean="0">
                <a:solidFill>
                  <a:srgbClr val="FF0000"/>
                </a:solidFill>
                <a:latin typeface="Verdana" pitchFamily="34" charset="0"/>
              </a:rPr>
              <a:t>C. </a:t>
            </a:r>
            <a:r>
              <a:rPr lang="en-US" sz="1800" b="1" dirty="0" err="1">
                <a:solidFill>
                  <a:srgbClr val="FF0000"/>
                </a:solidFill>
                <a:latin typeface="Verdana" pitchFamily="34" charset="0"/>
              </a:rPr>
              <a:t>Röntgen</a:t>
            </a:r>
            <a:r>
              <a:rPr lang="en-US" sz="1800" b="1" dirty="0">
                <a:solidFill>
                  <a:srgbClr val="FF0000"/>
                </a:solidFill>
                <a:latin typeface="Verdana" pitchFamily="34" charset="0"/>
              </a:rPr>
              <a:t> </a:t>
            </a:r>
            <a:r>
              <a:rPr lang="en-US" sz="1400" b="1" dirty="0" smtClean="0">
                <a:solidFill>
                  <a:srgbClr val="FF0000"/>
                </a:solidFill>
                <a:latin typeface="Arial" charset="0"/>
              </a:rPr>
              <a:t> </a:t>
            </a:r>
            <a:endParaRPr lang="en-US" sz="1400" b="1" dirty="0">
              <a:solidFill>
                <a:srgbClr val="FF0000"/>
              </a:solidFill>
              <a:latin typeface="Arial" charset="0"/>
            </a:endParaRPr>
          </a:p>
        </p:txBody>
      </p:sp>
      <p:pic>
        <p:nvPicPr>
          <p:cNvPr id="6" name="Picture 8" descr="Thomson"/>
          <p:cNvPicPr>
            <a:picLocks noChangeAspect="1" noChangeArrowheads="1"/>
          </p:cNvPicPr>
          <p:nvPr/>
        </p:nvPicPr>
        <p:blipFill>
          <a:blip r:embed="rId4" cstate="print"/>
          <a:srcRect/>
          <a:stretch>
            <a:fillRect/>
          </a:stretch>
        </p:blipFill>
        <p:spPr bwMode="auto">
          <a:xfrm>
            <a:off x="2819400" y="3437483"/>
            <a:ext cx="3455988" cy="2797175"/>
          </a:xfrm>
          <a:prstGeom prst="rect">
            <a:avLst/>
          </a:prstGeom>
          <a:noFill/>
          <a:ln w="9525">
            <a:noFill/>
            <a:miter lim="800000"/>
            <a:headEnd/>
            <a:tailEnd/>
          </a:ln>
        </p:spPr>
      </p:pic>
      <p:pic>
        <p:nvPicPr>
          <p:cNvPr id="7" name="Picture 9" descr="Thompson_Instrument"/>
          <p:cNvPicPr>
            <a:picLocks noChangeAspect="1" noChangeArrowheads="1"/>
          </p:cNvPicPr>
          <p:nvPr/>
        </p:nvPicPr>
        <p:blipFill>
          <a:blip r:embed="rId5" cstate="print">
            <a:lum bright="-6000" contrast="6000"/>
          </a:blip>
          <a:srcRect l="16185" t="7762" r="21800" b="44379"/>
          <a:stretch>
            <a:fillRect/>
          </a:stretch>
        </p:blipFill>
        <p:spPr bwMode="auto">
          <a:xfrm>
            <a:off x="6508750" y="3723233"/>
            <a:ext cx="2266950" cy="2220913"/>
          </a:xfrm>
          <a:prstGeom prst="rect">
            <a:avLst/>
          </a:prstGeom>
          <a:noFill/>
          <a:ln w="9525">
            <a:noFill/>
            <a:miter lim="800000"/>
            <a:headEnd/>
            <a:tailEnd/>
          </a:ln>
        </p:spPr>
      </p:pic>
      <p:sp>
        <p:nvSpPr>
          <p:cNvPr id="8" name="Text Box 10"/>
          <p:cNvSpPr txBox="1">
            <a:spLocks noChangeArrowheads="1"/>
          </p:cNvSpPr>
          <p:nvPr/>
        </p:nvSpPr>
        <p:spPr bwMode="auto">
          <a:xfrm>
            <a:off x="244475" y="4891633"/>
            <a:ext cx="2687638"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1897 </a:t>
            </a:r>
          </a:p>
          <a:p>
            <a:pPr algn="ctr">
              <a:spcBef>
                <a:spcPct val="50000"/>
              </a:spcBef>
            </a:pPr>
            <a:r>
              <a:rPr lang="en-US" sz="1800" dirty="0" smtClean="0">
                <a:latin typeface="Verdana" pitchFamily="34" charset="0"/>
              </a:rPr>
              <a:t>“Discovery</a:t>
            </a:r>
            <a:r>
              <a:rPr lang="en-US" sz="1800" dirty="0">
                <a:latin typeface="Verdana" pitchFamily="34" charset="0"/>
              </a:rPr>
              <a:t>” of the  electron</a:t>
            </a:r>
          </a:p>
        </p:txBody>
      </p:sp>
      <p:sp>
        <p:nvSpPr>
          <p:cNvPr id="9" name="Text Box 11"/>
          <p:cNvSpPr txBox="1">
            <a:spLocks noChangeArrowheads="1"/>
          </p:cNvSpPr>
          <p:nvPr/>
        </p:nvSpPr>
        <p:spPr bwMode="auto">
          <a:xfrm>
            <a:off x="692480" y="4213771"/>
            <a:ext cx="2032929" cy="369332"/>
          </a:xfrm>
          <a:prstGeom prst="rect">
            <a:avLst/>
          </a:prstGeom>
          <a:noFill/>
          <a:ln w="9525" algn="ctr">
            <a:noFill/>
            <a:miter lim="800000"/>
            <a:headEnd/>
            <a:tailEnd/>
          </a:ln>
        </p:spPr>
        <p:txBody>
          <a:bodyPr wrap="none">
            <a:spAutoFit/>
          </a:bodyPr>
          <a:lstStyle/>
          <a:p>
            <a:pPr algn="ctr">
              <a:spcBef>
                <a:spcPct val="50000"/>
              </a:spcBef>
            </a:pPr>
            <a:r>
              <a:rPr lang="en-US" sz="1800" b="1" dirty="0">
                <a:solidFill>
                  <a:srgbClr val="FF0000"/>
                </a:solidFill>
                <a:latin typeface="Verdana" pitchFamily="34" charset="0"/>
              </a:rPr>
              <a:t>J.J. Thompson</a:t>
            </a:r>
          </a:p>
        </p:txBody>
      </p:sp>
      <p:pic>
        <p:nvPicPr>
          <p:cNvPr id="10" name="Picture 12" descr="Roentgen_device"/>
          <p:cNvPicPr>
            <a:picLocks noChangeAspect="1" noChangeArrowheads="1"/>
          </p:cNvPicPr>
          <p:nvPr/>
        </p:nvPicPr>
        <p:blipFill>
          <a:blip r:embed="rId6" cstate="print">
            <a:lum bright="-36000" contrast="42000"/>
            <a:grayscl/>
          </a:blip>
          <a:srcRect l="2740" t="4701" r="2176"/>
          <a:stretch>
            <a:fillRect/>
          </a:stretch>
        </p:blipFill>
        <p:spPr bwMode="auto">
          <a:xfrm>
            <a:off x="228600" y="694283"/>
            <a:ext cx="3778250" cy="2535238"/>
          </a:xfrm>
          <a:prstGeom prst="rect">
            <a:avLst/>
          </a:prstGeom>
          <a:noFill/>
          <a:ln w="9525">
            <a:noFill/>
            <a:miter lim="800000"/>
            <a:headEnd/>
            <a:tailEnd/>
          </a:ln>
        </p:spPr>
      </p:pic>
      <p:sp>
        <p:nvSpPr>
          <p:cNvPr id="11" name="Text Box 5"/>
          <p:cNvSpPr txBox="1">
            <a:spLocks noChangeArrowheads="1"/>
          </p:cNvSpPr>
          <p:nvPr/>
        </p:nvSpPr>
        <p:spPr bwMode="auto">
          <a:xfrm>
            <a:off x="4267200" y="1972220"/>
            <a:ext cx="2438400" cy="867930"/>
          </a:xfrm>
          <a:prstGeom prst="rect">
            <a:avLst/>
          </a:prstGeom>
          <a:noFill/>
          <a:ln w="9525">
            <a:noFill/>
            <a:miter lim="800000"/>
            <a:headEnd/>
            <a:tailEnd/>
          </a:ln>
        </p:spPr>
        <p:txBody>
          <a:bodyPr>
            <a:spAutoFit/>
          </a:bodyPr>
          <a:lstStyle/>
          <a:p>
            <a:pPr algn="ctr">
              <a:lnSpc>
                <a:spcPct val="85000"/>
              </a:lnSpc>
              <a:spcBef>
                <a:spcPct val="25000"/>
              </a:spcBef>
            </a:pPr>
            <a:r>
              <a:rPr lang="en-US" sz="1800" dirty="0" smtClean="0">
                <a:latin typeface="Verdana" pitchFamily="34" charset="0"/>
              </a:rPr>
              <a:t>1897</a:t>
            </a:r>
            <a:endParaRPr lang="en-US" sz="1800" dirty="0">
              <a:latin typeface="Verdana" pitchFamily="34" charset="0"/>
            </a:endParaRPr>
          </a:p>
          <a:p>
            <a:pPr algn="ctr">
              <a:lnSpc>
                <a:spcPct val="85000"/>
              </a:lnSpc>
              <a:spcBef>
                <a:spcPct val="25000"/>
              </a:spcBef>
            </a:pPr>
            <a:r>
              <a:rPr lang="en-US" sz="1800" dirty="0" smtClean="0">
                <a:latin typeface="Verdana" pitchFamily="34" charset="0"/>
              </a:rPr>
              <a:t>First treatment of tissue with X </a:t>
            </a:r>
            <a:r>
              <a:rPr lang="en-US" sz="1800" dirty="0">
                <a:latin typeface="Verdana" pitchFamily="34" charset="0"/>
              </a:rPr>
              <a:t>rays</a:t>
            </a:r>
          </a:p>
        </p:txBody>
      </p:sp>
      <p:sp>
        <p:nvSpPr>
          <p:cNvPr id="12" name="Text Box 7"/>
          <p:cNvSpPr txBox="1">
            <a:spLocks noChangeArrowheads="1"/>
          </p:cNvSpPr>
          <p:nvPr/>
        </p:nvSpPr>
        <p:spPr bwMode="auto">
          <a:xfrm>
            <a:off x="4114800" y="2839551"/>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smtClean="0">
                <a:solidFill>
                  <a:srgbClr val="FF0000"/>
                </a:solidFill>
                <a:latin typeface="Verdana" pitchFamily="34" charset="0"/>
              </a:rPr>
              <a:t>Leopold Freund</a:t>
            </a:r>
            <a:endParaRPr lang="en-US" sz="1400" b="1" dirty="0">
              <a:solidFill>
                <a:srgbClr val="FF0000"/>
              </a:solidFill>
              <a:latin typeface="Arial" charset="0"/>
            </a:endParaRPr>
          </a:p>
        </p:txBody>
      </p:sp>
      <p:sp>
        <p:nvSpPr>
          <p:cNvPr id="19" name="Slide Number Placeholder 18"/>
          <p:cNvSpPr>
            <a:spLocks noGrp="1"/>
          </p:cNvSpPr>
          <p:nvPr>
            <p:ph type="sldNum" sz="quarter" idx="12"/>
          </p:nvPr>
        </p:nvSpPr>
        <p:spPr/>
        <p:txBody>
          <a:bodyPr/>
          <a:lstStyle/>
          <a:p>
            <a:fld id="{97B5E8DF-58F0-4F1A-9C8E-35C36CDA2C44}" type="slidenum">
              <a:rPr lang="en-GB" smtClean="0"/>
              <a:pPr/>
              <a:t>2</a:t>
            </a:fld>
            <a:endParaRPr lang="en-GB"/>
          </a:p>
        </p:txBody>
      </p:sp>
      <p:sp>
        <p:nvSpPr>
          <p:cNvPr id="15" name="Rectangle 13"/>
          <p:cNvSpPr>
            <a:spLocks noChangeArrowheads="1"/>
          </p:cNvSpPr>
          <p:nvPr/>
        </p:nvSpPr>
        <p:spPr bwMode="auto">
          <a:xfrm>
            <a:off x="-36512" y="23664"/>
            <a:ext cx="76962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The beginnings of modern physics and of medical physics</a:t>
            </a:r>
          </a:p>
        </p:txBody>
      </p:sp>
    </p:spTree>
    <p:extLst>
      <p:ext uri="{BB962C8B-B14F-4D97-AF65-F5344CB8AC3E}">
        <p14:creationId xmlns:p14="http://schemas.microsoft.com/office/powerpoint/2010/main" val="268001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899592" y="3356992"/>
                <a:ext cx="2579168" cy="853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a:ea typeface="Cambria Math"/>
                        </a:rPr>
                        <m:t>𝜓</m:t>
                      </m:r>
                      <m:r>
                        <a:rPr lang="en-US" sz="2200" b="0" i="1" smtClean="0">
                          <a:latin typeface="Cambria Math"/>
                          <a:ea typeface="Cambria Math"/>
                        </a:rPr>
                        <m:t>=</m:t>
                      </m:r>
                      <m:f>
                        <m:fPr>
                          <m:ctrlPr>
                            <a:rPr lang="en-US" sz="2200" b="0" i="1" smtClean="0">
                              <a:latin typeface="Cambria Math"/>
                              <a:ea typeface="Cambria Math"/>
                            </a:rPr>
                          </m:ctrlPr>
                        </m:fPr>
                        <m:num>
                          <m:r>
                            <a:rPr lang="en-US" sz="2200" i="1">
                              <a:latin typeface="Cambria Math"/>
                              <a:ea typeface="Cambria Math"/>
                            </a:rPr>
                            <m:t>𝑑</m:t>
                          </m:r>
                          <m:r>
                            <m:rPr>
                              <m:sty m:val="p"/>
                            </m:rPr>
                            <a:rPr lang="el-GR" sz="2200" i="1" smtClean="0">
                              <a:latin typeface="Cambria Math"/>
                              <a:ea typeface="Cambria Math"/>
                            </a:rPr>
                            <m:t>Ψ</m:t>
                          </m:r>
                        </m:num>
                        <m:den>
                          <m:r>
                            <a:rPr lang="en-US" sz="2200" b="0" i="1" smtClean="0">
                              <a:latin typeface="Cambria Math"/>
                              <a:ea typeface="Cambria Math"/>
                            </a:rPr>
                            <m:t>𝑑𝑡</m:t>
                          </m:r>
                        </m:den>
                      </m:f>
                      <m:r>
                        <a:rPr lang="en-US" sz="2200" b="0" i="1" smtClean="0">
                          <a:latin typeface="Cambria Math"/>
                          <a:ea typeface="Cambria Math"/>
                        </a:rPr>
                        <m:t>=</m:t>
                      </m:r>
                      <m:f>
                        <m:fPr>
                          <m:ctrlPr>
                            <a:rPr lang="en-US" sz="2200" b="0" i="1" smtClean="0">
                              <a:latin typeface="Cambria Math"/>
                              <a:ea typeface="Cambria Math"/>
                            </a:rPr>
                          </m:ctrlPr>
                        </m:fPr>
                        <m:num>
                          <m:r>
                            <a:rPr lang="en-US" sz="2200" b="0" i="1" smtClean="0">
                              <a:latin typeface="Cambria Math"/>
                              <a:ea typeface="Cambria Math"/>
                            </a:rPr>
                            <m:t>𝑑</m:t>
                          </m:r>
                        </m:num>
                        <m:den>
                          <m:r>
                            <a:rPr lang="en-US" sz="2200" b="0" i="1" smtClean="0">
                              <a:latin typeface="Cambria Math"/>
                              <a:ea typeface="Cambria Math"/>
                            </a:rPr>
                            <m:t>𝑑𝑡</m:t>
                          </m:r>
                        </m:den>
                      </m:f>
                      <m:d>
                        <m:dPr>
                          <m:ctrlPr>
                            <a:rPr lang="en-US" sz="2200" b="0" i="1" smtClean="0">
                              <a:latin typeface="Cambria Math"/>
                              <a:ea typeface="Cambria Math"/>
                            </a:rPr>
                          </m:ctrlPr>
                        </m:dPr>
                        <m:e>
                          <m:f>
                            <m:fPr>
                              <m:ctrlPr>
                                <a:rPr lang="en-US" sz="2200" b="0" i="1" smtClean="0">
                                  <a:latin typeface="Cambria Math"/>
                                  <a:ea typeface="Cambria Math"/>
                                </a:rPr>
                              </m:ctrlPr>
                            </m:fPr>
                            <m:num>
                              <m:r>
                                <a:rPr lang="en-US" sz="2200" b="0" i="1" smtClean="0">
                                  <a:latin typeface="Cambria Math"/>
                                  <a:ea typeface="Cambria Math"/>
                                </a:rPr>
                                <m:t>𝑑𝑅</m:t>
                              </m:r>
                            </m:num>
                            <m:den>
                              <m:r>
                                <a:rPr lang="en-US" sz="2200" b="0" i="1" smtClean="0">
                                  <a:latin typeface="Cambria Math"/>
                                  <a:ea typeface="Cambria Math"/>
                                </a:rPr>
                                <m:t>𝑑𝑎</m:t>
                              </m:r>
                            </m:den>
                          </m:f>
                        </m:e>
                      </m:d>
                    </m:oMath>
                  </m:oMathPara>
                </a14:m>
                <a:endParaRPr lang="en-GB" sz="2200" dirty="0">
                  <a:latin typeface="Symbol" pitchFamily="18" charset="2"/>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899592" y="3356992"/>
                <a:ext cx="2579168" cy="853054"/>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39552" y="1569327"/>
                <a:ext cx="8064896" cy="1169551"/>
              </a:xfrm>
              <a:prstGeom prst="rect">
                <a:avLst/>
              </a:prstGeom>
              <a:noFill/>
            </p:spPr>
            <p:txBody>
              <a:bodyPr wrap="square" rtlCol="0">
                <a:spAutoFit/>
              </a:bodyPr>
              <a:lstStyle/>
              <a:p>
                <a:pPr>
                  <a:lnSpc>
                    <a:spcPts val="2800"/>
                  </a:lnSpc>
                </a:pPr>
                <a14:m>
                  <m:oMath xmlns:m="http://schemas.openxmlformats.org/officeDocument/2006/math">
                    <m:r>
                      <m:rPr>
                        <m:sty m:val="p"/>
                      </m:rPr>
                      <a:rPr lang="el-GR" sz="2000" i="1" smtClean="0">
                        <a:latin typeface="Cambria Math"/>
                        <a:ea typeface="Cambria Math"/>
                      </a:rPr>
                      <m:t>Ψ</m:t>
                    </m:r>
                  </m:oMath>
                </a14:m>
                <a:r>
                  <a:rPr lang="en-US" sz="2000" dirty="0" smtClean="0">
                    <a:latin typeface="Verdana" pitchFamily="34" charset="0"/>
                    <a:ea typeface="Verdana" pitchFamily="34" charset="0"/>
                    <a:cs typeface="Verdana" pitchFamily="34" charset="0"/>
                  </a:rPr>
                  <a:t> may be defined for all values of </a:t>
                </a:r>
                <a:r>
                  <a:rPr lang="en-US" sz="2000" i="1" dirty="0" smtClean="0">
                    <a:latin typeface="Verdana" pitchFamily="34" charset="0"/>
                    <a:ea typeface="Verdana" pitchFamily="34" charset="0"/>
                    <a:cs typeface="Verdana" pitchFamily="34" charset="0"/>
                  </a:rPr>
                  <a:t>t</a:t>
                </a:r>
                <a:r>
                  <a:rPr lang="en-US" sz="2000" dirty="0" smtClean="0">
                    <a:latin typeface="Verdana" pitchFamily="34" charset="0"/>
                    <a:ea typeface="Verdana" pitchFamily="34" charset="0"/>
                    <a:cs typeface="Verdana" pitchFamily="34" charset="0"/>
                  </a:rPr>
                  <a:t> through the interval from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0</a:t>
                </a:r>
                <a:r>
                  <a:rPr lang="en-US" sz="2000" dirty="0" smtClean="0">
                    <a:latin typeface="Verdana" pitchFamily="34" charset="0"/>
                    <a:ea typeface="Verdana" pitchFamily="34" charset="0"/>
                    <a:cs typeface="Verdana" pitchFamily="34" charset="0"/>
                  </a:rPr>
                  <a:t> (for which</a:t>
                </a:r>
                <a14:m>
                  <m:oMath xmlns:m="http://schemas.openxmlformats.org/officeDocument/2006/math">
                    <m:r>
                      <a:rPr lang="en-US" sz="2000" b="0" i="0" smtClean="0">
                        <a:latin typeface="Cambria Math"/>
                        <a:ea typeface="Cambria Math"/>
                      </a:rPr>
                      <m:t> </m:t>
                    </m:r>
                    <m:r>
                      <m:rPr>
                        <m:sty m:val="p"/>
                      </m:rPr>
                      <a:rPr lang="el-GR" sz="2000" i="1">
                        <a:latin typeface="Cambria Math"/>
                        <a:ea typeface="Cambria Math"/>
                      </a:rPr>
                      <m:t>Ψ</m:t>
                    </m:r>
                  </m:oMath>
                </a14:m>
                <a:r>
                  <a:rPr lang="en-GB" sz="2000" dirty="0" smtClean="0">
                    <a:latin typeface="Verdana" pitchFamily="34" charset="0"/>
                    <a:ea typeface="Verdana" pitchFamily="34" charset="0"/>
                    <a:cs typeface="Verdana" pitchFamily="34" charset="0"/>
                  </a:rPr>
                  <a:t>=0) to </a:t>
                </a:r>
                <a:r>
                  <a:rPr lang="en-GB" sz="2000" i="1" dirty="0" smtClean="0">
                    <a:latin typeface="Verdana" pitchFamily="34" charset="0"/>
                    <a:ea typeface="Verdana" pitchFamily="34" charset="0"/>
                    <a:cs typeface="Verdana" pitchFamily="34" charset="0"/>
                  </a:rPr>
                  <a:t>t</a:t>
                </a:r>
                <a:r>
                  <a:rPr lang="en-GB" sz="2000" dirty="0" smtClean="0">
                    <a:latin typeface="Verdana" pitchFamily="34" charset="0"/>
                    <a:ea typeface="Verdana" pitchFamily="34" charset="0"/>
                    <a:cs typeface="Verdana" pitchFamily="34" charset="0"/>
                  </a:rPr>
                  <a:t> = </a:t>
                </a:r>
                <a:r>
                  <a:rPr lang="en-GB" sz="2000" i="1" dirty="0" err="1" smtClean="0">
                    <a:latin typeface="Verdana" pitchFamily="34" charset="0"/>
                    <a:ea typeface="Verdana" pitchFamily="34" charset="0"/>
                    <a:cs typeface="Verdana" pitchFamily="34" charset="0"/>
                  </a:rPr>
                  <a:t>t</a:t>
                </a:r>
                <a:r>
                  <a:rPr lang="en-GB" sz="2000" i="1" baseline="-25000" dirty="0" err="1" smtClean="0">
                    <a:latin typeface="Verdana" pitchFamily="34" charset="0"/>
                    <a:ea typeface="Verdana" pitchFamily="34" charset="0"/>
                    <a:cs typeface="Verdana" pitchFamily="34" charset="0"/>
                  </a:rPr>
                  <a:t>max</a:t>
                </a:r>
                <a:r>
                  <a:rPr lang="en-GB" sz="2000" dirty="0" smtClean="0">
                    <a:latin typeface="Verdana" pitchFamily="34" charset="0"/>
                    <a:ea typeface="Verdana" pitchFamily="34" charset="0"/>
                    <a:cs typeface="Verdana" pitchFamily="34" charset="0"/>
                  </a:rPr>
                  <a:t> (for which </a:t>
                </a:r>
                <a14:m>
                  <m:oMath xmlns:m="http://schemas.openxmlformats.org/officeDocument/2006/math">
                    <m:r>
                      <m:rPr>
                        <m:sty m:val="p"/>
                      </m:rPr>
                      <a:rPr lang="el-GR" sz="2000" i="1">
                        <a:latin typeface="Cambria Math"/>
                        <a:ea typeface="Cambria Math"/>
                      </a:rPr>
                      <m:t>Ψ</m:t>
                    </m:r>
                  </m:oMath>
                </a14:m>
                <a:r>
                  <a:rPr lang="en-GB" sz="2000" dirty="0" smtClean="0">
                    <a:latin typeface="Verdana" pitchFamily="34" charset="0"/>
                    <a:ea typeface="Verdana" pitchFamily="34" charset="0"/>
                    <a:cs typeface="Verdana" pitchFamily="34" charset="0"/>
                  </a:rPr>
                  <a:t> =</a:t>
                </a:r>
                <a:r>
                  <a:rPr lang="el-GR" sz="2000" dirty="0">
                    <a:latin typeface="Verdana" pitchFamily="34" charset="0"/>
                    <a:ea typeface="Verdana" pitchFamily="34" charset="0"/>
                    <a:cs typeface="Verdana" pitchFamily="34" charset="0"/>
                  </a:rPr>
                  <a:t> </a:t>
                </a:r>
                <a14:m>
                  <m:oMath xmlns:m="http://schemas.openxmlformats.org/officeDocument/2006/math">
                    <m:r>
                      <m:rPr>
                        <m:sty m:val="p"/>
                      </m:rPr>
                      <a:rPr lang="el-GR" sz="2000" i="1">
                        <a:latin typeface="Cambria Math"/>
                        <a:ea typeface="Cambria Math"/>
                      </a:rPr>
                      <m:t>Ψ</m:t>
                    </m:r>
                  </m:oMath>
                </a14:m>
                <a:r>
                  <a:rPr lang="en-GB" sz="2000" i="1" baseline="-25000" dirty="0" smtClean="0">
                    <a:latin typeface="Verdana" pitchFamily="34" charset="0"/>
                    <a:ea typeface="Verdana" pitchFamily="34" charset="0"/>
                    <a:cs typeface="Verdana" pitchFamily="34" charset="0"/>
                  </a:rPr>
                  <a:t>max</a:t>
                </a:r>
                <a:r>
                  <a:rPr lang="en-GB" sz="2000" dirty="0" smtClean="0">
                    <a:latin typeface="Verdana" pitchFamily="34" charset="0"/>
                    <a:ea typeface="Verdana" pitchFamily="34" charset="0"/>
                    <a:cs typeface="Verdana" pitchFamily="34" charset="0"/>
                  </a:rPr>
                  <a:t>). Then at some time </a:t>
                </a:r>
                <a:r>
                  <a:rPr lang="en-GB" sz="2000" i="1" dirty="0" smtClean="0">
                    <a:latin typeface="Verdana" pitchFamily="34" charset="0"/>
                    <a:ea typeface="Verdana" pitchFamily="34" charset="0"/>
                    <a:cs typeface="Verdana" pitchFamily="34" charset="0"/>
                  </a:rPr>
                  <a:t>t</a:t>
                </a:r>
                <a:r>
                  <a:rPr lang="en-GB" sz="2000" dirty="0" smtClean="0">
                    <a:latin typeface="Verdana" pitchFamily="34" charset="0"/>
                    <a:ea typeface="Verdana" pitchFamily="34" charset="0"/>
                    <a:cs typeface="Verdana" pitchFamily="34" charset="0"/>
                  </a:rPr>
                  <a:t> within the interval </a:t>
                </a:r>
                <a:r>
                  <a:rPr lang="en-GB" sz="2000" i="1" dirty="0" smtClean="0">
                    <a:latin typeface="Verdana" pitchFamily="34" charset="0"/>
                    <a:ea typeface="Verdana" pitchFamily="34" charset="0"/>
                    <a:cs typeface="Verdana" pitchFamily="34" charset="0"/>
                  </a:rPr>
                  <a:t>t</a:t>
                </a:r>
                <a:r>
                  <a:rPr lang="en-GB" sz="2000" i="1" baseline="-25000" dirty="0" smtClean="0">
                    <a:latin typeface="Verdana" pitchFamily="34" charset="0"/>
                    <a:ea typeface="Verdana" pitchFamily="34" charset="0"/>
                    <a:cs typeface="Verdana" pitchFamily="34" charset="0"/>
                  </a:rPr>
                  <a:t>0</a:t>
                </a:r>
                <a:r>
                  <a:rPr lang="en-GB" sz="2000" dirty="0" smtClean="0">
                    <a:latin typeface="Verdana" pitchFamily="34" charset="0"/>
                    <a:ea typeface="Verdana" pitchFamily="34" charset="0"/>
                    <a:cs typeface="Verdana" pitchFamily="34" charset="0"/>
                  </a:rPr>
                  <a:t> </a:t>
                </a:r>
                <a:r>
                  <a:rPr lang="en-US" sz="2000" dirty="0">
                    <a:latin typeface="Verdana" pitchFamily="34" charset="0"/>
                    <a:ea typeface="Verdana" pitchFamily="34" charset="0"/>
                    <a:cs typeface="Verdana" pitchFamily="34" charset="0"/>
                    <a:sym typeface="Wingdings 3"/>
                  </a:rPr>
                  <a:t></a:t>
                </a:r>
                <a:r>
                  <a:rPr lang="en-GB" sz="2000" dirty="0" smtClean="0">
                    <a:latin typeface="Verdana" pitchFamily="34" charset="0"/>
                    <a:ea typeface="Verdana" pitchFamily="34" charset="0"/>
                    <a:cs typeface="Verdana" pitchFamily="34" charset="0"/>
                  </a:rPr>
                  <a:t> </a:t>
                </a:r>
                <a:r>
                  <a:rPr lang="en-GB" sz="2000" i="1" dirty="0" smtClean="0">
                    <a:latin typeface="Verdana" pitchFamily="34" charset="0"/>
                    <a:ea typeface="Verdana" pitchFamily="34" charset="0"/>
                    <a:cs typeface="Verdana" pitchFamily="34" charset="0"/>
                  </a:rPr>
                  <a:t>t</a:t>
                </a:r>
                <a:r>
                  <a:rPr lang="en-GB" sz="2000" dirty="0" smtClean="0">
                    <a:latin typeface="Verdana" pitchFamily="34" charset="0"/>
                    <a:ea typeface="Verdana" pitchFamily="34" charset="0"/>
                    <a:cs typeface="Verdana" pitchFamily="34" charset="0"/>
                  </a:rPr>
                  <a:t>:</a:t>
                </a:r>
              </a:p>
            </p:txBody>
          </p:sp>
        </mc:Choice>
        <mc:Fallback xmlns="">
          <p:sp>
            <p:nvSpPr>
              <p:cNvPr id="5" name="TextBox 4"/>
              <p:cNvSpPr txBox="1">
                <a:spLocks noRot="1" noChangeAspect="1" noMove="1" noResize="1" noEditPoints="1" noAdjustHandles="1" noChangeArrowheads="1" noChangeShapeType="1" noTextEdit="1"/>
              </p:cNvSpPr>
              <p:nvPr/>
            </p:nvSpPr>
            <p:spPr>
              <a:xfrm>
                <a:off x="539552" y="1569327"/>
                <a:ext cx="8064896" cy="1169551"/>
              </a:xfrm>
              <a:prstGeom prst="rect">
                <a:avLst/>
              </a:prstGeom>
              <a:blipFill rotWithShape="1">
                <a:blip r:embed="rId3"/>
                <a:stretch>
                  <a:fillRect l="-832" t="-1042" r="-1286" b="-5208"/>
                </a:stretch>
              </a:blipFill>
            </p:spPr>
            <p:txBody>
              <a:bodyPr/>
              <a:lstStyle/>
              <a:p>
                <a:r>
                  <a:rPr lang="en-GB">
                    <a:noFill/>
                  </a:rPr>
                  <a:t> </a:t>
                </a:r>
              </a:p>
            </p:txBody>
          </p:sp>
        </mc:Fallback>
      </mc:AlternateContent>
      <p:sp>
        <p:nvSpPr>
          <p:cNvPr id="6" name="TextBox 5"/>
          <p:cNvSpPr txBox="1"/>
          <p:nvPr/>
        </p:nvSpPr>
        <p:spPr>
          <a:xfrm>
            <a:off x="323528" y="836712"/>
            <a:ext cx="842493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ENERGY FLUX DENSITY OR ENERGY FLUENCE RATE at a point </a:t>
            </a:r>
            <a:r>
              <a:rPr lang="en-US" sz="2000" i="1" dirty="0" smtClean="0">
                <a:latin typeface="Verdana" pitchFamily="34" charset="0"/>
                <a:ea typeface="Verdana" pitchFamily="34" charset="0"/>
                <a:cs typeface="Verdana" pitchFamily="34" charset="0"/>
              </a:rPr>
              <a:t>P</a:t>
            </a:r>
            <a:endParaRPr lang="en-GB" sz="2000" i="1"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539571" y="4869160"/>
                <a:ext cx="8064896" cy="773866"/>
              </a:xfrm>
              <a:prstGeom prst="rect">
                <a:avLst/>
              </a:prstGeom>
            </p:spPr>
            <p:txBody>
              <a:bodyPr wrap="square">
                <a:spAutoFit/>
              </a:bodyPr>
              <a:lstStyle/>
              <a:p>
                <a:pPr>
                  <a:lnSpc>
                    <a:spcPts val="2800"/>
                  </a:lnSpc>
                </a:pPr>
                <a14:m>
                  <m:oMath xmlns:m="http://schemas.openxmlformats.org/officeDocument/2006/math">
                    <m:r>
                      <a:rPr lang="en-US" sz="2000" i="1">
                        <a:latin typeface="Cambria Math"/>
                        <a:ea typeface="Cambria Math"/>
                      </a:rPr>
                      <m:t>𝑑</m:t>
                    </m:r>
                    <m:r>
                      <m:rPr>
                        <m:sty m:val="p"/>
                      </m:rPr>
                      <a:rPr lang="el-GR" sz="2000" i="1">
                        <a:latin typeface="Cambria Math"/>
                        <a:ea typeface="Cambria Math"/>
                      </a:rPr>
                      <m:t>Ψ</m:t>
                    </m:r>
                  </m:oMath>
                </a14:m>
                <a:r>
                  <a:rPr lang="en-GB" sz="2000" dirty="0" smtClean="0">
                    <a:latin typeface="Verdana" pitchFamily="34" charset="0"/>
                    <a:ea typeface="Verdana" pitchFamily="34" charset="0"/>
                    <a:cs typeface="Verdana" pitchFamily="34" charset="0"/>
                  </a:rPr>
                  <a:t> = increment of energy fluence during the infinitesimal time interval </a:t>
                </a:r>
                <a:r>
                  <a:rPr lang="en-GB" sz="2000" i="1" dirty="0" err="1" smtClean="0">
                    <a:latin typeface="Verdana" pitchFamily="34" charset="0"/>
                    <a:ea typeface="Verdana" pitchFamily="34" charset="0"/>
                    <a:cs typeface="Verdana" pitchFamily="34" charset="0"/>
                  </a:rPr>
                  <a:t>dt</a:t>
                </a:r>
                <a:r>
                  <a:rPr lang="en-GB" sz="2000" dirty="0" smtClean="0">
                    <a:latin typeface="Verdana" pitchFamily="34" charset="0"/>
                    <a:ea typeface="Verdana" pitchFamily="34" charset="0"/>
                    <a:cs typeface="Verdana" pitchFamily="34" charset="0"/>
                  </a:rPr>
                  <a:t> at time </a:t>
                </a:r>
                <a:r>
                  <a:rPr lang="en-GB" sz="2000" i="1" dirty="0" smtClean="0">
                    <a:latin typeface="Verdana" pitchFamily="34" charset="0"/>
                    <a:ea typeface="Verdana" pitchFamily="34" charset="0"/>
                    <a:cs typeface="Verdana" pitchFamily="34" charset="0"/>
                  </a:rPr>
                  <a:t>t</a:t>
                </a:r>
                <a:endParaRPr lang="en-GB" sz="2000" i="1" dirty="0">
                  <a:latin typeface="Verdana" pitchFamily="34" charset="0"/>
                  <a:ea typeface="Verdana" pitchFamily="34" charset="0"/>
                  <a:cs typeface="Verdana"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539571" y="4869160"/>
                <a:ext cx="8064896" cy="773866"/>
              </a:xfrm>
              <a:prstGeom prst="rect">
                <a:avLst/>
              </a:prstGeom>
              <a:blipFill rotWithShape="1">
                <a:blip r:embed="rId4"/>
                <a:stretch>
                  <a:fillRect l="-832" t="-1575" b="-13386"/>
                </a:stretch>
              </a:blipFill>
            </p:spPr>
            <p:txBody>
              <a:bodyPr/>
              <a:lstStyle/>
              <a:p>
                <a:r>
                  <a:rPr lang="en-GB">
                    <a:noFill/>
                  </a:rPr>
                  <a:t> </a:t>
                </a:r>
              </a:p>
            </p:txBody>
          </p:sp>
        </mc:Fallback>
      </mc:AlternateContent>
      <p:sp>
        <p:nvSpPr>
          <p:cNvPr id="8" name="TextBox 7"/>
          <p:cNvSpPr txBox="1"/>
          <p:nvPr/>
        </p:nvSpPr>
        <p:spPr>
          <a:xfrm>
            <a:off x="3942356" y="3573016"/>
            <a:ext cx="3653980"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(J m</a:t>
            </a:r>
            <a:r>
              <a:rPr lang="en-US" sz="2000" baseline="30000" dirty="0" smtClean="0">
                <a:latin typeface="Verdana" pitchFamily="34" charset="0"/>
                <a:ea typeface="Verdana" pitchFamily="34" charset="0"/>
                <a:cs typeface="Verdana" pitchFamily="34" charset="0"/>
              </a:rPr>
              <a:t>-2</a:t>
            </a:r>
            <a:r>
              <a:rPr lang="en-US" sz="2000" dirty="0" smtClean="0">
                <a:latin typeface="Verdana" pitchFamily="34" charset="0"/>
                <a:ea typeface="Verdana" pitchFamily="34" charset="0"/>
                <a:cs typeface="Verdana" pitchFamily="34" charset="0"/>
              </a:rPr>
              <a:t> 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  or  erg cm</a:t>
            </a:r>
            <a:r>
              <a:rPr lang="en-US" sz="2000" baseline="30000" dirty="0" smtClean="0">
                <a:latin typeface="Verdana" pitchFamily="34" charset="0"/>
                <a:ea typeface="Verdana" pitchFamily="34" charset="0"/>
                <a:cs typeface="Verdana" pitchFamily="34" charset="0"/>
              </a:rPr>
              <a:t>-2 </a:t>
            </a:r>
            <a:r>
              <a:rPr lang="en-US" sz="2000" dirty="0" smtClean="0">
                <a:latin typeface="Verdana" pitchFamily="34" charset="0"/>
                <a:ea typeface="Verdana" pitchFamily="34" charset="0"/>
                <a:cs typeface="Verdana" pitchFamily="34" charset="0"/>
              </a:rPr>
              <a:t>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p:sp>
        <p:nvSpPr>
          <p:cNvPr id="13" name="Slide Number Placeholder 12"/>
          <p:cNvSpPr>
            <a:spLocks noGrp="1"/>
          </p:cNvSpPr>
          <p:nvPr>
            <p:ph type="sldNum" sz="quarter" idx="12"/>
          </p:nvPr>
        </p:nvSpPr>
        <p:spPr/>
        <p:txBody>
          <a:bodyPr/>
          <a:lstStyle/>
          <a:p>
            <a:fld id="{97B5E8DF-58F0-4F1A-9C8E-35C36CDA2C44}" type="slidenum">
              <a:rPr lang="en-GB" smtClean="0"/>
              <a:pPr/>
              <a:t>20</a:t>
            </a:fld>
            <a:endParaRPr lang="en-GB"/>
          </a:p>
        </p:txBody>
      </p:sp>
      <p:sp>
        <p:nvSpPr>
          <p:cNvPr id="9" name="TextBox 8"/>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flux density or energy fluence rate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32337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827584" y="1556792"/>
                <a:ext cx="2661819" cy="81868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000" i="1" smtClean="0">
                              <a:latin typeface="Cambria Math"/>
                              <a:ea typeface="Cambria Math"/>
                            </a:rPr>
                          </m:ctrlPr>
                        </m:sSubPr>
                        <m:e>
                          <m:r>
                            <m:rPr>
                              <m:sty m:val="p"/>
                            </m:rPr>
                            <a:rPr lang="el-GR" sz="2000" i="1">
                              <a:latin typeface="Cambria Math"/>
                              <a:ea typeface="Cambria Math"/>
                            </a:rPr>
                            <m:t>Ψ</m:t>
                          </m:r>
                          <m:r>
                            <a:rPr lang="en-US" sz="2000" b="0" i="1" smtClean="0">
                              <a:latin typeface="Cambria Math"/>
                              <a:ea typeface="Cambria Math"/>
                            </a:rPr>
                            <m:t>(</m:t>
                          </m:r>
                          <m:r>
                            <a:rPr lang="en-US" sz="2000" b="0" i="1" smtClean="0">
                              <a:latin typeface="Cambria Math"/>
                              <a:ea typeface="Cambria Math"/>
                            </a:rPr>
                            <m:t>𝑡</m:t>
                          </m:r>
                        </m:e>
                        <m:sub>
                          <m:r>
                            <a:rPr lang="en-US" sz="2000" b="0" i="1" smtClean="0">
                              <a:latin typeface="Cambria Math"/>
                              <a:ea typeface="Cambria Math"/>
                            </a:rPr>
                            <m:t>0</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r>
                        <a:rPr lang="en-US" sz="2000" b="0" i="0" smtClean="0">
                          <a:latin typeface="Cambria Math"/>
                          <a:ea typeface="Cambria Math"/>
                        </a:rPr>
                        <m:t>=</m:t>
                      </m:r>
                      <m:nary>
                        <m:naryPr>
                          <m:ctrlPr>
                            <a:rPr lang="en-US" sz="2000" b="0" i="1" smtClean="0">
                              <a:latin typeface="Cambria Math"/>
                              <a:ea typeface="Cambria Math"/>
                            </a:rPr>
                          </m:ctrlPr>
                        </m:naryPr>
                        <m:sub>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0</m:t>
                              </m:r>
                            </m:sub>
                          </m:sSub>
                        </m:sub>
                        <m:sup>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sup>
                        <m:e>
                          <m:r>
                            <a:rPr lang="en-US" sz="2000" i="1">
                              <a:latin typeface="Cambria Math"/>
                              <a:ea typeface="Cambria Math"/>
                            </a:rPr>
                            <m:t>𝜓</m:t>
                          </m:r>
                          <m:d>
                            <m:dPr>
                              <m:ctrlPr>
                                <a:rPr lang="en-US" sz="2000" b="0" i="1" smtClean="0">
                                  <a:latin typeface="Cambria Math"/>
                                  <a:ea typeface="Cambria Math"/>
                                </a:rPr>
                              </m:ctrlPr>
                            </m:dPr>
                            <m:e>
                              <m:r>
                                <a:rPr lang="en-US" sz="2000" b="0" i="1" smtClean="0">
                                  <a:latin typeface="Cambria Math"/>
                                  <a:ea typeface="Cambria Math"/>
                                </a:rPr>
                                <m:t>𝑡</m:t>
                              </m:r>
                            </m:e>
                          </m:d>
                          <m:r>
                            <a:rPr lang="en-US" sz="2000" b="0" i="1" smtClean="0">
                              <a:latin typeface="Cambria Math"/>
                              <a:ea typeface="Cambria Math"/>
                            </a:rPr>
                            <m:t>𝑑𝑡</m:t>
                          </m:r>
                        </m:e>
                      </m:nary>
                    </m:oMath>
                  </m:oMathPara>
                </a14:m>
                <a:endParaRPr lang="en-GB"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827584" y="1556792"/>
                <a:ext cx="2661819" cy="818686"/>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827584" y="2636912"/>
                <a:ext cx="6192688" cy="400110"/>
              </a:xfrm>
              <a:prstGeom prst="rect">
                <a:avLst/>
              </a:prstGeom>
              <a:noFill/>
            </p:spPr>
            <p:txBody>
              <a:bodyPr wrap="square" rtlCol="0">
                <a:spAutoFit/>
              </a:bodyPr>
              <a:lstStyle/>
              <a:p>
                <a:r>
                  <a:rPr lang="en-US" sz="2000" dirty="0">
                    <a:latin typeface="Verdana" pitchFamily="34" charset="0"/>
                    <a:ea typeface="Verdana" pitchFamily="34" charset="0"/>
                    <a:cs typeface="Verdana" pitchFamily="34" charset="0"/>
                  </a:rPr>
                  <a:t>a</a:t>
                </a:r>
                <a:r>
                  <a:rPr lang="en-US" sz="2000" b="0" dirty="0" smtClean="0">
                    <a:latin typeface="Verdana" pitchFamily="34" charset="0"/>
                    <a:ea typeface="Verdana" pitchFamily="34" charset="0"/>
                    <a:cs typeface="Verdana" pitchFamily="34" charset="0"/>
                  </a:rPr>
                  <a:t>nd for constant</a:t>
                </a:r>
                <a14:m>
                  <m:oMath xmlns:m="http://schemas.openxmlformats.org/officeDocument/2006/math">
                    <m:r>
                      <a:rPr lang="en-US" sz="2000" b="0" i="0" smtClean="0">
                        <a:latin typeface="Cambria Math"/>
                        <a:ea typeface="Cambria Math"/>
                      </a:rPr>
                      <m:t> </m:t>
                    </m:r>
                    <m:r>
                      <a:rPr lang="en-US" sz="2000" i="1">
                        <a:latin typeface="Cambria Math"/>
                        <a:ea typeface="Cambria Math"/>
                      </a:rPr>
                      <m:t>𝜓</m:t>
                    </m:r>
                    <m:d>
                      <m:dPr>
                        <m:ctrlPr>
                          <a:rPr lang="en-US" sz="2000" i="1">
                            <a:latin typeface="Cambria Math"/>
                            <a:ea typeface="Cambria Math"/>
                          </a:rPr>
                        </m:ctrlPr>
                      </m:dPr>
                      <m:e>
                        <m:r>
                          <a:rPr lang="en-US" sz="2000" i="1">
                            <a:latin typeface="Cambria Math"/>
                            <a:ea typeface="Cambria Math"/>
                          </a:rPr>
                          <m:t>𝑡</m:t>
                        </m:r>
                      </m:e>
                    </m:d>
                  </m:oMath>
                </a14:m>
                <a:r>
                  <a:rPr lang="en-US" sz="2000" dirty="0" smtClean="0">
                    <a:latin typeface="Verdana" pitchFamily="34" charset="0"/>
                    <a:ea typeface="Verdana" pitchFamily="34" charset="0"/>
                    <a:cs typeface="Verdana" pitchFamily="34" charset="0"/>
                  </a:rPr>
                  <a:t> </a:t>
                </a:r>
                <a:endParaRPr lang="en-GB" sz="2000" dirty="0">
                  <a:latin typeface="Verdana" pitchFamily="34" charset="0"/>
                  <a:ea typeface="Verdana" pitchFamily="34" charset="0"/>
                  <a:cs typeface="Verdana"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827584" y="2636912"/>
                <a:ext cx="6192688" cy="400110"/>
              </a:xfrm>
              <a:prstGeom prst="rect">
                <a:avLst/>
              </a:prstGeom>
              <a:blipFill rotWithShape="1">
                <a:blip r:embed="rId3"/>
                <a:stretch>
                  <a:fillRect l="-1083" t="-7692" b="-2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827584" y="3491716"/>
                <a:ext cx="3658053"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l-GR" sz="2000" i="1" smtClean="0">
                              <a:latin typeface="Cambria Math"/>
                              <a:ea typeface="Cambria Math"/>
                            </a:rPr>
                          </m:ctrlPr>
                        </m:sSubPr>
                        <m:e>
                          <m:r>
                            <m:rPr>
                              <m:sty m:val="p"/>
                            </m:rPr>
                            <a:rPr lang="el-GR" sz="2000" i="1">
                              <a:latin typeface="Cambria Math"/>
                              <a:ea typeface="Cambria Math"/>
                            </a:rPr>
                            <m:t>Ψ</m:t>
                          </m:r>
                          <m:r>
                            <a:rPr lang="en-US" sz="2000" b="0" i="1" smtClean="0">
                              <a:latin typeface="Cambria Math"/>
                              <a:ea typeface="Cambria Math"/>
                            </a:rPr>
                            <m:t>(</m:t>
                          </m:r>
                          <m:r>
                            <a:rPr lang="en-US" sz="2000" b="0" i="1" smtClean="0">
                              <a:latin typeface="Cambria Math"/>
                              <a:ea typeface="Cambria Math"/>
                            </a:rPr>
                            <m:t>𝑡</m:t>
                          </m:r>
                        </m:e>
                        <m:sub>
                          <m:r>
                            <a:rPr lang="en-US" sz="2000" b="0" i="1" smtClean="0">
                              <a:latin typeface="Cambria Math"/>
                              <a:ea typeface="Cambria Math"/>
                            </a:rPr>
                            <m:t>0</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r>
                        <a:rPr lang="en-US" sz="2000" b="0" i="0" smtClean="0">
                          <a:latin typeface="Cambria Math"/>
                          <a:ea typeface="Cambria Math"/>
                        </a:rPr>
                        <m:t>=</m:t>
                      </m:r>
                      <m:r>
                        <a:rPr lang="en-US" sz="2000" i="1">
                          <a:latin typeface="Cambria Math"/>
                          <a:ea typeface="Cambria Math"/>
                        </a:rPr>
                        <m:t>𝜓</m:t>
                      </m:r>
                      <m:r>
                        <a:rPr lang="el-GR" sz="2000" b="0" i="1" smtClean="0">
                          <a:latin typeface="Cambria Math"/>
                          <a:ea typeface="Cambria Math"/>
                        </a:rPr>
                        <m:t>∙</m:t>
                      </m:r>
                      <m:d>
                        <m:dPr>
                          <m:ctrlPr>
                            <a:rPr lang="en-US" sz="2000" b="0" i="1" smtClean="0">
                              <a:latin typeface="Cambria Math"/>
                              <a:ea typeface="Cambria Math"/>
                            </a:rPr>
                          </m:ctrlPr>
                        </m:dPr>
                        <m:e>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1</m:t>
                              </m:r>
                            </m:sub>
                          </m:sSub>
                          <m:r>
                            <a:rPr lang="en-US" sz="2000" b="0" i="1" smtClean="0">
                              <a:latin typeface="Cambria Math"/>
                              <a:ea typeface="Cambria Math"/>
                            </a:rPr>
                            <m:t>−</m:t>
                          </m:r>
                          <m:sSub>
                            <m:sSubPr>
                              <m:ctrlPr>
                                <a:rPr lang="en-US" sz="2000" b="0" i="1" smtClean="0">
                                  <a:latin typeface="Cambria Math"/>
                                  <a:ea typeface="Cambria Math"/>
                                </a:rPr>
                              </m:ctrlPr>
                            </m:sSubPr>
                            <m:e>
                              <m:r>
                                <a:rPr lang="en-US" sz="2000" b="0" i="1" smtClean="0">
                                  <a:latin typeface="Cambria Math"/>
                                  <a:ea typeface="Cambria Math"/>
                                </a:rPr>
                                <m:t>𝑡</m:t>
                              </m:r>
                            </m:e>
                            <m:sub>
                              <m:r>
                                <a:rPr lang="en-US" sz="2000" b="0" i="1" smtClean="0">
                                  <a:latin typeface="Cambria Math"/>
                                  <a:ea typeface="Cambria Math"/>
                                </a:rPr>
                                <m:t>0</m:t>
                              </m:r>
                            </m:sub>
                          </m:sSub>
                        </m:e>
                      </m:d>
                      <m:r>
                        <a:rPr lang="en-US" sz="2000" b="0" i="1" smtClean="0">
                          <a:latin typeface="Cambria Math"/>
                          <a:ea typeface="Cambria Math"/>
                        </a:rPr>
                        <m:t>=</m:t>
                      </m:r>
                      <m:r>
                        <a:rPr lang="en-US" sz="2000" i="1">
                          <a:latin typeface="Cambria Math"/>
                          <a:ea typeface="Cambria Math"/>
                        </a:rPr>
                        <m:t>𝜓</m:t>
                      </m:r>
                      <m:r>
                        <a:rPr lang="en-US" sz="2000" b="0" i="1" smtClean="0">
                          <a:latin typeface="Cambria Math"/>
                          <a:ea typeface="Cambria Math"/>
                        </a:rPr>
                        <m:t> </m:t>
                      </m:r>
                      <m:r>
                        <m:rPr>
                          <m:sty m:val="p"/>
                        </m:rPr>
                        <a:rPr lang="el-GR" sz="2000" b="0" i="1" smtClean="0">
                          <a:latin typeface="Cambria Math"/>
                          <a:ea typeface="Cambria Math"/>
                        </a:rPr>
                        <m:t>Δ</m:t>
                      </m:r>
                      <m:r>
                        <a:rPr lang="en-US" sz="2000" b="0" i="1" smtClean="0">
                          <a:latin typeface="Cambria Math"/>
                          <a:ea typeface="Cambria Math"/>
                        </a:rPr>
                        <m:t>𝑡</m:t>
                      </m:r>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827584" y="3491716"/>
                <a:ext cx="3658053" cy="400110"/>
              </a:xfrm>
              <a:prstGeom prst="rect">
                <a:avLst/>
              </a:prstGeom>
              <a:blipFill rotWithShape="1">
                <a:blip r:embed="rId4"/>
                <a:stretch>
                  <a:fillRect b="-15385"/>
                </a:stretch>
              </a:blipFill>
            </p:spPr>
            <p:txBody>
              <a:bodyPr/>
              <a:lstStyle/>
              <a:p>
                <a:r>
                  <a:rPr lang="en-GB">
                    <a:noFill/>
                  </a:rPr>
                  <a:t> </a:t>
                </a:r>
              </a:p>
            </p:txBody>
          </p:sp>
        </mc:Fallback>
      </mc:AlternateContent>
      <p:sp>
        <p:nvSpPr>
          <p:cNvPr id="5" name="TextBox 4"/>
          <p:cNvSpPr txBox="1"/>
          <p:nvPr/>
        </p:nvSpPr>
        <p:spPr>
          <a:xfrm>
            <a:off x="755576" y="836712"/>
            <a:ext cx="6840760"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Similarly to what written above for the fluence rate:</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467544" y="4293096"/>
                <a:ext cx="8280920" cy="707886"/>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For monoenergetic rays  of energy </a:t>
                </a:r>
                <a:r>
                  <a:rPr lang="en-US" sz="2000" i="1" dirty="0" smtClean="0">
                    <a:latin typeface="Verdana" pitchFamily="34" charset="0"/>
                    <a:ea typeface="Verdana" pitchFamily="34" charset="0"/>
                    <a:cs typeface="Verdana" pitchFamily="34" charset="0"/>
                  </a:rPr>
                  <a:t>E</a:t>
                </a:r>
                <a:r>
                  <a:rPr lang="en-US" sz="2000" dirty="0" smtClean="0">
                    <a:latin typeface="Verdana" pitchFamily="34" charset="0"/>
                    <a:ea typeface="Verdana" pitchFamily="34" charset="0"/>
                    <a:cs typeface="Verdana" pitchFamily="34" charset="0"/>
                  </a:rPr>
                  <a:t> (for which</a:t>
                </a:r>
                <a14:m>
                  <m:oMath xmlns:m="http://schemas.openxmlformats.org/officeDocument/2006/math">
                    <m:r>
                      <a:rPr lang="en-US" sz="2000" b="0" i="0" dirty="0" smtClean="0">
                        <a:latin typeface="Cambria Math"/>
                        <a:ea typeface="Cambria Math"/>
                      </a:rPr>
                      <m:t> </m:t>
                    </m:r>
                    <m:r>
                      <m:rPr>
                        <m:sty m:val="p"/>
                      </m:rPr>
                      <a:rPr lang="el-GR" sz="2000" i="1" dirty="0">
                        <a:latin typeface="Cambria Math"/>
                        <a:ea typeface="Cambria Math"/>
                      </a:rPr>
                      <m:t>Ψ</m:t>
                    </m:r>
                    <m:r>
                      <a:rPr lang="en-US" sz="2000" b="0" i="1" dirty="0" smtClean="0">
                        <a:latin typeface="Cambria Math"/>
                        <a:ea typeface="Cambria Math"/>
                      </a:rPr>
                      <m:t>=</m:t>
                    </m:r>
                    <m:r>
                      <a:rPr lang="en-US" sz="2000" i="1" dirty="0">
                        <a:latin typeface="Cambria Math"/>
                        <a:ea typeface="Cambria Math"/>
                      </a:rPr>
                      <m:t>𝐸</m:t>
                    </m:r>
                    <m:r>
                      <m:rPr>
                        <m:sty m:val="p"/>
                      </m:rPr>
                      <a:rPr lang="el-GR" sz="2000" i="1">
                        <a:latin typeface="Cambria Math"/>
                        <a:ea typeface="Cambria Math"/>
                      </a:rPr>
                      <m:t>Φ</m:t>
                    </m:r>
                    <m:r>
                      <a:rPr lang="en-US" sz="2000" b="0" i="1" smtClean="0">
                        <a:latin typeface="Cambria Math"/>
                        <a:ea typeface="Cambria Math"/>
                      </a:rPr>
                      <m:t>)</m:t>
                    </m:r>
                    <m:r>
                      <a:rPr lang="el-GR" sz="2000" i="1" smtClean="0">
                        <a:latin typeface="Cambria Math"/>
                        <a:ea typeface="Cambria Math"/>
                      </a:rPr>
                      <m:t> </m:t>
                    </m:r>
                  </m:oMath>
                </a14:m>
                <a:r>
                  <a:rPr lang="en-US" sz="2000" dirty="0" smtClean="0">
                    <a:latin typeface="Verdana" pitchFamily="34" charset="0"/>
                    <a:ea typeface="Verdana" pitchFamily="34" charset="0"/>
                    <a:cs typeface="Verdana" pitchFamily="34" charset="0"/>
                  </a:rPr>
                  <a:t>the energy flux density </a:t>
                </a:r>
                <a14:m>
                  <m:oMath xmlns:m="http://schemas.openxmlformats.org/officeDocument/2006/math">
                    <m:r>
                      <a:rPr lang="en-US" sz="2000" i="1">
                        <a:latin typeface="Cambria Math"/>
                        <a:ea typeface="Cambria Math"/>
                      </a:rPr>
                      <m:t>𝜓</m:t>
                    </m:r>
                  </m:oMath>
                </a14:m>
                <a:r>
                  <a:rPr lang="en-US" sz="2000" dirty="0" smtClean="0">
                    <a:latin typeface="Verdana" pitchFamily="34" charset="0"/>
                    <a:ea typeface="Verdana" pitchFamily="34" charset="0"/>
                    <a:cs typeface="Verdana" pitchFamily="34" charset="0"/>
                  </a:rPr>
                  <a:t> may be related to the flux density </a:t>
                </a:r>
                <a14:m>
                  <m:oMath xmlns:m="http://schemas.openxmlformats.org/officeDocument/2006/math">
                    <m:r>
                      <a:rPr lang="en-US" sz="2000" i="1">
                        <a:latin typeface="Cambria Math"/>
                        <a:ea typeface="Cambria Math"/>
                      </a:rPr>
                      <m:t>𝜑</m:t>
                    </m:r>
                  </m:oMath>
                </a14:m>
                <a:r>
                  <a:rPr lang="en-US" sz="2000" dirty="0" smtClean="0">
                    <a:latin typeface="Verdana" pitchFamily="34" charset="0"/>
                    <a:ea typeface="Verdana" pitchFamily="34" charset="0"/>
                    <a:cs typeface="Verdana" pitchFamily="34" charset="0"/>
                  </a:rPr>
                  <a:t> by:</a:t>
                </a:r>
              </a:p>
            </p:txBody>
          </p:sp>
        </mc:Choice>
        <mc:Fallback xmlns="">
          <p:sp>
            <p:nvSpPr>
              <p:cNvPr id="6" name="TextBox 5"/>
              <p:cNvSpPr txBox="1">
                <a:spLocks noRot="1" noChangeAspect="1" noMove="1" noResize="1" noEditPoints="1" noAdjustHandles="1" noChangeArrowheads="1" noChangeShapeType="1" noTextEdit="1"/>
              </p:cNvSpPr>
              <p:nvPr/>
            </p:nvSpPr>
            <p:spPr>
              <a:xfrm>
                <a:off x="467544" y="4293096"/>
                <a:ext cx="8280920" cy="707886"/>
              </a:xfrm>
              <a:prstGeom prst="rect">
                <a:avLst/>
              </a:prstGeom>
              <a:blipFill rotWithShape="1">
                <a:blip r:embed="rId5"/>
                <a:stretch>
                  <a:fillRect l="-810" t="-4310"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27584" y="5301208"/>
                <a:ext cx="2742033" cy="67666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US" sz="2000" i="1" smtClean="0">
                          <a:latin typeface="Cambria Math"/>
                          <a:ea typeface="Cambria Math"/>
                        </a:rPr>
                        <m:t>𝜓</m:t>
                      </m:r>
                      <m:r>
                        <a:rPr lang="en-US" sz="2000" dirty="0">
                          <a:latin typeface="Cambria Math"/>
                          <a:ea typeface="Cambria Math"/>
                        </a:rPr>
                        <m:t>=</m:t>
                      </m:r>
                      <m:f>
                        <m:fPr>
                          <m:ctrlPr>
                            <a:rPr lang="en-US" sz="2000" i="1" dirty="0">
                              <a:latin typeface="Cambria Math"/>
                              <a:ea typeface="Cambria Math"/>
                            </a:rPr>
                          </m:ctrlPr>
                        </m:fPr>
                        <m:num>
                          <m:r>
                            <a:rPr lang="en-US" sz="2000" i="1" dirty="0">
                              <a:latin typeface="Cambria Math"/>
                              <a:ea typeface="Cambria Math"/>
                            </a:rPr>
                            <m:t>𝑑</m:t>
                          </m:r>
                          <m:r>
                            <m:rPr>
                              <m:sty m:val="p"/>
                            </m:rPr>
                            <a:rPr lang="el-GR" sz="2000" i="1">
                              <a:latin typeface="Cambria Math"/>
                              <a:ea typeface="Cambria Math"/>
                            </a:rPr>
                            <m:t>Ψ</m:t>
                          </m:r>
                        </m:num>
                        <m:den>
                          <m:r>
                            <a:rPr lang="en-US" sz="2000" i="1" dirty="0">
                              <a:latin typeface="Cambria Math"/>
                              <a:ea typeface="Cambria Math"/>
                            </a:rPr>
                            <m:t>𝑑</m:t>
                          </m:r>
                          <m:r>
                            <a:rPr lang="en-US" sz="2000" b="0" i="1" dirty="0" smtClean="0">
                              <a:latin typeface="Cambria Math"/>
                              <a:ea typeface="Cambria Math"/>
                            </a:rPr>
                            <m:t>𝑡</m:t>
                          </m:r>
                        </m:den>
                      </m:f>
                      <m:r>
                        <a:rPr lang="en-US" sz="2000" i="1" dirty="0">
                          <a:latin typeface="Cambria Math"/>
                          <a:ea typeface="Cambria Math"/>
                        </a:rPr>
                        <m:t>=</m:t>
                      </m:r>
                      <m:r>
                        <a:rPr lang="en-US" sz="2000" b="0" i="1" dirty="0" smtClean="0">
                          <a:latin typeface="Cambria Math"/>
                          <a:ea typeface="Cambria Math"/>
                        </a:rPr>
                        <m:t>𝐸</m:t>
                      </m:r>
                      <m:f>
                        <m:fPr>
                          <m:ctrlPr>
                            <a:rPr lang="en-US" sz="2000" i="1" dirty="0">
                              <a:latin typeface="Cambria Math"/>
                              <a:ea typeface="Cambria Math"/>
                            </a:rPr>
                          </m:ctrlPr>
                        </m:fPr>
                        <m:num>
                          <m:r>
                            <a:rPr lang="en-US" sz="2000" i="1" dirty="0">
                              <a:latin typeface="Cambria Math"/>
                              <a:ea typeface="Cambria Math"/>
                            </a:rPr>
                            <m:t>𝑑</m:t>
                          </m:r>
                          <m:r>
                            <m:rPr>
                              <m:sty m:val="p"/>
                            </m:rPr>
                            <a:rPr lang="el-GR" sz="2000" i="1">
                              <a:latin typeface="Cambria Math"/>
                              <a:ea typeface="Cambria Math"/>
                            </a:rPr>
                            <m:t>Φ</m:t>
                          </m:r>
                          <m:r>
                            <m:rPr>
                              <m:nor/>
                            </m:rPr>
                            <a:rPr lang="en-US" sz="2000" i="1" dirty="0">
                              <a:ea typeface="Cambria Math"/>
                            </a:rPr>
                            <m:t> </m:t>
                          </m:r>
                        </m:num>
                        <m:den>
                          <m:r>
                            <a:rPr lang="en-US" sz="2000" i="1" dirty="0">
                              <a:latin typeface="Cambria Math"/>
                              <a:ea typeface="Cambria Math"/>
                            </a:rPr>
                            <m:t>𝑑𝑡</m:t>
                          </m:r>
                        </m:den>
                      </m:f>
                      <m:r>
                        <a:rPr lang="en-US" sz="2000" i="1" dirty="0">
                          <a:latin typeface="Cambria Math"/>
                          <a:ea typeface="Cambria Math"/>
                        </a:rPr>
                        <m:t>=</m:t>
                      </m:r>
                      <m:r>
                        <a:rPr lang="en-US" sz="2000" i="1" dirty="0">
                          <a:latin typeface="Cambria Math"/>
                          <a:ea typeface="Cambria Math"/>
                        </a:rPr>
                        <m:t>𝐸</m:t>
                      </m:r>
                      <m:r>
                        <a:rPr lang="en-US" sz="2000" i="1">
                          <a:latin typeface="Cambria Math"/>
                          <a:ea typeface="Cambria Math"/>
                        </a:rPr>
                        <m:t>𝜑</m:t>
                      </m:r>
                    </m:oMath>
                  </m:oMathPara>
                </a14:m>
                <a:endParaRPr lang="en-US" sz="2000" i="1" dirty="0">
                  <a:ea typeface="Cambria Math"/>
                </a:endParaRPr>
              </a:p>
            </p:txBody>
          </p:sp>
        </mc:Choice>
        <mc:Fallback xmlns="">
          <p:sp>
            <p:nvSpPr>
              <p:cNvPr id="7" name="Rectangle 6"/>
              <p:cNvSpPr>
                <a:spLocks noRot="1" noChangeAspect="1" noMove="1" noResize="1" noEditPoints="1" noAdjustHandles="1" noChangeArrowheads="1" noChangeShapeType="1" noTextEdit="1"/>
              </p:cNvSpPr>
              <p:nvPr/>
            </p:nvSpPr>
            <p:spPr>
              <a:xfrm>
                <a:off x="827584" y="5301208"/>
                <a:ext cx="2742033" cy="676660"/>
              </a:xfrm>
              <a:prstGeom prst="rect">
                <a:avLst/>
              </a:prstGeom>
              <a:blipFill rotWithShape="1">
                <a:blip r:embed="rId6"/>
                <a:stretch>
                  <a:fillRect/>
                </a:stretch>
              </a:blipFill>
            </p:spPr>
            <p:txBody>
              <a:bodyPr/>
              <a:lstStyle/>
              <a:p>
                <a:r>
                  <a:rPr lang="en-GB">
                    <a:noFill/>
                  </a:rPr>
                  <a:t> </a:t>
                </a:r>
              </a:p>
            </p:txBody>
          </p:sp>
        </mc:Fallback>
      </mc:AlternateContent>
      <p:sp>
        <p:nvSpPr>
          <p:cNvPr id="13" name="Slide Number Placeholder 12"/>
          <p:cNvSpPr>
            <a:spLocks noGrp="1"/>
          </p:cNvSpPr>
          <p:nvPr>
            <p:ph type="sldNum" sz="quarter" idx="12"/>
          </p:nvPr>
        </p:nvSpPr>
        <p:spPr/>
        <p:txBody>
          <a:bodyPr/>
          <a:lstStyle/>
          <a:p>
            <a:fld id="{97B5E8DF-58F0-4F1A-9C8E-35C36CDA2C44}" type="slidenum">
              <a:rPr lang="en-GB" smtClean="0"/>
              <a:pPr/>
              <a:t>21</a:t>
            </a:fld>
            <a:endParaRPr lang="en-GB"/>
          </a:p>
        </p:txBody>
      </p:sp>
      <p:sp>
        <p:nvSpPr>
          <p:cNvPr id="9" name="TextBox 8"/>
          <p:cNvSpPr txBox="1"/>
          <p:nvPr/>
        </p:nvSpPr>
        <p:spPr>
          <a:xfrm>
            <a:off x="7280" y="17328"/>
            <a:ext cx="55864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fluence and energy fluence rate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60938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7" y="21970"/>
            <a:ext cx="8226723"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Differential distributions versus energy and angle of incidence</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64704"/>
            <a:ext cx="8520594" cy="1846659"/>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Most radiation interactions are dependent upon the energy of the ray as well as its type, and the sensitivity of radiation detectors typically depends on the direction of incidence of the rays striking it</a:t>
            </a:r>
          </a:p>
          <a:p>
            <a:endParaRPr lang="en-US" sz="1900" dirty="0">
              <a:latin typeface="Verdana" pitchFamily="34" charset="0"/>
              <a:ea typeface="Verdana" pitchFamily="34" charset="0"/>
              <a:cs typeface="Verdana" pitchFamily="34" charset="0"/>
            </a:endParaRPr>
          </a:p>
          <a:p>
            <a:r>
              <a:rPr lang="en-US" sz="1900" dirty="0" smtClean="0">
                <a:latin typeface="Verdana" pitchFamily="34" charset="0"/>
                <a:ea typeface="Verdana" pitchFamily="34" charset="0"/>
                <a:cs typeface="Verdana" pitchFamily="34" charset="0"/>
              </a:rPr>
              <a:t>The radiation field must usually be described in terms of its energy and angular distributions</a:t>
            </a:r>
          </a:p>
        </p:txBody>
      </p:sp>
      <mc:AlternateContent xmlns:mc="http://schemas.openxmlformats.org/markup-compatibility/2006" xmlns:a14="http://schemas.microsoft.com/office/drawing/2010/main">
        <mc:Choice Requires="a14">
          <p:sp>
            <p:nvSpPr>
              <p:cNvPr id="5" name="TextBox 4"/>
              <p:cNvSpPr txBox="1"/>
              <p:nvPr/>
            </p:nvSpPr>
            <p:spPr>
              <a:xfrm>
                <a:off x="395536" y="2924944"/>
                <a:ext cx="5184576" cy="2585323"/>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In principle one could measure the fluence rate at any time </a:t>
                </a:r>
                <a:r>
                  <a:rPr lang="en-US" sz="1900" i="1" dirty="0" smtClean="0">
                    <a:latin typeface="Verdana" pitchFamily="34" charset="0"/>
                    <a:ea typeface="Verdana" pitchFamily="34" charset="0"/>
                    <a:cs typeface="Verdana" pitchFamily="34" charset="0"/>
                  </a:rPr>
                  <a:t>t</a:t>
                </a:r>
                <a:r>
                  <a:rPr lang="en-US" sz="1900" dirty="0" smtClean="0">
                    <a:latin typeface="Verdana" pitchFamily="34" charset="0"/>
                    <a:ea typeface="Verdana" pitchFamily="34" charset="0"/>
                    <a:cs typeface="Verdana" pitchFamily="34" charset="0"/>
                  </a:rPr>
                  <a:t> and point </a:t>
                </a:r>
                <a:r>
                  <a:rPr lang="en-US" sz="1900" i="1" dirty="0" smtClean="0">
                    <a:latin typeface="Verdana" pitchFamily="34" charset="0"/>
                    <a:ea typeface="Verdana" pitchFamily="34" charset="0"/>
                    <a:cs typeface="Verdana" pitchFamily="34" charset="0"/>
                  </a:rPr>
                  <a:t>P</a:t>
                </a:r>
                <a:r>
                  <a:rPr lang="en-US" sz="1900" dirty="0" smtClean="0">
                    <a:latin typeface="Verdana" pitchFamily="34" charset="0"/>
                    <a:ea typeface="Verdana" pitchFamily="34" charset="0"/>
                    <a:cs typeface="Verdana" pitchFamily="34" charset="0"/>
                  </a:rPr>
                  <a:t> as a function of kinetic energy or quantum energy </a:t>
                </a:r>
                <a:r>
                  <a:rPr lang="en-US" sz="1900" i="1" dirty="0" smtClean="0">
                    <a:latin typeface="Verdana" pitchFamily="34" charset="0"/>
                    <a:ea typeface="Verdana" pitchFamily="34" charset="0"/>
                    <a:cs typeface="Verdana" pitchFamily="34" charset="0"/>
                  </a:rPr>
                  <a:t>E</a:t>
                </a:r>
                <a:r>
                  <a:rPr lang="en-US" sz="1900" dirty="0" smtClean="0">
                    <a:latin typeface="Verdana" pitchFamily="34" charset="0"/>
                    <a:ea typeface="Verdana" pitchFamily="34" charset="0"/>
                    <a:cs typeface="Verdana" pitchFamily="34" charset="0"/>
                  </a:rPr>
                  <a:t> and of the polar angles of incidence </a:t>
                </a:r>
                <a:r>
                  <a:rPr lang="el-GR" sz="1900" i="1" dirty="0">
                    <a:latin typeface="Verdana" pitchFamily="34" charset="0"/>
                    <a:ea typeface="Verdana" pitchFamily="34" charset="0"/>
                    <a:cs typeface="Verdana" pitchFamily="34" charset="0"/>
                  </a:rPr>
                  <a:t>θ</a:t>
                </a:r>
                <a:r>
                  <a:rPr lang="en-US" sz="1900" dirty="0" smtClean="0">
                    <a:latin typeface="Verdana" pitchFamily="34" charset="0"/>
                    <a:ea typeface="Verdana" pitchFamily="34" charset="0"/>
                    <a:cs typeface="Verdana" pitchFamily="34" charset="0"/>
                  </a:rPr>
                  <a:t> and </a:t>
                </a:r>
                <a:r>
                  <a:rPr lang="el-GR" sz="1900" i="1" dirty="0" smtClean="0">
                    <a:latin typeface="Verdana" pitchFamily="34" charset="0"/>
                    <a:ea typeface="Verdana" pitchFamily="34" charset="0"/>
                    <a:cs typeface="Verdana" pitchFamily="34" charset="0"/>
                  </a:rPr>
                  <a:t>β</a:t>
                </a:r>
                <a:r>
                  <a:rPr lang="en-US" sz="1900" dirty="0" smtClean="0">
                    <a:latin typeface="Verdana" pitchFamily="34" charset="0"/>
                    <a:ea typeface="Verdana" pitchFamily="34" charset="0"/>
                    <a:cs typeface="Verdana" pitchFamily="34" charset="0"/>
                  </a:rPr>
                  <a:t>, to obtain the differential </a:t>
                </a:r>
                <a:r>
                  <a:rPr lang="en-US" sz="1900" dirty="0">
                    <a:latin typeface="Verdana" pitchFamily="34" charset="0"/>
                    <a:ea typeface="Verdana" pitchFamily="34" charset="0"/>
                    <a:cs typeface="Verdana" pitchFamily="34" charset="0"/>
                  </a:rPr>
                  <a:t>fluence </a:t>
                </a:r>
                <a:r>
                  <a:rPr lang="en-US" sz="1900" dirty="0" smtClean="0">
                    <a:latin typeface="Verdana" pitchFamily="34" charset="0"/>
                    <a:ea typeface="Verdana" pitchFamily="34" charset="0"/>
                    <a:cs typeface="Verdana" pitchFamily="34" charset="0"/>
                  </a:rPr>
                  <a:t>rate:</a:t>
                </a:r>
              </a:p>
              <a:p>
                <a:endParaRPr lang="en-US" sz="2000" dirty="0"/>
              </a:p>
              <a:p>
                <a14:m>
                  <m:oMath xmlns:m="http://schemas.openxmlformats.org/officeDocument/2006/math">
                    <m:r>
                      <a:rPr lang="en-US" sz="2200" i="1">
                        <a:latin typeface="Cambria Math"/>
                        <a:ea typeface="Cambria Math"/>
                      </a:rPr>
                      <m:t>𝜑</m:t>
                    </m:r>
                    <m:r>
                      <a:rPr lang="en-US" sz="2200" b="0" i="1" smtClean="0">
                        <a:latin typeface="Cambria Math"/>
                        <a:ea typeface="Cambria Math"/>
                      </a:rPr>
                      <m:t>′(</m:t>
                    </m:r>
                  </m:oMath>
                </a14:m>
                <a:r>
                  <a:rPr lang="el-GR" sz="2200" dirty="0" smtClean="0"/>
                  <a:t>θ</a:t>
                </a:r>
                <a:r>
                  <a:rPr lang="en-US" sz="2200" dirty="0" smtClean="0"/>
                  <a:t>, </a:t>
                </a:r>
                <a:r>
                  <a:rPr lang="el-GR" sz="2200" dirty="0" smtClean="0"/>
                  <a:t>β</a:t>
                </a:r>
                <a:r>
                  <a:rPr lang="en-US" sz="2200" dirty="0" smtClean="0"/>
                  <a:t>, E)</a:t>
                </a:r>
                <a:r>
                  <a:rPr lang="en-US" sz="2000" dirty="0" smtClean="0"/>
                  <a:t>	</a:t>
                </a:r>
                <a:r>
                  <a:rPr lang="en-US" sz="1900" dirty="0" smtClean="0">
                    <a:latin typeface="Verdana" pitchFamily="34" charset="0"/>
                    <a:ea typeface="Verdana" pitchFamily="34" charset="0"/>
                    <a:cs typeface="Verdana" pitchFamily="34" charset="0"/>
                  </a:rPr>
                  <a:t>(m</a:t>
                </a:r>
                <a:r>
                  <a:rPr lang="en-US" sz="1900" baseline="30000" dirty="0" smtClean="0">
                    <a:latin typeface="Verdana" pitchFamily="34" charset="0"/>
                    <a:ea typeface="Verdana" pitchFamily="34" charset="0"/>
                    <a:cs typeface="Verdana" pitchFamily="34" charset="0"/>
                  </a:rPr>
                  <a:t>-2</a:t>
                </a:r>
                <a:r>
                  <a:rPr lang="en-US" sz="1900" dirty="0" smtClean="0">
                    <a:latin typeface="Verdana" pitchFamily="34" charset="0"/>
                    <a:ea typeface="Verdana" pitchFamily="34" charset="0"/>
                    <a:cs typeface="Verdana" pitchFamily="34" charset="0"/>
                  </a:rPr>
                  <a:t> s</a:t>
                </a:r>
                <a:r>
                  <a:rPr lang="en-US"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 sr</a:t>
                </a:r>
                <a:r>
                  <a:rPr lang="en-US"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 eV</a:t>
                </a:r>
                <a:r>
                  <a:rPr lang="en-US"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a:t>
                </a:r>
              </a:p>
            </p:txBody>
          </p:sp>
        </mc:Choice>
        <mc:Fallback xmlns="">
          <p:sp>
            <p:nvSpPr>
              <p:cNvPr id="5" name="TextBox 4"/>
              <p:cNvSpPr txBox="1">
                <a:spLocks noRot="1" noChangeAspect="1" noMove="1" noResize="1" noEditPoints="1" noAdjustHandles="1" noChangeArrowheads="1" noChangeShapeType="1" noTextEdit="1"/>
              </p:cNvSpPr>
              <p:nvPr/>
            </p:nvSpPr>
            <p:spPr>
              <a:xfrm>
                <a:off x="395536" y="2924944"/>
                <a:ext cx="5184576" cy="2585323"/>
              </a:xfrm>
              <a:prstGeom prst="rect">
                <a:avLst/>
              </a:prstGeom>
              <a:blipFill rotWithShape="1">
                <a:blip r:embed="rId3"/>
                <a:stretch>
                  <a:fillRect l="-1176" t="-1415" r="-706" b="-236"/>
                </a:stretch>
              </a:blipFill>
            </p:spPr>
            <p:txBody>
              <a:bodyPr/>
              <a:lstStyle/>
              <a:p>
                <a:r>
                  <a:rPr lang="en-GB">
                    <a:noFill/>
                  </a:rPr>
                  <a:t> </a:t>
                </a:r>
              </a:p>
            </p:txBody>
          </p:sp>
        </mc:Fallback>
      </mc:AlternateContent>
      <p:sp>
        <p:nvSpPr>
          <p:cNvPr id="6" name="TextBox 5"/>
          <p:cNvSpPr txBox="1"/>
          <p:nvPr/>
        </p:nvSpPr>
        <p:spPr>
          <a:xfrm>
            <a:off x="251520" y="5805264"/>
            <a:ext cx="871296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(According to the energy range, one uses keV</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or MeV</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instead of eV</a:t>
            </a:r>
            <a:r>
              <a:rPr lang="en-US" baseline="30000" dirty="0" smtClean="0">
                <a:latin typeface="Verdana" pitchFamily="34" charset="0"/>
                <a:ea typeface="Verdana" pitchFamily="34" charset="0"/>
                <a:cs typeface="Verdana" pitchFamily="34" charset="0"/>
              </a:rPr>
              <a:t>-1</a:t>
            </a:r>
            <a:r>
              <a:rPr lang="en-US" dirty="0">
                <a:latin typeface="Verdana" pitchFamily="34" charset="0"/>
                <a:ea typeface="Verdana" pitchFamily="34" charset="0"/>
                <a:cs typeface="Verdana" pitchFamily="34" charset="0"/>
              </a:rPr>
              <a:t>)</a:t>
            </a:r>
            <a:endParaRPr lang="en-GB" baseline="30000" dirty="0">
              <a:latin typeface="Verdana" pitchFamily="34" charset="0"/>
              <a:ea typeface="Verdana" pitchFamily="34" charset="0"/>
              <a:cs typeface="Verdana" pitchFamily="34" charset="0"/>
            </a:endParaRPr>
          </a:p>
        </p:txBody>
      </p:sp>
      <p:pic>
        <p:nvPicPr>
          <p:cNvPr id="3074" name="Picture 2" descr="C:\Private Marco\ARDENT Vienna lecture\DSC_0013.JPG"/>
          <p:cNvPicPr>
            <a:picLocks noChangeAspect="1" noChangeArrowheads="1"/>
          </p:cNvPicPr>
          <p:nvPr/>
        </p:nvPicPr>
        <p:blipFill rotWithShape="1">
          <a:blip r:embed="rId4" cstate="print">
            <a:biLevel thresh="25000"/>
            <a:extLst>
              <a:ext uri="{28A0092B-C50C-407E-A947-70E740481C1C}">
                <a14:useLocalDpi xmlns:a14="http://schemas.microsoft.com/office/drawing/2010/main" val="0"/>
              </a:ext>
            </a:extLst>
          </a:blip>
          <a:srcRect l="20565" t="4396" r="12774" b="6975"/>
          <a:stretch/>
        </p:blipFill>
        <p:spPr bwMode="auto">
          <a:xfrm>
            <a:off x="5612048" y="2564904"/>
            <a:ext cx="3280431" cy="2927748"/>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p:cNvSpPr>
            <a:spLocks noGrp="1"/>
          </p:cNvSpPr>
          <p:nvPr>
            <p:ph type="sldNum" sz="quarter" idx="12"/>
          </p:nvPr>
        </p:nvSpPr>
        <p:spPr/>
        <p:txBody>
          <a:bodyPr/>
          <a:lstStyle/>
          <a:p>
            <a:fld id="{97B5E8DF-58F0-4F1A-9C8E-35C36CDA2C44}" type="slidenum">
              <a:rPr lang="en-GB" smtClean="0"/>
              <a:pPr/>
              <a:t>22</a:t>
            </a:fld>
            <a:endParaRPr lang="en-GB"/>
          </a:p>
        </p:txBody>
      </p:sp>
    </p:spTree>
    <p:extLst>
      <p:ext uri="{BB962C8B-B14F-4D97-AF65-F5344CB8AC3E}">
        <p14:creationId xmlns:p14="http://schemas.microsoft.com/office/powerpoint/2010/main" val="322256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nodeType="withEffect">
                                  <p:stCondLst>
                                    <p:cond delay="0"/>
                                  </p:stCondLst>
                                  <p:childTnLst>
                                    <p:set>
                                      <p:cBhvr>
                                        <p:cTn id="19" dur="1" fill="hold">
                                          <p:stCondLst>
                                            <p:cond delay="0"/>
                                          </p:stCondLst>
                                        </p:cTn>
                                        <p:tgtEl>
                                          <p:spTgt spid="3074"/>
                                        </p:tgtEl>
                                        <p:attrNameLst>
                                          <p:attrName>style.visibility</p:attrName>
                                        </p:attrNameLst>
                                      </p:cBhvr>
                                      <p:to>
                                        <p:strVal val="visible"/>
                                      </p:to>
                                    </p:set>
                                    <p:animEffect transition="in" filter="fade">
                                      <p:cBhvr>
                                        <p:cTn id="20" dur="500"/>
                                        <p:tgtEl>
                                          <p:spTgt spid="307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Private Marco\ARDENT Vienna lecture\DSC_0013.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20565" t="4396" r="12774" b="6975"/>
          <a:stretch/>
        </p:blipFill>
        <p:spPr bwMode="auto">
          <a:xfrm>
            <a:off x="5612048" y="1382333"/>
            <a:ext cx="3280431" cy="292774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4" name="TextBox 3"/>
              <p:cNvSpPr txBox="1"/>
              <p:nvPr/>
            </p:nvSpPr>
            <p:spPr>
              <a:xfrm>
                <a:off x="395536" y="692696"/>
                <a:ext cx="5400600" cy="2782300"/>
              </a:xfrm>
              <a:prstGeom prst="rect">
                <a:avLst/>
              </a:prstGeom>
              <a:noFill/>
            </p:spPr>
            <p:txBody>
              <a:bodyPr wrap="square" rtlCol="0">
                <a:spAutoFit/>
              </a:bodyPr>
              <a:lstStyle/>
              <a:p>
                <a:pPr>
                  <a:lnSpc>
                    <a:spcPct val="120000"/>
                  </a:lnSpc>
                </a:pPr>
                <a:r>
                  <a:rPr lang="en-US" sz="1900" dirty="0">
                    <a:latin typeface="Verdana" pitchFamily="34" charset="0"/>
                    <a:ea typeface="Verdana" pitchFamily="34" charset="0"/>
                    <a:cs typeface="Verdana" pitchFamily="34" charset="0"/>
                  </a:rPr>
                  <a:t>N</a:t>
                </a:r>
                <a:r>
                  <a:rPr lang="en-US" sz="1900" dirty="0" smtClean="0">
                    <a:latin typeface="Verdana" pitchFamily="34" charset="0"/>
                    <a:ea typeface="Verdana" pitchFamily="34" charset="0"/>
                    <a:cs typeface="Verdana" pitchFamily="34" charset="0"/>
                  </a:rPr>
                  <a:t>umber of rays per unit time having energies between </a:t>
                </a:r>
                <a:r>
                  <a:rPr lang="en-US" sz="1900" i="1" dirty="0" smtClean="0">
                    <a:latin typeface="Verdana" pitchFamily="34" charset="0"/>
                    <a:ea typeface="Verdana" pitchFamily="34" charset="0"/>
                    <a:cs typeface="Verdana" pitchFamily="34" charset="0"/>
                  </a:rPr>
                  <a:t>E</a:t>
                </a:r>
                <a:r>
                  <a:rPr lang="en-US" sz="1900" dirty="0" smtClean="0">
                    <a:latin typeface="Verdana" pitchFamily="34" charset="0"/>
                    <a:ea typeface="Verdana" pitchFamily="34" charset="0"/>
                    <a:cs typeface="Verdana" pitchFamily="34" charset="0"/>
                  </a:rPr>
                  <a:t> and </a:t>
                </a:r>
                <a:r>
                  <a:rPr lang="en-US" sz="1900" i="1" dirty="0" smtClean="0">
                    <a:latin typeface="Verdana" pitchFamily="34" charset="0"/>
                    <a:ea typeface="Verdana" pitchFamily="34" charset="0"/>
                    <a:cs typeface="Verdana" pitchFamily="34" charset="0"/>
                  </a:rPr>
                  <a:t>E + </a:t>
                </a:r>
                <a:r>
                  <a:rPr lang="en-US" sz="1900" i="1" dirty="0" err="1" smtClean="0">
                    <a:latin typeface="Verdana" pitchFamily="34" charset="0"/>
                    <a:ea typeface="Verdana" pitchFamily="34" charset="0"/>
                    <a:cs typeface="Verdana" pitchFamily="34" charset="0"/>
                  </a:rPr>
                  <a:t>dE</a:t>
                </a:r>
                <a:r>
                  <a:rPr lang="en-US" sz="1900" i="1" dirty="0" smtClean="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which pass through the element of solid angle </a:t>
                </a:r>
                <a:r>
                  <a:rPr lang="en-US" sz="1900" i="1" dirty="0" smtClean="0">
                    <a:latin typeface="Verdana" pitchFamily="34" charset="0"/>
                    <a:ea typeface="Verdana" pitchFamily="34" charset="0"/>
                    <a:cs typeface="Verdana" pitchFamily="34" charset="0"/>
                  </a:rPr>
                  <a:t>d</a:t>
                </a:r>
                <a:r>
                  <a:rPr lang="el-GR" sz="1900" i="1" dirty="0" smtClean="0">
                    <a:latin typeface="Verdana" pitchFamily="34" charset="0"/>
                    <a:ea typeface="Verdana" pitchFamily="34" charset="0"/>
                    <a:cs typeface="Verdana" pitchFamily="34" charset="0"/>
                  </a:rPr>
                  <a:t>Ω</a:t>
                </a:r>
                <a:r>
                  <a:rPr lang="en-US" sz="1900" dirty="0" smtClean="0">
                    <a:latin typeface="Verdana" pitchFamily="34" charset="0"/>
                    <a:ea typeface="Verdana" pitchFamily="34" charset="0"/>
                    <a:cs typeface="Verdana" pitchFamily="34" charset="0"/>
                  </a:rPr>
                  <a:t> at the given angles </a:t>
                </a:r>
                <a:r>
                  <a:rPr lang="el-GR" sz="1900" i="1" dirty="0">
                    <a:latin typeface="Verdana" pitchFamily="34" charset="0"/>
                    <a:ea typeface="Verdana" pitchFamily="34" charset="0"/>
                    <a:cs typeface="Verdana" pitchFamily="34" charset="0"/>
                  </a:rPr>
                  <a:t>θ</a:t>
                </a:r>
                <a:r>
                  <a:rPr lang="en-US" sz="1900" dirty="0" smtClean="0">
                    <a:latin typeface="Verdana" pitchFamily="34" charset="0"/>
                    <a:ea typeface="Verdana" pitchFamily="34" charset="0"/>
                    <a:cs typeface="Verdana" pitchFamily="34" charset="0"/>
                  </a:rPr>
                  <a:t> </a:t>
                </a:r>
                <a:r>
                  <a:rPr lang="en-US" sz="1900" dirty="0">
                    <a:latin typeface="Verdana" pitchFamily="34" charset="0"/>
                    <a:ea typeface="Verdana" pitchFamily="34" charset="0"/>
                    <a:cs typeface="Verdana" pitchFamily="34" charset="0"/>
                  </a:rPr>
                  <a:t>and </a:t>
                </a:r>
                <a:r>
                  <a:rPr lang="el-GR" sz="1900" i="1" dirty="0" smtClean="0">
                    <a:latin typeface="Verdana" pitchFamily="34" charset="0"/>
                    <a:ea typeface="Verdana" pitchFamily="34" charset="0"/>
                    <a:cs typeface="Verdana" pitchFamily="34" charset="0"/>
                  </a:rPr>
                  <a:t>β</a:t>
                </a:r>
                <a:r>
                  <a:rPr lang="en-US" sz="1900" dirty="0" smtClean="0">
                    <a:latin typeface="Verdana" pitchFamily="34" charset="0"/>
                    <a:ea typeface="Verdana" pitchFamily="34" charset="0"/>
                    <a:cs typeface="Verdana" pitchFamily="34" charset="0"/>
                  </a:rPr>
                  <a:t> before striking the small sphere centered at </a:t>
                </a:r>
                <a:r>
                  <a:rPr lang="en-US" sz="1900" i="1" dirty="0" smtClean="0">
                    <a:latin typeface="Verdana" pitchFamily="34" charset="0"/>
                    <a:ea typeface="Verdana" pitchFamily="34" charset="0"/>
                    <a:cs typeface="Verdana" pitchFamily="34" charset="0"/>
                  </a:rPr>
                  <a:t>P</a:t>
                </a:r>
                <a:r>
                  <a:rPr lang="en-US" sz="1900" dirty="0" smtClean="0">
                    <a:latin typeface="Verdana" pitchFamily="34" charset="0"/>
                    <a:ea typeface="Verdana" pitchFamily="34" charset="0"/>
                    <a:cs typeface="Verdana" pitchFamily="34" charset="0"/>
                  </a:rPr>
                  <a:t>, per unit great-circle area of the sphere:</a:t>
                </a:r>
              </a:p>
              <a:p>
                <a:endParaRPr lang="en-US" dirty="0"/>
              </a:p>
              <a:p>
                <a14:m>
                  <m:oMath xmlns:m="http://schemas.openxmlformats.org/officeDocument/2006/math">
                    <m:r>
                      <a:rPr lang="en-US" sz="2000" i="1">
                        <a:latin typeface="Cambria Math"/>
                        <a:ea typeface="Cambria Math"/>
                      </a:rPr>
                      <m:t>𝜑</m:t>
                    </m:r>
                    <m:r>
                      <a:rPr lang="en-US" sz="2000" i="1">
                        <a:latin typeface="Cambria Math"/>
                        <a:ea typeface="Cambria Math"/>
                      </a:rPr>
                      <m:t>′(</m:t>
                    </m:r>
                  </m:oMath>
                </a14:m>
                <a:r>
                  <a:rPr lang="el-GR" sz="2000" dirty="0"/>
                  <a:t>θ</a:t>
                </a:r>
                <a:r>
                  <a:rPr lang="en-US" sz="2000" dirty="0"/>
                  <a:t>, </a:t>
                </a:r>
                <a:r>
                  <a:rPr lang="el-GR" sz="2000" dirty="0"/>
                  <a:t>β</a:t>
                </a:r>
                <a:r>
                  <a:rPr lang="en-US" sz="2000" dirty="0"/>
                  <a:t>, </a:t>
                </a:r>
                <a:r>
                  <a:rPr lang="en-US" sz="2000" dirty="0" smtClean="0"/>
                  <a:t>E) d</a:t>
                </a:r>
                <a:r>
                  <a:rPr lang="el-GR" sz="2000" dirty="0" smtClean="0"/>
                  <a:t>Ω </a:t>
                </a:r>
                <a:r>
                  <a:rPr lang="en-US" sz="2000" dirty="0" err="1" smtClean="0"/>
                  <a:t>dE</a:t>
                </a:r>
                <a:r>
                  <a:rPr lang="en-US" dirty="0"/>
                  <a:t>	</a:t>
                </a:r>
                <a:r>
                  <a:rPr lang="en-US" dirty="0" smtClean="0"/>
                  <a:t>	</a:t>
                </a:r>
                <a:r>
                  <a:rPr lang="en-US" sz="1900" dirty="0" smtClean="0">
                    <a:latin typeface="Verdana" pitchFamily="34" charset="0"/>
                    <a:ea typeface="Verdana" pitchFamily="34" charset="0"/>
                    <a:cs typeface="Verdana" pitchFamily="34" charset="0"/>
                  </a:rPr>
                  <a:t>(</a:t>
                </a:r>
                <a:r>
                  <a:rPr lang="en-US" sz="1900" dirty="0">
                    <a:latin typeface="Verdana" pitchFamily="34" charset="0"/>
                    <a:ea typeface="Verdana" pitchFamily="34" charset="0"/>
                    <a:cs typeface="Verdana" pitchFamily="34" charset="0"/>
                  </a:rPr>
                  <a:t>m</a:t>
                </a:r>
                <a:r>
                  <a:rPr lang="en-US" sz="1900" baseline="30000" dirty="0">
                    <a:latin typeface="Verdana" pitchFamily="34" charset="0"/>
                    <a:ea typeface="Verdana" pitchFamily="34" charset="0"/>
                    <a:cs typeface="Verdana" pitchFamily="34" charset="0"/>
                  </a:rPr>
                  <a:t>-2</a:t>
                </a:r>
                <a:r>
                  <a:rPr lang="en-US" sz="1900" dirty="0">
                    <a:latin typeface="Verdana" pitchFamily="34" charset="0"/>
                    <a:ea typeface="Verdana" pitchFamily="34" charset="0"/>
                    <a:cs typeface="Verdana" pitchFamily="34" charset="0"/>
                  </a:rPr>
                  <a:t> s</a:t>
                </a:r>
                <a:r>
                  <a:rPr lang="en-US" sz="1900" baseline="30000" dirty="0">
                    <a:latin typeface="Verdana" pitchFamily="34" charset="0"/>
                    <a:ea typeface="Verdana" pitchFamily="34" charset="0"/>
                    <a:cs typeface="Verdana" pitchFamily="34" charset="0"/>
                  </a:rPr>
                  <a:t>-1</a:t>
                </a:r>
                <a:r>
                  <a:rPr lang="en-US" sz="1900" dirty="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 or cm</a:t>
                </a:r>
                <a:r>
                  <a:rPr lang="en-US" sz="1900" baseline="30000" dirty="0" smtClean="0">
                    <a:latin typeface="Verdana" pitchFamily="34" charset="0"/>
                    <a:ea typeface="Verdana" pitchFamily="34" charset="0"/>
                    <a:cs typeface="Verdana" pitchFamily="34" charset="0"/>
                  </a:rPr>
                  <a:t>-2</a:t>
                </a:r>
                <a:r>
                  <a:rPr lang="en-US" sz="1900" dirty="0" smtClean="0">
                    <a:latin typeface="Verdana" pitchFamily="34" charset="0"/>
                    <a:ea typeface="Verdana" pitchFamily="34" charset="0"/>
                    <a:cs typeface="Verdana" pitchFamily="34" charset="0"/>
                  </a:rPr>
                  <a:t> s</a:t>
                </a:r>
                <a:r>
                  <a:rPr lang="en-US"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a:t>
                </a:r>
                <a:endParaRPr lang="en-US" sz="1900" dirty="0">
                  <a:latin typeface="Verdana" pitchFamily="34" charset="0"/>
                  <a:ea typeface="Verdana" pitchFamily="34" charset="0"/>
                  <a:cs typeface="Verdana"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95536" y="692696"/>
                <a:ext cx="5400600" cy="2782300"/>
              </a:xfrm>
              <a:prstGeom prst="rect">
                <a:avLst/>
              </a:prstGeom>
              <a:blipFill rotWithShape="1">
                <a:blip r:embed="rId3"/>
                <a:stretch>
                  <a:fillRect l="-1129" t="-439" r="-339" b="-307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95536" y="3980383"/>
                <a:ext cx="5216512" cy="685380"/>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Integrating over all angles and energies, one obtains the flux density </a:t>
                </a:r>
                <a14:m>
                  <m:oMath xmlns:m="http://schemas.openxmlformats.org/officeDocument/2006/math">
                    <m:r>
                      <a:rPr lang="en-GB" sz="2000" i="1">
                        <a:latin typeface="Cambria Math"/>
                        <a:ea typeface="Cambria Math"/>
                      </a:rPr>
                      <m:t>𝜑</m:t>
                    </m:r>
                  </m:oMath>
                </a14:m>
                <a:r>
                  <a:rPr lang="en-US" sz="1900" dirty="0" smtClean="0">
                    <a:latin typeface="Verdana" pitchFamily="34" charset="0"/>
                    <a:ea typeface="Verdana" pitchFamily="34" charset="0"/>
                    <a:cs typeface="Verdana" pitchFamily="34" charset="0"/>
                  </a:rPr>
                  <a:t>:</a:t>
                </a:r>
                <a:endParaRPr lang="en-GB" sz="1900" dirty="0">
                  <a:latin typeface="Verdana" pitchFamily="34" charset="0"/>
                  <a:ea typeface="Verdana" pitchFamily="34" charset="0"/>
                  <a:cs typeface="Verdana"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95536" y="3980383"/>
                <a:ext cx="5216512" cy="685380"/>
              </a:xfrm>
              <a:prstGeom prst="rect">
                <a:avLst/>
              </a:prstGeom>
              <a:blipFill rotWithShape="1">
                <a:blip r:embed="rId4"/>
                <a:stretch>
                  <a:fillRect l="-1168" t="-5357" r="-701" b="-13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5536" y="4772795"/>
                <a:ext cx="5242846" cy="600421"/>
              </a:xfrm>
              <a:prstGeom prst="rect">
                <a:avLst/>
              </a:prstGeom>
              <a:noFill/>
            </p:spPr>
            <p:txBody>
              <a:bodyPr wrap="none" rtlCol="0">
                <a:spAutoFit/>
              </a:bodyPr>
              <a:lstStyle/>
              <a:p>
                <a14:m>
                  <m:oMath xmlns:m="http://schemas.openxmlformats.org/officeDocument/2006/math">
                    <m:r>
                      <a:rPr lang="en-GB" sz="2200" i="1" smtClean="0">
                        <a:latin typeface="Cambria Math"/>
                        <a:ea typeface="Cambria Math"/>
                      </a:rPr>
                      <m:t>𝜑</m:t>
                    </m:r>
                  </m:oMath>
                </a14:m>
                <a:r>
                  <a:rPr lang="en-GB" sz="2200" dirty="0" smtClean="0"/>
                  <a:t>=</a:t>
                </a:r>
                <a14:m>
                  <m:oMath xmlns:m="http://schemas.openxmlformats.org/officeDocument/2006/math">
                    <m:nary>
                      <m:naryPr>
                        <m:limLoc m:val="undOvr"/>
                        <m:ctrlPr>
                          <a:rPr lang="en-GB" sz="2200" i="1" dirty="0" smtClean="0">
                            <a:latin typeface="Cambria Math"/>
                          </a:rPr>
                        </m:ctrlPr>
                      </m:naryPr>
                      <m:sub>
                        <m:r>
                          <m:rPr>
                            <m:nor/>
                          </m:rPr>
                          <a:rPr lang="el-GR" sz="2200" dirty="0" smtClean="0">
                            <a:ea typeface="Cambria Math"/>
                          </a:rPr>
                          <m:t>θ</m:t>
                        </m:r>
                        <m:r>
                          <a:rPr lang="en-US" sz="2200" b="0" i="1" dirty="0" smtClean="0">
                            <a:latin typeface="Cambria Math"/>
                          </a:rPr>
                          <m:t>=</m:t>
                        </m:r>
                        <m:r>
                          <a:rPr lang="en-US" sz="2200" b="0" i="1" dirty="0" smtClean="0">
                            <a:latin typeface="Cambria Math"/>
                          </a:rPr>
                          <m:t>0</m:t>
                        </m:r>
                      </m:sub>
                      <m:sup>
                        <m:r>
                          <m:rPr>
                            <m:sty m:val="p"/>
                          </m:rPr>
                          <a:rPr lang="el-GR" sz="2200" i="1" dirty="0" smtClean="0">
                            <a:latin typeface="Cambria Math"/>
                          </a:rPr>
                          <m:t>π</m:t>
                        </m:r>
                      </m:sup>
                      <m:e>
                        <m:nary>
                          <m:naryPr>
                            <m:limLoc m:val="undOvr"/>
                            <m:ctrlPr>
                              <a:rPr lang="en-GB" sz="2200" i="1" dirty="0" smtClean="0">
                                <a:latin typeface="Cambria Math"/>
                              </a:rPr>
                            </m:ctrlPr>
                          </m:naryPr>
                          <m:sub>
                            <m:r>
                              <m:rPr>
                                <m:nor/>
                              </m:rPr>
                              <a:rPr lang="el-GR" sz="2200" dirty="0"/>
                              <m:t>β</m:t>
                            </m:r>
                            <m:r>
                              <a:rPr lang="en-US" sz="2200" b="0" i="1" dirty="0" smtClean="0">
                                <a:latin typeface="Cambria Math"/>
                              </a:rPr>
                              <m:t>=</m:t>
                            </m:r>
                            <m:r>
                              <a:rPr lang="en-US" sz="2200" b="0" i="1" dirty="0" smtClean="0">
                                <a:latin typeface="Cambria Math"/>
                              </a:rPr>
                              <m:t>0</m:t>
                            </m:r>
                          </m:sub>
                          <m:sup>
                            <m:r>
                              <a:rPr lang="en-US" sz="2200" b="0" i="1" dirty="0" smtClean="0">
                                <a:latin typeface="Cambria Math"/>
                              </a:rPr>
                              <m:t>2</m:t>
                            </m:r>
                            <m:r>
                              <m:rPr>
                                <m:sty m:val="p"/>
                              </m:rPr>
                              <a:rPr lang="el-GR" sz="2200" i="1" dirty="0">
                                <a:latin typeface="Cambria Math"/>
                              </a:rPr>
                              <m:t>π</m:t>
                            </m:r>
                          </m:sup>
                          <m:e>
                            <m:nary>
                              <m:naryPr>
                                <m:limLoc m:val="undOvr"/>
                                <m:ctrlPr>
                                  <a:rPr lang="en-GB" sz="2200" i="1" dirty="0" smtClean="0">
                                    <a:latin typeface="Cambria Math"/>
                                  </a:rPr>
                                </m:ctrlPr>
                              </m:naryPr>
                              <m:sub>
                                <m:r>
                                  <m:rPr>
                                    <m:brk m:alnAt="24"/>
                                  </m:rPr>
                                  <a:rPr lang="en-US" sz="2200" b="0" i="1" dirty="0" smtClean="0">
                                    <a:latin typeface="Cambria Math"/>
                                  </a:rPr>
                                  <m:t>𝐸</m:t>
                                </m:r>
                                <m:r>
                                  <a:rPr lang="en-US" sz="2200" b="0" i="1" dirty="0" smtClean="0">
                                    <a:latin typeface="Cambria Math"/>
                                  </a:rPr>
                                  <m:t>=</m:t>
                                </m:r>
                                <m:r>
                                  <a:rPr lang="en-US" sz="2200" b="0" i="1" dirty="0" smtClean="0">
                                    <a:latin typeface="Cambria Math"/>
                                  </a:rPr>
                                  <m:t>0</m:t>
                                </m:r>
                              </m:sub>
                              <m:sup>
                                <m:r>
                                  <a:rPr lang="en-US" sz="2200" b="0" i="1" dirty="0" smtClean="0">
                                    <a:latin typeface="Cambria Math"/>
                                  </a:rPr>
                                  <m:t>𝐸𝑚𝑎𝑥</m:t>
                                </m:r>
                              </m:sup>
                              <m:e>
                                <m:r>
                                  <a:rPr lang="en-US" sz="2200" i="1">
                                    <a:latin typeface="Cambria Math"/>
                                    <a:ea typeface="Cambria Math"/>
                                  </a:rPr>
                                  <m:t>𝜑</m:t>
                                </m:r>
                                <m:r>
                                  <a:rPr lang="en-US" sz="2200" i="1">
                                    <a:latin typeface="Cambria Math"/>
                                    <a:ea typeface="Cambria Math"/>
                                  </a:rPr>
                                  <m:t>′(</m:t>
                                </m:r>
                                <m:r>
                                  <m:rPr>
                                    <m:nor/>
                                  </m:rPr>
                                  <a:rPr lang="el-GR" sz="2200" dirty="0"/>
                                  <m:t>θ</m:t>
                                </m:r>
                                <m:r>
                                  <m:rPr>
                                    <m:nor/>
                                  </m:rPr>
                                  <a:rPr lang="en-US" sz="2200" dirty="0"/>
                                  <m:t>, </m:t>
                                </m:r>
                                <m:r>
                                  <m:rPr>
                                    <m:nor/>
                                  </m:rPr>
                                  <a:rPr lang="el-GR" sz="2200" dirty="0"/>
                                  <m:t>β</m:t>
                                </m:r>
                                <m:r>
                                  <m:rPr>
                                    <m:nor/>
                                  </m:rPr>
                                  <a:rPr lang="en-US" sz="2200" dirty="0"/>
                                  <m:t>, </m:t>
                                </m:r>
                                <m:r>
                                  <m:rPr>
                                    <m:nor/>
                                  </m:rPr>
                                  <a:rPr lang="en-US" sz="2200" dirty="0"/>
                                  <m:t>E</m:t>
                                </m:r>
                                <m:r>
                                  <m:rPr>
                                    <m:nor/>
                                  </m:rPr>
                                  <a:rPr lang="en-US" sz="2200" dirty="0"/>
                                  <m:t>) </m:t>
                                </m:r>
                                <m:r>
                                  <m:rPr>
                                    <m:nor/>
                                  </m:rPr>
                                  <a:rPr lang="en-US" sz="2200" b="0" dirty="0" smtClean="0"/>
                                  <m:t>sin</m:t>
                                </m:r>
                                <m:r>
                                  <m:rPr>
                                    <m:nor/>
                                  </m:rPr>
                                  <a:rPr lang="el-GR" sz="2200" dirty="0"/>
                                  <m:t>θ</m:t>
                                </m:r>
                                <m:r>
                                  <m:rPr>
                                    <m:nor/>
                                  </m:rPr>
                                  <a:rPr lang="en-US" sz="2200" b="0" dirty="0" smtClean="0"/>
                                  <m:t> </m:t>
                                </m:r>
                                <m:r>
                                  <m:rPr>
                                    <m:nor/>
                                  </m:rPr>
                                  <a:rPr lang="en-US" sz="2200" b="0" dirty="0" smtClean="0"/>
                                  <m:t>d</m:t>
                                </m:r>
                                <m:r>
                                  <m:rPr>
                                    <m:sty m:val="p"/>
                                  </m:rPr>
                                  <a:rPr lang="el-GR" sz="2200" i="0" dirty="0" smtClean="0">
                                    <a:latin typeface="Cambria Math"/>
                                    <a:ea typeface="Cambria Math"/>
                                  </a:rPr>
                                  <m:t>θ</m:t>
                                </m:r>
                                <m:r>
                                  <m:rPr>
                                    <m:nor/>
                                  </m:rPr>
                                  <a:rPr lang="en-US" sz="2200" b="0" dirty="0" smtClean="0"/>
                                  <m:t> </m:t>
                                </m:r>
                                <m:r>
                                  <m:rPr>
                                    <m:nor/>
                                  </m:rPr>
                                  <a:rPr lang="en-US" sz="2200" b="0" dirty="0" smtClean="0"/>
                                  <m:t>d</m:t>
                                </m:r>
                                <m:r>
                                  <m:rPr>
                                    <m:sty m:val="p"/>
                                  </m:rPr>
                                  <a:rPr lang="el-GR" sz="2200" i="0" dirty="0" smtClean="0">
                                    <a:latin typeface="Cambria Math"/>
                                    <a:ea typeface="Cambria Math"/>
                                  </a:rPr>
                                  <m:t>β</m:t>
                                </m:r>
                                <m:r>
                                  <m:rPr>
                                    <m:nor/>
                                  </m:rPr>
                                  <a:rPr lang="en-US" sz="2200" b="0" dirty="0" smtClean="0"/>
                                  <m:t> </m:t>
                                </m:r>
                                <m:r>
                                  <m:rPr>
                                    <m:nor/>
                                  </m:rPr>
                                  <a:rPr lang="en-US" sz="2200" dirty="0" err="1"/>
                                  <m:t>dE</m:t>
                                </m:r>
                              </m:e>
                            </m:nary>
                          </m:e>
                        </m:nary>
                      </m:e>
                    </m:nary>
                  </m:oMath>
                </a14:m>
                <a:endParaRPr lang="en-GB"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395536" y="4772795"/>
                <a:ext cx="5242846" cy="600421"/>
              </a:xfrm>
              <a:prstGeom prst="rect">
                <a:avLst/>
              </a:prstGeom>
              <a:blipFill rotWithShape="1">
                <a:blip r:embed="rId5"/>
                <a:stretch>
                  <a:fillRect b="-5102"/>
                </a:stretch>
              </a:blipFill>
            </p:spPr>
            <p:txBody>
              <a:bodyPr/>
              <a:lstStyle/>
              <a:p>
                <a:r>
                  <a:rPr lang="en-GB">
                    <a:noFill/>
                  </a:rPr>
                  <a:t> </a:t>
                </a:r>
              </a:p>
            </p:txBody>
          </p:sp>
        </mc:Fallback>
      </mc:AlternateContent>
      <p:sp>
        <p:nvSpPr>
          <p:cNvPr id="8" name="Rectangle 7"/>
          <p:cNvSpPr/>
          <p:nvPr/>
        </p:nvSpPr>
        <p:spPr>
          <a:xfrm>
            <a:off x="5970991" y="4865224"/>
            <a:ext cx="2521844" cy="369332"/>
          </a:xfrm>
          <a:prstGeom prst="rect">
            <a:avLst/>
          </a:prstGeom>
        </p:spPr>
        <p:txBody>
          <a:bodyPr wrap="none">
            <a:spAutoFit/>
          </a:bodyPr>
          <a:lstStyle/>
          <a:p>
            <a:r>
              <a:rPr lang="en-US" dirty="0">
                <a:latin typeface="Verdana" pitchFamily="34" charset="0"/>
                <a:ea typeface="Verdana" pitchFamily="34" charset="0"/>
                <a:cs typeface="Verdana" pitchFamily="34" charset="0"/>
              </a:rPr>
              <a:t>(m</a:t>
            </a:r>
            <a:r>
              <a:rPr lang="en-US" baseline="30000" dirty="0">
                <a:latin typeface="Verdana" pitchFamily="34" charset="0"/>
                <a:ea typeface="Verdana" pitchFamily="34" charset="0"/>
                <a:cs typeface="Verdana" pitchFamily="34" charset="0"/>
              </a:rPr>
              <a:t>-2</a:t>
            </a:r>
            <a:r>
              <a:rPr lang="en-US" dirty="0">
                <a:latin typeface="Verdana" pitchFamily="34" charset="0"/>
                <a:ea typeface="Verdana" pitchFamily="34" charset="0"/>
                <a:cs typeface="Verdana" pitchFamily="34" charset="0"/>
              </a:rPr>
              <a:t> s</a:t>
            </a:r>
            <a:r>
              <a:rPr lang="en-US" baseline="30000" dirty="0">
                <a:latin typeface="Verdana" pitchFamily="34" charset="0"/>
                <a:ea typeface="Verdana" pitchFamily="34" charset="0"/>
                <a:cs typeface="Verdana" pitchFamily="34" charset="0"/>
              </a:rPr>
              <a:t>-1</a:t>
            </a:r>
            <a:r>
              <a:rPr lang="en-US" dirty="0">
                <a:latin typeface="Verdana" pitchFamily="34" charset="0"/>
                <a:ea typeface="Verdana" pitchFamily="34" charset="0"/>
                <a:cs typeface="Verdana" pitchFamily="34" charset="0"/>
              </a:rPr>
              <a:t>  or cm</a:t>
            </a:r>
            <a:r>
              <a:rPr lang="en-US" baseline="30000" dirty="0">
                <a:latin typeface="Verdana" pitchFamily="34" charset="0"/>
                <a:ea typeface="Verdana" pitchFamily="34" charset="0"/>
                <a:cs typeface="Verdana" pitchFamily="34" charset="0"/>
              </a:rPr>
              <a:t>-2</a:t>
            </a:r>
            <a:r>
              <a:rPr lang="en-US" dirty="0">
                <a:latin typeface="Verdana" pitchFamily="34" charset="0"/>
                <a:ea typeface="Verdana" pitchFamily="34" charset="0"/>
                <a:cs typeface="Verdana" pitchFamily="34" charset="0"/>
              </a:rPr>
              <a:t> s</a:t>
            </a:r>
            <a:r>
              <a:rPr lang="en-US" baseline="30000" dirty="0">
                <a:latin typeface="Verdana" pitchFamily="34" charset="0"/>
                <a:ea typeface="Verdana" pitchFamily="34" charset="0"/>
                <a:cs typeface="Verdana" pitchFamily="34" charset="0"/>
              </a:rPr>
              <a:t>-1</a:t>
            </a:r>
            <a:r>
              <a:rPr lang="en-US" dirty="0">
                <a:latin typeface="Verdana" pitchFamily="34" charset="0"/>
                <a:ea typeface="Verdana" pitchFamily="34" charset="0"/>
                <a:cs typeface="Verdana" pitchFamily="34" charset="0"/>
              </a:rPr>
              <a:t>)</a:t>
            </a:r>
          </a:p>
        </p:txBody>
      </p:sp>
      <p:sp>
        <p:nvSpPr>
          <p:cNvPr id="9" name="TextBox 8"/>
          <p:cNvSpPr txBox="1"/>
          <p:nvPr/>
        </p:nvSpPr>
        <p:spPr>
          <a:xfrm>
            <a:off x="251520" y="5517232"/>
            <a:ext cx="8496944" cy="715965"/>
          </a:xfrm>
          <a:prstGeom prst="rect">
            <a:avLst/>
          </a:prstGeom>
          <a:noFill/>
        </p:spPr>
        <p:txBody>
          <a:bodyPr wrap="square" rtlCol="0">
            <a:spAutoFit/>
          </a:bodyPr>
          <a:lstStyle/>
          <a:p>
            <a:pPr>
              <a:lnSpc>
                <a:spcPct val="112000"/>
              </a:lnSpc>
            </a:pPr>
            <a:r>
              <a:rPr lang="en-US" sz="1900" dirty="0" smtClean="0">
                <a:latin typeface="Verdana" pitchFamily="34" charset="0"/>
                <a:ea typeface="Verdana" pitchFamily="34" charset="0"/>
                <a:cs typeface="Verdana" pitchFamily="34" charset="0"/>
              </a:rPr>
              <a:t>Similar expressions are valid for the energy fluence rate, fluence and energy fluence </a:t>
            </a:r>
            <a:endParaRPr lang="en-GB" sz="1900" dirty="0">
              <a:latin typeface="Verdana" pitchFamily="34" charset="0"/>
              <a:ea typeface="Verdana" pitchFamily="34" charset="0"/>
              <a:cs typeface="Verdana" pitchFamily="34" charset="0"/>
            </a:endParaRPr>
          </a:p>
        </p:txBody>
      </p:sp>
      <p:sp>
        <p:nvSpPr>
          <p:cNvPr id="14" name="Slide Number Placeholder 13"/>
          <p:cNvSpPr>
            <a:spLocks noGrp="1"/>
          </p:cNvSpPr>
          <p:nvPr>
            <p:ph type="sldNum" sz="quarter" idx="12"/>
          </p:nvPr>
        </p:nvSpPr>
        <p:spPr/>
        <p:txBody>
          <a:bodyPr/>
          <a:lstStyle/>
          <a:p>
            <a:fld id="{97B5E8DF-58F0-4F1A-9C8E-35C36CDA2C44}" type="slidenum">
              <a:rPr lang="en-GB" smtClean="0"/>
              <a:pPr/>
              <a:t>23</a:t>
            </a:fld>
            <a:endParaRPr lang="en-GB"/>
          </a:p>
        </p:txBody>
      </p:sp>
      <p:sp>
        <p:nvSpPr>
          <p:cNvPr id="11" name="TextBox 10"/>
          <p:cNvSpPr txBox="1"/>
          <p:nvPr/>
        </p:nvSpPr>
        <p:spPr>
          <a:xfrm>
            <a:off x="4037" y="21970"/>
            <a:ext cx="8226723"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Differential distributions versus energy and angle of incidence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1884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107504" y="692696"/>
                <a:ext cx="8856984" cy="2600712"/>
              </a:xfrm>
              <a:prstGeom prst="rect">
                <a:avLst/>
              </a:prstGeom>
              <a:noFill/>
            </p:spPr>
            <p:txBody>
              <a:bodyPr wrap="square" rtlCol="0">
                <a:spAutoFit/>
              </a:bodyPr>
              <a:lstStyle/>
              <a:p>
                <a:pPr marL="285750" indent="-285750">
                  <a:spcAft>
                    <a:spcPts val="1200"/>
                  </a:spcAft>
                  <a:buFont typeface="Arial" pitchFamily="34" charset="0"/>
                  <a:buChar char="•"/>
                </a:pPr>
                <a:r>
                  <a:rPr lang="en-US" sz="1900" dirty="0" smtClean="0">
                    <a:latin typeface="Verdana" pitchFamily="34" charset="0"/>
                    <a:ea typeface="Verdana" pitchFamily="34" charset="0"/>
                    <a:cs typeface="Verdana" pitchFamily="34" charset="0"/>
                  </a:rPr>
                  <a:t>Simpler and more useful differential distributions of fluence, fluence rate, energy fluence and energy fluence rate are those which are functions of only one of the variables </a:t>
                </a:r>
                <a:r>
                  <a:rPr lang="el-GR" sz="1900" i="1" dirty="0" smtClean="0">
                    <a:latin typeface="Verdana" pitchFamily="34" charset="0"/>
                    <a:ea typeface="Verdana" pitchFamily="34" charset="0"/>
                    <a:cs typeface="Verdana" pitchFamily="34" charset="0"/>
                  </a:rPr>
                  <a:t>θ</a:t>
                </a:r>
                <a:r>
                  <a:rPr lang="en-US" sz="1900" dirty="0" smtClean="0">
                    <a:latin typeface="Verdana" pitchFamily="34" charset="0"/>
                    <a:ea typeface="Verdana" pitchFamily="34" charset="0"/>
                    <a:cs typeface="Verdana" pitchFamily="34" charset="0"/>
                  </a:rPr>
                  <a:t>, </a:t>
                </a:r>
                <a:r>
                  <a:rPr lang="el-GR" sz="1900" i="1" dirty="0" smtClean="0">
                    <a:latin typeface="Verdana" pitchFamily="34" charset="0"/>
                    <a:ea typeface="Verdana" pitchFamily="34" charset="0"/>
                    <a:cs typeface="Verdana" pitchFamily="34" charset="0"/>
                  </a:rPr>
                  <a:t>β</a:t>
                </a:r>
                <a:r>
                  <a:rPr lang="en-US" sz="1900" dirty="0" smtClean="0">
                    <a:latin typeface="Verdana" pitchFamily="34" charset="0"/>
                    <a:ea typeface="Verdana" pitchFamily="34" charset="0"/>
                    <a:cs typeface="Verdana" pitchFamily="34" charset="0"/>
                  </a:rPr>
                  <a:t> or </a:t>
                </a:r>
                <a:r>
                  <a:rPr lang="en-US" sz="1900" i="1" dirty="0" smtClean="0">
                    <a:latin typeface="Verdana" pitchFamily="34" charset="0"/>
                    <a:ea typeface="Verdana" pitchFamily="34" charset="0"/>
                    <a:cs typeface="Verdana" pitchFamily="34" charset="0"/>
                  </a:rPr>
                  <a:t>E</a:t>
                </a:r>
              </a:p>
              <a:p>
                <a:pPr marL="285750" indent="-285750">
                  <a:spcAft>
                    <a:spcPts val="1200"/>
                  </a:spcAft>
                  <a:buFont typeface="Arial" pitchFamily="34" charset="0"/>
                  <a:buChar char="•"/>
                </a:pPr>
                <a:r>
                  <a:rPr lang="en-US" sz="1900" dirty="0" smtClean="0">
                    <a:latin typeface="Verdana" pitchFamily="34" charset="0"/>
                    <a:ea typeface="Verdana" pitchFamily="34" charset="0"/>
                    <a:cs typeface="Verdana" pitchFamily="34" charset="0"/>
                  </a:rPr>
                  <a:t>When </a:t>
                </a:r>
                <a:r>
                  <a:rPr lang="en-US" sz="1900" i="1" dirty="0" smtClean="0">
                    <a:latin typeface="Verdana" pitchFamily="34" charset="0"/>
                    <a:ea typeface="Verdana" pitchFamily="34" charset="0"/>
                    <a:cs typeface="Verdana" pitchFamily="34" charset="0"/>
                  </a:rPr>
                  <a:t>E</a:t>
                </a:r>
                <a:r>
                  <a:rPr lang="en-US" sz="1900" dirty="0" smtClean="0">
                    <a:latin typeface="Verdana" pitchFamily="34" charset="0"/>
                    <a:ea typeface="Verdana" pitchFamily="34" charset="0"/>
                    <a:cs typeface="Verdana" pitchFamily="34" charset="0"/>
                  </a:rPr>
                  <a:t> is the chosen variable, the resulting differential distribution is called the </a:t>
                </a:r>
                <a:r>
                  <a:rPr lang="en-US" sz="1900" b="1" i="1" dirty="0" smtClean="0">
                    <a:latin typeface="Verdana" pitchFamily="34" charset="0"/>
                    <a:ea typeface="Verdana" pitchFamily="34" charset="0"/>
                    <a:cs typeface="Verdana" pitchFamily="34" charset="0"/>
                  </a:rPr>
                  <a:t>energy spectrum </a:t>
                </a:r>
                <a:r>
                  <a:rPr lang="en-US" sz="1900" dirty="0" smtClean="0">
                    <a:latin typeface="Verdana" pitchFamily="34" charset="0"/>
                    <a:ea typeface="Verdana" pitchFamily="34" charset="0"/>
                    <a:cs typeface="Verdana" pitchFamily="34" charset="0"/>
                  </a:rPr>
                  <a:t>of the quantity</a:t>
                </a:r>
              </a:p>
              <a:p>
                <a:pPr marL="285750" indent="-285750">
                  <a:spcAft>
                    <a:spcPts val="1200"/>
                  </a:spcAft>
                  <a:buFont typeface="Arial" pitchFamily="34" charset="0"/>
                  <a:buChar char="•"/>
                </a:pPr>
                <a:r>
                  <a:rPr lang="en-US" sz="1900" dirty="0" smtClean="0">
                    <a:latin typeface="Verdana" pitchFamily="34" charset="0"/>
                    <a:ea typeface="Verdana" pitchFamily="34" charset="0"/>
                    <a:cs typeface="Verdana" pitchFamily="34" charset="0"/>
                  </a:rPr>
                  <a:t>For example:</a:t>
                </a:r>
              </a:p>
              <a:p>
                <a:r>
                  <a:rPr lang="en-US" sz="1900" dirty="0" smtClean="0">
                    <a:latin typeface="Verdana" pitchFamily="34" charset="0"/>
                    <a:ea typeface="Verdana" pitchFamily="34" charset="0"/>
                    <a:cs typeface="Verdana" pitchFamily="34" charset="0"/>
                  </a:rPr>
                  <a:t>Energy spectrum of the fluence rate summed over all directions, </a:t>
                </a:r>
                <a14:m>
                  <m:oMath xmlns:m="http://schemas.openxmlformats.org/officeDocument/2006/math">
                    <m:r>
                      <a:rPr lang="en-US" sz="1900" i="1">
                        <a:latin typeface="Cambria Math"/>
                        <a:ea typeface="Cambria Math"/>
                      </a:rPr>
                      <m:t>𝜑</m:t>
                    </m:r>
                    <m:r>
                      <a:rPr lang="en-US" sz="1900" i="1">
                        <a:latin typeface="Cambria Math"/>
                        <a:ea typeface="Cambria Math"/>
                      </a:rPr>
                      <m:t>′(</m:t>
                    </m:r>
                  </m:oMath>
                </a14:m>
                <a:r>
                  <a:rPr lang="en-US" sz="1900" dirty="0" smtClean="0">
                    <a:latin typeface="Verdana" pitchFamily="34" charset="0"/>
                    <a:ea typeface="Verdana" pitchFamily="34" charset="0"/>
                    <a:cs typeface="Verdana" pitchFamily="34" charset="0"/>
                  </a:rPr>
                  <a:t>E):</a:t>
                </a:r>
              </a:p>
            </p:txBody>
          </p:sp>
        </mc:Choice>
        <mc:Fallback xmlns="">
          <p:sp>
            <p:nvSpPr>
              <p:cNvPr id="4" name="TextBox 3"/>
              <p:cNvSpPr txBox="1">
                <a:spLocks noRot="1" noChangeAspect="1" noMove="1" noResize="1" noEditPoints="1" noAdjustHandles="1" noChangeArrowheads="1" noChangeShapeType="1" noTextEdit="1"/>
              </p:cNvSpPr>
              <p:nvPr/>
            </p:nvSpPr>
            <p:spPr>
              <a:xfrm>
                <a:off x="107504" y="692696"/>
                <a:ext cx="8856984" cy="2600712"/>
              </a:xfrm>
              <a:prstGeom prst="rect">
                <a:avLst/>
              </a:prstGeom>
              <a:blipFill rotWithShape="1">
                <a:blip r:embed="rId3"/>
                <a:stretch>
                  <a:fillRect l="-688" t="-1408" r="-206" b="-305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251520" y="3548851"/>
                <a:ext cx="4614405" cy="600229"/>
              </a:xfrm>
              <a:prstGeom prst="rect">
                <a:avLst/>
              </a:prstGeom>
              <a:noFill/>
            </p:spPr>
            <p:txBody>
              <a:bodyPr wrap="none" rtlCol="0">
                <a:spAutoFit/>
              </a:bodyPr>
              <a:lstStyle/>
              <a:p>
                <a14:m>
                  <m:oMath xmlns:m="http://schemas.openxmlformats.org/officeDocument/2006/math">
                    <m:sSup>
                      <m:sSupPr>
                        <m:ctrlPr>
                          <a:rPr lang="en-US" sz="2200" b="0" i="1" smtClean="0">
                            <a:latin typeface="Cambria Math"/>
                            <a:ea typeface="Cambria Math"/>
                          </a:rPr>
                        </m:ctrlPr>
                      </m:sSupPr>
                      <m:e>
                        <m:r>
                          <a:rPr lang="en-GB" sz="2200" i="1" smtClean="0">
                            <a:latin typeface="Cambria Math"/>
                            <a:ea typeface="Cambria Math"/>
                          </a:rPr>
                          <m:t>𝜑</m:t>
                        </m:r>
                      </m:e>
                      <m:sup>
                        <m:r>
                          <a:rPr lang="en-US" sz="2200" b="0" i="1" smtClean="0">
                            <a:latin typeface="Cambria Math"/>
                            <a:ea typeface="Cambria Math"/>
                          </a:rPr>
                          <m:t>′</m:t>
                        </m:r>
                      </m:sup>
                    </m:sSup>
                    <m:r>
                      <a:rPr lang="en-US" sz="2200" b="0" i="1" smtClean="0">
                        <a:latin typeface="Cambria Math"/>
                        <a:ea typeface="Cambria Math"/>
                      </a:rPr>
                      <m:t>(</m:t>
                    </m:r>
                    <m:r>
                      <a:rPr lang="en-US" sz="2200" b="0" i="1" smtClean="0">
                        <a:latin typeface="Cambria Math"/>
                        <a:ea typeface="Cambria Math"/>
                      </a:rPr>
                      <m:t>𝐸</m:t>
                    </m:r>
                    <m:r>
                      <a:rPr lang="en-US" sz="2200" b="0" i="1" smtClean="0">
                        <a:latin typeface="Cambria Math"/>
                        <a:ea typeface="Cambria Math"/>
                      </a:rPr>
                      <m:t>)</m:t>
                    </m:r>
                  </m:oMath>
                </a14:m>
                <a:r>
                  <a:rPr lang="en-GB" sz="2200" dirty="0" smtClean="0"/>
                  <a:t>=</a:t>
                </a:r>
                <a14:m>
                  <m:oMath xmlns:m="http://schemas.openxmlformats.org/officeDocument/2006/math">
                    <m:nary>
                      <m:naryPr>
                        <m:limLoc m:val="undOvr"/>
                        <m:ctrlPr>
                          <a:rPr lang="en-GB" sz="2200" i="1" dirty="0" smtClean="0">
                            <a:latin typeface="Cambria Math"/>
                          </a:rPr>
                        </m:ctrlPr>
                      </m:naryPr>
                      <m:sub>
                        <m:r>
                          <m:rPr>
                            <m:nor/>
                          </m:rPr>
                          <a:rPr lang="el-GR" sz="2200" dirty="0" smtClean="0">
                            <a:ea typeface="Cambria Math"/>
                          </a:rPr>
                          <m:t>θ</m:t>
                        </m:r>
                        <m:r>
                          <a:rPr lang="en-US" sz="2200" b="0" i="1" dirty="0" smtClean="0">
                            <a:latin typeface="Cambria Math"/>
                          </a:rPr>
                          <m:t>=</m:t>
                        </m:r>
                        <m:r>
                          <a:rPr lang="en-US" sz="2200" b="0" i="1" dirty="0" smtClean="0">
                            <a:latin typeface="Cambria Math"/>
                          </a:rPr>
                          <m:t>0</m:t>
                        </m:r>
                      </m:sub>
                      <m:sup>
                        <m:r>
                          <m:rPr>
                            <m:sty m:val="p"/>
                          </m:rPr>
                          <a:rPr lang="el-GR" sz="2200" i="1" dirty="0" smtClean="0">
                            <a:latin typeface="Cambria Math"/>
                          </a:rPr>
                          <m:t>π</m:t>
                        </m:r>
                      </m:sup>
                      <m:e>
                        <m:nary>
                          <m:naryPr>
                            <m:limLoc m:val="undOvr"/>
                            <m:ctrlPr>
                              <a:rPr lang="en-GB" sz="2200" i="1" dirty="0" smtClean="0">
                                <a:latin typeface="Cambria Math"/>
                              </a:rPr>
                            </m:ctrlPr>
                          </m:naryPr>
                          <m:sub>
                            <m:r>
                              <m:rPr>
                                <m:nor/>
                              </m:rPr>
                              <a:rPr lang="el-GR" sz="2200" dirty="0"/>
                              <m:t>β</m:t>
                            </m:r>
                            <m:r>
                              <a:rPr lang="en-US" sz="2200" b="0" i="1" dirty="0" smtClean="0">
                                <a:latin typeface="Cambria Math"/>
                              </a:rPr>
                              <m:t>=</m:t>
                            </m:r>
                            <m:r>
                              <a:rPr lang="en-US" sz="2200" b="0" i="1" dirty="0" smtClean="0">
                                <a:latin typeface="Cambria Math"/>
                              </a:rPr>
                              <m:t>0</m:t>
                            </m:r>
                          </m:sub>
                          <m:sup>
                            <m:r>
                              <a:rPr lang="en-US" sz="2200" b="0" i="1" dirty="0" smtClean="0">
                                <a:latin typeface="Cambria Math"/>
                              </a:rPr>
                              <m:t>2</m:t>
                            </m:r>
                            <m:r>
                              <m:rPr>
                                <m:sty m:val="p"/>
                              </m:rPr>
                              <a:rPr lang="el-GR" sz="2200" i="1" dirty="0">
                                <a:latin typeface="Cambria Math"/>
                              </a:rPr>
                              <m:t>π</m:t>
                            </m:r>
                          </m:sup>
                          <m:e>
                            <m:r>
                              <a:rPr lang="en-US" sz="2200" i="1">
                                <a:latin typeface="Cambria Math"/>
                                <a:ea typeface="Cambria Math"/>
                              </a:rPr>
                              <m:t>𝜑</m:t>
                            </m:r>
                            <m:r>
                              <a:rPr lang="en-US" sz="2200" i="1">
                                <a:latin typeface="Cambria Math"/>
                                <a:ea typeface="Cambria Math"/>
                              </a:rPr>
                              <m:t>′(</m:t>
                            </m:r>
                            <m:r>
                              <m:rPr>
                                <m:nor/>
                              </m:rPr>
                              <a:rPr lang="el-GR" sz="2200" dirty="0"/>
                              <m:t>θ</m:t>
                            </m:r>
                            <m:r>
                              <m:rPr>
                                <m:nor/>
                              </m:rPr>
                              <a:rPr lang="en-US" sz="2200" dirty="0"/>
                              <m:t>, </m:t>
                            </m:r>
                            <m:r>
                              <m:rPr>
                                <m:nor/>
                              </m:rPr>
                              <a:rPr lang="el-GR" sz="2200" dirty="0"/>
                              <m:t>β</m:t>
                            </m:r>
                            <m:r>
                              <m:rPr>
                                <m:nor/>
                              </m:rPr>
                              <a:rPr lang="en-US" sz="2200" dirty="0"/>
                              <m:t>, </m:t>
                            </m:r>
                            <m:r>
                              <m:rPr>
                                <m:nor/>
                              </m:rPr>
                              <a:rPr lang="en-US" sz="2200" dirty="0"/>
                              <m:t>E</m:t>
                            </m:r>
                            <m:r>
                              <m:rPr>
                                <m:nor/>
                              </m:rPr>
                              <a:rPr lang="en-US" sz="2200" dirty="0"/>
                              <m:t>) </m:t>
                            </m:r>
                            <m:r>
                              <m:rPr>
                                <m:nor/>
                              </m:rPr>
                              <a:rPr lang="en-US" sz="2200" dirty="0"/>
                              <m:t>sin</m:t>
                            </m:r>
                            <m:r>
                              <m:rPr>
                                <m:nor/>
                              </m:rPr>
                              <a:rPr lang="el-GR" sz="2200" dirty="0"/>
                              <m:t>θ</m:t>
                            </m:r>
                            <m:r>
                              <m:rPr>
                                <m:nor/>
                              </m:rPr>
                              <a:rPr lang="en-US" sz="2200" dirty="0"/>
                              <m:t> </m:t>
                            </m:r>
                            <m:r>
                              <m:rPr>
                                <m:nor/>
                              </m:rPr>
                              <a:rPr lang="en-US" sz="2200" dirty="0"/>
                              <m:t>d</m:t>
                            </m:r>
                            <m:r>
                              <m:rPr>
                                <m:nor/>
                              </m:rPr>
                              <a:rPr lang="el-GR" sz="2200" dirty="0"/>
                              <m:t>θ</m:t>
                            </m:r>
                            <m:r>
                              <m:rPr>
                                <m:nor/>
                              </m:rPr>
                              <a:rPr lang="en-US" sz="2200" dirty="0"/>
                              <m:t> </m:t>
                            </m:r>
                            <m:r>
                              <m:rPr>
                                <m:nor/>
                              </m:rPr>
                              <a:rPr lang="en-US" sz="2200" dirty="0"/>
                              <m:t>d</m:t>
                            </m:r>
                            <m:r>
                              <m:rPr>
                                <m:nor/>
                              </m:rPr>
                              <a:rPr lang="el-GR" sz="2200" dirty="0"/>
                              <m:t>β</m:t>
                            </m:r>
                          </m:e>
                        </m:nary>
                      </m:e>
                    </m:nary>
                  </m:oMath>
                </a14:m>
                <a:endParaRPr lang="en-GB"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251520" y="3548851"/>
                <a:ext cx="4614405" cy="600229"/>
              </a:xfrm>
              <a:prstGeom prst="rect">
                <a:avLst/>
              </a:prstGeom>
              <a:blipFill rotWithShape="1">
                <a:blip r:embed="rId4"/>
                <a:stretch>
                  <a:fillRect b="-3030"/>
                </a:stretch>
              </a:blipFill>
            </p:spPr>
            <p:txBody>
              <a:bodyPr/>
              <a:lstStyle/>
              <a:p>
                <a:r>
                  <a:rPr lang="en-GB">
                    <a:noFill/>
                  </a:rPr>
                  <a:t> </a:t>
                </a:r>
              </a:p>
            </p:txBody>
          </p:sp>
        </mc:Fallback>
      </mc:AlternateContent>
      <p:sp>
        <p:nvSpPr>
          <p:cNvPr id="6" name="Rectangle 5"/>
          <p:cNvSpPr/>
          <p:nvPr/>
        </p:nvSpPr>
        <p:spPr>
          <a:xfrm>
            <a:off x="5031344" y="3641280"/>
            <a:ext cx="4067944" cy="369332"/>
          </a:xfrm>
          <a:prstGeom prst="rect">
            <a:avLst/>
          </a:prstGeom>
        </p:spPr>
        <p:txBody>
          <a:bodyPr wrap="square">
            <a:spAutoFit/>
          </a:bodyPr>
          <a:lstStyle/>
          <a:p>
            <a:r>
              <a:rPr lang="en-US" dirty="0">
                <a:latin typeface="Verdana" pitchFamily="34" charset="0"/>
                <a:ea typeface="Verdana" pitchFamily="34" charset="0"/>
                <a:cs typeface="Verdana" pitchFamily="34" charset="0"/>
              </a:rPr>
              <a:t>(m</a:t>
            </a:r>
            <a:r>
              <a:rPr lang="en-US" baseline="30000" dirty="0">
                <a:latin typeface="Verdana" pitchFamily="34" charset="0"/>
                <a:ea typeface="Verdana" pitchFamily="34" charset="0"/>
                <a:cs typeface="Verdana" pitchFamily="34" charset="0"/>
              </a:rPr>
              <a:t>-2</a:t>
            </a:r>
            <a:r>
              <a:rPr lang="en-US" dirty="0">
                <a:latin typeface="Verdana" pitchFamily="34" charset="0"/>
                <a:ea typeface="Verdana" pitchFamily="34" charset="0"/>
                <a:cs typeface="Verdana" pitchFamily="34" charset="0"/>
              </a:rPr>
              <a:t> s</a:t>
            </a:r>
            <a:r>
              <a:rPr lang="en-US" baseline="30000" dirty="0">
                <a:latin typeface="Verdana" pitchFamily="34" charset="0"/>
                <a:ea typeface="Verdana" pitchFamily="34" charset="0"/>
                <a:cs typeface="Verdana" pitchFamily="34" charset="0"/>
              </a:rPr>
              <a:t>-1</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keV</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or  cm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 s</a:t>
            </a:r>
            <a:r>
              <a:rPr lang="en-US" baseline="30000" dirty="0" smtClean="0">
                <a:latin typeface="Verdana" pitchFamily="34" charset="0"/>
                <a:ea typeface="Verdana" pitchFamily="34" charset="0"/>
                <a:cs typeface="Verdana" pitchFamily="34" charset="0"/>
              </a:rPr>
              <a:t>-1</a:t>
            </a:r>
            <a:r>
              <a:rPr lang="en-US" dirty="0">
                <a:latin typeface="Verdana" pitchFamily="34" charset="0"/>
                <a:ea typeface="Verdana" pitchFamily="34" charset="0"/>
                <a:cs typeface="Verdana" pitchFamily="34" charset="0"/>
              </a:rPr>
              <a:t> keV</a:t>
            </a:r>
            <a:r>
              <a:rPr lang="en-US" baseline="30000" dirty="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a:t>
            </a:r>
            <a:endParaRPr lang="en-US" dirty="0">
              <a:latin typeface="Verdana" pitchFamily="34" charset="0"/>
              <a:ea typeface="Verdana" pitchFamily="34" charset="0"/>
              <a:cs typeface="Verdana" pitchFamily="34" charset="0"/>
            </a:endParaRPr>
          </a:p>
        </p:txBody>
      </p:sp>
      <p:sp>
        <p:nvSpPr>
          <p:cNvPr id="7" name="TextBox 6"/>
          <p:cNvSpPr txBox="1"/>
          <p:nvPr/>
        </p:nvSpPr>
        <p:spPr>
          <a:xfrm>
            <a:off x="467544" y="4484439"/>
            <a:ext cx="8136904"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and integrating over all energies of the rays gives of course</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268936" y="5095457"/>
                <a:ext cx="2657779" cy="8538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200" i="1" smtClean="0">
                          <a:latin typeface="Cambria Math"/>
                          <a:ea typeface="Cambria Math"/>
                        </a:rPr>
                        <m:t>𝜑</m:t>
                      </m:r>
                      <m:r>
                        <a:rPr lang="en-GB" sz="2200" i="1" smtClean="0">
                          <a:latin typeface="Cambria Math"/>
                          <a:ea typeface="Cambria Math"/>
                        </a:rPr>
                        <m:t> </m:t>
                      </m:r>
                      <m:r>
                        <a:rPr lang="en-US" sz="2200" b="0" i="0" smtClean="0">
                          <a:latin typeface="Cambria Math"/>
                          <a:ea typeface="Cambria Math"/>
                        </a:rPr>
                        <m:t>=</m:t>
                      </m:r>
                      <m:nary>
                        <m:naryPr>
                          <m:ctrlPr>
                            <a:rPr lang="en-US" sz="2200" b="0" i="1" smtClean="0">
                              <a:latin typeface="Cambria Math"/>
                              <a:ea typeface="Cambria Math"/>
                            </a:rPr>
                          </m:ctrlPr>
                        </m:naryPr>
                        <m:sub>
                          <m:r>
                            <a:rPr lang="en-US" sz="2200" b="0" i="1" smtClean="0">
                              <a:latin typeface="Cambria Math"/>
                              <a:ea typeface="Cambria Math"/>
                            </a:rPr>
                            <m:t>0</m:t>
                          </m:r>
                        </m:sub>
                        <m:sup>
                          <m:sSub>
                            <m:sSubPr>
                              <m:ctrlPr>
                                <a:rPr lang="en-US" sz="2200" b="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𝑚𝑎𝑥</m:t>
                              </m:r>
                            </m:sub>
                          </m:sSub>
                        </m:sup>
                        <m:e>
                          <m:r>
                            <a:rPr lang="en-US" sz="2200" b="0" i="1" smtClean="0">
                              <a:latin typeface="Cambria Math"/>
                              <a:ea typeface="Cambria Math"/>
                            </a:rPr>
                            <m:t>𝜑</m:t>
                          </m:r>
                          <m:r>
                            <a:rPr lang="en-US" sz="2200" b="0" i="1" smtClean="0">
                              <a:latin typeface="Cambria Math"/>
                              <a:ea typeface="Cambria Math"/>
                            </a:rPr>
                            <m:t>′</m:t>
                          </m:r>
                          <m:d>
                            <m:dPr>
                              <m:ctrlPr>
                                <a:rPr lang="en-US" sz="2200" b="0" i="1" smtClean="0">
                                  <a:latin typeface="Cambria Math"/>
                                  <a:ea typeface="Cambria Math"/>
                                </a:rPr>
                              </m:ctrlPr>
                            </m:dPr>
                            <m:e>
                              <m:r>
                                <a:rPr lang="en-US" sz="2200" b="0" i="1" smtClean="0">
                                  <a:latin typeface="Cambria Math"/>
                                  <a:ea typeface="Cambria Math"/>
                                </a:rPr>
                                <m:t>𝐸</m:t>
                              </m:r>
                            </m:e>
                          </m:d>
                          <m:r>
                            <a:rPr lang="en-US" sz="2200" b="0" i="1" smtClean="0">
                              <a:latin typeface="Cambria Math"/>
                              <a:ea typeface="Cambria Math"/>
                            </a:rPr>
                            <m:t>𝑑𝐸</m:t>
                          </m:r>
                        </m:e>
                      </m:nary>
                    </m:oMath>
                  </m:oMathPara>
                </a14:m>
                <a:endParaRPr lang="en-GB"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268936" y="5095457"/>
                <a:ext cx="2657779" cy="853823"/>
              </a:xfrm>
              <a:prstGeom prst="rect">
                <a:avLst/>
              </a:prstGeom>
              <a:blipFill rotWithShape="1">
                <a:blip r:embed="rId5"/>
                <a:stretch>
                  <a:fillRect/>
                </a:stretch>
              </a:blipFill>
            </p:spPr>
            <p:txBody>
              <a:bodyPr/>
              <a:lstStyle/>
              <a:p>
                <a:r>
                  <a:rPr lang="en-GB">
                    <a:noFill/>
                  </a:rPr>
                  <a:t> </a:t>
                </a:r>
              </a:p>
            </p:txBody>
          </p:sp>
        </mc:Fallback>
      </mc:AlternateContent>
      <p:sp>
        <p:nvSpPr>
          <p:cNvPr id="14" name="Slide Number Placeholder 13"/>
          <p:cNvSpPr>
            <a:spLocks noGrp="1"/>
          </p:cNvSpPr>
          <p:nvPr>
            <p:ph type="sldNum" sz="quarter" idx="12"/>
          </p:nvPr>
        </p:nvSpPr>
        <p:spPr/>
        <p:txBody>
          <a:bodyPr/>
          <a:lstStyle/>
          <a:p>
            <a:fld id="{97B5E8DF-58F0-4F1A-9C8E-35C36CDA2C44}" type="slidenum">
              <a:rPr lang="en-GB" smtClean="0"/>
              <a:pPr/>
              <a:t>24</a:t>
            </a:fld>
            <a:endParaRPr lang="en-GB"/>
          </a:p>
        </p:txBody>
      </p:sp>
      <p:sp>
        <p:nvSpPr>
          <p:cNvPr id="10" name="TextBox 9"/>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spectra</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816678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25</a:t>
            </a:fld>
            <a:endParaRPr lang="en-GB" dirty="0"/>
          </a:p>
        </p:txBody>
      </p:sp>
      <p:sp>
        <p:nvSpPr>
          <p:cNvPr id="7" name="TextBox 6"/>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spectra</a:t>
            </a:r>
            <a:endParaRPr lang="en-GB" sz="2000" i="1" dirty="0">
              <a:solidFill>
                <a:srgbClr val="FF0000"/>
              </a:solidFill>
              <a:latin typeface="Verdana" pitchFamily="34" charset="0"/>
              <a:ea typeface="Verdana" pitchFamily="34" charset="0"/>
              <a:cs typeface="Verdana"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16" y="620689"/>
            <a:ext cx="4483418" cy="3266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5" name="Rectangle 4"/>
              <p:cNvSpPr/>
              <p:nvPr/>
            </p:nvSpPr>
            <p:spPr>
              <a:xfrm>
                <a:off x="1063650" y="2689756"/>
                <a:ext cx="1104790"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800" b="1" i="1" smtClean="0">
                          <a:solidFill>
                            <a:schemeClr val="bg1"/>
                          </a:solidFill>
                          <a:latin typeface="Cambria Math"/>
                          <a:ea typeface="Cambria Math"/>
                        </a:rPr>
                        <m:t>𝝋</m:t>
                      </m:r>
                      <m:r>
                        <a:rPr lang="en-US" sz="2800" b="1" i="1" smtClean="0">
                          <a:solidFill>
                            <a:schemeClr val="bg1"/>
                          </a:solidFill>
                          <a:latin typeface="Cambria Math"/>
                          <a:ea typeface="Cambria Math"/>
                        </a:rPr>
                        <m:t>(</m:t>
                      </m:r>
                      <m:r>
                        <a:rPr lang="en-US" sz="2800" b="1" i="1" smtClean="0">
                          <a:solidFill>
                            <a:schemeClr val="bg1"/>
                          </a:solidFill>
                          <a:latin typeface="Cambria Math"/>
                          <a:ea typeface="Cambria Math"/>
                        </a:rPr>
                        <m:t>𝑬</m:t>
                      </m:r>
                      <m:r>
                        <a:rPr lang="en-US" sz="2800" b="1" i="1" smtClean="0">
                          <a:solidFill>
                            <a:schemeClr val="bg1"/>
                          </a:solidFill>
                          <a:latin typeface="Cambria Math"/>
                          <a:ea typeface="Cambria Math"/>
                        </a:rPr>
                        <m:t>)</m:t>
                      </m:r>
                    </m:oMath>
                  </m:oMathPara>
                </a14:m>
                <a:endParaRPr lang="en-GB" sz="2800" b="1" dirty="0">
                  <a:solidFill>
                    <a:schemeClr val="bg1"/>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063650" y="2689756"/>
                <a:ext cx="1104790" cy="523220"/>
              </a:xfrm>
              <a:prstGeom prst="rect">
                <a:avLst/>
              </a:prstGeom>
              <a:blipFill rotWithShape="1">
                <a:blip r:embed="rId3"/>
                <a:stretch>
                  <a:fillRect/>
                </a:stretch>
              </a:blipFill>
            </p:spPr>
            <p:txBody>
              <a:bodyPr/>
              <a:lstStyle/>
              <a:p>
                <a:r>
                  <a:rPr lang="en-GB">
                    <a:noFill/>
                  </a:rPr>
                  <a:t> </a:t>
                </a:r>
              </a:p>
            </p:txBody>
          </p:sp>
        </mc:Fallback>
      </mc:AlternateContent>
      <p:sp>
        <p:nvSpPr>
          <p:cNvPr id="15" name="TextBox 14"/>
          <p:cNvSpPr txBox="1"/>
          <p:nvPr/>
        </p:nvSpPr>
        <p:spPr>
          <a:xfrm>
            <a:off x="2713440" y="3717032"/>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a:t>
            </a:r>
            <a:endParaRPr lang="en-GB" b="1" baseline="-25000" dirty="0">
              <a:latin typeface="Verdana" pitchFamily="34" charset="0"/>
              <a:ea typeface="Verdana" pitchFamily="34" charset="0"/>
              <a:cs typeface="Verdana" pitchFamily="34" charset="0"/>
            </a:endParaRPr>
          </a:p>
        </p:txBody>
      </p:sp>
      <p:sp>
        <p:nvSpPr>
          <p:cNvPr id="17" name="TextBox 16"/>
          <p:cNvSpPr txBox="1"/>
          <p:nvPr/>
        </p:nvSpPr>
        <p:spPr>
          <a:xfrm>
            <a:off x="4040648" y="3717032"/>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a:t>
            </a:r>
            <a:endParaRPr lang="en-GB" b="1" baseline="-25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1" name="Rectangle 20"/>
              <p:cNvSpPr/>
              <p:nvPr/>
            </p:nvSpPr>
            <p:spPr>
              <a:xfrm>
                <a:off x="296232" y="764704"/>
                <a:ext cx="94769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1" i="1" smtClean="0">
                          <a:solidFill>
                            <a:schemeClr val="tx1"/>
                          </a:solidFill>
                          <a:latin typeface="Cambria Math"/>
                          <a:ea typeface="Cambria Math"/>
                        </a:rPr>
                        <m:t>𝝋</m:t>
                      </m:r>
                      <m:r>
                        <a:rPr lang="en-US" sz="2000" b="1" i="1" smtClean="0">
                          <a:solidFill>
                            <a:schemeClr val="tx1"/>
                          </a:solidFill>
                          <a:latin typeface="Cambria Math"/>
                          <a:ea typeface="Cambria Math"/>
                        </a:rPr>
                        <m:t>′(</m:t>
                      </m:r>
                      <m:r>
                        <a:rPr lang="en-US" sz="2000" b="1" i="1" smtClean="0">
                          <a:solidFill>
                            <a:schemeClr val="tx1"/>
                          </a:solidFill>
                          <a:latin typeface="Cambria Math"/>
                          <a:ea typeface="Cambria Math"/>
                        </a:rPr>
                        <m:t>𝑬</m:t>
                      </m:r>
                      <m:r>
                        <a:rPr lang="en-US" sz="2000" b="1" i="1" smtClean="0">
                          <a:solidFill>
                            <a:schemeClr val="tx1"/>
                          </a:solidFill>
                          <a:latin typeface="Cambria Math"/>
                          <a:ea typeface="Cambria Math"/>
                        </a:rPr>
                        <m:t>′)</m:t>
                      </m:r>
                    </m:oMath>
                  </m:oMathPara>
                </a14:m>
                <a:endParaRPr lang="en-GB" sz="2000" b="1" dirty="0">
                  <a:solidFill>
                    <a:schemeClr val="tx1"/>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296232" y="764704"/>
                <a:ext cx="947695" cy="400110"/>
              </a:xfrm>
              <a:prstGeom prst="rect">
                <a:avLst/>
              </a:prstGeom>
              <a:blipFill rotWithShape="1">
                <a:blip r:embed="rId4"/>
                <a:stretch>
                  <a:fillRect r="-645" b="-13636"/>
                </a:stretch>
              </a:blipFill>
            </p:spPr>
            <p:txBody>
              <a:bodyPr/>
              <a:lstStyle/>
              <a:p>
                <a:r>
                  <a:rPr lang="en-GB">
                    <a:noFill/>
                  </a:rPr>
                  <a:t> </a:t>
                </a:r>
              </a:p>
            </p:txBody>
          </p:sp>
        </mc:Fallback>
      </mc:AlternateContent>
      <p:sp>
        <p:nvSpPr>
          <p:cNvPr id="24" name="TextBox 23"/>
          <p:cNvSpPr txBox="1"/>
          <p:nvPr/>
        </p:nvSpPr>
        <p:spPr>
          <a:xfrm>
            <a:off x="107504" y="3717032"/>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0</a:t>
            </a:r>
            <a:endParaRPr lang="en-GB" b="1" baseline="-25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4972862" y="774977"/>
                <a:ext cx="2657779" cy="8538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200" i="1" smtClean="0">
                          <a:latin typeface="Cambria Math"/>
                          <a:ea typeface="Cambria Math"/>
                        </a:rPr>
                        <m:t>𝜑</m:t>
                      </m:r>
                      <m:r>
                        <a:rPr lang="en-GB" sz="2200" i="1" smtClean="0">
                          <a:latin typeface="Cambria Math"/>
                          <a:ea typeface="Cambria Math"/>
                        </a:rPr>
                        <m:t> </m:t>
                      </m:r>
                      <m:r>
                        <a:rPr lang="en-US" sz="2200" b="0" i="0" smtClean="0">
                          <a:latin typeface="Cambria Math"/>
                          <a:ea typeface="Cambria Math"/>
                        </a:rPr>
                        <m:t>=</m:t>
                      </m:r>
                      <m:nary>
                        <m:naryPr>
                          <m:ctrlPr>
                            <a:rPr lang="en-US" sz="2200" b="0" i="1" smtClean="0">
                              <a:latin typeface="Cambria Math"/>
                              <a:ea typeface="Cambria Math"/>
                            </a:rPr>
                          </m:ctrlPr>
                        </m:naryPr>
                        <m:sub>
                          <m:r>
                            <a:rPr lang="en-US" sz="2200" b="0" i="1" smtClean="0">
                              <a:latin typeface="Cambria Math"/>
                              <a:ea typeface="Cambria Math"/>
                            </a:rPr>
                            <m:t>0</m:t>
                          </m:r>
                        </m:sub>
                        <m:sup>
                          <m:sSub>
                            <m:sSubPr>
                              <m:ctrlPr>
                                <a:rPr lang="en-US" sz="2200" b="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𝑚𝑎𝑥</m:t>
                              </m:r>
                            </m:sub>
                          </m:sSub>
                        </m:sup>
                        <m:e>
                          <m:r>
                            <a:rPr lang="en-US" sz="2200" b="0" i="1" smtClean="0">
                              <a:latin typeface="Cambria Math"/>
                              <a:ea typeface="Cambria Math"/>
                            </a:rPr>
                            <m:t>𝜑</m:t>
                          </m:r>
                          <m:r>
                            <a:rPr lang="en-US" sz="2200" b="0" i="1" smtClean="0">
                              <a:latin typeface="Cambria Math"/>
                              <a:ea typeface="Cambria Math"/>
                            </a:rPr>
                            <m:t>′</m:t>
                          </m:r>
                          <m:d>
                            <m:dPr>
                              <m:ctrlPr>
                                <a:rPr lang="en-US" sz="2200" b="0" i="1" smtClean="0">
                                  <a:latin typeface="Cambria Math"/>
                                  <a:ea typeface="Cambria Math"/>
                                </a:rPr>
                              </m:ctrlPr>
                            </m:dPr>
                            <m:e>
                              <m:r>
                                <a:rPr lang="en-US" sz="2200" b="0" i="1" smtClean="0">
                                  <a:latin typeface="Cambria Math"/>
                                  <a:ea typeface="Cambria Math"/>
                                </a:rPr>
                                <m:t>𝐸</m:t>
                              </m:r>
                            </m:e>
                          </m:d>
                          <m:r>
                            <a:rPr lang="en-US" sz="2200" b="0" i="1" smtClean="0">
                              <a:latin typeface="Cambria Math"/>
                              <a:ea typeface="Cambria Math"/>
                            </a:rPr>
                            <m:t>𝑑𝐸</m:t>
                          </m:r>
                        </m:e>
                      </m:nary>
                    </m:oMath>
                  </m:oMathPara>
                </a14:m>
                <a:endParaRPr lang="en-GB" sz="2200" dirty="0"/>
              </a:p>
            </p:txBody>
          </p:sp>
        </mc:Choice>
        <mc:Fallback xmlns="">
          <p:sp>
            <p:nvSpPr>
              <p:cNvPr id="27" name="TextBox 26"/>
              <p:cNvSpPr txBox="1">
                <a:spLocks noRot="1" noChangeAspect="1" noMove="1" noResize="1" noEditPoints="1" noAdjustHandles="1" noChangeArrowheads="1" noChangeShapeType="1" noTextEdit="1"/>
              </p:cNvSpPr>
              <p:nvPr/>
            </p:nvSpPr>
            <p:spPr>
              <a:xfrm>
                <a:off x="4972862" y="774977"/>
                <a:ext cx="2657779" cy="853823"/>
              </a:xfrm>
              <a:prstGeom prst="rect">
                <a:avLst/>
              </a:prstGeom>
              <a:blipFill rotWithShape="1">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043608" y="4983566"/>
                <a:ext cx="3220432" cy="8937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200" i="1" smtClean="0">
                          <a:latin typeface="Cambria Math"/>
                          <a:ea typeface="Cambria Math"/>
                        </a:rPr>
                        <m:t>𝜑</m:t>
                      </m:r>
                      <m:r>
                        <a:rPr lang="en-US" sz="2200" b="0" i="1" smtClean="0">
                          <a:latin typeface="Cambria Math"/>
                          <a:ea typeface="Cambria Math"/>
                        </a:rPr>
                        <m:t>(</m:t>
                      </m:r>
                      <m:sSub>
                        <m:sSubPr>
                          <m:ctrlPr>
                            <a:rPr lang="en-US" sz="2200" b="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1</m:t>
                          </m:r>
                        </m:sub>
                      </m:sSub>
                      <m:r>
                        <a:rPr lang="en-US" sz="2200" b="0" i="1" smtClean="0">
                          <a:latin typeface="Cambria Math"/>
                          <a:ea typeface="Cambria Math"/>
                        </a:rPr>
                        <m:t>,</m:t>
                      </m:r>
                      <m:r>
                        <a:rPr lang="en-GB" sz="2200" i="1" smtClean="0">
                          <a:latin typeface="Cambria Math"/>
                          <a:ea typeface="Cambria Math"/>
                        </a:rPr>
                        <m:t> </m:t>
                      </m:r>
                      <m:sSub>
                        <m:sSubPr>
                          <m:ctrlPr>
                            <a:rPr lang="en-GB" sz="220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2</m:t>
                          </m:r>
                        </m:sub>
                      </m:sSub>
                      <m:r>
                        <a:rPr lang="en-US" sz="2200" b="0" i="1" smtClean="0">
                          <a:latin typeface="Cambria Math"/>
                          <a:ea typeface="Cambria Math"/>
                        </a:rPr>
                        <m:t>)</m:t>
                      </m:r>
                      <m:r>
                        <a:rPr lang="en-US" sz="2200" b="0" i="0" smtClean="0">
                          <a:latin typeface="Cambria Math"/>
                          <a:ea typeface="Cambria Math"/>
                        </a:rPr>
                        <m:t>=</m:t>
                      </m:r>
                      <m:nary>
                        <m:naryPr>
                          <m:ctrlPr>
                            <a:rPr lang="en-US" sz="2200" b="0" i="1" smtClean="0">
                              <a:latin typeface="Cambria Math"/>
                              <a:ea typeface="Cambria Math"/>
                            </a:rPr>
                          </m:ctrlPr>
                        </m:naryPr>
                        <m:sub>
                          <m:sSub>
                            <m:sSubPr>
                              <m:ctrlPr>
                                <a:rPr lang="en-US" sz="2200" i="1">
                                  <a:latin typeface="Cambria Math"/>
                                  <a:ea typeface="Cambria Math"/>
                                </a:rPr>
                              </m:ctrlPr>
                            </m:sSubPr>
                            <m:e>
                              <m:r>
                                <a:rPr lang="en-US" sz="2200" i="1">
                                  <a:latin typeface="Cambria Math"/>
                                  <a:ea typeface="Cambria Math"/>
                                </a:rPr>
                                <m:t>𝐸</m:t>
                              </m:r>
                            </m:e>
                            <m:sub>
                              <m:r>
                                <a:rPr lang="en-US" sz="2200" b="0" i="1" smtClean="0">
                                  <a:latin typeface="Cambria Math"/>
                                  <a:ea typeface="Cambria Math"/>
                                </a:rPr>
                                <m:t>1</m:t>
                              </m:r>
                            </m:sub>
                          </m:sSub>
                        </m:sub>
                        <m:sup>
                          <m:sSub>
                            <m:sSubPr>
                              <m:ctrlPr>
                                <a:rPr lang="en-US" sz="2200" b="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2</m:t>
                              </m:r>
                            </m:sub>
                          </m:sSub>
                        </m:sup>
                        <m:e>
                          <m:r>
                            <a:rPr lang="en-US" sz="2200" b="0" i="1" smtClean="0">
                              <a:latin typeface="Cambria Math"/>
                              <a:ea typeface="Cambria Math"/>
                            </a:rPr>
                            <m:t>𝜑</m:t>
                          </m:r>
                          <m:r>
                            <a:rPr lang="en-US" sz="2200" b="0" i="1" smtClean="0">
                              <a:latin typeface="Cambria Math"/>
                              <a:ea typeface="Cambria Math"/>
                            </a:rPr>
                            <m:t>′</m:t>
                          </m:r>
                          <m:d>
                            <m:dPr>
                              <m:ctrlPr>
                                <a:rPr lang="en-US" sz="2200" b="0" i="1" smtClean="0">
                                  <a:latin typeface="Cambria Math"/>
                                  <a:ea typeface="Cambria Math"/>
                                </a:rPr>
                              </m:ctrlPr>
                            </m:dPr>
                            <m:e>
                              <m:r>
                                <a:rPr lang="en-US" sz="2200" b="0" i="1" smtClean="0">
                                  <a:latin typeface="Cambria Math"/>
                                  <a:ea typeface="Cambria Math"/>
                                </a:rPr>
                                <m:t>𝐸</m:t>
                              </m:r>
                            </m:e>
                          </m:d>
                          <m:r>
                            <a:rPr lang="en-US" sz="2200" b="0" i="1" smtClean="0">
                              <a:latin typeface="Cambria Math"/>
                              <a:ea typeface="Cambria Math"/>
                            </a:rPr>
                            <m:t>𝑑𝐸</m:t>
                          </m:r>
                        </m:e>
                      </m:nary>
                    </m:oMath>
                  </m:oMathPara>
                </a14:m>
                <a:endParaRPr lang="en-GB" sz="2200" dirty="0"/>
              </a:p>
            </p:txBody>
          </p:sp>
        </mc:Choice>
        <mc:Fallback xmlns="">
          <p:sp>
            <p:nvSpPr>
              <p:cNvPr id="28" name="TextBox 27"/>
              <p:cNvSpPr txBox="1">
                <a:spLocks noRot="1" noChangeAspect="1" noMove="1" noResize="1" noEditPoints="1" noAdjustHandles="1" noChangeArrowheads="1" noChangeShapeType="1" noTextEdit="1"/>
              </p:cNvSpPr>
              <p:nvPr/>
            </p:nvSpPr>
            <p:spPr>
              <a:xfrm>
                <a:off x="1043608" y="4983566"/>
                <a:ext cx="3220432" cy="893706"/>
              </a:xfrm>
              <a:prstGeom prst="rect">
                <a:avLst/>
              </a:prstGeom>
              <a:blipFill rotWithShape="1">
                <a:blip r:embed="rId9"/>
                <a:stretch>
                  <a:fillRect/>
                </a:stretch>
              </a:blipFill>
            </p:spPr>
            <p:txBody>
              <a:bodyPr/>
              <a:lstStyle/>
              <a:p>
                <a:r>
                  <a:rPr lang="en-GB">
                    <a:noFill/>
                  </a:rPr>
                  <a:t> </a:t>
                </a:r>
              </a:p>
            </p:txBody>
          </p:sp>
        </mc:Fallback>
      </mc:AlternateContent>
      <p:grpSp>
        <p:nvGrpSpPr>
          <p:cNvPr id="31" name="Group 30"/>
          <p:cNvGrpSpPr/>
          <p:nvPr/>
        </p:nvGrpSpPr>
        <p:grpSpPr>
          <a:xfrm>
            <a:off x="4428902" y="2536773"/>
            <a:ext cx="4562883" cy="3421799"/>
            <a:chOff x="4428902" y="2536773"/>
            <a:chExt cx="4562883" cy="3421799"/>
          </a:xfrm>
        </p:grpSpPr>
        <p:grpSp>
          <p:nvGrpSpPr>
            <p:cNvPr id="30" name="Group 29"/>
            <p:cNvGrpSpPr/>
            <p:nvPr/>
          </p:nvGrpSpPr>
          <p:grpSpPr>
            <a:xfrm>
              <a:off x="4428902" y="2536773"/>
              <a:ext cx="4562883" cy="3421799"/>
              <a:chOff x="4428902" y="2536773"/>
              <a:chExt cx="4562883" cy="3421799"/>
            </a:xfrm>
          </p:grpSpPr>
          <p:grpSp>
            <p:nvGrpSpPr>
              <p:cNvPr id="29" name="Group 28"/>
              <p:cNvGrpSpPr/>
              <p:nvPr/>
            </p:nvGrpSpPr>
            <p:grpSpPr>
              <a:xfrm>
                <a:off x="4428902" y="2536773"/>
                <a:ext cx="4476750" cy="3421799"/>
                <a:chOff x="4428902" y="2536773"/>
                <a:chExt cx="4476750" cy="3421799"/>
              </a:xfrm>
            </p:grpSpPr>
            <p:grpSp>
              <p:nvGrpSpPr>
                <p:cNvPr id="26" name="Group 25"/>
                <p:cNvGrpSpPr/>
                <p:nvPr/>
              </p:nvGrpSpPr>
              <p:grpSpPr>
                <a:xfrm>
                  <a:off x="4428902" y="2536773"/>
                  <a:ext cx="4476750" cy="3143250"/>
                  <a:chOff x="4428902" y="2536773"/>
                  <a:chExt cx="4476750" cy="3143250"/>
                </a:xfrm>
              </p:grpSpPr>
              <p:pic>
                <p:nvPicPr>
                  <p:cNvPr id="2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28902" y="2536773"/>
                    <a:ext cx="4476750"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3" name="Rectangle 22"/>
                      <p:cNvSpPr/>
                      <p:nvPr/>
                    </p:nvSpPr>
                    <p:spPr>
                      <a:xfrm>
                        <a:off x="4644008" y="2636912"/>
                        <a:ext cx="94769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1" i="1">
                                  <a:latin typeface="Cambria Math"/>
                                  <a:ea typeface="Cambria Math"/>
                                </a:rPr>
                                <m:t>𝝋</m:t>
                              </m:r>
                              <m:r>
                                <a:rPr lang="en-US" sz="2000" b="1" i="1">
                                  <a:latin typeface="Cambria Math"/>
                                  <a:ea typeface="Cambria Math"/>
                                </a:rPr>
                                <m:t>′(</m:t>
                              </m:r>
                              <m:r>
                                <a:rPr lang="en-US" sz="2000" b="1" i="1">
                                  <a:latin typeface="Cambria Math"/>
                                  <a:ea typeface="Cambria Math"/>
                                </a:rPr>
                                <m:t>𝑬</m:t>
                              </m:r>
                              <m:r>
                                <a:rPr lang="en-US" sz="2000" b="1" i="1">
                                  <a:latin typeface="Cambria Math"/>
                                  <a:ea typeface="Cambria Math"/>
                                </a:rPr>
                                <m:t>′)</m:t>
                              </m:r>
                            </m:oMath>
                          </m:oMathPara>
                        </a14:m>
                        <a:endParaRPr lang="en-GB" sz="2000" b="1" dirty="0">
                          <a:solidFill>
                            <a:schemeClr val="tx1"/>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4644008" y="2636912"/>
                        <a:ext cx="947695" cy="400110"/>
                      </a:xfrm>
                      <a:prstGeom prst="rect">
                        <a:avLst/>
                      </a:prstGeom>
                      <a:blipFill rotWithShape="1">
                        <a:blip r:embed="rId11"/>
                        <a:stretch>
                          <a:fillRect r="-645" b="-15385"/>
                        </a:stretch>
                      </a:blipFill>
                    </p:spPr>
                    <p:txBody>
                      <a:bodyPr/>
                      <a:lstStyle/>
                      <a:p>
                        <a:r>
                          <a:rPr lang="en-GB">
                            <a:noFill/>
                          </a:rPr>
                          <a:t> </a:t>
                        </a:r>
                      </a:p>
                    </p:txBody>
                  </p:sp>
                </mc:Fallback>
              </mc:AlternateContent>
            </p:grpSp>
            <p:sp>
              <p:nvSpPr>
                <p:cNvPr id="25" name="TextBox 24"/>
                <p:cNvSpPr txBox="1"/>
                <p:nvPr/>
              </p:nvSpPr>
              <p:spPr>
                <a:xfrm>
                  <a:off x="4499992" y="5589240"/>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0</a:t>
                  </a:r>
                  <a:endParaRPr lang="en-GB" b="1" baseline="-25000" dirty="0">
                    <a:latin typeface="Verdana" pitchFamily="34" charset="0"/>
                    <a:ea typeface="Verdana" pitchFamily="34" charset="0"/>
                    <a:cs typeface="Verdana" pitchFamily="34" charset="0"/>
                  </a:endParaRPr>
                </a:p>
              </p:txBody>
            </p:sp>
          </p:grpSp>
          <p:sp>
            <p:nvSpPr>
              <p:cNvPr id="10" name="TextBox 9"/>
              <p:cNvSpPr txBox="1"/>
              <p:nvPr/>
            </p:nvSpPr>
            <p:spPr>
              <a:xfrm>
                <a:off x="5436096" y="5589240"/>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a:t>
                </a:r>
                <a:r>
                  <a:rPr lang="en-US" b="1" baseline="-25000" dirty="0" smtClean="0">
                    <a:latin typeface="Verdana" pitchFamily="34" charset="0"/>
                    <a:ea typeface="Verdana" pitchFamily="34" charset="0"/>
                    <a:cs typeface="Verdana" pitchFamily="34" charset="0"/>
                  </a:rPr>
                  <a:t>1</a:t>
                </a:r>
                <a:endParaRPr lang="en-GB" b="1" baseline="-25000" dirty="0">
                  <a:latin typeface="Verdana" pitchFamily="34" charset="0"/>
                  <a:ea typeface="Verdana" pitchFamily="34" charset="0"/>
                  <a:cs typeface="Verdana" pitchFamily="34" charset="0"/>
                </a:endParaRPr>
              </a:p>
            </p:txBody>
          </p:sp>
          <p:sp>
            <p:nvSpPr>
              <p:cNvPr id="13" name="TextBox 12"/>
              <p:cNvSpPr txBox="1"/>
              <p:nvPr/>
            </p:nvSpPr>
            <p:spPr>
              <a:xfrm>
                <a:off x="7092280" y="5589240"/>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a:t>
                </a:r>
                <a:r>
                  <a:rPr lang="en-US" b="1" baseline="-25000" dirty="0">
                    <a:latin typeface="Verdana" pitchFamily="34" charset="0"/>
                    <a:ea typeface="Verdana" pitchFamily="34" charset="0"/>
                    <a:cs typeface="Verdana" pitchFamily="34" charset="0"/>
                  </a:rPr>
                  <a:t>2</a:t>
                </a:r>
                <a:endParaRPr lang="en-GB" b="1" baseline="-25000" dirty="0">
                  <a:latin typeface="Verdana" pitchFamily="34" charset="0"/>
                  <a:ea typeface="Verdana" pitchFamily="34" charset="0"/>
                  <a:cs typeface="Verdana" pitchFamily="34" charset="0"/>
                </a:endParaRPr>
              </a:p>
            </p:txBody>
          </p:sp>
          <p:sp>
            <p:nvSpPr>
              <p:cNvPr id="18" name="TextBox 17"/>
              <p:cNvSpPr txBox="1"/>
              <p:nvPr/>
            </p:nvSpPr>
            <p:spPr>
              <a:xfrm>
                <a:off x="8487729" y="5589240"/>
                <a:ext cx="504056"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a:t>
                </a:r>
                <a:endParaRPr lang="en-GB" b="1" baseline="-25000" dirty="0">
                  <a:latin typeface="Verdana" pitchFamily="34" charset="0"/>
                  <a:ea typeface="Verdana" pitchFamily="34" charset="0"/>
                  <a:cs typeface="Verdana" pitchFamily="34" charset="0"/>
                </a:endParaRPr>
              </a:p>
            </p:txBody>
          </p:sp>
        </p:grpSp>
        <mc:AlternateContent xmlns:mc="http://schemas.openxmlformats.org/markup-compatibility/2006" xmlns:a14="http://schemas.microsoft.com/office/drawing/2010/main">
          <mc:Choice Requires="a14">
            <p:sp>
              <p:nvSpPr>
                <p:cNvPr id="9" name="Rectangle 8"/>
                <p:cNvSpPr/>
                <p:nvPr/>
              </p:nvSpPr>
              <p:spPr>
                <a:xfrm>
                  <a:off x="5677424" y="4725144"/>
                  <a:ext cx="1464830"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400" b="1" i="1" smtClean="0">
                            <a:solidFill>
                              <a:schemeClr val="bg1"/>
                            </a:solidFill>
                            <a:latin typeface="Cambria Math"/>
                            <a:ea typeface="Cambria Math"/>
                          </a:rPr>
                          <m:t>𝝋</m:t>
                        </m:r>
                        <m:r>
                          <a:rPr lang="en-US" sz="2400" b="1" i="1" smtClean="0">
                            <a:solidFill>
                              <a:schemeClr val="bg1"/>
                            </a:solidFill>
                            <a:latin typeface="Cambria Math"/>
                            <a:ea typeface="Cambria Math"/>
                          </a:rPr>
                          <m:t>(</m:t>
                        </m:r>
                        <m:sSub>
                          <m:sSubPr>
                            <m:ctrlPr>
                              <a:rPr lang="en-US" sz="2400" b="1" i="1" smtClean="0">
                                <a:solidFill>
                                  <a:schemeClr val="bg1"/>
                                </a:solidFill>
                                <a:latin typeface="Cambria Math"/>
                                <a:ea typeface="Cambria Math"/>
                              </a:rPr>
                            </m:ctrlPr>
                          </m:sSubPr>
                          <m:e>
                            <m:r>
                              <a:rPr lang="en-US" sz="2400" b="1" i="1" smtClean="0">
                                <a:solidFill>
                                  <a:schemeClr val="bg1"/>
                                </a:solidFill>
                                <a:latin typeface="Cambria Math"/>
                                <a:ea typeface="Cambria Math"/>
                              </a:rPr>
                              <m:t>𝑬</m:t>
                            </m:r>
                          </m:e>
                          <m:sub>
                            <m:r>
                              <a:rPr lang="en-US" sz="2400" b="1" i="1" smtClean="0">
                                <a:solidFill>
                                  <a:schemeClr val="bg1"/>
                                </a:solidFill>
                                <a:latin typeface="Cambria Math"/>
                                <a:ea typeface="Cambria Math"/>
                              </a:rPr>
                              <m:t>𝟏</m:t>
                            </m:r>
                          </m:sub>
                        </m:sSub>
                        <m:r>
                          <a:rPr lang="en-US" sz="2400" b="1" i="1" smtClean="0">
                            <a:solidFill>
                              <a:schemeClr val="bg1"/>
                            </a:solidFill>
                            <a:latin typeface="Cambria Math"/>
                            <a:ea typeface="Cambria Math"/>
                          </a:rPr>
                          <m:t>,</m:t>
                        </m:r>
                        <m:sSub>
                          <m:sSubPr>
                            <m:ctrlPr>
                              <a:rPr lang="en-US" sz="2400" b="1" i="1" smtClean="0">
                                <a:solidFill>
                                  <a:schemeClr val="bg1"/>
                                </a:solidFill>
                                <a:latin typeface="Cambria Math"/>
                                <a:ea typeface="Cambria Math"/>
                              </a:rPr>
                            </m:ctrlPr>
                          </m:sSubPr>
                          <m:e>
                            <m:r>
                              <a:rPr lang="en-US" sz="2400" b="1" i="1" smtClean="0">
                                <a:solidFill>
                                  <a:schemeClr val="bg1"/>
                                </a:solidFill>
                                <a:latin typeface="Cambria Math"/>
                                <a:ea typeface="Cambria Math"/>
                              </a:rPr>
                              <m:t>𝑬</m:t>
                            </m:r>
                          </m:e>
                          <m:sub>
                            <m:r>
                              <a:rPr lang="en-US" sz="2400" b="1" i="1" smtClean="0">
                                <a:solidFill>
                                  <a:schemeClr val="bg1"/>
                                </a:solidFill>
                                <a:latin typeface="Cambria Math"/>
                                <a:ea typeface="Cambria Math"/>
                              </a:rPr>
                              <m:t>𝟐</m:t>
                            </m:r>
                          </m:sub>
                        </m:sSub>
                        <m:r>
                          <a:rPr lang="en-US" sz="2400" b="1" i="1" smtClean="0">
                            <a:solidFill>
                              <a:schemeClr val="bg1"/>
                            </a:solidFill>
                            <a:latin typeface="Cambria Math"/>
                            <a:ea typeface="Cambria Math"/>
                          </a:rPr>
                          <m:t>)</m:t>
                        </m:r>
                      </m:oMath>
                    </m:oMathPara>
                  </a14:m>
                  <a:endParaRPr lang="en-GB" sz="2400" b="1" dirty="0">
                    <a:solidFill>
                      <a:schemeClr val="bg1"/>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5677424" y="4725144"/>
                  <a:ext cx="1464830" cy="461665"/>
                </a:xfrm>
                <a:prstGeom prst="rect">
                  <a:avLst/>
                </a:prstGeom>
                <a:blipFill rotWithShape="1">
                  <a:blip r:embed="rId12"/>
                  <a:stretch>
                    <a:fillRect l="-1245" r="-4149" b="-17105"/>
                  </a:stretch>
                </a:blipFill>
              </p:spPr>
              <p:txBody>
                <a:bodyPr/>
                <a:lstStyle/>
                <a:p>
                  <a:r>
                    <a:rPr lang="en-GB">
                      <a:noFill/>
                    </a:rPr>
                    <a:t> </a:t>
                  </a:r>
                </a:p>
              </p:txBody>
            </p:sp>
          </mc:Fallback>
        </mc:AlternateContent>
      </p:grpSp>
    </p:spTree>
    <p:extLst>
      <p:ext uri="{BB962C8B-B14F-4D97-AF65-F5344CB8AC3E}">
        <p14:creationId xmlns:p14="http://schemas.microsoft.com/office/powerpoint/2010/main" val="3976001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395536" y="1259468"/>
                <a:ext cx="8064896"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Flat spectrum of photon fluence rate </a:t>
                </a:r>
                <a14:m>
                  <m:oMath xmlns:m="http://schemas.openxmlformats.org/officeDocument/2006/math">
                    <m:r>
                      <m:rPr>
                        <m:sty m:val="p"/>
                      </m:rPr>
                      <a:rPr lang="en-US" i="0">
                        <a:latin typeface="Cambria Math"/>
                        <a:ea typeface="Cambria Math"/>
                      </a:rPr>
                      <m:t>φ</m:t>
                    </m:r>
                    <m:r>
                      <a:rPr lang="en-US" i="0">
                        <a:latin typeface="Cambria Math"/>
                        <a:ea typeface="Cambria Math"/>
                      </a:rPr>
                      <m:t>′</m:t>
                    </m:r>
                    <m:d>
                      <m:dPr>
                        <m:ctrlPr>
                          <a:rPr lang="en-US" i="1">
                            <a:latin typeface="Cambria Math"/>
                            <a:ea typeface="Cambria Math"/>
                          </a:rPr>
                        </m:ctrlPr>
                      </m:dPr>
                      <m:e>
                        <m:r>
                          <m:rPr>
                            <m:sty m:val="p"/>
                          </m:rPr>
                          <a:rPr lang="en-US" i="0">
                            <a:latin typeface="Cambria Math"/>
                            <a:ea typeface="Cambria Math"/>
                          </a:rPr>
                          <m:t>E</m:t>
                        </m:r>
                      </m:e>
                    </m:d>
                  </m:oMath>
                </a14:m>
                <a:r>
                  <a:rPr lang="en-US" dirty="0" smtClean="0">
                    <a:latin typeface="Verdana" pitchFamily="34" charset="0"/>
                    <a:ea typeface="Verdana" pitchFamily="34" charset="0"/>
                    <a:cs typeface="Verdana" pitchFamily="34" charset="0"/>
                  </a:rPr>
                  <a:t> versus photon energy </a:t>
                </a:r>
                <a:r>
                  <a:rPr lang="en-US" i="1" dirty="0" smtClean="0">
                    <a:latin typeface="Verdana" pitchFamily="34" charset="0"/>
                    <a:ea typeface="Verdana" pitchFamily="34" charset="0"/>
                    <a:cs typeface="Verdana" pitchFamily="34" charset="0"/>
                  </a:rPr>
                  <a:t>E</a:t>
                </a:r>
                <a:r>
                  <a:rPr lang="en-US" dirty="0" smtClean="0">
                    <a:latin typeface="Verdana" pitchFamily="34" charset="0"/>
                    <a:ea typeface="Verdana" pitchFamily="34" charset="0"/>
                    <a:cs typeface="Verdana" pitchFamily="34" charset="0"/>
                  </a:rPr>
                  <a:t> </a:t>
                </a:r>
                <a:endParaRPr lang="en-GB" dirty="0">
                  <a:latin typeface="Verdana" pitchFamily="34" charset="0"/>
                  <a:ea typeface="Verdana" pitchFamily="34" charset="0"/>
                  <a:cs typeface="Verdana"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95536" y="1259468"/>
                <a:ext cx="8064896" cy="369332"/>
              </a:xfrm>
              <a:prstGeom prst="rect">
                <a:avLst/>
              </a:prstGeom>
              <a:blipFill rotWithShape="1">
                <a:blip r:embed="rId2"/>
                <a:stretch>
                  <a:fillRect l="-680" t="-8333"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2686144" y="1835532"/>
                <a:ext cx="6435066"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Corresponding spectrum of energy fluence rate </a:t>
                </a:r>
                <a14:m>
                  <m:oMath xmlns:m="http://schemas.openxmlformats.org/officeDocument/2006/math">
                    <m:r>
                      <a:rPr lang="en-US" i="1">
                        <a:latin typeface="Cambria Math"/>
                        <a:ea typeface="Cambria Math"/>
                      </a:rPr>
                      <m:t>𝜓</m:t>
                    </m:r>
                  </m:oMath>
                </a14:m>
                <a:r>
                  <a:rPr lang="en-GB" dirty="0" smtClean="0">
                    <a:latin typeface="Verdana" pitchFamily="34" charset="0"/>
                    <a:ea typeface="Verdana" pitchFamily="34" charset="0"/>
                    <a:cs typeface="Verdana" pitchFamily="34" charset="0"/>
                  </a:rPr>
                  <a:t>’(E)</a:t>
                </a:r>
                <a:endParaRPr lang="en-GB" dirty="0">
                  <a:latin typeface="Verdana" pitchFamily="34" charset="0"/>
                  <a:ea typeface="Verdana" pitchFamily="34" charset="0"/>
                  <a:cs typeface="Verdana"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686144" y="1835532"/>
                <a:ext cx="6435066" cy="369332"/>
              </a:xfrm>
              <a:prstGeom prst="rect">
                <a:avLst/>
              </a:prstGeom>
              <a:blipFill rotWithShape="1">
                <a:blip r:embed="rId3"/>
                <a:stretch>
                  <a:fillRect l="-853"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5292080" y="4613066"/>
                <a:ext cx="1821974" cy="400110"/>
              </a:xfrm>
              <a:prstGeom prst="rect">
                <a:avLst/>
              </a:prstGeom>
            </p:spPr>
            <p:txBody>
              <a:bodyPr wrap="none">
                <a:spAutoFit/>
              </a:bodyPr>
              <a:lstStyle/>
              <a:p>
                <a14:m>
                  <m:oMath xmlns:m="http://schemas.openxmlformats.org/officeDocument/2006/math">
                    <m:r>
                      <a:rPr lang="en-US" sz="2000" i="1">
                        <a:latin typeface="Cambria Math"/>
                        <a:ea typeface="Cambria Math"/>
                      </a:rPr>
                      <m:t>𝜓</m:t>
                    </m:r>
                  </m:oMath>
                </a14:m>
                <a:r>
                  <a:rPr lang="en-GB" sz="2000" dirty="0"/>
                  <a:t>’(E</a:t>
                </a:r>
                <a:r>
                  <a:rPr lang="en-GB" sz="2000" dirty="0" smtClean="0"/>
                  <a:t>) = E</a:t>
                </a:r>
                <a:r>
                  <a:rPr lang="en-US" sz="2000" dirty="0">
                    <a:ea typeface="Cambria Math"/>
                  </a:rPr>
                  <a:t> </a:t>
                </a:r>
                <a14:m>
                  <m:oMath xmlns:m="http://schemas.openxmlformats.org/officeDocument/2006/math">
                    <m:r>
                      <a:rPr lang="en-US" sz="2000" i="1">
                        <a:latin typeface="Cambria Math"/>
                        <a:ea typeface="Cambria Math"/>
                      </a:rPr>
                      <m:t>𝜑</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oMath>
                </a14:m>
                <a:r>
                  <a:rPr lang="en-US" sz="2000" dirty="0"/>
                  <a:t> </a:t>
                </a:r>
                <a:endParaRPr lang="en-GB" sz="2000" dirty="0"/>
              </a:p>
            </p:txBody>
          </p:sp>
        </mc:Choice>
        <mc:Fallback xmlns="">
          <p:sp>
            <p:nvSpPr>
              <p:cNvPr id="7" name="Rectangle 6"/>
              <p:cNvSpPr>
                <a:spLocks noRot="1" noChangeAspect="1" noMove="1" noResize="1" noEditPoints="1" noAdjustHandles="1" noChangeArrowheads="1" noChangeShapeType="1" noTextEdit="1"/>
              </p:cNvSpPr>
              <p:nvPr/>
            </p:nvSpPr>
            <p:spPr>
              <a:xfrm>
                <a:off x="5292080" y="4613066"/>
                <a:ext cx="1821974" cy="400110"/>
              </a:xfrm>
              <a:prstGeom prst="rect">
                <a:avLst/>
              </a:prstGeom>
              <a:blipFill rotWithShape="1">
                <a:blip r:embed="rId4"/>
                <a:stretch>
                  <a:fillRect l="-1338" t="-7692" b="-2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47752" y="5157192"/>
                <a:ext cx="4512710" cy="1092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i="1" smtClean="0">
                          <a:latin typeface="Cambria Math"/>
                          <a:ea typeface="Cambria Math"/>
                        </a:rPr>
                        <m:t>𝜓</m:t>
                      </m:r>
                      <m:r>
                        <a:rPr lang="en-US" sz="2000" b="0" i="0" smtClean="0">
                          <a:latin typeface="Cambria Math"/>
                          <a:ea typeface="Cambria Math"/>
                        </a:rPr>
                        <m:t>=</m:t>
                      </m:r>
                      <m:nary>
                        <m:naryPr>
                          <m:ctrlPr>
                            <a:rPr lang="en-US" sz="2000" b="0" i="1" smtClean="0">
                              <a:latin typeface="Cambria Math"/>
                              <a:ea typeface="Cambria Math"/>
                            </a:rPr>
                          </m:ctrlPr>
                        </m:naryPr>
                        <m:sub>
                          <m:r>
                            <a:rPr lang="en-US" sz="2000" b="0" i="1" smtClean="0">
                              <a:latin typeface="Cambria Math"/>
                              <a:ea typeface="Cambria Math"/>
                            </a:rPr>
                            <m:t>𝐸</m:t>
                          </m:r>
                          <m:r>
                            <a:rPr lang="en-US" sz="2000" b="0" i="1" smtClean="0">
                              <a:latin typeface="Cambria Math"/>
                              <a:ea typeface="Cambria Math"/>
                            </a:rPr>
                            <m:t>=0</m:t>
                          </m:r>
                        </m:sub>
                        <m:sup>
                          <m:sSub>
                            <m:sSubPr>
                              <m:ctrlPr>
                                <a:rPr lang="en-US" sz="2000" b="0" i="1" smtClean="0">
                                  <a:latin typeface="Cambria Math"/>
                                  <a:ea typeface="Cambria Math"/>
                                </a:rPr>
                              </m:ctrlPr>
                            </m:sSubPr>
                            <m:e>
                              <m:r>
                                <a:rPr lang="en-US" sz="2000" b="0" i="1" smtClean="0">
                                  <a:latin typeface="Cambria Math"/>
                                  <a:ea typeface="Cambria Math"/>
                                </a:rPr>
                                <m:t>𝐸</m:t>
                              </m:r>
                            </m:e>
                            <m:sub>
                              <m:r>
                                <a:rPr lang="en-US" sz="2000" b="0" i="1" smtClean="0">
                                  <a:latin typeface="Cambria Math"/>
                                  <a:ea typeface="Cambria Math"/>
                                </a:rPr>
                                <m:t>𝑚𝑎𝑥</m:t>
                              </m:r>
                            </m:sub>
                          </m:sSub>
                        </m:sup>
                        <m:e>
                          <m:r>
                            <a:rPr lang="en-US" sz="2000" i="1">
                              <a:latin typeface="Cambria Math"/>
                              <a:ea typeface="Cambria Math"/>
                            </a:rPr>
                            <m:t>𝜓</m:t>
                          </m:r>
                          <m:r>
                            <a:rPr lang="en-US" sz="2000" b="0" i="1" smtClean="0">
                              <a:latin typeface="Cambria Math"/>
                              <a:ea typeface="Cambria Math"/>
                            </a:rPr>
                            <m:t>′</m:t>
                          </m:r>
                          <m:d>
                            <m:dPr>
                              <m:ctrlPr>
                                <a:rPr lang="en-US" sz="2000" b="0" i="1" smtClean="0">
                                  <a:latin typeface="Cambria Math"/>
                                  <a:ea typeface="Cambria Math"/>
                                </a:rPr>
                              </m:ctrlPr>
                            </m:dPr>
                            <m:e>
                              <m:r>
                                <a:rPr lang="en-US" sz="2000" b="0" i="1" smtClean="0">
                                  <a:latin typeface="Cambria Math"/>
                                  <a:ea typeface="Cambria Math"/>
                                </a:rPr>
                                <m:t>𝐸</m:t>
                              </m:r>
                            </m:e>
                          </m:d>
                          <m:r>
                            <a:rPr lang="en-US" sz="2000" b="0" i="1" smtClean="0">
                              <a:latin typeface="Cambria Math"/>
                              <a:ea typeface="Cambria Math"/>
                            </a:rPr>
                            <m:t>𝑑𝐸</m:t>
                          </m:r>
                        </m:e>
                      </m:nary>
                      <m:r>
                        <a:rPr lang="en-US" sz="2000">
                          <a:latin typeface="Cambria Math"/>
                          <a:ea typeface="Cambria Math"/>
                        </a:rPr>
                        <m:t>=</m:t>
                      </m:r>
                      <m:nary>
                        <m:naryPr>
                          <m:ctrlPr>
                            <a:rPr lang="en-US" sz="2000" i="1">
                              <a:latin typeface="Cambria Math"/>
                              <a:ea typeface="Cambria Math"/>
                            </a:rPr>
                          </m:ctrlPr>
                        </m:naryPr>
                        <m:sub>
                          <m:r>
                            <a:rPr lang="en-US" sz="2000" i="1">
                              <a:latin typeface="Cambria Math"/>
                              <a:ea typeface="Cambria Math"/>
                            </a:rPr>
                            <m:t>𝐸</m:t>
                          </m:r>
                          <m:r>
                            <a:rPr lang="en-US" sz="2000" i="1">
                              <a:latin typeface="Cambria Math"/>
                              <a:ea typeface="Cambria Math"/>
                            </a:rPr>
                            <m:t>=0</m:t>
                          </m:r>
                        </m:sub>
                        <m:sup>
                          <m:sSub>
                            <m:sSubPr>
                              <m:ctrlPr>
                                <a:rPr lang="en-US" sz="2000" i="1">
                                  <a:latin typeface="Cambria Math"/>
                                  <a:ea typeface="Cambria Math"/>
                                </a:rPr>
                              </m:ctrlPr>
                            </m:sSubPr>
                            <m:e>
                              <m:r>
                                <a:rPr lang="en-US" sz="2000" i="1">
                                  <a:latin typeface="Cambria Math"/>
                                  <a:ea typeface="Cambria Math"/>
                                </a:rPr>
                                <m:t>𝐸</m:t>
                              </m:r>
                            </m:e>
                            <m:sub>
                              <m:r>
                                <a:rPr lang="en-US" sz="2000" i="1">
                                  <a:latin typeface="Cambria Math"/>
                                  <a:ea typeface="Cambria Math"/>
                                </a:rPr>
                                <m:t>𝑚𝑎𝑥</m:t>
                              </m:r>
                            </m:sub>
                          </m:sSub>
                        </m:sup>
                        <m:e>
                          <m:r>
                            <a:rPr lang="en-US" sz="2000" b="0" i="1" smtClean="0">
                              <a:latin typeface="Cambria Math"/>
                              <a:ea typeface="Cambria Math"/>
                            </a:rPr>
                            <m:t>𝐸</m:t>
                          </m:r>
                          <m:r>
                            <a:rPr lang="en-US" sz="2000" i="1">
                              <a:latin typeface="Cambria Math"/>
                              <a:ea typeface="Cambria Math"/>
                            </a:rPr>
                            <m:t>𝜑</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r>
                            <a:rPr lang="en-US" sz="2000" i="1">
                              <a:latin typeface="Cambria Math"/>
                              <a:ea typeface="Cambria Math"/>
                            </a:rPr>
                            <m:t>𝑑𝐸</m:t>
                          </m:r>
                        </m:e>
                      </m:nary>
                    </m:oMath>
                  </m:oMathPara>
                </a14:m>
                <a:endParaRPr lang="en-GB" sz="2000" dirty="0"/>
              </a:p>
              <a:p>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847752" y="5157192"/>
                <a:ext cx="4512710" cy="1092350"/>
              </a:xfrm>
              <a:prstGeom prst="rect">
                <a:avLst/>
              </a:prstGeom>
              <a:blipFill rotWithShape="1">
                <a:blip r:embed="rId5"/>
                <a:stretch>
                  <a:fillRect/>
                </a:stretch>
              </a:blipFill>
            </p:spPr>
            <p:txBody>
              <a:bodyPr/>
              <a:lstStyle/>
              <a:p>
                <a:r>
                  <a:rPr lang="en-GB">
                    <a:noFill/>
                  </a:rPr>
                  <a:t> </a:t>
                </a:r>
              </a:p>
            </p:txBody>
          </p:sp>
        </mc:Fallback>
      </mc:AlternateContent>
      <p:pic>
        <p:nvPicPr>
          <p:cNvPr id="2050" name="Picture 2" descr="C:\Private Marco\ARDENT Vienna lecture\DSC_0014.JPG"/>
          <p:cNvPicPr>
            <a:picLocks noChangeAspect="1" noChangeArrowheads="1"/>
          </p:cNvPicPr>
          <p:nvPr/>
        </p:nvPicPr>
        <p:blipFill rotWithShape="1">
          <a:blip r:embed="rId6" cstate="print">
            <a:biLevel thresh="25000"/>
            <a:extLst>
              <a:ext uri="{28A0092B-C50C-407E-A947-70E740481C1C}">
                <a14:useLocalDpi xmlns:a14="http://schemas.microsoft.com/office/drawing/2010/main" val="0"/>
              </a:ext>
            </a:extLst>
          </a:blip>
          <a:srcRect l="12086" t="5255" r="7849" b="26755"/>
          <a:stretch/>
        </p:blipFill>
        <p:spPr bwMode="auto">
          <a:xfrm>
            <a:off x="755576" y="2360022"/>
            <a:ext cx="3643747" cy="207709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Private Marco\ARDENT Vienna lecture\DSC_0015.JPG"/>
          <p:cNvPicPr>
            <a:picLocks noChangeAspect="1" noChangeArrowheads="1"/>
          </p:cNvPicPr>
          <p:nvPr/>
        </p:nvPicPr>
        <p:blipFill rotWithShape="1">
          <a:blip r:embed="rId7" cstate="print">
            <a:biLevel thresh="25000"/>
            <a:extLst>
              <a:ext uri="{28A0092B-C50C-407E-A947-70E740481C1C}">
                <a14:useLocalDpi xmlns:a14="http://schemas.microsoft.com/office/drawing/2010/main" val="0"/>
              </a:ext>
            </a:extLst>
          </a:blip>
          <a:srcRect l="13355" t="14088" r="10017" b="19406"/>
          <a:stretch/>
        </p:blipFill>
        <p:spPr bwMode="auto">
          <a:xfrm rot="-60000">
            <a:off x="4929439" y="2330584"/>
            <a:ext cx="3517210" cy="2049197"/>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p:nvPr/>
        </p:nvCxnSpPr>
        <p:spPr>
          <a:xfrm flipH="1">
            <a:off x="1835696" y="1733468"/>
            <a:ext cx="648072" cy="133549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156176" y="2204864"/>
            <a:ext cx="237389" cy="61415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97B5E8DF-58F0-4F1A-9C8E-35C36CDA2C44}" type="slidenum">
              <a:rPr lang="en-GB" smtClean="0"/>
              <a:pPr/>
              <a:t>26</a:t>
            </a:fld>
            <a:endParaRPr lang="en-GB"/>
          </a:p>
        </p:txBody>
      </p:sp>
      <p:sp>
        <p:nvSpPr>
          <p:cNvPr id="12" name="TextBox 11"/>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spectra</a:t>
            </a:r>
            <a:endParaRPr lang="en-GB" sz="2000" i="1" dirty="0">
              <a:solidFill>
                <a:srgbClr val="FF0000"/>
              </a:solidFill>
              <a:latin typeface="Verdana" pitchFamily="34" charset="0"/>
              <a:ea typeface="Verdana" pitchFamily="34" charset="0"/>
              <a:cs typeface="Verdana" pitchFamily="34" charset="0"/>
            </a:endParaRPr>
          </a:p>
        </p:txBody>
      </p:sp>
      <p:sp>
        <p:nvSpPr>
          <p:cNvPr id="6" name="TextBox 5"/>
          <p:cNvSpPr txBox="1"/>
          <p:nvPr/>
        </p:nvSpPr>
        <p:spPr>
          <a:xfrm>
            <a:off x="395536" y="692696"/>
            <a:ext cx="1656184" cy="369332"/>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Example</a:t>
            </a:r>
            <a:endParaRPr lang="en-US"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6693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2050"/>
                                        </p:tgtEl>
                                        <p:attrNameLst>
                                          <p:attrName>style.visibility</p:attrName>
                                        </p:attrNameLst>
                                      </p:cBhvr>
                                      <p:to>
                                        <p:strVal val="visible"/>
                                      </p:to>
                                    </p:set>
                                    <p:animEffect transition="in" filter="fade">
                                      <p:cBhvr>
                                        <p:cTn id="16" dur="500"/>
                                        <p:tgtEl>
                                          <p:spTgt spid="205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nodeType="withEffect">
                                  <p:stCondLst>
                                    <p:cond delay="0"/>
                                  </p:stCondLst>
                                  <p:childTnLst>
                                    <p:set>
                                      <p:cBhvr>
                                        <p:cTn id="26" dur="1" fill="hold">
                                          <p:stCondLst>
                                            <p:cond delay="0"/>
                                          </p:stCondLst>
                                        </p:cTn>
                                        <p:tgtEl>
                                          <p:spTgt spid="2051"/>
                                        </p:tgtEl>
                                        <p:attrNameLst>
                                          <p:attrName>style.visibility</p:attrName>
                                        </p:attrNameLst>
                                      </p:cBhvr>
                                      <p:to>
                                        <p:strVal val="visible"/>
                                      </p:to>
                                    </p:set>
                                    <p:animEffect transition="in" filter="fade">
                                      <p:cBhvr>
                                        <p:cTn id="27" dur="500"/>
                                        <p:tgtEl>
                                          <p:spTgt spid="205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8"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6062984" y="1196752"/>
            <a:ext cx="2616770" cy="2714548"/>
            <a:chOff x="5508104" y="2369127"/>
            <a:chExt cx="3312368" cy="3436137"/>
          </a:xfrm>
        </p:grpSpPr>
        <p:grpSp>
          <p:nvGrpSpPr>
            <p:cNvPr id="14" name="Group 13"/>
            <p:cNvGrpSpPr/>
            <p:nvPr/>
          </p:nvGrpSpPr>
          <p:grpSpPr>
            <a:xfrm>
              <a:off x="5508104" y="2369127"/>
              <a:ext cx="3312368" cy="3255818"/>
              <a:chOff x="5508104" y="2369127"/>
              <a:chExt cx="3312368" cy="3255818"/>
            </a:xfrm>
          </p:grpSpPr>
          <p:grpSp>
            <p:nvGrpSpPr>
              <p:cNvPr id="9" name="Group 8"/>
              <p:cNvGrpSpPr/>
              <p:nvPr/>
            </p:nvGrpSpPr>
            <p:grpSpPr>
              <a:xfrm>
                <a:off x="5508104" y="2369127"/>
                <a:ext cx="3312368" cy="3255818"/>
                <a:chOff x="5508104" y="2369127"/>
                <a:chExt cx="3312368" cy="3255818"/>
              </a:xfrm>
            </p:grpSpPr>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3863" b="12571"/>
                <a:stretch/>
              </p:blipFill>
              <p:spPr bwMode="auto">
                <a:xfrm>
                  <a:off x="5660458" y="2369127"/>
                  <a:ext cx="3160014" cy="3255818"/>
                </a:xfrm>
                <a:prstGeom prst="snip1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508104" y="2369127"/>
                  <a:ext cx="1224136" cy="4728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p:cNvSpPr/>
              <p:nvPr/>
            </p:nvSpPr>
            <p:spPr>
              <a:xfrm>
                <a:off x="5940152" y="2841999"/>
                <a:ext cx="360040" cy="277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p:cNvSpPr/>
            <p:nvPr/>
          </p:nvSpPr>
          <p:spPr>
            <a:xfrm>
              <a:off x="7596336" y="5445224"/>
              <a:ext cx="122413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4" name="TextBox 3"/>
              <p:cNvSpPr txBox="1"/>
              <p:nvPr/>
            </p:nvSpPr>
            <p:spPr>
              <a:xfrm>
                <a:off x="539552" y="1939803"/>
                <a:ext cx="4777205" cy="600421"/>
              </a:xfrm>
              <a:prstGeom prst="rect">
                <a:avLst/>
              </a:prstGeom>
              <a:noFill/>
            </p:spPr>
            <p:txBody>
              <a:bodyPr wrap="none" rtlCol="0">
                <a:spAutoFit/>
              </a:bodyPr>
              <a:lstStyle/>
              <a:p>
                <a14:m>
                  <m:oMath xmlns:m="http://schemas.openxmlformats.org/officeDocument/2006/math">
                    <m:r>
                      <a:rPr lang="en-GB" sz="2200" i="1" smtClean="0">
                        <a:latin typeface="Cambria Math"/>
                        <a:ea typeface="Cambria Math"/>
                      </a:rPr>
                      <m:t>𝜑</m:t>
                    </m:r>
                    <m:r>
                      <a:rPr lang="en-US" sz="2200" b="0" i="1" smtClean="0">
                        <a:latin typeface="Cambria Math"/>
                        <a:ea typeface="Cambria Math"/>
                      </a:rPr>
                      <m:t>′(</m:t>
                    </m:r>
                    <m:r>
                      <a:rPr lang="en-US" sz="2200" b="0" i="1" smtClean="0">
                        <a:latin typeface="Cambria Math"/>
                        <a:ea typeface="Cambria Math"/>
                      </a:rPr>
                      <m:t>𝜃</m:t>
                    </m:r>
                    <m:r>
                      <a:rPr lang="en-US" sz="2200" b="0" i="1" smtClean="0">
                        <a:latin typeface="Cambria Math"/>
                        <a:ea typeface="Cambria Math"/>
                      </a:rPr>
                      <m:t>)</m:t>
                    </m:r>
                  </m:oMath>
                </a14:m>
                <a:r>
                  <a:rPr lang="en-GB" sz="2200" dirty="0" smtClean="0"/>
                  <a:t>=</a:t>
                </a:r>
                <a14:m>
                  <m:oMath xmlns:m="http://schemas.openxmlformats.org/officeDocument/2006/math">
                    <m:nary>
                      <m:naryPr>
                        <m:limLoc m:val="undOvr"/>
                        <m:ctrlPr>
                          <a:rPr lang="en-GB" sz="2200" i="1" dirty="0">
                            <a:latin typeface="Cambria Math"/>
                          </a:rPr>
                        </m:ctrlPr>
                      </m:naryPr>
                      <m:sub>
                        <m:r>
                          <m:rPr>
                            <m:nor/>
                          </m:rPr>
                          <a:rPr lang="el-GR" sz="2200" dirty="0"/>
                          <m:t>β</m:t>
                        </m:r>
                        <m:r>
                          <a:rPr lang="en-US" sz="2200" i="1" dirty="0">
                            <a:latin typeface="Cambria Math"/>
                          </a:rPr>
                          <m:t>=0</m:t>
                        </m:r>
                      </m:sub>
                      <m:sup>
                        <m:r>
                          <a:rPr lang="en-US" sz="2200" i="1" dirty="0">
                            <a:latin typeface="Cambria Math"/>
                          </a:rPr>
                          <m:t>2</m:t>
                        </m:r>
                        <m:r>
                          <m:rPr>
                            <m:sty m:val="p"/>
                          </m:rPr>
                          <a:rPr lang="el-GR" sz="2200" i="1" dirty="0">
                            <a:latin typeface="Cambria Math"/>
                          </a:rPr>
                          <m:t>π</m:t>
                        </m:r>
                      </m:sup>
                      <m:e>
                        <m:nary>
                          <m:naryPr>
                            <m:limLoc m:val="undOvr"/>
                            <m:ctrlPr>
                              <a:rPr lang="en-GB" sz="2200" i="1" dirty="0">
                                <a:latin typeface="Cambria Math"/>
                              </a:rPr>
                            </m:ctrlPr>
                          </m:naryPr>
                          <m:sub>
                            <m:r>
                              <m:rPr>
                                <m:brk m:alnAt="24"/>
                              </m:rPr>
                              <a:rPr lang="en-US" sz="2200" i="1" dirty="0">
                                <a:latin typeface="Cambria Math"/>
                              </a:rPr>
                              <m:t>𝐸</m:t>
                            </m:r>
                            <m:r>
                              <a:rPr lang="en-US" sz="2200" i="1" dirty="0">
                                <a:latin typeface="Cambria Math"/>
                              </a:rPr>
                              <m:t>=0</m:t>
                            </m:r>
                          </m:sub>
                          <m:sup>
                            <m:r>
                              <a:rPr lang="en-US" sz="2200" i="1" dirty="0">
                                <a:latin typeface="Cambria Math"/>
                              </a:rPr>
                              <m:t>𝐸𝑚𝑎𝑥</m:t>
                            </m:r>
                          </m:sup>
                          <m:e>
                            <m:r>
                              <a:rPr lang="en-US" sz="2200" i="1">
                                <a:latin typeface="Cambria Math"/>
                                <a:ea typeface="Cambria Math"/>
                              </a:rPr>
                              <m:t>𝜑</m:t>
                            </m:r>
                            <m:r>
                              <a:rPr lang="en-US" sz="2200" i="1">
                                <a:latin typeface="Cambria Math"/>
                                <a:ea typeface="Cambria Math"/>
                              </a:rPr>
                              <m:t>′(</m:t>
                            </m:r>
                            <m:r>
                              <m:rPr>
                                <m:nor/>
                              </m:rPr>
                              <a:rPr lang="el-GR" sz="2200" dirty="0"/>
                              <m:t>θ</m:t>
                            </m:r>
                            <m:r>
                              <m:rPr>
                                <m:nor/>
                              </m:rPr>
                              <a:rPr lang="en-US" sz="2200" dirty="0"/>
                              <m:t>, </m:t>
                            </m:r>
                            <m:r>
                              <m:rPr>
                                <m:nor/>
                              </m:rPr>
                              <a:rPr lang="el-GR" sz="2200" dirty="0"/>
                              <m:t>β</m:t>
                            </m:r>
                            <m:r>
                              <m:rPr>
                                <m:nor/>
                              </m:rPr>
                              <a:rPr lang="en-US" sz="2200" dirty="0"/>
                              <m:t>, </m:t>
                            </m:r>
                            <m:r>
                              <m:rPr>
                                <m:nor/>
                              </m:rPr>
                              <a:rPr lang="en-US" sz="2200" dirty="0"/>
                              <m:t>E</m:t>
                            </m:r>
                            <m:r>
                              <m:rPr>
                                <m:nor/>
                              </m:rPr>
                              <a:rPr lang="en-US" sz="2200" dirty="0"/>
                              <m:t>) </m:t>
                            </m:r>
                            <m:r>
                              <m:rPr>
                                <m:nor/>
                              </m:rPr>
                              <a:rPr lang="en-US" sz="2200" dirty="0"/>
                              <m:t>sin</m:t>
                            </m:r>
                            <m:r>
                              <m:rPr>
                                <m:nor/>
                              </m:rPr>
                              <a:rPr lang="el-GR" sz="2200" dirty="0"/>
                              <m:t>θ</m:t>
                            </m:r>
                            <m:r>
                              <m:rPr>
                                <m:nor/>
                              </m:rPr>
                              <a:rPr lang="en-US" sz="2200" dirty="0"/>
                              <m:t> </m:t>
                            </m:r>
                            <m:r>
                              <m:rPr>
                                <m:nor/>
                              </m:rPr>
                              <a:rPr lang="en-US" sz="2200" dirty="0"/>
                              <m:t>d</m:t>
                            </m:r>
                            <m:r>
                              <m:rPr>
                                <m:nor/>
                              </m:rPr>
                              <a:rPr lang="el-GR" sz="2200" dirty="0"/>
                              <m:t>β</m:t>
                            </m:r>
                            <m:r>
                              <m:rPr>
                                <m:nor/>
                              </m:rPr>
                              <a:rPr lang="en-US" sz="2200" dirty="0"/>
                              <m:t> </m:t>
                            </m:r>
                            <m:r>
                              <m:rPr>
                                <m:nor/>
                              </m:rPr>
                              <a:rPr lang="en-US" sz="2200" dirty="0" err="1"/>
                              <m:t>dE</m:t>
                            </m:r>
                          </m:e>
                        </m:nary>
                      </m:e>
                    </m:nary>
                  </m:oMath>
                </a14:m>
                <a:endParaRPr lang="en-GB"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539552" y="1939803"/>
                <a:ext cx="4777205" cy="600421"/>
              </a:xfrm>
              <a:prstGeom prst="rect">
                <a:avLst/>
              </a:prstGeom>
              <a:blipFill rotWithShape="1">
                <a:blip r:embed="rId3"/>
                <a:stretch>
                  <a:fillRect b="-4040"/>
                </a:stretch>
              </a:blipFill>
            </p:spPr>
            <p:txBody>
              <a:bodyPr/>
              <a:lstStyle/>
              <a:p>
                <a:r>
                  <a:rPr lang="en-GB">
                    <a:noFill/>
                  </a:rPr>
                  <a:t> </a:t>
                </a:r>
              </a:p>
            </p:txBody>
          </p:sp>
        </mc:Fallback>
      </mc:AlternateContent>
      <p:sp>
        <p:nvSpPr>
          <p:cNvPr id="5" name="TextBox 4"/>
          <p:cNvSpPr txBox="1"/>
          <p:nvPr/>
        </p:nvSpPr>
        <p:spPr>
          <a:xfrm>
            <a:off x="395536" y="2756248"/>
            <a:ext cx="5400600" cy="1261884"/>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component of the fluence rate consisting of the particles of all energies arriving at </a:t>
            </a:r>
            <a:r>
              <a:rPr lang="en-US" sz="1900" i="1" dirty="0" smtClean="0">
                <a:latin typeface="Verdana" pitchFamily="34" charset="0"/>
                <a:ea typeface="Verdana" pitchFamily="34" charset="0"/>
                <a:cs typeface="Verdana" pitchFamily="34" charset="0"/>
              </a:rPr>
              <a:t>P</a:t>
            </a:r>
            <a:r>
              <a:rPr lang="en-US" sz="1900" dirty="0" smtClean="0">
                <a:latin typeface="Verdana" pitchFamily="34" charset="0"/>
                <a:ea typeface="Verdana" pitchFamily="34" charset="0"/>
                <a:cs typeface="Verdana" pitchFamily="34" charset="0"/>
              </a:rPr>
              <a:t> through the annulus lying between the two polar angles </a:t>
            </a:r>
            <a:r>
              <a:rPr lang="el-GR" sz="1900" i="1" dirty="0" smtClean="0">
                <a:latin typeface="Verdana" pitchFamily="34" charset="0"/>
                <a:ea typeface="Verdana" pitchFamily="34" charset="0"/>
                <a:cs typeface="Verdana" pitchFamily="34" charset="0"/>
              </a:rPr>
              <a:t>θ</a:t>
            </a:r>
            <a:r>
              <a:rPr lang="en-US" sz="1900" i="1" baseline="-25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 and </a:t>
            </a:r>
            <a:r>
              <a:rPr lang="el-GR" sz="1900" i="1" dirty="0" smtClean="0">
                <a:latin typeface="Verdana" pitchFamily="34" charset="0"/>
                <a:ea typeface="Verdana" pitchFamily="34" charset="0"/>
                <a:cs typeface="Verdana" pitchFamily="34" charset="0"/>
              </a:rPr>
              <a:t>θ</a:t>
            </a:r>
            <a:r>
              <a:rPr lang="en-US" sz="1900" i="1" baseline="-25000" dirty="0" smtClean="0">
                <a:latin typeface="Verdana" pitchFamily="34" charset="0"/>
                <a:ea typeface="Verdana" pitchFamily="34" charset="0"/>
                <a:cs typeface="Verdana" pitchFamily="34" charset="0"/>
              </a:rPr>
              <a:t>2</a:t>
            </a:r>
            <a:r>
              <a:rPr lang="en-US" sz="1900" dirty="0" smtClean="0">
                <a:latin typeface="Verdana" pitchFamily="34" charset="0"/>
                <a:ea typeface="Verdana" pitchFamily="34" charset="0"/>
                <a:cs typeface="Verdana" pitchFamily="34" charset="0"/>
              </a:rPr>
              <a:t> is:</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539552" y="4079080"/>
                <a:ext cx="3153364" cy="90941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200" i="1" smtClean="0">
                          <a:latin typeface="Cambria Math"/>
                          <a:ea typeface="Cambria Math"/>
                        </a:rPr>
                        <m:t>𝜑</m:t>
                      </m:r>
                      <m:r>
                        <a:rPr lang="en-US" sz="2200" b="0" i="1" smtClean="0">
                          <a:latin typeface="Cambria Math"/>
                          <a:ea typeface="Cambria Math"/>
                        </a:rPr>
                        <m:t>(</m:t>
                      </m:r>
                      <m:sSub>
                        <m:sSubPr>
                          <m:ctrlPr>
                            <a:rPr lang="en-US" sz="2200" b="0" i="1" smtClean="0">
                              <a:latin typeface="Cambria Math"/>
                              <a:ea typeface="Cambria Math"/>
                            </a:rPr>
                          </m:ctrlPr>
                        </m:sSubPr>
                        <m:e>
                          <m:r>
                            <a:rPr lang="en-US" sz="2200" b="0" i="1" smtClean="0">
                              <a:latin typeface="Cambria Math"/>
                              <a:ea typeface="Cambria Math"/>
                            </a:rPr>
                            <m:t>𝜃</m:t>
                          </m:r>
                        </m:e>
                        <m:sub>
                          <m:r>
                            <a:rPr lang="en-US" sz="2200" b="0" i="1" smtClean="0">
                              <a:latin typeface="Cambria Math"/>
                              <a:ea typeface="Cambria Math"/>
                            </a:rPr>
                            <m:t>1</m:t>
                          </m:r>
                        </m:sub>
                      </m:sSub>
                      <m:r>
                        <a:rPr lang="en-US" sz="2200" b="0" i="1" smtClean="0">
                          <a:latin typeface="Cambria Math"/>
                          <a:ea typeface="Cambria Math"/>
                        </a:rPr>
                        <m:t>,</m:t>
                      </m:r>
                      <m:r>
                        <a:rPr lang="en-GB" sz="2200" i="1" smtClean="0">
                          <a:latin typeface="Cambria Math"/>
                          <a:ea typeface="Cambria Math"/>
                        </a:rPr>
                        <m:t> </m:t>
                      </m:r>
                      <m:sSub>
                        <m:sSubPr>
                          <m:ctrlPr>
                            <a:rPr lang="en-GB" sz="2200" i="1" smtClean="0">
                              <a:latin typeface="Cambria Math"/>
                              <a:ea typeface="Cambria Math"/>
                            </a:rPr>
                          </m:ctrlPr>
                        </m:sSubPr>
                        <m:e>
                          <m:r>
                            <a:rPr lang="en-GB" sz="2200" i="1" smtClean="0">
                              <a:latin typeface="Cambria Math"/>
                              <a:ea typeface="Cambria Math"/>
                            </a:rPr>
                            <m:t>𝜃</m:t>
                          </m:r>
                        </m:e>
                        <m:sub>
                          <m:r>
                            <a:rPr lang="en-US" sz="2200" b="0" i="1" smtClean="0">
                              <a:latin typeface="Cambria Math"/>
                              <a:ea typeface="Cambria Math"/>
                            </a:rPr>
                            <m:t>2</m:t>
                          </m:r>
                        </m:sub>
                      </m:sSub>
                      <m:r>
                        <a:rPr lang="en-US" sz="2200" b="0" i="1" smtClean="0">
                          <a:latin typeface="Cambria Math"/>
                          <a:ea typeface="Cambria Math"/>
                        </a:rPr>
                        <m:t>)</m:t>
                      </m:r>
                      <m:r>
                        <a:rPr lang="en-US" sz="2200" b="0" i="0" smtClean="0">
                          <a:latin typeface="Cambria Math"/>
                          <a:ea typeface="Cambria Math"/>
                        </a:rPr>
                        <m:t>=</m:t>
                      </m:r>
                      <m:nary>
                        <m:naryPr>
                          <m:ctrlPr>
                            <a:rPr lang="en-US" sz="2200" b="0" i="1" smtClean="0">
                              <a:latin typeface="Cambria Math"/>
                              <a:ea typeface="Cambria Math"/>
                            </a:rPr>
                          </m:ctrlPr>
                        </m:naryPr>
                        <m:sub>
                          <m:sSub>
                            <m:sSubPr>
                              <m:ctrlPr>
                                <a:rPr lang="en-US" sz="2200" b="0" i="1" smtClean="0">
                                  <a:latin typeface="Cambria Math"/>
                                  <a:ea typeface="Cambria Math"/>
                                </a:rPr>
                              </m:ctrlPr>
                            </m:sSubPr>
                            <m:e>
                              <m:r>
                                <a:rPr lang="en-US" sz="2200" b="0" i="1" smtClean="0">
                                  <a:latin typeface="Cambria Math"/>
                                  <a:ea typeface="Cambria Math"/>
                                </a:rPr>
                                <m:t>𝜃</m:t>
                              </m:r>
                            </m:e>
                            <m:sub>
                              <m:r>
                                <a:rPr lang="en-US" sz="2200" b="0" i="1" smtClean="0">
                                  <a:latin typeface="Cambria Math"/>
                                  <a:ea typeface="Cambria Math"/>
                                </a:rPr>
                                <m:t>1</m:t>
                              </m:r>
                            </m:sub>
                          </m:sSub>
                        </m:sub>
                        <m:sup>
                          <m:sSub>
                            <m:sSubPr>
                              <m:ctrlPr>
                                <a:rPr lang="en-US" sz="2200" b="0" i="1" smtClean="0">
                                  <a:latin typeface="Cambria Math"/>
                                  <a:ea typeface="Cambria Math"/>
                                </a:rPr>
                              </m:ctrlPr>
                            </m:sSubPr>
                            <m:e>
                              <m:r>
                                <a:rPr lang="en-US" sz="2200" b="0" i="1" smtClean="0">
                                  <a:latin typeface="Cambria Math"/>
                                  <a:ea typeface="Cambria Math"/>
                                </a:rPr>
                                <m:t>𝜃</m:t>
                              </m:r>
                            </m:e>
                            <m:sub>
                              <m:r>
                                <a:rPr lang="en-US" sz="2200" b="0" i="1" smtClean="0">
                                  <a:latin typeface="Cambria Math"/>
                                  <a:ea typeface="Cambria Math"/>
                                </a:rPr>
                                <m:t>2</m:t>
                              </m:r>
                            </m:sub>
                          </m:sSub>
                        </m:sup>
                        <m:e>
                          <m:r>
                            <a:rPr lang="en-US" sz="2200" b="0" i="1" smtClean="0">
                              <a:latin typeface="Cambria Math"/>
                              <a:ea typeface="Cambria Math"/>
                            </a:rPr>
                            <m:t>𝜑</m:t>
                          </m:r>
                          <m:r>
                            <a:rPr lang="en-US" sz="2200" b="0" i="1" smtClean="0">
                              <a:latin typeface="Cambria Math"/>
                              <a:ea typeface="Cambria Math"/>
                            </a:rPr>
                            <m:t>′</m:t>
                          </m:r>
                          <m:d>
                            <m:dPr>
                              <m:ctrlPr>
                                <a:rPr lang="en-US" sz="2200" b="0" i="1" smtClean="0">
                                  <a:latin typeface="Cambria Math"/>
                                  <a:ea typeface="Cambria Math"/>
                                </a:rPr>
                              </m:ctrlPr>
                            </m:dPr>
                            <m:e>
                              <m:r>
                                <a:rPr lang="en-US" sz="2200" b="0" i="1" smtClean="0">
                                  <a:latin typeface="Cambria Math"/>
                                  <a:ea typeface="Cambria Math"/>
                                </a:rPr>
                                <m:t>𝜃</m:t>
                              </m:r>
                            </m:e>
                          </m:d>
                          <m:r>
                            <a:rPr lang="en-US" sz="2200" b="0" i="1" smtClean="0">
                              <a:latin typeface="Cambria Math"/>
                              <a:ea typeface="Cambria Math"/>
                            </a:rPr>
                            <m:t>𝑑</m:t>
                          </m:r>
                          <m:r>
                            <a:rPr lang="en-US" sz="2200" b="0" i="1" smtClean="0">
                              <a:latin typeface="Cambria Math"/>
                              <a:ea typeface="Cambria Math"/>
                            </a:rPr>
                            <m:t>𝜃</m:t>
                          </m:r>
                        </m:e>
                      </m:nary>
                    </m:oMath>
                  </m:oMathPara>
                </a14:m>
                <a:endParaRPr lang="en-GB" sz="2200" dirty="0"/>
              </a:p>
            </p:txBody>
          </p:sp>
        </mc:Choice>
        <mc:Fallback xmlns="">
          <p:sp>
            <p:nvSpPr>
              <p:cNvPr id="6" name="TextBox 5"/>
              <p:cNvSpPr txBox="1">
                <a:spLocks noRot="1" noChangeAspect="1" noMove="1" noResize="1" noEditPoints="1" noAdjustHandles="1" noChangeArrowheads="1" noChangeShapeType="1" noTextEdit="1"/>
              </p:cNvSpPr>
              <p:nvPr/>
            </p:nvSpPr>
            <p:spPr>
              <a:xfrm>
                <a:off x="539552" y="4079080"/>
                <a:ext cx="3153364" cy="909416"/>
              </a:xfrm>
              <a:prstGeom prst="rect">
                <a:avLst/>
              </a:prstGeom>
              <a:blipFill rotWithShape="1">
                <a:blip r:embed="rId4"/>
                <a:stretch>
                  <a:fillRect/>
                </a:stretch>
              </a:blipFill>
            </p:spPr>
            <p:txBody>
              <a:bodyPr/>
              <a:lstStyle/>
              <a:p>
                <a:r>
                  <a:rPr lang="en-GB">
                    <a:noFill/>
                  </a:rPr>
                  <a:t> </a:t>
                </a:r>
              </a:p>
            </p:txBody>
          </p:sp>
        </mc:Fallback>
      </mc:AlternateContent>
      <p:sp>
        <p:nvSpPr>
          <p:cNvPr id="3" name="TextBox 2"/>
          <p:cNvSpPr txBox="1"/>
          <p:nvPr/>
        </p:nvSpPr>
        <p:spPr>
          <a:xfrm>
            <a:off x="395536" y="668016"/>
            <a:ext cx="8352928" cy="969496"/>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If the radiation field is symmetrical w.r.t. the vertical axis </a:t>
            </a:r>
            <a:r>
              <a:rPr lang="en-US" sz="1900" i="1" dirty="0" smtClean="0">
                <a:latin typeface="Verdana" pitchFamily="34" charset="0"/>
                <a:ea typeface="Verdana" pitchFamily="34" charset="0"/>
                <a:cs typeface="Verdana" pitchFamily="34" charset="0"/>
              </a:rPr>
              <a:t>z</a:t>
            </a:r>
            <a:r>
              <a:rPr lang="en-US" sz="1900" dirty="0" smtClean="0">
                <a:latin typeface="Verdana" pitchFamily="34" charset="0"/>
                <a:ea typeface="Verdana" pitchFamily="34" charset="0"/>
                <a:cs typeface="Verdana" pitchFamily="34" charset="0"/>
              </a:rPr>
              <a:t>, it can be described in terms of the differential distribution of e.g. the fluence rate </a:t>
            </a:r>
            <a:r>
              <a:rPr lang="en-US" sz="1900" i="1" dirty="0" smtClean="0">
                <a:latin typeface="Verdana" pitchFamily="34" charset="0"/>
                <a:ea typeface="Verdana" pitchFamily="34" charset="0"/>
                <a:cs typeface="Verdana" pitchFamily="34" charset="0"/>
              </a:rPr>
              <a:t>as a function of polar angle </a:t>
            </a:r>
            <a:r>
              <a:rPr lang="el-GR" sz="1900" i="1" dirty="0" smtClean="0">
                <a:latin typeface="Verdana" pitchFamily="34" charset="0"/>
                <a:ea typeface="Verdana" pitchFamily="34" charset="0"/>
                <a:cs typeface="Verdana" pitchFamily="34" charset="0"/>
              </a:rPr>
              <a:t>θ</a:t>
            </a:r>
            <a:endParaRPr lang="en-GB" sz="1900" i="1"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517723" y="5708575"/>
                <a:ext cx="4896544"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If </a:t>
                </a:r>
                <a14:m>
                  <m:oMath xmlns:m="http://schemas.openxmlformats.org/officeDocument/2006/math">
                    <m:sSub>
                      <m:sSubPr>
                        <m:ctrlPr>
                          <a:rPr lang="en-US" sz="1900" i="1">
                            <a:latin typeface="Cambria Math"/>
                            <a:ea typeface="Cambria Math"/>
                          </a:rPr>
                        </m:ctrlPr>
                      </m:sSubPr>
                      <m:e>
                        <m:r>
                          <a:rPr lang="en-US" sz="1900" i="1">
                            <a:latin typeface="Cambria Math"/>
                            <a:ea typeface="Cambria Math"/>
                          </a:rPr>
                          <m:t>𝜃</m:t>
                        </m:r>
                      </m:e>
                      <m:sub>
                        <m:r>
                          <a:rPr lang="en-US" sz="1900" i="1">
                            <a:latin typeface="Cambria Math"/>
                            <a:ea typeface="Cambria Math"/>
                          </a:rPr>
                          <m:t>1</m:t>
                        </m:r>
                      </m:sub>
                    </m:sSub>
                    <m:r>
                      <a:rPr lang="en-US" sz="1900" b="0" i="1" smtClean="0">
                        <a:latin typeface="Cambria Math"/>
                        <a:ea typeface="Cambria Math"/>
                      </a:rPr>
                      <m:t>=0 </m:t>
                    </m:r>
                    <m:r>
                      <a:rPr lang="en-US" sz="1900" b="0" i="1" smtClean="0">
                        <a:latin typeface="Cambria Math"/>
                        <a:ea typeface="Cambria Math"/>
                      </a:rPr>
                      <m:t>𝑎𝑛𝑑</m:t>
                    </m:r>
                    <m:r>
                      <a:rPr lang="en-US" sz="1900" b="0" i="1" smtClean="0">
                        <a:latin typeface="Cambria Math"/>
                        <a:ea typeface="Cambria Math"/>
                      </a:rPr>
                      <m:t> </m:t>
                    </m:r>
                    <m:sSub>
                      <m:sSubPr>
                        <m:ctrlPr>
                          <a:rPr lang="en-GB" sz="1900" i="1">
                            <a:latin typeface="Cambria Math"/>
                            <a:ea typeface="Cambria Math"/>
                          </a:rPr>
                        </m:ctrlPr>
                      </m:sSubPr>
                      <m:e>
                        <m:r>
                          <a:rPr lang="en-GB" sz="1900" i="1">
                            <a:latin typeface="Cambria Math"/>
                            <a:ea typeface="Cambria Math"/>
                          </a:rPr>
                          <m:t>𝜃</m:t>
                        </m:r>
                      </m:e>
                      <m:sub>
                        <m:r>
                          <a:rPr lang="en-US" sz="1900" i="1">
                            <a:latin typeface="Cambria Math"/>
                            <a:ea typeface="Cambria Math"/>
                          </a:rPr>
                          <m:t>2</m:t>
                        </m:r>
                      </m:sub>
                    </m:sSub>
                    <m:r>
                      <a:rPr lang="en-US" sz="1900" b="0" i="1" smtClean="0">
                        <a:latin typeface="Cambria Math"/>
                        <a:ea typeface="Cambria Math"/>
                      </a:rPr>
                      <m:t>= </m:t>
                    </m:r>
                    <m:r>
                      <m:rPr>
                        <m:sty m:val="p"/>
                      </m:rPr>
                      <a:rPr lang="el-GR" sz="1900" b="0" i="1" smtClean="0">
                        <a:latin typeface="Cambria Math"/>
                        <a:ea typeface="Cambria Math"/>
                      </a:rPr>
                      <m:t>π</m:t>
                    </m:r>
                    <m:r>
                      <a:rPr lang="en-US" sz="1900" b="0" i="1" smtClean="0">
                        <a:latin typeface="Cambria Math"/>
                        <a:ea typeface="Cambria Math"/>
                      </a:rPr>
                      <m:t>   →   </m:t>
                    </m:r>
                    <m:r>
                      <a:rPr lang="en-GB" sz="1900" i="1">
                        <a:latin typeface="Cambria Math"/>
                        <a:ea typeface="Cambria Math"/>
                      </a:rPr>
                      <m:t>𝜑</m:t>
                    </m:r>
                    <m:d>
                      <m:dPr>
                        <m:ctrlPr>
                          <a:rPr lang="en-US" sz="1900" i="1">
                            <a:latin typeface="Cambria Math"/>
                            <a:ea typeface="Cambria Math"/>
                          </a:rPr>
                        </m:ctrlPr>
                      </m:dPr>
                      <m:e>
                        <m:sSub>
                          <m:sSubPr>
                            <m:ctrlPr>
                              <a:rPr lang="en-US" sz="1900" i="1">
                                <a:latin typeface="Cambria Math"/>
                                <a:ea typeface="Cambria Math"/>
                              </a:rPr>
                            </m:ctrlPr>
                          </m:sSubPr>
                          <m:e>
                            <m:r>
                              <a:rPr lang="en-US" sz="1900" i="1">
                                <a:latin typeface="Cambria Math"/>
                                <a:ea typeface="Cambria Math"/>
                              </a:rPr>
                              <m:t>𝜃</m:t>
                            </m:r>
                          </m:e>
                          <m:sub>
                            <m:r>
                              <a:rPr lang="en-US" sz="1900" i="1">
                                <a:latin typeface="Cambria Math"/>
                                <a:ea typeface="Cambria Math"/>
                              </a:rPr>
                              <m:t>1</m:t>
                            </m:r>
                          </m:sub>
                        </m:sSub>
                        <m:r>
                          <a:rPr lang="en-US" sz="1900" i="1">
                            <a:latin typeface="Cambria Math"/>
                            <a:ea typeface="Cambria Math"/>
                          </a:rPr>
                          <m:t>,</m:t>
                        </m:r>
                        <m:r>
                          <a:rPr lang="en-GB" sz="1900" i="1">
                            <a:latin typeface="Cambria Math"/>
                            <a:ea typeface="Cambria Math"/>
                          </a:rPr>
                          <m:t> </m:t>
                        </m:r>
                        <m:sSub>
                          <m:sSubPr>
                            <m:ctrlPr>
                              <a:rPr lang="en-GB" sz="1900" i="1">
                                <a:latin typeface="Cambria Math"/>
                                <a:ea typeface="Cambria Math"/>
                              </a:rPr>
                            </m:ctrlPr>
                          </m:sSubPr>
                          <m:e>
                            <m:r>
                              <a:rPr lang="en-GB" sz="1900" i="1">
                                <a:latin typeface="Cambria Math"/>
                                <a:ea typeface="Cambria Math"/>
                              </a:rPr>
                              <m:t>𝜃</m:t>
                            </m:r>
                          </m:e>
                          <m:sub>
                            <m:r>
                              <a:rPr lang="en-US" sz="1900" i="1">
                                <a:latin typeface="Cambria Math"/>
                                <a:ea typeface="Cambria Math"/>
                              </a:rPr>
                              <m:t>2</m:t>
                            </m:r>
                          </m:sub>
                        </m:sSub>
                      </m:e>
                    </m:d>
                    <m:r>
                      <a:rPr lang="en-US" sz="1900">
                        <a:latin typeface="Cambria Math"/>
                        <a:ea typeface="Cambria Math"/>
                      </a:rPr>
                      <m:t>=</m:t>
                    </m:r>
                    <m:r>
                      <a:rPr lang="en-GB" sz="1900" i="1">
                        <a:latin typeface="Cambria Math"/>
                        <a:ea typeface="Cambria Math"/>
                      </a:rPr>
                      <m:t>𝜑</m:t>
                    </m:r>
                  </m:oMath>
                </a14:m>
                <a:endParaRPr lang="en-GB" sz="1900" dirty="0">
                  <a:latin typeface="Verdana" pitchFamily="34" charset="0"/>
                  <a:ea typeface="Verdana" pitchFamily="34" charset="0"/>
                  <a:cs typeface="Verdana"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17723" y="5708575"/>
                <a:ext cx="4896544" cy="384721"/>
              </a:xfrm>
              <a:prstGeom prst="rect">
                <a:avLst/>
              </a:prstGeom>
              <a:blipFill rotWithShape="1">
                <a:blip r:embed="rId5"/>
                <a:stretch>
                  <a:fillRect l="-1245" t="-9375" b="-234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539552" y="5101154"/>
                <a:ext cx="5544616" cy="384721"/>
              </a:xfrm>
              <a:prstGeom prst="rect">
                <a:avLst/>
              </a:prstGeom>
              <a:noFill/>
            </p:spPr>
            <p:txBody>
              <a:bodyPr wrap="square" rtlCol="0">
                <a:spAutoFit/>
              </a:bodyPr>
              <a:lstStyle/>
              <a:p>
                <a14:m>
                  <m:oMath xmlns:m="http://schemas.openxmlformats.org/officeDocument/2006/math">
                    <m:r>
                      <a:rPr lang="en-US" sz="1900" i="1">
                        <a:latin typeface="Cambria Math"/>
                        <a:ea typeface="Cambria Math"/>
                      </a:rPr>
                      <m:t>𝜑</m:t>
                    </m:r>
                    <m:r>
                      <a:rPr lang="en-US" sz="1900" i="1">
                        <a:latin typeface="Cambria Math"/>
                        <a:ea typeface="Cambria Math"/>
                      </a:rPr>
                      <m:t>′</m:t>
                    </m:r>
                    <m:d>
                      <m:dPr>
                        <m:ctrlPr>
                          <a:rPr lang="en-US" sz="1900" i="1">
                            <a:latin typeface="Cambria Math"/>
                            <a:ea typeface="Cambria Math"/>
                          </a:rPr>
                        </m:ctrlPr>
                      </m:dPr>
                      <m:e>
                        <m:r>
                          <a:rPr lang="en-US" sz="1900" i="1">
                            <a:latin typeface="Cambria Math"/>
                            <a:ea typeface="Cambria Math"/>
                          </a:rPr>
                          <m:t>𝜃</m:t>
                        </m:r>
                      </m:e>
                    </m:d>
                  </m:oMath>
                </a14:m>
                <a:r>
                  <a:rPr lang="en-GB" sz="1900" dirty="0" smtClean="0">
                    <a:latin typeface="Verdana" pitchFamily="34" charset="0"/>
                    <a:ea typeface="Verdana" pitchFamily="34" charset="0"/>
                    <a:cs typeface="Verdana" pitchFamily="34" charset="0"/>
                  </a:rPr>
                  <a:t> is expressed e.g. in m</a:t>
                </a:r>
                <a:r>
                  <a:rPr lang="en-GB" sz="1900" baseline="30000" dirty="0" smtClean="0">
                    <a:latin typeface="Verdana" pitchFamily="34" charset="0"/>
                    <a:ea typeface="Verdana" pitchFamily="34" charset="0"/>
                    <a:cs typeface="Verdana" pitchFamily="34" charset="0"/>
                  </a:rPr>
                  <a:t>-2</a:t>
                </a:r>
                <a:r>
                  <a:rPr lang="en-GB" sz="1900" dirty="0" smtClean="0">
                    <a:latin typeface="Verdana" pitchFamily="34" charset="0"/>
                    <a:ea typeface="Verdana" pitchFamily="34" charset="0"/>
                    <a:cs typeface="Verdana" pitchFamily="34" charset="0"/>
                  </a:rPr>
                  <a:t> s</a:t>
                </a:r>
                <a:r>
                  <a:rPr lang="en-GB" sz="1900" baseline="30000" dirty="0" smtClean="0">
                    <a:latin typeface="Verdana" pitchFamily="34" charset="0"/>
                    <a:ea typeface="Verdana" pitchFamily="34" charset="0"/>
                    <a:cs typeface="Verdana" pitchFamily="34" charset="0"/>
                  </a:rPr>
                  <a:t>-1</a:t>
                </a:r>
                <a:r>
                  <a:rPr lang="en-GB" sz="1900" dirty="0" smtClean="0">
                    <a:latin typeface="Verdana" pitchFamily="34" charset="0"/>
                    <a:ea typeface="Verdana" pitchFamily="34" charset="0"/>
                    <a:cs typeface="Verdana" pitchFamily="34" charset="0"/>
                  </a:rPr>
                  <a:t> radian</a:t>
                </a:r>
                <a:r>
                  <a:rPr lang="en-GB" sz="1900" baseline="30000" dirty="0" smtClean="0">
                    <a:latin typeface="Verdana" pitchFamily="34" charset="0"/>
                    <a:ea typeface="Verdana" pitchFamily="34" charset="0"/>
                    <a:cs typeface="Verdana" pitchFamily="34" charset="0"/>
                  </a:rPr>
                  <a:t>-1</a:t>
                </a:r>
                <a:endParaRPr lang="en-GB" sz="1900" baseline="30000" dirty="0">
                  <a:latin typeface="Verdana" pitchFamily="34" charset="0"/>
                  <a:ea typeface="Verdana" pitchFamily="34" charset="0"/>
                  <a:cs typeface="Verdana"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39552" y="5101154"/>
                <a:ext cx="5544616" cy="384721"/>
              </a:xfrm>
              <a:prstGeom prst="rect">
                <a:avLst/>
              </a:prstGeom>
              <a:blipFill rotWithShape="1">
                <a:blip r:embed="rId6"/>
                <a:stretch>
                  <a:fillRect l="-550" t="-9524" b="-25397"/>
                </a:stretch>
              </a:blipFill>
            </p:spPr>
            <p:txBody>
              <a:bodyPr/>
              <a:lstStyle/>
              <a:p>
                <a:r>
                  <a:rPr lang="en-GB">
                    <a:noFill/>
                  </a:rPr>
                  <a:t> </a:t>
                </a:r>
              </a:p>
            </p:txBody>
          </p:sp>
        </mc:Fallback>
      </mc:AlternateContent>
      <p:sp>
        <p:nvSpPr>
          <p:cNvPr id="21" name="Slide Number Placeholder 20"/>
          <p:cNvSpPr>
            <a:spLocks noGrp="1"/>
          </p:cNvSpPr>
          <p:nvPr>
            <p:ph type="sldNum" sz="quarter" idx="12"/>
          </p:nvPr>
        </p:nvSpPr>
        <p:spPr/>
        <p:txBody>
          <a:bodyPr/>
          <a:lstStyle/>
          <a:p>
            <a:fld id="{97B5E8DF-58F0-4F1A-9C8E-35C36CDA2C44}" type="slidenum">
              <a:rPr lang="en-GB" smtClean="0"/>
              <a:pPr/>
              <a:t>27</a:t>
            </a:fld>
            <a:endParaRPr lang="en-GB"/>
          </a:p>
        </p:txBody>
      </p:sp>
      <p:sp>
        <p:nvSpPr>
          <p:cNvPr id="18" name="TextBox 17"/>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Angular distributions</a:t>
            </a:r>
            <a:endParaRPr lang="en-GB" sz="2000" i="1" dirty="0">
              <a:solidFill>
                <a:srgbClr val="FF0000"/>
              </a:solidFill>
              <a:latin typeface="Verdana" pitchFamily="34" charset="0"/>
              <a:ea typeface="Verdana" pitchFamily="34" charset="0"/>
              <a:cs typeface="Verdana" pitchFamily="34" charset="0"/>
            </a:endParaRPr>
          </a:p>
        </p:txBody>
      </p:sp>
      <p:pic>
        <p:nvPicPr>
          <p:cNvPr id="19" name="Picture 2" descr="C:\Private Marco\ARDENT Vienna lecture\DSC_0013.JPG"/>
          <p:cNvPicPr>
            <a:picLocks noChangeAspect="1" noChangeArrowheads="1"/>
          </p:cNvPicPr>
          <p:nvPr/>
        </p:nvPicPr>
        <p:blipFill rotWithShape="1">
          <a:blip r:embed="rId7" cstate="print">
            <a:biLevel thresh="25000"/>
            <a:extLst>
              <a:ext uri="{28A0092B-C50C-407E-A947-70E740481C1C}">
                <a14:useLocalDpi xmlns:a14="http://schemas.microsoft.com/office/drawing/2010/main" val="0"/>
              </a:ext>
            </a:extLst>
          </a:blip>
          <a:srcRect l="24579" t="4396" r="15741" b="21515"/>
          <a:stretch/>
        </p:blipFill>
        <p:spPr bwMode="auto">
          <a:xfrm>
            <a:off x="6063096" y="3789040"/>
            <a:ext cx="3072704" cy="2561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679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Private Marco\ARDENT Vienna lecture\DSC_0013.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24579" t="4396" r="15741" b="21515"/>
          <a:stretch/>
        </p:blipFill>
        <p:spPr bwMode="auto">
          <a:xfrm>
            <a:off x="6063096" y="3789040"/>
            <a:ext cx="3072704" cy="25613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43626" y="856918"/>
            <a:ext cx="8280920" cy="677108"/>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Differential distribution of fluence rate </a:t>
            </a:r>
            <a:r>
              <a:rPr lang="en-US" sz="1900" i="1" dirty="0" smtClean="0">
                <a:latin typeface="Verdana" pitchFamily="34" charset="0"/>
                <a:ea typeface="Verdana" pitchFamily="34" charset="0"/>
                <a:cs typeface="Verdana" pitchFamily="34" charset="0"/>
              </a:rPr>
              <a:t>per unit solid angle</a:t>
            </a:r>
            <a:r>
              <a:rPr lang="en-US" sz="1900" dirty="0" smtClean="0">
                <a:latin typeface="Verdana" pitchFamily="34" charset="0"/>
                <a:ea typeface="Verdana" pitchFamily="34" charset="0"/>
                <a:cs typeface="Verdana" pitchFamily="34" charset="0"/>
              </a:rPr>
              <a:t>, for particles of all energies:</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755576" y="1783089"/>
                <a:ext cx="3903504" cy="8538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200" i="1" smtClean="0">
                          <a:latin typeface="Cambria Math"/>
                          <a:ea typeface="Cambria Math"/>
                        </a:rPr>
                        <m:t>𝜑</m:t>
                      </m:r>
                      <m:r>
                        <a:rPr lang="en-US" sz="2200" b="0" i="1" smtClean="0">
                          <a:latin typeface="Cambria Math"/>
                          <a:ea typeface="Cambria Math"/>
                        </a:rPr>
                        <m:t>′(</m:t>
                      </m:r>
                      <m:r>
                        <a:rPr lang="en-US" sz="2200" b="0" i="1" smtClean="0">
                          <a:latin typeface="Cambria Math"/>
                          <a:ea typeface="Cambria Math"/>
                        </a:rPr>
                        <m:t>𝜃</m:t>
                      </m:r>
                      <m:r>
                        <a:rPr lang="en-US" sz="2200" b="0" i="1" smtClean="0">
                          <a:latin typeface="Cambria Math"/>
                          <a:ea typeface="Cambria Math"/>
                        </a:rPr>
                        <m:t>, </m:t>
                      </m:r>
                      <m:r>
                        <a:rPr lang="en-GB" sz="2200" i="1" smtClean="0">
                          <a:latin typeface="Cambria Math"/>
                          <a:ea typeface="Cambria Math"/>
                        </a:rPr>
                        <m:t>𝛽</m:t>
                      </m:r>
                      <m:r>
                        <a:rPr lang="en-US" sz="2200" b="0" i="1" smtClean="0">
                          <a:latin typeface="Cambria Math"/>
                          <a:ea typeface="Cambria Math"/>
                        </a:rPr>
                        <m:t>)</m:t>
                      </m:r>
                      <m:r>
                        <a:rPr lang="en-US" sz="2200" b="0" i="0" smtClean="0">
                          <a:latin typeface="Cambria Math"/>
                          <a:ea typeface="Cambria Math"/>
                        </a:rPr>
                        <m:t>=</m:t>
                      </m:r>
                      <m:nary>
                        <m:naryPr>
                          <m:ctrlPr>
                            <a:rPr lang="en-US" sz="2200" b="0" i="1" smtClean="0">
                              <a:latin typeface="Cambria Math"/>
                              <a:ea typeface="Cambria Math"/>
                            </a:rPr>
                          </m:ctrlPr>
                        </m:naryPr>
                        <m:sub>
                          <m:r>
                            <a:rPr lang="en-US" sz="2200" b="0" i="1" smtClean="0">
                              <a:latin typeface="Cambria Math"/>
                              <a:ea typeface="Cambria Math"/>
                            </a:rPr>
                            <m:t>𝐸</m:t>
                          </m:r>
                          <m:r>
                            <a:rPr lang="en-US" sz="2200" b="0" i="1" smtClean="0">
                              <a:latin typeface="Cambria Math"/>
                              <a:ea typeface="Cambria Math"/>
                            </a:rPr>
                            <m:t>=0</m:t>
                          </m:r>
                        </m:sub>
                        <m:sup>
                          <m:sSub>
                            <m:sSubPr>
                              <m:ctrlPr>
                                <a:rPr lang="en-US" sz="2200" b="0" i="1" smtClean="0">
                                  <a:latin typeface="Cambria Math"/>
                                  <a:ea typeface="Cambria Math"/>
                                </a:rPr>
                              </m:ctrlPr>
                            </m:sSubPr>
                            <m:e>
                              <m:r>
                                <a:rPr lang="en-US" sz="2200" b="0" i="1" smtClean="0">
                                  <a:latin typeface="Cambria Math"/>
                                  <a:ea typeface="Cambria Math"/>
                                </a:rPr>
                                <m:t>𝐸</m:t>
                              </m:r>
                            </m:e>
                            <m:sub>
                              <m:r>
                                <a:rPr lang="en-US" sz="2200" b="0" i="1" smtClean="0">
                                  <a:latin typeface="Cambria Math"/>
                                  <a:ea typeface="Cambria Math"/>
                                </a:rPr>
                                <m:t>𝑚𝑎𝑥</m:t>
                              </m:r>
                            </m:sub>
                          </m:sSub>
                        </m:sup>
                        <m:e>
                          <m:r>
                            <a:rPr lang="en-US" sz="2200" b="0" i="1" smtClean="0">
                              <a:latin typeface="Cambria Math"/>
                              <a:ea typeface="Cambria Math"/>
                            </a:rPr>
                            <m:t>𝜑</m:t>
                          </m:r>
                          <m:r>
                            <a:rPr lang="en-US" sz="2200" b="0" i="1" smtClean="0">
                              <a:latin typeface="Cambria Math"/>
                              <a:ea typeface="Cambria Math"/>
                            </a:rPr>
                            <m:t>′</m:t>
                          </m:r>
                          <m:d>
                            <m:dPr>
                              <m:ctrlPr>
                                <a:rPr lang="en-US" sz="2200" b="0" i="1" smtClean="0">
                                  <a:latin typeface="Cambria Math"/>
                                  <a:ea typeface="Cambria Math"/>
                                </a:rPr>
                              </m:ctrlPr>
                            </m:dPr>
                            <m:e>
                              <m:r>
                                <a:rPr lang="en-US" sz="2200" b="0" i="1" smtClean="0">
                                  <a:latin typeface="Cambria Math"/>
                                  <a:ea typeface="Cambria Math"/>
                                </a:rPr>
                                <m:t>𝜃</m:t>
                              </m:r>
                              <m:r>
                                <a:rPr lang="en-US" sz="2200" b="0" i="1" smtClean="0">
                                  <a:latin typeface="Cambria Math"/>
                                  <a:ea typeface="Cambria Math"/>
                                </a:rPr>
                                <m:t>,</m:t>
                              </m:r>
                              <m:r>
                                <a:rPr lang="en-US" sz="2200" b="0" i="1" smtClean="0">
                                  <a:latin typeface="Cambria Math"/>
                                  <a:ea typeface="Cambria Math"/>
                                </a:rPr>
                                <m:t>𝛽</m:t>
                              </m:r>
                              <m:r>
                                <a:rPr lang="en-US" sz="2200" b="0" i="1" smtClean="0">
                                  <a:latin typeface="Cambria Math"/>
                                  <a:ea typeface="Cambria Math"/>
                                </a:rPr>
                                <m:t>, </m:t>
                              </m:r>
                              <m:r>
                                <a:rPr lang="en-US" sz="2200" b="0" i="1" smtClean="0">
                                  <a:latin typeface="Cambria Math"/>
                                  <a:ea typeface="Cambria Math"/>
                                </a:rPr>
                                <m:t>𝐸</m:t>
                              </m:r>
                            </m:e>
                          </m:d>
                          <m:r>
                            <a:rPr lang="en-US" sz="2200" b="0" i="1" smtClean="0">
                              <a:latin typeface="Cambria Math"/>
                              <a:ea typeface="Cambria Math"/>
                            </a:rPr>
                            <m:t>𝑑𝐸</m:t>
                          </m:r>
                        </m:e>
                      </m:nary>
                    </m:oMath>
                  </m:oMathPara>
                </a14:m>
                <a:endParaRPr lang="en-GB"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755576" y="1783089"/>
                <a:ext cx="3903504" cy="853823"/>
              </a:xfrm>
              <a:prstGeom prst="rect">
                <a:avLst/>
              </a:prstGeom>
              <a:blipFill rotWithShape="1">
                <a:blip r:embed="rId3"/>
                <a:stretch>
                  <a:fillRect/>
                </a:stretch>
              </a:blipFill>
            </p:spPr>
            <p:txBody>
              <a:bodyPr/>
              <a:lstStyle/>
              <a:p>
                <a:r>
                  <a:rPr lang="en-GB">
                    <a:noFill/>
                  </a:rPr>
                  <a:t> </a:t>
                </a:r>
              </a:p>
            </p:txBody>
          </p:sp>
        </mc:Fallback>
      </mc:AlternateContent>
      <p:sp>
        <p:nvSpPr>
          <p:cNvPr id="5" name="TextBox 4"/>
          <p:cNvSpPr txBox="1"/>
          <p:nvPr/>
        </p:nvSpPr>
        <p:spPr>
          <a:xfrm>
            <a:off x="4958549" y="1984055"/>
            <a:ext cx="2880320"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a:t>
            </a:r>
            <a:r>
              <a:rPr lang="en-GB" sz="1900" dirty="0">
                <a:latin typeface="Verdana" pitchFamily="34" charset="0"/>
                <a:ea typeface="Verdana" pitchFamily="34" charset="0"/>
                <a:cs typeface="Verdana" pitchFamily="34" charset="0"/>
              </a:rPr>
              <a:t>m</a:t>
            </a:r>
            <a:r>
              <a:rPr lang="en-GB" sz="1900" baseline="30000" dirty="0">
                <a:latin typeface="Verdana" pitchFamily="34" charset="0"/>
                <a:ea typeface="Verdana" pitchFamily="34" charset="0"/>
                <a:cs typeface="Verdana" pitchFamily="34" charset="0"/>
              </a:rPr>
              <a:t>-2</a:t>
            </a:r>
            <a:r>
              <a:rPr lang="en-GB" sz="1900" dirty="0">
                <a:latin typeface="Verdana" pitchFamily="34" charset="0"/>
                <a:ea typeface="Verdana" pitchFamily="34" charset="0"/>
                <a:cs typeface="Verdana" pitchFamily="34" charset="0"/>
              </a:rPr>
              <a:t> s</a:t>
            </a:r>
            <a:r>
              <a:rPr lang="en-GB" sz="1900" baseline="30000" dirty="0">
                <a:latin typeface="Verdana" pitchFamily="34" charset="0"/>
                <a:ea typeface="Verdana" pitchFamily="34" charset="0"/>
                <a:cs typeface="Verdana" pitchFamily="34" charset="0"/>
              </a:rPr>
              <a:t>-1</a:t>
            </a:r>
            <a:r>
              <a:rPr lang="en-GB" sz="1900" dirty="0">
                <a:latin typeface="Verdana" pitchFamily="34" charset="0"/>
                <a:ea typeface="Verdana" pitchFamily="34" charset="0"/>
                <a:cs typeface="Verdana" pitchFamily="34" charset="0"/>
              </a:rPr>
              <a:t> </a:t>
            </a:r>
            <a:r>
              <a:rPr lang="en-GB" sz="1900" dirty="0" smtClean="0">
                <a:latin typeface="Verdana" pitchFamily="34" charset="0"/>
                <a:ea typeface="Verdana" pitchFamily="34" charset="0"/>
                <a:cs typeface="Verdana" pitchFamily="34" charset="0"/>
              </a:rPr>
              <a:t>sr</a:t>
            </a:r>
            <a:r>
              <a:rPr lang="en-GB"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a:t>
            </a:r>
          </a:p>
        </p:txBody>
      </p:sp>
      <p:sp>
        <p:nvSpPr>
          <p:cNvPr id="6" name="TextBox 5"/>
          <p:cNvSpPr txBox="1"/>
          <p:nvPr/>
        </p:nvSpPr>
        <p:spPr>
          <a:xfrm>
            <a:off x="755576" y="2828255"/>
            <a:ext cx="5256584"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and integrating over all directions:</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755576" y="3476843"/>
                <a:ext cx="3894784" cy="600229"/>
              </a:xfrm>
              <a:prstGeom prst="rect">
                <a:avLst/>
              </a:prstGeom>
              <a:noFill/>
            </p:spPr>
            <p:txBody>
              <a:bodyPr wrap="none" rtlCol="0">
                <a:spAutoFit/>
              </a:bodyPr>
              <a:lstStyle/>
              <a:p>
                <a14:m>
                  <m:oMath xmlns:m="http://schemas.openxmlformats.org/officeDocument/2006/math">
                    <m:r>
                      <a:rPr lang="en-US" sz="2200" i="1">
                        <a:latin typeface="Cambria Math"/>
                        <a:ea typeface="Cambria Math"/>
                      </a:rPr>
                      <m:t>𝜑</m:t>
                    </m:r>
                    <m:r>
                      <a:rPr lang="en-US" sz="2200" i="1">
                        <a:latin typeface="Cambria Math"/>
                        <a:ea typeface="Cambria Math"/>
                      </a:rPr>
                      <m:t> </m:t>
                    </m:r>
                  </m:oMath>
                </a14:m>
                <a:r>
                  <a:rPr lang="en-GB" sz="2200" dirty="0" smtClean="0"/>
                  <a:t>=</a:t>
                </a:r>
                <a14:m>
                  <m:oMath xmlns:m="http://schemas.openxmlformats.org/officeDocument/2006/math">
                    <m:nary>
                      <m:naryPr>
                        <m:limLoc m:val="undOvr"/>
                        <m:ctrlPr>
                          <a:rPr lang="en-GB" sz="2200" i="1" dirty="0" smtClean="0">
                            <a:latin typeface="Cambria Math"/>
                          </a:rPr>
                        </m:ctrlPr>
                      </m:naryPr>
                      <m:sub>
                        <m:r>
                          <m:rPr>
                            <m:nor/>
                          </m:rPr>
                          <a:rPr lang="el-GR" sz="2200" dirty="0" smtClean="0">
                            <a:ea typeface="Cambria Math"/>
                          </a:rPr>
                          <m:t>θ</m:t>
                        </m:r>
                        <m:r>
                          <a:rPr lang="en-US" sz="2200" b="0" i="1" dirty="0" smtClean="0">
                            <a:latin typeface="Cambria Math"/>
                          </a:rPr>
                          <m:t>=0</m:t>
                        </m:r>
                      </m:sub>
                      <m:sup>
                        <m:r>
                          <m:rPr>
                            <m:sty m:val="p"/>
                          </m:rPr>
                          <a:rPr lang="el-GR" sz="2200" i="1" dirty="0" smtClean="0">
                            <a:latin typeface="Cambria Math"/>
                          </a:rPr>
                          <m:t>π</m:t>
                        </m:r>
                      </m:sup>
                      <m:e>
                        <m:nary>
                          <m:naryPr>
                            <m:limLoc m:val="undOvr"/>
                            <m:ctrlPr>
                              <a:rPr lang="en-GB" sz="2200" i="1" dirty="0" smtClean="0">
                                <a:latin typeface="Cambria Math"/>
                              </a:rPr>
                            </m:ctrlPr>
                          </m:naryPr>
                          <m:sub>
                            <m:r>
                              <m:rPr>
                                <m:nor/>
                              </m:rPr>
                              <a:rPr lang="el-GR" sz="2200" dirty="0"/>
                              <m:t>β</m:t>
                            </m:r>
                            <m:r>
                              <a:rPr lang="en-US" sz="2200" b="0" i="1" dirty="0" smtClean="0">
                                <a:latin typeface="Cambria Math"/>
                              </a:rPr>
                              <m:t>=0</m:t>
                            </m:r>
                          </m:sub>
                          <m:sup>
                            <m:r>
                              <a:rPr lang="en-US" sz="2200" b="0" i="1" dirty="0" smtClean="0">
                                <a:latin typeface="Cambria Math"/>
                              </a:rPr>
                              <m:t>2</m:t>
                            </m:r>
                            <m:r>
                              <m:rPr>
                                <m:sty m:val="p"/>
                              </m:rPr>
                              <a:rPr lang="el-GR" sz="2200" i="1" dirty="0">
                                <a:latin typeface="Cambria Math"/>
                              </a:rPr>
                              <m:t>π</m:t>
                            </m:r>
                          </m:sup>
                          <m:e>
                            <m:r>
                              <a:rPr lang="en-US" sz="2200" i="1">
                                <a:latin typeface="Cambria Math"/>
                                <a:ea typeface="Cambria Math"/>
                              </a:rPr>
                              <m:t>𝜑</m:t>
                            </m:r>
                            <m:r>
                              <a:rPr lang="en-US" sz="2200" i="1">
                                <a:latin typeface="Cambria Math"/>
                                <a:ea typeface="Cambria Math"/>
                              </a:rPr>
                              <m:t>′(</m:t>
                            </m:r>
                            <m:r>
                              <m:rPr>
                                <m:nor/>
                              </m:rPr>
                              <a:rPr lang="el-GR" sz="2200" dirty="0"/>
                              <m:t>θ</m:t>
                            </m:r>
                            <m:r>
                              <m:rPr>
                                <m:nor/>
                              </m:rPr>
                              <a:rPr lang="en-US" sz="2200" dirty="0"/>
                              <m:t>, </m:t>
                            </m:r>
                            <m:r>
                              <m:rPr>
                                <m:nor/>
                              </m:rPr>
                              <a:rPr lang="el-GR" sz="2200" dirty="0"/>
                              <m:t>β</m:t>
                            </m:r>
                            <m:r>
                              <m:rPr>
                                <m:nor/>
                              </m:rPr>
                              <a:rPr lang="en-US" sz="2200" dirty="0"/>
                              <m:t>) </m:t>
                            </m:r>
                            <m:r>
                              <m:rPr>
                                <m:nor/>
                              </m:rPr>
                              <a:rPr lang="en-US" sz="2200" dirty="0"/>
                              <m:t>sin</m:t>
                            </m:r>
                            <m:r>
                              <m:rPr>
                                <m:nor/>
                              </m:rPr>
                              <a:rPr lang="el-GR" sz="2200" dirty="0"/>
                              <m:t>θ</m:t>
                            </m:r>
                            <m:r>
                              <m:rPr>
                                <m:nor/>
                              </m:rPr>
                              <a:rPr lang="en-US" sz="2200" dirty="0"/>
                              <m:t> </m:t>
                            </m:r>
                            <m:r>
                              <m:rPr>
                                <m:nor/>
                              </m:rPr>
                              <a:rPr lang="en-US" sz="2200" dirty="0"/>
                              <m:t>d</m:t>
                            </m:r>
                            <m:r>
                              <m:rPr>
                                <m:nor/>
                              </m:rPr>
                              <a:rPr lang="el-GR" sz="2200" dirty="0"/>
                              <m:t>θ</m:t>
                            </m:r>
                            <m:r>
                              <m:rPr>
                                <m:nor/>
                              </m:rPr>
                              <a:rPr lang="en-US" sz="2200" dirty="0"/>
                              <m:t> </m:t>
                            </m:r>
                            <m:r>
                              <m:rPr>
                                <m:nor/>
                              </m:rPr>
                              <a:rPr lang="en-US" sz="2200" dirty="0"/>
                              <m:t>d</m:t>
                            </m:r>
                            <m:r>
                              <m:rPr>
                                <m:nor/>
                              </m:rPr>
                              <a:rPr lang="el-GR" sz="2200" dirty="0"/>
                              <m:t>β</m:t>
                            </m:r>
                          </m:e>
                        </m:nary>
                      </m:e>
                    </m:nary>
                  </m:oMath>
                </a14:m>
                <a:endParaRPr lang="en-GB"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755576" y="3476843"/>
                <a:ext cx="3894784" cy="600229"/>
              </a:xfrm>
              <a:prstGeom prst="rect">
                <a:avLst/>
              </a:prstGeom>
              <a:blipFill rotWithShape="1">
                <a:blip r:embed="rId4"/>
                <a:stretch>
                  <a:fillRect b="-30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23529" y="4331712"/>
                <a:ext cx="6075180" cy="969496"/>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For a field that is symmetrical about the </a:t>
                </a:r>
                <a:r>
                  <a:rPr lang="en-US" sz="1900" i="1" dirty="0" smtClean="0">
                    <a:latin typeface="Verdana" pitchFamily="34" charset="0"/>
                    <a:ea typeface="Verdana" pitchFamily="34" charset="0"/>
                    <a:cs typeface="Verdana" pitchFamily="34" charset="0"/>
                  </a:rPr>
                  <a:t>z</a:t>
                </a:r>
                <a:r>
                  <a:rPr lang="en-US" sz="1900" dirty="0" smtClean="0">
                    <a:latin typeface="Verdana" pitchFamily="34" charset="0"/>
                    <a:ea typeface="Verdana" pitchFamily="34" charset="0"/>
                    <a:cs typeface="Verdana" pitchFamily="34" charset="0"/>
                  </a:rPr>
                  <a:t>-axis, </a:t>
                </a:r>
                <a14:m>
                  <m:oMath xmlns:m="http://schemas.openxmlformats.org/officeDocument/2006/math">
                    <m:r>
                      <a:rPr lang="en-US" sz="1900" i="1">
                        <a:latin typeface="Cambria Math"/>
                        <a:ea typeface="Cambria Math"/>
                      </a:rPr>
                      <m:t>𝜑</m:t>
                    </m:r>
                    <m:r>
                      <a:rPr lang="en-US" sz="1900" i="1">
                        <a:latin typeface="Cambria Math"/>
                        <a:ea typeface="Cambria Math"/>
                      </a:rPr>
                      <m:t>′(</m:t>
                    </m:r>
                    <m:r>
                      <m:rPr>
                        <m:nor/>
                      </m:rPr>
                      <a:rPr lang="el-GR" sz="1900" dirty="0">
                        <a:latin typeface="Verdana" pitchFamily="34" charset="0"/>
                        <a:ea typeface="Verdana" pitchFamily="34" charset="0"/>
                        <a:cs typeface="Verdana" pitchFamily="34" charset="0"/>
                      </a:rPr>
                      <m:t>θ</m:t>
                    </m:r>
                    <m:r>
                      <m:rPr>
                        <m:nor/>
                      </m:rPr>
                      <a:rPr lang="en-US" sz="1900" dirty="0">
                        <a:latin typeface="Verdana" pitchFamily="34" charset="0"/>
                        <a:ea typeface="Verdana" pitchFamily="34" charset="0"/>
                        <a:cs typeface="Verdana" pitchFamily="34" charset="0"/>
                      </a:rPr>
                      <m:t>,</m:t>
                    </m:r>
                    <m:r>
                      <m:rPr>
                        <m:nor/>
                      </m:rPr>
                      <a:rPr lang="el-GR" sz="1900" dirty="0">
                        <a:latin typeface="Verdana" pitchFamily="34" charset="0"/>
                        <a:ea typeface="Verdana" pitchFamily="34" charset="0"/>
                        <a:cs typeface="Verdana" pitchFamily="34" charset="0"/>
                      </a:rPr>
                      <m:t>β</m:t>
                    </m:r>
                    <m:r>
                      <m:rPr>
                        <m:nor/>
                      </m:rPr>
                      <a:rPr lang="en-US" sz="1900" dirty="0">
                        <a:latin typeface="Verdana" pitchFamily="34" charset="0"/>
                        <a:ea typeface="Verdana" pitchFamily="34" charset="0"/>
                        <a:cs typeface="Verdana" pitchFamily="34" charset="0"/>
                      </a:rPr>
                      <m:t>) </m:t>
                    </m:r>
                  </m:oMath>
                </a14:m>
                <a:r>
                  <a:rPr lang="en-US" sz="1900" dirty="0" smtClean="0">
                    <a:latin typeface="Verdana" pitchFamily="34" charset="0"/>
                    <a:ea typeface="Verdana" pitchFamily="34" charset="0"/>
                    <a:cs typeface="Verdana" pitchFamily="34" charset="0"/>
                  </a:rPr>
                  <a:t>is independent of </a:t>
                </a:r>
                <a:r>
                  <a:rPr lang="el-GR" sz="1900" i="1" dirty="0" smtClean="0">
                    <a:latin typeface="Verdana" pitchFamily="34" charset="0"/>
                    <a:ea typeface="Verdana" pitchFamily="34" charset="0"/>
                    <a:cs typeface="Verdana" pitchFamily="34" charset="0"/>
                  </a:rPr>
                  <a:t>β</a:t>
                </a:r>
                <a:r>
                  <a:rPr lang="en-US" sz="1900" dirty="0" smtClean="0">
                    <a:latin typeface="Verdana" pitchFamily="34" charset="0"/>
                    <a:ea typeface="Verdana" pitchFamily="34" charset="0"/>
                    <a:cs typeface="Verdana" pitchFamily="34" charset="0"/>
                  </a:rPr>
                  <a:t>, and integrating the previous expression over all </a:t>
                </a:r>
                <a:r>
                  <a:rPr lang="el-GR" sz="1900" i="1" dirty="0" smtClean="0">
                    <a:latin typeface="Verdana" pitchFamily="34" charset="0"/>
                    <a:ea typeface="Verdana" pitchFamily="34" charset="0"/>
                    <a:cs typeface="Verdana" pitchFamily="34" charset="0"/>
                  </a:rPr>
                  <a:t>β</a:t>
                </a:r>
                <a:r>
                  <a:rPr lang="en-US" sz="1900" dirty="0" smtClean="0">
                    <a:latin typeface="Verdana" pitchFamily="34" charset="0"/>
                    <a:ea typeface="Verdana" pitchFamily="34" charset="0"/>
                    <a:cs typeface="Verdana" pitchFamily="34" charset="0"/>
                  </a:rPr>
                  <a:t>–values:</a:t>
                </a:r>
                <a:endParaRPr lang="en-GB" sz="1900" dirty="0">
                  <a:latin typeface="Verdana" pitchFamily="34" charset="0"/>
                  <a:ea typeface="Verdana" pitchFamily="34" charset="0"/>
                  <a:cs typeface="Verdana"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23529" y="4331712"/>
                <a:ext cx="6075180" cy="969496"/>
              </a:xfrm>
              <a:prstGeom prst="rect">
                <a:avLst/>
              </a:prstGeom>
              <a:blipFill rotWithShape="1">
                <a:blip r:embed="rId5"/>
                <a:stretch>
                  <a:fillRect l="-903" t="-3774" r="-100" b="-943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74691" y="5589240"/>
                <a:ext cx="3382593" cy="523028"/>
              </a:xfrm>
              <a:prstGeom prst="rect">
                <a:avLst/>
              </a:prstGeom>
              <a:noFill/>
            </p:spPr>
            <p:txBody>
              <a:bodyPr wrap="none" rtlCol="0">
                <a:spAutoFit/>
              </a:bodyPr>
              <a:lstStyle/>
              <a:p>
                <a14:m>
                  <m:oMath xmlns:m="http://schemas.openxmlformats.org/officeDocument/2006/math">
                    <m:r>
                      <a:rPr lang="en-US" sz="2200" i="1">
                        <a:latin typeface="Cambria Math"/>
                        <a:ea typeface="Cambria Math"/>
                      </a:rPr>
                      <m:t>𝜑</m:t>
                    </m:r>
                    <m:r>
                      <a:rPr lang="en-US" sz="2200" i="1">
                        <a:latin typeface="Cambria Math"/>
                        <a:ea typeface="Cambria Math"/>
                      </a:rPr>
                      <m:t> </m:t>
                    </m:r>
                  </m:oMath>
                </a14:m>
                <a:r>
                  <a:rPr lang="en-GB" sz="2200" dirty="0" smtClean="0"/>
                  <a:t>= 2</a:t>
                </a:r>
                <a14:m>
                  <m:oMath xmlns:m="http://schemas.openxmlformats.org/officeDocument/2006/math">
                    <m:r>
                      <m:rPr>
                        <m:sty m:val="p"/>
                      </m:rPr>
                      <a:rPr lang="el-GR" sz="2200" i="1" dirty="0" smtClean="0">
                        <a:latin typeface="Cambria Math"/>
                        <a:ea typeface="Cambria Math"/>
                      </a:rPr>
                      <m:t>π</m:t>
                    </m:r>
                    <m:nary>
                      <m:naryPr>
                        <m:limLoc m:val="undOvr"/>
                        <m:ctrlPr>
                          <a:rPr lang="en-GB" sz="2200" i="1" dirty="0" smtClean="0">
                            <a:latin typeface="Cambria Math"/>
                          </a:rPr>
                        </m:ctrlPr>
                      </m:naryPr>
                      <m:sub>
                        <m:r>
                          <m:rPr>
                            <m:nor/>
                          </m:rPr>
                          <a:rPr lang="el-GR" sz="2200" dirty="0" smtClean="0">
                            <a:ea typeface="Cambria Math"/>
                          </a:rPr>
                          <m:t>θ</m:t>
                        </m:r>
                        <m:r>
                          <a:rPr lang="en-US" sz="2200" b="0" i="1" dirty="0" smtClean="0">
                            <a:latin typeface="Cambria Math"/>
                          </a:rPr>
                          <m:t>=0</m:t>
                        </m:r>
                      </m:sub>
                      <m:sup>
                        <m:r>
                          <m:rPr>
                            <m:sty m:val="p"/>
                          </m:rPr>
                          <a:rPr lang="el-GR" sz="2200" i="1" dirty="0" smtClean="0">
                            <a:latin typeface="Cambria Math"/>
                          </a:rPr>
                          <m:t>π</m:t>
                        </m:r>
                      </m:sup>
                      <m:e>
                        <m:r>
                          <a:rPr lang="en-US" sz="2200" i="1">
                            <a:latin typeface="Cambria Math"/>
                            <a:ea typeface="Cambria Math"/>
                          </a:rPr>
                          <m:t>𝜑</m:t>
                        </m:r>
                        <m:r>
                          <a:rPr lang="en-US" sz="2200" i="1">
                            <a:latin typeface="Cambria Math"/>
                            <a:ea typeface="Cambria Math"/>
                          </a:rPr>
                          <m:t>′(</m:t>
                        </m:r>
                        <m:r>
                          <m:rPr>
                            <m:nor/>
                          </m:rPr>
                          <a:rPr lang="el-GR" sz="2200" dirty="0"/>
                          <m:t>θ</m:t>
                        </m:r>
                        <m:r>
                          <m:rPr>
                            <m:nor/>
                          </m:rPr>
                          <a:rPr lang="en-US" sz="2200" dirty="0"/>
                          <m:t>, </m:t>
                        </m:r>
                        <m:r>
                          <m:rPr>
                            <m:nor/>
                          </m:rPr>
                          <a:rPr lang="el-GR" sz="2200" dirty="0"/>
                          <m:t>β</m:t>
                        </m:r>
                        <m:r>
                          <m:rPr>
                            <m:nor/>
                          </m:rPr>
                          <a:rPr lang="en-US" sz="2200" dirty="0"/>
                          <m:t>) </m:t>
                        </m:r>
                        <m:r>
                          <m:rPr>
                            <m:nor/>
                          </m:rPr>
                          <a:rPr lang="en-US" sz="2200" dirty="0"/>
                          <m:t>sin</m:t>
                        </m:r>
                        <m:r>
                          <m:rPr>
                            <m:nor/>
                          </m:rPr>
                          <a:rPr lang="el-GR" sz="2200" dirty="0"/>
                          <m:t>θ</m:t>
                        </m:r>
                        <m:r>
                          <m:rPr>
                            <m:nor/>
                          </m:rPr>
                          <a:rPr lang="en-US" sz="2200" dirty="0"/>
                          <m:t> </m:t>
                        </m:r>
                        <m:r>
                          <m:rPr>
                            <m:nor/>
                          </m:rPr>
                          <a:rPr lang="en-US" sz="2200" dirty="0"/>
                          <m:t>d</m:t>
                        </m:r>
                        <m:r>
                          <m:rPr>
                            <m:nor/>
                          </m:rPr>
                          <a:rPr lang="el-GR" sz="2200" dirty="0"/>
                          <m:t>θ</m:t>
                        </m:r>
                      </m:e>
                    </m:nary>
                  </m:oMath>
                </a14:m>
                <a:endParaRPr lang="en-GB" sz="2200" dirty="0"/>
              </a:p>
            </p:txBody>
          </p:sp>
        </mc:Choice>
        <mc:Fallback xmlns="">
          <p:sp>
            <p:nvSpPr>
              <p:cNvPr id="10" name="TextBox 9"/>
              <p:cNvSpPr txBox="1">
                <a:spLocks noRot="1" noChangeAspect="1" noMove="1" noResize="1" noEditPoints="1" noAdjustHandles="1" noChangeArrowheads="1" noChangeShapeType="1" noTextEdit="1"/>
              </p:cNvSpPr>
              <p:nvPr/>
            </p:nvSpPr>
            <p:spPr>
              <a:xfrm>
                <a:off x="774691" y="5589240"/>
                <a:ext cx="3382593" cy="523028"/>
              </a:xfrm>
              <a:prstGeom prst="rect">
                <a:avLst/>
              </a:prstGeom>
              <a:blipFill rotWithShape="1">
                <a:blip r:embed="rId6"/>
                <a:stretch>
                  <a:fillRect b="-13953"/>
                </a:stretch>
              </a:blipFill>
            </p:spPr>
            <p:txBody>
              <a:bodyPr/>
              <a:lstStyle/>
              <a:p>
                <a:r>
                  <a:rPr lang="en-GB">
                    <a:noFill/>
                  </a:rPr>
                  <a:t> </a:t>
                </a:r>
              </a:p>
            </p:txBody>
          </p:sp>
        </mc:Fallback>
      </mc:AlternateContent>
      <p:sp>
        <p:nvSpPr>
          <p:cNvPr id="15" name="Slide Number Placeholder 14"/>
          <p:cNvSpPr>
            <a:spLocks noGrp="1"/>
          </p:cNvSpPr>
          <p:nvPr>
            <p:ph type="sldNum" sz="quarter" idx="12"/>
          </p:nvPr>
        </p:nvSpPr>
        <p:spPr/>
        <p:txBody>
          <a:bodyPr/>
          <a:lstStyle/>
          <a:p>
            <a:fld id="{97B5E8DF-58F0-4F1A-9C8E-35C36CDA2C44}" type="slidenum">
              <a:rPr lang="en-GB" smtClean="0"/>
              <a:pPr/>
              <a:t>28</a:t>
            </a:fld>
            <a:endParaRPr lang="en-GB"/>
          </a:p>
        </p:txBody>
      </p:sp>
      <p:sp>
        <p:nvSpPr>
          <p:cNvPr id="11" name="TextBox 10"/>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Angular distributions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5886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692696"/>
            <a:ext cx="8640960" cy="646331"/>
          </a:xfrm>
          <a:prstGeom prst="rect">
            <a:avLst/>
          </a:prstGeom>
          <a:noFill/>
        </p:spPr>
        <p:txBody>
          <a:bodyPr wrap="square" rtlCol="0">
            <a:spAutoFit/>
          </a:bodyPr>
          <a:lstStyle/>
          <a:p>
            <a:r>
              <a:rPr lang="en-US" b="1" dirty="0" smtClean="0">
                <a:latin typeface="Verdana" pitchFamily="34" charset="0"/>
                <a:ea typeface="Verdana" pitchFamily="34" charset="0"/>
                <a:cs typeface="Verdana" pitchFamily="34" charset="0"/>
              </a:rPr>
              <a:t>PLANAR FLUENCE</a:t>
            </a:r>
            <a:r>
              <a:rPr lang="en-US" dirty="0" smtClean="0">
                <a:latin typeface="Verdana" pitchFamily="34" charset="0"/>
                <a:ea typeface="Verdana" pitchFamily="34" charset="0"/>
                <a:cs typeface="Verdana" pitchFamily="34" charset="0"/>
              </a:rPr>
              <a:t>: the number of particles crossing a fixed plane in either direction (=summed by scalar addition) per unit area of the plane</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8" name="TextBox 27"/>
              <p:cNvSpPr txBox="1"/>
              <p:nvPr/>
            </p:nvSpPr>
            <p:spPr>
              <a:xfrm>
                <a:off x="631104" y="1701816"/>
                <a:ext cx="2186240" cy="7351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200" i="1" smtClean="0">
                              <a:latin typeface="Cambria Math"/>
                            </a:rPr>
                          </m:ctrlPr>
                        </m:sSubPr>
                        <m:e>
                          <m:r>
                            <m:rPr>
                              <m:sty m:val="p"/>
                            </m:rPr>
                            <a:rPr lang="el-GR" sz="2200" i="1" smtClean="0">
                              <a:latin typeface="Cambria Math"/>
                              <a:ea typeface="Cambria Math"/>
                            </a:rPr>
                            <m:t>Φ</m:t>
                          </m:r>
                        </m:e>
                        <m:sub>
                          <m:r>
                            <a:rPr lang="en-US" sz="2200" b="0" i="1" smtClean="0">
                              <a:latin typeface="Cambria Math"/>
                            </a:rPr>
                            <m:t>𝑝</m:t>
                          </m:r>
                        </m:sub>
                      </m:sSub>
                      <m:r>
                        <a:rPr lang="en-US" sz="2200" b="0" i="1" smtClean="0">
                          <a:latin typeface="Cambria Math"/>
                        </a:rPr>
                        <m:t>= </m:t>
                      </m:r>
                      <m:f>
                        <m:fPr>
                          <m:ctrlPr>
                            <a:rPr lang="en-US" sz="2200" b="0" i="1" smtClean="0">
                              <a:latin typeface="Cambria Math"/>
                            </a:rPr>
                          </m:ctrlPr>
                        </m:fPr>
                        <m:num>
                          <m:r>
                            <a:rPr lang="en-US" sz="2200" b="0" i="1" smtClean="0">
                              <a:latin typeface="Cambria Math"/>
                            </a:rPr>
                            <m:t>𝑑</m:t>
                          </m:r>
                          <m:sSub>
                            <m:sSubPr>
                              <m:ctrlPr>
                                <a:rPr lang="en-US" sz="2200" b="0" i="1" smtClean="0">
                                  <a:latin typeface="Cambria Math"/>
                                </a:rPr>
                              </m:ctrlPr>
                            </m:sSubPr>
                            <m:e>
                              <m:r>
                                <a:rPr lang="en-US" sz="2200" b="0" i="1" smtClean="0">
                                  <a:latin typeface="Cambria Math"/>
                                </a:rPr>
                                <m:t>𝑁</m:t>
                              </m:r>
                            </m:e>
                            <m:sub>
                              <m:r>
                                <a:rPr lang="en-US" sz="2200" b="0" i="1" smtClean="0">
                                  <a:latin typeface="Cambria Math"/>
                                </a:rPr>
                                <m:t>𝑒</m:t>
                              </m:r>
                            </m:sub>
                          </m:sSub>
                        </m:num>
                        <m:den>
                          <m:r>
                            <a:rPr lang="en-US" sz="2200" b="0" i="1" smtClean="0">
                              <a:latin typeface="Cambria Math"/>
                            </a:rPr>
                            <m:t>𝑑𝑎</m:t>
                          </m:r>
                        </m:den>
                      </m:f>
                      <m:acc>
                        <m:accPr>
                          <m:chr m:val="̅"/>
                          <m:ctrlPr>
                            <a:rPr lang="en-US" sz="2200" b="0" i="1" smtClean="0">
                              <a:latin typeface="Cambria Math"/>
                            </a:rPr>
                          </m:ctrlPr>
                        </m:accPr>
                        <m:e>
                          <m:func>
                            <m:funcPr>
                              <m:ctrlPr>
                                <a:rPr lang="en-US" sz="2200" i="1">
                                  <a:latin typeface="Cambria Math"/>
                                </a:rPr>
                              </m:ctrlPr>
                            </m:funcPr>
                            <m:fName>
                              <m:r>
                                <m:rPr>
                                  <m:sty m:val="p"/>
                                </m:rPr>
                                <a:rPr lang="en-US" sz="2200">
                                  <a:latin typeface="Cambria Math"/>
                                </a:rPr>
                                <m:t>cos</m:t>
                              </m:r>
                            </m:fName>
                            <m:e>
                              <m:r>
                                <a:rPr lang="en-US" sz="2200" i="1">
                                  <a:latin typeface="Cambria Math"/>
                                  <a:ea typeface="Cambria Math"/>
                                </a:rPr>
                                <m:t>𝜃</m:t>
                              </m:r>
                            </m:e>
                          </m:func>
                        </m:e>
                      </m:acc>
                    </m:oMath>
                  </m:oMathPara>
                </a14:m>
                <a:endParaRPr lang="en-GB" sz="2200" dirty="0"/>
              </a:p>
            </p:txBody>
          </p:sp>
        </mc:Choice>
        <mc:Fallback xmlns="">
          <p:sp>
            <p:nvSpPr>
              <p:cNvPr id="28" name="TextBox 27"/>
              <p:cNvSpPr txBox="1">
                <a:spLocks noRot="1" noChangeAspect="1" noMove="1" noResize="1" noEditPoints="1" noAdjustHandles="1" noChangeArrowheads="1" noChangeShapeType="1" noTextEdit="1"/>
              </p:cNvSpPr>
              <p:nvPr/>
            </p:nvSpPr>
            <p:spPr>
              <a:xfrm>
                <a:off x="631104" y="1701816"/>
                <a:ext cx="2186240" cy="735138"/>
              </a:xfrm>
              <a:prstGeom prst="rect">
                <a:avLst/>
              </a:prstGeom>
              <a:blipFill rotWithShape="1">
                <a:blip r:embed="rId3"/>
                <a:stretch>
                  <a:fillRect/>
                </a:stretch>
              </a:blipFill>
            </p:spPr>
            <p:txBody>
              <a:bodyPr/>
              <a:lstStyle/>
              <a:p>
                <a:r>
                  <a:rPr lang="en-GB">
                    <a:noFill/>
                  </a:rPr>
                  <a:t> </a:t>
                </a:r>
              </a:p>
            </p:txBody>
          </p:sp>
        </mc:Fallback>
      </mc:AlternateContent>
      <p:sp>
        <p:nvSpPr>
          <p:cNvPr id="29" name="TextBox 28"/>
          <p:cNvSpPr txBox="1"/>
          <p:nvPr/>
        </p:nvSpPr>
        <p:spPr>
          <a:xfrm>
            <a:off x="251520" y="2780928"/>
            <a:ext cx="6696744" cy="369332"/>
          </a:xfrm>
          <a:prstGeom prst="rect">
            <a:avLst/>
          </a:prstGeom>
          <a:noFill/>
        </p:spPr>
        <p:txBody>
          <a:bodyPr wrap="square" rtlCol="0">
            <a:spAutoFit/>
          </a:bodyPr>
          <a:lstStyle/>
          <a:p>
            <a:r>
              <a:rPr lang="el-GR" i="1" dirty="0" smtClean="0">
                <a:latin typeface="Verdana" pitchFamily="34" charset="0"/>
                <a:ea typeface="Verdana" pitchFamily="34" charset="0"/>
                <a:cs typeface="Verdana" pitchFamily="34" charset="0"/>
              </a:rPr>
              <a:t>θ</a:t>
            </a:r>
            <a:r>
              <a:rPr lang="en-US" dirty="0" smtClean="0">
                <a:latin typeface="Verdana" pitchFamily="34" charset="0"/>
                <a:ea typeface="Verdana" pitchFamily="34" charset="0"/>
                <a:cs typeface="Verdana" pitchFamily="34" charset="0"/>
              </a:rPr>
              <a:t> = angle of incidence of rays or particles on surface d</a:t>
            </a:r>
            <a:r>
              <a:rPr lang="en-US" i="1" dirty="0" smtClean="0">
                <a:latin typeface="Verdana" pitchFamily="34" charset="0"/>
                <a:ea typeface="Verdana" pitchFamily="34" charset="0"/>
                <a:cs typeface="Verdana" pitchFamily="34" charset="0"/>
              </a:rPr>
              <a:t>a</a:t>
            </a:r>
            <a:endParaRPr lang="en-GB" i="1" dirty="0">
              <a:latin typeface="Verdana" pitchFamily="34" charset="0"/>
              <a:ea typeface="Verdana" pitchFamily="34" charset="0"/>
              <a:cs typeface="Verdana" pitchFamily="34" charset="0"/>
            </a:endParaRPr>
          </a:p>
        </p:txBody>
      </p:sp>
      <p:sp>
        <p:nvSpPr>
          <p:cNvPr id="30" name="TextBox 29"/>
          <p:cNvSpPr txBox="1"/>
          <p:nvPr/>
        </p:nvSpPr>
        <p:spPr>
          <a:xfrm>
            <a:off x="251520" y="3419708"/>
            <a:ext cx="7667894"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If the angular distribution of the rays or particles is isotropic: </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168" name="TextBox 7167"/>
              <p:cNvSpPr txBox="1"/>
              <p:nvPr/>
            </p:nvSpPr>
            <p:spPr>
              <a:xfrm>
                <a:off x="701841" y="4100879"/>
                <a:ext cx="1394100" cy="434543"/>
              </a:xfrm>
              <a:prstGeom prst="rect">
                <a:avLst/>
              </a:prstGeom>
              <a:noFill/>
            </p:spPr>
            <p:txBody>
              <a:bodyPr wrap="none" rtlCol="0">
                <a:spAutoFit/>
              </a:bodyPr>
              <a:lstStyle/>
              <a:p>
                <a14:m>
                  <m:oMath xmlns:m="http://schemas.openxmlformats.org/officeDocument/2006/math">
                    <m:acc>
                      <m:accPr>
                        <m:chr m:val="̅"/>
                        <m:ctrlPr>
                          <a:rPr lang="en-GB" sz="2200" i="1" smtClean="0">
                            <a:latin typeface="Cambria Math"/>
                          </a:rPr>
                        </m:ctrlPr>
                      </m:accPr>
                      <m:e>
                        <m:func>
                          <m:funcPr>
                            <m:ctrlPr>
                              <a:rPr lang="en-GB" sz="2200" i="1" smtClean="0">
                                <a:latin typeface="Cambria Math"/>
                              </a:rPr>
                            </m:ctrlPr>
                          </m:funcPr>
                          <m:fName>
                            <m:r>
                              <m:rPr>
                                <m:sty m:val="p"/>
                              </m:rPr>
                              <a:rPr lang="en-GB" sz="2200" i="0" smtClean="0">
                                <a:latin typeface="Cambria Math"/>
                              </a:rPr>
                              <m:t>cos</m:t>
                            </m:r>
                          </m:fName>
                          <m:e>
                            <m:r>
                              <a:rPr lang="en-GB" sz="2200" i="1" smtClean="0">
                                <a:latin typeface="Cambria Math"/>
                                <a:ea typeface="Cambria Math"/>
                              </a:rPr>
                              <m:t>𝜃</m:t>
                            </m:r>
                          </m:e>
                        </m:func>
                      </m:e>
                    </m:acc>
                  </m:oMath>
                </a14:m>
                <a:r>
                  <a:rPr lang="en-GB" sz="2200" dirty="0" smtClean="0"/>
                  <a:t>= 1/2</a:t>
                </a:r>
                <a:endParaRPr lang="en-GB" sz="2200" dirty="0"/>
              </a:p>
            </p:txBody>
          </p:sp>
        </mc:Choice>
        <mc:Fallback xmlns="">
          <p:sp>
            <p:nvSpPr>
              <p:cNvPr id="7168" name="TextBox 7167"/>
              <p:cNvSpPr txBox="1">
                <a:spLocks noRot="1" noChangeAspect="1" noMove="1" noResize="1" noEditPoints="1" noAdjustHandles="1" noChangeArrowheads="1" noChangeShapeType="1" noTextEdit="1"/>
              </p:cNvSpPr>
              <p:nvPr/>
            </p:nvSpPr>
            <p:spPr>
              <a:xfrm>
                <a:off x="701841" y="4100879"/>
                <a:ext cx="1394100" cy="434543"/>
              </a:xfrm>
              <a:prstGeom prst="rect">
                <a:avLst/>
              </a:prstGeom>
              <a:blipFill rotWithShape="1">
                <a:blip r:embed="rId4"/>
                <a:stretch>
                  <a:fillRect t="-7042" r="-4803" b="-281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2276928" y="3977865"/>
                <a:ext cx="2826936" cy="73513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2200" i="1" smtClean="0">
                              <a:latin typeface="Cambria Math"/>
                            </a:rPr>
                          </m:ctrlPr>
                        </m:sSubPr>
                        <m:e>
                          <m:r>
                            <m:rPr>
                              <m:sty m:val="p"/>
                            </m:rPr>
                            <a:rPr lang="el-GR" sz="2200" i="1" smtClean="0">
                              <a:latin typeface="Cambria Math"/>
                              <a:ea typeface="Cambria Math"/>
                            </a:rPr>
                            <m:t>Φ</m:t>
                          </m:r>
                        </m:e>
                        <m:sub>
                          <m:r>
                            <a:rPr lang="en-US" sz="2200" b="0" i="1" smtClean="0">
                              <a:latin typeface="Cambria Math"/>
                            </a:rPr>
                            <m:t>𝑝</m:t>
                          </m:r>
                        </m:sub>
                      </m:sSub>
                      <m:r>
                        <a:rPr lang="en-US" sz="2200" b="0" i="1" smtClean="0">
                          <a:latin typeface="Cambria Math"/>
                        </a:rPr>
                        <m:t>= </m:t>
                      </m:r>
                      <m:f>
                        <m:fPr>
                          <m:ctrlPr>
                            <a:rPr lang="en-US" sz="2200" b="0" i="1" smtClean="0">
                              <a:latin typeface="Cambria Math"/>
                            </a:rPr>
                          </m:ctrlPr>
                        </m:fPr>
                        <m:num>
                          <m:r>
                            <a:rPr lang="en-US" sz="2200" b="0" i="1" smtClean="0">
                              <a:latin typeface="Cambria Math"/>
                            </a:rPr>
                            <m:t>1</m:t>
                          </m:r>
                        </m:num>
                        <m:den>
                          <m:r>
                            <a:rPr lang="en-US" sz="2200" b="0" i="1" smtClean="0">
                              <a:latin typeface="Cambria Math"/>
                            </a:rPr>
                            <m:t>2</m:t>
                          </m:r>
                        </m:den>
                      </m:f>
                      <m:f>
                        <m:fPr>
                          <m:ctrlPr>
                            <a:rPr lang="en-US" sz="2200" b="0" i="1" smtClean="0">
                              <a:latin typeface="Cambria Math"/>
                            </a:rPr>
                          </m:ctrlPr>
                        </m:fPr>
                        <m:num>
                          <m:r>
                            <a:rPr lang="en-US" sz="2200" b="0" i="1" smtClean="0">
                              <a:latin typeface="Cambria Math"/>
                            </a:rPr>
                            <m:t>𝑑</m:t>
                          </m:r>
                          <m:sSub>
                            <m:sSubPr>
                              <m:ctrlPr>
                                <a:rPr lang="en-US" sz="2200" b="0" i="1" smtClean="0">
                                  <a:latin typeface="Cambria Math"/>
                                </a:rPr>
                              </m:ctrlPr>
                            </m:sSubPr>
                            <m:e>
                              <m:r>
                                <a:rPr lang="en-US" sz="2200" b="0" i="1" smtClean="0">
                                  <a:latin typeface="Cambria Math"/>
                                </a:rPr>
                                <m:t>𝑁</m:t>
                              </m:r>
                            </m:e>
                            <m:sub>
                              <m:r>
                                <a:rPr lang="en-US" sz="2200" b="0" i="1" smtClean="0">
                                  <a:latin typeface="Cambria Math"/>
                                </a:rPr>
                                <m:t>𝑒</m:t>
                              </m:r>
                            </m:sub>
                          </m:sSub>
                        </m:num>
                        <m:den>
                          <m:r>
                            <a:rPr lang="en-US" sz="2200" b="0" i="1" smtClean="0">
                              <a:latin typeface="Cambria Math"/>
                            </a:rPr>
                            <m:t>𝑑𝑎</m:t>
                          </m:r>
                        </m:den>
                      </m:f>
                      <m:r>
                        <a:rPr lang="en-US" sz="2200" b="0" i="1" smtClean="0">
                          <a:latin typeface="Cambria Math"/>
                        </a:rPr>
                        <m:t>= </m:t>
                      </m:r>
                      <m:f>
                        <m:fPr>
                          <m:ctrlPr>
                            <a:rPr lang="en-US" sz="2200" b="0" i="1" smtClean="0">
                              <a:latin typeface="Cambria Math"/>
                            </a:rPr>
                          </m:ctrlPr>
                        </m:fPr>
                        <m:num>
                          <m:r>
                            <a:rPr lang="en-US" sz="2200" b="0" i="1" smtClean="0">
                              <a:latin typeface="Cambria Math"/>
                            </a:rPr>
                            <m:t>1</m:t>
                          </m:r>
                        </m:num>
                        <m:den>
                          <m:r>
                            <a:rPr lang="en-US" sz="2200" b="0" i="1" smtClean="0">
                              <a:latin typeface="Cambria Math"/>
                            </a:rPr>
                            <m:t>2</m:t>
                          </m:r>
                        </m:den>
                      </m:f>
                      <m:r>
                        <m:rPr>
                          <m:sty m:val="p"/>
                        </m:rPr>
                        <a:rPr lang="el-GR" sz="2200" b="0" i="1" smtClean="0">
                          <a:latin typeface="Cambria Math"/>
                          <a:ea typeface="Cambria Math"/>
                        </a:rPr>
                        <m:t>Φ</m:t>
                      </m:r>
                    </m:oMath>
                  </m:oMathPara>
                </a14:m>
                <a:endParaRPr lang="en-GB" sz="2200" dirty="0"/>
              </a:p>
            </p:txBody>
          </p:sp>
        </mc:Choice>
        <mc:Fallback xmlns="">
          <p:sp>
            <p:nvSpPr>
              <p:cNvPr id="35" name="TextBox 34"/>
              <p:cNvSpPr txBox="1">
                <a:spLocks noRot="1" noChangeAspect="1" noMove="1" noResize="1" noEditPoints="1" noAdjustHandles="1" noChangeArrowheads="1" noChangeShapeType="1" noTextEdit="1"/>
              </p:cNvSpPr>
              <p:nvPr/>
            </p:nvSpPr>
            <p:spPr>
              <a:xfrm>
                <a:off x="2276928" y="3977865"/>
                <a:ext cx="2826936" cy="735138"/>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72" name="TextBox 7171"/>
              <p:cNvSpPr txBox="1"/>
              <p:nvPr/>
            </p:nvSpPr>
            <p:spPr>
              <a:xfrm>
                <a:off x="5811610" y="3985175"/>
                <a:ext cx="1352678" cy="72616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200" i="1" smtClean="0">
                              <a:latin typeface="Cambria Math"/>
                            </a:rPr>
                          </m:ctrlPr>
                        </m:sSubPr>
                        <m:e>
                          <m:r>
                            <a:rPr lang="en-GB" sz="2200" i="1" smtClean="0">
                              <a:latin typeface="Cambria Math"/>
                              <a:ea typeface="Cambria Math"/>
                            </a:rPr>
                            <m:t>𝜓</m:t>
                          </m:r>
                        </m:e>
                        <m:sub>
                          <m:r>
                            <a:rPr lang="en-US" sz="2200" b="0" i="1" smtClean="0">
                              <a:latin typeface="Cambria Math"/>
                            </a:rPr>
                            <m:t>𝑝</m:t>
                          </m:r>
                        </m:sub>
                      </m:sSub>
                      <m:r>
                        <a:rPr lang="en-US" sz="2200" b="0" i="1" smtClean="0">
                          <a:latin typeface="Cambria Math"/>
                        </a:rPr>
                        <m:t>=</m:t>
                      </m:r>
                      <m:f>
                        <m:fPr>
                          <m:ctrlPr>
                            <a:rPr lang="en-US" sz="2200" b="0" i="1" smtClean="0">
                              <a:latin typeface="Cambria Math"/>
                            </a:rPr>
                          </m:ctrlPr>
                        </m:fPr>
                        <m:num>
                          <m:r>
                            <a:rPr lang="en-US" sz="2200" b="0" i="1" smtClean="0">
                              <a:latin typeface="Cambria Math"/>
                            </a:rPr>
                            <m:t>1</m:t>
                          </m:r>
                        </m:num>
                        <m:den>
                          <m:r>
                            <a:rPr lang="en-US" sz="2200" b="0" i="1" smtClean="0">
                              <a:latin typeface="Cambria Math"/>
                            </a:rPr>
                            <m:t>2</m:t>
                          </m:r>
                        </m:den>
                      </m:f>
                      <m:r>
                        <a:rPr lang="en-US" sz="2200" b="0" i="1" smtClean="0">
                          <a:latin typeface="Cambria Math"/>
                          <a:ea typeface="Cambria Math"/>
                        </a:rPr>
                        <m:t>𝜓</m:t>
                      </m:r>
                    </m:oMath>
                  </m:oMathPara>
                </a14:m>
                <a:endParaRPr lang="en-GB" sz="2200" dirty="0"/>
              </a:p>
            </p:txBody>
          </p:sp>
        </mc:Choice>
        <mc:Fallback xmlns="">
          <p:sp>
            <p:nvSpPr>
              <p:cNvPr id="7172" name="TextBox 7171"/>
              <p:cNvSpPr txBox="1">
                <a:spLocks noRot="1" noChangeAspect="1" noMove="1" noResize="1" noEditPoints="1" noAdjustHandles="1" noChangeArrowheads="1" noChangeShapeType="1" noTextEdit="1"/>
              </p:cNvSpPr>
              <p:nvPr/>
            </p:nvSpPr>
            <p:spPr>
              <a:xfrm>
                <a:off x="5811610" y="3985175"/>
                <a:ext cx="1352678" cy="726161"/>
              </a:xfrm>
              <a:prstGeom prst="rect">
                <a:avLst/>
              </a:prstGeom>
              <a:blipFill rotWithShape="1">
                <a:blip r:embed="rId6"/>
                <a:stretch>
                  <a:fillRect/>
                </a:stretch>
              </a:blipFill>
            </p:spPr>
            <p:txBody>
              <a:bodyPr/>
              <a:lstStyle/>
              <a:p>
                <a:r>
                  <a:rPr lang="en-GB">
                    <a:noFill/>
                  </a:rPr>
                  <a:t> </a:t>
                </a:r>
              </a:p>
            </p:txBody>
          </p:sp>
        </mc:Fallback>
      </mc:AlternateContent>
      <p:sp>
        <p:nvSpPr>
          <p:cNvPr id="7173" name="TextBox 7172"/>
          <p:cNvSpPr txBox="1"/>
          <p:nvPr/>
        </p:nvSpPr>
        <p:spPr>
          <a:xfrm>
            <a:off x="251520" y="4941168"/>
            <a:ext cx="475252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If the radiation field is unidirectional:</a:t>
            </a:r>
          </a:p>
        </p:txBody>
      </p:sp>
      <mc:AlternateContent xmlns:mc="http://schemas.openxmlformats.org/markup-compatibility/2006" xmlns:a14="http://schemas.microsoft.com/office/drawing/2010/main">
        <mc:Choice Requires="a14">
          <p:sp>
            <p:nvSpPr>
              <p:cNvPr id="39" name="TextBox 38"/>
              <p:cNvSpPr txBox="1"/>
              <p:nvPr/>
            </p:nvSpPr>
            <p:spPr>
              <a:xfrm>
                <a:off x="631104" y="5517232"/>
                <a:ext cx="2186240" cy="7351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200" i="1" smtClean="0">
                              <a:latin typeface="Cambria Math"/>
                            </a:rPr>
                          </m:ctrlPr>
                        </m:sSubPr>
                        <m:e>
                          <m:r>
                            <m:rPr>
                              <m:sty m:val="p"/>
                            </m:rPr>
                            <a:rPr lang="el-GR" sz="2200" i="1" smtClean="0">
                              <a:latin typeface="Cambria Math"/>
                              <a:ea typeface="Cambria Math"/>
                            </a:rPr>
                            <m:t>Φ</m:t>
                          </m:r>
                        </m:e>
                        <m:sub>
                          <m:r>
                            <a:rPr lang="en-US" sz="2200" b="0" i="1" smtClean="0">
                              <a:latin typeface="Cambria Math"/>
                            </a:rPr>
                            <m:t>𝑝</m:t>
                          </m:r>
                        </m:sub>
                      </m:sSub>
                      <m:r>
                        <a:rPr lang="en-US" sz="2200" b="0" i="1" smtClean="0">
                          <a:latin typeface="Cambria Math"/>
                        </a:rPr>
                        <m:t>= </m:t>
                      </m:r>
                      <m:f>
                        <m:fPr>
                          <m:ctrlPr>
                            <a:rPr lang="en-US" sz="2200" b="0" i="1" smtClean="0">
                              <a:latin typeface="Cambria Math"/>
                            </a:rPr>
                          </m:ctrlPr>
                        </m:fPr>
                        <m:num>
                          <m:r>
                            <a:rPr lang="en-US" sz="2200" b="0" i="1" smtClean="0">
                              <a:latin typeface="Cambria Math"/>
                            </a:rPr>
                            <m:t>𝑑</m:t>
                          </m:r>
                          <m:sSub>
                            <m:sSubPr>
                              <m:ctrlPr>
                                <a:rPr lang="en-US" sz="2200" b="0" i="1" smtClean="0">
                                  <a:latin typeface="Cambria Math"/>
                                </a:rPr>
                              </m:ctrlPr>
                            </m:sSubPr>
                            <m:e>
                              <m:r>
                                <a:rPr lang="en-US" sz="2200" b="0" i="1" smtClean="0">
                                  <a:latin typeface="Cambria Math"/>
                                </a:rPr>
                                <m:t>𝑁</m:t>
                              </m:r>
                            </m:e>
                            <m:sub>
                              <m:r>
                                <a:rPr lang="en-US" sz="2200" b="0" i="1" smtClean="0">
                                  <a:latin typeface="Cambria Math"/>
                                </a:rPr>
                                <m:t>𝑒</m:t>
                              </m:r>
                            </m:sub>
                          </m:sSub>
                        </m:num>
                        <m:den>
                          <m:r>
                            <a:rPr lang="en-US" sz="2200" b="0" i="1" smtClean="0">
                              <a:latin typeface="Cambria Math"/>
                            </a:rPr>
                            <m:t>𝑑𝑎</m:t>
                          </m:r>
                        </m:den>
                      </m:f>
                      <m:func>
                        <m:funcPr>
                          <m:ctrlPr>
                            <a:rPr lang="en-US" sz="2200" b="0" i="1" smtClean="0">
                              <a:latin typeface="Cambria Math"/>
                            </a:rPr>
                          </m:ctrlPr>
                        </m:funcPr>
                        <m:fName>
                          <m:r>
                            <m:rPr>
                              <m:sty m:val="p"/>
                            </m:rPr>
                            <a:rPr lang="en-US" sz="2200" b="0" i="0" smtClean="0">
                              <a:latin typeface="Cambria Math"/>
                            </a:rPr>
                            <m:t>cos</m:t>
                          </m:r>
                        </m:fName>
                        <m:e>
                          <m:r>
                            <a:rPr lang="en-US" sz="2200" b="0" i="1" smtClean="0">
                              <a:latin typeface="Cambria Math"/>
                              <a:ea typeface="Cambria Math"/>
                            </a:rPr>
                            <m:t>𝜃</m:t>
                          </m:r>
                        </m:e>
                      </m:func>
                    </m:oMath>
                  </m:oMathPara>
                </a14:m>
                <a:endParaRPr lang="en-GB" sz="2200" dirty="0"/>
              </a:p>
            </p:txBody>
          </p:sp>
        </mc:Choice>
        <mc:Fallback xmlns="">
          <p:sp>
            <p:nvSpPr>
              <p:cNvPr id="39" name="TextBox 38"/>
              <p:cNvSpPr txBox="1">
                <a:spLocks noRot="1" noChangeAspect="1" noMove="1" noResize="1" noEditPoints="1" noAdjustHandles="1" noChangeArrowheads="1" noChangeShapeType="1" noTextEdit="1"/>
              </p:cNvSpPr>
              <p:nvPr/>
            </p:nvSpPr>
            <p:spPr>
              <a:xfrm>
                <a:off x="631104" y="5517232"/>
                <a:ext cx="2186240" cy="735138"/>
              </a:xfrm>
              <a:prstGeom prst="rect">
                <a:avLst/>
              </a:prstGeom>
              <a:blipFill rotWithShape="1">
                <a:blip r:embed="rId7"/>
                <a:stretch>
                  <a:fillRect/>
                </a:stretch>
              </a:blipFill>
            </p:spPr>
            <p:txBody>
              <a:bodyPr/>
              <a:lstStyle/>
              <a:p>
                <a:r>
                  <a:rPr lang="en-GB">
                    <a:noFill/>
                  </a:rPr>
                  <a:t> </a:t>
                </a:r>
              </a:p>
            </p:txBody>
          </p:sp>
        </mc:Fallback>
      </mc:AlternateContent>
      <p:sp>
        <p:nvSpPr>
          <p:cNvPr id="31" name="Slide Number Placeholder 30"/>
          <p:cNvSpPr>
            <a:spLocks noGrp="1"/>
          </p:cNvSpPr>
          <p:nvPr>
            <p:ph type="sldNum" sz="quarter" idx="12"/>
          </p:nvPr>
        </p:nvSpPr>
        <p:spPr/>
        <p:txBody>
          <a:bodyPr/>
          <a:lstStyle/>
          <a:p>
            <a:fld id="{97B5E8DF-58F0-4F1A-9C8E-35C36CDA2C44}" type="slidenum">
              <a:rPr lang="en-GB" smtClean="0"/>
              <a:pPr/>
              <a:t>29</a:t>
            </a:fld>
            <a:endParaRPr lang="en-GB"/>
          </a:p>
        </p:txBody>
      </p:sp>
      <p:sp>
        <p:nvSpPr>
          <p:cNvPr id="44" name="TextBox 43"/>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Planar fluence</a:t>
            </a:r>
            <a:endParaRPr lang="en-GB" sz="2000" i="1" dirty="0">
              <a:solidFill>
                <a:srgbClr val="FF0000"/>
              </a:solidFill>
              <a:latin typeface="Verdana" pitchFamily="34" charset="0"/>
              <a:ea typeface="Verdana" pitchFamily="34" charset="0"/>
              <a:cs typeface="Verdana" pitchFamily="34" charset="0"/>
            </a:endParaRPr>
          </a:p>
        </p:txBody>
      </p:sp>
      <p:grpSp>
        <p:nvGrpSpPr>
          <p:cNvPr id="9" name="Group 8"/>
          <p:cNvGrpSpPr/>
          <p:nvPr/>
        </p:nvGrpSpPr>
        <p:grpSpPr>
          <a:xfrm>
            <a:off x="4788024" y="4653136"/>
            <a:ext cx="1891284" cy="1678099"/>
            <a:chOff x="4788024" y="4653136"/>
            <a:chExt cx="1891284" cy="1678099"/>
          </a:xfrm>
        </p:grpSpPr>
        <p:grpSp>
          <p:nvGrpSpPr>
            <p:cNvPr id="2" name="Group 1"/>
            <p:cNvGrpSpPr/>
            <p:nvPr/>
          </p:nvGrpSpPr>
          <p:grpSpPr>
            <a:xfrm>
              <a:off x="4788024" y="4653136"/>
              <a:ext cx="1891284" cy="1678099"/>
              <a:chOff x="4791052" y="4653136"/>
              <a:chExt cx="1891284" cy="1678099"/>
            </a:xfrm>
          </p:grpSpPr>
          <p:pic>
            <p:nvPicPr>
              <p:cNvPr id="717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91052" y="4849921"/>
                <a:ext cx="1891284" cy="1353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p:cNvCxnSpPr/>
              <p:nvPr/>
            </p:nvCxnSpPr>
            <p:spPr>
              <a:xfrm>
                <a:off x="5416499" y="466180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520131" y="4659801"/>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631204" y="465313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740414" y="465313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844046" y="4660552"/>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55119" y="4653887"/>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064330" y="465313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167962" y="4660552"/>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265892" y="4656669"/>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376965" y="465942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76754" y="4658675"/>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992791" y="4654811"/>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103864" y="4657568"/>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5213074" y="4656816"/>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316706" y="4654811"/>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5785659" y="5163870"/>
              <a:ext cx="244827" cy="313932"/>
            </a:xfrm>
            <a:prstGeom prst="rect">
              <a:avLst/>
            </a:prstGeom>
            <a:noFill/>
          </p:spPr>
          <p:txBody>
            <a:bodyPr wrap="square" rtlCol="0">
              <a:spAutoFit/>
            </a:bodyPr>
            <a:lstStyle/>
            <a:p>
              <a:r>
                <a:rPr lang="en-US" sz="2400" b="1" dirty="0" smtClean="0"/>
                <a:t>P</a:t>
              </a:r>
              <a:endParaRPr lang="en-GB" sz="2400" b="1" dirty="0"/>
            </a:p>
          </p:txBody>
        </p:sp>
        <p:sp>
          <p:nvSpPr>
            <p:cNvPr id="6" name="TextBox 5"/>
            <p:cNvSpPr txBox="1"/>
            <p:nvPr/>
          </p:nvSpPr>
          <p:spPr>
            <a:xfrm>
              <a:off x="5002212" y="5163870"/>
              <a:ext cx="517919" cy="313932"/>
            </a:xfrm>
            <a:prstGeom prst="rect">
              <a:avLst/>
            </a:prstGeom>
            <a:noFill/>
          </p:spPr>
          <p:txBody>
            <a:bodyPr wrap="square" rtlCol="0">
              <a:spAutoFit/>
            </a:bodyPr>
            <a:lstStyle/>
            <a:p>
              <a:r>
                <a:rPr lang="en-US" sz="2400" b="1" dirty="0" smtClean="0"/>
                <a:t>d</a:t>
              </a:r>
              <a:r>
                <a:rPr lang="en-US" sz="2400" b="1" i="1" dirty="0" smtClean="0"/>
                <a:t>a</a:t>
              </a:r>
              <a:endParaRPr lang="en-GB" sz="2400" b="1" i="1" dirty="0"/>
            </a:p>
          </p:txBody>
        </p:sp>
      </p:grpSp>
      <p:grpSp>
        <p:nvGrpSpPr>
          <p:cNvPr id="18" name="Group 17"/>
          <p:cNvGrpSpPr/>
          <p:nvPr/>
        </p:nvGrpSpPr>
        <p:grpSpPr>
          <a:xfrm>
            <a:off x="6785172" y="1628800"/>
            <a:ext cx="1891284" cy="1676845"/>
            <a:chOff x="6785172" y="1628800"/>
            <a:chExt cx="1891284" cy="1676845"/>
          </a:xfrm>
        </p:grpSpPr>
        <p:grpSp>
          <p:nvGrpSpPr>
            <p:cNvPr id="3" name="Group 2"/>
            <p:cNvGrpSpPr/>
            <p:nvPr/>
          </p:nvGrpSpPr>
          <p:grpSpPr>
            <a:xfrm>
              <a:off x="6785172" y="1628800"/>
              <a:ext cx="1891284" cy="1676845"/>
              <a:chOff x="6444208" y="1628800"/>
              <a:chExt cx="1891284" cy="1676845"/>
            </a:xfrm>
          </p:grpSpPr>
          <p:grpSp>
            <p:nvGrpSpPr>
              <p:cNvPr id="7" name="Group 6"/>
              <p:cNvGrpSpPr/>
              <p:nvPr/>
            </p:nvGrpSpPr>
            <p:grpSpPr>
              <a:xfrm>
                <a:off x="6444208" y="1628800"/>
                <a:ext cx="1891284" cy="1676845"/>
                <a:chOff x="6444208" y="1894131"/>
                <a:chExt cx="1891284" cy="1676845"/>
              </a:xfrm>
            </p:grpSpPr>
            <p:pic>
              <p:nvPicPr>
                <p:cNvPr id="4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44208" y="1931291"/>
                  <a:ext cx="1891284" cy="1353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6" name="Straight Arrow Connector 45"/>
                <p:cNvCxnSpPr/>
                <p:nvPr/>
              </p:nvCxnSpPr>
              <p:spPr>
                <a:xfrm>
                  <a:off x="7469306" y="1894131"/>
                  <a:ext cx="0" cy="1669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7099273" y="1988840"/>
                  <a:ext cx="906791" cy="15821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6840314" y="1897664"/>
                  <a:ext cx="1263680" cy="12525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7623761" y="1988840"/>
                  <a:ext cx="591306" cy="15810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flipV="1">
                  <a:off x="6629154" y="2561831"/>
                  <a:ext cx="1685702" cy="45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7623761" y="2404865"/>
                <a:ext cx="244827" cy="313932"/>
              </a:xfrm>
              <a:prstGeom prst="rect">
                <a:avLst/>
              </a:prstGeom>
              <a:noFill/>
            </p:spPr>
            <p:txBody>
              <a:bodyPr wrap="square" rtlCol="0">
                <a:spAutoFit/>
              </a:bodyPr>
              <a:lstStyle/>
              <a:p>
                <a:r>
                  <a:rPr lang="en-US" sz="2400" b="1" dirty="0" smtClean="0"/>
                  <a:t>P</a:t>
                </a:r>
                <a:endParaRPr lang="en-GB" sz="2400" b="1" dirty="0"/>
              </a:p>
            </p:txBody>
          </p:sp>
          <p:sp>
            <p:nvSpPr>
              <p:cNvPr id="43" name="TextBox 42"/>
              <p:cNvSpPr txBox="1"/>
              <p:nvPr/>
            </p:nvSpPr>
            <p:spPr>
              <a:xfrm>
                <a:off x="6840314" y="2404865"/>
                <a:ext cx="517919" cy="313932"/>
              </a:xfrm>
              <a:prstGeom prst="rect">
                <a:avLst/>
              </a:prstGeom>
              <a:noFill/>
            </p:spPr>
            <p:txBody>
              <a:bodyPr wrap="square" rtlCol="0">
                <a:spAutoFit/>
              </a:bodyPr>
              <a:lstStyle/>
              <a:p>
                <a:r>
                  <a:rPr lang="en-US" sz="2400" b="1" dirty="0" smtClean="0"/>
                  <a:t>d</a:t>
                </a:r>
                <a:r>
                  <a:rPr lang="en-US" sz="2400" b="1" i="1" dirty="0" smtClean="0"/>
                  <a:t>a</a:t>
                </a:r>
                <a:endParaRPr lang="en-GB" sz="2400" b="1" i="1" dirty="0"/>
              </a:p>
            </p:txBody>
          </p:sp>
        </p:grpSp>
        <p:cxnSp>
          <p:nvCxnSpPr>
            <p:cNvPr id="47" name="Straight Arrow Connector 46"/>
            <p:cNvCxnSpPr/>
            <p:nvPr/>
          </p:nvCxnSpPr>
          <p:spPr>
            <a:xfrm flipH="1">
              <a:off x="6970118" y="1628800"/>
              <a:ext cx="698226" cy="10899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9141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168"/>
                                        </p:tgtEl>
                                        <p:attrNameLst>
                                          <p:attrName>style.visibility</p:attrName>
                                        </p:attrNameLst>
                                      </p:cBhvr>
                                      <p:to>
                                        <p:strVal val="visible"/>
                                      </p:to>
                                    </p:set>
                                    <p:animEffect transition="in" filter="fade">
                                      <p:cBhvr>
                                        <p:cTn id="24" dur="500"/>
                                        <p:tgtEl>
                                          <p:spTgt spid="716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172"/>
                                        </p:tgtEl>
                                        <p:attrNameLst>
                                          <p:attrName>style.visibility</p:attrName>
                                        </p:attrNameLst>
                                      </p:cBhvr>
                                      <p:to>
                                        <p:strVal val="visible"/>
                                      </p:to>
                                    </p:set>
                                    <p:animEffect transition="in" filter="fade">
                                      <p:cBhvr>
                                        <p:cTn id="30" dur="500"/>
                                        <p:tgtEl>
                                          <p:spTgt spid="7172"/>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173"/>
                                        </p:tgtEl>
                                        <p:attrNameLst>
                                          <p:attrName>style.visibility</p:attrName>
                                        </p:attrNameLst>
                                      </p:cBhvr>
                                      <p:to>
                                        <p:strVal val="visible"/>
                                      </p:to>
                                    </p:set>
                                    <p:animEffect transition="in" filter="fade">
                                      <p:cBhvr>
                                        <p:cTn id="35" dur="500"/>
                                        <p:tgtEl>
                                          <p:spTgt spid="717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8" grpId="0"/>
      <p:bldP spid="29" grpId="0"/>
      <p:bldP spid="30" grpId="0"/>
      <p:bldP spid="7168" grpId="0"/>
      <p:bldP spid="35" grpId="0"/>
      <p:bldP spid="7172" grpId="0"/>
      <p:bldP spid="7173"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673350" y="903288"/>
            <a:ext cx="2508250" cy="641350"/>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latin typeface="Verdana" pitchFamily="34" charset="0"/>
              </a:rPr>
              <a:t>Henri Becquerel    (1852-1908)</a:t>
            </a:r>
          </a:p>
        </p:txBody>
      </p:sp>
      <p:pic>
        <p:nvPicPr>
          <p:cNvPr id="3" name="Picture 6" descr="Becquerel"/>
          <p:cNvPicPr>
            <a:picLocks noChangeAspect="1" noChangeArrowheads="1"/>
          </p:cNvPicPr>
          <p:nvPr/>
        </p:nvPicPr>
        <p:blipFill>
          <a:blip r:embed="rId2" cstate="print"/>
          <a:srcRect l="5325" t="1334" r="5917" b="19502"/>
          <a:stretch>
            <a:fillRect/>
          </a:stretch>
        </p:blipFill>
        <p:spPr bwMode="auto">
          <a:xfrm>
            <a:off x="533400" y="762000"/>
            <a:ext cx="2159000" cy="2711450"/>
          </a:xfrm>
          <a:prstGeom prst="rect">
            <a:avLst/>
          </a:prstGeom>
          <a:noFill/>
          <a:ln w="9525">
            <a:noFill/>
            <a:miter lim="800000"/>
            <a:headEnd/>
            <a:tailEnd/>
          </a:ln>
        </p:spPr>
      </p:pic>
      <p:sp>
        <p:nvSpPr>
          <p:cNvPr id="4" name="Text Box 7"/>
          <p:cNvSpPr txBox="1">
            <a:spLocks noChangeArrowheads="1"/>
          </p:cNvSpPr>
          <p:nvPr/>
        </p:nvSpPr>
        <p:spPr bwMode="auto">
          <a:xfrm>
            <a:off x="3024188" y="1700213"/>
            <a:ext cx="2628900" cy="1192212"/>
          </a:xfrm>
          <a:prstGeom prst="rect">
            <a:avLst/>
          </a:prstGeom>
          <a:noFill/>
          <a:ln w="9525">
            <a:noFill/>
            <a:miter lim="800000"/>
            <a:headEnd/>
            <a:tailEnd/>
          </a:ln>
        </p:spPr>
        <p:txBody>
          <a:bodyPr>
            <a:spAutoFit/>
          </a:bodyPr>
          <a:lstStyle/>
          <a:p>
            <a:pPr algn="ctr">
              <a:spcBef>
                <a:spcPct val="50000"/>
              </a:spcBef>
            </a:pPr>
            <a:r>
              <a:rPr lang="en-US" sz="1800" dirty="0" smtClean="0">
                <a:latin typeface="Verdana" pitchFamily="34" charset="0"/>
              </a:rPr>
              <a:t>1896</a:t>
            </a:r>
            <a:endParaRPr lang="en-US" sz="1800" dirty="0">
              <a:latin typeface="Verdana" pitchFamily="34" charset="0"/>
            </a:endParaRPr>
          </a:p>
          <a:p>
            <a:pPr algn="ctr">
              <a:spcBef>
                <a:spcPct val="50000"/>
              </a:spcBef>
            </a:pPr>
            <a:r>
              <a:rPr lang="en-US" sz="1800" dirty="0">
                <a:latin typeface="Verdana" pitchFamily="34" charset="0"/>
              </a:rPr>
              <a:t>Discovery of natural</a:t>
            </a:r>
          </a:p>
          <a:p>
            <a:pPr algn="ctr">
              <a:spcBef>
                <a:spcPct val="50000"/>
              </a:spcBef>
            </a:pPr>
            <a:r>
              <a:rPr lang="en-US" sz="1800" dirty="0">
                <a:latin typeface="Verdana" pitchFamily="34" charset="0"/>
              </a:rPr>
              <a:t>radioactivity</a:t>
            </a:r>
          </a:p>
        </p:txBody>
      </p:sp>
      <p:pic>
        <p:nvPicPr>
          <p:cNvPr id="5" name="Picture 8" descr="Fig"/>
          <p:cNvPicPr>
            <a:picLocks noChangeAspect="1" noChangeArrowheads="1"/>
          </p:cNvPicPr>
          <p:nvPr/>
        </p:nvPicPr>
        <p:blipFill>
          <a:blip r:embed="rId3" cstate="print"/>
          <a:srcRect l="9375" t="2556" r="9375" b="2556"/>
          <a:stretch>
            <a:fillRect/>
          </a:stretch>
        </p:blipFill>
        <p:spPr bwMode="auto">
          <a:xfrm>
            <a:off x="5867400" y="2362200"/>
            <a:ext cx="2800350" cy="3236913"/>
          </a:xfrm>
          <a:prstGeom prst="rect">
            <a:avLst/>
          </a:prstGeom>
          <a:noFill/>
          <a:ln w="9525">
            <a:noFill/>
            <a:miter lim="800000"/>
            <a:headEnd/>
            <a:tailEnd/>
          </a:ln>
        </p:spPr>
      </p:pic>
      <p:sp>
        <p:nvSpPr>
          <p:cNvPr id="6" name="Text Box 9"/>
          <p:cNvSpPr txBox="1">
            <a:spLocks noChangeArrowheads="1"/>
          </p:cNvSpPr>
          <p:nvPr/>
        </p:nvSpPr>
        <p:spPr bwMode="auto">
          <a:xfrm>
            <a:off x="5638800" y="5638800"/>
            <a:ext cx="3505200" cy="514350"/>
          </a:xfrm>
          <a:prstGeom prst="rect">
            <a:avLst/>
          </a:prstGeom>
          <a:noFill/>
          <a:ln w="9525">
            <a:noFill/>
            <a:miter lim="800000"/>
            <a:headEnd/>
            <a:tailEnd/>
          </a:ln>
        </p:spPr>
        <p:txBody>
          <a:bodyPr>
            <a:spAutoFit/>
          </a:bodyPr>
          <a:lstStyle/>
          <a:p>
            <a:pPr>
              <a:lnSpc>
                <a:spcPct val="75000"/>
              </a:lnSpc>
              <a:spcBef>
                <a:spcPct val="35000"/>
              </a:spcBef>
            </a:pPr>
            <a:r>
              <a:rPr lang="en-US" sz="1400" b="1" dirty="0">
                <a:solidFill>
                  <a:srgbClr val="FF0000"/>
                </a:solidFill>
                <a:latin typeface="Verdana" pitchFamily="34" charset="0"/>
              </a:rPr>
              <a:t>  </a:t>
            </a:r>
            <a:r>
              <a:rPr lang="en-US" sz="1500" b="1" dirty="0">
                <a:solidFill>
                  <a:srgbClr val="FF0000"/>
                </a:solidFill>
                <a:latin typeface="Verdana" pitchFamily="34" charset="0"/>
              </a:rPr>
              <a:t>Marie Curie    </a:t>
            </a:r>
            <a:r>
              <a:rPr lang="en-US" sz="1500" b="1" dirty="0" smtClean="0">
                <a:solidFill>
                  <a:srgbClr val="FF0000"/>
                </a:solidFill>
                <a:latin typeface="Verdana" pitchFamily="34" charset="0"/>
              </a:rPr>
              <a:t> Pierre </a:t>
            </a:r>
            <a:r>
              <a:rPr lang="en-US" sz="1500" b="1" dirty="0">
                <a:solidFill>
                  <a:srgbClr val="FF0000"/>
                </a:solidFill>
                <a:latin typeface="Verdana" pitchFamily="34" charset="0"/>
              </a:rPr>
              <a:t>Curie</a:t>
            </a:r>
          </a:p>
          <a:p>
            <a:pPr>
              <a:lnSpc>
                <a:spcPct val="75000"/>
              </a:lnSpc>
              <a:spcBef>
                <a:spcPct val="35000"/>
              </a:spcBef>
            </a:pPr>
            <a:r>
              <a:rPr lang="en-US" sz="1500" b="1" dirty="0">
                <a:solidFill>
                  <a:srgbClr val="FF0000"/>
                </a:solidFill>
                <a:latin typeface="Verdana" pitchFamily="34" charset="0"/>
              </a:rPr>
              <a:t>(1867 – 1934) </a:t>
            </a:r>
            <a:r>
              <a:rPr lang="en-US" sz="1500" b="1" dirty="0" smtClean="0">
                <a:solidFill>
                  <a:srgbClr val="FF0000"/>
                </a:solidFill>
                <a:latin typeface="Verdana" pitchFamily="34" charset="0"/>
              </a:rPr>
              <a:t> </a:t>
            </a:r>
            <a:r>
              <a:rPr lang="en-US" sz="1500" b="1" dirty="0">
                <a:solidFill>
                  <a:srgbClr val="FF0000"/>
                </a:solidFill>
                <a:latin typeface="Verdana" pitchFamily="34" charset="0"/>
              </a:rPr>
              <a:t>(1859 – 1906)</a:t>
            </a:r>
          </a:p>
        </p:txBody>
      </p:sp>
      <p:sp>
        <p:nvSpPr>
          <p:cNvPr id="7" name="Text Box 10"/>
          <p:cNvSpPr txBox="1">
            <a:spLocks noChangeArrowheads="1"/>
          </p:cNvSpPr>
          <p:nvPr/>
        </p:nvSpPr>
        <p:spPr bwMode="auto">
          <a:xfrm>
            <a:off x="3024188" y="4160838"/>
            <a:ext cx="2767012"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1898</a:t>
            </a:r>
          </a:p>
          <a:p>
            <a:pPr algn="ctr">
              <a:spcBef>
                <a:spcPct val="50000"/>
              </a:spcBef>
            </a:pPr>
            <a:r>
              <a:rPr lang="en-US" sz="1800" dirty="0">
                <a:latin typeface="Verdana" pitchFamily="34" charset="0"/>
              </a:rPr>
              <a:t>Discovery of polonium and radium</a:t>
            </a:r>
          </a:p>
        </p:txBody>
      </p:sp>
      <p:pic>
        <p:nvPicPr>
          <p:cNvPr id="8" name="Picture 12" descr="alfabetagamma-Curie-1904"/>
          <p:cNvPicPr>
            <a:picLocks noChangeAspect="1" noChangeArrowheads="1"/>
          </p:cNvPicPr>
          <p:nvPr/>
        </p:nvPicPr>
        <p:blipFill>
          <a:blip r:embed="rId4" cstate="print"/>
          <a:srcRect/>
          <a:stretch>
            <a:fillRect/>
          </a:stretch>
        </p:blipFill>
        <p:spPr bwMode="auto">
          <a:xfrm>
            <a:off x="304800" y="3657600"/>
            <a:ext cx="2668588" cy="2327275"/>
          </a:xfrm>
          <a:prstGeom prst="rect">
            <a:avLst/>
          </a:prstGeom>
          <a:solidFill>
            <a:schemeClr val="hlink"/>
          </a:solidFill>
          <a:ln w="9525">
            <a:noFill/>
            <a:miter lim="800000"/>
            <a:headEnd/>
            <a:tailEnd/>
          </a:ln>
        </p:spPr>
      </p:pic>
      <p:sp>
        <p:nvSpPr>
          <p:cNvPr id="9" name="Text Box 13"/>
          <p:cNvSpPr txBox="1">
            <a:spLocks noChangeArrowheads="1"/>
          </p:cNvSpPr>
          <p:nvPr/>
        </p:nvSpPr>
        <p:spPr bwMode="auto">
          <a:xfrm>
            <a:off x="381000" y="3733800"/>
            <a:ext cx="2557463" cy="623888"/>
          </a:xfrm>
          <a:prstGeom prst="rect">
            <a:avLst/>
          </a:prstGeom>
          <a:noFill/>
          <a:ln w="28575">
            <a:noFill/>
            <a:miter lim="800000"/>
            <a:headEnd/>
            <a:tailEnd/>
          </a:ln>
        </p:spPr>
        <p:txBody>
          <a:bodyPr wrap="none">
            <a:spAutoFit/>
          </a:bodyPr>
          <a:lstStyle/>
          <a:p>
            <a:pPr algn="ctr">
              <a:spcBef>
                <a:spcPct val="50000"/>
              </a:spcBef>
            </a:pPr>
            <a:r>
              <a:rPr lang="en-US" sz="1400" b="1">
                <a:latin typeface="Arial" charset="0"/>
              </a:rPr>
              <a:t>Thesis of Mme. Curie – 1904</a:t>
            </a:r>
          </a:p>
          <a:p>
            <a:pPr algn="ctr">
              <a:spcBef>
                <a:spcPct val="50000"/>
              </a:spcBef>
            </a:pPr>
            <a:r>
              <a:rPr lang="el-GR" sz="1400" b="1">
                <a:latin typeface="Arial" charset="0"/>
                <a:cs typeface="Arial" charset="0"/>
              </a:rPr>
              <a:t>α</a:t>
            </a:r>
            <a:r>
              <a:rPr lang="en-US" sz="1400" b="1">
                <a:latin typeface="Arial" charset="0"/>
                <a:cs typeface="Arial" charset="0"/>
              </a:rPr>
              <a:t>, </a:t>
            </a:r>
            <a:r>
              <a:rPr lang="el-GR" sz="1400" b="1">
                <a:latin typeface="Arial" charset="0"/>
                <a:cs typeface="Arial" charset="0"/>
              </a:rPr>
              <a:t>β</a:t>
            </a:r>
            <a:r>
              <a:rPr lang="en-US" sz="1400" b="1">
                <a:latin typeface="Arial" charset="0"/>
                <a:cs typeface="Arial" charset="0"/>
              </a:rPr>
              <a:t>, </a:t>
            </a:r>
            <a:r>
              <a:rPr lang="el-GR" sz="1400" b="1">
                <a:latin typeface="Arial" charset="0"/>
                <a:cs typeface="Arial" charset="0"/>
              </a:rPr>
              <a:t>γ</a:t>
            </a:r>
            <a:r>
              <a:rPr lang="en-US" sz="1400" b="1">
                <a:latin typeface="Arial" charset="0"/>
                <a:cs typeface="Arial" charset="0"/>
              </a:rPr>
              <a:t>  in magnetic field</a:t>
            </a:r>
            <a:endParaRPr lang="el-GR" sz="1400" b="1">
              <a:latin typeface="Arial" charset="0"/>
              <a:cs typeface="Arial" charset="0"/>
            </a:endParaRPr>
          </a:p>
        </p:txBody>
      </p:sp>
      <p:sp>
        <p:nvSpPr>
          <p:cNvPr id="10" name="Text Box 14"/>
          <p:cNvSpPr txBox="1">
            <a:spLocks noChangeArrowheads="1"/>
          </p:cNvSpPr>
          <p:nvPr/>
        </p:nvSpPr>
        <p:spPr bwMode="auto">
          <a:xfrm>
            <a:off x="639763" y="5710238"/>
            <a:ext cx="1882775" cy="304800"/>
          </a:xfrm>
          <a:prstGeom prst="rect">
            <a:avLst/>
          </a:prstGeom>
          <a:noFill/>
          <a:ln w="28575">
            <a:noFill/>
            <a:miter lim="800000"/>
            <a:headEnd/>
            <a:tailEnd/>
          </a:ln>
        </p:spPr>
        <p:txBody>
          <a:bodyPr wrap="none">
            <a:spAutoFit/>
          </a:bodyPr>
          <a:lstStyle/>
          <a:p>
            <a:pPr algn="ctr">
              <a:spcBef>
                <a:spcPct val="50000"/>
              </a:spcBef>
            </a:pPr>
            <a:r>
              <a:rPr lang="en-US" sz="1400">
                <a:latin typeface="Verdana" pitchFamily="34" charset="0"/>
              </a:rPr>
              <a:t>Hundred years ago</a:t>
            </a:r>
          </a:p>
        </p:txBody>
      </p:sp>
      <p:sp>
        <p:nvSpPr>
          <p:cNvPr id="11" name="Rectangle 13"/>
          <p:cNvSpPr>
            <a:spLocks noChangeArrowheads="1"/>
          </p:cNvSpPr>
          <p:nvPr/>
        </p:nvSpPr>
        <p:spPr bwMode="auto">
          <a:xfrm>
            <a:off x="-36512" y="23664"/>
            <a:ext cx="76962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The beginnings of modern physics and of medical physics</a:t>
            </a:r>
          </a:p>
        </p:txBody>
      </p:sp>
      <p:sp>
        <p:nvSpPr>
          <p:cNvPr id="18" name="Slide Number Placeholder 17"/>
          <p:cNvSpPr>
            <a:spLocks noGrp="1"/>
          </p:cNvSpPr>
          <p:nvPr>
            <p:ph type="sldNum" sz="quarter" idx="12"/>
          </p:nvPr>
        </p:nvSpPr>
        <p:spPr/>
        <p:txBody>
          <a:bodyPr/>
          <a:lstStyle/>
          <a:p>
            <a:fld id="{97B5E8DF-58F0-4F1A-9C8E-35C36CDA2C44}" type="slidenum">
              <a:rPr lang="en-GB" smtClean="0"/>
              <a:pPr/>
              <a:t>3</a:t>
            </a:fld>
            <a:endParaRPr lang="en-GB"/>
          </a:p>
        </p:txBody>
      </p:sp>
    </p:spTree>
    <p:extLst>
      <p:ext uri="{BB962C8B-B14F-4D97-AF65-F5344CB8AC3E}">
        <p14:creationId xmlns:p14="http://schemas.microsoft.com/office/powerpoint/2010/main" val="2214052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Private Marco\ARDENT Vienna lecture\DSC_0016.JPG"/>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l="18627" t="3070" r="13080" b="6139"/>
          <a:stretch/>
        </p:blipFill>
        <p:spPr bwMode="auto">
          <a:xfrm>
            <a:off x="1848123" y="1057292"/>
            <a:ext cx="5666509" cy="5056909"/>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97B5E8DF-58F0-4F1A-9C8E-35C36CDA2C44}" type="slidenum">
              <a:rPr lang="en-GB" smtClean="0"/>
              <a:pPr/>
              <a:t>30</a:t>
            </a:fld>
            <a:endParaRPr lang="en-GB"/>
          </a:p>
        </p:txBody>
      </p:sp>
      <p:sp>
        <p:nvSpPr>
          <p:cNvPr id="7" name="TextBox 6"/>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Planar fluence</a:t>
            </a:r>
            <a:endParaRPr lang="en-GB" sz="2000" i="1" dirty="0">
              <a:solidFill>
                <a:srgbClr val="FF0000"/>
              </a:solidFill>
              <a:latin typeface="Verdana" pitchFamily="34" charset="0"/>
              <a:ea typeface="Verdana" pitchFamily="34" charset="0"/>
              <a:cs typeface="Verdana" pitchFamily="34" charset="0"/>
            </a:endParaRPr>
          </a:p>
        </p:txBody>
      </p:sp>
      <p:cxnSp>
        <p:nvCxnSpPr>
          <p:cNvPr id="5" name="Straight Arrow Connector 4"/>
          <p:cNvCxnSpPr/>
          <p:nvPr/>
        </p:nvCxnSpPr>
        <p:spPr>
          <a:xfrm flipH="1">
            <a:off x="6300192" y="1057292"/>
            <a:ext cx="1584176" cy="11684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475656" y="1057292"/>
            <a:ext cx="1728192" cy="13208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7380312" y="1916832"/>
            <a:ext cx="1728192" cy="1200329"/>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Particles scattered through the same angle </a:t>
            </a:r>
            <a:r>
              <a:rPr lang="en-US" dirty="0" smtClean="0">
                <a:latin typeface="Symbol" pitchFamily="18" charset="2"/>
                <a:ea typeface="Verdana" pitchFamily="34" charset="0"/>
                <a:cs typeface="Verdana" pitchFamily="34" charset="0"/>
              </a:rPr>
              <a:t>q</a:t>
            </a:r>
            <a:endParaRPr lang="en-GB" dirty="0">
              <a:latin typeface="Symbol" pitchFamily="18" charset="2"/>
              <a:ea typeface="Verdana" pitchFamily="34" charset="0"/>
              <a:cs typeface="Verdana" pitchFamily="34" charset="0"/>
            </a:endParaRPr>
          </a:p>
        </p:txBody>
      </p:sp>
      <p:cxnSp>
        <p:nvCxnSpPr>
          <p:cNvPr id="9" name="Straight Arrow Connector 8"/>
          <p:cNvCxnSpPr/>
          <p:nvPr/>
        </p:nvCxnSpPr>
        <p:spPr>
          <a:xfrm flipH="1">
            <a:off x="6948264" y="3117161"/>
            <a:ext cx="504056" cy="671879"/>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224541" y="548680"/>
            <a:ext cx="7091875"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Spherical and flat detectors of equal cross-sectional areas</a:t>
            </a:r>
            <a:endParaRPr lang="en-GB" dirty="0">
              <a:latin typeface="Verdana" pitchFamily="34" charset="0"/>
              <a:ea typeface="Verdana" pitchFamily="34" charset="0"/>
              <a:cs typeface="Verdana" pitchFamily="34" charset="0"/>
            </a:endParaRPr>
          </a:p>
        </p:txBody>
      </p:sp>
      <p:sp>
        <p:nvSpPr>
          <p:cNvPr id="29" name="TextBox 28"/>
          <p:cNvSpPr txBox="1"/>
          <p:nvPr/>
        </p:nvSpPr>
        <p:spPr>
          <a:xfrm>
            <a:off x="35496" y="4869160"/>
            <a:ext cx="3024336" cy="1477328"/>
          </a:xfrm>
          <a:prstGeom prst="rect">
            <a:avLst/>
          </a:prstGeom>
          <a:noFill/>
        </p:spPr>
        <p:txBody>
          <a:bodyPr wrap="square" rtlCol="0">
            <a:spAutoFit/>
          </a:bodyPr>
          <a:lstStyle/>
          <a:p>
            <a:r>
              <a:rPr lang="en-US" dirty="0" smtClean="0">
                <a:solidFill>
                  <a:srgbClr val="FF0000"/>
                </a:solidFill>
                <a:latin typeface="Verdana" pitchFamily="34" charset="0"/>
                <a:ea typeface="Verdana" pitchFamily="34" charset="0"/>
                <a:cs typeface="Verdana" pitchFamily="34" charset="0"/>
              </a:rPr>
              <a:t>No of scattered particles striking spherical detector = (1/</a:t>
            </a:r>
            <a:r>
              <a:rPr lang="en-US" dirty="0" err="1" smtClean="0">
                <a:solidFill>
                  <a:srgbClr val="FF0000"/>
                </a:solidFill>
                <a:latin typeface="Verdana" pitchFamily="34" charset="0"/>
                <a:ea typeface="Verdana" pitchFamily="34" charset="0"/>
                <a:cs typeface="Verdana" pitchFamily="34" charset="0"/>
              </a:rPr>
              <a:t>cos</a:t>
            </a:r>
            <a:r>
              <a:rPr lang="en-US" dirty="0" smtClean="0">
                <a:solidFill>
                  <a:srgbClr val="FF0000"/>
                </a:solidFill>
                <a:latin typeface="Verdana" pitchFamily="34" charset="0"/>
                <a:ea typeface="Verdana" pitchFamily="34" charset="0"/>
                <a:cs typeface="Verdana" pitchFamily="34" charset="0"/>
              </a:rPr>
              <a:t> </a:t>
            </a:r>
            <a:r>
              <a:rPr lang="en-US" dirty="0" smtClean="0">
                <a:solidFill>
                  <a:srgbClr val="FF0000"/>
                </a:solidFill>
                <a:latin typeface="Symbol" pitchFamily="18" charset="2"/>
                <a:ea typeface="Verdana" pitchFamily="34" charset="0"/>
                <a:cs typeface="Verdana" pitchFamily="34" charset="0"/>
              </a:rPr>
              <a:t>q</a:t>
            </a:r>
            <a:r>
              <a:rPr lang="en-US" dirty="0" smtClean="0">
                <a:solidFill>
                  <a:srgbClr val="FF0000"/>
                </a:solidFill>
                <a:latin typeface="Verdana" pitchFamily="34" charset="0"/>
                <a:ea typeface="Verdana" pitchFamily="34" charset="0"/>
                <a:cs typeface="Verdana" pitchFamily="34" charset="0"/>
              </a:rPr>
              <a:t>) x no of particles striking flat detector </a:t>
            </a:r>
            <a:endParaRPr lang="en-GB" dirty="0">
              <a:solidFill>
                <a:srgbClr val="FF0000"/>
              </a:solidFill>
              <a:latin typeface="Verdana" pitchFamily="34" charset="0"/>
              <a:ea typeface="Verdana" pitchFamily="34" charset="0"/>
              <a:cs typeface="Verdana" pitchFamily="34" charset="0"/>
            </a:endParaRPr>
          </a:p>
        </p:txBody>
      </p:sp>
      <p:sp>
        <p:nvSpPr>
          <p:cNvPr id="30" name="TextBox 29"/>
          <p:cNvSpPr txBox="1"/>
          <p:nvPr/>
        </p:nvSpPr>
        <p:spPr>
          <a:xfrm>
            <a:off x="7092280" y="5373216"/>
            <a:ext cx="1800200" cy="369332"/>
          </a:xfrm>
          <a:prstGeom prst="rect">
            <a:avLst/>
          </a:prstGeom>
          <a:noFill/>
        </p:spPr>
        <p:txBody>
          <a:bodyPr wrap="square" rtlCol="0">
            <a:spAutoFit/>
          </a:bodyPr>
          <a:lstStyle/>
          <a:p>
            <a:r>
              <a:rPr lang="en-US" dirty="0" smtClean="0">
                <a:solidFill>
                  <a:srgbClr val="FF0000"/>
                </a:solidFill>
                <a:latin typeface="Verdana" pitchFamily="34" charset="0"/>
                <a:ea typeface="Verdana" pitchFamily="34" charset="0"/>
                <a:cs typeface="Verdana" pitchFamily="34" charset="0"/>
              </a:rPr>
              <a:t>Same fluence</a:t>
            </a:r>
            <a:endParaRPr lang="en-GB" dirty="0">
              <a:solidFill>
                <a:srgbClr val="FF0000"/>
              </a:solidFill>
              <a:latin typeface="Verdana" pitchFamily="34" charset="0"/>
              <a:ea typeface="Verdana" pitchFamily="34" charset="0"/>
              <a:cs typeface="Verdana" pitchFamily="34" charset="0"/>
            </a:endParaRPr>
          </a:p>
        </p:txBody>
      </p:sp>
      <p:cxnSp>
        <p:nvCxnSpPr>
          <p:cNvPr id="1027" name="Straight Arrow Connector 1026"/>
          <p:cNvCxnSpPr/>
          <p:nvPr/>
        </p:nvCxnSpPr>
        <p:spPr>
          <a:xfrm flipH="1" flipV="1">
            <a:off x="4499992" y="2924944"/>
            <a:ext cx="2592288" cy="244827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29" name="Straight Arrow Connector 1028"/>
          <p:cNvCxnSpPr/>
          <p:nvPr/>
        </p:nvCxnSpPr>
        <p:spPr>
          <a:xfrm flipH="1" flipV="1">
            <a:off x="5796136" y="2636912"/>
            <a:ext cx="1296144" cy="273630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31" name="Straight Arrow Connector 1030"/>
          <p:cNvCxnSpPr/>
          <p:nvPr/>
        </p:nvCxnSpPr>
        <p:spPr>
          <a:xfrm flipH="1" flipV="1">
            <a:off x="6012160" y="4869160"/>
            <a:ext cx="1080120" cy="50405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6144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467544" y="962139"/>
                <a:ext cx="7992888" cy="4755148"/>
              </a:xfrm>
              <a:prstGeom prst="rect">
                <a:avLst/>
              </a:prstGeom>
              <a:noFill/>
            </p:spPr>
            <p:txBody>
              <a:bodyPr wrap="square" rtlCol="0">
                <a:spAutoFit/>
              </a:bodyPr>
              <a:lstStyle/>
              <a:p>
                <a:r>
                  <a:rPr lang="en-US" sz="2100" dirty="0" smtClean="0">
                    <a:latin typeface="Verdana" pitchFamily="34" charset="0"/>
                    <a:ea typeface="Verdana" pitchFamily="34" charset="0"/>
                    <a:cs typeface="Verdana" pitchFamily="34" charset="0"/>
                  </a:rPr>
                  <a:t>In radiation dosimetry three </a:t>
                </a:r>
                <a:r>
                  <a:rPr lang="en-US" sz="2100" b="1" dirty="0" smtClean="0">
                    <a:latin typeface="Verdana" pitchFamily="34" charset="0"/>
                    <a:ea typeface="Verdana" pitchFamily="34" charset="0"/>
                    <a:cs typeface="Verdana" pitchFamily="34" charset="0"/>
                  </a:rPr>
                  <a:t>non-stochastic quantities </a:t>
                </a:r>
                <a:r>
                  <a:rPr lang="en-US" sz="2100" dirty="0" smtClean="0">
                    <a:latin typeface="Verdana" pitchFamily="34" charset="0"/>
                    <a:ea typeface="Verdana" pitchFamily="34" charset="0"/>
                    <a:cs typeface="Verdana" pitchFamily="34" charset="0"/>
                  </a:rPr>
                  <a:t>describe the interaction of a radiation field with matter:</a:t>
                </a:r>
              </a:p>
              <a:p>
                <a:endParaRPr lang="en-US" sz="2100" dirty="0">
                  <a:latin typeface="Verdana" pitchFamily="34" charset="0"/>
                  <a:ea typeface="Verdana" pitchFamily="34" charset="0"/>
                  <a:cs typeface="Verdana" pitchFamily="34" charset="0"/>
                </a:endParaRPr>
              </a:p>
              <a:p>
                <a:pPr marL="285750" indent="-285750">
                  <a:spcAft>
                    <a:spcPts val="1200"/>
                  </a:spcAft>
                  <a:buFont typeface="Arial" pitchFamily="34" charset="0"/>
                  <a:buChar char="•"/>
                </a:pPr>
                <a:r>
                  <a:rPr lang="en-US" sz="2100" dirty="0">
                    <a:latin typeface="Verdana" pitchFamily="34" charset="0"/>
                    <a:ea typeface="Verdana" pitchFamily="34" charset="0"/>
                    <a:cs typeface="Verdana" pitchFamily="34" charset="0"/>
                  </a:rPr>
                  <a:t>t</a:t>
                </a:r>
                <a:r>
                  <a:rPr lang="en-US" sz="2100" dirty="0" smtClean="0">
                    <a:latin typeface="Verdana" pitchFamily="34" charset="0"/>
                    <a:ea typeface="Verdana" pitchFamily="34" charset="0"/>
                    <a:cs typeface="Verdana" pitchFamily="34" charset="0"/>
                  </a:rPr>
                  <a:t>he </a:t>
                </a:r>
                <a:r>
                  <a:rPr lang="en-US" sz="2100" b="1" i="1" dirty="0" err="1" smtClean="0">
                    <a:solidFill>
                      <a:srgbClr val="FF0000"/>
                    </a:solidFill>
                    <a:latin typeface="Verdana" pitchFamily="34" charset="0"/>
                    <a:ea typeface="Verdana" pitchFamily="34" charset="0"/>
                    <a:cs typeface="Verdana" pitchFamily="34" charset="0"/>
                  </a:rPr>
                  <a:t>kerma</a:t>
                </a:r>
                <a:r>
                  <a:rPr lang="en-US" sz="2100" b="1" dirty="0" smtClean="0">
                    <a:solidFill>
                      <a:srgbClr val="FF0000"/>
                    </a:solidFill>
                    <a:latin typeface="Verdana" pitchFamily="34" charset="0"/>
                    <a:ea typeface="Verdana" pitchFamily="34" charset="0"/>
                    <a:cs typeface="Verdana" pitchFamily="34" charset="0"/>
                  </a:rPr>
                  <a:t> </a:t>
                </a:r>
                <a:r>
                  <a:rPr lang="en-US" sz="2100" b="1" i="1" dirty="0" smtClean="0">
                    <a:solidFill>
                      <a:srgbClr val="FF0000"/>
                    </a:solidFill>
                    <a:latin typeface="Verdana" pitchFamily="34" charset="0"/>
                    <a:ea typeface="Verdana" pitchFamily="34" charset="0"/>
                    <a:cs typeface="Verdana" pitchFamily="34" charset="0"/>
                  </a:rPr>
                  <a:t>K</a:t>
                </a:r>
                <a:r>
                  <a:rPr lang="en-US" sz="2100" dirty="0" smtClean="0">
                    <a:latin typeface="Verdana" pitchFamily="34" charset="0"/>
                    <a:ea typeface="Verdana" pitchFamily="34" charset="0"/>
                    <a:cs typeface="Verdana" pitchFamily="34" charset="0"/>
                  </a:rPr>
                  <a:t>, describing the first step in energy dissipation by indirectly ionizing radiation = energy transfer to charged particles</a:t>
                </a:r>
              </a:p>
              <a:p>
                <a:pPr marL="285750" indent="-285750">
                  <a:spcAft>
                    <a:spcPts val="1200"/>
                  </a:spcAft>
                  <a:buFont typeface="Arial" pitchFamily="34" charset="0"/>
                  <a:buChar char="•"/>
                </a:pPr>
                <a:r>
                  <a:rPr lang="en-US" sz="2100" dirty="0" smtClean="0">
                    <a:latin typeface="Verdana" pitchFamily="34" charset="0"/>
                    <a:ea typeface="Verdana" pitchFamily="34" charset="0"/>
                    <a:cs typeface="Verdana" pitchFamily="34" charset="0"/>
                  </a:rPr>
                  <a:t>the </a:t>
                </a:r>
                <a:r>
                  <a:rPr lang="en-US" sz="2100" b="1" i="1" dirty="0" smtClean="0">
                    <a:solidFill>
                      <a:srgbClr val="FF0000"/>
                    </a:solidFill>
                    <a:latin typeface="Verdana" pitchFamily="34" charset="0"/>
                    <a:ea typeface="Verdana" pitchFamily="34" charset="0"/>
                    <a:cs typeface="Verdana" pitchFamily="34" charset="0"/>
                  </a:rPr>
                  <a:t>absorbed dose D</a:t>
                </a:r>
                <a:r>
                  <a:rPr lang="en-US" sz="2100" dirty="0" smtClean="0">
                    <a:latin typeface="Verdana" pitchFamily="34" charset="0"/>
                    <a:ea typeface="Verdana" pitchFamily="34" charset="0"/>
                    <a:cs typeface="Verdana" pitchFamily="34" charset="0"/>
                  </a:rPr>
                  <a:t>, describing the energy imparted to matter by all kinds of ionizing radiations, but delivered by the charged particles</a:t>
                </a:r>
              </a:p>
              <a:p>
                <a:pPr marL="285750" indent="-285750">
                  <a:spcAft>
                    <a:spcPts val="1200"/>
                  </a:spcAft>
                  <a:buFont typeface="Arial" pitchFamily="34" charset="0"/>
                  <a:buChar char="•"/>
                </a:pPr>
                <a:r>
                  <a:rPr lang="en-US" sz="2100" dirty="0">
                    <a:latin typeface="Verdana" pitchFamily="34" charset="0"/>
                    <a:ea typeface="Verdana" pitchFamily="34" charset="0"/>
                    <a:cs typeface="Verdana" pitchFamily="34" charset="0"/>
                  </a:rPr>
                  <a:t>t</a:t>
                </a:r>
                <a:r>
                  <a:rPr lang="en-US" sz="2100" dirty="0" smtClean="0">
                    <a:latin typeface="Verdana" pitchFamily="34" charset="0"/>
                    <a:ea typeface="Verdana" pitchFamily="34" charset="0"/>
                    <a:cs typeface="Verdana" pitchFamily="34" charset="0"/>
                  </a:rPr>
                  <a:t>he </a:t>
                </a:r>
                <a:r>
                  <a:rPr lang="en-US" sz="2100" b="1" i="1" dirty="0" smtClean="0">
                    <a:solidFill>
                      <a:srgbClr val="FF0000"/>
                    </a:solidFill>
                    <a:latin typeface="Verdana" pitchFamily="34" charset="0"/>
                    <a:ea typeface="Verdana" pitchFamily="34" charset="0"/>
                    <a:cs typeface="Verdana" pitchFamily="34" charset="0"/>
                  </a:rPr>
                  <a:t>exposure</a:t>
                </a:r>
                <a:r>
                  <a:rPr lang="en-US" sz="2100" b="1" dirty="0" smtClean="0">
                    <a:solidFill>
                      <a:srgbClr val="FF0000"/>
                    </a:solidFill>
                    <a:latin typeface="Verdana" pitchFamily="34" charset="0"/>
                    <a:ea typeface="Verdana" pitchFamily="34" charset="0"/>
                    <a:cs typeface="Verdana" pitchFamily="34" charset="0"/>
                  </a:rPr>
                  <a:t> </a:t>
                </a:r>
                <a:r>
                  <a:rPr lang="en-US" sz="2100" b="1" i="1" dirty="0" smtClean="0">
                    <a:solidFill>
                      <a:srgbClr val="FF0000"/>
                    </a:solidFill>
                    <a:latin typeface="Verdana" pitchFamily="34" charset="0"/>
                    <a:ea typeface="Verdana" pitchFamily="34" charset="0"/>
                    <a:cs typeface="Verdana" pitchFamily="34" charset="0"/>
                  </a:rPr>
                  <a:t>X</a:t>
                </a:r>
                <a:r>
                  <a:rPr lang="en-US" sz="2100" dirty="0" smtClean="0">
                    <a:latin typeface="Verdana" pitchFamily="34" charset="0"/>
                    <a:ea typeface="Verdana" pitchFamily="34" charset="0"/>
                    <a:cs typeface="Verdana" pitchFamily="34" charset="0"/>
                  </a:rPr>
                  <a:t>, which describes x- and </a:t>
                </a:r>
                <a:r>
                  <a:rPr lang="en-US" sz="2200" b="1" dirty="0" smtClean="0">
                    <a:latin typeface="Symbol" pitchFamily="18" charset="2"/>
                    <a:ea typeface="Verdana" pitchFamily="34" charset="0"/>
                    <a:cs typeface="Verdana" pitchFamily="34" charset="0"/>
                  </a:rPr>
                  <a:t>g</a:t>
                </a:r>
                <a:r>
                  <a:rPr lang="en-US" sz="2100" dirty="0" smtClean="0">
                    <a:latin typeface="Verdana" pitchFamily="34" charset="0"/>
                    <a:ea typeface="Verdana" pitchFamily="34" charset="0"/>
                    <a:cs typeface="Verdana" pitchFamily="34" charset="0"/>
                  </a:rPr>
                  <a:t>-fields in terms of their ability to ionize air</a:t>
                </a:r>
              </a:p>
              <a:p>
                <a:pPr marL="742950" lvl="1" indent="-285750">
                  <a:spcAft>
                    <a:spcPts val="1200"/>
                  </a:spcAft>
                  <a:buFont typeface="Arial" pitchFamily="34" charset="0"/>
                  <a:buChar char="•"/>
                </a:pPr>
                <a:r>
                  <a:rPr lang="en-US" sz="2100" dirty="0" smtClean="0">
                    <a:latin typeface="Verdana" pitchFamily="34" charset="0"/>
                    <a:ea typeface="Verdana" pitchFamily="34" charset="0"/>
                    <a:cs typeface="Verdana" pitchFamily="34" charset="0"/>
                  </a:rPr>
                  <a:t>A related quantity is the mean energy expended per ion par production in a gas, </a:t>
                </a:r>
                <a14:m>
                  <m:oMath xmlns:m="http://schemas.openxmlformats.org/officeDocument/2006/math">
                    <m:acc>
                      <m:accPr>
                        <m:chr m:val="̅"/>
                        <m:ctrlPr>
                          <a:rPr lang="en-US" sz="2100" i="1" smtClean="0">
                            <a:solidFill>
                              <a:srgbClr val="FF0000"/>
                            </a:solidFill>
                            <a:latin typeface="Cambria Math"/>
                          </a:rPr>
                        </m:ctrlPr>
                      </m:accPr>
                      <m:e>
                        <m:r>
                          <a:rPr lang="en-US" sz="2100" b="1" i="1" smtClean="0">
                            <a:solidFill>
                              <a:srgbClr val="FF0000"/>
                            </a:solidFill>
                            <a:latin typeface="Cambria Math"/>
                          </a:rPr>
                          <m:t>𝑾</m:t>
                        </m:r>
                      </m:e>
                    </m:acc>
                  </m:oMath>
                </a14:m>
                <a:endParaRPr lang="en-GB" sz="2100" dirty="0">
                  <a:latin typeface="Verdana" pitchFamily="34" charset="0"/>
                  <a:ea typeface="Verdana" pitchFamily="34" charset="0"/>
                  <a:cs typeface="Verdana"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67544" y="962139"/>
                <a:ext cx="7992888" cy="4755148"/>
              </a:xfrm>
              <a:prstGeom prst="rect">
                <a:avLst/>
              </a:prstGeom>
              <a:blipFill rotWithShape="1">
                <a:blip r:embed="rId2"/>
                <a:stretch>
                  <a:fillRect l="-915" t="-897" r="-1602" b="-1667"/>
                </a:stretch>
              </a:blipFill>
            </p:spPr>
            <p:txBody>
              <a:bodyPr/>
              <a:lstStyle/>
              <a:p>
                <a:r>
                  <a:rPr lang="en-GB">
                    <a:noFill/>
                  </a:rPr>
                  <a:t> </a:t>
                </a:r>
              </a:p>
            </p:txBody>
          </p:sp>
        </mc:Fallback>
      </mc:AlternateContent>
      <p:sp>
        <p:nvSpPr>
          <p:cNvPr id="9" name="Slide Number Placeholder 8"/>
          <p:cNvSpPr>
            <a:spLocks noGrp="1"/>
          </p:cNvSpPr>
          <p:nvPr>
            <p:ph type="sldNum" sz="quarter" idx="12"/>
          </p:nvPr>
        </p:nvSpPr>
        <p:spPr/>
        <p:txBody>
          <a:bodyPr/>
          <a:lstStyle/>
          <a:p>
            <a:fld id="{97B5E8DF-58F0-4F1A-9C8E-35C36CDA2C44}" type="slidenum">
              <a:rPr lang="en-GB" smtClean="0"/>
              <a:pPr/>
              <a:t>31</a:t>
            </a:fld>
            <a:endParaRPr lang="en-GB"/>
          </a:p>
        </p:txBody>
      </p:sp>
      <p:sp>
        <p:nvSpPr>
          <p:cNvPr id="5" name="TextBox 4"/>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Interaction of ionizing radiation with matter</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76389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32</a:t>
            </a:fld>
            <a:endParaRPr lang="en-GB" dirty="0"/>
          </a:p>
        </p:txBody>
      </p:sp>
      <p:sp>
        <p:nvSpPr>
          <p:cNvPr id="3" name="Rectangle 2"/>
          <p:cNvSpPr/>
          <p:nvPr/>
        </p:nvSpPr>
        <p:spPr>
          <a:xfrm>
            <a:off x="323528" y="824800"/>
            <a:ext cx="8280920" cy="5124480"/>
          </a:xfrm>
          <a:prstGeom prst="rect">
            <a:avLst/>
          </a:prstGeom>
        </p:spPr>
        <p:txBody>
          <a:bodyPr wrap="square">
            <a:spAutoFit/>
          </a:bodyPr>
          <a:lstStyle/>
          <a:p>
            <a:pPr marL="342900" indent="-342900">
              <a:spcAft>
                <a:spcPts val="600"/>
              </a:spcAft>
              <a:buFont typeface="Arial" pitchFamily="34" charset="0"/>
              <a:buChar char="•"/>
            </a:pPr>
            <a:r>
              <a:rPr lang="en-US" sz="2400" dirty="0">
                <a:latin typeface="Verdana" pitchFamily="34" charset="0"/>
                <a:ea typeface="Verdana" pitchFamily="34" charset="0"/>
                <a:cs typeface="Verdana" pitchFamily="34" charset="0"/>
              </a:rPr>
              <a:t>Uncharged ionizing radiation lose their energy in relatively few large interactions, whereas charged particles typically undergo many small collisions, losing their kinetic energy gradually</a:t>
            </a:r>
          </a:p>
          <a:p>
            <a:pPr marL="342900" indent="-342900">
              <a:spcAft>
                <a:spcPts val="600"/>
              </a:spcAft>
              <a:buFont typeface="Arial" pitchFamily="34" charset="0"/>
              <a:buChar char="•"/>
            </a:pPr>
            <a:r>
              <a:rPr lang="en-US" sz="2400" dirty="0">
                <a:latin typeface="Verdana" pitchFamily="34" charset="0"/>
                <a:ea typeface="Verdana" pitchFamily="34" charset="0"/>
                <a:cs typeface="Verdana" pitchFamily="34" charset="0"/>
              </a:rPr>
              <a:t>An uncharged particle </a:t>
            </a:r>
            <a:r>
              <a:rPr lang="en-US" sz="2400" b="1" i="1" dirty="0">
                <a:latin typeface="Verdana" pitchFamily="34" charset="0"/>
                <a:ea typeface="Verdana" pitchFamily="34" charset="0"/>
                <a:cs typeface="Verdana" pitchFamily="34" charset="0"/>
              </a:rPr>
              <a:t>has no limiting range </a:t>
            </a:r>
            <a:r>
              <a:rPr lang="en-US" sz="2400" dirty="0">
                <a:latin typeface="Verdana" pitchFamily="34" charset="0"/>
                <a:ea typeface="Verdana" pitchFamily="34" charset="0"/>
                <a:cs typeface="Verdana" pitchFamily="34" charset="0"/>
              </a:rPr>
              <a:t>in matter, beyond which it cannot </a:t>
            </a:r>
            <a:r>
              <a:rPr lang="en-US" sz="2400" dirty="0" smtClean="0">
                <a:latin typeface="Verdana" pitchFamily="34" charset="0"/>
                <a:ea typeface="Verdana" pitchFamily="34" charset="0"/>
                <a:cs typeface="Verdana" pitchFamily="34" charset="0"/>
              </a:rPr>
              <a:t>go</a:t>
            </a:r>
          </a:p>
          <a:p>
            <a:pPr marL="342900" indent="-342900">
              <a:spcAft>
                <a:spcPts val="600"/>
              </a:spcAft>
              <a:buFont typeface="Arial" pitchFamily="34" charset="0"/>
              <a:buChar char="•"/>
            </a:pPr>
            <a:r>
              <a:rPr lang="en-US" sz="2400" dirty="0">
                <a:latin typeface="Verdana" pitchFamily="34" charset="0"/>
                <a:ea typeface="Verdana" pitchFamily="34" charset="0"/>
                <a:cs typeface="Verdana" pitchFamily="34" charset="0"/>
              </a:rPr>
              <a:t>C</a:t>
            </a:r>
            <a:r>
              <a:rPr lang="en-US" sz="2400" dirty="0" smtClean="0">
                <a:latin typeface="Verdana" pitchFamily="34" charset="0"/>
                <a:ea typeface="Verdana" pitchFamily="34" charset="0"/>
                <a:cs typeface="Verdana" pitchFamily="34" charset="0"/>
              </a:rPr>
              <a:t>harge particles </a:t>
            </a:r>
            <a:r>
              <a:rPr lang="en-US" sz="2400" dirty="0">
                <a:latin typeface="Verdana" pitchFamily="34" charset="0"/>
                <a:ea typeface="Verdana" pitchFamily="34" charset="0"/>
                <a:cs typeface="Verdana" pitchFamily="34" charset="0"/>
              </a:rPr>
              <a:t>encounter such a </a:t>
            </a:r>
            <a:r>
              <a:rPr lang="en-US" sz="2400" b="1" i="1" dirty="0">
                <a:latin typeface="Verdana" pitchFamily="34" charset="0"/>
                <a:ea typeface="Verdana" pitchFamily="34" charset="0"/>
                <a:cs typeface="Verdana" pitchFamily="34" charset="0"/>
              </a:rPr>
              <a:t>range limit </a:t>
            </a:r>
            <a:r>
              <a:rPr lang="en-US" sz="2400" dirty="0">
                <a:latin typeface="Verdana" pitchFamily="34" charset="0"/>
                <a:ea typeface="Verdana" pitchFamily="34" charset="0"/>
                <a:cs typeface="Verdana" pitchFamily="34" charset="0"/>
              </a:rPr>
              <a:t>as they run out of kinetic energy</a:t>
            </a:r>
          </a:p>
          <a:p>
            <a:pPr marL="342900" indent="-342900">
              <a:spcAft>
                <a:spcPts val="600"/>
              </a:spcAft>
              <a:buFont typeface="Arial" pitchFamily="34" charset="0"/>
              <a:buChar char="•"/>
            </a:pPr>
            <a:r>
              <a:rPr lang="en-US" sz="2400" dirty="0">
                <a:latin typeface="Verdana" pitchFamily="34" charset="0"/>
                <a:ea typeface="Verdana" pitchFamily="34" charset="0"/>
                <a:cs typeface="Verdana" pitchFamily="34" charset="0"/>
              </a:rPr>
              <a:t>For comparable energies, uncharged particles penetrate much farther through matter, on the average, than charged particles, although this difference gradually decreases at energies above 1 MeV</a:t>
            </a:r>
            <a:endParaRPr lang="en-GB" sz="2400" dirty="0">
              <a:latin typeface="Verdana" pitchFamily="34" charset="0"/>
              <a:ea typeface="Verdana" pitchFamily="34" charset="0"/>
              <a:cs typeface="Verdana" pitchFamily="34" charset="0"/>
            </a:endParaRPr>
          </a:p>
        </p:txBody>
      </p:sp>
      <p:sp>
        <p:nvSpPr>
          <p:cNvPr id="4" name="TextBox 3"/>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Interaction of ionizing radiation with matter</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06302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6914"/>
            <a:ext cx="8999984" cy="384721"/>
          </a:xfrm>
          <a:prstGeom prst="rect">
            <a:avLst/>
          </a:prstGeom>
          <a:noFill/>
        </p:spPr>
        <p:txBody>
          <a:bodyPr wrap="square" rtlCol="0">
            <a:spAutoFit/>
          </a:bodyPr>
          <a:lstStyle/>
          <a:p>
            <a:r>
              <a:rPr lang="en-US" sz="1900" i="1" dirty="0" smtClean="0">
                <a:solidFill>
                  <a:srgbClr val="FF0000"/>
                </a:solidFill>
                <a:latin typeface="Verdana" pitchFamily="34" charset="0"/>
                <a:ea typeface="Verdana" pitchFamily="34" charset="0"/>
                <a:cs typeface="Verdana" pitchFamily="34" charset="0"/>
              </a:rPr>
              <a:t>Total coefficients for attenuation, energy transfer and energy absorption</a:t>
            </a:r>
            <a:endParaRPr lang="en-GB" sz="19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0" y="2843644"/>
            <a:ext cx="9144000" cy="338554"/>
          </a:xfrm>
          <a:prstGeom prst="rect">
            <a:avLst/>
          </a:prstGeom>
          <a:noFill/>
        </p:spPr>
        <p:txBody>
          <a:bodyPr wrap="square" rtlCol="0">
            <a:spAutoFit/>
          </a:bodyPr>
          <a:lstStyle/>
          <a:p>
            <a:r>
              <a:rPr lang="en-US" sz="1500" u="sng" dirty="0" smtClean="0">
                <a:latin typeface="Verdana" pitchFamily="34" charset="0"/>
                <a:ea typeface="Verdana" pitchFamily="34" charset="0"/>
                <a:cs typeface="Verdana" pitchFamily="34" charset="0"/>
              </a:rPr>
              <a:t>Total mass attenuation coefficient </a:t>
            </a:r>
            <a:r>
              <a:rPr lang="en-US" sz="1500" dirty="0" smtClean="0">
                <a:latin typeface="Verdana" pitchFamily="34" charset="0"/>
                <a:ea typeface="Verdana" pitchFamily="34" charset="0"/>
                <a:cs typeface="Verdana" pitchFamily="34" charset="0"/>
              </a:rPr>
              <a:t>for </a:t>
            </a:r>
            <a:r>
              <a:rPr lang="en-US" sz="1600" dirty="0" smtClean="0">
                <a:latin typeface="Symbol" pitchFamily="18" charset="2"/>
                <a:ea typeface="Verdana" pitchFamily="34" charset="0"/>
                <a:cs typeface="Verdana" pitchFamily="34" charset="0"/>
              </a:rPr>
              <a:t>g</a:t>
            </a:r>
            <a:r>
              <a:rPr lang="en-US" sz="1500" dirty="0" smtClean="0">
                <a:latin typeface="Verdana" pitchFamily="34" charset="0"/>
                <a:ea typeface="Verdana" pitchFamily="34" charset="0"/>
                <a:cs typeface="Verdana" pitchFamily="34" charset="0"/>
              </a:rPr>
              <a:t>-ray interactions (neglecting photonuclear reactions):</a:t>
            </a:r>
            <a:endParaRPr lang="en-GB" sz="1500" dirty="0">
              <a:latin typeface="Verdana" pitchFamily="34" charset="0"/>
              <a:ea typeface="Verdana" pitchFamily="34" charset="0"/>
              <a:cs typeface="Verdana" pitchFamily="34" charset="0"/>
            </a:endParaRPr>
          </a:p>
        </p:txBody>
      </p:sp>
      <p:sp>
        <p:nvSpPr>
          <p:cNvPr id="4" name="TextBox 3"/>
          <p:cNvSpPr txBox="1"/>
          <p:nvPr/>
        </p:nvSpPr>
        <p:spPr>
          <a:xfrm>
            <a:off x="615188" y="3284984"/>
            <a:ext cx="2148665" cy="613566"/>
          </a:xfrm>
          <a:prstGeom prst="rect">
            <a:avLst/>
          </a:prstGeom>
          <a:noFill/>
        </p:spPr>
        <p:txBody>
          <a:bodyPr wrap="none" rtlCol="0">
            <a:spAutoFit/>
          </a:bodyPr>
          <a:lstStyle/>
          <a:p>
            <a:endParaRPr lang="en-GB" dirty="0"/>
          </a:p>
        </p:txBody>
      </p:sp>
      <p:sp>
        <p:nvSpPr>
          <p:cNvPr id="5" name="TextBox 4"/>
          <p:cNvSpPr txBox="1"/>
          <p:nvPr/>
        </p:nvSpPr>
        <p:spPr>
          <a:xfrm>
            <a:off x="539551" y="5435932"/>
            <a:ext cx="2781413"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photoelectric effect</a:t>
            </a:r>
            <a:endParaRPr lang="en-GB" dirty="0">
              <a:latin typeface="Verdana" pitchFamily="34" charset="0"/>
              <a:ea typeface="Verdana" pitchFamily="34" charset="0"/>
              <a:cs typeface="Verdana" pitchFamily="34" charset="0"/>
            </a:endParaRPr>
          </a:p>
        </p:txBody>
      </p:sp>
      <p:sp>
        <p:nvSpPr>
          <p:cNvPr id="6" name="TextBox 5"/>
          <p:cNvSpPr txBox="1"/>
          <p:nvPr/>
        </p:nvSpPr>
        <p:spPr>
          <a:xfrm>
            <a:off x="1475655" y="5075892"/>
            <a:ext cx="2781413"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Compton effect</a:t>
            </a:r>
            <a:endParaRPr lang="en-GB" dirty="0">
              <a:latin typeface="Verdana" pitchFamily="34" charset="0"/>
              <a:ea typeface="Verdana" pitchFamily="34" charset="0"/>
              <a:cs typeface="Verdana" pitchFamily="34" charset="0"/>
            </a:endParaRPr>
          </a:p>
        </p:txBody>
      </p:sp>
      <p:sp>
        <p:nvSpPr>
          <p:cNvPr id="7" name="TextBox 6"/>
          <p:cNvSpPr txBox="1"/>
          <p:nvPr/>
        </p:nvSpPr>
        <p:spPr>
          <a:xfrm>
            <a:off x="2955158" y="4349802"/>
            <a:ext cx="2552946"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Rayleigh scattering</a:t>
            </a:r>
            <a:endParaRPr lang="en-GB" dirty="0">
              <a:latin typeface="Verdana" pitchFamily="34" charset="0"/>
              <a:ea typeface="Verdana" pitchFamily="34" charset="0"/>
              <a:cs typeface="Verdana" pitchFamily="34" charset="0"/>
            </a:endParaRPr>
          </a:p>
        </p:txBody>
      </p:sp>
      <p:cxnSp>
        <p:nvCxnSpPr>
          <p:cNvPr id="9" name="Straight Arrow Connector 8"/>
          <p:cNvCxnSpPr/>
          <p:nvPr/>
        </p:nvCxnSpPr>
        <p:spPr>
          <a:xfrm flipV="1">
            <a:off x="748813" y="4149083"/>
            <a:ext cx="472866" cy="12868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655676" y="4149083"/>
            <a:ext cx="86180" cy="92680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2195736" y="4149083"/>
            <a:ext cx="216024" cy="6434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TextBox 7"/>
              <p:cNvSpPr txBox="1"/>
              <p:nvPr/>
            </p:nvSpPr>
            <p:spPr>
              <a:xfrm>
                <a:off x="604797" y="3366451"/>
                <a:ext cx="2370072" cy="72878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GB" sz="2000" i="1" smtClean="0">
                              <a:latin typeface="Cambria Math"/>
                              <a:ea typeface="Cambria Math"/>
                            </a:rPr>
                            <m:t>𝜇</m:t>
                          </m:r>
                        </m:num>
                        <m:den>
                          <m:r>
                            <a:rPr lang="en-GB" sz="2000" i="1" smtClean="0">
                              <a:latin typeface="Cambria Math"/>
                              <a:ea typeface="Cambria Math"/>
                            </a:rPr>
                            <m:t>𝜌</m:t>
                          </m:r>
                        </m:den>
                      </m:f>
                      <m:r>
                        <a:rPr lang="en-US" sz="2000" b="0" i="1" smtClean="0">
                          <a:latin typeface="Cambria Math"/>
                        </a:rPr>
                        <m:t>=</m:t>
                      </m:r>
                      <m:f>
                        <m:fPr>
                          <m:ctrlPr>
                            <a:rPr lang="en-GB" sz="2000" i="1">
                              <a:latin typeface="Cambria Math"/>
                            </a:rPr>
                          </m:ctrlPr>
                        </m:fPr>
                        <m:num>
                          <m:r>
                            <a:rPr lang="en-GB" sz="2000" i="1" smtClean="0">
                              <a:latin typeface="Cambria Math"/>
                              <a:ea typeface="Cambria Math"/>
                            </a:rPr>
                            <m:t>𝜏</m:t>
                          </m:r>
                        </m:num>
                        <m:den>
                          <m:r>
                            <a:rPr lang="en-GB" sz="2000" i="1">
                              <a:latin typeface="Cambria Math"/>
                              <a:ea typeface="Cambria Math"/>
                            </a:rPr>
                            <m:t>𝜌</m:t>
                          </m:r>
                        </m:den>
                      </m:f>
                      <m:r>
                        <a:rPr lang="en-US" sz="2000" b="0" i="0" smtClean="0">
                          <a:latin typeface="Cambria Math"/>
                          <a:ea typeface="Cambria Math"/>
                        </a:rPr>
                        <m:t>+</m:t>
                      </m:r>
                      <m:f>
                        <m:fPr>
                          <m:ctrlPr>
                            <a:rPr lang="en-GB" sz="2000" i="1">
                              <a:latin typeface="Cambria Math"/>
                            </a:rPr>
                          </m:ctrlPr>
                        </m:fPr>
                        <m:num>
                          <m:r>
                            <a:rPr lang="en-GB" sz="2000" i="1" smtClean="0">
                              <a:latin typeface="Cambria Math"/>
                              <a:ea typeface="Cambria Math"/>
                            </a:rPr>
                            <m:t>𝜎</m:t>
                          </m:r>
                        </m:num>
                        <m:den>
                          <m:r>
                            <a:rPr lang="en-GB" sz="2000" i="1">
                              <a:latin typeface="Cambria Math"/>
                              <a:ea typeface="Cambria Math"/>
                            </a:rPr>
                            <m:t>𝜌</m:t>
                          </m:r>
                        </m:den>
                      </m:f>
                      <m:r>
                        <a:rPr lang="en-US" sz="2000" b="0" i="1" smtClean="0">
                          <a:latin typeface="Cambria Math"/>
                          <a:ea typeface="Cambria Math"/>
                        </a:rPr>
                        <m:t>+</m:t>
                      </m:r>
                      <m:f>
                        <m:fPr>
                          <m:ctrlPr>
                            <a:rPr lang="en-GB" sz="2000" i="1">
                              <a:latin typeface="Cambria Math"/>
                            </a:rPr>
                          </m:ctrlPr>
                        </m:fPr>
                        <m:num>
                          <m:r>
                            <a:rPr lang="en-US" sz="2000" b="0" i="1" smtClean="0">
                              <a:latin typeface="Cambria Math"/>
                              <a:ea typeface="Cambria Math"/>
                            </a:rPr>
                            <m:t>𝑘</m:t>
                          </m:r>
                        </m:num>
                        <m:den>
                          <m:r>
                            <a:rPr lang="en-GB" sz="2000" i="1">
                              <a:latin typeface="Cambria Math"/>
                              <a:ea typeface="Cambria Math"/>
                            </a:rPr>
                            <m:t>𝜌</m:t>
                          </m:r>
                        </m:den>
                      </m:f>
                      <m:r>
                        <a:rPr lang="en-US" sz="2000" i="1">
                          <a:latin typeface="Cambria Math"/>
                          <a:ea typeface="Cambria Math"/>
                        </a:rPr>
                        <m:t>+</m:t>
                      </m:r>
                      <m:f>
                        <m:fPr>
                          <m:ctrlPr>
                            <a:rPr lang="en-GB" sz="2000" i="1">
                              <a:latin typeface="Cambria Math"/>
                            </a:rPr>
                          </m:ctrlPr>
                        </m:fPr>
                        <m:num>
                          <m:sSub>
                            <m:sSubPr>
                              <m:ctrlPr>
                                <a:rPr lang="en-GB" sz="2000" i="1" smtClean="0">
                                  <a:latin typeface="Cambria Math"/>
                                </a:rPr>
                              </m:ctrlPr>
                            </m:sSubPr>
                            <m:e>
                              <m:r>
                                <a:rPr lang="en-GB" sz="2000" i="1">
                                  <a:latin typeface="Cambria Math"/>
                                  <a:ea typeface="Cambria Math"/>
                                </a:rPr>
                                <m:t>𝜎</m:t>
                              </m:r>
                            </m:e>
                            <m:sub>
                              <m:r>
                                <a:rPr lang="en-US" sz="2000" b="0" i="1" smtClean="0">
                                  <a:latin typeface="Cambria Math"/>
                                </a:rPr>
                                <m:t>𝑅</m:t>
                              </m:r>
                            </m:sub>
                          </m:sSub>
                        </m:num>
                        <m:den>
                          <m:r>
                            <a:rPr lang="en-GB" sz="2000" i="1">
                              <a:latin typeface="Cambria Math"/>
                              <a:ea typeface="Cambria Math"/>
                            </a:rPr>
                            <m:t>𝜌</m:t>
                          </m:r>
                        </m:den>
                      </m:f>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04797" y="3366451"/>
                <a:ext cx="2370072" cy="728789"/>
              </a:xfrm>
              <a:prstGeom prst="rect">
                <a:avLst/>
              </a:prstGeom>
              <a:blipFill rotWithShape="1">
                <a:blip r:embed="rId3"/>
                <a:stretch>
                  <a:fillRect/>
                </a:stretch>
              </a:blipFill>
            </p:spPr>
            <p:txBody>
              <a:bodyPr/>
              <a:lstStyle/>
              <a:p>
                <a:r>
                  <a:rPr lang="en-GB">
                    <a:noFill/>
                  </a:rPr>
                  <a:t> </a:t>
                </a:r>
              </a:p>
            </p:txBody>
          </p:sp>
        </mc:Fallback>
      </mc:AlternateContent>
      <p:sp>
        <p:nvSpPr>
          <p:cNvPr id="19" name="TextBox 18"/>
          <p:cNvSpPr txBox="1"/>
          <p:nvPr/>
        </p:nvSpPr>
        <p:spPr>
          <a:xfrm>
            <a:off x="2276128" y="4725144"/>
            <a:ext cx="2272982" cy="369332"/>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p</a:t>
            </a:r>
            <a:r>
              <a:rPr lang="en-US" dirty="0" smtClean="0">
                <a:latin typeface="Verdana" pitchFamily="34" charset="0"/>
                <a:ea typeface="Verdana" pitchFamily="34" charset="0"/>
                <a:cs typeface="Verdana" pitchFamily="34" charset="0"/>
              </a:rPr>
              <a:t>air production</a:t>
            </a:r>
            <a:endParaRPr lang="en-GB" dirty="0">
              <a:latin typeface="Verdana" pitchFamily="34" charset="0"/>
              <a:ea typeface="Verdana" pitchFamily="34" charset="0"/>
              <a:cs typeface="Verdana" pitchFamily="34" charset="0"/>
            </a:endParaRPr>
          </a:p>
        </p:txBody>
      </p:sp>
      <p:cxnSp>
        <p:nvCxnSpPr>
          <p:cNvPr id="20" name="Straight Arrow Connector 19"/>
          <p:cNvCxnSpPr>
            <a:stCxn id="7" idx="1"/>
          </p:cNvCxnSpPr>
          <p:nvPr/>
        </p:nvCxnSpPr>
        <p:spPr>
          <a:xfrm flipH="1" flipV="1">
            <a:off x="2699792" y="4070034"/>
            <a:ext cx="255366" cy="4644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835587" y="3514344"/>
            <a:ext cx="3112677"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(cm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 g</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or  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 kg</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p:sp>
        <p:nvSpPr>
          <p:cNvPr id="18" name="Slide Number Placeholder 17"/>
          <p:cNvSpPr>
            <a:spLocks noGrp="1"/>
          </p:cNvSpPr>
          <p:nvPr>
            <p:ph type="sldNum" sz="quarter" idx="12"/>
          </p:nvPr>
        </p:nvSpPr>
        <p:spPr/>
        <p:txBody>
          <a:bodyPr/>
          <a:lstStyle/>
          <a:p>
            <a:fld id="{97B5E8DF-58F0-4F1A-9C8E-35C36CDA2C44}" type="slidenum">
              <a:rPr lang="en-GB" smtClean="0"/>
              <a:pPr/>
              <a:t>33</a:t>
            </a:fld>
            <a:endParaRPr lang="en-GB"/>
          </a:p>
        </p:txBody>
      </p:sp>
      <mc:AlternateContent xmlns:mc="http://schemas.openxmlformats.org/markup-compatibility/2006" xmlns:a14="http://schemas.microsoft.com/office/drawing/2010/main">
        <mc:Choice Requires="a14">
          <p:sp>
            <p:nvSpPr>
              <p:cNvPr id="21" name="TextBox 20"/>
              <p:cNvSpPr txBox="1"/>
              <p:nvPr/>
            </p:nvSpPr>
            <p:spPr>
              <a:xfrm>
                <a:off x="497218" y="836712"/>
                <a:ext cx="1448923" cy="72878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GB" sz="2000" i="1">
                              <a:latin typeface="Cambria Math"/>
                              <a:ea typeface="Cambria Math"/>
                            </a:rPr>
                            <m:t>𝜇</m:t>
                          </m:r>
                        </m:num>
                        <m:den>
                          <m:r>
                            <a:rPr lang="en-GB" sz="2000" i="1">
                              <a:latin typeface="Cambria Math"/>
                              <a:ea typeface="Cambria Math"/>
                            </a:rPr>
                            <m:t>𝜌</m:t>
                          </m:r>
                        </m:den>
                      </m:f>
                      <m:r>
                        <a:rPr lang="en-US" sz="2000" i="1">
                          <a:latin typeface="Cambria Math"/>
                        </a:rPr>
                        <m:t>=</m:t>
                      </m:r>
                      <m:f>
                        <m:fPr>
                          <m:ctrlPr>
                            <a:rPr lang="en-US" sz="2000" i="1" smtClean="0">
                              <a:latin typeface="Cambria Math"/>
                            </a:rPr>
                          </m:ctrlPr>
                        </m:fPr>
                        <m:num>
                          <m:r>
                            <a:rPr lang="en-US" sz="2000" b="0" i="1" smtClean="0">
                              <a:latin typeface="Cambria Math"/>
                            </a:rPr>
                            <m:t>1</m:t>
                          </m:r>
                        </m:num>
                        <m:den>
                          <m:r>
                            <a:rPr lang="en-US" sz="2000" i="1" smtClean="0">
                              <a:latin typeface="Cambria Math"/>
                              <a:ea typeface="Cambria Math"/>
                            </a:rPr>
                            <m:t>𝜌</m:t>
                          </m:r>
                          <m:r>
                            <a:rPr lang="en-US" sz="2000" b="0" i="1" smtClean="0">
                              <a:latin typeface="Cambria Math"/>
                              <a:ea typeface="Cambria Math"/>
                            </a:rPr>
                            <m:t>𝑁</m:t>
                          </m:r>
                        </m:den>
                      </m:f>
                      <m:f>
                        <m:fPr>
                          <m:ctrlPr>
                            <a:rPr lang="en-US" sz="2000" i="1" smtClean="0">
                              <a:latin typeface="Cambria Math"/>
                            </a:rPr>
                          </m:ctrlPr>
                        </m:fPr>
                        <m:num>
                          <m:r>
                            <a:rPr lang="en-US" sz="2000" b="0" i="1" smtClean="0">
                              <a:latin typeface="Cambria Math"/>
                            </a:rPr>
                            <m:t>𝑑𝑁</m:t>
                          </m:r>
                        </m:num>
                        <m:den>
                          <m:r>
                            <a:rPr lang="en-US" sz="2000" b="0" i="1" smtClean="0">
                              <a:latin typeface="Cambria Math"/>
                            </a:rPr>
                            <m:t>𝑑𝑙</m:t>
                          </m:r>
                        </m:den>
                      </m:f>
                    </m:oMath>
                  </m:oMathPara>
                </a14:m>
                <a:endParaRPr lang="en-GB" sz="2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497218" y="836712"/>
                <a:ext cx="1448923" cy="728789"/>
              </a:xfrm>
              <a:prstGeom prst="rect">
                <a:avLst/>
              </a:prstGeom>
              <a:blipFill rotWithShape="1">
                <a:blip r:embed="rId4"/>
                <a:stretch>
                  <a:fillRect/>
                </a:stretch>
              </a:blipFill>
            </p:spPr>
            <p:txBody>
              <a:bodyPr/>
              <a:lstStyle/>
              <a:p>
                <a:r>
                  <a:rPr lang="en-GB">
                    <a:noFill/>
                  </a:rPr>
                  <a:t> </a:t>
                </a:r>
              </a:p>
            </p:txBody>
          </p:sp>
        </mc:Fallback>
      </mc:AlternateContent>
      <p:sp>
        <p:nvSpPr>
          <p:cNvPr id="23" name="TextBox 22"/>
          <p:cNvSpPr txBox="1"/>
          <p:nvPr/>
        </p:nvSpPr>
        <p:spPr>
          <a:xfrm>
            <a:off x="2918809" y="980728"/>
            <a:ext cx="3669415" cy="384721"/>
          </a:xfrm>
          <a:prstGeom prst="rect">
            <a:avLst/>
          </a:prstGeom>
          <a:noFill/>
          <a:ln w="9525">
            <a:solidFill>
              <a:schemeClr val="tx1"/>
            </a:solidFill>
          </a:ln>
        </p:spPr>
        <p:txBody>
          <a:bodyPr wrap="square" rtlCol="0">
            <a:spAutoFit/>
          </a:bodyPr>
          <a:lstStyle/>
          <a:p>
            <a:r>
              <a:rPr lang="en-US" sz="1900" dirty="0">
                <a:latin typeface="Verdana" pitchFamily="34" charset="0"/>
                <a:ea typeface="Verdana" pitchFamily="34" charset="0"/>
                <a:cs typeface="Verdana" pitchFamily="34" charset="0"/>
              </a:rPr>
              <a:t>mass attenuation coefficient</a:t>
            </a:r>
            <a:endParaRPr lang="en-GB" sz="1900" dirty="0">
              <a:latin typeface="Verdana" pitchFamily="34" charset="0"/>
              <a:ea typeface="Verdana" pitchFamily="34" charset="0"/>
              <a:cs typeface="Verdana" pitchFamily="34" charset="0"/>
            </a:endParaRPr>
          </a:p>
        </p:txBody>
      </p:sp>
      <p:sp>
        <p:nvSpPr>
          <p:cNvPr id="44" name="TextBox 43"/>
          <p:cNvSpPr txBox="1"/>
          <p:nvPr/>
        </p:nvSpPr>
        <p:spPr>
          <a:xfrm>
            <a:off x="2843808" y="1622977"/>
            <a:ext cx="5904656" cy="969496"/>
          </a:xfrm>
          <a:prstGeom prst="rect">
            <a:avLst/>
          </a:prstGeom>
          <a:noFill/>
        </p:spPr>
        <p:txBody>
          <a:bodyPr wrap="square" rtlCol="0">
            <a:spAutoFit/>
          </a:bodyPr>
          <a:lstStyle/>
          <a:p>
            <a:pPr>
              <a:tabLst>
                <a:tab pos="363538" algn="l"/>
              </a:tabLst>
            </a:pPr>
            <a:r>
              <a:rPr lang="el-GR" sz="1900" dirty="0" smtClean="0">
                <a:latin typeface="Verdana" pitchFamily="34" charset="0"/>
                <a:ea typeface="Verdana" pitchFamily="34" charset="0"/>
                <a:cs typeface="Verdana" pitchFamily="34" charset="0"/>
              </a:rPr>
              <a:t>σ</a:t>
            </a:r>
            <a:r>
              <a:rPr lang="en-US" sz="1900" dirty="0" smtClean="0">
                <a:latin typeface="Verdana" pitchFamily="34" charset="0"/>
                <a:ea typeface="Verdana" pitchFamily="34" charset="0"/>
                <a:cs typeface="Verdana" pitchFamily="34" charset="0"/>
              </a:rPr>
              <a:t>	= cross section</a:t>
            </a:r>
          </a:p>
          <a:p>
            <a:pPr>
              <a:tabLst>
                <a:tab pos="363538" algn="l"/>
              </a:tabLst>
            </a:pPr>
            <a:r>
              <a:rPr lang="en-US" sz="1900" dirty="0" smtClean="0">
                <a:latin typeface="Verdana" pitchFamily="34" charset="0"/>
                <a:ea typeface="Verdana" pitchFamily="34" charset="0"/>
                <a:cs typeface="Verdana" pitchFamily="34" charset="0"/>
              </a:rPr>
              <a:t>N</a:t>
            </a:r>
            <a:r>
              <a:rPr lang="en-US" sz="1900" baseline="-25000" dirty="0" smtClean="0">
                <a:latin typeface="Verdana" pitchFamily="34" charset="0"/>
                <a:ea typeface="Verdana" pitchFamily="34" charset="0"/>
                <a:cs typeface="Verdana" pitchFamily="34" charset="0"/>
              </a:rPr>
              <a:t>A</a:t>
            </a:r>
            <a:r>
              <a:rPr lang="en-US" sz="1900" dirty="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 Avogadro’s constant (6.022·10</a:t>
            </a:r>
            <a:r>
              <a:rPr lang="en-US" sz="1900" baseline="30000" dirty="0" smtClean="0">
                <a:latin typeface="Verdana" pitchFamily="34" charset="0"/>
                <a:ea typeface="Verdana" pitchFamily="34" charset="0"/>
                <a:cs typeface="Verdana" pitchFamily="34" charset="0"/>
              </a:rPr>
              <a:t>23</a:t>
            </a:r>
            <a:r>
              <a:rPr lang="en-US" sz="1900" dirty="0" smtClean="0">
                <a:latin typeface="Verdana" pitchFamily="34" charset="0"/>
                <a:ea typeface="Verdana" pitchFamily="34" charset="0"/>
                <a:cs typeface="Verdana" pitchFamily="34" charset="0"/>
              </a:rPr>
              <a:t> mol</a:t>
            </a:r>
            <a:r>
              <a:rPr lang="en-US" sz="1900" baseline="30000" dirty="0" smtClean="0">
                <a:latin typeface="Verdana" pitchFamily="34" charset="0"/>
                <a:ea typeface="Verdana" pitchFamily="34" charset="0"/>
                <a:cs typeface="Verdana" pitchFamily="34" charset="0"/>
              </a:rPr>
              <a:t>-1</a:t>
            </a:r>
            <a:r>
              <a:rPr lang="en-US" sz="1900" dirty="0" smtClean="0">
                <a:latin typeface="Verdana" pitchFamily="34" charset="0"/>
                <a:ea typeface="Verdana" pitchFamily="34" charset="0"/>
                <a:cs typeface="Verdana" pitchFamily="34" charset="0"/>
              </a:rPr>
              <a:t>)</a:t>
            </a:r>
          </a:p>
          <a:p>
            <a:pPr>
              <a:tabLst>
                <a:tab pos="363538" algn="l"/>
              </a:tabLst>
            </a:pPr>
            <a:r>
              <a:rPr lang="en-US" sz="1900" dirty="0" smtClean="0">
                <a:latin typeface="Verdana" pitchFamily="34" charset="0"/>
                <a:ea typeface="Verdana" pitchFamily="34" charset="0"/>
                <a:cs typeface="Verdana" pitchFamily="34" charset="0"/>
              </a:rPr>
              <a:t>A	= atomic weight</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5" name="TextBox 44"/>
              <p:cNvSpPr txBox="1"/>
              <p:nvPr/>
            </p:nvSpPr>
            <p:spPr>
              <a:xfrm>
                <a:off x="497218" y="1772249"/>
                <a:ext cx="1214243" cy="72064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GB" sz="2000" i="1">
                              <a:latin typeface="Cambria Math"/>
                              <a:ea typeface="Cambria Math"/>
                            </a:rPr>
                            <m:t>𝜇</m:t>
                          </m:r>
                        </m:num>
                        <m:den>
                          <m:r>
                            <a:rPr lang="en-GB" sz="2000" i="1">
                              <a:latin typeface="Cambria Math"/>
                              <a:ea typeface="Cambria Math"/>
                            </a:rPr>
                            <m:t>𝜌</m:t>
                          </m:r>
                        </m:den>
                      </m:f>
                      <m:r>
                        <a:rPr lang="en-US" sz="2000" b="0" i="1" smtClean="0">
                          <a:latin typeface="Cambria Math"/>
                        </a:rPr>
                        <m:t>=</m:t>
                      </m:r>
                      <m:r>
                        <a:rPr lang="en-US" sz="2000" b="0" i="1" smtClean="0">
                          <a:latin typeface="Cambria Math"/>
                          <a:ea typeface="Cambria Math"/>
                        </a:rPr>
                        <m:t>𝜎</m:t>
                      </m:r>
                      <m:f>
                        <m:fPr>
                          <m:ctrlPr>
                            <a:rPr lang="en-US" sz="2000" b="0" i="1" smtClean="0">
                              <a:latin typeface="Cambria Math"/>
                              <a:ea typeface="Cambria Math"/>
                            </a:rPr>
                          </m:ctrlPr>
                        </m:fPr>
                        <m:num>
                          <m:sSub>
                            <m:sSubPr>
                              <m:ctrlPr>
                                <a:rPr lang="en-US" sz="2000" b="0" i="1" smtClean="0">
                                  <a:latin typeface="Cambria Math"/>
                                  <a:ea typeface="Cambria Math"/>
                                </a:rPr>
                              </m:ctrlPr>
                            </m:sSubPr>
                            <m:e>
                              <m:r>
                                <a:rPr lang="en-US" sz="2000" b="0" i="1" smtClean="0">
                                  <a:latin typeface="Cambria Math"/>
                                  <a:ea typeface="Cambria Math"/>
                                </a:rPr>
                                <m:t>𝑁</m:t>
                              </m:r>
                            </m:e>
                            <m:sub>
                              <m:r>
                                <a:rPr lang="en-US" sz="2000" b="0" i="1" smtClean="0">
                                  <a:latin typeface="Cambria Math"/>
                                  <a:ea typeface="Cambria Math"/>
                                </a:rPr>
                                <m:t>𝐴</m:t>
                              </m:r>
                            </m:sub>
                          </m:sSub>
                        </m:num>
                        <m:den>
                          <m:r>
                            <a:rPr lang="en-US" sz="2000" b="0" i="1" smtClean="0">
                              <a:latin typeface="Cambria Math"/>
                              <a:ea typeface="Cambria Math"/>
                            </a:rPr>
                            <m:t>𝐴</m:t>
                          </m:r>
                        </m:den>
                      </m:f>
                    </m:oMath>
                  </m:oMathPara>
                </a14:m>
                <a:endParaRPr lang="en-GB" sz="2000" dirty="0"/>
              </a:p>
            </p:txBody>
          </p:sp>
        </mc:Choice>
        <mc:Fallback xmlns="">
          <p:sp>
            <p:nvSpPr>
              <p:cNvPr id="45" name="TextBox 44"/>
              <p:cNvSpPr txBox="1">
                <a:spLocks noRot="1" noChangeAspect="1" noMove="1" noResize="1" noEditPoints="1" noAdjustHandles="1" noChangeArrowheads="1" noChangeShapeType="1" noTextEdit="1"/>
              </p:cNvSpPr>
              <p:nvPr/>
            </p:nvSpPr>
            <p:spPr>
              <a:xfrm>
                <a:off x="497218" y="1772249"/>
                <a:ext cx="1214243" cy="720647"/>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98262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5" name="TextBox 24"/>
              <p:cNvSpPr txBox="1"/>
              <p:nvPr/>
            </p:nvSpPr>
            <p:spPr>
              <a:xfrm>
                <a:off x="827584" y="4397754"/>
                <a:ext cx="2158604" cy="6694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sSub>
                            <m:sSubPr>
                              <m:ctrlPr>
                                <a:rPr lang="en-GB" sz="2000" i="1" smtClean="0">
                                  <a:latin typeface="Cambria Math"/>
                                </a:rPr>
                              </m:ctrlPr>
                            </m:sSubPr>
                            <m:e>
                              <m:r>
                                <a:rPr lang="en-GB" sz="2000" i="1">
                                  <a:latin typeface="Cambria Math"/>
                                  <a:ea typeface="Cambria Math"/>
                                </a:rPr>
                                <m:t>𝜇</m:t>
                              </m:r>
                            </m:e>
                            <m:sub>
                              <m:r>
                                <a:rPr lang="en-US" sz="2000" b="0" i="1" smtClean="0">
                                  <a:latin typeface="Cambria Math"/>
                                </a:rPr>
                                <m:t>𝑒𝑛</m:t>
                              </m:r>
                            </m:sub>
                          </m:sSub>
                        </m:num>
                        <m:den>
                          <m:r>
                            <a:rPr lang="en-GB" sz="2000" i="1" smtClean="0">
                              <a:latin typeface="Cambria Math"/>
                              <a:ea typeface="Cambria Math"/>
                            </a:rPr>
                            <m:t>𝜌</m:t>
                          </m:r>
                        </m:den>
                      </m:f>
                      <m:r>
                        <a:rPr lang="en-US" sz="2000" b="0" i="1" smtClean="0">
                          <a:latin typeface="Cambria Math"/>
                        </a:rPr>
                        <m:t>=</m:t>
                      </m:r>
                      <m:f>
                        <m:fPr>
                          <m:ctrlPr>
                            <a:rPr lang="en-GB" sz="2000" i="1">
                              <a:latin typeface="Cambria Math"/>
                            </a:rPr>
                          </m:ctrlPr>
                        </m:fPr>
                        <m:num>
                          <m:sSub>
                            <m:sSubPr>
                              <m:ctrlPr>
                                <a:rPr lang="en-GB" sz="2000" i="1">
                                  <a:latin typeface="Cambria Math"/>
                                </a:rPr>
                              </m:ctrlPr>
                            </m:sSubPr>
                            <m:e>
                              <m:r>
                                <a:rPr lang="en-GB" sz="2000" i="1">
                                  <a:latin typeface="Cambria Math"/>
                                  <a:ea typeface="Cambria Math"/>
                                </a:rPr>
                                <m:t>𝜇</m:t>
                              </m:r>
                            </m:e>
                            <m:sub>
                              <m:r>
                                <a:rPr lang="en-US" sz="2000" b="0" i="1" smtClean="0">
                                  <a:latin typeface="Cambria Math"/>
                                  <a:ea typeface="Cambria Math"/>
                                </a:rPr>
                                <m:t>𝑡𝑟</m:t>
                              </m:r>
                            </m:sub>
                          </m:sSub>
                        </m:num>
                        <m:den>
                          <m:r>
                            <a:rPr lang="en-GB" sz="2000" i="1">
                              <a:latin typeface="Cambria Math"/>
                              <a:ea typeface="Cambria Math"/>
                            </a:rPr>
                            <m:t>𝜌</m:t>
                          </m:r>
                        </m:den>
                      </m:f>
                      <m:r>
                        <a:rPr lang="en-US" sz="2000" b="0" i="1" smtClean="0">
                          <a:latin typeface="Cambria Math"/>
                          <a:ea typeface="Cambria Math"/>
                        </a:rPr>
                        <m:t>(1−</m:t>
                      </m:r>
                      <m:r>
                        <a:rPr lang="en-US" sz="2000" b="0" i="1" smtClean="0">
                          <a:latin typeface="Cambria Math"/>
                          <a:ea typeface="Cambria Math"/>
                        </a:rPr>
                        <m:t>𝑔</m:t>
                      </m:r>
                      <m:r>
                        <a:rPr lang="en-US" sz="2000" b="0" i="1" smtClean="0">
                          <a:latin typeface="Cambria Math"/>
                          <a:ea typeface="Cambria Math"/>
                        </a:rPr>
                        <m:t>)</m:t>
                      </m:r>
                    </m:oMath>
                  </m:oMathPara>
                </a14:m>
                <a:endParaRPr lang="en-GB" sz="2000" dirty="0"/>
              </a:p>
            </p:txBody>
          </p:sp>
        </mc:Choice>
        <mc:Fallback xmlns="">
          <p:sp>
            <p:nvSpPr>
              <p:cNvPr id="25" name="TextBox 24"/>
              <p:cNvSpPr txBox="1">
                <a:spLocks noRot="1" noChangeAspect="1" noMove="1" noResize="1" noEditPoints="1" noAdjustHandles="1" noChangeArrowheads="1" noChangeShapeType="1" noTextEdit="1"/>
              </p:cNvSpPr>
              <p:nvPr/>
            </p:nvSpPr>
            <p:spPr>
              <a:xfrm>
                <a:off x="827584" y="4397754"/>
                <a:ext cx="2158604" cy="669414"/>
              </a:xfrm>
              <a:prstGeom prst="rect">
                <a:avLst/>
              </a:prstGeom>
              <a:blipFill rotWithShape="1">
                <a:blip r:embed="rId3"/>
                <a:stretch>
                  <a:fillRect/>
                </a:stretch>
              </a:blipFill>
            </p:spPr>
            <p:txBody>
              <a:bodyPr/>
              <a:lstStyle/>
              <a:p>
                <a:r>
                  <a:rPr lang="en-GB">
                    <a:noFill/>
                  </a:rPr>
                  <a:t> </a:t>
                </a:r>
              </a:p>
            </p:txBody>
          </p:sp>
        </mc:Fallback>
      </mc:AlternateContent>
      <p:sp>
        <p:nvSpPr>
          <p:cNvPr id="26" name="TextBox 25"/>
          <p:cNvSpPr txBox="1"/>
          <p:nvPr/>
        </p:nvSpPr>
        <p:spPr>
          <a:xfrm>
            <a:off x="856718" y="764704"/>
            <a:ext cx="4507369" cy="384721"/>
          </a:xfrm>
          <a:prstGeom prst="rect">
            <a:avLst/>
          </a:prstGeom>
          <a:noFill/>
        </p:spPr>
        <p:txBody>
          <a:bodyPr wrap="square" rtlCol="0">
            <a:spAutoFit/>
          </a:bodyPr>
          <a:lstStyle/>
          <a:p>
            <a:r>
              <a:rPr lang="en-US" sz="1900" u="sng" dirty="0" smtClean="0">
                <a:latin typeface="Verdana" pitchFamily="34" charset="0"/>
                <a:ea typeface="Verdana" pitchFamily="34" charset="0"/>
                <a:cs typeface="Verdana" pitchFamily="34" charset="0"/>
              </a:rPr>
              <a:t>Mass energy-transfer coefficient</a:t>
            </a:r>
            <a:endParaRPr lang="en-GB" sz="1900" u="sng" dirty="0">
              <a:latin typeface="Verdana" pitchFamily="34" charset="0"/>
              <a:ea typeface="Verdana" pitchFamily="34" charset="0"/>
              <a:cs typeface="Verdana" pitchFamily="34" charset="0"/>
            </a:endParaRPr>
          </a:p>
        </p:txBody>
      </p:sp>
      <p:sp>
        <p:nvSpPr>
          <p:cNvPr id="27" name="TextBox 26"/>
          <p:cNvSpPr txBox="1"/>
          <p:nvPr/>
        </p:nvSpPr>
        <p:spPr>
          <a:xfrm>
            <a:off x="827584" y="3908424"/>
            <a:ext cx="4752528" cy="384721"/>
          </a:xfrm>
          <a:prstGeom prst="rect">
            <a:avLst/>
          </a:prstGeom>
          <a:noFill/>
        </p:spPr>
        <p:txBody>
          <a:bodyPr wrap="square" rtlCol="0">
            <a:spAutoFit/>
          </a:bodyPr>
          <a:lstStyle/>
          <a:p>
            <a:r>
              <a:rPr lang="en-US" sz="1900" u="sng" dirty="0" smtClean="0">
                <a:latin typeface="Verdana" pitchFamily="34" charset="0"/>
                <a:ea typeface="Verdana" pitchFamily="34" charset="0"/>
                <a:cs typeface="Verdana" pitchFamily="34" charset="0"/>
              </a:rPr>
              <a:t>Mass energy-absorption coefficient</a:t>
            </a:r>
            <a:endParaRPr lang="en-GB" sz="1900" u="sng" dirty="0">
              <a:latin typeface="Verdana" pitchFamily="34" charset="0"/>
              <a:ea typeface="Verdana" pitchFamily="34" charset="0"/>
              <a:cs typeface="Verdana" pitchFamily="34" charset="0"/>
            </a:endParaRPr>
          </a:p>
        </p:txBody>
      </p:sp>
      <p:sp>
        <p:nvSpPr>
          <p:cNvPr id="28" name="TextBox 27"/>
          <p:cNvSpPr txBox="1"/>
          <p:nvPr/>
        </p:nvSpPr>
        <p:spPr>
          <a:xfrm>
            <a:off x="3276364" y="5063126"/>
            <a:ext cx="5420484" cy="1077218"/>
          </a:xfrm>
          <a:prstGeom prst="rect">
            <a:avLst/>
          </a:prstGeom>
          <a:noFill/>
          <a:ln w="6350">
            <a:solidFill>
              <a:schemeClr val="tx1"/>
            </a:solidFill>
          </a:ln>
        </p:spPr>
        <p:txBody>
          <a:bodyPr wrap="square" rtlCol="0">
            <a:spAutoFit/>
          </a:bodyPr>
          <a:lstStyle/>
          <a:p>
            <a:r>
              <a:rPr lang="en-US" sz="1600" dirty="0" smtClean="0">
                <a:latin typeface="Verdana" pitchFamily="34" charset="0"/>
                <a:ea typeface="Verdana" pitchFamily="34" charset="0"/>
                <a:cs typeface="Verdana" pitchFamily="34" charset="0"/>
              </a:rPr>
              <a:t>average fraction of secondary electron energy lost in </a:t>
            </a:r>
            <a:r>
              <a:rPr lang="en-US" sz="1600" dirty="0" err="1" smtClean="0">
                <a:latin typeface="Verdana" pitchFamily="34" charset="0"/>
                <a:ea typeface="Verdana" pitchFamily="34" charset="0"/>
                <a:cs typeface="Verdana" pitchFamily="34" charset="0"/>
              </a:rPr>
              <a:t>radiative</a:t>
            </a:r>
            <a:r>
              <a:rPr lang="en-US" sz="1600" dirty="0" smtClean="0">
                <a:latin typeface="Verdana" pitchFamily="34" charset="0"/>
                <a:ea typeface="Verdana" pitchFamily="34" charset="0"/>
                <a:cs typeface="Verdana" pitchFamily="34" charset="0"/>
              </a:rPr>
              <a:t> interactions  (bremsstrahlung and </a:t>
            </a:r>
            <a:r>
              <a:rPr lang="el-GR" sz="1600" dirty="0" smtClean="0">
                <a:latin typeface="Verdana" pitchFamily="34" charset="0"/>
                <a:ea typeface="Verdana" pitchFamily="34" charset="0"/>
                <a:cs typeface="Verdana" pitchFamily="34" charset="0"/>
              </a:rPr>
              <a:t>β</a:t>
            </a:r>
            <a:r>
              <a:rPr lang="en-US" sz="1600" baseline="30000" dirty="0" smtClean="0">
                <a:latin typeface="Verdana" pitchFamily="34" charset="0"/>
                <a:ea typeface="Verdana" pitchFamily="34" charset="0"/>
                <a:cs typeface="Verdana" pitchFamily="34" charset="0"/>
              </a:rPr>
              <a:t>+</a:t>
            </a:r>
            <a:r>
              <a:rPr lang="en-US" sz="1600" dirty="0" smtClean="0">
                <a:latin typeface="Verdana" pitchFamily="34" charset="0"/>
                <a:ea typeface="Verdana" pitchFamily="34" charset="0"/>
                <a:cs typeface="Verdana" pitchFamily="34" charset="0"/>
              </a:rPr>
              <a:t> annihilation)</a:t>
            </a:r>
          </a:p>
          <a:p>
            <a:r>
              <a:rPr lang="en-US" sz="1600" dirty="0" smtClean="0">
                <a:latin typeface="Verdana" pitchFamily="34" charset="0"/>
                <a:ea typeface="Verdana" pitchFamily="34" charset="0"/>
                <a:cs typeface="Verdana" pitchFamily="34" charset="0"/>
              </a:rPr>
              <a:t>For low Z and low h</a:t>
            </a:r>
            <a:r>
              <a:rPr lang="el-GR" sz="1600" dirty="0" smtClean="0">
                <a:latin typeface="Verdana" pitchFamily="34" charset="0"/>
                <a:ea typeface="Verdana" pitchFamily="34" charset="0"/>
                <a:cs typeface="Verdana" pitchFamily="34" charset="0"/>
              </a:rPr>
              <a:t>ν</a:t>
            </a:r>
            <a:r>
              <a:rPr lang="en-US" sz="1600" dirty="0" smtClean="0">
                <a:latin typeface="Verdana" pitchFamily="34" charset="0"/>
                <a:ea typeface="Verdana" pitchFamily="34" charset="0"/>
                <a:cs typeface="Verdana" pitchFamily="34" charset="0"/>
              </a:rPr>
              <a:t>, g  </a:t>
            </a:r>
            <a:r>
              <a:rPr lang="en-US" sz="1600" dirty="0" smtClean="0">
                <a:latin typeface="Verdana" pitchFamily="34" charset="0"/>
                <a:ea typeface="Verdana" pitchFamily="34" charset="0"/>
                <a:cs typeface="Verdana" pitchFamily="34" charset="0"/>
                <a:sym typeface="Wingdings 3"/>
              </a:rPr>
              <a:t></a:t>
            </a:r>
            <a:r>
              <a:rPr lang="en-US" sz="1600" dirty="0" smtClean="0">
                <a:latin typeface="Verdana" pitchFamily="34" charset="0"/>
                <a:ea typeface="Verdana" pitchFamily="34" charset="0"/>
                <a:cs typeface="Verdana" pitchFamily="34" charset="0"/>
              </a:rPr>
              <a:t>  0</a:t>
            </a:r>
            <a:endParaRPr lang="en-GB" sz="1600" dirty="0">
              <a:latin typeface="Verdana" pitchFamily="34" charset="0"/>
              <a:ea typeface="Verdana" pitchFamily="34" charset="0"/>
              <a:cs typeface="Verdana" pitchFamily="34" charset="0"/>
            </a:endParaRPr>
          </a:p>
        </p:txBody>
      </p:sp>
      <p:cxnSp>
        <p:nvCxnSpPr>
          <p:cNvPr id="29" name="Straight Arrow Connector 28"/>
          <p:cNvCxnSpPr/>
          <p:nvPr/>
        </p:nvCxnSpPr>
        <p:spPr>
          <a:xfrm flipH="1" flipV="1">
            <a:off x="2715125" y="4920496"/>
            <a:ext cx="460966" cy="60429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p:cNvSpPr txBox="1"/>
              <p:nvPr/>
            </p:nvSpPr>
            <p:spPr>
              <a:xfrm>
                <a:off x="833349" y="2979906"/>
                <a:ext cx="2513252" cy="72878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sSub>
                            <m:sSubPr>
                              <m:ctrlPr>
                                <a:rPr lang="en-GB" sz="2000" i="1" smtClean="0">
                                  <a:latin typeface="Cambria Math"/>
                                </a:rPr>
                              </m:ctrlPr>
                            </m:sSubPr>
                            <m:e>
                              <m:r>
                                <a:rPr lang="en-GB" sz="2000" i="1" smtClean="0">
                                  <a:latin typeface="Cambria Math"/>
                                  <a:ea typeface="Cambria Math"/>
                                </a:rPr>
                                <m:t>𝜇</m:t>
                              </m:r>
                            </m:e>
                            <m:sub>
                              <m:r>
                                <a:rPr lang="en-US" sz="2000" b="0" i="1" smtClean="0">
                                  <a:latin typeface="Cambria Math"/>
                                </a:rPr>
                                <m:t>𝑡𝑟</m:t>
                              </m:r>
                            </m:sub>
                          </m:sSub>
                        </m:num>
                        <m:den>
                          <m:r>
                            <a:rPr lang="en-GB" sz="2000" i="1" smtClean="0">
                              <a:latin typeface="Cambria Math"/>
                              <a:ea typeface="Cambria Math"/>
                            </a:rPr>
                            <m:t>𝜌</m:t>
                          </m:r>
                        </m:den>
                      </m:f>
                      <m:r>
                        <a:rPr lang="en-US" sz="2000" b="0" i="1" smtClean="0">
                          <a:latin typeface="Cambria Math"/>
                        </a:rPr>
                        <m:t>=</m:t>
                      </m:r>
                      <m:f>
                        <m:fPr>
                          <m:ctrlPr>
                            <a:rPr lang="en-GB" sz="2000" i="1">
                              <a:latin typeface="Cambria Math"/>
                            </a:rPr>
                          </m:ctrlPr>
                        </m:fPr>
                        <m:num>
                          <m:sSub>
                            <m:sSubPr>
                              <m:ctrlPr>
                                <a:rPr lang="en-GB" sz="2000" i="1">
                                  <a:latin typeface="Cambria Math"/>
                                </a:rPr>
                              </m:ctrlPr>
                            </m:sSubPr>
                            <m:e>
                              <m:r>
                                <a:rPr lang="en-GB" sz="2000" i="1" smtClean="0">
                                  <a:latin typeface="Cambria Math"/>
                                  <a:ea typeface="Cambria Math"/>
                                </a:rPr>
                                <m:t>𝜏</m:t>
                              </m:r>
                            </m:e>
                            <m:sub>
                              <m:r>
                                <a:rPr lang="en-US" sz="2000" i="1">
                                  <a:latin typeface="Cambria Math"/>
                                </a:rPr>
                                <m:t>𝑡𝑟</m:t>
                              </m:r>
                            </m:sub>
                          </m:sSub>
                        </m:num>
                        <m:den>
                          <m:r>
                            <a:rPr lang="en-GB" sz="2000" i="1">
                              <a:latin typeface="Cambria Math"/>
                              <a:ea typeface="Cambria Math"/>
                            </a:rPr>
                            <m:t>𝜌</m:t>
                          </m:r>
                        </m:den>
                      </m:f>
                      <m:r>
                        <a:rPr lang="en-US" sz="2000" b="0" i="0" smtClean="0">
                          <a:latin typeface="Cambria Math"/>
                          <a:ea typeface="Cambria Math"/>
                        </a:rPr>
                        <m:t>+</m:t>
                      </m:r>
                      <m:f>
                        <m:fPr>
                          <m:ctrlPr>
                            <a:rPr lang="en-GB" sz="2000" i="1">
                              <a:latin typeface="Cambria Math"/>
                            </a:rPr>
                          </m:ctrlPr>
                        </m:fPr>
                        <m:num>
                          <m:sSub>
                            <m:sSubPr>
                              <m:ctrlPr>
                                <a:rPr lang="en-GB" sz="2000" i="1">
                                  <a:latin typeface="Cambria Math"/>
                                </a:rPr>
                              </m:ctrlPr>
                            </m:sSubPr>
                            <m:e>
                              <m:r>
                                <a:rPr lang="en-GB" sz="2000" i="1" smtClean="0">
                                  <a:latin typeface="Cambria Math"/>
                                  <a:ea typeface="Cambria Math"/>
                                </a:rPr>
                                <m:t>𝜎</m:t>
                              </m:r>
                            </m:e>
                            <m:sub>
                              <m:r>
                                <a:rPr lang="en-US" sz="2000" i="1">
                                  <a:latin typeface="Cambria Math"/>
                                </a:rPr>
                                <m:t>𝑡𝑟</m:t>
                              </m:r>
                            </m:sub>
                          </m:sSub>
                        </m:num>
                        <m:den>
                          <m:r>
                            <a:rPr lang="en-GB" sz="2000" i="1">
                              <a:latin typeface="Cambria Math"/>
                              <a:ea typeface="Cambria Math"/>
                            </a:rPr>
                            <m:t>𝜌</m:t>
                          </m:r>
                        </m:den>
                      </m:f>
                      <m:r>
                        <a:rPr lang="en-US" sz="2000" b="0" i="1" smtClean="0">
                          <a:latin typeface="Cambria Math"/>
                          <a:ea typeface="Cambria Math"/>
                        </a:rPr>
                        <m:t>+</m:t>
                      </m:r>
                      <m:f>
                        <m:fPr>
                          <m:ctrlPr>
                            <a:rPr lang="en-GB" sz="2000" i="1">
                              <a:latin typeface="Cambria Math"/>
                            </a:rPr>
                          </m:ctrlPr>
                        </m:fPr>
                        <m:num>
                          <m:sSub>
                            <m:sSubPr>
                              <m:ctrlPr>
                                <a:rPr lang="en-GB" sz="2000" i="1">
                                  <a:latin typeface="Cambria Math"/>
                                </a:rPr>
                              </m:ctrlPr>
                            </m:sSubPr>
                            <m:e>
                              <m:r>
                                <a:rPr lang="en-US" sz="2000" b="0" i="1" smtClean="0">
                                  <a:latin typeface="Cambria Math"/>
                                  <a:ea typeface="Cambria Math"/>
                                </a:rPr>
                                <m:t>𝑘</m:t>
                              </m:r>
                            </m:e>
                            <m:sub>
                              <m:r>
                                <a:rPr lang="en-US" sz="2000" i="1">
                                  <a:latin typeface="Cambria Math"/>
                                </a:rPr>
                                <m:t>𝑡𝑟</m:t>
                              </m:r>
                            </m:sub>
                          </m:sSub>
                        </m:num>
                        <m:den>
                          <m:r>
                            <a:rPr lang="en-GB" sz="2000" i="1">
                              <a:latin typeface="Cambria Math"/>
                              <a:ea typeface="Cambria Math"/>
                            </a:rPr>
                            <m:t>𝜌</m:t>
                          </m:r>
                        </m:den>
                      </m:f>
                    </m:oMath>
                  </m:oMathPara>
                </a14:m>
                <a:endParaRPr lang="en-GB" sz="2000" dirty="0"/>
              </a:p>
            </p:txBody>
          </p:sp>
        </mc:Choice>
        <mc:Fallback xmlns="">
          <p:sp>
            <p:nvSpPr>
              <p:cNvPr id="22" name="TextBox 21"/>
              <p:cNvSpPr txBox="1">
                <a:spLocks noRot="1" noChangeAspect="1" noMove="1" noResize="1" noEditPoints="1" noAdjustHandles="1" noChangeArrowheads="1" noChangeShapeType="1" noTextEdit="1"/>
              </p:cNvSpPr>
              <p:nvPr/>
            </p:nvSpPr>
            <p:spPr>
              <a:xfrm>
                <a:off x="833349" y="2979906"/>
                <a:ext cx="2513252" cy="728789"/>
              </a:xfrm>
              <a:prstGeom prst="rect">
                <a:avLst/>
              </a:prstGeom>
              <a:blipFill rotWithShape="1">
                <a:blip r:embed="rId4"/>
                <a:stretch>
                  <a:fillRect/>
                </a:stretch>
              </a:blipFill>
            </p:spPr>
            <p:txBody>
              <a:bodyPr/>
              <a:lstStyle/>
              <a:p>
                <a:r>
                  <a:rPr lang="en-GB">
                    <a:noFill/>
                  </a:rPr>
                  <a:t> </a:t>
                </a:r>
              </a:p>
            </p:txBody>
          </p:sp>
        </mc:Fallback>
      </mc:AlternateContent>
      <p:sp>
        <p:nvSpPr>
          <p:cNvPr id="18" name="Slide Number Placeholder 17"/>
          <p:cNvSpPr>
            <a:spLocks noGrp="1"/>
          </p:cNvSpPr>
          <p:nvPr>
            <p:ph type="sldNum" sz="quarter" idx="12"/>
          </p:nvPr>
        </p:nvSpPr>
        <p:spPr/>
        <p:txBody>
          <a:bodyPr/>
          <a:lstStyle/>
          <a:p>
            <a:fld id="{97B5E8DF-58F0-4F1A-9C8E-35C36CDA2C44}" type="slidenum">
              <a:rPr lang="en-GB" smtClean="0"/>
              <a:pPr/>
              <a:t>34</a:t>
            </a:fld>
            <a:endParaRPr lang="en-GB"/>
          </a:p>
        </p:txBody>
      </p:sp>
      <mc:AlternateContent xmlns:mc="http://schemas.openxmlformats.org/markup-compatibility/2006" xmlns:a14="http://schemas.microsoft.com/office/drawing/2010/main">
        <mc:Choice Requires="a14">
          <p:sp>
            <p:nvSpPr>
              <p:cNvPr id="30" name="TextBox 29"/>
              <p:cNvSpPr txBox="1"/>
              <p:nvPr/>
            </p:nvSpPr>
            <p:spPr>
              <a:xfrm>
                <a:off x="882762" y="1276856"/>
                <a:ext cx="1924694" cy="72878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sSub>
                            <m:sSubPr>
                              <m:ctrlPr>
                                <a:rPr lang="en-GB" sz="2000" i="1" smtClean="0">
                                  <a:latin typeface="Cambria Math"/>
                                </a:rPr>
                              </m:ctrlPr>
                            </m:sSubPr>
                            <m:e>
                              <m:r>
                                <a:rPr lang="en-GB" sz="2000" i="1" smtClean="0">
                                  <a:latin typeface="Cambria Math"/>
                                  <a:ea typeface="Cambria Math"/>
                                </a:rPr>
                                <m:t>𝜇</m:t>
                              </m:r>
                            </m:e>
                            <m:sub>
                              <m:r>
                                <a:rPr lang="en-US" sz="2000" b="0" i="1" smtClean="0">
                                  <a:latin typeface="Cambria Math"/>
                                </a:rPr>
                                <m:t>𝑡𝑟</m:t>
                              </m:r>
                            </m:sub>
                          </m:sSub>
                        </m:num>
                        <m:den>
                          <m:r>
                            <a:rPr lang="en-GB" sz="2000" i="1" smtClean="0">
                              <a:latin typeface="Cambria Math"/>
                              <a:ea typeface="Cambria Math"/>
                            </a:rPr>
                            <m:t>𝜌</m:t>
                          </m:r>
                        </m:den>
                      </m:f>
                      <m:r>
                        <a:rPr lang="en-US" sz="2000" b="0" i="1" smtClean="0">
                          <a:latin typeface="Cambria Math"/>
                        </a:rPr>
                        <m:t>=</m:t>
                      </m:r>
                      <m:f>
                        <m:fPr>
                          <m:ctrlPr>
                            <a:rPr lang="en-US" sz="2000" b="0" i="1" smtClean="0">
                              <a:latin typeface="Cambria Math"/>
                            </a:rPr>
                          </m:ctrlPr>
                        </m:fPr>
                        <m:num>
                          <m:r>
                            <a:rPr lang="en-US" sz="2000" b="0" i="1" smtClean="0">
                              <a:latin typeface="Cambria Math"/>
                            </a:rPr>
                            <m:t>1</m:t>
                          </m:r>
                        </m:num>
                        <m:den>
                          <m:r>
                            <a:rPr lang="en-US" sz="2000" b="0" i="1" smtClean="0">
                              <a:latin typeface="Cambria Math"/>
                              <a:ea typeface="Cambria Math"/>
                            </a:rPr>
                            <m:t>𝜌</m:t>
                          </m:r>
                          <m:r>
                            <a:rPr lang="en-US" sz="2000" b="0" i="1" smtClean="0">
                              <a:latin typeface="Cambria Math"/>
                              <a:ea typeface="Cambria Math"/>
                            </a:rPr>
                            <m:t>𝐸𝑁</m:t>
                          </m:r>
                        </m:den>
                      </m:f>
                      <m:f>
                        <m:fPr>
                          <m:ctrlPr>
                            <a:rPr lang="en-US" sz="2000" b="0" i="1" smtClean="0">
                              <a:latin typeface="Cambria Math"/>
                            </a:rPr>
                          </m:ctrlPr>
                        </m:fPr>
                        <m:num>
                          <m:r>
                            <a:rPr lang="en-US" sz="2000" b="0" i="1" smtClean="0">
                              <a:latin typeface="Cambria Math"/>
                            </a:rPr>
                            <m:t>𝑑</m:t>
                          </m:r>
                          <m:sSub>
                            <m:sSubPr>
                              <m:ctrlPr>
                                <a:rPr lang="en-US" sz="2000" b="0" i="1" smtClean="0">
                                  <a:latin typeface="Cambria Math"/>
                                </a:rPr>
                              </m:ctrlPr>
                            </m:sSubPr>
                            <m:e>
                              <m:r>
                                <a:rPr lang="en-US" sz="2000" b="0" i="1" smtClean="0">
                                  <a:latin typeface="Cambria Math"/>
                                  <a:ea typeface="Cambria Math"/>
                                </a:rPr>
                                <m:t>𝜀</m:t>
                              </m:r>
                            </m:e>
                            <m:sub>
                              <m:r>
                                <a:rPr lang="en-US" sz="2000" b="0" i="1" smtClean="0">
                                  <a:latin typeface="Cambria Math"/>
                                </a:rPr>
                                <m:t>𝑡𝑟</m:t>
                              </m:r>
                            </m:sub>
                          </m:sSub>
                        </m:num>
                        <m:den>
                          <m:r>
                            <a:rPr lang="en-US" sz="2000" b="0" i="1" smtClean="0">
                              <a:latin typeface="Cambria Math"/>
                            </a:rPr>
                            <m:t>𝑑𝑙</m:t>
                          </m:r>
                        </m:den>
                      </m:f>
                    </m:oMath>
                  </m:oMathPara>
                </a14:m>
                <a:endParaRPr lang="en-GB" sz="2000" dirty="0"/>
              </a:p>
            </p:txBody>
          </p:sp>
        </mc:Choice>
        <mc:Fallback xmlns="">
          <p:sp>
            <p:nvSpPr>
              <p:cNvPr id="30" name="TextBox 29"/>
              <p:cNvSpPr txBox="1">
                <a:spLocks noRot="1" noChangeAspect="1" noMove="1" noResize="1" noEditPoints="1" noAdjustHandles="1" noChangeArrowheads="1" noChangeShapeType="1" noTextEdit="1"/>
              </p:cNvSpPr>
              <p:nvPr/>
            </p:nvSpPr>
            <p:spPr>
              <a:xfrm>
                <a:off x="882762" y="1276856"/>
                <a:ext cx="1924694" cy="728789"/>
              </a:xfrm>
              <a:prstGeom prst="rect">
                <a:avLst/>
              </a:prstGeom>
              <a:blipFill rotWithShape="1">
                <a:blip r:embed="rId5"/>
                <a:stretch>
                  <a:fillRect/>
                </a:stretch>
              </a:blipFill>
            </p:spPr>
            <p:txBody>
              <a:bodyPr/>
              <a:lstStyle/>
              <a:p>
                <a:r>
                  <a:rPr lang="en-GB">
                    <a:noFill/>
                  </a:rPr>
                  <a:t> </a:t>
                </a:r>
              </a:p>
            </p:txBody>
          </p:sp>
        </mc:Fallback>
      </mc:AlternateContent>
      <p:sp>
        <p:nvSpPr>
          <p:cNvPr id="12" name="TextBox 11"/>
          <p:cNvSpPr txBox="1"/>
          <p:nvPr/>
        </p:nvSpPr>
        <p:spPr>
          <a:xfrm>
            <a:off x="4355976" y="1455975"/>
            <a:ext cx="4340872" cy="969496"/>
          </a:xfrm>
          <a:prstGeom prst="rect">
            <a:avLst/>
          </a:prstGeom>
          <a:noFill/>
        </p:spPr>
        <p:txBody>
          <a:bodyPr wrap="square" rtlCol="0">
            <a:spAutoFit/>
          </a:bodyPr>
          <a:lstStyle/>
          <a:p>
            <a:pPr marL="273050" indent="-273050"/>
            <a:r>
              <a:rPr lang="en-US" sz="1900" dirty="0" smtClean="0">
                <a:latin typeface="Verdana" pitchFamily="34" charset="0"/>
                <a:ea typeface="Verdana" pitchFamily="34" charset="0"/>
                <a:cs typeface="Verdana" pitchFamily="34" charset="0"/>
              </a:rPr>
              <a:t>= fraction of energy of incident particles transferred to kinetic energy of secondary particles</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774058" y="1301189"/>
                <a:ext cx="709874" cy="6746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US" sz="2000" b="0" i="1" smtClean="0">
                              <a:latin typeface="Cambria Math"/>
                            </a:rPr>
                            <m:t>𝑑</m:t>
                          </m:r>
                          <m:sSub>
                            <m:sSubPr>
                              <m:ctrlPr>
                                <a:rPr lang="en-US" sz="2000" b="0" i="1" smtClean="0">
                                  <a:latin typeface="Cambria Math"/>
                                </a:rPr>
                              </m:ctrlPr>
                            </m:sSubPr>
                            <m:e>
                              <m:r>
                                <a:rPr lang="en-US" sz="2000" b="0" i="1" smtClean="0">
                                  <a:latin typeface="Cambria Math"/>
                                  <a:ea typeface="Cambria Math"/>
                                </a:rPr>
                                <m:t>𝜀</m:t>
                              </m:r>
                            </m:e>
                            <m:sub>
                              <m:r>
                                <a:rPr lang="en-US" sz="2000" b="0" i="1" smtClean="0">
                                  <a:latin typeface="Cambria Math"/>
                                </a:rPr>
                                <m:t>𝑡𝑟</m:t>
                              </m:r>
                            </m:sub>
                          </m:sSub>
                        </m:num>
                        <m:den>
                          <m:r>
                            <a:rPr lang="en-US" sz="2000" b="0" i="1" smtClean="0">
                              <a:latin typeface="Cambria Math"/>
                            </a:rPr>
                            <m:t>𝐸𝑁</m:t>
                          </m:r>
                        </m:den>
                      </m:f>
                    </m:oMath>
                  </m:oMathPara>
                </a14:m>
                <a:endParaRPr lang="en-GB" sz="2000" dirty="0"/>
              </a:p>
            </p:txBody>
          </p:sp>
        </mc:Choice>
        <mc:Fallback xmlns="">
          <p:sp>
            <p:nvSpPr>
              <p:cNvPr id="13" name="TextBox 12"/>
              <p:cNvSpPr txBox="1">
                <a:spLocks noRot="1" noChangeAspect="1" noMove="1" noResize="1" noEditPoints="1" noAdjustHandles="1" noChangeArrowheads="1" noChangeShapeType="1" noTextEdit="1"/>
              </p:cNvSpPr>
              <p:nvPr/>
            </p:nvSpPr>
            <p:spPr>
              <a:xfrm>
                <a:off x="3774058" y="1301189"/>
                <a:ext cx="709874" cy="674672"/>
              </a:xfrm>
              <a:prstGeom prst="rect">
                <a:avLst/>
              </a:prstGeom>
              <a:blipFill rotWithShape="1">
                <a:blip r:embed="rId6"/>
                <a:stretch>
                  <a:fillRect/>
                </a:stretch>
              </a:blipFill>
            </p:spPr>
            <p:txBody>
              <a:bodyPr/>
              <a:lstStyle/>
              <a:p>
                <a:r>
                  <a:rPr lang="en-GB">
                    <a:noFill/>
                  </a:rPr>
                  <a:t> </a:t>
                </a:r>
              </a:p>
            </p:txBody>
          </p:sp>
        </mc:Fallback>
      </mc:AlternateContent>
      <p:sp>
        <p:nvSpPr>
          <p:cNvPr id="14" name="TextBox 13"/>
          <p:cNvSpPr txBox="1"/>
          <p:nvPr/>
        </p:nvSpPr>
        <p:spPr>
          <a:xfrm>
            <a:off x="882762" y="2420888"/>
            <a:ext cx="2026187"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For photons:</a:t>
            </a:r>
            <a:endParaRPr lang="en-GB" sz="1900" dirty="0">
              <a:latin typeface="Verdana" pitchFamily="34" charset="0"/>
              <a:ea typeface="Verdana" pitchFamily="34" charset="0"/>
              <a:cs typeface="Verdana" pitchFamily="34" charset="0"/>
            </a:endParaRPr>
          </a:p>
        </p:txBody>
      </p:sp>
      <p:sp>
        <p:nvSpPr>
          <p:cNvPr id="15" name="TextBox 14"/>
          <p:cNvSpPr txBox="1"/>
          <p:nvPr/>
        </p:nvSpPr>
        <p:spPr>
          <a:xfrm>
            <a:off x="0" y="16914"/>
            <a:ext cx="8999984" cy="384721"/>
          </a:xfrm>
          <a:prstGeom prst="rect">
            <a:avLst/>
          </a:prstGeom>
          <a:noFill/>
        </p:spPr>
        <p:txBody>
          <a:bodyPr wrap="square" rtlCol="0">
            <a:spAutoFit/>
          </a:bodyPr>
          <a:lstStyle/>
          <a:p>
            <a:r>
              <a:rPr lang="en-US" sz="1900" i="1" dirty="0" smtClean="0">
                <a:solidFill>
                  <a:srgbClr val="FF0000"/>
                </a:solidFill>
                <a:latin typeface="Verdana" pitchFamily="34" charset="0"/>
                <a:ea typeface="Verdana" pitchFamily="34" charset="0"/>
                <a:cs typeface="Verdana" pitchFamily="34" charset="0"/>
              </a:rPr>
              <a:t>Total coefficients for attenuation, energy transfer and energy absorption</a:t>
            </a:r>
            <a:endParaRPr lang="en-GB" sz="19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79790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Dal Physics\Images\bush_03_13.tif"/>
          <p:cNvPicPr>
            <a:picLocks noChangeAspect="1" noChangeArrowheads="1"/>
          </p:cNvPicPr>
          <p:nvPr/>
        </p:nvPicPr>
        <p:blipFill rotWithShape="1">
          <a:blip r:embed="rId2">
            <a:extLst>
              <a:ext uri="{28A0092B-C50C-407E-A947-70E740481C1C}">
                <a14:useLocalDpi xmlns:a14="http://schemas.microsoft.com/office/drawing/2010/main" val="0"/>
              </a:ext>
            </a:extLst>
          </a:blip>
          <a:srcRect t="9198"/>
          <a:stretch/>
        </p:blipFill>
        <p:spPr bwMode="auto">
          <a:xfrm>
            <a:off x="1259632" y="1294877"/>
            <a:ext cx="5616624" cy="46544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p:cNvSpPr txBox="1"/>
          <p:nvPr/>
        </p:nvSpPr>
        <p:spPr>
          <a:xfrm>
            <a:off x="467544" y="735087"/>
            <a:ext cx="7992888"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Example: mass attenuation coefficient for soft tissue (Z = 7)</a:t>
            </a:r>
            <a:endParaRPr lang="en-GB" sz="2000" dirty="0">
              <a:latin typeface="Verdana" pitchFamily="34" charset="0"/>
              <a:ea typeface="Verdana" pitchFamily="34" charset="0"/>
              <a:cs typeface="Verdana" pitchFamily="34" charset="0"/>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35</a:t>
            </a:fld>
            <a:endParaRPr lang="en-GB"/>
          </a:p>
        </p:txBody>
      </p:sp>
      <p:sp>
        <p:nvSpPr>
          <p:cNvPr id="6" name="TextBox 5"/>
          <p:cNvSpPr txBox="1"/>
          <p:nvPr/>
        </p:nvSpPr>
        <p:spPr>
          <a:xfrm>
            <a:off x="0" y="16914"/>
            <a:ext cx="8999984" cy="384721"/>
          </a:xfrm>
          <a:prstGeom prst="rect">
            <a:avLst/>
          </a:prstGeom>
          <a:noFill/>
        </p:spPr>
        <p:txBody>
          <a:bodyPr wrap="square" rtlCol="0">
            <a:spAutoFit/>
          </a:bodyPr>
          <a:lstStyle/>
          <a:p>
            <a:r>
              <a:rPr lang="en-US" sz="1900" i="1" dirty="0" smtClean="0">
                <a:solidFill>
                  <a:srgbClr val="FF0000"/>
                </a:solidFill>
                <a:latin typeface="Verdana" pitchFamily="34" charset="0"/>
                <a:ea typeface="Verdana" pitchFamily="34" charset="0"/>
                <a:cs typeface="Verdana" pitchFamily="34" charset="0"/>
              </a:rPr>
              <a:t>Total coefficients for attenuation, energy transfer and energy absorption</a:t>
            </a:r>
            <a:endParaRPr lang="en-GB" sz="19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165469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9600"/>
            <a:ext cx="9144000" cy="400110"/>
          </a:xfrm>
          <a:prstGeom prst="rect">
            <a:avLst/>
          </a:prstGeom>
          <a:noFill/>
        </p:spPr>
        <p:txBody>
          <a:bodyPr wrap="square" rtlCol="0">
            <a:spAutoFit/>
          </a:bodyPr>
          <a:lstStyle/>
          <a:p>
            <a:r>
              <a:rPr lang="en-US" sz="1900" i="1" dirty="0" smtClean="0">
                <a:solidFill>
                  <a:srgbClr val="FF0000"/>
                </a:solidFill>
                <a:latin typeface="Verdana" pitchFamily="34" charset="0"/>
                <a:ea typeface="Verdana" pitchFamily="34" charset="0"/>
                <a:cs typeface="Verdana" pitchFamily="34" charset="0"/>
              </a:rPr>
              <a:t>Exponential attenuation of uncharged </a:t>
            </a:r>
            <a:r>
              <a:rPr lang="en-US" sz="1900" i="1" dirty="0">
                <a:solidFill>
                  <a:srgbClr val="FF0000"/>
                </a:solidFill>
                <a:latin typeface="Verdana" pitchFamily="34" charset="0"/>
                <a:ea typeface="Verdana" pitchFamily="34" charset="0"/>
                <a:cs typeface="Verdana" pitchFamily="34" charset="0"/>
              </a:rPr>
              <a:t>ionizing radiation (</a:t>
            </a:r>
            <a:r>
              <a:rPr lang="en-US" sz="2000" b="1" i="1" dirty="0">
                <a:solidFill>
                  <a:srgbClr val="FF0000"/>
                </a:solidFill>
                <a:latin typeface="Symbol" pitchFamily="18" charset="2"/>
                <a:ea typeface="Verdana" pitchFamily="34" charset="0"/>
                <a:cs typeface="Verdana" pitchFamily="34" charset="0"/>
              </a:rPr>
              <a:t>g</a:t>
            </a:r>
            <a:r>
              <a:rPr lang="en-US" sz="1900" i="1" dirty="0">
                <a:solidFill>
                  <a:srgbClr val="FF0000"/>
                </a:solidFill>
                <a:latin typeface="Verdana" pitchFamily="34" charset="0"/>
                <a:ea typeface="Verdana" pitchFamily="34" charset="0"/>
                <a:cs typeface="Verdana" pitchFamily="34" charset="0"/>
              </a:rPr>
              <a:t> and neutrons)</a:t>
            </a:r>
            <a:r>
              <a:rPr lang="en-US" sz="1900" i="1" dirty="0" smtClean="0">
                <a:solidFill>
                  <a:srgbClr val="FF0000"/>
                </a:solidFill>
                <a:latin typeface="Verdana" pitchFamily="34" charset="0"/>
                <a:ea typeface="Verdana" pitchFamily="34" charset="0"/>
                <a:cs typeface="Verdana" pitchFamily="34" charset="0"/>
              </a:rPr>
              <a:t> </a:t>
            </a:r>
            <a:endParaRPr lang="en-GB" sz="19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497194" y="836712"/>
                <a:ext cx="1680075"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𝑑𝑁</m:t>
                      </m:r>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𝑁𝑑𝑙</m:t>
                      </m:r>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497194" y="836712"/>
                <a:ext cx="1680075" cy="400110"/>
              </a:xfrm>
              <a:prstGeom prst="rect">
                <a:avLst/>
              </a:prstGeom>
              <a:blipFill rotWithShape="1">
                <a:blip r:embed="rId3"/>
                <a:stretch>
                  <a:fillRect b="-106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97194" y="1486110"/>
                <a:ext cx="1492524" cy="67467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r>
                            <a:rPr lang="en-US" sz="2000" b="0" i="1" smtClean="0">
                              <a:latin typeface="Cambria Math"/>
                            </a:rPr>
                            <m:t>𝑑𝑁</m:t>
                          </m:r>
                        </m:num>
                        <m:den>
                          <m:r>
                            <a:rPr lang="en-US" sz="2000" b="0" i="1" smtClean="0">
                              <a:latin typeface="Cambria Math"/>
                            </a:rPr>
                            <m:t>𝑁</m:t>
                          </m:r>
                        </m:den>
                      </m:f>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𝑑𝑙</m:t>
                      </m:r>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497194" y="1486110"/>
                <a:ext cx="1492524" cy="67467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497194" y="2464930"/>
                <a:ext cx="2631939" cy="82259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trlPr>
                            <a:rPr lang="en-GB" sz="2000" i="1" smtClean="0">
                              <a:latin typeface="Cambria Math"/>
                            </a:rPr>
                          </m:ctrlPr>
                        </m:naryPr>
                        <m:sub>
                          <m:r>
                            <m:rPr>
                              <m:brk m:alnAt="23"/>
                            </m:rPr>
                            <a:rPr lang="en-US" sz="2000" b="0" i="1" smtClean="0">
                              <a:latin typeface="Cambria Math"/>
                            </a:rPr>
                            <m:t>𝑁</m:t>
                          </m:r>
                          <m:r>
                            <a:rPr lang="en-US" sz="2000" b="0" i="1" smtClean="0">
                              <a:latin typeface="Cambria Math"/>
                            </a:rPr>
                            <m:t>=</m:t>
                          </m:r>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0</m:t>
                              </m:r>
                            </m:sub>
                          </m:sSub>
                        </m:sub>
                        <m:sup>
                          <m:sSub>
                            <m:sSubPr>
                              <m:ctrlPr>
                                <a:rPr lang="en-GB" sz="2000" i="1" smtClean="0">
                                  <a:latin typeface="Cambria Math"/>
                                </a:rPr>
                              </m:ctrlPr>
                            </m:sSubPr>
                            <m:e>
                              <m:r>
                                <a:rPr lang="en-US" sz="2000" b="0" i="1" smtClean="0">
                                  <a:latin typeface="Cambria Math"/>
                                </a:rPr>
                                <m:t>𝑁</m:t>
                              </m:r>
                            </m:e>
                            <m:sub>
                              <m:r>
                                <a:rPr lang="en-US" sz="2000" b="0" i="1" smtClean="0">
                                  <a:latin typeface="Cambria Math"/>
                                </a:rPr>
                                <m:t>𝐿</m:t>
                              </m:r>
                            </m:sub>
                          </m:sSub>
                        </m:sup>
                        <m:e>
                          <m:f>
                            <m:fPr>
                              <m:ctrlPr>
                                <a:rPr lang="en-GB" sz="2000" i="1" smtClean="0">
                                  <a:latin typeface="Cambria Math"/>
                                </a:rPr>
                              </m:ctrlPr>
                            </m:fPr>
                            <m:num>
                              <m:r>
                                <a:rPr lang="en-US" sz="2000" b="0" i="1" smtClean="0">
                                  <a:latin typeface="Cambria Math"/>
                                </a:rPr>
                                <m:t>𝑑𝑁</m:t>
                              </m:r>
                            </m:num>
                            <m:den>
                              <m:r>
                                <a:rPr lang="en-US" sz="2000" b="0" i="1" smtClean="0">
                                  <a:latin typeface="Cambria Math"/>
                                </a:rPr>
                                <m:t>𝑁</m:t>
                              </m:r>
                            </m:den>
                          </m:f>
                          <m:r>
                            <a:rPr lang="en-US" sz="2000" b="0" i="1" smtClean="0">
                              <a:latin typeface="Cambria Math"/>
                            </a:rPr>
                            <m:t>=−</m:t>
                          </m:r>
                          <m:nary>
                            <m:naryPr>
                              <m:ctrlPr>
                                <a:rPr lang="en-US" sz="2000" b="0" i="1" smtClean="0">
                                  <a:latin typeface="Cambria Math"/>
                                </a:rPr>
                              </m:ctrlPr>
                            </m:naryPr>
                            <m:sub>
                              <m:r>
                                <m:rPr>
                                  <m:brk m:alnAt="23"/>
                                </m:rPr>
                                <a:rPr lang="en-US" sz="2000" b="0" i="1" smtClean="0">
                                  <a:latin typeface="Cambria Math"/>
                                </a:rPr>
                                <m:t>𝑙</m:t>
                              </m:r>
                              <m:r>
                                <a:rPr lang="en-US" sz="2000" b="0" i="1" smtClean="0">
                                  <a:latin typeface="Cambria Math"/>
                                </a:rPr>
                                <m:t>=0</m:t>
                              </m:r>
                            </m:sub>
                            <m:sup>
                              <m:r>
                                <a:rPr lang="en-US" sz="2000" b="0" i="1" smtClean="0">
                                  <a:latin typeface="Cambria Math"/>
                                </a:rPr>
                                <m:t>𝐿</m:t>
                              </m:r>
                            </m:sup>
                            <m:e>
                              <m:r>
                                <a:rPr lang="en-US" sz="2000" b="0" i="1" smtClean="0">
                                  <a:latin typeface="Cambria Math"/>
                                  <a:ea typeface="Cambria Math"/>
                                </a:rPr>
                                <m:t>𝜇</m:t>
                              </m:r>
                              <m:r>
                                <a:rPr lang="en-US" sz="2000" b="0" i="1" smtClean="0">
                                  <a:latin typeface="Cambria Math"/>
                                  <a:ea typeface="Cambria Math"/>
                                </a:rPr>
                                <m:t>𝑑𝑙</m:t>
                              </m:r>
                            </m:e>
                          </m:nary>
                        </m:e>
                      </m:nary>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497194" y="2464930"/>
                <a:ext cx="2631939" cy="822597"/>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97194" y="3502334"/>
                <a:ext cx="3293209"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𝑙𝑛</m:t>
                      </m:r>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𝐿</m:t>
                          </m:r>
                        </m:sub>
                      </m:sSub>
                      <m:r>
                        <a:rPr lang="en-US" sz="2000" b="0" i="1" smtClean="0">
                          <a:latin typeface="Cambria Math"/>
                        </a:rPr>
                        <m:t>−</m:t>
                      </m:r>
                      <m:r>
                        <a:rPr lang="en-US" sz="2000" b="0" i="1" smtClean="0">
                          <a:latin typeface="Cambria Math"/>
                        </a:rPr>
                        <m:t>𝑙𝑛</m:t>
                      </m:r>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0</m:t>
                          </m:r>
                        </m:sub>
                      </m:sSub>
                      <m:r>
                        <a:rPr lang="en-US" sz="2000" b="0" i="1" smtClean="0">
                          <a:latin typeface="Cambria Math"/>
                        </a:rPr>
                        <m:t>=</m:t>
                      </m:r>
                      <m:r>
                        <a:rPr lang="en-US" sz="2000" b="0" i="1" smtClean="0">
                          <a:latin typeface="Cambria Math"/>
                        </a:rPr>
                        <m:t>𝑙𝑛</m:t>
                      </m:r>
                      <m:f>
                        <m:fPr>
                          <m:ctrlPr>
                            <a:rPr lang="en-US" sz="2000" b="0" i="1" smtClean="0">
                              <a:latin typeface="Cambria Math"/>
                            </a:rPr>
                          </m:ctrlPr>
                        </m:fPr>
                        <m:num>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𝐿</m:t>
                              </m:r>
                            </m:sub>
                          </m:sSub>
                        </m:num>
                        <m:den>
                          <m:sSub>
                            <m:sSubPr>
                              <m:ctrlPr>
                                <a:rPr lang="en-US" sz="2000" b="0" i="1" smtClean="0">
                                  <a:latin typeface="Cambria Math"/>
                                </a:rPr>
                              </m:ctrlPr>
                            </m:sSubPr>
                            <m:e>
                              <m:r>
                                <a:rPr lang="en-US" sz="2000" b="0" i="1" smtClean="0">
                                  <a:latin typeface="Cambria Math"/>
                                </a:rPr>
                                <m:t>𝑁</m:t>
                              </m:r>
                            </m:e>
                            <m:sub>
                              <m:r>
                                <a:rPr lang="en-US" sz="2000" b="0" i="1" smtClean="0">
                                  <a:latin typeface="Cambria Math"/>
                                </a:rPr>
                                <m:t>0</m:t>
                              </m:r>
                            </m:sub>
                          </m:sSub>
                        </m:den>
                      </m:f>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𝐿</m:t>
                      </m:r>
                    </m:oMath>
                  </m:oMathPara>
                </a14:m>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497194" y="3502334"/>
                <a:ext cx="3293209" cy="720775"/>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597541" y="4408126"/>
                <a:ext cx="1379865"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a:rPr>
                          </m:ctrlPr>
                        </m:fPr>
                        <m:num>
                          <m:sSub>
                            <m:sSubPr>
                              <m:ctrlPr>
                                <a:rPr lang="en-US" sz="2000" i="1">
                                  <a:latin typeface="Cambria Math"/>
                                </a:rPr>
                              </m:ctrlPr>
                            </m:sSubPr>
                            <m:e>
                              <m:r>
                                <a:rPr lang="en-US" sz="2000" i="1">
                                  <a:latin typeface="Cambria Math"/>
                                </a:rPr>
                                <m:t>𝑁</m:t>
                              </m:r>
                            </m:e>
                            <m:sub>
                              <m:r>
                                <a:rPr lang="en-US" sz="2000" i="1">
                                  <a:latin typeface="Cambria Math"/>
                                </a:rPr>
                                <m:t>𝐿</m:t>
                              </m:r>
                            </m:sub>
                          </m:sSub>
                        </m:num>
                        <m:den>
                          <m:sSub>
                            <m:sSubPr>
                              <m:ctrlPr>
                                <a:rPr lang="en-US" sz="2000" i="1">
                                  <a:latin typeface="Cambria Math"/>
                                </a:rPr>
                              </m:ctrlPr>
                            </m:sSubPr>
                            <m:e>
                              <m:r>
                                <a:rPr lang="en-US" sz="2000" i="1">
                                  <a:latin typeface="Cambria Math"/>
                                </a:rPr>
                                <m:t>𝑁</m:t>
                              </m:r>
                            </m:e>
                            <m:sub>
                              <m:r>
                                <a:rPr lang="en-US" sz="2000" i="1">
                                  <a:latin typeface="Cambria Math"/>
                                </a:rPr>
                                <m:t>0</m:t>
                              </m:r>
                            </m:sub>
                          </m:sSub>
                        </m:den>
                      </m:f>
                      <m:r>
                        <a:rPr lang="en-US" sz="2000" b="0" i="1" smtClean="0">
                          <a:latin typeface="Cambria Math"/>
                        </a:rPr>
                        <m:t>=</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𝐿</m:t>
                          </m:r>
                        </m:sup>
                      </m:sSup>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597541" y="4408126"/>
                <a:ext cx="1379865" cy="720775"/>
              </a:xfrm>
              <a:prstGeom prst="rect">
                <a:avLst/>
              </a:prstGeom>
              <a:blipFill rotWithShape="1">
                <a:blip r:embed="rId7"/>
                <a:stretch>
                  <a:fillRect/>
                </a:stretch>
              </a:blipFill>
            </p:spPr>
            <p:txBody>
              <a:bodyPr/>
              <a:lstStyle/>
              <a:p>
                <a:r>
                  <a:rPr lang="en-GB">
                    <a:noFill/>
                  </a:rPr>
                  <a:t> </a:t>
                </a:r>
              </a:p>
            </p:txBody>
          </p:sp>
        </mc:Fallback>
      </mc:AlternateContent>
      <p:sp>
        <p:nvSpPr>
          <p:cNvPr id="12" name="TextBox 11"/>
          <p:cNvSpPr txBox="1"/>
          <p:nvPr/>
        </p:nvSpPr>
        <p:spPr>
          <a:xfrm>
            <a:off x="4355976" y="3645024"/>
            <a:ext cx="4520668" cy="677108"/>
          </a:xfrm>
          <a:prstGeom prst="rect">
            <a:avLst/>
          </a:prstGeom>
          <a:noFill/>
        </p:spPr>
        <p:txBody>
          <a:bodyPr wrap="square" rtlCol="0">
            <a:spAutoFit/>
          </a:bodyPr>
          <a:lstStyle/>
          <a:p>
            <a:r>
              <a:rPr lang="en-US" sz="2000" i="1" dirty="0" smtClean="0">
                <a:latin typeface="Symbol" pitchFamily="18" charset="2"/>
                <a:ea typeface="Verdana" pitchFamily="34" charset="0"/>
                <a:cs typeface="Verdana" pitchFamily="34" charset="0"/>
              </a:rPr>
              <a:t>m</a:t>
            </a:r>
            <a:r>
              <a:rPr lang="en-US" dirty="0" smtClean="0">
                <a:latin typeface="Verdana" pitchFamily="34" charset="0"/>
                <a:ea typeface="Verdana" pitchFamily="34" charset="0"/>
                <a:cs typeface="Verdana" pitchFamily="34" charset="0"/>
              </a:rPr>
              <a:t> = linear attenuation coefficient</a:t>
            </a:r>
          </a:p>
          <a:p>
            <a:pPr defTabSz="442913"/>
            <a:r>
              <a:rPr lang="en-US" dirty="0" smtClean="0">
                <a:latin typeface="Verdana" pitchFamily="34" charset="0"/>
                <a:ea typeface="Verdana" pitchFamily="34" charset="0"/>
                <a:cs typeface="Verdana" pitchFamily="34" charset="0"/>
              </a:rPr>
              <a:t>	(narrow beam) (cm</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or m</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a:t>
            </a:r>
          </a:p>
        </p:txBody>
      </p:sp>
      <p:sp>
        <p:nvSpPr>
          <p:cNvPr id="14" name="TextBox 13"/>
          <p:cNvSpPr txBox="1"/>
          <p:nvPr/>
        </p:nvSpPr>
        <p:spPr>
          <a:xfrm>
            <a:off x="3995936" y="4537883"/>
            <a:ext cx="4824536" cy="1661993"/>
          </a:xfrm>
          <a:prstGeom prst="rect">
            <a:avLst/>
          </a:prstGeom>
          <a:noFill/>
        </p:spPr>
        <p:txBody>
          <a:bodyPr wrap="square" rtlCol="0">
            <a:spAutoFit/>
          </a:bodyPr>
          <a:lstStyle/>
          <a:p>
            <a:pPr marL="804863" indent="-720725" defTabSz="539750">
              <a:spcAft>
                <a:spcPts val="1200"/>
              </a:spcAft>
            </a:pPr>
            <a:r>
              <a:rPr lang="en-US" dirty="0">
                <a:latin typeface="Verdana" pitchFamily="34" charset="0"/>
                <a:ea typeface="Verdana" pitchFamily="34" charset="0"/>
                <a:cs typeface="Verdana" pitchFamily="34" charset="0"/>
              </a:rPr>
              <a:t>1/</a:t>
            </a:r>
            <a:r>
              <a:rPr lang="en-US" sz="2000" i="1" dirty="0">
                <a:latin typeface="Symbol" pitchFamily="18" charset="2"/>
                <a:ea typeface="Verdana" pitchFamily="34" charset="0"/>
                <a:cs typeface="Verdana" pitchFamily="34" charset="0"/>
              </a:rPr>
              <a:t>m</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mean free path </a:t>
            </a:r>
            <a:r>
              <a:rPr lang="en-US" dirty="0" smtClean="0">
                <a:latin typeface="Verdana" pitchFamily="34" charset="0"/>
                <a:ea typeface="Verdana" pitchFamily="34" charset="0"/>
                <a:cs typeface="Verdana" pitchFamily="34" charset="0"/>
              </a:rPr>
              <a:t>= average distance a single particle travels in a medium before interacting</a:t>
            </a:r>
          </a:p>
          <a:p>
            <a:pPr marL="90488" indent="-6350" defTabSz="539750"/>
            <a:r>
              <a:rPr lang="en-US" dirty="0" smtClean="0">
                <a:latin typeface="Verdana" pitchFamily="34" charset="0"/>
                <a:ea typeface="Verdana" pitchFamily="34" charset="0"/>
                <a:cs typeface="Verdana" pitchFamily="34" charset="0"/>
              </a:rPr>
              <a:t>A distance of 3/</a:t>
            </a:r>
            <a:r>
              <a:rPr lang="en-US" i="1" dirty="0">
                <a:latin typeface="Symbol" pitchFamily="18" charset="2"/>
                <a:ea typeface="Verdana" pitchFamily="34" charset="0"/>
                <a:cs typeface="Verdana" pitchFamily="34" charset="0"/>
              </a:rPr>
              <a:t>m</a:t>
            </a:r>
            <a:r>
              <a:rPr lang="en-US" dirty="0" smtClean="0">
                <a:latin typeface="Verdana" pitchFamily="34" charset="0"/>
                <a:ea typeface="Verdana" pitchFamily="34" charset="0"/>
                <a:cs typeface="Verdana" pitchFamily="34" charset="0"/>
              </a:rPr>
              <a:t> reduces the beam intensity to 5%, 5/</a:t>
            </a:r>
            <a:r>
              <a:rPr lang="en-US" i="1" dirty="0">
                <a:latin typeface="Symbol" pitchFamily="18" charset="2"/>
                <a:ea typeface="Verdana" pitchFamily="34" charset="0"/>
                <a:cs typeface="Verdana" pitchFamily="34" charset="0"/>
              </a:rPr>
              <a:t>m</a:t>
            </a:r>
            <a:r>
              <a:rPr lang="en-US" dirty="0" smtClean="0">
                <a:latin typeface="Verdana" pitchFamily="34" charset="0"/>
                <a:ea typeface="Verdana" pitchFamily="34" charset="0"/>
                <a:cs typeface="Verdana" pitchFamily="34" charset="0"/>
              </a:rPr>
              <a:t> to &lt;1%</a:t>
            </a:r>
            <a:endParaRPr lang="en-GB" dirty="0">
              <a:latin typeface="Verdana" pitchFamily="34" charset="0"/>
              <a:ea typeface="Verdana" pitchFamily="34" charset="0"/>
              <a:cs typeface="Verdana" pitchFamily="34" charset="0"/>
            </a:endParaRPr>
          </a:p>
        </p:txBody>
      </p:sp>
      <p:pic>
        <p:nvPicPr>
          <p:cNvPr id="16" name="Picture 2" descr="E:\DCIM\100NCD80\DSC_0024.JPG"/>
          <p:cNvPicPr>
            <a:picLocks noChangeAspect="1" noChangeArrowheads="1"/>
          </p:cNvPicPr>
          <p:nvPr/>
        </p:nvPicPr>
        <p:blipFill rotWithShape="1">
          <a:blip r:embed="rId8" cstate="print">
            <a:biLevel thresh="25000"/>
            <a:extLst>
              <a:ext uri="{28A0092B-C50C-407E-A947-70E740481C1C}">
                <a14:useLocalDpi xmlns:a14="http://schemas.microsoft.com/office/drawing/2010/main" val="0"/>
              </a:ext>
            </a:extLst>
          </a:blip>
          <a:srcRect l="26613" t="21591" r="8407" b="29775"/>
          <a:stretch/>
        </p:blipFill>
        <p:spPr bwMode="auto">
          <a:xfrm>
            <a:off x="5091429" y="764704"/>
            <a:ext cx="3441474" cy="172903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5" name="TextBox 14"/>
              <p:cNvSpPr txBox="1"/>
              <p:nvPr/>
            </p:nvSpPr>
            <p:spPr>
              <a:xfrm>
                <a:off x="4788024" y="2603136"/>
                <a:ext cx="4176464" cy="700769"/>
              </a:xfrm>
              <a:prstGeom prst="rect">
                <a:avLst/>
              </a:prstGeom>
              <a:noFill/>
            </p:spPr>
            <p:txBody>
              <a:bodyPr wrap="square" rtlCol="0">
                <a:spAutoFit/>
              </a:bodyPr>
              <a:lstStyle/>
              <a:p>
                <a:pPr marL="723900" indent="-723900"/>
                <a14:m>
                  <m:oMath xmlns:m="http://schemas.openxmlformats.org/officeDocument/2006/math">
                    <m:r>
                      <a:rPr lang="en-US" sz="2000" i="1">
                        <a:latin typeface="Cambria Math"/>
                        <a:ea typeface="Cambria Math"/>
                      </a:rPr>
                      <m:t>𝜇</m:t>
                    </m:r>
                    <m:r>
                      <a:rPr lang="en-US" sz="2000" i="1">
                        <a:latin typeface="Cambria Math"/>
                        <a:ea typeface="Cambria Math"/>
                      </a:rPr>
                      <m:t>𝑑𝑙</m:t>
                    </m:r>
                  </m:oMath>
                </a14:m>
                <a:r>
                  <a:rPr lang="en-US" dirty="0" smtClean="0">
                    <a:latin typeface="Verdana" pitchFamily="34" charset="0"/>
                    <a:ea typeface="Verdana" pitchFamily="34" charset="0"/>
                    <a:cs typeface="Verdana" pitchFamily="34" charset="0"/>
                  </a:rPr>
                  <a:t> = probability of interaction in an infinitesimal thickness </a:t>
                </a:r>
                <a14:m>
                  <m:oMath xmlns:m="http://schemas.openxmlformats.org/officeDocument/2006/math">
                    <m:r>
                      <a:rPr lang="en-US" sz="2000" i="1">
                        <a:latin typeface="Cambria Math"/>
                        <a:ea typeface="Cambria Math"/>
                      </a:rPr>
                      <m:t>𝑑𝑙</m:t>
                    </m:r>
                  </m:oMath>
                </a14:m>
                <a:endParaRPr lang="en-GB" sz="2000" dirty="0">
                  <a:latin typeface="Verdana" pitchFamily="34" charset="0"/>
                  <a:ea typeface="Verdana" pitchFamily="34" charset="0"/>
                  <a:cs typeface="Verdana" pitchFamily="34"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788024" y="2603136"/>
                <a:ext cx="4176464" cy="700769"/>
              </a:xfrm>
              <a:prstGeom prst="rect">
                <a:avLst/>
              </a:prstGeom>
              <a:blipFill rotWithShape="1">
                <a:blip r:embed="rId9"/>
                <a:stretch>
                  <a:fillRect l="-437" t="-1739" b="-1217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597541" y="5302534"/>
                <a:ext cx="2688172"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000" i="1" smtClean="0">
                              <a:latin typeface="Cambria Math"/>
                            </a:rPr>
                          </m:ctrlPr>
                        </m:fPr>
                        <m:num>
                          <m:sSub>
                            <m:sSubPr>
                              <m:ctrlPr>
                                <a:rPr lang="en-US" sz="2000" i="1">
                                  <a:latin typeface="Cambria Math"/>
                                </a:rPr>
                              </m:ctrlPr>
                            </m:sSubPr>
                            <m:e>
                              <m:r>
                                <a:rPr lang="en-US" sz="2000" i="1">
                                  <a:latin typeface="Cambria Math"/>
                                </a:rPr>
                                <m:t>𝑁</m:t>
                              </m:r>
                            </m:e>
                            <m:sub>
                              <m:r>
                                <a:rPr lang="en-US" sz="2000" i="1">
                                  <a:latin typeface="Cambria Math"/>
                                </a:rPr>
                                <m:t>𝐿</m:t>
                              </m:r>
                            </m:sub>
                          </m:sSub>
                        </m:num>
                        <m:den>
                          <m:sSub>
                            <m:sSubPr>
                              <m:ctrlPr>
                                <a:rPr lang="en-US" sz="2000" i="1">
                                  <a:latin typeface="Cambria Math"/>
                                </a:rPr>
                              </m:ctrlPr>
                            </m:sSubPr>
                            <m:e>
                              <m:r>
                                <a:rPr lang="en-US" sz="2000" i="1">
                                  <a:latin typeface="Cambria Math"/>
                                </a:rPr>
                                <m:t>𝑁</m:t>
                              </m:r>
                            </m:e>
                            <m:sub>
                              <m:r>
                                <a:rPr lang="en-US" sz="2000" i="1">
                                  <a:latin typeface="Cambria Math"/>
                                </a:rPr>
                                <m:t>0</m:t>
                              </m:r>
                            </m:sub>
                          </m:sSub>
                        </m:den>
                      </m:f>
                      <m:r>
                        <a:rPr lang="en-US" sz="2000" b="0" i="1" smtClean="0">
                          <a:latin typeface="Cambria Math"/>
                        </a:rPr>
                        <m:t>=</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d>
                            <m:dPr>
                              <m:ctrlPr>
                                <a:rPr lang="en-US" sz="2000" b="0" i="1" smtClean="0">
                                  <a:latin typeface="Cambria Math"/>
                                </a:rPr>
                              </m:ctrlPr>
                            </m:dPr>
                            <m:e>
                              <m:sSub>
                                <m:sSubPr>
                                  <m:ctrlPr>
                                    <a:rPr lang="en-US" sz="2000" b="0" i="1" smtClean="0">
                                      <a:latin typeface="Cambria Math"/>
                                    </a:rPr>
                                  </m:ctrlPr>
                                </m:sSubPr>
                                <m:e>
                                  <m:r>
                                    <a:rPr lang="en-US" sz="2000" b="0" i="1" smtClean="0">
                                      <a:latin typeface="Cambria Math"/>
                                      <a:ea typeface="Cambria Math"/>
                                    </a:rPr>
                                    <m:t>𝜇</m:t>
                                  </m:r>
                                </m:e>
                                <m:sub>
                                  <m:r>
                                    <a:rPr lang="en-US" sz="2000" b="0" i="1" smtClean="0">
                                      <a:latin typeface="Cambria Math"/>
                                    </a:rPr>
                                    <m:t>1</m:t>
                                  </m:r>
                                </m:sub>
                              </m:sSub>
                              <m:r>
                                <a:rPr lang="en-US" sz="2000" b="0" i="1" smtClean="0">
                                  <a:latin typeface="Cambria Math"/>
                                </a:rPr>
                                <m:t>+</m:t>
                              </m:r>
                              <m:sSub>
                                <m:sSubPr>
                                  <m:ctrlPr>
                                    <a:rPr lang="en-US" sz="2000" i="1">
                                      <a:latin typeface="Cambria Math"/>
                                    </a:rPr>
                                  </m:ctrlPr>
                                </m:sSubPr>
                                <m:e>
                                  <m:r>
                                    <a:rPr lang="en-US" sz="2000" i="1">
                                      <a:latin typeface="Cambria Math"/>
                                      <a:ea typeface="Cambria Math"/>
                                    </a:rPr>
                                    <m:t>𝜇</m:t>
                                  </m:r>
                                </m:e>
                                <m:sub>
                                  <m:r>
                                    <a:rPr lang="en-US" sz="2000" b="0" i="1" smtClean="0">
                                      <a:latin typeface="Cambria Math"/>
                                    </a:rPr>
                                    <m:t>2</m:t>
                                  </m:r>
                                </m:sub>
                              </m:sSub>
                              <m:r>
                                <a:rPr lang="en-US" sz="2000" i="1">
                                  <a:latin typeface="Cambria Math"/>
                                </a:rPr>
                                <m:t>+</m:t>
                              </m:r>
                              <m:sSub>
                                <m:sSubPr>
                                  <m:ctrlPr>
                                    <a:rPr lang="en-US" sz="2000" i="1">
                                      <a:latin typeface="Cambria Math"/>
                                    </a:rPr>
                                  </m:ctrlPr>
                                </m:sSubPr>
                                <m:e>
                                  <m:r>
                                    <a:rPr lang="en-US" sz="2000" i="1">
                                      <a:latin typeface="Cambria Math"/>
                                      <a:ea typeface="Cambria Math"/>
                                    </a:rPr>
                                    <m:t>𝜇</m:t>
                                  </m:r>
                                </m:e>
                                <m:sub>
                                  <m:r>
                                    <a:rPr lang="en-US" sz="2000" b="0" i="1" smtClean="0">
                                      <a:latin typeface="Cambria Math"/>
                                    </a:rPr>
                                    <m:t>3</m:t>
                                  </m:r>
                                </m:sub>
                              </m:sSub>
                              <m:r>
                                <a:rPr lang="en-US" sz="2000" i="1">
                                  <a:latin typeface="Cambria Math"/>
                                </a:rPr>
                                <m:t>+</m:t>
                              </m:r>
                              <m:r>
                                <a:rPr lang="en-US" sz="2000" b="0" i="1" smtClean="0">
                                  <a:latin typeface="Cambria Math"/>
                                </a:rPr>
                                <m:t>…</m:t>
                              </m:r>
                            </m:e>
                          </m:d>
                          <m:r>
                            <a:rPr lang="en-US" sz="2000" b="0" i="1" smtClean="0">
                              <a:latin typeface="Cambria Math"/>
                              <a:ea typeface="Cambria Math"/>
                            </a:rPr>
                            <m:t>𝐿</m:t>
                          </m:r>
                        </m:sup>
                      </m:sSup>
                    </m:oMath>
                  </m:oMathPara>
                </a14:m>
                <a:endParaRPr lang="en-GB" sz="2000" dirty="0"/>
              </a:p>
            </p:txBody>
          </p:sp>
        </mc:Choice>
        <mc:Fallback xmlns="">
          <p:sp>
            <p:nvSpPr>
              <p:cNvPr id="18" name="TextBox 17"/>
              <p:cNvSpPr txBox="1">
                <a:spLocks noRot="1" noChangeAspect="1" noMove="1" noResize="1" noEditPoints="1" noAdjustHandles="1" noChangeArrowheads="1" noChangeShapeType="1" noTextEdit="1"/>
              </p:cNvSpPr>
              <p:nvPr/>
            </p:nvSpPr>
            <p:spPr>
              <a:xfrm>
                <a:off x="597541" y="5302534"/>
                <a:ext cx="2688172" cy="720775"/>
              </a:xfrm>
              <a:prstGeom prst="rect">
                <a:avLst/>
              </a:prstGeom>
              <a:blipFill rotWithShape="1">
                <a:blip r:embed="rId10"/>
                <a:stretch>
                  <a:fillRect/>
                </a:stretch>
              </a:blipFill>
            </p:spPr>
            <p:txBody>
              <a:bodyPr/>
              <a:lstStyle/>
              <a:p>
                <a:r>
                  <a:rPr lang="en-GB">
                    <a:noFill/>
                  </a:rPr>
                  <a:t> </a:t>
                </a:r>
              </a:p>
            </p:txBody>
          </p:sp>
        </mc:Fallback>
      </mc:AlternateContent>
      <p:sp>
        <p:nvSpPr>
          <p:cNvPr id="17" name="Slide Number Placeholder 16"/>
          <p:cNvSpPr>
            <a:spLocks noGrp="1"/>
          </p:cNvSpPr>
          <p:nvPr>
            <p:ph type="sldNum" sz="quarter" idx="12"/>
          </p:nvPr>
        </p:nvSpPr>
        <p:spPr/>
        <p:txBody>
          <a:bodyPr/>
          <a:lstStyle/>
          <a:p>
            <a:fld id="{97B5E8DF-58F0-4F1A-9C8E-35C36CDA2C44}" type="slidenum">
              <a:rPr lang="en-GB" smtClean="0"/>
              <a:pPr/>
              <a:t>36</a:t>
            </a:fld>
            <a:endParaRPr lang="en-GB"/>
          </a:p>
        </p:txBody>
      </p:sp>
    </p:spTree>
    <p:extLst>
      <p:ext uri="{BB962C8B-B14F-4D97-AF65-F5344CB8AC3E}">
        <p14:creationId xmlns:p14="http://schemas.microsoft.com/office/powerpoint/2010/main" val="220340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37</a:t>
            </a:fld>
            <a:endParaRPr lang="en-GB" dirty="0"/>
          </a:p>
        </p:txBody>
      </p:sp>
      <p:sp>
        <p:nvSpPr>
          <p:cNvPr id="3" name="TextBox 2"/>
          <p:cNvSpPr txBox="1"/>
          <p:nvPr/>
        </p:nvSpPr>
        <p:spPr>
          <a:xfrm>
            <a:off x="0" y="16914"/>
            <a:ext cx="8999984" cy="384721"/>
          </a:xfrm>
          <a:prstGeom prst="rect">
            <a:avLst/>
          </a:prstGeom>
          <a:noFill/>
        </p:spPr>
        <p:txBody>
          <a:bodyPr wrap="square" rtlCol="0">
            <a:spAutoFit/>
          </a:bodyPr>
          <a:lstStyle/>
          <a:p>
            <a:r>
              <a:rPr lang="en-US" sz="1900" i="1" dirty="0" smtClean="0">
                <a:solidFill>
                  <a:srgbClr val="FF0000"/>
                </a:solidFill>
                <a:latin typeface="Verdana" pitchFamily="34" charset="0"/>
                <a:ea typeface="Verdana" pitchFamily="34" charset="0"/>
                <a:cs typeface="Verdana" pitchFamily="34" charset="0"/>
              </a:rPr>
              <a:t>Stopping power and LET</a:t>
            </a:r>
            <a:endParaRPr lang="en-GB" sz="19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467544" y="908720"/>
                <a:ext cx="1205651" cy="79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𝑆</m:t>
                      </m:r>
                      <m:r>
                        <a:rPr lang="en-US" sz="2400" b="0" i="1" smtClean="0">
                          <a:latin typeface="Cambria Math"/>
                        </a:rPr>
                        <m:t>=</m:t>
                      </m:r>
                      <m:f>
                        <m:fPr>
                          <m:ctrlPr>
                            <a:rPr lang="en-US" sz="2400" b="0" i="1" smtClean="0">
                              <a:latin typeface="Cambria Math"/>
                            </a:rPr>
                          </m:ctrlPr>
                        </m:fPr>
                        <m:num>
                          <m:r>
                            <a:rPr lang="en-US" sz="2400" b="0" i="1" smtClean="0">
                              <a:latin typeface="Cambria Math"/>
                            </a:rPr>
                            <m:t>𝑑𝐸</m:t>
                          </m:r>
                        </m:num>
                        <m:den>
                          <m:r>
                            <a:rPr lang="en-US" sz="2400" b="0" i="1" smtClean="0">
                              <a:latin typeface="Cambria Math"/>
                            </a:rPr>
                            <m:t>𝑑𝑙</m:t>
                          </m:r>
                        </m:den>
                      </m:f>
                    </m:oMath>
                  </m:oMathPara>
                </a14:m>
                <a:endParaRPr lang="en-GB"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467544" y="908720"/>
                <a:ext cx="1205651" cy="793551"/>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044329" y="908720"/>
                <a:ext cx="1276183" cy="8570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a:rPr>
                          </m:ctrlPr>
                        </m:fPr>
                        <m:num>
                          <m:r>
                            <a:rPr lang="en-US" sz="2400" b="0" i="1" smtClean="0">
                              <a:latin typeface="Cambria Math"/>
                            </a:rPr>
                            <m:t>𝑆</m:t>
                          </m:r>
                        </m:num>
                        <m:den>
                          <m:r>
                            <a:rPr lang="en-US" sz="2400" b="0" i="1" smtClean="0">
                              <a:latin typeface="Cambria Math"/>
                              <a:ea typeface="Cambria Math"/>
                            </a:rPr>
                            <m:t>𝜚</m:t>
                          </m:r>
                        </m:den>
                      </m:f>
                      <m:r>
                        <a:rPr lang="en-US" sz="2400" b="0" i="1" smtClean="0">
                          <a:latin typeface="Cambria Math"/>
                        </a:rPr>
                        <m:t>=</m:t>
                      </m:r>
                      <m:f>
                        <m:fPr>
                          <m:ctrlPr>
                            <a:rPr lang="en-US" sz="2400" b="0" i="1" smtClean="0">
                              <a:latin typeface="Cambria Math"/>
                            </a:rPr>
                          </m:ctrlPr>
                        </m:fPr>
                        <m:num>
                          <m:r>
                            <a:rPr lang="en-US" sz="2400" b="0" i="1" smtClean="0">
                              <a:latin typeface="Cambria Math"/>
                            </a:rPr>
                            <m:t>𝑑𝐸</m:t>
                          </m:r>
                        </m:num>
                        <m:den>
                          <m:r>
                            <a:rPr lang="en-US" sz="2400" b="0" i="1" smtClean="0">
                              <a:latin typeface="Cambria Math"/>
                              <a:ea typeface="Cambria Math"/>
                            </a:rPr>
                            <m:t>𝜚</m:t>
                          </m:r>
                          <m:r>
                            <a:rPr lang="en-US" sz="2400" b="0" i="1" smtClean="0">
                              <a:latin typeface="Cambria Math"/>
                            </a:rPr>
                            <m:t>𝑑𝑙</m:t>
                          </m:r>
                        </m:den>
                      </m:f>
                    </m:oMath>
                  </m:oMathPara>
                </a14:m>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3044329" y="908720"/>
                <a:ext cx="1276183" cy="857029"/>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5536" y="1988840"/>
                <a:ext cx="4834272" cy="9722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400" i="1" smtClean="0">
                              <a:latin typeface="Cambria Math"/>
                            </a:rPr>
                          </m:ctrlPr>
                        </m:fPr>
                        <m:num>
                          <m:r>
                            <a:rPr lang="en-US" sz="2400" b="0" i="1" smtClean="0">
                              <a:latin typeface="Cambria Math"/>
                            </a:rPr>
                            <m:t>𝑆</m:t>
                          </m:r>
                        </m:num>
                        <m:den>
                          <m:r>
                            <a:rPr lang="en-GB" sz="2400" i="1" smtClean="0">
                              <a:latin typeface="Cambria Math"/>
                              <a:ea typeface="Cambria Math"/>
                            </a:rPr>
                            <m:t>𝜚</m:t>
                          </m:r>
                        </m:den>
                      </m:f>
                      <m:r>
                        <a:rPr lang="en-US" sz="2400" b="0" i="1" smtClean="0">
                          <a:latin typeface="Cambria Math"/>
                        </a:rPr>
                        <m:t>=</m:t>
                      </m:r>
                      <m:sSub>
                        <m:sSubPr>
                          <m:ctrlPr>
                            <a:rPr lang="en-US" sz="2400" b="0" i="1" smtClean="0">
                              <a:latin typeface="Cambria Math"/>
                            </a:rPr>
                          </m:ctrlPr>
                        </m:sSubPr>
                        <m:e>
                          <m:d>
                            <m:dPr>
                              <m:ctrlPr>
                                <a:rPr lang="en-US" sz="2400" b="0" i="1" smtClean="0">
                                  <a:latin typeface="Cambria Math"/>
                                </a:rPr>
                              </m:ctrlPr>
                            </m:dPr>
                            <m:e>
                              <m:f>
                                <m:fPr>
                                  <m:ctrlPr>
                                    <a:rPr lang="en-US" sz="2400" b="0" i="1" smtClean="0">
                                      <a:latin typeface="Cambria Math"/>
                                    </a:rPr>
                                  </m:ctrlPr>
                                </m:fPr>
                                <m:num>
                                  <m:r>
                                    <a:rPr lang="en-US" sz="2400" b="0" i="1" smtClean="0">
                                      <a:latin typeface="Cambria Math"/>
                                    </a:rPr>
                                    <m:t>𝑑𝐸</m:t>
                                  </m:r>
                                </m:num>
                                <m:den>
                                  <m:r>
                                    <a:rPr lang="en-US" sz="2400" b="0" i="1" smtClean="0">
                                      <a:latin typeface="Cambria Math"/>
                                      <a:ea typeface="Cambria Math"/>
                                    </a:rPr>
                                    <m:t>𝜚</m:t>
                                  </m:r>
                                  <m:r>
                                    <a:rPr lang="en-US" sz="2400" b="0" i="1" smtClean="0">
                                      <a:latin typeface="Cambria Math"/>
                                      <a:ea typeface="Cambria Math"/>
                                    </a:rPr>
                                    <m:t>𝑑𝑙</m:t>
                                  </m:r>
                                </m:den>
                              </m:f>
                            </m:e>
                          </m:d>
                        </m:e>
                        <m:sub>
                          <m:r>
                            <a:rPr lang="en-US" sz="2400" b="0" i="1" smtClean="0">
                              <a:latin typeface="Cambria Math"/>
                            </a:rPr>
                            <m:t>𝑐𝑜𝑙𝑙𝑖𝑠𝑖𝑜𝑛</m:t>
                          </m:r>
                        </m:sub>
                      </m:sSub>
                      <m:r>
                        <a:rPr lang="en-US" sz="2400" b="0" i="1" smtClean="0">
                          <a:latin typeface="Cambria Math"/>
                        </a:rPr>
                        <m:t>+</m:t>
                      </m:r>
                      <m:sSub>
                        <m:sSubPr>
                          <m:ctrlPr>
                            <a:rPr lang="en-US" sz="2400" i="1">
                              <a:latin typeface="Cambria Math"/>
                            </a:rPr>
                          </m:ctrlPr>
                        </m:sSubPr>
                        <m:e>
                          <m:d>
                            <m:dPr>
                              <m:ctrlPr>
                                <a:rPr lang="en-US" sz="2400" i="1">
                                  <a:latin typeface="Cambria Math"/>
                                </a:rPr>
                              </m:ctrlPr>
                            </m:dPr>
                            <m:e>
                              <m:f>
                                <m:fPr>
                                  <m:ctrlPr>
                                    <a:rPr lang="en-US" sz="2400" i="1">
                                      <a:latin typeface="Cambria Math"/>
                                    </a:rPr>
                                  </m:ctrlPr>
                                </m:fPr>
                                <m:num>
                                  <m:r>
                                    <a:rPr lang="en-US" sz="2400" i="1">
                                      <a:latin typeface="Cambria Math"/>
                                    </a:rPr>
                                    <m:t>𝑑𝐸</m:t>
                                  </m:r>
                                </m:num>
                                <m:den>
                                  <m:r>
                                    <a:rPr lang="en-US" sz="2400" i="1">
                                      <a:latin typeface="Cambria Math"/>
                                      <a:ea typeface="Cambria Math"/>
                                    </a:rPr>
                                    <m:t>𝜚</m:t>
                                  </m:r>
                                  <m:r>
                                    <a:rPr lang="en-US" sz="2400" i="1">
                                      <a:latin typeface="Cambria Math"/>
                                      <a:ea typeface="Cambria Math"/>
                                    </a:rPr>
                                    <m:t>𝑑𝑙</m:t>
                                  </m:r>
                                </m:den>
                              </m:f>
                            </m:e>
                          </m:d>
                        </m:e>
                        <m:sub>
                          <m:r>
                            <a:rPr lang="en-US" sz="2400" b="0" i="1" smtClean="0">
                              <a:latin typeface="Cambria Math"/>
                              <a:ea typeface="Cambria Math"/>
                            </a:rPr>
                            <m:t>𝑟𝑎𝑑𝑖𝑎𝑡𝑖𝑣𝑒</m:t>
                          </m:r>
                        </m:sub>
                      </m:sSub>
                    </m:oMath>
                  </m:oMathPara>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95536" y="1988840"/>
                <a:ext cx="4834272" cy="972254"/>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39552" y="4005064"/>
                <a:ext cx="1879682" cy="9702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a:rPr>
                          </m:ctrlPr>
                        </m:sSubPr>
                        <m:e>
                          <m:r>
                            <a:rPr lang="en-US" sz="2400" b="0" i="1" smtClean="0">
                              <a:latin typeface="Cambria Math"/>
                            </a:rPr>
                            <m:t>𝐿</m:t>
                          </m:r>
                        </m:e>
                        <m:sub>
                          <m:r>
                            <m:rPr>
                              <m:sty m:val="p"/>
                            </m:rPr>
                            <a:rPr lang="el-GR" sz="2400" i="1" smtClean="0">
                              <a:latin typeface="Cambria Math"/>
                              <a:ea typeface="Cambria Math"/>
                            </a:rPr>
                            <m:t>Δ</m:t>
                          </m:r>
                        </m:sub>
                      </m:sSub>
                      <m:r>
                        <a:rPr lang="en-US" sz="2400" b="0" i="1" smtClean="0">
                          <a:latin typeface="Cambria Math"/>
                        </a:rPr>
                        <m:t>=</m:t>
                      </m:r>
                      <m:sSub>
                        <m:sSubPr>
                          <m:ctrlPr>
                            <a:rPr lang="en-US" sz="2400" b="0" i="1" smtClean="0">
                              <a:latin typeface="Cambria Math"/>
                            </a:rPr>
                          </m:ctrlPr>
                        </m:sSubPr>
                        <m:e>
                          <m:d>
                            <m:dPr>
                              <m:ctrlPr>
                                <a:rPr lang="en-US" sz="2400" b="0" i="1" smtClean="0">
                                  <a:latin typeface="Cambria Math"/>
                                </a:rPr>
                              </m:ctrlPr>
                            </m:dPr>
                            <m:e>
                              <m:f>
                                <m:fPr>
                                  <m:ctrlPr>
                                    <a:rPr lang="en-US" sz="2400" b="0" i="1" smtClean="0">
                                      <a:latin typeface="Cambria Math"/>
                                    </a:rPr>
                                  </m:ctrlPr>
                                </m:fPr>
                                <m:num>
                                  <m:r>
                                    <a:rPr lang="en-US" sz="2400" b="0" i="1" smtClean="0">
                                      <a:latin typeface="Cambria Math"/>
                                    </a:rPr>
                                    <m:t>𝑑𝐸</m:t>
                                  </m:r>
                                </m:num>
                                <m:den>
                                  <m:r>
                                    <a:rPr lang="en-US" sz="2400" b="0" i="1" smtClean="0">
                                      <a:latin typeface="Cambria Math"/>
                                    </a:rPr>
                                    <m:t>𝑑𝑙</m:t>
                                  </m:r>
                                </m:den>
                              </m:f>
                            </m:e>
                          </m:d>
                        </m:e>
                        <m:sub>
                          <m:r>
                            <m:rPr>
                              <m:sty m:val="p"/>
                            </m:rPr>
                            <a:rPr lang="el-GR" sz="2400" b="0" i="1" smtClean="0">
                              <a:latin typeface="Cambria Math"/>
                              <a:ea typeface="Cambria Math"/>
                            </a:rPr>
                            <m:t>Δ</m:t>
                          </m:r>
                        </m:sub>
                      </m:sSub>
                    </m:oMath>
                  </m:oMathPara>
                </a14:m>
                <a:endParaRPr lang="en-GB" sz="2400" dirty="0"/>
              </a:p>
            </p:txBody>
          </p:sp>
        </mc:Choice>
        <mc:Fallback xmlns="">
          <p:sp>
            <p:nvSpPr>
              <p:cNvPr id="7" name="TextBox 6"/>
              <p:cNvSpPr txBox="1">
                <a:spLocks noRot="1" noChangeAspect="1" noMove="1" noResize="1" noEditPoints="1" noAdjustHandles="1" noChangeArrowheads="1" noChangeShapeType="1" noTextEdit="1"/>
              </p:cNvSpPr>
              <p:nvPr/>
            </p:nvSpPr>
            <p:spPr>
              <a:xfrm>
                <a:off x="539552" y="4005064"/>
                <a:ext cx="1879682" cy="970266"/>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23528" y="3177118"/>
                <a:ext cx="7200800" cy="430887"/>
              </a:xfrm>
              <a:prstGeom prst="rect">
                <a:avLst/>
              </a:prstGeom>
              <a:noFill/>
            </p:spPr>
            <p:txBody>
              <a:bodyPr wrap="square" rtlCol="0">
                <a:spAutoFit/>
              </a:bodyPr>
              <a:lstStyle/>
              <a:p>
                <a:r>
                  <a:rPr lang="en-US" sz="2000" i="1" dirty="0" err="1" smtClean="0">
                    <a:latin typeface="Verdana" pitchFamily="34" charset="0"/>
                    <a:ea typeface="Verdana" pitchFamily="34" charset="0"/>
                    <a:cs typeface="Verdana" pitchFamily="34" charset="0"/>
                  </a:rPr>
                  <a:t>dE</a:t>
                </a:r>
                <a:r>
                  <a:rPr lang="en-US" sz="2000" dirty="0" smtClean="0">
                    <a:latin typeface="Verdana" pitchFamily="34" charset="0"/>
                    <a:ea typeface="Verdana" pitchFamily="34" charset="0"/>
                    <a:cs typeface="Verdana" pitchFamily="34" charset="0"/>
                  </a:rPr>
                  <a:t> = energy lost by the particle in path-length </a:t>
                </a:r>
                <a14:m>
                  <m:oMath xmlns:m="http://schemas.openxmlformats.org/officeDocument/2006/math">
                    <m:r>
                      <a:rPr lang="en-US" sz="2200" i="1">
                        <a:latin typeface="Cambria Math"/>
                      </a:rPr>
                      <m:t>𝑑𝑙</m:t>
                    </m:r>
                  </m:oMath>
                </a14:m>
                <a:endParaRPr lang="en-GB" sz="2200" i="1" dirty="0">
                  <a:latin typeface="Verdana" pitchFamily="34" charset="0"/>
                  <a:ea typeface="Verdana" pitchFamily="34" charset="0"/>
                  <a:cs typeface="Verdana"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23528" y="3177118"/>
                <a:ext cx="7200800" cy="430887"/>
              </a:xfrm>
              <a:prstGeom prst="rect">
                <a:avLst/>
              </a:prstGeom>
              <a:blipFill rotWithShape="1">
                <a:blip r:embed="rId6"/>
                <a:stretch>
                  <a:fillRect l="-847" t="-1408" b="-22535"/>
                </a:stretch>
              </a:blipFill>
            </p:spPr>
            <p:txBody>
              <a:bodyPr/>
              <a:lstStyle/>
              <a:p>
                <a:r>
                  <a:rPr lang="en-GB">
                    <a:noFill/>
                  </a:rPr>
                  <a:t> </a:t>
                </a:r>
              </a:p>
            </p:txBody>
          </p:sp>
        </mc:Fallback>
      </mc:AlternateContent>
      <p:sp>
        <p:nvSpPr>
          <p:cNvPr id="10" name="TextBox 9"/>
          <p:cNvSpPr txBox="1"/>
          <p:nvPr/>
        </p:nvSpPr>
        <p:spPr>
          <a:xfrm>
            <a:off x="323528" y="5149641"/>
            <a:ext cx="8496944" cy="1015663"/>
          </a:xfrm>
          <a:prstGeom prst="rect">
            <a:avLst/>
          </a:prstGeom>
          <a:noFill/>
        </p:spPr>
        <p:txBody>
          <a:bodyPr wrap="square" rtlCol="0">
            <a:spAutoFit/>
          </a:bodyPr>
          <a:lstStyle/>
          <a:p>
            <a:pPr>
              <a:tabLst>
                <a:tab pos="449263" algn="l"/>
              </a:tabLst>
            </a:pPr>
            <a:r>
              <a:rPr lang="en-US" sz="2000" i="1" dirty="0" err="1" smtClean="0">
                <a:latin typeface="Verdana" pitchFamily="34" charset="0"/>
                <a:ea typeface="Verdana" pitchFamily="34" charset="0"/>
                <a:cs typeface="Verdana" pitchFamily="34" charset="0"/>
              </a:rPr>
              <a:t>dE</a:t>
            </a:r>
            <a:r>
              <a:rPr lang="en-US" sz="2000" dirty="0" smtClean="0">
                <a:latin typeface="Verdana" pitchFamily="34" charset="0"/>
                <a:ea typeface="Verdana" pitchFamily="34" charset="0"/>
                <a:cs typeface="Verdana" pitchFamily="34" charset="0"/>
              </a:rPr>
              <a:t> 	= energy </a:t>
            </a:r>
            <a:r>
              <a:rPr lang="en-US" sz="2000" i="1" dirty="0" smtClean="0">
                <a:latin typeface="Verdana" pitchFamily="34" charset="0"/>
                <a:ea typeface="Verdana" pitchFamily="34" charset="0"/>
                <a:cs typeface="Verdana" pitchFamily="34" charset="0"/>
              </a:rPr>
              <a:t>locally</a:t>
            </a:r>
            <a:r>
              <a:rPr lang="en-US" sz="2000" dirty="0" smtClean="0">
                <a:latin typeface="Verdana" pitchFamily="34" charset="0"/>
                <a:ea typeface="Verdana" pitchFamily="34" charset="0"/>
                <a:cs typeface="Verdana" pitchFamily="34" charset="0"/>
              </a:rPr>
              <a:t> imparted to the medium in collision events</a:t>
            </a:r>
          </a:p>
          <a:p>
            <a:pPr>
              <a:buFont typeface="Symbol"/>
              <a:buChar char="D"/>
              <a:tabLst>
                <a:tab pos="449263" algn="l"/>
              </a:tabLst>
            </a:pPr>
            <a:r>
              <a:rPr lang="en-US" sz="2000" dirty="0" smtClean="0">
                <a:latin typeface="Verdana" pitchFamily="34" charset="0"/>
                <a:ea typeface="Verdana" pitchFamily="34" charset="0"/>
                <a:cs typeface="Verdana" pitchFamily="34" charset="0"/>
              </a:rPr>
              <a:t> 	= cut-off on energy of </a:t>
            </a:r>
            <a:r>
              <a:rPr lang="en-US" sz="2000" dirty="0" smtClean="0">
                <a:latin typeface="Symbol" pitchFamily="18" charset="2"/>
                <a:ea typeface="Verdana" pitchFamily="34" charset="0"/>
                <a:cs typeface="Verdana" pitchFamily="34" charset="0"/>
              </a:rPr>
              <a:t>d</a:t>
            </a:r>
            <a:r>
              <a:rPr lang="en-US" sz="2000" dirty="0" smtClean="0">
                <a:latin typeface="Verdana" pitchFamily="34" charset="0"/>
                <a:ea typeface="Verdana" pitchFamily="34" charset="0"/>
                <a:cs typeface="Verdana" pitchFamily="34" charset="0"/>
              </a:rPr>
              <a:t>-rays</a:t>
            </a:r>
          </a:p>
          <a:p>
            <a:pPr>
              <a:tabLst>
                <a:tab pos="449263" algn="l"/>
              </a:tabLst>
            </a:pPr>
            <a:r>
              <a:rPr lang="en-US" sz="2000" dirty="0" smtClean="0">
                <a:latin typeface="Verdana" pitchFamily="34" charset="0"/>
                <a:ea typeface="Verdana" pitchFamily="34" charset="0"/>
                <a:cs typeface="Verdana" pitchFamily="34" charset="0"/>
              </a:rPr>
              <a:t>The expression “</a:t>
            </a:r>
            <a:r>
              <a:rPr lang="en-US" sz="2000" b="1" i="1" dirty="0" smtClean="0">
                <a:latin typeface="Verdana" pitchFamily="34" charset="0"/>
                <a:ea typeface="Verdana" pitchFamily="34" charset="0"/>
                <a:cs typeface="Verdana" pitchFamily="34" charset="0"/>
              </a:rPr>
              <a:t>locally</a:t>
            </a:r>
            <a:r>
              <a:rPr lang="en-US" sz="2000" dirty="0" smtClean="0">
                <a:latin typeface="Verdana" pitchFamily="34" charset="0"/>
                <a:ea typeface="Verdana" pitchFamily="34" charset="0"/>
                <a:cs typeface="Verdana" pitchFamily="34" charset="0"/>
              </a:rPr>
              <a:t>” can be more or less restrictive</a:t>
            </a:r>
          </a:p>
        </p:txBody>
      </p:sp>
    </p:spTree>
    <p:extLst>
      <p:ext uri="{BB962C8B-B14F-4D97-AF65-F5344CB8AC3E}">
        <p14:creationId xmlns:p14="http://schemas.microsoft.com/office/powerpoint/2010/main" val="258262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Dal Physics\Images\bush_03_15.tif"/>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a:xfrm>
            <a:off x="685800" y="2132856"/>
            <a:ext cx="7772400" cy="33305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Box 3"/>
          <p:cNvSpPr txBox="1"/>
          <p:nvPr/>
        </p:nvSpPr>
        <p:spPr>
          <a:xfrm>
            <a:off x="179512" y="5661248"/>
            <a:ext cx="8784976" cy="461665"/>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In broad-beam geometry, the </a:t>
            </a:r>
            <a:r>
              <a:rPr lang="en-US" sz="1900" i="1" dirty="0" smtClean="0">
                <a:latin typeface="Verdana" pitchFamily="34" charset="0"/>
                <a:ea typeface="Verdana" pitchFamily="34" charset="0"/>
                <a:cs typeface="Verdana" pitchFamily="34" charset="0"/>
              </a:rPr>
              <a:t>effective attenuation coefficient </a:t>
            </a:r>
            <a:r>
              <a:rPr lang="en-US" sz="2400" i="1" dirty="0" smtClean="0">
                <a:latin typeface="Symbol" pitchFamily="18" charset="2"/>
                <a:ea typeface="Verdana" pitchFamily="34" charset="0"/>
                <a:cs typeface="Verdana" pitchFamily="34" charset="0"/>
              </a:rPr>
              <a:t>m</a:t>
            </a:r>
            <a:r>
              <a:rPr lang="en-US" sz="1900" dirty="0" smtClean="0">
                <a:latin typeface="Verdana" pitchFamily="34" charset="0"/>
                <a:ea typeface="Verdana" pitchFamily="34" charset="0"/>
                <a:cs typeface="Verdana" pitchFamily="34" charset="0"/>
              </a:rPr>
              <a:t>’ &gt; </a:t>
            </a:r>
            <a:r>
              <a:rPr lang="en-US" sz="2400" i="1" dirty="0">
                <a:latin typeface="Symbol" pitchFamily="18" charset="2"/>
                <a:ea typeface="Verdana" pitchFamily="34" charset="0"/>
                <a:cs typeface="Verdana" pitchFamily="34" charset="0"/>
              </a:rPr>
              <a:t>m</a:t>
            </a:r>
            <a:endParaRPr lang="en-GB" sz="2400" i="1"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38</a:t>
            </a:fld>
            <a:endParaRPr lang="en-GB"/>
          </a:p>
        </p:txBody>
      </p:sp>
      <p:sp>
        <p:nvSpPr>
          <p:cNvPr id="6" name="TextBox 5"/>
          <p:cNvSpPr txBox="1"/>
          <p:nvPr/>
        </p:nvSpPr>
        <p:spPr>
          <a:xfrm>
            <a:off x="-13648" y="28172"/>
            <a:ext cx="586814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Narrow- and broad-beam attenuation</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251520" y="764704"/>
            <a:ext cx="8568952" cy="1015663"/>
          </a:xfrm>
          <a:prstGeom prst="rect">
            <a:avLst/>
          </a:prstGeom>
          <a:noFill/>
        </p:spPr>
        <p:txBody>
          <a:bodyPr wrap="square" rtlCol="0">
            <a:spAutoFit/>
          </a:bodyPr>
          <a:lstStyle/>
          <a:p>
            <a:pPr algn="just"/>
            <a:r>
              <a:rPr lang="en-US" sz="2000" dirty="0" smtClean="0">
                <a:latin typeface="Verdana" pitchFamily="34" charset="0"/>
                <a:ea typeface="Verdana" pitchFamily="34" charset="0"/>
                <a:cs typeface="Verdana" pitchFamily="34" charset="0"/>
              </a:rPr>
              <a:t>Strictly speaking, exponential attenuation is only observed for a monoenergetic beam of identical uncharged particles that are absorbed without producing scattered secondary radiation</a:t>
            </a:r>
            <a:endParaRPr lang="en-GB"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764832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Private Marco\ARDENT Vienna lecture\DSC_0025.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4169" t="14342" r="1971" b="19252"/>
          <a:stretch/>
        </p:blipFill>
        <p:spPr bwMode="auto">
          <a:xfrm>
            <a:off x="1642665" y="2998208"/>
            <a:ext cx="6213773" cy="29510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3528" y="836712"/>
            <a:ext cx="8496944" cy="2077492"/>
          </a:xfrm>
          <a:prstGeom prst="rect">
            <a:avLst/>
          </a:prstGeom>
          <a:noFill/>
        </p:spPr>
        <p:txBody>
          <a:bodyPr wrap="square" rtlCol="0">
            <a:spAutoFit/>
          </a:bodyPr>
          <a:lstStyle/>
          <a:p>
            <a:pPr>
              <a:spcAft>
                <a:spcPts val="600"/>
              </a:spcAft>
            </a:pPr>
            <a:r>
              <a:rPr lang="en-US" sz="1900" dirty="0" smtClean="0">
                <a:latin typeface="Verdana" pitchFamily="34" charset="0"/>
                <a:ea typeface="Verdana" pitchFamily="34" charset="0"/>
                <a:cs typeface="Verdana" pitchFamily="34" charset="0"/>
              </a:rPr>
              <a:t>Two methods to achieve narrow-beam attenuation:</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Discrimination against all scattered and secondary particles that reach the detector</a:t>
            </a:r>
          </a:p>
          <a:p>
            <a:pPr marL="273050">
              <a:spcAft>
                <a:spcPts val="600"/>
              </a:spcAft>
            </a:pPr>
            <a:r>
              <a:rPr lang="en-US" sz="1900" dirty="0" smtClean="0">
                <a:latin typeface="Verdana" pitchFamily="34" charset="0"/>
                <a:ea typeface="Verdana" pitchFamily="34" charset="0"/>
                <a:cs typeface="Verdana" pitchFamily="34" charset="0"/>
              </a:rPr>
              <a:t>(on the basis of particle energy, penetrating ability, direction, </a:t>
            </a:r>
            <a:r>
              <a:rPr lang="en-US" sz="1900" dirty="0" err="1" smtClean="0">
                <a:latin typeface="Verdana" pitchFamily="34" charset="0"/>
                <a:ea typeface="Verdana" pitchFamily="34" charset="0"/>
                <a:cs typeface="Verdana" pitchFamily="34" charset="0"/>
              </a:rPr>
              <a:t>etc</a:t>
            </a:r>
            <a:r>
              <a:rPr lang="en-US" sz="1900" dirty="0" smtClean="0">
                <a:latin typeface="Verdana" pitchFamily="34" charset="0"/>
                <a:ea typeface="Verdana" pitchFamily="34" charset="0"/>
                <a:cs typeface="Verdana" pitchFamily="34" charset="0"/>
              </a:rPr>
              <a:t>)</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Narrow-beam geometry, which prevents any scattered or secondary particle from reaching the detector</a:t>
            </a:r>
            <a:endParaRPr lang="en-GB" sz="1900" dirty="0">
              <a:latin typeface="Verdana" pitchFamily="34" charset="0"/>
              <a:ea typeface="Verdana" pitchFamily="34" charset="0"/>
              <a:cs typeface="Verdana" pitchFamily="34" charset="0"/>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39</a:t>
            </a:fld>
            <a:endParaRPr lang="en-GB"/>
          </a:p>
        </p:txBody>
      </p:sp>
      <p:sp>
        <p:nvSpPr>
          <p:cNvPr id="6" name="TextBox 5"/>
          <p:cNvSpPr txBox="1"/>
          <p:nvPr/>
        </p:nvSpPr>
        <p:spPr>
          <a:xfrm>
            <a:off x="-13648" y="28172"/>
            <a:ext cx="586814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Narrow-beam geometry</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70829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le:George de Hevesy.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4370" y="838200"/>
            <a:ext cx="3768630" cy="51421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304800" y="1219200"/>
            <a:ext cx="4572000" cy="3416320"/>
          </a:xfrm>
          <a:prstGeom prst="rect">
            <a:avLst/>
          </a:prstGeom>
        </p:spPr>
        <p:txBody>
          <a:bodyPr>
            <a:spAutoFit/>
          </a:bodyPr>
          <a:lstStyle/>
          <a:p>
            <a:pPr marL="225425" lvl="0" indent="-225425">
              <a:buFont typeface="Arial" pitchFamily="34" charset="0"/>
              <a:buChar char="•"/>
            </a:pPr>
            <a:r>
              <a:rPr lang="en-US" sz="1800" dirty="0">
                <a:solidFill>
                  <a:srgbClr val="FF0000"/>
                </a:solidFill>
                <a:latin typeface="Verdana"/>
              </a:rPr>
              <a:t>1911: </a:t>
            </a:r>
            <a:r>
              <a:rPr lang="en-US" sz="1800" b="1" dirty="0">
                <a:solidFill>
                  <a:srgbClr val="FF0000"/>
                </a:solidFill>
                <a:latin typeface="Verdana"/>
              </a:rPr>
              <a:t>first practical application of a radioisotope </a:t>
            </a:r>
            <a:r>
              <a:rPr lang="en-US" sz="1800" dirty="0">
                <a:solidFill>
                  <a:srgbClr val="000000"/>
                </a:solidFill>
                <a:latin typeface="Verdana"/>
              </a:rPr>
              <a:t>(as </a:t>
            </a:r>
            <a:r>
              <a:rPr lang="en-US" sz="1800" i="1" dirty="0">
                <a:solidFill>
                  <a:srgbClr val="FF0000"/>
                </a:solidFill>
                <a:latin typeface="Verdana"/>
              </a:rPr>
              <a:t>radiotracer</a:t>
            </a:r>
            <a:r>
              <a:rPr lang="en-US" sz="1800" dirty="0">
                <a:solidFill>
                  <a:srgbClr val="000000"/>
                </a:solidFill>
                <a:latin typeface="Verdana"/>
              </a:rPr>
              <a:t>) by G. de </a:t>
            </a:r>
            <a:r>
              <a:rPr lang="en-US" sz="1800" dirty="0" smtClean="0">
                <a:solidFill>
                  <a:srgbClr val="000000"/>
                </a:solidFill>
                <a:latin typeface="Verdana"/>
              </a:rPr>
              <a:t>Hevesy, a </a:t>
            </a:r>
            <a:r>
              <a:rPr lang="en-US" sz="1800" dirty="0">
                <a:solidFill>
                  <a:srgbClr val="000000"/>
                </a:solidFill>
                <a:latin typeface="Verdana"/>
              </a:rPr>
              <a:t>young Hungarian student working with naturally radioactive </a:t>
            </a:r>
            <a:r>
              <a:rPr lang="en-US" sz="1800" dirty="0" smtClean="0">
                <a:solidFill>
                  <a:srgbClr val="000000"/>
                </a:solidFill>
                <a:latin typeface="Verdana"/>
              </a:rPr>
              <a:t>materials </a:t>
            </a:r>
            <a:r>
              <a:rPr lang="en-US" sz="1800" dirty="0">
                <a:solidFill>
                  <a:srgbClr val="000000"/>
                </a:solidFill>
                <a:latin typeface="Verdana"/>
              </a:rPr>
              <a:t>in </a:t>
            </a:r>
            <a:r>
              <a:rPr lang="en-US" sz="1800" dirty="0" smtClean="0">
                <a:solidFill>
                  <a:srgbClr val="000000"/>
                </a:solidFill>
                <a:latin typeface="Verdana"/>
              </a:rPr>
              <a:t>Manchester</a:t>
            </a:r>
          </a:p>
          <a:p>
            <a:pPr marL="225425" lvl="0" indent="-225425">
              <a:buFont typeface="Arial" pitchFamily="34" charset="0"/>
              <a:buChar char="•"/>
            </a:pPr>
            <a:endParaRPr lang="en-US" sz="1800" dirty="0">
              <a:solidFill>
                <a:srgbClr val="000000"/>
              </a:solidFill>
              <a:latin typeface="Verdana"/>
            </a:endParaRPr>
          </a:p>
          <a:p>
            <a:pPr marL="225425" lvl="0" indent="-225425">
              <a:buFont typeface="Arial" pitchFamily="34" charset="0"/>
              <a:buChar char="•"/>
            </a:pPr>
            <a:r>
              <a:rPr lang="en-US" sz="1800" dirty="0">
                <a:solidFill>
                  <a:srgbClr val="FF0000"/>
                </a:solidFill>
                <a:latin typeface="Verdana"/>
              </a:rPr>
              <a:t>1924: </a:t>
            </a:r>
            <a:r>
              <a:rPr lang="en-US" sz="1800" dirty="0">
                <a:solidFill>
                  <a:srgbClr val="000000"/>
                </a:solidFill>
                <a:latin typeface="Verdana"/>
              </a:rPr>
              <a:t>de Hevesy, who had become a physician, used radioactive isotopes of lead as tracers in bone studies</a:t>
            </a:r>
            <a:endParaRPr lang="en-US" sz="1800" dirty="0">
              <a:solidFill>
                <a:srgbClr val="FF0000"/>
              </a:solidFill>
              <a:latin typeface="Verdana"/>
            </a:endParaRPr>
          </a:p>
          <a:p>
            <a:pPr marL="225425" lvl="0" indent="-225425">
              <a:buFont typeface="Arial" pitchFamily="34" charset="0"/>
              <a:buChar char="•"/>
            </a:pPr>
            <a:endParaRPr lang="en-US" sz="1800" dirty="0">
              <a:solidFill>
                <a:srgbClr val="000000"/>
              </a:solidFill>
              <a:latin typeface="Verdana"/>
            </a:endParaRPr>
          </a:p>
        </p:txBody>
      </p:sp>
      <p:sp>
        <p:nvSpPr>
          <p:cNvPr id="4" name="Rectangle 4"/>
          <p:cNvSpPr>
            <a:spLocks noChangeArrowheads="1"/>
          </p:cNvSpPr>
          <p:nvPr/>
        </p:nvSpPr>
        <p:spPr bwMode="auto">
          <a:xfrm>
            <a:off x="5053" y="13850"/>
            <a:ext cx="8001000" cy="381000"/>
          </a:xfrm>
          <a:prstGeom prst="rect">
            <a:avLst/>
          </a:prstGeom>
          <a:noFill/>
          <a:ln w="9525">
            <a:noFill/>
            <a:miter lim="800000"/>
            <a:headEnd/>
            <a:tailEnd/>
          </a:ln>
        </p:spPr>
        <p:txBody>
          <a:bodyPr anchor="ctr"/>
          <a:lstStyle/>
          <a:p>
            <a:r>
              <a:rPr lang="en-US" sz="2000" i="1" dirty="0" smtClean="0">
                <a:solidFill>
                  <a:srgbClr val="FF0000"/>
                </a:solidFill>
                <a:latin typeface="Verdana" pitchFamily="34" charset="0"/>
              </a:rPr>
              <a:t>First practical application of a radioisotope</a:t>
            </a:r>
            <a:endParaRPr lang="en-US" sz="2000" i="1" dirty="0">
              <a:solidFill>
                <a:srgbClr val="FF0000"/>
              </a:solidFill>
              <a:latin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4</a:t>
            </a:fld>
            <a:endParaRPr lang="en-GB"/>
          </a:p>
        </p:txBody>
      </p:sp>
    </p:spTree>
    <p:extLst>
      <p:ext uri="{BB962C8B-B14F-4D97-AF65-F5344CB8AC3E}">
        <p14:creationId xmlns:p14="http://schemas.microsoft.com/office/powerpoint/2010/main" val="833557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539552" y="836712"/>
                <a:ext cx="7964616" cy="72930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𝐵</m:t>
                      </m:r>
                      <m:r>
                        <a:rPr lang="en-US" sz="2000" b="0" i="1" smtClean="0">
                          <a:latin typeface="Cambria Math"/>
                        </a:rPr>
                        <m:t>=</m:t>
                      </m:r>
                      <m:f>
                        <m:fPr>
                          <m:ctrlPr>
                            <a:rPr lang="en-US" sz="2000" b="0" i="1" smtClean="0">
                              <a:latin typeface="Cambria Math"/>
                            </a:rPr>
                          </m:ctrlPr>
                        </m:fPr>
                        <m:num>
                          <m:r>
                            <a:rPr lang="en-US" sz="2000" b="0" i="1" smtClean="0">
                              <a:latin typeface="Cambria Math"/>
                            </a:rPr>
                            <m:t>𝑄𝑢𝑎𝑛𝑡𝑖𝑡𝑦</m:t>
                          </m:r>
                          <m:r>
                            <a:rPr lang="en-US" sz="2000" b="0" i="1" smtClean="0">
                              <a:latin typeface="Cambria Math"/>
                            </a:rPr>
                            <m:t> </m:t>
                          </m:r>
                          <m:r>
                            <a:rPr lang="en-US" sz="2000" b="0" i="1" smtClean="0">
                              <a:latin typeface="Cambria Math"/>
                            </a:rPr>
                            <m:t>𝑑𝑢𝑒</m:t>
                          </m:r>
                          <m:r>
                            <a:rPr lang="en-US" sz="2000" b="0" i="1" smtClean="0">
                              <a:latin typeface="Cambria Math"/>
                            </a:rPr>
                            <m:t> </m:t>
                          </m:r>
                          <m:r>
                            <a:rPr lang="en-US" sz="2000" b="0" i="1" smtClean="0">
                              <a:latin typeface="Cambria Math"/>
                            </a:rPr>
                            <m:t>𝑡𝑜</m:t>
                          </m:r>
                          <m:r>
                            <a:rPr lang="en-US" sz="2000" b="0" i="1" smtClean="0">
                              <a:latin typeface="Cambria Math"/>
                            </a:rPr>
                            <m:t> </m:t>
                          </m:r>
                          <m:r>
                            <a:rPr lang="en-US" sz="2000" b="0" i="1" smtClean="0">
                              <a:latin typeface="Cambria Math"/>
                            </a:rPr>
                            <m:t>𝑝𝑟𝑖𝑚𝑎𝑟𝑦</m:t>
                          </m:r>
                          <m:r>
                            <a:rPr lang="en-US" sz="2000" b="0" i="1" smtClean="0">
                              <a:latin typeface="Cambria Math"/>
                            </a:rPr>
                            <m:t>+</m:t>
                          </m:r>
                          <m:r>
                            <a:rPr lang="en-US" sz="2000" b="0" i="1" smtClean="0">
                              <a:latin typeface="Cambria Math"/>
                            </a:rPr>
                            <m:t>𝑠𝑐𝑎𝑡𝑡𝑒𝑟𝑒𝑑</m:t>
                          </m:r>
                          <m:r>
                            <a:rPr lang="en-US" sz="2000" b="0" i="1" smtClean="0">
                              <a:latin typeface="Cambria Math"/>
                            </a:rPr>
                            <m:t> </m:t>
                          </m:r>
                          <m:r>
                            <a:rPr lang="en-US" sz="2000" b="0" i="1" smtClean="0">
                              <a:latin typeface="Cambria Math"/>
                            </a:rPr>
                            <m:t>𝑎𝑛𝑑</m:t>
                          </m:r>
                          <m:r>
                            <a:rPr lang="en-US" sz="2000" b="0" i="1" smtClean="0">
                              <a:latin typeface="Cambria Math"/>
                            </a:rPr>
                            <m:t> </m:t>
                          </m:r>
                          <m:r>
                            <a:rPr lang="en-US" sz="2000" b="0" i="1" smtClean="0">
                              <a:latin typeface="Cambria Math"/>
                            </a:rPr>
                            <m:t>𝑠𝑒𝑐𝑜𝑛𝑑𝑎𝑟𝑦</m:t>
                          </m:r>
                          <m:r>
                            <a:rPr lang="en-US" sz="2000" b="0" i="1" smtClean="0">
                              <a:latin typeface="Cambria Math"/>
                            </a:rPr>
                            <m:t> </m:t>
                          </m:r>
                          <m:r>
                            <a:rPr lang="en-US" sz="2000" b="0" i="1" smtClean="0">
                              <a:latin typeface="Cambria Math"/>
                            </a:rPr>
                            <m:t>𝑟𝑎𝑑𝑖𝑎𝑡𝑖𝑜𝑛</m:t>
                          </m:r>
                        </m:num>
                        <m:den>
                          <m:r>
                            <a:rPr lang="en-US" sz="2000" i="1">
                              <a:latin typeface="Cambria Math"/>
                            </a:rPr>
                            <m:t>𝑄𝑢𝑎𝑛𝑡𝑖𝑡𝑦</m:t>
                          </m:r>
                          <m:r>
                            <a:rPr lang="en-US" sz="2000" i="1">
                              <a:latin typeface="Cambria Math"/>
                            </a:rPr>
                            <m:t> </m:t>
                          </m:r>
                          <m:r>
                            <a:rPr lang="en-US" sz="2000" i="1">
                              <a:latin typeface="Cambria Math"/>
                            </a:rPr>
                            <m:t>𝑑𝑢𝑒</m:t>
                          </m:r>
                          <m:r>
                            <a:rPr lang="en-US" sz="2000" i="1">
                              <a:latin typeface="Cambria Math"/>
                            </a:rPr>
                            <m:t> </m:t>
                          </m:r>
                          <m:r>
                            <a:rPr lang="en-US" sz="2000" i="1">
                              <a:latin typeface="Cambria Math"/>
                            </a:rPr>
                            <m:t>𝑡𝑜</m:t>
                          </m:r>
                          <m:r>
                            <a:rPr lang="en-US" sz="2000" i="1">
                              <a:latin typeface="Cambria Math"/>
                            </a:rPr>
                            <m:t> </m:t>
                          </m:r>
                          <m:r>
                            <a:rPr lang="en-US" sz="2000" i="1">
                              <a:latin typeface="Cambria Math"/>
                            </a:rPr>
                            <m:t>𝑝𝑟𝑖𝑚𝑎𝑟𝑦</m:t>
                          </m:r>
                          <m:r>
                            <a:rPr lang="en-US" sz="2000" b="0" i="1" smtClean="0">
                              <a:latin typeface="Cambria Math"/>
                            </a:rPr>
                            <m:t> </m:t>
                          </m:r>
                          <m:r>
                            <a:rPr lang="en-US" sz="2000" b="0" i="1" smtClean="0">
                              <a:latin typeface="Cambria Math"/>
                            </a:rPr>
                            <m:t>𝑎𝑙𝑜𝑛𝑒</m:t>
                          </m:r>
                        </m:den>
                      </m:f>
                    </m:oMath>
                  </m:oMathPara>
                </a14:m>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539552" y="836712"/>
                <a:ext cx="7964616" cy="729302"/>
              </a:xfrm>
              <a:prstGeom prst="rect">
                <a:avLst/>
              </a:prstGeom>
              <a:blipFill rotWithShape="1">
                <a:blip r:embed="rId2"/>
                <a:stretch>
                  <a:fillRect/>
                </a:stretch>
              </a:blipFill>
            </p:spPr>
            <p:txBody>
              <a:bodyPr/>
              <a:lstStyle/>
              <a:p>
                <a:r>
                  <a:rPr lang="en-GB">
                    <a:noFill/>
                  </a:rPr>
                  <a:t> </a:t>
                </a:r>
              </a:p>
            </p:txBody>
          </p:sp>
        </mc:Fallback>
      </mc:AlternateContent>
      <p:sp>
        <p:nvSpPr>
          <p:cNvPr id="5" name="TextBox 4"/>
          <p:cNvSpPr txBox="1"/>
          <p:nvPr/>
        </p:nvSpPr>
        <p:spPr>
          <a:xfrm>
            <a:off x="539552" y="1988840"/>
            <a:ext cx="7964616" cy="1754326"/>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narrow-beam geometry 	B = 1</a:t>
            </a:r>
          </a:p>
          <a:p>
            <a:r>
              <a:rPr lang="en-US" dirty="0" smtClean="0">
                <a:latin typeface="Verdana" pitchFamily="34" charset="0"/>
                <a:ea typeface="Verdana" pitchFamily="34" charset="0"/>
                <a:cs typeface="Verdana" pitchFamily="34" charset="0"/>
              </a:rPr>
              <a:t>For broad-beam geometry	B &gt; 1</a:t>
            </a:r>
          </a:p>
          <a:p>
            <a:endParaRPr lang="en-US" dirty="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B is a function of radiation type and energy, attenuation medium and depth, geometry and measured quantity (e.g. energy fluence, </a:t>
            </a:r>
            <a:r>
              <a:rPr lang="en-US" dirty="0" err="1" smtClean="0">
                <a:latin typeface="Verdana" pitchFamily="34" charset="0"/>
                <a:ea typeface="Verdana" pitchFamily="34" charset="0"/>
                <a:cs typeface="Verdana" pitchFamily="34" charset="0"/>
              </a:rPr>
              <a:t>kerma</a:t>
            </a:r>
            <a:r>
              <a:rPr lang="en-US" dirty="0" smtClean="0">
                <a:latin typeface="Verdana" pitchFamily="34" charset="0"/>
                <a:ea typeface="Verdana" pitchFamily="34" charset="0"/>
                <a:cs typeface="Verdana" pitchFamily="34" charset="0"/>
              </a:rPr>
              <a:t>, dose)</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899592" y="4739079"/>
                <a:ext cx="1568635"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sSub>
                            <m:sSubPr>
                              <m:ctrlPr>
                                <a:rPr lang="en-GB" sz="2000" i="1" smtClean="0">
                                  <a:latin typeface="Cambria Math"/>
                                </a:rPr>
                              </m:ctrlPr>
                            </m:sSubPr>
                            <m:e>
                              <m:r>
                                <m:rPr>
                                  <m:sty m:val="p"/>
                                </m:rPr>
                                <a:rPr lang="el-GR" sz="2000" i="1" smtClean="0">
                                  <a:latin typeface="Cambria Math"/>
                                  <a:ea typeface="Cambria Math"/>
                                </a:rPr>
                                <m:t>Ψ</m:t>
                              </m:r>
                            </m:e>
                            <m:sub>
                              <m:r>
                                <a:rPr lang="en-US" sz="2000" b="0" i="1" smtClean="0">
                                  <a:latin typeface="Cambria Math"/>
                                </a:rPr>
                                <m:t>𝐿</m:t>
                              </m:r>
                            </m:sub>
                          </m:sSub>
                        </m:num>
                        <m:den>
                          <m:sSub>
                            <m:sSubPr>
                              <m:ctrlPr>
                                <a:rPr lang="en-GB" sz="2000" i="1" smtClean="0">
                                  <a:latin typeface="Cambria Math"/>
                                </a:rPr>
                              </m:ctrlPr>
                            </m:sSubPr>
                            <m:e>
                              <m:r>
                                <m:rPr>
                                  <m:sty m:val="p"/>
                                </m:rPr>
                                <a:rPr lang="el-GR" sz="2000" i="1" smtClean="0">
                                  <a:latin typeface="Cambria Math"/>
                                  <a:ea typeface="Cambria Math"/>
                                </a:rPr>
                                <m:t>Ψ</m:t>
                              </m:r>
                            </m:e>
                            <m:sub>
                              <m:r>
                                <a:rPr lang="en-US" sz="2000" b="0" i="1" smtClean="0">
                                  <a:latin typeface="Cambria Math"/>
                                </a:rPr>
                                <m:t>0</m:t>
                              </m:r>
                            </m:sub>
                          </m:sSub>
                        </m:den>
                      </m:f>
                      <m:r>
                        <a:rPr lang="en-US" sz="2000" b="0" i="1" smtClean="0">
                          <a:latin typeface="Cambria Math"/>
                        </a:rPr>
                        <m:t>=</m:t>
                      </m:r>
                      <m:r>
                        <a:rPr lang="en-US" sz="2000" b="0" i="1" smtClean="0">
                          <a:latin typeface="Cambria Math"/>
                        </a:rPr>
                        <m:t>𝐵</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𝐿</m:t>
                          </m:r>
                        </m:sup>
                      </m:sSup>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899592" y="4739079"/>
                <a:ext cx="1568635" cy="720775"/>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99592" y="4122079"/>
                <a:ext cx="4320480"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example, for energy fluence </a:t>
                </a:r>
                <a14:m>
                  <m:oMath xmlns:m="http://schemas.openxmlformats.org/officeDocument/2006/math">
                    <m:r>
                      <m:rPr>
                        <m:sty m:val="p"/>
                      </m:rPr>
                      <a:rPr lang="el-GR" i="1">
                        <a:latin typeface="Cambria Math"/>
                        <a:ea typeface="Cambria Math"/>
                      </a:rPr>
                      <m:t>Ψ</m:t>
                    </m:r>
                  </m:oMath>
                </a14:m>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99592" y="4122079"/>
                <a:ext cx="4320480" cy="369332"/>
              </a:xfrm>
              <a:prstGeom prst="rect">
                <a:avLst/>
              </a:prstGeom>
              <a:blipFill rotWithShape="1">
                <a:blip r:embed="rId4"/>
                <a:stretch>
                  <a:fillRect l="-1271"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059832" y="4739079"/>
                <a:ext cx="5760640" cy="1354217"/>
              </a:xfrm>
              <a:prstGeom prst="rect">
                <a:avLst/>
              </a:prstGeom>
              <a:noFill/>
            </p:spPr>
            <p:txBody>
              <a:bodyPr wrap="square" rtlCol="0">
                <a:spAutoFit/>
              </a:bodyPr>
              <a:lstStyle/>
              <a:p>
                <a:pPr>
                  <a:spcAft>
                    <a:spcPts val="600"/>
                  </a:spcAft>
                </a:pPr>
                <a14:m>
                  <m:oMath xmlns:m="http://schemas.openxmlformats.org/officeDocument/2006/math">
                    <m:sSub>
                      <m:sSubPr>
                        <m:ctrlPr>
                          <a:rPr lang="en-GB" i="1">
                            <a:latin typeface="Cambria Math"/>
                          </a:rPr>
                        </m:ctrlPr>
                      </m:sSubPr>
                      <m:e>
                        <m:r>
                          <m:rPr>
                            <m:sty m:val="p"/>
                          </m:rPr>
                          <a:rPr lang="el-GR" i="1">
                            <a:latin typeface="Cambria Math"/>
                            <a:ea typeface="Cambria Math"/>
                          </a:rPr>
                          <m:t>Ψ</m:t>
                        </m:r>
                      </m:e>
                      <m:sub>
                        <m:r>
                          <a:rPr lang="en-US" i="1">
                            <a:latin typeface="Cambria Math"/>
                          </a:rPr>
                          <m:t>0</m:t>
                        </m:r>
                      </m:sub>
                    </m:sSub>
                  </m:oMath>
                </a14:m>
                <a:r>
                  <a:rPr lang="en-US" dirty="0" smtClean="0">
                    <a:latin typeface="Verdana" pitchFamily="34" charset="0"/>
                    <a:ea typeface="Verdana" pitchFamily="34" charset="0"/>
                    <a:cs typeface="Verdana" pitchFamily="34" charset="0"/>
                  </a:rPr>
                  <a:t> = </a:t>
                </a:r>
                <a:r>
                  <a:rPr lang="en-US" dirty="0" err="1" smtClean="0">
                    <a:latin typeface="Verdana" pitchFamily="34" charset="0"/>
                    <a:ea typeface="Verdana" pitchFamily="34" charset="0"/>
                    <a:cs typeface="Verdana" pitchFamily="34" charset="0"/>
                  </a:rPr>
                  <a:t>unattenuated</a:t>
                </a:r>
                <a:r>
                  <a:rPr lang="en-US" dirty="0" smtClean="0">
                    <a:latin typeface="Verdana" pitchFamily="34" charset="0"/>
                    <a:ea typeface="Verdana" pitchFamily="34" charset="0"/>
                    <a:cs typeface="Verdana" pitchFamily="34" charset="0"/>
                  </a:rPr>
                  <a:t> primary energy fluence</a:t>
                </a:r>
              </a:p>
              <a:p>
                <a:pPr marL="630238" indent="-630238">
                  <a:spcAft>
                    <a:spcPts val="600"/>
                  </a:spcAft>
                </a:pPr>
                <a14:m>
                  <m:oMath xmlns:m="http://schemas.openxmlformats.org/officeDocument/2006/math">
                    <m:sSub>
                      <m:sSubPr>
                        <m:ctrlPr>
                          <a:rPr lang="en-GB" i="1">
                            <a:latin typeface="Cambria Math"/>
                          </a:rPr>
                        </m:ctrlPr>
                      </m:sSubPr>
                      <m:e>
                        <m:r>
                          <m:rPr>
                            <m:sty m:val="p"/>
                          </m:rPr>
                          <a:rPr lang="el-GR" i="1">
                            <a:latin typeface="Cambria Math"/>
                            <a:ea typeface="Cambria Math"/>
                          </a:rPr>
                          <m:t>Ψ</m:t>
                        </m:r>
                      </m:e>
                      <m:sub>
                        <m:r>
                          <a:rPr lang="en-US" i="1">
                            <a:latin typeface="Cambria Math"/>
                          </a:rPr>
                          <m:t>𝐿</m:t>
                        </m:r>
                      </m:sub>
                    </m:sSub>
                  </m:oMath>
                </a14:m>
                <a:r>
                  <a:rPr lang="en-US" dirty="0" smtClean="0">
                    <a:latin typeface="Verdana" pitchFamily="34" charset="0"/>
                    <a:ea typeface="Verdana" pitchFamily="34" charset="0"/>
                    <a:cs typeface="Verdana" pitchFamily="34" charset="0"/>
                  </a:rPr>
                  <a:t> = total energy fluence at the detector behind a medium thickness L</a:t>
                </a:r>
              </a:p>
              <a:p>
                <a:pPr marL="442913" indent="-442913"/>
                <a14:m>
                  <m:oMath xmlns:m="http://schemas.openxmlformats.org/officeDocument/2006/math">
                    <m:r>
                      <a:rPr lang="en-US" i="1" dirty="0" smtClean="0">
                        <a:latin typeface="Cambria Math"/>
                        <a:ea typeface="Cambria Math"/>
                        <a:cs typeface="Verdana" pitchFamily="34" charset="0"/>
                      </a:rPr>
                      <m:t>𝜇</m:t>
                    </m:r>
                  </m:oMath>
                </a14:m>
                <a:r>
                  <a:rPr lang="en-US" dirty="0" smtClean="0">
                    <a:latin typeface="Verdana" pitchFamily="34" charset="0"/>
                    <a:ea typeface="Verdana" pitchFamily="34" charset="0"/>
                    <a:cs typeface="Verdana" pitchFamily="34" charset="0"/>
                  </a:rPr>
                  <a:t>    = narrow-beam attenuation coefficient</a:t>
                </a:r>
                <a:endParaRPr lang="en-GB" dirty="0">
                  <a:latin typeface="Verdana" pitchFamily="34" charset="0"/>
                  <a:ea typeface="Verdana" pitchFamily="34" charset="0"/>
                  <a:cs typeface="Verdana"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059832" y="4739079"/>
                <a:ext cx="5760640" cy="1354217"/>
              </a:xfrm>
              <a:prstGeom prst="rect">
                <a:avLst/>
              </a:prstGeom>
              <a:blipFill rotWithShape="1">
                <a:blip r:embed="rId5"/>
                <a:stretch>
                  <a:fillRect t="-2242" r="-2011" b="-5830"/>
                </a:stretch>
              </a:blipFill>
            </p:spPr>
            <p:txBody>
              <a:bodyPr/>
              <a:lstStyle/>
              <a:p>
                <a:r>
                  <a:rPr lang="en-GB">
                    <a:noFill/>
                  </a:rPr>
                  <a:t> </a:t>
                </a:r>
              </a:p>
            </p:txBody>
          </p:sp>
        </mc:Fallback>
      </mc:AlternateContent>
      <p:sp>
        <p:nvSpPr>
          <p:cNvPr id="13" name="Slide Number Placeholder 12"/>
          <p:cNvSpPr>
            <a:spLocks noGrp="1"/>
          </p:cNvSpPr>
          <p:nvPr>
            <p:ph type="sldNum" sz="quarter" idx="12"/>
          </p:nvPr>
        </p:nvSpPr>
        <p:spPr/>
        <p:txBody>
          <a:bodyPr/>
          <a:lstStyle/>
          <a:p>
            <a:fld id="{97B5E8DF-58F0-4F1A-9C8E-35C36CDA2C44}" type="slidenum">
              <a:rPr lang="en-GB" smtClean="0"/>
              <a:pPr/>
              <a:t>40</a:t>
            </a:fld>
            <a:endParaRPr lang="en-GB"/>
          </a:p>
        </p:txBody>
      </p:sp>
      <p:sp>
        <p:nvSpPr>
          <p:cNvPr id="10" name="TextBox 9"/>
          <p:cNvSpPr txBox="1"/>
          <p:nvPr/>
        </p:nvSpPr>
        <p:spPr>
          <a:xfrm>
            <a:off x="-13648" y="28172"/>
            <a:ext cx="586814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The build-up factor</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34787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251520" y="1052736"/>
                <a:ext cx="3572132" cy="720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𝐼𝑓</m:t>
                      </m:r>
                      <m:r>
                        <a:rPr lang="en-US" sz="2000" b="0" i="1" smtClean="0">
                          <a:latin typeface="Cambria Math"/>
                        </a:rPr>
                        <m:t> </m:t>
                      </m:r>
                      <m:r>
                        <a:rPr lang="en-US" sz="2000" b="0" i="1" smtClean="0">
                          <a:latin typeface="Cambria Math"/>
                        </a:rPr>
                        <m:t>𝐿</m:t>
                      </m:r>
                      <m:r>
                        <a:rPr lang="en-US" sz="2000" b="0" i="1" smtClean="0">
                          <a:latin typeface="Cambria Math"/>
                        </a:rPr>
                        <m:t>=</m:t>
                      </m:r>
                      <m:r>
                        <a:rPr lang="en-US" sz="2000" b="0" i="1" smtClean="0">
                          <a:latin typeface="Cambria Math"/>
                        </a:rPr>
                        <m:t>0</m:t>
                      </m:r>
                      <m:r>
                        <m:rPr>
                          <m:nor/>
                        </m:rPr>
                        <a:rPr lang="en-US" sz="2000" b="0" i="0" smtClean="0">
                          <a:latin typeface="Cambria Math"/>
                        </a:rPr>
                        <m:t>   </m:t>
                      </m:r>
                      <m:r>
                        <m:rPr>
                          <m:nor/>
                        </m:rPr>
                        <a:rPr lang="en-US" sz="2000" dirty="0">
                          <a:sym typeface="Wingdings 3"/>
                        </a:rPr>
                        <m:t></m:t>
                      </m:r>
                      <m:r>
                        <a:rPr lang="en-US" sz="2000" b="0" i="1" dirty="0" smtClean="0">
                          <a:latin typeface="Cambria Math"/>
                          <a:sym typeface="Wingdings 3"/>
                        </a:rPr>
                        <m:t>  </m:t>
                      </m:r>
                      <m:r>
                        <a:rPr lang="en-US" sz="2000" i="1" dirty="0">
                          <a:latin typeface="Cambria Math"/>
                          <a:sym typeface="Wingdings 3"/>
                        </a:rPr>
                        <m:t>𝐵</m:t>
                      </m:r>
                      <m:r>
                        <a:rPr lang="en-US" sz="2000" i="1">
                          <a:latin typeface="Cambria Math"/>
                        </a:rPr>
                        <m:t>=</m:t>
                      </m:r>
                      <m:sSub>
                        <m:sSubPr>
                          <m:ctrlPr>
                            <a:rPr lang="en-US" sz="2000" b="0" i="1" dirty="0" smtClean="0">
                              <a:latin typeface="Cambria Math"/>
                              <a:sym typeface="Wingdings 3"/>
                            </a:rPr>
                          </m:ctrlPr>
                        </m:sSubPr>
                        <m:e>
                          <m:r>
                            <a:rPr lang="en-US" sz="2000" b="0" i="1" dirty="0" smtClean="0">
                              <a:latin typeface="Cambria Math"/>
                              <a:sym typeface="Wingdings 3"/>
                            </a:rPr>
                            <m:t>𝐵</m:t>
                          </m:r>
                        </m:e>
                        <m:sub>
                          <m:r>
                            <a:rPr lang="en-US" sz="2000" b="0" i="1" dirty="0" smtClean="0">
                              <a:latin typeface="Cambria Math"/>
                              <a:sym typeface="Wingdings 3"/>
                            </a:rPr>
                            <m:t>0</m:t>
                          </m:r>
                        </m:sub>
                      </m:sSub>
                      <m:r>
                        <a:rPr lang="en-US" sz="2000" b="0" i="1" dirty="0" smtClean="0">
                          <a:latin typeface="Cambria Math"/>
                          <a:ea typeface="Cambria Math"/>
                          <a:sym typeface="Wingdings 3"/>
                        </a:rPr>
                        <m:t>≡</m:t>
                      </m:r>
                      <m:f>
                        <m:fPr>
                          <m:ctrlPr>
                            <a:rPr lang="en-US" sz="2000" b="0" i="1" dirty="0" smtClean="0">
                              <a:latin typeface="Cambria Math"/>
                              <a:ea typeface="Cambria Math"/>
                              <a:sym typeface="Wingdings 3"/>
                            </a:rPr>
                          </m:ctrlPr>
                        </m:fPr>
                        <m:num>
                          <m:sSub>
                            <m:sSubPr>
                              <m:ctrlPr>
                                <a:rPr lang="en-US" sz="2000" b="0" i="1" dirty="0" smtClean="0">
                                  <a:latin typeface="Cambria Math"/>
                                  <a:ea typeface="Cambria Math"/>
                                  <a:sym typeface="Wingdings 3"/>
                                </a:rPr>
                              </m:ctrlPr>
                            </m:sSubPr>
                            <m:e>
                              <m:r>
                                <m:rPr>
                                  <m:sty m:val="p"/>
                                </m:rPr>
                                <a:rPr lang="el-GR" sz="2000" b="0" i="1" dirty="0" smtClean="0">
                                  <a:latin typeface="Cambria Math"/>
                                  <a:ea typeface="Cambria Math"/>
                                  <a:sym typeface="Wingdings 3"/>
                                </a:rPr>
                                <m:t>Ψ</m:t>
                              </m:r>
                            </m:e>
                            <m:sub>
                              <m:r>
                                <a:rPr lang="en-US" sz="2000" b="0" i="1" dirty="0" smtClean="0">
                                  <a:latin typeface="Cambria Math"/>
                                  <a:ea typeface="Cambria Math"/>
                                  <a:sym typeface="Wingdings 3"/>
                                </a:rPr>
                                <m:t>𝐿</m:t>
                              </m:r>
                            </m:sub>
                          </m:sSub>
                        </m:num>
                        <m:den>
                          <m:sSub>
                            <m:sSubPr>
                              <m:ctrlPr>
                                <a:rPr lang="en-US" sz="2000" i="1" dirty="0">
                                  <a:latin typeface="Cambria Math"/>
                                  <a:ea typeface="Cambria Math"/>
                                  <a:sym typeface="Wingdings 3"/>
                                </a:rPr>
                              </m:ctrlPr>
                            </m:sSubPr>
                            <m:e>
                              <m:r>
                                <m:rPr>
                                  <m:sty m:val="p"/>
                                </m:rPr>
                                <a:rPr lang="el-GR" sz="2000" i="1" dirty="0">
                                  <a:latin typeface="Cambria Math"/>
                                  <a:ea typeface="Cambria Math"/>
                                  <a:sym typeface="Wingdings 3"/>
                                </a:rPr>
                                <m:t>Ψ</m:t>
                              </m:r>
                            </m:e>
                            <m:sub>
                              <m:r>
                                <a:rPr lang="en-US" sz="2000" b="0" i="1" dirty="0" smtClean="0">
                                  <a:latin typeface="Cambria Math"/>
                                  <a:ea typeface="Cambria Math"/>
                                  <a:sym typeface="Wingdings 3"/>
                                </a:rPr>
                                <m:t>0</m:t>
                              </m:r>
                            </m:sub>
                          </m:sSub>
                        </m:den>
                      </m:f>
                      <m:r>
                        <a:rPr lang="en-US" sz="2000" b="0" i="1" dirty="0" smtClean="0">
                          <a:latin typeface="Cambria Math"/>
                          <a:ea typeface="Cambria Math"/>
                          <a:sym typeface="Wingdings 3"/>
                        </a:rPr>
                        <m:t>=</m:t>
                      </m:r>
                      <m:r>
                        <a:rPr lang="en-US" sz="2000" b="0" i="1" dirty="0" smtClean="0">
                          <a:latin typeface="Cambria Math"/>
                          <a:ea typeface="Cambria Math"/>
                          <a:sym typeface="Wingdings 3"/>
                        </a:rPr>
                        <m:t>1</m:t>
                      </m:r>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251520" y="1052736"/>
                <a:ext cx="3572132" cy="720775"/>
              </a:xfrm>
              <a:prstGeom prst="rect">
                <a:avLst/>
              </a:prstGeom>
              <a:blipFill rotWithShape="1">
                <a:blip r:embed="rId2"/>
                <a:stretch>
                  <a:fillRect/>
                </a:stretch>
              </a:blipFill>
            </p:spPr>
            <p:txBody>
              <a:bodyPr/>
              <a:lstStyle/>
              <a:p>
                <a:r>
                  <a:rPr lang="en-GB">
                    <a:noFill/>
                  </a:rPr>
                  <a:t> </a:t>
                </a:r>
              </a:p>
            </p:txBody>
          </p:sp>
        </mc:Fallback>
      </mc:AlternateContent>
      <p:sp>
        <p:nvSpPr>
          <p:cNvPr id="5" name="TextBox 4"/>
          <p:cNvSpPr txBox="1"/>
          <p:nvPr/>
        </p:nvSpPr>
        <p:spPr>
          <a:xfrm>
            <a:off x="827585" y="2267580"/>
            <a:ext cx="5475436" cy="369332"/>
          </a:xfrm>
          <a:prstGeom prst="rect">
            <a:avLst/>
          </a:prstGeom>
          <a:noFill/>
          <a:ln w="9525">
            <a:solidFill>
              <a:schemeClr val="tx1"/>
            </a:solidFill>
          </a:ln>
        </p:spPr>
        <p:txBody>
          <a:bodyPr wrap="square" rtlCol="0">
            <a:spAutoFit/>
          </a:bodyPr>
          <a:lstStyle/>
          <a:p>
            <a:r>
              <a:rPr lang="en-US" dirty="0" smtClean="0">
                <a:latin typeface="Verdana" pitchFamily="34" charset="0"/>
                <a:ea typeface="Verdana" pitchFamily="34" charset="0"/>
                <a:cs typeface="Verdana" pitchFamily="34" charset="0"/>
              </a:rPr>
              <a:t>No attenuation between source and </a:t>
            </a:r>
            <a:r>
              <a:rPr lang="en-US" b="1" dirty="0" smtClean="0">
                <a:latin typeface="Verdana" pitchFamily="34" charset="0"/>
                <a:ea typeface="Verdana" pitchFamily="34" charset="0"/>
                <a:cs typeface="Verdana" pitchFamily="34" charset="0"/>
              </a:rPr>
              <a:t>detector</a:t>
            </a:r>
            <a:endParaRPr lang="en-GB" b="1" dirty="0">
              <a:latin typeface="Verdana" pitchFamily="34" charset="0"/>
              <a:ea typeface="Verdana" pitchFamily="34" charset="0"/>
              <a:cs typeface="Verdana" pitchFamily="34" charset="0"/>
            </a:endParaRPr>
          </a:p>
        </p:txBody>
      </p:sp>
      <p:cxnSp>
        <p:nvCxnSpPr>
          <p:cNvPr id="7" name="Straight Arrow Connector 6"/>
          <p:cNvCxnSpPr/>
          <p:nvPr/>
        </p:nvCxnSpPr>
        <p:spPr>
          <a:xfrm flipV="1">
            <a:off x="998896" y="1556792"/>
            <a:ext cx="0" cy="72008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303020" y="4088391"/>
            <a:ext cx="1296144" cy="369332"/>
          </a:xfrm>
          <a:prstGeom prst="rect">
            <a:avLst/>
          </a:prstGeom>
          <a:noFill/>
        </p:spPr>
        <p:txBody>
          <a:bodyPr wrap="square" rtlCol="0">
            <a:spAutoFit/>
          </a:bodyPr>
          <a:lstStyle/>
          <a:p>
            <a:r>
              <a:rPr lang="en-US" dirty="0" smtClean="0"/>
              <a:t>phantom</a:t>
            </a:r>
            <a:endParaRPr lang="en-GB" dirty="0"/>
          </a:p>
        </p:txBody>
      </p:sp>
      <p:grpSp>
        <p:nvGrpSpPr>
          <p:cNvPr id="18" name="Group 17"/>
          <p:cNvGrpSpPr/>
          <p:nvPr/>
        </p:nvGrpSpPr>
        <p:grpSpPr>
          <a:xfrm>
            <a:off x="3234355" y="2668843"/>
            <a:ext cx="5514109" cy="2704373"/>
            <a:chOff x="2843808" y="2956875"/>
            <a:chExt cx="5514109" cy="2704373"/>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7423" t="21364" r="7198" b="21061"/>
            <a:stretch/>
          </p:blipFill>
          <p:spPr bwMode="auto">
            <a:xfrm>
              <a:off x="2843808" y="2956875"/>
              <a:ext cx="5514109" cy="2632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Connector 13"/>
            <p:cNvCxnSpPr/>
            <p:nvPr/>
          </p:nvCxnSpPr>
          <p:spPr>
            <a:xfrm>
              <a:off x="4887742" y="3231759"/>
              <a:ext cx="0" cy="23540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901533" y="5291916"/>
              <a:ext cx="864096" cy="369332"/>
            </a:xfrm>
            <a:prstGeom prst="rect">
              <a:avLst/>
            </a:prstGeom>
            <a:noFill/>
          </p:spPr>
          <p:txBody>
            <a:bodyPr wrap="square" rtlCol="0">
              <a:spAutoFit/>
            </a:bodyPr>
            <a:lstStyle/>
            <a:p>
              <a:r>
                <a:rPr lang="en-US" b="1" dirty="0" smtClean="0"/>
                <a:t>L = 0</a:t>
              </a:r>
              <a:endParaRPr lang="en-GB" b="1" dirty="0"/>
            </a:p>
          </p:txBody>
        </p:sp>
      </p:grpSp>
      <p:cxnSp>
        <p:nvCxnSpPr>
          <p:cNvPr id="17" name="Straight Arrow Connector 16"/>
          <p:cNvCxnSpPr/>
          <p:nvPr/>
        </p:nvCxnSpPr>
        <p:spPr>
          <a:xfrm>
            <a:off x="5561264" y="2708920"/>
            <a:ext cx="90856" cy="9268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51920" y="1233626"/>
            <a:ext cx="5184578" cy="723275"/>
          </a:xfrm>
          <a:prstGeom prst="rect">
            <a:avLst/>
          </a:prstGeom>
          <a:noFill/>
        </p:spPr>
        <p:txBody>
          <a:bodyPr wrap="square" rtlCol="0">
            <a:spAutoFit/>
          </a:bodyPr>
          <a:lstStyle/>
          <a:p>
            <a:pPr>
              <a:spcAft>
                <a:spcPts val="600"/>
              </a:spcAft>
            </a:pPr>
            <a:r>
              <a:rPr lang="en-US" dirty="0" smtClean="0">
                <a:latin typeface="Verdana" pitchFamily="34" charset="0"/>
                <a:ea typeface="Verdana" pitchFamily="34" charset="0"/>
                <a:cs typeface="Verdana" pitchFamily="34" charset="0"/>
              </a:rPr>
              <a:t>for most broad-beam geometries,</a:t>
            </a:r>
          </a:p>
          <a:p>
            <a:r>
              <a:rPr lang="en-US" i="1" dirty="0" smtClean="0">
                <a:latin typeface="Verdana" pitchFamily="34" charset="0"/>
                <a:ea typeface="Verdana" pitchFamily="34" charset="0"/>
                <a:cs typeface="Verdana" pitchFamily="34" charset="0"/>
              </a:rPr>
              <a:t>except</a:t>
            </a:r>
            <a:r>
              <a:rPr lang="en-US" dirty="0" smtClean="0">
                <a:latin typeface="Verdana" pitchFamily="34" charset="0"/>
                <a:ea typeface="Verdana" pitchFamily="34" charset="0"/>
                <a:cs typeface="Verdana" pitchFamily="34" charset="0"/>
              </a:rPr>
              <a:t> when detector on phantom surface</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323528" y="5160094"/>
                <a:ext cx="8064896" cy="1077218"/>
              </a:xfrm>
              <a:prstGeom prst="rect">
                <a:avLst/>
              </a:prstGeom>
              <a:noFill/>
            </p:spPr>
            <p:txBody>
              <a:bodyPr wrap="square" rtlCol="0">
                <a:spAutoFit/>
              </a:bodyPr>
              <a:lstStyle/>
              <a:p>
                <a:pPr>
                  <a:spcAft>
                    <a:spcPts val="600"/>
                  </a:spcAft>
                </a:pPr>
                <a:r>
                  <a:rPr lang="en-US" dirty="0" smtClean="0">
                    <a:latin typeface="Verdana" pitchFamily="34" charset="0"/>
                    <a:ea typeface="Verdana" pitchFamily="34" charset="0"/>
                    <a:cs typeface="Verdana" pitchFamily="34" charset="0"/>
                  </a:rPr>
                  <a:t>Here </a:t>
                </a:r>
                <a14:m>
                  <m:oMath xmlns:m="http://schemas.openxmlformats.org/officeDocument/2006/math">
                    <m:sSub>
                      <m:sSubPr>
                        <m:ctrlPr>
                          <a:rPr lang="en-US" i="1" dirty="0">
                            <a:latin typeface="Cambria Math"/>
                            <a:ea typeface="Cambria Math"/>
                            <a:sym typeface="Wingdings 3"/>
                          </a:rPr>
                        </m:ctrlPr>
                      </m:sSubPr>
                      <m:e>
                        <m:r>
                          <m:rPr>
                            <m:sty m:val="p"/>
                          </m:rPr>
                          <a:rPr lang="el-GR" i="1" dirty="0">
                            <a:latin typeface="Cambria Math"/>
                            <a:ea typeface="Cambria Math"/>
                            <a:sym typeface="Wingdings 3"/>
                          </a:rPr>
                          <m:t>Ψ</m:t>
                        </m:r>
                      </m:e>
                      <m:sub>
                        <m:r>
                          <a:rPr lang="en-US" i="1" dirty="0">
                            <a:latin typeface="Cambria Math"/>
                            <a:ea typeface="Cambria Math"/>
                            <a:sym typeface="Wingdings 3"/>
                          </a:rPr>
                          <m:t>𝐿</m:t>
                        </m:r>
                      </m:sub>
                    </m:sSub>
                  </m:oMath>
                </a14:m>
                <a:r>
                  <a:rPr lang="en-US" dirty="0" smtClean="0">
                    <a:latin typeface="Verdana" pitchFamily="34" charset="0"/>
                    <a:ea typeface="Verdana" pitchFamily="34" charset="0"/>
                    <a:cs typeface="Verdana" pitchFamily="34" charset="0"/>
                  </a:rPr>
                  <a:t> &gt; </a:t>
                </a:r>
                <a14:m>
                  <m:oMath xmlns:m="http://schemas.openxmlformats.org/officeDocument/2006/math">
                    <m:sSub>
                      <m:sSubPr>
                        <m:ctrlPr>
                          <a:rPr lang="en-US" i="1" dirty="0">
                            <a:latin typeface="Cambria Math"/>
                            <a:ea typeface="Cambria Math"/>
                            <a:sym typeface="Wingdings 3"/>
                          </a:rPr>
                        </m:ctrlPr>
                      </m:sSubPr>
                      <m:e>
                        <m:r>
                          <m:rPr>
                            <m:sty m:val="p"/>
                          </m:rPr>
                          <a:rPr lang="el-GR" i="1" dirty="0">
                            <a:latin typeface="Cambria Math"/>
                            <a:ea typeface="Cambria Math"/>
                            <a:sym typeface="Wingdings 3"/>
                          </a:rPr>
                          <m:t>Ψ</m:t>
                        </m:r>
                      </m:e>
                      <m:sub>
                        <m:r>
                          <a:rPr lang="en-US" i="1" dirty="0">
                            <a:latin typeface="Cambria Math"/>
                            <a:ea typeface="Cambria Math"/>
                            <a:sym typeface="Wingdings 3"/>
                          </a:rPr>
                          <m:t>0</m:t>
                        </m:r>
                      </m:sub>
                    </m:sSub>
                  </m:oMath>
                </a14:m>
                <a:r>
                  <a:rPr lang="en-US" dirty="0" smtClean="0">
                    <a:latin typeface="Verdana" pitchFamily="34" charset="0"/>
                    <a:ea typeface="Verdana" pitchFamily="34" charset="0"/>
                    <a:cs typeface="Verdana" pitchFamily="34" charset="0"/>
                  </a:rPr>
                  <a:t> and </a:t>
                </a:r>
                <a14:m>
                  <m:oMath xmlns:m="http://schemas.openxmlformats.org/officeDocument/2006/math">
                    <m:sSub>
                      <m:sSubPr>
                        <m:ctrlPr>
                          <a:rPr lang="en-US" i="1" dirty="0">
                            <a:latin typeface="Cambria Math"/>
                            <a:sym typeface="Wingdings 3"/>
                          </a:rPr>
                        </m:ctrlPr>
                      </m:sSubPr>
                      <m:e>
                        <m:r>
                          <a:rPr lang="en-US" i="1" dirty="0">
                            <a:latin typeface="Cambria Math"/>
                            <a:sym typeface="Wingdings 3"/>
                          </a:rPr>
                          <m:t>𝐵</m:t>
                        </m:r>
                      </m:e>
                      <m:sub>
                        <m:r>
                          <a:rPr lang="en-US" i="1" dirty="0">
                            <a:latin typeface="Cambria Math"/>
                            <a:sym typeface="Wingdings 3"/>
                          </a:rPr>
                          <m:t>0</m:t>
                        </m:r>
                      </m:sub>
                    </m:sSub>
                  </m:oMath>
                </a14:m>
                <a:r>
                  <a:rPr lang="en-US" dirty="0" smtClean="0">
                    <a:latin typeface="Verdana" pitchFamily="34" charset="0"/>
                    <a:ea typeface="Verdana" pitchFamily="34" charset="0"/>
                    <a:cs typeface="Verdana" pitchFamily="34" charset="0"/>
                  </a:rPr>
                  <a:t> &gt; 1</a:t>
                </a:r>
              </a:p>
              <a:p>
                <a:pPr>
                  <a:spcAft>
                    <a:spcPts val="600"/>
                  </a:spcAft>
                </a:pPr>
                <a14:m>
                  <m:oMath xmlns:m="http://schemas.openxmlformats.org/officeDocument/2006/math">
                    <m:sSub>
                      <m:sSubPr>
                        <m:ctrlPr>
                          <a:rPr lang="en-US" i="1" dirty="0">
                            <a:latin typeface="Cambria Math"/>
                            <a:sym typeface="Wingdings 3"/>
                          </a:rPr>
                        </m:ctrlPr>
                      </m:sSubPr>
                      <m:e>
                        <m:r>
                          <a:rPr lang="en-US" i="1" dirty="0">
                            <a:latin typeface="Cambria Math"/>
                            <a:sym typeface="Wingdings 3"/>
                          </a:rPr>
                          <m:t>𝐵</m:t>
                        </m:r>
                      </m:e>
                      <m:sub>
                        <m:r>
                          <a:rPr lang="en-US" i="1" dirty="0">
                            <a:latin typeface="Cambria Math"/>
                            <a:sym typeface="Wingdings 3"/>
                          </a:rPr>
                          <m:t>0</m:t>
                        </m:r>
                      </m:sub>
                    </m:sSub>
                  </m:oMath>
                </a14:m>
                <a:r>
                  <a:rPr lang="en-US" dirty="0" smtClean="0">
                    <a:latin typeface="Verdana" pitchFamily="34" charset="0"/>
                    <a:ea typeface="Verdana" pitchFamily="34" charset="0"/>
                    <a:cs typeface="Verdana" pitchFamily="34" charset="0"/>
                  </a:rPr>
                  <a:t> is called </a:t>
                </a:r>
                <a:r>
                  <a:rPr lang="en-US" i="1" dirty="0" smtClean="0">
                    <a:latin typeface="Verdana" pitchFamily="34" charset="0"/>
                    <a:ea typeface="Verdana" pitchFamily="34" charset="0"/>
                    <a:cs typeface="Verdana" pitchFamily="34" charset="0"/>
                  </a:rPr>
                  <a:t>backscatter factor</a:t>
                </a:r>
              </a:p>
              <a:p>
                <a:r>
                  <a:rPr lang="en-US" dirty="0" smtClean="0">
                    <a:latin typeface="Verdana" pitchFamily="34" charset="0"/>
                    <a:ea typeface="Verdana" pitchFamily="34" charset="0"/>
                    <a:cs typeface="Verdana" pitchFamily="34" charset="0"/>
                  </a:rPr>
                  <a:t>For </a:t>
                </a:r>
                <a:r>
                  <a:rPr lang="en-US" baseline="30000" dirty="0" smtClean="0">
                    <a:latin typeface="Verdana" pitchFamily="34" charset="0"/>
                    <a:ea typeface="Verdana" pitchFamily="34" charset="0"/>
                    <a:cs typeface="Verdana" pitchFamily="34" charset="0"/>
                  </a:rPr>
                  <a:t>60</a:t>
                </a:r>
                <a:r>
                  <a:rPr lang="en-US" dirty="0" smtClean="0">
                    <a:latin typeface="Verdana" pitchFamily="34" charset="0"/>
                    <a:ea typeface="Verdana" pitchFamily="34" charset="0"/>
                    <a:cs typeface="Verdana" pitchFamily="34" charset="0"/>
                  </a:rPr>
                  <a:t>Co photons on a water phantom </a:t>
                </a:r>
                <a14:m>
                  <m:oMath xmlns:m="http://schemas.openxmlformats.org/officeDocument/2006/math">
                    <m:r>
                      <m:rPr>
                        <m:nor/>
                      </m:rPr>
                      <a:rPr lang="en-US" dirty="0">
                        <a:latin typeface="Verdana" pitchFamily="34" charset="0"/>
                        <a:ea typeface="Verdana" pitchFamily="34" charset="0"/>
                        <a:cs typeface="Verdana" pitchFamily="34" charset="0"/>
                        <a:sym typeface="Wingdings 3"/>
                      </a:rPr>
                      <m:t></m:t>
                    </m:r>
                  </m:oMath>
                </a14:m>
                <a:r>
                  <a:rPr lang="en-GB" dirty="0" smtClean="0">
                    <a:latin typeface="Verdana" pitchFamily="34" charset="0"/>
                    <a:ea typeface="Verdana" pitchFamily="34" charset="0"/>
                    <a:cs typeface="Verdana" pitchFamily="34" charset="0"/>
                  </a:rPr>
                  <a:t> </a:t>
                </a:r>
                <a14:m>
                  <m:oMath xmlns:m="http://schemas.openxmlformats.org/officeDocument/2006/math">
                    <m:sSub>
                      <m:sSubPr>
                        <m:ctrlPr>
                          <a:rPr lang="en-US" i="1" dirty="0">
                            <a:latin typeface="Cambria Math"/>
                            <a:sym typeface="Wingdings 3"/>
                          </a:rPr>
                        </m:ctrlPr>
                      </m:sSubPr>
                      <m:e>
                        <m:r>
                          <a:rPr lang="en-US" i="1" dirty="0">
                            <a:latin typeface="Cambria Math"/>
                            <a:sym typeface="Wingdings 3"/>
                          </a:rPr>
                          <m:t>𝐵</m:t>
                        </m:r>
                      </m:e>
                      <m:sub>
                        <m:r>
                          <a:rPr lang="en-US" i="1" dirty="0">
                            <a:latin typeface="Cambria Math"/>
                            <a:sym typeface="Wingdings 3"/>
                          </a:rPr>
                          <m:t>0</m:t>
                        </m:r>
                      </m:sub>
                    </m:sSub>
                  </m:oMath>
                </a14:m>
                <a:r>
                  <a:rPr lang="en-GB" dirty="0" smtClean="0">
                    <a:latin typeface="Verdana" pitchFamily="34" charset="0"/>
                    <a:ea typeface="Verdana" pitchFamily="34" charset="0"/>
                    <a:cs typeface="Verdana" pitchFamily="34" charset="0"/>
                  </a:rPr>
                  <a:t> = 1.06 for tissue dose</a:t>
                </a:r>
                <a:endParaRPr lang="en-GB" dirty="0">
                  <a:latin typeface="Verdana" pitchFamily="34" charset="0"/>
                  <a:ea typeface="Verdana" pitchFamily="34" charset="0"/>
                  <a:cs typeface="Verdana" pitchFamily="34" charset="0"/>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23528" y="5160094"/>
                <a:ext cx="8064896" cy="1077218"/>
              </a:xfrm>
              <a:prstGeom prst="rect">
                <a:avLst/>
              </a:prstGeom>
              <a:blipFill rotWithShape="1">
                <a:blip r:embed="rId4"/>
                <a:stretch>
                  <a:fillRect l="-605" t="-2825" b="-7910"/>
                </a:stretch>
              </a:blipFill>
            </p:spPr>
            <p:txBody>
              <a:bodyPr/>
              <a:lstStyle/>
              <a:p>
                <a:r>
                  <a:rPr lang="en-GB">
                    <a:noFill/>
                  </a:rPr>
                  <a:t> </a:t>
                </a:r>
              </a:p>
            </p:txBody>
          </p:sp>
        </mc:Fallback>
      </mc:AlternateContent>
      <p:sp>
        <p:nvSpPr>
          <p:cNvPr id="11" name="Slide Number Placeholder 10"/>
          <p:cNvSpPr>
            <a:spLocks noGrp="1"/>
          </p:cNvSpPr>
          <p:nvPr>
            <p:ph type="sldNum" sz="quarter" idx="12"/>
          </p:nvPr>
        </p:nvSpPr>
        <p:spPr/>
        <p:txBody>
          <a:bodyPr/>
          <a:lstStyle/>
          <a:p>
            <a:fld id="{97B5E8DF-58F0-4F1A-9C8E-35C36CDA2C44}" type="slidenum">
              <a:rPr lang="en-GB" smtClean="0"/>
              <a:pPr/>
              <a:t>41</a:t>
            </a:fld>
            <a:endParaRPr lang="en-GB"/>
          </a:p>
        </p:txBody>
      </p:sp>
      <p:sp>
        <p:nvSpPr>
          <p:cNvPr id="16" name="TextBox 15"/>
          <p:cNvSpPr txBox="1"/>
          <p:nvPr/>
        </p:nvSpPr>
        <p:spPr>
          <a:xfrm>
            <a:off x="-13648" y="28172"/>
            <a:ext cx="586814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The build-up factor</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85277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467545" y="1200416"/>
                <a:ext cx="4065665" cy="430887"/>
              </a:xfrm>
              <a:prstGeom prst="rect">
                <a:avLst/>
              </a:prstGeom>
              <a:noFill/>
            </p:spPr>
            <p:txBody>
              <a:bodyPr wrap="none" rtlCol="0">
                <a:spAutoFit/>
              </a:bodyPr>
              <a:lstStyle/>
              <a:p>
                <a14:m>
                  <m:oMath xmlns:m="http://schemas.openxmlformats.org/officeDocument/2006/math">
                    <m:sSub>
                      <m:sSubPr>
                        <m:ctrlPr>
                          <a:rPr lang="en-GB" sz="2200" i="1" smtClean="0">
                            <a:latin typeface="Cambria Math"/>
                          </a:rPr>
                        </m:ctrlPr>
                      </m:sSubPr>
                      <m:e>
                        <m:r>
                          <a:rPr lang="en-GB" sz="2200" i="1" smtClean="0">
                            <a:latin typeface="Cambria Math"/>
                            <a:ea typeface="Cambria Math"/>
                          </a:rPr>
                          <m:t>𝜀</m:t>
                        </m:r>
                      </m:e>
                      <m:sub>
                        <m:r>
                          <a:rPr lang="en-US" sz="2200" b="0" i="1" smtClean="0">
                            <a:latin typeface="Cambria Math"/>
                          </a:rPr>
                          <m:t>𝑡𝑟</m:t>
                        </m:r>
                      </m:sub>
                    </m:sSub>
                    <m:r>
                      <a:rPr lang="en-US" sz="2200" b="0" i="1" smtClean="0">
                        <a:latin typeface="Cambria Math"/>
                      </a:rPr>
                      <m:t>= </m:t>
                    </m:r>
                    <m:sSub>
                      <m:sSubPr>
                        <m:ctrlPr>
                          <a:rPr lang="en-US" sz="2200" b="0" i="1" smtClean="0">
                            <a:latin typeface="Cambria Math"/>
                          </a:rPr>
                        </m:ctrlPr>
                      </m:sSubPr>
                      <m:e>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𝑅</m:t>
                                </m:r>
                              </m:e>
                              <m:sub>
                                <m:r>
                                  <a:rPr lang="en-US" sz="2200" b="0" i="1" smtClean="0">
                                    <a:latin typeface="Cambria Math"/>
                                  </a:rPr>
                                  <m:t>𝑖𝑛</m:t>
                                </m:r>
                              </m:sub>
                            </m:sSub>
                          </m:e>
                        </m:d>
                      </m:e>
                      <m:sub>
                        <m:r>
                          <a:rPr lang="en-US" sz="2200" b="0" i="1" smtClean="0">
                            <a:latin typeface="Cambria Math"/>
                          </a:rPr>
                          <m:t>𝑢</m:t>
                        </m:r>
                      </m:sub>
                    </m:sSub>
                  </m:oMath>
                </a14:m>
                <a:r>
                  <a:rPr lang="en-GB" sz="2200" dirty="0" smtClean="0"/>
                  <a:t> - </a:t>
                </a:r>
                <a14:m>
                  <m:oMath xmlns:m="http://schemas.openxmlformats.org/officeDocument/2006/math">
                    <m:sSubSup>
                      <m:sSubSupPr>
                        <m:ctrlPr>
                          <a:rPr lang="en-GB" sz="2200" i="1" smtClean="0">
                            <a:latin typeface="Cambria Math"/>
                          </a:rPr>
                        </m:ctrlPr>
                      </m:sSubSupPr>
                      <m:e>
                        <m:d>
                          <m:dPr>
                            <m:ctrlPr>
                              <a:rPr lang="en-GB" sz="2200" i="1" smtClean="0">
                                <a:latin typeface="Cambria Math"/>
                              </a:rPr>
                            </m:ctrlPr>
                          </m:dPr>
                          <m:e>
                            <m:sSub>
                              <m:sSubPr>
                                <m:ctrlPr>
                                  <a:rPr lang="en-GB" sz="2200" i="1" smtClean="0">
                                    <a:latin typeface="Cambria Math"/>
                                  </a:rPr>
                                </m:ctrlPr>
                              </m:sSubPr>
                              <m:e>
                                <m:r>
                                  <a:rPr lang="en-US" sz="2200" b="0" i="1" smtClean="0">
                                    <a:latin typeface="Cambria Math"/>
                                  </a:rPr>
                                  <m:t>𝑅</m:t>
                                </m:r>
                              </m:e>
                              <m:sub>
                                <m:r>
                                  <a:rPr lang="en-US" sz="2200" b="0" i="1" smtClean="0">
                                    <a:latin typeface="Cambria Math"/>
                                  </a:rPr>
                                  <m:t>𝑜𝑢𝑡</m:t>
                                </m:r>
                              </m:sub>
                            </m:sSub>
                          </m:e>
                        </m:d>
                        <m:r>
                          <a:rPr lang="en-US" sz="2200" i="1" baseline="-25000">
                            <a:latin typeface="Cambria Math"/>
                          </a:rPr>
                          <m:t>𝑢</m:t>
                        </m:r>
                      </m:e>
                      <m:sub/>
                      <m:sup>
                        <m:r>
                          <a:rPr lang="en-US" sz="2200" b="0" i="1" smtClean="0">
                            <a:latin typeface="Cambria Math"/>
                          </a:rPr>
                          <m:t>𝑛𝑜𝑛𝑟</m:t>
                        </m:r>
                      </m:sup>
                    </m:sSubSup>
                  </m:oMath>
                </a14:m>
                <a:r>
                  <a:rPr lang="en-GB" sz="2200" dirty="0" smtClean="0"/>
                  <a:t> + </a:t>
                </a:r>
                <a14:m>
                  <m:oMath xmlns:m="http://schemas.openxmlformats.org/officeDocument/2006/math">
                    <m:nary>
                      <m:naryPr>
                        <m:chr m:val="∑"/>
                        <m:subHide m:val="on"/>
                        <m:supHide m:val="on"/>
                        <m:ctrlPr>
                          <a:rPr lang="en-GB" sz="2200" i="1" smtClean="0">
                            <a:latin typeface="Cambria Math"/>
                          </a:rPr>
                        </m:ctrlPr>
                      </m:naryPr>
                      <m:sub/>
                      <m:sup/>
                      <m:e>
                        <m:r>
                          <a:rPr lang="en-US" sz="2200" b="0" i="1" smtClean="0">
                            <a:latin typeface="Cambria Math"/>
                          </a:rPr>
                          <m:t>𝑄</m:t>
                        </m:r>
                      </m:e>
                    </m:nary>
                  </m:oMath>
                </a14:m>
                <a:endParaRPr lang="en-GB" sz="2200" dirty="0" smtClean="0"/>
              </a:p>
            </p:txBody>
          </p:sp>
        </mc:Choice>
        <mc:Fallback xmlns="">
          <p:sp>
            <p:nvSpPr>
              <p:cNvPr id="4" name="TextBox 3"/>
              <p:cNvSpPr txBox="1">
                <a:spLocks noRot="1" noChangeAspect="1" noMove="1" noResize="1" noEditPoints="1" noAdjustHandles="1" noChangeArrowheads="1" noChangeShapeType="1" noTextEdit="1"/>
              </p:cNvSpPr>
              <p:nvPr/>
            </p:nvSpPr>
            <p:spPr>
              <a:xfrm>
                <a:off x="467545" y="1200416"/>
                <a:ext cx="4065665" cy="430887"/>
              </a:xfrm>
              <a:prstGeom prst="rect">
                <a:avLst/>
              </a:prstGeom>
              <a:blipFill rotWithShape="1">
                <a:blip r:embed="rId3"/>
                <a:stretch>
                  <a:fillRect t="-126761" r="-16642" b="-188732"/>
                </a:stretch>
              </a:blipFill>
            </p:spPr>
            <p:txBody>
              <a:bodyPr/>
              <a:lstStyle/>
              <a:p>
                <a:r>
                  <a:rPr lang="en-GB">
                    <a:noFill/>
                  </a:rPr>
                  <a:t> </a:t>
                </a:r>
              </a:p>
            </p:txBody>
          </p:sp>
        </mc:Fallback>
      </mc:AlternateContent>
      <p:sp>
        <p:nvSpPr>
          <p:cNvPr id="5" name="TextBox 4"/>
          <p:cNvSpPr txBox="1"/>
          <p:nvPr/>
        </p:nvSpPr>
        <p:spPr>
          <a:xfrm>
            <a:off x="720058" y="1799854"/>
            <a:ext cx="1489929"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where:</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179512" y="2348880"/>
                <a:ext cx="8856984" cy="2308324"/>
              </a:xfrm>
              <a:prstGeom prst="rect">
                <a:avLst/>
              </a:prstGeom>
            </p:spPr>
            <p:txBody>
              <a:bodyPr wrap="square">
                <a:spAutoFit/>
              </a:bodyPr>
              <a:lstStyle/>
              <a:p>
                <a:pPr>
                  <a:tabLst>
                    <a:tab pos="1441450" algn="l"/>
                  </a:tabLst>
                </a:pPr>
                <a14:m>
                  <m:oMath xmlns:m="http://schemas.openxmlformats.org/officeDocument/2006/math">
                    <m:sSub>
                      <m:sSubPr>
                        <m:ctrlPr>
                          <a:rPr lang="en-US" i="1" smtClean="0">
                            <a:latin typeface="Cambria Math"/>
                          </a:rPr>
                        </m:ctrlPr>
                      </m:sSubPr>
                      <m:e>
                        <m:d>
                          <m:dPr>
                            <m:ctrlPr>
                              <a:rPr lang="en-US" i="1">
                                <a:latin typeface="Cambria Math"/>
                              </a:rPr>
                            </m:ctrlPr>
                          </m:dPr>
                          <m:e>
                            <m:sSub>
                              <m:sSubPr>
                                <m:ctrlPr>
                                  <a:rPr lang="en-US" i="1">
                                    <a:latin typeface="Cambria Math"/>
                                  </a:rPr>
                                </m:ctrlPr>
                              </m:sSubPr>
                              <m:e>
                                <m:r>
                                  <a:rPr lang="en-US" i="1">
                                    <a:latin typeface="Cambria Math"/>
                                  </a:rPr>
                                  <m:t>𝑅</m:t>
                                </m:r>
                              </m:e>
                              <m:sub>
                                <m:r>
                                  <a:rPr lang="en-US" i="1">
                                    <a:latin typeface="Cambria Math"/>
                                  </a:rPr>
                                  <m:t>𝑖𝑛</m:t>
                                </m:r>
                              </m:sub>
                            </m:sSub>
                          </m:e>
                        </m:d>
                      </m:e>
                      <m:sub>
                        <m:r>
                          <a:rPr lang="en-US" i="1">
                            <a:latin typeface="Cambria Math"/>
                          </a:rPr>
                          <m:t>𝑢</m:t>
                        </m:r>
                      </m:sub>
                    </m:sSub>
                  </m:oMath>
                </a14:m>
                <a:r>
                  <a:rPr lang="en-GB" dirty="0" smtClean="0">
                    <a:latin typeface="Verdana" pitchFamily="34" charset="0"/>
                    <a:ea typeface="Verdana" pitchFamily="34" charset="0"/>
                    <a:cs typeface="Verdana" pitchFamily="34" charset="0"/>
                  </a:rPr>
                  <a:t>      = 	radiant energy of uncharged particles entering the volume </a:t>
                </a:r>
                <a:r>
                  <a:rPr lang="en-GB" i="1" dirty="0" smtClean="0">
                    <a:latin typeface="Verdana" pitchFamily="34" charset="0"/>
                    <a:ea typeface="Verdana" pitchFamily="34" charset="0"/>
                    <a:cs typeface="Verdana" pitchFamily="34" charset="0"/>
                  </a:rPr>
                  <a:t>V</a:t>
                </a:r>
              </a:p>
              <a:p>
                <a:pPr>
                  <a:tabLst>
                    <a:tab pos="1441450" algn="l"/>
                  </a:tabLst>
                </a:pPr>
                <a:r>
                  <a:rPr lang="en-US" dirty="0">
                    <a:latin typeface="Verdana" pitchFamily="34" charset="0"/>
                    <a:ea typeface="Verdana" pitchFamily="34" charset="0"/>
                    <a:cs typeface="Verdana" pitchFamily="34" charset="0"/>
                  </a:rPr>
                  <a:t>	</a:t>
                </a:r>
              </a:p>
              <a:p>
                <a:pPr>
                  <a:tabLst>
                    <a:tab pos="1441450" algn="l"/>
                  </a:tabLst>
                </a:pPr>
                <a14:m>
                  <m:oMath xmlns:m="http://schemas.openxmlformats.org/officeDocument/2006/math">
                    <m:sSubSup>
                      <m:sSubSupPr>
                        <m:ctrlPr>
                          <a:rPr lang="en-GB" i="1">
                            <a:latin typeface="Cambria Math"/>
                          </a:rPr>
                        </m:ctrlPr>
                      </m:sSubSupPr>
                      <m:e>
                        <m:d>
                          <m:dPr>
                            <m:ctrlPr>
                              <a:rPr lang="en-GB" i="1">
                                <a:latin typeface="Cambria Math"/>
                              </a:rPr>
                            </m:ctrlPr>
                          </m:dPr>
                          <m:e>
                            <m:sSub>
                              <m:sSubPr>
                                <m:ctrlPr>
                                  <a:rPr lang="en-GB" i="1">
                                    <a:latin typeface="Cambria Math"/>
                                  </a:rPr>
                                </m:ctrlPr>
                              </m:sSubPr>
                              <m:e>
                                <m:r>
                                  <a:rPr lang="en-US" i="1">
                                    <a:latin typeface="Cambria Math"/>
                                  </a:rPr>
                                  <m:t>𝑅</m:t>
                                </m:r>
                              </m:e>
                              <m:sub>
                                <m:r>
                                  <a:rPr lang="en-US" i="1">
                                    <a:latin typeface="Cambria Math"/>
                                  </a:rPr>
                                  <m:t>𝑜𝑢𝑡</m:t>
                                </m:r>
                              </m:sub>
                            </m:sSub>
                          </m:e>
                        </m:d>
                        <m:r>
                          <a:rPr lang="en-US" i="1" baseline="-25000">
                            <a:latin typeface="Cambria Math"/>
                          </a:rPr>
                          <m:t>𝑢</m:t>
                        </m:r>
                      </m:e>
                      <m:sub/>
                      <m:sup>
                        <m:r>
                          <a:rPr lang="en-US" i="1">
                            <a:latin typeface="Cambria Math"/>
                          </a:rPr>
                          <m:t>𝑛𝑜𝑛𝑟</m:t>
                        </m:r>
                      </m:sup>
                    </m:sSubSup>
                  </m:oMath>
                </a14:m>
                <a:r>
                  <a:rPr lang="en-GB" dirty="0" smtClean="0">
                    <a:latin typeface="Verdana" pitchFamily="34" charset="0"/>
                    <a:ea typeface="Verdana" pitchFamily="34" charset="0"/>
                    <a:cs typeface="Verdana" pitchFamily="34" charset="0"/>
                  </a:rPr>
                  <a:t>= 	radiant </a:t>
                </a:r>
                <a:r>
                  <a:rPr lang="en-GB" dirty="0">
                    <a:latin typeface="Verdana" pitchFamily="34" charset="0"/>
                    <a:ea typeface="Verdana" pitchFamily="34" charset="0"/>
                    <a:cs typeface="Verdana" pitchFamily="34" charset="0"/>
                  </a:rPr>
                  <a:t>energy of uncharged particles </a:t>
                </a:r>
                <a:r>
                  <a:rPr lang="en-GB" dirty="0" smtClean="0">
                    <a:latin typeface="Verdana" pitchFamily="34" charset="0"/>
                    <a:ea typeface="Verdana" pitchFamily="34" charset="0"/>
                    <a:cs typeface="Verdana" pitchFamily="34" charset="0"/>
                  </a:rPr>
                  <a:t>leaving </a:t>
                </a:r>
                <a:r>
                  <a:rPr lang="en-GB" i="1" dirty="0" smtClean="0">
                    <a:latin typeface="Verdana" pitchFamily="34" charset="0"/>
                    <a:ea typeface="Verdana" pitchFamily="34" charset="0"/>
                    <a:cs typeface="Verdana" pitchFamily="34" charset="0"/>
                  </a:rPr>
                  <a:t>V</a:t>
                </a:r>
                <a:r>
                  <a:rPr lang="en-GB" dirty="0" smtClean="0">
                    <a:latin typeface="Verdana" pitchFamily="34" charset="0"/>
                    <a:ea typeface="Verdana" pitchFamily="34" charset="0"/>
                    <a:cs typeface="Verdana" pitchFamily="34" charset="0"/>
                  </a:rPr>
                  <a:t>, </a:t>
                </a:r>
                <a:r>
                  <a:rPr lang="en-GB" i="1" dirty="0" smtClean="0">
                    <a:latin typeface="Verdana" pitchFamily="34" charset="0"/>
                    <a:ea typeface="Verdana" pitchFamily="34" charset="0"/>
                    <a:cs typeface="Verdana" pitchFamily="34" charset="0"/>
                  </a:rPr>
                  <a:t>except</a:t>
                </a:r>
                <a:r>
                  <a:rPr lang="en-GB" dirty="0" smtClean="0">
                    <a:latin typeface="Verdana" pitchFamily="34" charset="0"/>
                    <a:ea typeface="Verdana" pitchFamily="34" charset="0"/>
                    <a:cs typeface="Verdana" pitchFamily="34" charset="0"/>
                  </a:rPr>
                  <a:t> that 	which originated from radioactive losses of kinetic energy by 	charged p</a:t>
                </a:r>
                <a:r>
                  <a:rPr lang="en-US" dirty="0" smtClean="0">
                    <a:latin typeface="Verdana" pitchFamily="34" charset="0"/>
                    <a:ea typeface="Verdana" pitchFamily="34" charset="0"/>
                    <a:cs typeface="Verdana" pitchFamily="34" charset="0"/>
                  </a:rPr>
                  <a:t>articles while in </a:t>
                </a:r>
                <a:r>
                  <a:rPr lang="en-US" i="1" dirty="0" smtClean="0">
                    <a:latin typeface="Verdana" pitchFamily="34" charset="0"/>
                    <a:ea typeface="Verdana" pitchFamily="34" charset="0"/>
                    <a:cs typeface="Verdana" pitchFamily="34" charset="0"/>
                  </a:rPr>
                  <a:t>V</a:t>
                </a:r>
              </a:p>
              <a:p>
                <a:pPr>
                  <a:tabLst>
                    <a:tab pos="1441450" algn="l"/>
                  </a:tabLst>
                </a:pPr>
                <a:endParaRPr lang="en-US" dirty="0" smtClean="0">
                  <a:latin typeface="Verdana" pitchFamily="34" charset="0"/>
                  <a:ea typeface="Verdana" pitchFamily="34" charset="0"/>
                  <a:cs typeface="Verdana" pitchFamily="34" charset="0"/>
                </a:endParaRPr>
              </a:p>
              <a:p>
                <a:pPr>
                  <a:tabLst>
                    <a:tab pos="1441450" algn="l"/>
                  </a:tabLst>
                </a:pPr>
                <a14:m>
                  <m:oMath xmlns:m="http://schemas.openxmlformats.org/officeDocument/2006/math">
                    <m:nary>
                      <m:naryPr>
                        <m:chr m:val="∑"/>
                        <m:subHide m:val="on"/>
                        <m:supHide m:val="on"/>
                        <m:ctrlPr>
                          <a:rPr lang="en-GB" i="1">
                            <a:latin typeface="Cambria Math"/>
                          </a:rPr>
                        </m:ctrlPr>
                      </m:naryPr>
                      <m:sub/>
                      <m:sup/>
                      <m:e>
                        <m:r>
                          <a:rPr lang="en-US" i="1">
                            <a:latin typeface="Cambria Math"/>
                          </a:rPr>
                          <m:t>𝑄</m:t>
                        </m:r>
                      </m:e>
                    </m:nary>
                  </m:oMath>
                </a14:m>
                <a:r>
                  <a:rPr lang="en-GB" dirty="0" smtClean="0">
                    <a:latin typeface="Verdana" pitchFamily="34" charset="0"/>
                    <a:ea typeface="Verdana" pitchFamily="34" charset="0"/>
                    <a:cs typeface="Verdana" pitchFamily="34" charset="0"/>
                  </a:rPr>
                  <a:t>          =	net energy derived from rest mass in </a:t>
                </a:r>
                <a:r>
                  <a:rPr lang="en-GB" i="1" dirty="0" smtClean="0">
                    <a:latin typeface="Verdana" pitchFamily="34" charset="0"/>
                    <a:ea typeface="Verdana" pitchFamily="34" charset="0"/>
                    <a:cs typeface="Verdana" pitchFamily="34" charset="0"/>
                  </a:rPr>
                  <a:t>V</a:t>
                </a:r>
                <a:r>
                  <a:rPr lang="en-GB" dirty="0" smtClean="0">
                    <a:latin typeface="Verdana" pitchFamily="34" charset="0"/>
                    <a:ea typeface="Verdana" pitchFamily="34" charset="0"/>
                    <a:cs typeface="Verdana" pitchFamily="34" charset="0"/>
                  </a:rPr>
                  <a:t> (m</a:t>
                </a:r>
                <a:r>
                  <a:rPr lang="en-US" dirty="0">
                    <a:latin typeface="Verdana" pitchFamily="34" charset="0"/>
                    <a:ea typeface="Verdana" pitchFamily="34" charset="0"/>
                    <a:cs typeface="Verdana" pitchFamily="34" charset="0"/>
                    <a:sym typeface="Wingdings 3"/>
                  </a:rPr>
                  <a:t> </a:t>
                </a:r>
                <a:r>
                  <a:rPr lang="en-US" dirty="0" smtClean="0">
                    <a:latin typeface="Verdana" pitchFamily="34" charset="0"/>
                    <a:ea typeface="Verdana" pitchFamily="34" charset="0"/>
                    <a:cs typeface="Verdana" pitchFamily="34" charset="0"/>
                    <a:sym typeface="Wingdings 3"/>
                  </a:rPr>
                  <a:t>E positive, E</a:t>
                </a:r>
                <a:r>
                  <a:rPr lang="en-US" dirty="0">
                    <a:latin typeface="Verdana" pitchFamily="34" charset="0"/>
                    <a:ea typeface="Verdana" pitchFamily="34" charset="0"/>
                    <a:cs typeface="Verdana" pitchFamily="34" charset="0"/>
                    <a:sym typeface="Wingdings 3"/>
                  </a:rPr>
                  <a:t> </a:t>
                </a:r>
                <a:r>
                  <a:rPr lang="en-US" dirty="0" smtClean="0">
                    <a:latin typeface="Verdana" pitchFamily="34" charset="0"/>
                    <a:ea typeface="Verdana" pitchFamily="34" charset="0"/>
                    <a:cs typeface="Verdana" pitchFamily="34" charset="0"/>
                    <a:sym typeface="Wingdings 3"/>
                  </a:rPr>
                  <a:t>m 	negative)</a:t>
                </a:r>
                <a:endParaRPr lang="en-US" dirty="0">
                  <a:latin typeface="Verdana" pitchFamily="34" charset="0"/>
                  <a:ea typeface="Verdana" pitchFamily="34" charset="0"/>
                  <a:cs typeface="Verdana"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79512" y="2348880"/>
                <a:ext cx="8856984" cy="2308324"/>
              </a:xfrm>
              <a:prstGeom prst="rect">
                <a:avLst/>
              </a:prstGeom>
              <a:blipFill rotWithShape="1">
                <a:blip r:embed="rId4"/>
                <a:stretch>
                  <a:fillRect l="-3785" t="-1319" r="-482" b="-17414"/>
                </a:stretch>
              </a:blipFill>
            </p:spPr>
            <p:txBody>
              <a:bodyPr/>
              <a:lstStyle/>
              <a:p>
                <a:r>
                  <a:rPr lang="en-GB">
                    <a:noFill/>
                  </a:rPr>
                  <a:t> </a:t>
                </a:r>
              </a:p>
            </p:txBody>
          </p:sp>
        </mc:Fallback>
      </mc:AlternateContent>
      <p:sp>
        <p:nvSpPr>
          <p:cNvPr id="7" name="TextBox 6"/>
          <p:cNvSpPr txBox="1"/>
          <p:nvPr/>
        </p:nvSpPr>
        <p:spPr>
          <a:xfrm>
            <a:off x="467545" y="620688"/>
            <a:ext cx="8074590"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a:t>
            </a:r>
            <a:r>
              <a:rPr lang="en-US" sz="1900" b="1" dirty="0" smtClean="0">
                <a:latin typeface="Verdana" pitchFamily="34" charset="0"/>
                <a:ea typeface="Verdana" pitchFamily="34" charset="0"/>
                <a:cs typeface="Verdana" pitchFamily="34" charset="0"/>
              </a:rPr>
              <a:t>energy transferred </a:t>
            </a:r>
            <a:r>
              <a:rPr lang="en-US" sz="1900" dirty="0" smtClean="0">
                <a:latin typeface="Verdana" pitchFamily="34" charset="0"/>
                <a:ea typeface="Verdana" pitchFamily="34" charset="0"/>
                <a:cs typeface="Verdana" pitchFamily="34" charset="0"/>
              </a:rPr>
              <a:t>is a stochastic quantity defined as:</a:t>
            </a:r>
            <a:endParaRPr lang="en-GB" sz="1900" dirty="0">
              <a:latin typeface="Verdana" pitchFamily="34" charset="0"/>
              <a:ea typeface="Verdana" pitchFamily="34" charset="0"/>
              <a:cs typeface="Verdana" pitchFamily="34" charset="0"/>
            </a:endParaRPr>
          </a:p>
        </p:txBody>
      </p:sp>
      <p:sp>
        <p:nvSpPr>
          <p:cNvPr id="8" name="TextBox 7"/>
          <p:cNvSpPr txBox="1"/>
          <p:nvPr/>
        </p:nvSpPr>
        <p:spPr>
          <a:xfrm>
            <a:off x="488212" y="4680174"/>
            <a:ext cx="8404268" cy="677108"/>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a:t>
            </a:r>
            <a:r>
              <a:rPr lang="en-US" sz="1900" b="1" i="1" dirty="0" smtClean="0">
                <a:latin typeface="Verdana" pitchFamily="34" charset="0"/>
                <a:ea typeface="Verdana" pitchFamily="34" charset="0"/>
                <a:cs typeface="Verdana" pitchFamily="34" charset="0"/>
              </a:rPr>
              <a:t>radiant </a:t>
            </a:r>
            <a:r>
              <a:rPr lang="en-US" sz="1900" b="1" i="1" dirty="0">
                <a:latin typeface="Verdana" pitchFamily="34" charset="0"/>
                <a:ea typeface="Verdana" pitchFamily="34" charset="0"/>
                <a:cs typeface="Verdana" pitchFamily="34" charset="0"/>
              </a:rPr>
              <a:t>energy </a:t>
            </a:r>
            <a:r>
              <a:rPr lang="en-US" sz="1900" dirty="0">
                <a:latin typeface="Verdana" pitchFamily="34" charset="0"/>
                <a:ea typeface="Verdana" pitchFamily="34" charset="0"/>
                <a:cs typeface="Verdana" pitchFamily="34" charset="0"/>
              </a:rPr>
              <a:t>is the energy of particles </a:t>
            </a:r>
            <a:r>
              <a:rPr lang="en-US" sz="1900" dirty="0" smtClean="0">
                <a:latin typeface="Verdana" pitchFamily="34" charset="0"/>
                <a:ea typeface="Verdana" pitchFamily="34" charset="0"/>
                <a:cs typeface="Verdana" pitchFamily="34" charset="0"/>
              </a:rPr>
              <a:t>(except </a:t>
            </a:r>
            <a:r>
              <a:rPr lang="en-US" sz="1900" dirty="0">
                <a:latin typeface="Verdana" pitchFamily="34" charset="0"/>
                <a:ea typeface="Verdana" pitchFamily="34" charset="0"/>
                <a:cs typeface="Verdana" pitchFamily="34" charset="0"/>
              </a:rPr>
              <a:t>rest </a:t>
            </a:r>
            <a:r>
              <a:rPr lang="en-US" sz="1900" dirty="0" smtClean="0">
                <a:latin typeface="Verdana" pitchFamily="34" charset="0"/>
                <a:ea typeface="Verdana" pitchFamily="34" charset="0"/>
                <a:cs typeface="Verdana" pitchFamily="34" charset="0"/>
              </a:rPr>
              <a:t>energy) emitted</a:t>
            </a:r>
            <a:r>
              <a:rPr lang="en-US" sz="1900" dirty="0">
                <a:latin typeface="Verdana" pitchFamily="34" charset="0"/>
                <a:ea typeface="Verdana" pitchFamily="34" charset="0"/>
                <a:cs typeface="Verdana" pitchFamily="34" charset="0"/>
              </a:rPr>
              <a:t>, transferred </a:t>
            </a:r>
            <a:r>
              <a:rPr lang="en-US" sz="1900" dirty="0" smtClean="0">
                <a:latin typeface="Verdana" pitchFamily="34" charset="0"/>
                <a:ea typeface="Verdana" pitchFamily="34" charset="0"/>
                <a:cs typeface="Verdana" pitchFamily="34" charset="0"/>
              </a:rPr>
              <a:t>or received</a:t>
            </a:r>
            <a:endParaRPr lang="en-GB" sz="1900" dirty="0">
              <a:latin typeface="Verdana" pitchFamily="34" charset="0"/>
              <a:ea typeface="Verdana" pitchFamily="34" charset="0"/>
              <a:cs typeface="Verdana" pitchFamily="34" charset="0"/>
            </a:endParaRPr>
          </a:p>
        </p:txBody>
      </p:sp>
      <p:sp>
        <p:nvSpPr>
          <p:cNvPr id="9" name="TextBox 8"/>
          <p:cNvSpPr txBox="1"/>
          <p:nvPr/>
        </p:nvSpPr>
        <p:spPr>
          <a:xfrm>
            <a:off x="467544" y="5391137"/>
            <a:ext cx="8404268" cy="969496"/>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a:t>
            </a:r>
            <a:r>
              <a:rPr lang="en-US" sz="1900" b="1" i="1" dirty="0" smtClean="0">
                <a:latin typeface="Verdana" pitchFamily="34" charset="0"/>
                <a:ea typeface="Verdana" pitchFamily="34" charset="0"/>
                <a:cs typeface="Verdana" pitchFamily="34" charset="0"/>
              </a:rPr>
              <a:t>energy transferred </a:t>
            </a:r>
            <a:r>
              <a:rPr lang="en-US" sz="1900" dirty="0" smtClean="0">
                <a:latin typeface="Verdana" pitchFamily="34" charset="0"/>
                <a:ea typeface="Verdana" pitchFamily="34" charset="0"/>
                <a:cs typeface="Verdana" pitchFamily="34" charset="0"/>
              </a:rPr>
              <a:t>is just the kinetic energy received by charged particles in </a:t>
            </a:r>
            <a:r>
              <a:rPr lang="en-US" sz="1900" i="1" dirty="0" smtClean="0">
                <a:latin typeface="Verdana" pitchFamily="34" charset="0"/>
                <a:ea typeface="Verdana" pitchFamily="34" charset="0"/>
                <a:cs typeface="Verdana" pitchFamily="34" charset="0"/>
              </a:rPr>
              <a:t>V</a:t>
            </a:r>
            <a:r>
              <a:rPr lang="en-US" sz="1900" dirty="0" smtClean="0">
                <a:latin typeface="Verdana" pitchFamily="34" charset="0"/>
                <a:ea typeface="Verdana" pitchFamily="34" charset="0"/>
                <a:cs typeface="Verdana" pitchFamily="34" charset="0"/>
              </a:rPr>
              <a:t> (regardless of where or how they in turn spend that energy) </a:t>
            </a:r>
            <a:endParaRPr lang="en-GB" sz="1900" dirty="0">
              <a:latin typeface="Verdana" pitchFamily="34" charset="0"/>
              <a:ea typeface="Verdana" pitchFamily="34" charset="0"/>
              <a:cs typeface="Verdana" pitchFamily="34" charset="0"/>
            </a:endParaRPr>
          </a:p>
        </p:txBody>
      </p:sp>
      <p:sp>
        <p:nvSpPr>
          <p:cNvPr id="14" name="Slide Number Placeholder 13"/>
          <p:cNvSpPr>
            <a:spLocks noGrp="1"/>
          </p:cNvSpPr>
          <p:nvPr>
            <p:ph type="sldNum" sz="quarter" idx="12"/>
          </p:nvPr>
        </p:nvSpPr>
        <p:spPr/>
        <p:txBody>
          <a:bodyPr/>
          <a:lstStyle/>
          <a:p>
            <a:fld id="{97B5E8DF-58F0-4F1A-9C8E-35C36CDA2C44}" type="slidenum">
              <a:rPr lang="en-GB" smtClean="0"/>
              <a:pPr/>
              <a:t>42</a:t>
            </a:fld>
            <a:endParaRPr lang="en-GB"/>
          </a:p>
        </p:txBody>
      </p:sp>
      <p:sp>
        <p:nvSpPr>
          <p:cNvPr id="10" name="TextBox 9"/>
          <p:cNvSpPr txBox="1"/>
          <p:nvPr/>
        </p:nvSpPr>
        <p:spPr>
          <a:xfrm>
            <a:off x="7280" y="17328"/>
            <a:ext cx="6004880"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transferred</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4219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7296"/>
            <a:ext cx="7416824" cy="400110"/>
          </a:xfrm>
          <a:prstGeom prst="rect">
            <a:avLst/>
          </a:prstGeom>
          <a:noFill/>
        </p:spPr>
        <p:txBody>
          <a:bodyPr wrap="square" rtlCol="0">
            <a:spAutoFit/>
          </a:bodyPr>
          <a:lstStyle/>
          <a:p>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a:t>
            </a:r>
            <a:r>
              <a:rPr lang="en-US" sz="2000" b="1" i="1" u="sng" dirty="0" smtClean="0">
                <a:solidFill>
                  <a:srgbClr val="FF0000"/>
                </a:solidFill>
                <a:latin typeface="Verdana" pitchFamily="34" charset="0"/>
                <a:ea typeface="Verdana" pitchFamily="34" charset="0"/>
                <a:cs typeface="Verdana" pitchFamily="34" charset="0"/>
              </a:rPr>
              <a:t>K</a:t>
            </a:r>
            <a:r>
              <a:rPr lang="en-US" sz="2000" i="1" dirty="0" smtClean="0">
                <a:solidFill>
                  <a:srgbClr val="FF0000"/>
                </a:solidFill>
                <a:latin typeface="Verdana" pitchFamily="34" charset="0"/>
                <a:ea typeface="Verdana" pitchFamily="34" charset="0"/>
                <a:cs typeface="Verdana" pitchFamily="34" charset="0"/>
              </a:rPr>
              <a:t>inetic </a:t>
            </a:r>
            <a:r>
              <a:rPr lang="en-US" sz="2000" b="1" i="1" u="sng" dirty="0" smtClean="0">
                <a:solidFill>
                  <a:srgbClr val="FF0000"/>
                </a:solidFill>
                <a:latin typeface="Verdana" pitchFamily="34" charset="0"/>
                <a:ea typeface="Verdana" pitchFamily="34" charset="0"/>
                <a:cs typeface="Verdana" pitchFamily="34" charset="0"/>
              </a:rPr>
              <a:t>E</a:t>
            </a:r>
            <a:r>
              <a:rPr lang="en-US" sz="2000" i="1" dirty="0" smtClean="0">
                <a:solidFill>
                  <a:srgbClr val="FF0000"/>
                </a:solidFill>
                <a:latin typeface="Verdana" pitchFamily="34" charset="0"/>
                <a:ea typeface="Verdana" pitchFamily="34" charset="0"/>
                <a:cs typeface="Verdana" pitchFamily="34" charset="0"/>
              </a:rPr>
              <a:t>nergy </a:t>
            </a:r>
            <a:r>
              <a:rPr lang="en-US" sz="2000" b="1" i="1" u="sng" dirty="0" smtClean="0">
                <a:solidFill>
                  <a:srgbClr val="FF0000"/>
                </a:solidFill>
                <a:latin typeface="Verdana" pitchFamily="34" charset="0"/>
                <a:ea typeface="Verdana" pitchFamily="34" charset="0"/>
                <a:cs typeface="Verdana" pitchFamily="34" charset="0"/>
              </a:rPr>
              <a:t>R</a:t>
            </a:r>
            <a:r>
              <a:rPr lang="en-US" sz="2000" i="1" dirty="0" smtClean="0">
                <a:solidFill>
                  <a:srgbClr val="FF0000"/>
                </a:solidFill>
                <a:latin typeface="Verdana" pitchFamily="34" charset="0"/>
                <a:ea typeface="Verdana" pitchFamily="34" charset="0"/>
                <a:cs typeface="Verdana" pitchFamily="34" charset="0"/>
              </a:rPr>
              <a:t>eleased to </a:t>
            </a:r>
            <a:r>
              <a:rPr lang="en-US" sz="2000" b="1" i="1" u="sng" dirty="0" smtClean="0">
                <a:solidFill>
                  <a:srgbClr val="FF0000"/>
                </a:solidFill>
                <a:latin typeface="Verdana" pitchFamily="34" charset="0"/>
                <a:ea typeface="Verdana" pitchFamily="34" charset="0"/>
                <a:cs typeface="Verdana" pitchFamily="34" charset="0"/>
              </a:rPr>
              <a:t>Ma</a:t>
            </a:r>
            <a:r>
              <a:rPr lang="en-US" sz="2000" i="1" dirty="0" smtClean="0">
                <a:solidFill>
                  <a:srgbClr val="FF0000"/>
                </a:solidFill>
                <a:latin typeface="Verdana" pitchFamily="34" charset="0"/>
                <a:ea typeface="Verdana" pitchFamily="34" charset="0"/>
                <a:cs typeface="Verdana" pitchFamily="34" charset="0"/>
              </a:rPr>
              <a:t>tter)</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75267" y="764704"/>
            <a:ext cx="9000493"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Relevant only for </a:t>
            </a:r>
            <a:r>
              <a:rPr lang="en-US" sz="1900" b="1" i="1" dirty="0" smtClean="0">
                <a:latin typeface="Verdana" pitchFamily="34" charset="0"/>
                <a:ea typeface="Verdana" pitchFamily="34" charset="0"/>
                <a:cs typeface="Verdana" pitchFamily="34" charset="0"/>
              </a:rPr>
              <a:t>indirectly</a:t>
            </a:r>
            <a:r>
              <a:rPr lang="en-US" sz="1900" b="1" dirty="0" smtClean="0">
                <a:latin typeface="Verdana" pitchFamily="34" charset="0"/>
                <a:ea typeface="Verdana" pitchFamily="34" charset="0"/>
                <a:cs typeface="Verdana" pitchFamily="34" charset="0"/>
              </a:rPr>
              <a:t> </a:t>
            </a:r>
            <a:r>
              <a:rPr lang="en-US" sz="1900" b="1" i="1" dirty="0" smtClean="0">
                <a:latin typeface="Verdana" pitchFamily="34" charset="0"/>
                <a:ea typeface="Verdana" pitchFamily="34" charset="0"/>
                <a:cs typeface="Verdana" pitchFamily="34" charset="0"/>
              </a:rPr>
              <a:t>ionizing</a:t>
            </a:r>
            <a:r>
              <a:rPr lang="en-US" sz="1900" b="1" dirty="0" smtClean="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radiation (photons and neutrons)</a:t>
            </a:r>
            <a:endParaRPr lang="en-GB" sz="19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59531" y="1628800"/>
                <a:ext cx="3257683" cy="6896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000" b="0" i="1" smtClean="0">
                          <a:latin typeface="Cambria Math"/>
                        </a:rPr>
                        <m:t>𝐾</m:t>
                      </m:r>
                      <m:r>
                        <a:rPr lang="en-US" sz="2000" b="0" i="0" smtClean="0">
                          <a:latin typeface="Cambria Math"/>
                        </a:rPr>
                        <m:t>= </m:t>
                      </m:r>
                      <m:f>
                        <m:fPr>
                          <m:ctrlPr>
                            <a:rPr lang="en-US" sz="2000" b="0" i="1" smtClean="0">
                              <a:latin typeface="Cambria Math"/>
                            </a:rPr>
                          </m:ctrlPr>
                        </m:fPr>
                        <m:num>
                          <m:r>
                            <a:rPr lang="en-US" sz="2000" b="0" i="1" smtClean="0">
                              <a:latin typeface="Cambria Math"/>
                            </a:rPr>
                            <m:t>𝑑</m:t>
                          </m:r>
                          <m:sSub>
                            <m:sSubPr>
                              <m:ctrlPr>
                                <a:rPr lang="en-US" sz="2000" b="0" i="1" smtClean="0">
                                  <a:latin typeface="Cambria Math"/>
                                </a:rPr>
                              </m:ctrlPr>
                            </m:sSubPr>
                            <m:e>
                              <m:d>
                                <m:dPr>
                                  <m:ctrlPr>
                                    <a:rPr lang="en-US" sz="2000" b="0" i="1" smtClean="0">
                                      <a:latin typeface="Cambria Math"/>
                                    </a:rPr>
                                  </m:ctrlPr>
                                </m:dPr>
                                <m:e>
                                  <m:sSub>
                                    <m:sSubPr>
                                      <m:ctrlPr>
                                        <a:rPr lang="en-US" sz="2000" b="0" i="1" smtClean="0">
                                          <a:latin typeface="Cambria Math"/>
                                        </a:rPr>
                                      </m:ctrlPr>
                                    </m:sSubPr>
                                    <m:e>
                                      <m:r>
                                        <a:rPr lang="en-US" sz="2000" b="0" i="1" smtClean="0">
                                          <a:latin typeface="Cambria Math"/>
                                          <a:ea typeface="Cambria Math"/>
                                        </a:rPr>
                                        <m:t>𝜀</m:t>
                                      </m:r>
                                    </m:e>
                                    <m:sub>
                                      <m:r>
                                        <a:rPr lang="en-US" sz="2000" b="0" i="1" smtClean="0">
                                          <a:latin typeface="Cambria Math"/>
                                        </a:rPr>
                                        <m:t>𝑡𝑟</m:t>
                                      </m:r>
                                    </m:sub>
                                  </m:sSub>
                                </m:e>
                              </m:d>
                            </m:e>
                            <m:sub>
                              <m:r>
                                <a:rPr lang="en-US" sz="2000" b="0" i="1" smtClean="0">
                                  <a:latin typeface="Cambria Math"/>
                                </a:rPr>
                                <m:t>𝑒</m:t>
                              </m:r>
                            </m:sub>
                          </m:sSub>
                        </m:num>
                        <m:den>
                          <m:r>
                            <a:rPr lang="en-US" sz="2000" b="0" i="1" smtClean="0">
                              <a:latin typeface="Cambria Math"/>
                            </a:rPr>
                            <m:t>𝑑𝑚</m:t>
                          </m:r>
                        </m:den>
                      </m:f>
                      <m:r>
                        <a:rPr lang="en-US" sz="2000" b="0" i="1" smtClean="0">
                          <a:latin typeface="Cambria Math"/>
                          <a:ea typeface="Cambria Math"/>
                        </a:rPr>
                        <m:t>≡</m:t>
                      </m:r>
                      <m:r>
                        <a:rPr lang="en-US" sz="2000" b="0" i="0" smtClean="0">
                          <a:latin typeface="Cambria Math"/>
                        </a:rPr>
                        <m:t> </m:t>
                      </m:r>
                      <m:f>
                        <m:fPr>
                          <m:ctrlPr>
                            <a:rPr lang="en-US" sz="2000" b="0" i="1" smtClean="0">
                              <a:latin typeface="Cambria Math"/>
                            </a:rPr>
                          </m:ctrlPr>
                        </m:fPr>
                        <m:num>
                          <m:r>
                            <a:rPr lang="en-US" sz="2000" b="0" i="1" smtClean="0">
                              <a:latin typeface="Cambria Math"/>
                            </a:rPr>
                            <m:t>𝑑</m:t>
                          </m:r>
                          <m:sSub>
                            <m:sSubPr>
                              <m:ctrlPr>
                                <a:rPr lang="en-US" sz="2000" b="0" i="1" smtClean="0">
                                  <a:latin typeface="Cambria Math"/>
                                </a:rPr>
                              </m:ctrlPr>
                            </m:sSubPr>
                            <m:e>
                              <m:r>
                                <a:rPr lang="en-US" sz="2000" b="0" i="1" smtClean="0">
                                  <a:latin typeface="Cambria Math"/>
                                  <a:ea typeface="Cambria Math"/>
                                </a:rPr>
                                <m:t>𝜀</m:t>
                              </m:r>
                            </m:e>
                            <m:sub>
                              <m:r>
                                <a:rPr lang="en-US" sz="2000" b="0" i="1" smtClean="0">
                                  <a:latin typeface="Cambria Math"/>
                                </a:rPr>
                                <m:t>𝑡𝑟</m:t>
                              </m:r>
                            </m:sub>
                          </m:sSub>
                        </m:num>
                        <m:den>
                          <m:r>
                            <a:rPr lang="en-US" sz="2000" b="0" i="1" smtClean="0">
                              <a:latin typeface="Cambria Math"/>
                            </a:rPr>
                            <m:t>𝑑𝑚</m:t>
                          </m:r>
                        </m:den>
                      </m:f>
                    </m:oMath>
                  </m:oMathPara>
                </a14:m>
                <a:endParaRPr lang="en-GB" sz="2000" dirty="0">
                  <a:latin typeface="Verdana" pitchFamily="34" charset="0"/>
                  <a:ea typeface="Verdana" pitchFamily="34" charset="0"/>
                  <a:cs typeface="Verdana"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59531" y="1628800"/>
                <a:ext cx="3257683" cy="689676"/>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93457" y="2780928"/>
                <a:ext cx="8627015" cy="2515945"/>
              </a:xfrm>
              <a:prstGeom prst="rect">
                <a:avLst/>
              </a:prstGeom>
            </p:spPr>
            <p:txBody>
              <a:bodyPr wrap="square">
                <a:spAutoFit/>
              </a:bodyPr>
              <a:lstStyle/>
              <a:p>
                <a:pPr defTabSz="1077913"/>
                <a14:m>
                  <m:oMath xmlns:m="http://schemas.openxmlformats.org/officeDocument/2006/math">
                    <m:sSub>
                      <m:sSubPr>
                        <m:ctrlPr>
                          <a:rPr lang="en-GB" sz="2200" i="1" smtClean="0">
                            <a:latin typeface="Cambria Math"/>
                          </a:rPr>
                        </m:ctrlPr>
                      </m:sSubPr>
                      <m:e>
                        <m:d>
                          <m:dPr>
                            <m:ctrlPr>
                              <a:rPr lang="en-GB" sz="2200" i="1" smtClean="0">
                                <a:latin typeface="Cambria Math"/>
                              </a:rPr>
                            </m:ctrlPr>
                          </m:dPr>
                          <m:e>
                            <m:sSub>
                              <m:sSubPr>
                                <m:ctrlPr>
                                  <a:rPr lang="en-GB" sz="2200" i="1" smtClean="0">
                                    <a:latin typeface="Cambria Math"/>
                                  </a:rPr>
                                </m:ctrlPr>
                              </m:sSubPr>
                              <m:e>
                                <m:r>
                                  <a:rPr lang="en-GB" sz="2200" i="1" smtClean="0">
                                    <a:latin typeface="Cambria Math"/>
                                    <a:ea typeface="Cambria Math"/>
                                  </a:rPr>
                                  <m:t>𝜀</m:t>
                                </m:r>
                              </m:e>
                              <m:sub>
                                <m:r>
                                  <a:rPr lang="en-US" sz="2200" b="0" i="1" smtClean="0">
                                    <a:latin typeface="Cambria Math"/>
                                  </a:rPr>
                                  <m:t>𝑡𝑟</m:t>
                                </m:r>
                              </m:sub>
                            </m:sSub>
                          </m:e>
                        </m:d>
                      </m:e>
                      <m:sub>
                        <m:r>
                          <a:rPr lang="en-US" sz="2200" b="0" i="1" smtClean="0">
                            <a:latin typeface="Cambria Math"/>
                          </a:rPr>
                          <m:t>𝑒</m:t>
                        </m:r>
                      </m:sub>
                    </m:sSub>
                  </m:oMath>
                </a14:m>
                <a:r>
                  <a:rPr lang="en-GB" sz="1900" dirty="0" smtClean="0">
                    <a:latin typeface="Verdana" pitchFamily="34" charset="0"/>
                    <a:ea typeface="Verdana" pitchFamily="34" charset="0"/>
                    <a:cs typeface="Verdana" pitchFamily="34" charset="0"/>
                  </a:rPr>
                  <a:t> = expectation value of the energy transferred in the finite 	volume V </a:t>
                </a:r>
                <a:r>
                  <a:rPr lang="en-US" sz="1900" dirty="0" smtClean="0">
                    <a:latin typeface="Verdana" pitchFamily="34" charset="0"/>
                    <a:ea typeface="Verdana" pitchFamily="34" charset="0"/>
                    <a:cs typeface="Verdana" pitchFamily="34" charset="0"/>
                  </a:rPr>
                  <a:t>(the sum of the initial kinetic energies of all 	charged 	particles produced by the indirectly ionizing 	particles in V)</a:t>
                </a:r>
              </a:p>
              <a:p>
                <a:pPr defTabSz="803275"/>
                <a:r>
                  <a:rPr lang="en-US" sz="1900" dirty="0">
                    <a:latin typeface="Verdana" pitchFamily="34" charset="0"/>
                    <a:ea typeface="Verdana" pitchFamily="34" charset="0"/>
                    <a:cs typeface="Verdana" pitchFamily="34" charset="0"/>
                  </a:rPr>
                  <a:t>	</a:t>
                </a:r>
              </a:p>
              <a:p>
                <a14:m>
                  <m:oMath xmlns:m="http://schemas.openxmlformats.org/officeDocument/2006/math">
                    <m:sSub>
                      <m:sSubPr>
                        <m:ctrlPr>
                          <a:rPr lang="en-GB" sz="2200" i="1">
                            <a:latin typeface="Cambria Math"/>
                          </a:rPr>
                        </m:ctrlPr>
                      </m:sSubPr>
                      <m:e>
                        <m:r>
                          <a:rPr lang="en-US" sz="2200" b="0" i="1" smtClean="0">
                            <a:latin typeface="Cambria Math"/>
                          </a:rPr>
                          <m:t>𝑑</m:t>
                        </m:r>
                        <m:d>
                          <m:dPr>
                            <m:ctrlPr>
                              <a:rPr lang="en-GB" sz="2200" i="1">
                                <a:latin typeface="Cambria Math"/>
                              </a:rPr>
                            </m:ctrlPr>
                          </m:dPr>
                          <m:e>
                            <m:sSub>
                              <m:sSubPr>
                                <m:ctrlPr>
                                  <a:rPr lang="en-GB" sz="2200" i="1">
                                    <a:latin typeface="Cambria Math"/>
                                  </a:rPr>
                                </m:ctrlPr>
                              </m:sSubPr>
                              <m:e>
                                <m:r>
                                  <a:rPr lang="en-GB" sz="2200" i="1">
                                    <a:latin typeface="Cambria Math"/>
                                    <a:ea typeface="Cambria Math"/>
                                  </a:rPr>
                                  <m:t>𝜀</m:t>
                                </m:r>
                              </m:e>
                              <m:sub>
                                <m:r>
                                  <a:rPr lang="en-US" sz="2200" i="1">
                                    <a:latin typeface="Cambria Math"/>
                                  </a:rPr>
                                  <m:t>𝑡𝑟</m:t>
                                </m:r>
                              </m:sub>
                            </m:sSub>
                          </m:e>
                        </m:d>
                      </m:e>
                      <m:sub>
                        <m:r>
                          <a:rPr lang="en-US" sz="2200" i="1">
                            <a:latin typeface="Cambria Math"/>
                          </a:rPr>
                          <m:t>𝑒</m:t>
                        </m:r>
                      </m:sub>
                    </m:sSub>
                  </m:oMath>
                </a14:m>
                <a:r>
                  <a:rPr lang="en-GB" sz="2200" dirty="0">
                    <a:latin typeface="Verdana" pitchFamily="34" charset="0"/>
                    <a:ea typeface="Verdana" pitchFamily="34" charset="0"/>
                    <a:cs typeface="Verdana" pitchFamily="34" charset="0"/>
                  </a:rPr>
                  <a:t> </a:t>
                </a:r>
                <a:r>
                  <a:rPr lang="en-GB" sz="1900" dirty="0" smtClean="0">
                    <a:latin typeface="Verdana" pitchFamily="34" charset="0"/>
                    <a:ea typeface="Verdana" pitchFamily="34" charset="0"/>
                    <a:cs typeface="Verdana" pitchFamily="34" charset="0"/>
                  </a:rPr>
                  <a:t>= expectation value for the infinitesimal volume </a:t>
                </a:r>
                <a:r>
                  <a:rPr lang="en-GB" sz="1900" i="1" dirty="0" smtClean="0">
                    <a:latin typeface="Verdana" pitchFamily="34" charset="0"/>
                    <a:ea typeface="Verdana" pitchFamily="34" charset="0"/>
                    <a:cs typeface="Verdana" pitchFamily="34" charset="0"/>
                  </a:rPr>
                  <a:t>dv</a:t>
                </a:r>
                <a:r>
                  <a:rPr lang="en-GB" sz="1900" dirty="0" smtClean="0">
                    <a:latin typeface="Verdana" pitchFamily="34" charset="0"/>
                    <a:ea typeface="Verdana" pitchFamily="34" charset="0"/>
                    <a:cs typeface="Verdana" pitchFamily="34" charset="0"/>
                  </a:rPr>
                  <a:t> at point </a:t>
                </a:r>
                <a:r>
                  <a:rPr lang="en-GB" sz="1900" i="1" dirty="0" smtClean="0">
                    <a:latin typeface="Verdana" pitchFamily="34" charset="0"/>
                    <a:ea typeface="Verdana" pitchFamily="34" charset="0"/>
                    <a:cs typeface="Verdana" pitchFamily="34" charset="0"/>
                  </a:rPr>
                  <a:t>P</a:t>
                </a:r>
              </a:p>
              <a:p>
                <a:endParaRPr lang="en-US" sz="1900" dirty="0">
                  <a:latin typeface="Verdana" pitchFamily="34" charset="0"/>
                  <a:ea typeface="Verdana" pitchFamily="34" charset="0"/>
                  <a:cs typeface="Verdana" pitchFamily="34" charset="0"/>
                </a:endParaRPr>
              </a:p>
              <a:p>
                <a:r>
                  <a:rPr lang="en-US" sz="1900" i="1" dirty="0" err="1">
                    <a:latin typeface="Verdana" pitchFamily="34" charset="0"/>
                    <a:ea typeface="Verdana" pitchFamily="34" charset="0"/>
                    <a:cs typeface="Verdana" pitchFamily="34" charset="0"/>
                  </a:rPr>
                  <a:t>d</a:t>
                </a:r>
                <a:r>
                  <a:rPr lang="en-US" sz="1900" i="1" dirty="0" err="1" smtClean="0">
                    <a:latin typeface="Verdana" pitchFamily="34" charset="0"/>
                    <a:ea typeface="Verdana" pitchFamily="34" charset="0"/>
                    <a:cs typeface="Verdana" pitchFamily="34" charset="0"/>
                  </a:rPr>
                  <a:t>m</a:t>
                </a:r>
                <a:r>
                  <a:rPr lang="en-US" sz="1900" dirty="0" smtClean="0">
                    <a:latin typeface="Verdana" pitchFamily="34" charset="0"/>
                    <a:ea typeface="Verdana" pitchFamily="34" charset="0"/>
                    <a:cs typeface="Verdana" pitchFamily="34" charset="0"/>
                  </a:rPr>
                  <a:t> = mass of </a:t>
                </a:r>
                <a:r>
                  <a:rPr lang="en-US" sz="1900" i="1" dirty="0" smtClean="0">
                    <a:latin typeface="Verdana" pitchFamily="34" charset="0"/>
                    <a:ea typeface="Verdana" pitchFamily="34" charset="0"/>
                    <a:cs typeface="Verdana" pitchFamily="34" charset="0"/>
                  </a:rPr>
                  <a:t>dv</a:t>
                </a:r>
                <a:endParaRPr lang="en-GB" sz="1900" i="1" dirty="0">
                  <a:latin typeface="Verdana" pitchFamily="34" charset="0"/>
                  <a:ea typeface="Verdana" pitchFamily="34" charset="0"/>
                  <a:cs typeface="Verdana"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193457" y="2780928"/>
                <a:ext cx="8627015" cy="2515945"/>
              </a:xfrm>
              <a:prstGeom prst="rect">
                <a:avLst/>
              </a:prstGeom>
              <a:blipFill rotWithShape="1">
                <a:blip r:embed="rId3"/>
                <a:stretch>
                  <a:fillRect l="-707" t="-242" r="-495" b="-3148"/>
                </a:stretch>
              </a:blipFill>
            </p:spPr>
            <p:txBody>
              <a:bodyPr/>
              <a:lstStyle/>
              <a:p>
                <a:r>
                  <a:rPr lang="en-GB">
                    <a:noFill/>
                  </a:rPr>
                  <a:t> </a:t>
                </a:r>
              </a:p>
            </p:txBody>
          </p:sp>
        </mc:Fallback>
      </mc:AlternateContent>
      <p:sp>
        <p:nvSpPr>
          <p:cNvPr id="6" name="TextBox 5"/>
          <p:cNvSpPr txBox="1"/>
          <p:nvPr/>
        </p:nvSpPr>
        <p:spPr>
          <a:xfrm>
            <a:off x="3167844" y="1756763"/>
            <a:ext cx="457250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       (1 </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 = 1 J/kg = 100 rad)</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224790" y="5685091"/>
                <a:ext cx="7632848"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The average value of </a:t>
                </a:r>
                <a:r>
                  <a:rPr lang="en-US" sz="1900" i="1" dirty="0" smtClean="0">
                    <a:latin typeface="Verdana" pitchFamily="34" charset="0"/>
                    <a:ea typeface="Verdana" pitchFamily="34" charset="0"/>
                    <a:cs typeface="Verdana" pitchFamily="34" charset="0"/>
                  </a:rPr>
                  <a:t>K</a:t>
                </a:r>
                <a:r>
                  <a:rPr lang="en-US" sz="1900" dirty="0" smtClean="0">
                    <a:latin typeface="Verdana" pitchFamily="34" charset="0"/>
                    <a:ea typeface="Verdana" pitchFamily="34" charset="0"/>
                    <a:cs typeface="Verdana" pitchFamily="34" charset="0"/>
                  </a:rPr>
                  <a:t> in a volume </a:t>
                </a:r>
                <a:r>
                  <a:rPr lang="en-US" sz="1900" i="1" dirty="0" smtClean="0">
                    <a:latin typeface="Verdana" pitchFamily="34" charset="0"/>
                    <a:ea typeface="Verdana" pitchFamily="34" charset="0"/>
                    <a:cs typeface="Verdana" pitchFamily="34" charset="0"/>
                  </a:rPr>
                  <a:t>V</a:t>
                </a:r>
                <a:r>
                  <a:rPr lang="en-US" sz="1900" dirty="0" smtClean="0">
                    <a:latin typeface="Verdana" pitchFamily="34" charset="0"/>
                    <a:ea typeface="Verdana" pitchFamily="34" charset="0"/>
                    <a:cs typeface="Verdana" pitchFamily="34" charset="0"/>
                  </a:rPr>
                  <a:t> of mass </a:t>
                </a:r>
                <a:r>
                  <a:rPr lang="en-US" sz="1900" i="1" dirty="0" smtClean="0">
                    <a:latin typeface="Verdana" pitchFamily="34" charset="0"/>
                    <a:ea typeface="Verdana" pitchFamily="34" charset="0"/>
                    <a:cs typeface="Verdana" pitchFamily="34" charset="0"/>
                  </a:rPr>
                  <a:t>m</a:t>
                </a:r>
                <a:r>
                  <a:rPr lang="en-US" sz="1900" dirty="0" smtClean="0">
                    <a:latin typeface="Verdana" pitchFamily="34" charset="0"/>
                    <a:ea typeface="Verdana" pitchFamily="34" charset="0"/>
                    <a:cs typeface="Verdana" pitchFamily="34" charset="0"/>
                  </a:rPr>
                  <a:t> is </a:t>
                </a:r>
                <a14:m>
                  <m:oMath xmlns:m="http://schemas.openxmlformats.org/officeDocument/2006/math">
                    <m:sSub>
                      <m:sSubPr>
                        <m:ctrlPr>
                          <a:rPr lang="en-GB" sz="1900" i="1">
                            <a:latin typeface="Cambria Math"/>
                          </a:rPr>
                        </m:ctrlPr>
                      </m:sSubPr>
                      <m:e>
                        <m:d>
                          <m:dPr>
                            <m:ctrlPr>
                              <a:rPr lang="en-GB" sz="1900" i="1">
                                <a:latin typeface="Cambria Math"/>
                              </a:rPr>
                            </m:ctrlPr>
                          </m:dPr>
                          <m:e>
                            <m:sSub>
                              <m:sSubPr>
                                <m:ctrlPr>
                                  <a:rPr lang="en-GB" sz="1900" i="1">
                                    <a:latin typeface="Cambria Math"/>
                                  </a:rPr>
                                </m:ctrlPr>
                              </m:sSubPr>
                              <m:e>
                                <m:r>
                                  <a:rPr lang="en-GB" sz="1900" i="1">
                                    <a:latin typeface="Cambria Math"/>
                                    <a:ea typeface="Cambria Math"/>
                                  </a:rPr>
                                  <m:t>𝜀</m:t>
                                </m:r>
                              </m:e>
                              <m:sub>
                                <m:r>
                                  <a:rPr lang="en-US" sz="1900" i="1">
                                    <a:latin typeface="Cambria Math"/>
                                  </a:rPr>
                                  <m:t>𝑡𝑟</m:t>
                                </m:r>
                              </m:sub>
                            </m:sSub>
                          </m:e>
                        </m:d>
                      </m:e>
                      <m:sub>
                        <m:r>
                          <a:rPr lang="en-US" sz="1900" i="1">
                            <a:latin typeface="Cambria Math"/>
                          </a:rPr>
                          <m:t>𝑒</m:t>
                        </m:r>
                      </m:sub>
                    </m:sSub>
                  </m:oMath>
                </a14:m>
                <a:r>
                  <a:rPr lang="en-US" sz="1900" dirty="0" smtClean="0">
                    <a:latin typeface="Verdana" pitchFamily="34" charset="0"/>
                    <a:ea typeface="Verdana" pitchFamily="34" charset="0"/>
                    <a:cs typeface="Verdana" pitchFamily="34" charset="0"/>
                  </a:rPr>
                  <a:t> /m</a:t>
                </a:r>
                <a:endParaRPr lang="en-GB" sz="1900" dirty="0">
                  <a:latin typeface="Verdana" pitchFamily="34" charset="0"/>
                  <a:ea typeface="Verdana" pitchFamily="34" charset="0"/>
                  <a:cs typeface="Verdana"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24790" y="5685091"/>
                <a:ext cx="7632848" cy="384721"/>
              </a:xfrm>
              <a:prstGeom prst="rect">
                <a:avLst/>
              </a:prstGeom>
              <a:blipFill rotWithShape="1">
                <a:blip r:embed="rId4"/>
                <a:stretch>
                  <a:fillRect l="-799" t="-9524" b="-25397"/>
                </a:stretch>
              </a:blipFill>
            </p:spPr>
            <p:txBody>
              <a:bodyPr/>
              <a:lstStyle/>
              <a:p>
                <a:r>
                  <a:rPr lang="en-GB">
                    <a:noFill/>
                  </a:rPr>
                  <a:t> </a:t>
                </a:r>
              </a:p>
            </p:txBody>
          </p:sp>
        </mc:Fallback>
      </mc:AlternateContent>
      <p:sp>
        <p:nvSpPr>
          <p:cNvPr id="13" name="Slide Number Placeholder 12"/>
          <p:cNvSpPr>
            <a:spLocks noGrp="1"/>
          </p:cNvSpPr>
          <p:nvPr>
            <p:ph type="sldNum" sz="quarter" idx="12"/>
          </p:nvPr>
        </p:nvSpPr>
        <p:spPr/>
        <p:txBody>
          <a:bodyPr/>
          <a:lstStyle/>
          <a:p>
            <a:fld id="{97B5E8DF-58F0-4F1A-9C8E-35C36CDA2C44}" type="slidenum">
              <a:rPr lang="en-GB" smtClean="0"/>
              <a:pPr/>
              <a:t>43</a:t>
            </a:fld>
            <a:endParaRPr lang="en-GB"/>
          </a:p>
        </p:txBody>
      </p:sp>
    </p:spTree>
    <p:extLst>
      <p:ext uri="{BB962C8B-B14F-4D97-AF65-F5344CB8AC3E}">
        <p14:creationId xmlns:p14="http://schemas.microsoft.com/office/powerpoint/2010/main" val="2044042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692696"/>
            <a:ext cx="8856984"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monoenergetic photons, the </a:t>
            </a:r>
            <a:r>
              <a:rPr lang="en-US" dirty="0" err="1" smtClean="0">
                <a:latin typeface="Verdana" pitchFamily="34" charset="0"/>
                <a:ea typeface="Verdana" pitchFamily="34" charset="0"/>
                <a:cs typeface="Verdana" pitchFamily="34" charset="0"/>
              </a:rPr>
              <a:t>kerma</a:t>
            </a:r>
            <a:r>
              <a:rPr lang="en-US" dirty="0" smtClean="0">
                <a:latin typeface="Verdana" pitchFamily="34" charset="0"/>
                <a:ea typeface="Verdana" pitchFamily="34" charset="0"/>
                <a:cs typeface="Verdana" pitchFamily="34" charset="0"/>
              </a:rPr>
              <a:t> is related to the energy fluence by:</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705719" y="1268760"/>
                <a:ext cx="2111027" cy="849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a:rPr>
                        <m:t>K</m:t>
                      </m:r>
                      <m:r>
                        <a:rPr lang="en-US" sz="2000" b="0" i="0" smtClean="0">
                          <a:latin typeface="Cambria Math"/>
                        </a:rPr>
                        <m:t>= </m:t>
                      </m:r>
                      <m:r>
                        <m:rPr>
                          <m:sty m:val="p"/>
                        </m:rPr>
                        <a:rPr lang="el-GR" sz="2000" b="0" i="1" smtClean="0">
                          <a:latin typeface="Cambria Math"/>
                          <a:ea typeface="Cambria Math"/>
                        </a:rPr>
                        <m:t>Ψ</m:t>
                      </m:r>
                      <m:r>
                        <a:rPr lang="el-GR" sz="2000" b="0" i="1" smtClean="0">
                          <a:latin typeface="Cambria Math"/>
                          <a:ea typeface="Cambria Math"/>
                        </a:rPr>
                        <m:t>⋅</m:t>
                      </m:r>
                      <m:sSub>
                        <m:sSubPr>
                          <m:ctrlPr>
                            <a:rPr lang="el-GR" sz="2000" b="0" i="1" smtClean="0">
                              <a:latin typeface="Cambria Math"/>
                              <a:ea typeface="Cambria Math"/>
                            </a:rPr>
                          </m:ctrlPr>
                        </m:sSubPr>
                        <m:e>
                          <m:d>
                            <m:dPr>
                              <m:ctrlPr>
                                <a:rPr lang="el-GR" sz="2000" b="0" i="1" smtClean="0">
                                  <a:latin typeface="Cambria Math"/>
                                  <a:ea typeface="Cambria Math"/>
                                </a:rPr>
                              </m:ctrlPr>
                            </m:dPr>
                            <m:e>
                              <m:f>
                                <m:fPr>
                                  <m:ctrlPr>
                                    <a:rPr lang="el-GR" sz="2000" b="0" i="1" smtClean="0">
                                      <a:latin typeface="Cambria Math"/>
                                      <a:ea typeface="Cambria Math"/>
                                    </a:rPr>
                                  </m:ctrlPr>
                                </m:fPr>
                                <m:num>
                                  <m:sSub>
                                    <m:sSubPr>
                                      <m:ctrlPr>
                                        <a:rPr lang="el-GR" sz="2000" b="0" i="1" smtClean="0">
                                          <a:latin typeface="Cambria Math"/>
                                          <a:ea typeface="Cambria Math"/>
                                        </a:rPr>
                                      </m:ctrlPr>
                                    </m:sSubPr>
                                    <m:e>
                                      <m:r>
                                        <a:rPr lang="el-GR" sz="2000" b="0" i="1" smtClean="0">
                                          <a:latin typeface="Cambria Math"/>
                                          <a:ea typeface="Cambria Math"/>
                                        </a:rPr>
                                        <m:t>𝜇</m:t>
                                      </m:r>
                                    </m:e>
                                    <m:sub>
                                      <m:r>
                                        <a:rPr lang="en-US" sz="2000" b="0" i="1" smtClean="0">
                                          <a:latin typeface="Cambria Math"/>
                                          <a:ea typeface="Cambria Math"/>
                                        </a:rPr>
                                        <m:t>𝑡𝑟</m:t>
                                      </m:r>
                                    </m:sub>
                                  </m:sSub>
                                </m:num>
                                <m:den>
                                  <m:r>
                                    <a:rPr lang="el-GR" sz="2000" b="0" i="1" smtClean="0">
                                      <a:latin typeface="Cambria Math"/>
                                      <a:ea typeface="Cambria Math"/>
                                    </a:rPr>
                                    <m:t>𝜌</m:t>
                                  </m:r>
                                </m:den>
                              </m:f>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705719" y="1268760"/>
                <a:ext cx="2111027" cy="849143"/>
              </a:xfrm>
              <a:prstGeom prst="rect">
                <a:avLst/>
              </a:prstGeom>
              <a:blipFill rotWithShape="1">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51520" y="2348880"/>
                <a:ext cx="8568951" cy="923330"/>
              </a:xfrm>
              <a:prstGeom prst="rect">
                <a:avLst/>
              </a:prstGeom>
              <a:noFill/>
            </p:spPr>
            <p:txBody>
              <a:bodyPr wrap="square" rtlCol="0">
                <a:spAutoFit/>
              </a:bodyPr>
              <a:lstStyle/>
              <a:p>
                <a14:m>
                  <m:oMath xmlns:m="http://schemas.openxmlformats.org/officeDocument/2006/math">
                    <m:sSub>
                      <m:sSubPr>
                        <m:ctrlPr>
                          <a:rPr lang="el-GR" i="1">
                            <a:latin typeface="Cambria Math"/>
                            <a:ea typeface="Cambria Math"/>
                          </a:rPr>
                        </m:ctrlPr>
                      </m:sSubPr>
                      <m:e>
                        <m:r>
                          <a:rPr lang="el-GR" i="1">
                            <a:latin typeface="Cambria Math"/>
                            <a:ea typeface="Cambria Math"/>
                          </a:rPr>
                          <m:t>𝜇</m:t>
                        </m:r>
                      </m:e>
                      <m:sub>
                        <m:r>
                          <a:rPr lang="en-US" i="1">
                            <a:latin typeface="Cambria Math"/>
                            <a:ea typeface="Cambria Math"/>
                          </a:rPr>
                          <m:t>𝑡𝑟</m:t>
                        </m:r>
                      </m:sub>
                    </m:sSub>
                  </m:oMath>
                </a14:m>
                <a:r>
                  <a:rPr lang="en-GB" dirty="0" smtClean="0">
                    <a:latin typeface="Verdana" pitchFamily="34" charset="0"/>
                    <a:ea typeface="Verdana" pitchFamily="34" charset="0"/>
                    <a:cs typeface="Verdana" pitchFamily="34" charset="0"/>
                  </a:rPr>
                  <a:t> is the linear energy-transfer coefficient (m</a:t>
                </a:r>
                <a:r>
                  <a:rPr lang="en-GB" baseline="30000" dirty="0" smtClean="0">
                    <a:latin typeface="Verdana" pitchFamily="34" charset="0"/>
                    <a:ea typeface="Verdana" pitchFamily="34" charset="0"/>
                    <a:cs typeface="Verdana" pitchFamily="34" charset="0"/>
                  </a:rPr>
                  <a:t>-1</a:t>
                </a:r>
                <a:r>
                  <a:rPr lang="en-GB" dirty="0" smtClean="0">
                    <a:latin typeface="Verdana" pitchFamily="34" charset="0"/>
                    <a:ea typeface="Verdana" pitchFamily="34" charset="0"/>
                    <a:cs typeface="Verdana" pitchFamily="34" charset="0"/>
                  </a:rPr>
                  <a:t> or cm</a:t>
                </a:r>
                <a:r>
                  <a:rPr lang="en-GB" baseline="30000" dirty="0" smtClean="0">
                    <a:latin typeface="Verdana" pitchFamily="34" charset="0"/>
                    <a:ea typeface="Verdana" pitchFamily="34" charset="0"/>
                    <a:cs typeface="Verdana" pitchFamily="34" charset="0"/>
                  </a:rPr>
                  <a:t>-1</a:t>
                </a:r>
                <a:r>
                  <a:rPr lang="en-GB" dirty="0" smtClean="0">
                    <a:latin typeface="Verdana" pitchFamily="34" charset="0"/>
                    <a:ea typeface="Verdana" pitchFamily="34" charset="0"/>
                    <a:cs typeface="Verdana" pitchFamily="34" charset="0"/>
                  </a:rPr>
                  <a:t>) and </a:t>
                </a:r>
                <a14:m>
                  <m:oMath xmlns:m="http://schemas.openxmlformats.org/officeDocument/2006/math">
                    <m:sSub>
                      <m:sSubPr>
                        <m:ctrlPr>
                          <a:rPr lang="el-GR" i="1">
                            <a:latin typeface="Cambria Math"/>
                            <a:ea typeface="Cambria Math"/>
                          </a:rPr>
                        </m:ctrlPr>
                      </m:sSubPr>
                      <m:e>
                        <m:r>
                          <a:rPr lang="el-GR" i="1">
                            <a:latin typeface="Cambria Math"/>
                            <a:ea typeface="Cambria Math"/>
                          </a:rPr>
                          <m:t>𝜇</m:t>
                        </m:r>
                      </m:e>
                      <m:sub>
                        <m:r>
                          <a:rPr lang="en-US" i="1">
                            <a:latin typeface="Cambria Math"/>
                            <a:ea typeface="Cambria Math"/>
                          </a:rPr>
                          <m:t>𝑡𝑟</m:t>
                        </m:r>
                      </m:sub>
                    </m:sSub>
                  </m:oMath>
                </a14:m>
                <a:r>
                  <a:rPr lang="en-GB" dirty="0" smtClean="0">
                    <a:latin typeface="Verdana" pitchFamily="34" charset="0"/>
                    <a:ea typeface="Verdana" pitchFamily="34" charset="0"/>
                    <a:cs typeface="Verdana" pitchFamily="34" charset="0"/>
                  </a:rPr>
                  <a:t> /</a:t>
                </a:r>
                <a14:m>
                  <m:oMath xmlns:m="http://schemas.openxmlformats.org/officeDocument/2006/math">
                    <m:r>
                      <a:rPr lang="el-GR" i="1">
                        <a:latin typeface="Cambria Math"/>
                        <a:ea typeface="Cambria Math"/>
                      </a:rPr>
                      <m:t>𝜌</m:t>
                    </m:r>
                  </m:oMath>
                </a14:m>
                <a:r>
                  <a:rPr lang="en-GB" dirty="0" smtClean="0">
                    <a:latin typeface="Verdana" pitchFamily="34" charset="0"/>
                    <a:ea typeface="Verdana" pitchFamily="34" charset="0"/>
                    <a:cs typeface="Verdana" pitchFamily="34" charset="0"/>
                  </a:rPr>
                  <a:t> is the mass energy-transfer coefficient (function of the photon energy </a:t>
                </a:r>
                <a:r>
                  <a:rPr lang="en-GB" i="1" dirty="0" smtClean="0">
                    <a:latin typeface="Verdana" pitchFamily="34" charset="0"/>
                    <a:ea typeface="Verdana" pitchFamily="34" charset="0"/>
                    <a:cs typeface="Verdana" pitchFamily="34" charset="0"/>
                  </a:rPr>
                  <a:t>E</a:t>
                </a:r>
                <a:r>
                  <a:rPr lang="en-GB" dirty="0" smtClean="0">
                    <a:latin typeface="Verdana" pitchFamily="34" charset="0"/>
                    <a:ea typeface="Verdana" pitchFamily="34" charset="0"/>
                    <a:cs typeface="Verdana" pitchFamily="34" charset="0"/>
                  </a:rPr>
                  <a:t> and atomic number </a:t>
                </a:r>
                <a:r>
                  <a:rPr lang="en-GB" i="1" dirty="0" smtClean="0">
                    <a:latin typeface="Verdana" pitchFamily="34" charset="0"/>
                    <a:ea typeface="Verdana" pitchFamily="34" charset="0"/>
                    <a:cs typeface="Verdana" pitchFamily="34" charset="0"/>
                  </a:rPr>
                  <a:t>Z</a:t>
                </a:r>
                <a:r>
                  <a:rPr lang="en-GB" dirty="0" smtClean="0">
                    <a:latin typeface="Verdana" pitchFamily="34" charset="0"/>
                    <a:ea typeface="Verdana" pitchFamily="34" charset="0"/>
                    <a:cs typeface="Verdana" pitchFamily="34" charset="0"/>
                  </a:rPr>
                  <a:t> of the medium)</a:t>
                </a:r>
                <a:endParaRPr lang="en-GB" dirty="0">
                  <a:latin typeface="Verdana" pitchFamily="34" charset="0"/>
                  <a:ea typeface="Verdana" pitchFamily="34" charset="0"/>
                  <a:cs typeface="Verdana"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51520" y="2348880"/>
                <a:ext cx="8568951" cy="923330"/>
              </a:xfrm>
              <a:prstGeom prst="rect">
                <a:avLst/>
              </a:prstGeom>
              <a:blipFill rotWithShape="1">
                <a:blip r:embed="rId3"/>
                <a:stretch>
                  <a:fillRect l="-569" t="-3289" r="-1422" b="-9211"/>
                </a:stretch>
              </a:blipFill>
            </p:spPr>
            <p:txBody>
              <a:bodyPr/>
              <a:lstStyle/>
              <a:p>
                <a:r>
                  <a:rPr lang="en-GB">
                    <a:noFill/>
                  </a:rPr>
                  <a:t> </a:t>
                </a:r>
              </a:p>
            </p:txBody>
          </p:sp>
        </mc:Fallback>
      </mc:AlternateContent>
      <p:sp>
        <p:nvSpPr>
          <p:cNvPr id="7" name="TextBox 6"/>
          <p:cNvSpPr txBox="1"/>
          <p:nvPr/>
        </p:nvSpPr>
        <p:spPr>
          <a:xfrm>
            <a:off x="670083" y="3501008"/>
            <a:ext cx="367240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a spectrum of photons:</a:t>
            </a:r>
          </a:p>
        </p:txBody>
      </p:sp>
      <mc:AlternateContent xmlns:mc="http://schemas.openxmlformats.org/markup-compatibility/2006" xmlns:a14="http://schemas.microsoft.com/office/drawing/2010/main">
        <mc:Choice Requires="a14">
          <p:sp>
            <p:nvSpPr>
              <p:cNvPr id="8" name="TextBox 7"/>
              <p:cNvSpPr txBox="1"/>
              <p:nvPr/>
            </p:nvSpPr>
            <p:spPr>
              <a:xfrm>
                <a:off x="705719" y="4107096"/>
                <a:ext cx="3616439" cy="85901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m:t>
                      </m:r>
                      <m:r>
                        <a:rPr lang="en-US" sz="2000">
                          <a:latin typeface="Cambria Math"/>
                          <a:ea typeface="Cambria Math"/>
                        </a:rPr>
                        <m:t>=</m:t>
                      </m:r>
                      <m:nary>
                        <m:naryPr>
                          <m:ctrlPr>
                            <a:rPr lang="en-US" sz="2000" i="1">
                              <a:latin typeface="Cambria Math"/>
                              <a:ea typeface="Cambria Math"/>
                            </a:rPr>
                          </m:ctrlPr>
                        </m:naryPr>
                        <m:sub>
                          <m:r>
                            <a:rPr lang="en-US" sz="2000" i="1">
                              <a:latin typeface="Cambria Math"/>
                              <a:ea typeface="Cambria Math"/>
                            </a:rPr>
                            <m:t>𝐸</m:t>
                          </m:r>
                          <m:r>
                            <a:rPr lang="en-US" sz="2000" i="1">
                              <a:latin typeface="Cambria Math"/>
                              <a:ea typeface="Cambria Math"/>
                            </a:rPr>
                            <m:t>=0</m:t>
                          </m:r>
                        </m:sub>
                        <m:sup>
                          <m:sSub>
                            <m:sSubPr>
                              <m:ctrlPr>
                                <a:rPr lang="en-US" sz="2000" i="1">
                                  <a:latin typeface="Cambria Math"/>
                                  <a:ea typeface="Cambria Math"/>
                                </a:rPr>
                              </m:ctrlPr>
                            </m:sSubPr>
                            <m:e>
                              <m:r>
                                <a:rPr lang="en-US" sz="2000" i="1">
                                  <a:latin typeface="Cambria Math"/>
                                  <a:ea typeface="Cambria Math"/>
                                </a:rPr>
                                <m:t>𝐸</m:t>
                              </m:r>
                            </m:e>
                            <m:sub>
                              <m:r>
                                <a:rPr lang="en-US" sz="2000" i="1">
                                  <a:latin typeface="Cambria Math"/>
                                  <a:ea typeface="Cambria Math"/>
                                </a:rPr>
                                <m:t>𝑚𝑎𝑥</m:t>
                              </m:r>
                            </m:sub>
                          </m:sSub>
                        </m:sup>
                        <m:e>
                          <m:r>
                            <m:rPr>
                              <m:sty m:val="p"/>
                            </m:rPr>
                            <a:rPr lang="el-GR" sz="2000" i="1" smtClean="0">
                              <a:latin typeface="Cambria Math"/>
                              <a:ea typeface="Cambria Math"/>
                            </a:rPr>
                            <m:t>Ψ</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r>
                            <a:rPr lang="en-US" sz="2000" i="1" smtClean="0">
                              <a:latin typeface="Cambria Math"/>
                              <a:ea typeface="Cambria Math"/>
                            </a:rPr>
                            <m:t>⋅</m:t>
                          </m:r>
                          <m:sSub>
                            <m:sSubPr>
                              <m:ctrlPr>
                                <a:rPr lang="en-US" sz="2000" i="1" smtClean="0">
                                  <a:latin typeface="Cambria Math"/>
                                  <a:ea typeface="Cambria Math"/>
                                </a:rPr>
                              </m:ctrlPr>
                            </m:sSubPr>
                            <m:e>
                              <m:d>
                                <m:dPr>
                                  <m:ctrlPr>
                                    <a:rPr lang="en-US" sz="2000" i="1" smtClean="0">
                                      <a:latin typeface="Cambria Math"/>
                                      <a:ea typeface="Cambria Math"/>
                                    </a:rPr>
                                  </m:ctrlPr>
                                </m:dPr>
                                <m:e>
                                  <m:f>
                                    <m:fPr>
                                      <m:ctrlPr>
                                        <a:rPr lang="en-US" sz="2000" i="1" smtClean="0">
                                          <a:latin typeface="Cambria Math"/>
                                          <a:ea typeface="Cambria Math"/>
                                        </a:rPr>
                                      </m:ctrlPr>
                                    </m:fPr>
                                    <m:num>
                                      <m:sSub>
                                        <m:sSubPr>
                                          <m:ctrlPr>
                                            <a:rPr lang="en-US" sz="2000" i="1" smtClean="0">
                                              <a:latin typeface="Cambria Math"/>
                                              <a:ea typeface="Cambria Math"/>
                                            </a:rPr>
                                          </m:ctrlPr>
                                        </m:sSubPr>
                                        <m:e>
                                          <m:r>
                                            <a:rPr lang="en-US" sz="2000" i="1" smtClean="0">
                                              <a:latin typeface="Cambria Math"/>
                                              <a:ea typeface="Cambria Math"/>
                                            </a:rPr>
                                            <m:t>𝜇</m:t>
                                          </m:r>
                                        </m:e>
                                        <m:sub>
                                          <m:r>
                                            <a:rPr lang="en-US" sz="2000" b="0" i="1" smtClean="0">
                                              <a:latin typeface="Cambria Math"/>
                                              <a:ea typeface="Cambria Math"/>
                                            </a:rPr>
                                            <m:t>𝑡𝑟</m:t>
                                          </m:r>
                                        </m:sub>
                                      </m:sSub>
                                    </m:num>
                                    <m:den>
                                      <m:r>
                                        <a:rPr lang="en-US" sz="2000" i="1" smtClean="0">
                                          <a:latin typeface="Cambria Math"/>
                                          <a:ea typeface="Cambria Math"/>
                                        </a:rPr>
                                        <m:t>𝜌</m:t>
                                      </m:r>
                                    </m:den>
                                  </m:f>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r>
                            <a:rPr lang="en-US" sz="2000" i="1">
                              <a:latin typeface="Cambria Math"/>
                              <a:ea typeface="Cambria Math"/>
                            </a:rPr>
                            <m:t>𝑑𝐸</m:t>
                          </m:r>
                        </m:e>
                      </m:nary>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705719" y="4107096"/>
                <a:ext cx="3616439" cy="859018"/>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51520" y="5166484"/>
                <a:ext cx="8712968" cy="923330"/>
              </a:xfrm>
              <a:prstGeom prst="rect">
                <a:avLst/>
              </a:prstGeom>
              <a:noFill/>
            </p:spPr>
            <p:txBody>
              <a:bodyPr wrap="square" rtlCol="0">
                <a:spAutoFit/>
              </a:bodyPr>
              <a:lstStyle/>
              <a:p>
                <a14:m>
                  <m:oMath xmlns:m="http://schemas.openxmlformats.org/officeDocument/2006/math">
                    <m:sSup>
                      <m:sSupPr>
                        <m:ctrlPr>
                          <a:rPr lang="en-US" b="0" i="1" smtClean="0">
                            <a:latin typeface="Cambria Math"/>
                            <a:ea typeface="Cambria Math"/>
                          </a:rPr>
                        </m:ctrlPr>
                      </m:sSupPr>
                      <m:e>
                        <m:r>
                          <m:rPr>
                            <m:sty m:val="p"/>
                          </m:rPr>
                          <a:rPr lang="el-GR" i="1" smtClean="0">
                            <a:latin typeface="Cambria Math"/>
                            <a:ea typeface="Cambria Math"/>
                          </a:rPr>
                          <m:t>Ψ</m:t>
                        </m:r>
                      </m:e>
                      <m:sup>
                        <m:r>
                          <a:rPr lang="en-US" b="0" i="1" smtClean="0">
                            <a:latin typeface="Cambria Math"/>
                            <a:ea typeface="Cambria Math"/>
                          </a:rPr>
                          <m:t>′</m:t>
                        </m:r>
                      </m:sup>
                    </m:sSup>
                    <m:d>
                      <m:dPr>
                        <m:ctrlPr>
                          <a:rPr lang="en-US" b="0" i="1" smtClean="0">
                            <a:latin typeface="Cambria Math"/>
                            <a:ea typeface="Cambria Math"/>
                          </a:rPr>
                        </m:ctrlPr>
                      </m:dPr>
                      <m:e>
                        <m:r>
                          <a:rPr lang="en-US" b="0" i="1" smtClean="0">
                            <a:latin typeface="Cambria Math"/>
                            <a:ea typeface="Cambria Math"/>
                          </a:rPr>
                          <m:t>𝐸</m:t>
                        </m:r>
                      </m:e>
                    </m:d>
                    <m:r>
                      <a:rPr lang="en-US" b="0" i="0" smtClean="0">
                        <a:latin typeface="Cambria Math"/>
                        <a:ea typeface="Cambria Math"/>
                      </a:rPr>
                      <m:t>= </m:t>
                    </m:r>
                  </m:oMath>
                </a14:m>
                <a:r>
                  <a:rPr lang="en-GB" dirty="0" smtClean="0">
                    <a:latin typeface="Verdana" pitchFamily="34" charset="0"/>
                    <a:ea typeface="Verdana" pitchFamily="34" charset="0"/>
                    <a:cs typeface="Verdana" pitchFamily="34" charset="0"/>
                  </a:rPr>
                  <a:t> differential distribution of photon energy fluence</a:t>
                </a:r>
              </a:p>
              <a:p>
                <a14:m>
                  <m:oMath xmlns:m="http://schemas.openxmlformats.org/officeDocument/2006/math">
                    <m:sSub>
                      <m:sSubPr>
                        <m:ctrlPr>
                          <a:rPr lang="el-GR" i="1">
                            <a:latin typeface="Cambria Math"/>
                            <a:ea typeface="Cambria Math"/>
                          </a:rPr>
                        </m:ctrlPr>
                      </m:sSubPr>
                      <m:e>
                        <m:r>
                          <a:rPr lang="el-GR" i="1">
                            <a:latin typeface="Cambria Math"/>
                            <a:ea typeface="Cambria Math"/>
                          </a:rPr>
                          <m:t>𝜇</m:t>
                        </m:r>
                      </m:e>
                      <m:sub>
                        <m:r>
                          <a:rPr lang="en-US" i="1">
                            <a:latin typeface="Cambria Math"/>
                            <a:ea typeface="Cambria Math"/>
                          </a:rPr>
                          <m:t>𝑡𝑟</m:t>
                        </m:r>
                      </m:sub>
                    </m:sSub>
                  </m:oMath>
                </a14:m>
                <a:r>
                  <a:rPr lang="en-GB" dirty="0" smtClean="0">
                    <a:latin typeface="Verdana" pitchFamily="34" charset="0"/>
                    <a:ea typeface="Verdana" pitchFamily="34" charset="0"/>
                    <a:cs typeface="Verdana" pitchFamily="34" charset="0"/>
                  </a:rPr>
                  <a:t> </a:t>
                </a:r>
                <a:r>
                  <a:rPr lang="en-GB" dirty="0">
                    <a:latin typeface="Verdana" pitchFamily="34" charset="0"/>
                    <a:ea typeface="Verdana" pitchFamily="34" charset="0"/>
                    <a:cs typeface="Verdana" pitchFamily="34" charset="0"/>
                  </a:rPr>
                  <a:t>/</a:t>
                </a:r>
                <a14:m>
                  <m:oMath xmlns:m="http://schemas.openxmlformats.org/officeDocument/2006/math">
                    <m:r>
                      <a:rPr lang="el-GR" i="1">
                        <a:latin typeface="Cambria Math"/>
                        <a:ea typeface="Cambria Math"/>
                      </a:rPr>
                      <m:t>𝜌</m:t>
                    </m:r>
                  </m:oMath>
                </a14:m>
                <a:r>
                  <a:rPr lang="en-GB" dirty="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are numerical values </a:t>
                </a:r>
                <a:r>
                  <a:rPr lang="en-GB" u="sng" dirty="0" smtClean="0">
                    <a:latin typeface="Verdana" pitchFamily="34" charset="0"/>
                    <a:ea typeface="Verdana" pitchFamily="34" charset="0"/>
                    <a:cs typeface="Verdana" pitchFamily="34" charset="0"/>
                  </a:rPr>
                  <a:t>tabulated</a:t>
                </a:r>
                <a:r>
                  <a:rPr lang="en-GB" dirty="0" smtClean="0">
                    <a:latin typeface="Verdana" pitchFamily="34" charset="0"/>
                    <a:ea typeface="Verdana" pitchFamily="34" charset="0"/>
                    <a:cs typeface="Verdana" pitchFamily="34" charset="0"/>
                  </a:rPr>
                  <a:t> for selected photon energies and materials</a:t>
                </a:r>
                <a:endParaRPr lang="en-GB" dirty="0">
                  <a:latin typeface="Verdana" pitchFamily="34" charset="0"/>
                  <a:ea typeface="Verdana" pitchFamily="34" charset="0"/>
                  <a:cs typeface="Verdana"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251520" y="5166484"/>
                <a:ext cx="8712968" cy="923330"/>
              </a:xfrm>
              <a:prstGeom prst="rect">
                <a:avLst/>
              </a:prstGeom>
              <a:blipFill rotWithShape="1">
                <a:blip r:embed="rId5"/>
                <a:stretch>
                  <a:fillRect l="-559" t="-3311" b="-9934"/>
                </a:stretch>
              </a:blipFill>
            </p:spPr>
            <p:txBody>
              <a:bodyPr/>
              <a:lstStyle/>
              <a:p>
                <a:r>
                  <a:rPr lang="en-GB">
                    <a:noFill/>
                  </a:rPr>
                  <a:t> </a:t>
                </a:r>
              </a:p>
            </p:txBody>
          </p:sp>
        </mc:Fallback>
      </mc:AlternateContent>
      <p:sp>
        <p:nvSpPr>
          <p:cNvPr id="11" name="Rectangle 10"/>
          <p:cNvSpPr/>
          <p:nvPr/>
        </p:nvSpPr>
        <p:spPr>
          <a:xfrm>
            <a:off x="3857200" y="1470834"/>
            <a:ext cx="790601" cy="369332"/>
          </a:xfrm>
          <a:prstGeom prst="rect">
            <a:avLst/>
          </a:prstGeom>
        </p:spPr>
        <p:txBody>
          <a:bodyPr wrap="none">
            <a:spAutoFit/>
          </a:bodyPr>
          <a:lstStyle/>
          <a:p>
            <a:r>
              <a:rPr lang="en-US" dirty="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 </a:t>
            </a:r>
            <a:endParaRPr lang="en-GB" dirty="0">
              <a:latin typeface="Verdana" pitchFamily="34" charset="0"/>
              <a:ea typeface="Verdana" pitchFamily="34" charset="0"/>
              <a:cs typeface="Verdana" pitchFamily="34" charset="0"/>
            </a:endParaRPr>
          </a:p>
        </p:txBody>
      </p:sp>
      <p:sp>
        <p:nvSpPr>
          <p:cNvPr id="15" name="Slide Number Placeholder 14"/>
          <p:cNvSpPr>
            <a:spLocks noGrp="1"/>
          </p:cNvSpPr>
          <p:nvPr>
            <p:ph type="sldNum" sz="quarter" idx="12"/>
          </p:nvPr>
        </p:nvSpPr>
        <p:spPr/>
        <p:txBody>
          <a:bodyPr/>
          <a:lstStyle/>
          <a:p>
            <a:fld id="{97B5E8DF-58F0-4F1A-9C8E-35C36CDA2C44}" type="slidenum">
              <a:rPr lang="en-GB" smtClean="0"/>
              <a:pPr/>
              <a:t>44</a:t>
            </a:fld>
            <a:endParaRPr lang="en-GB"/>
          </a:p>
        </p:txBody>
      </p:sp>
      <p:sp>
        <p:nvSpPr>
          <p:cNvPr id="12" name="TextBox 11"/>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Relation of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to energy fluence for photons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18799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71600" y="1228690"/>
                <a:ext cx="662473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Average value of </a:t>
                </a:r>
                <a14:m>
                  <m:oMath xmlns:m="http://schemas.openxmlformats.org/officeDocument/2006/math">
                    <m:sSub>
                      <m:sSubPr>
                        <m:ctrlPr>
                          <a:rPr lang="el-GR" sz="2000" i="1">
                            <a:latin typeface="Cambria Math"/>
                            <a:ea typeface="Cambria Math"/>
                          </a:rPr>
                        </m:ctrlPr>
                      </m:sSubPr>
                      <m:e>
                        <m:r>
                          <a:rPr lang="el-GR" sz="2000" i="1">
                            <a:latin typeface="Cambria Math"/>
                            <a:ea typeface="Cambria Math"/>
                          </a:rPr>
                          <m:t>𝜇</m:t>
                        </m:r>
                      </m:e>
                      <m:sub>
                        <m:r>
                          <a:rPr lang="en-US" sz="2000" i="1">
                            <a:latin typeface="Cambria Math"/>
                            <a:ea typeface="Cambria Math"/>
                          </a:rPr>
                          <m:t>𝑡𝑟</m:t>
                        </m:r>
                      </m:sub>
                    </m:sSub>
                  </m:oMath>
                </a14:m>
                <a:r>
                  <a:rPr lang="en-GB" sz="2000" dirty="0">
                    <a:latin typeface="Verdana" pitchFamily="34" charset="0"/>
                    <a:ea typeface="Verdana" pitchFamily="34" charset="0"/>
                    <a:cs typeface="Verdana" pitchFamily="34" charset="0"/>
                  </a:rPr>
                  <a:t> / </a:t>
                </a:r>
                <a14:m>
                  <m:oMath xmlns:m="http://schemas.openxmlformats.org/officeDocument/2006/math">
                    <m:r>
                      <a:rPr lang="el-GR" sz="2000" i="1">
                        <a:latin typeface="Cambria Math"/>
                        <a:ea typeface="Cambria Math"/>
                      </a:rPr>
                      <m:t>𝜌</m:t>
                    </m:r>
                  </m:oMath>
                </a14:m>
                <a:r>
                  <a:rPr lang="en-GB" sz="2000" dirty="0">
                    <a:latin typeface="Verdana" pitchFamily="34" charset="0"/>
                    <a:ea typeface="Verdana" pitchFamily="34" charset="0"/>
                    <a:cs typeface="Verdana" pitchFamily="34" charset="0"/>
                  </a:rPr>
                  <a:t> </a:t>
                </a:r>
                <a:r>
                  <a:rPr lang="en-GB" sz="2000" dirty="0" smtClean="0">
                    <a:latin typeface="Verdana" pitchFamily="34" charset="0"/>
                    <a:ea typeface="Verdana" pitchFamily="34" charset="0"/>
                    <a:cs typeface="Verdana" pitchFamily="34" charset="0"/>
                  </a:rPr>
                  <a:t>for the spectrum </a:t>
                </a:r>
                <a14:m>
                  <m:oMath xmlns:m="http://schemas.openxmlformats.org/officeDocument/2006/math">
                    <m:sSup>
                      <m:sSupPr>
                        <m:ctrlPr>
                          <a:rPr lang="en-US" sz="2000" i="1">
                            <a:latin typeface="Cambria Math"/>
                            <a:ea typeface="Cambria Math"/>
                          </a:rPr>
                        </m:ctrlPr>
                      </m:sSupPr>
                      <m:e>
                        <m:r>
                          <m:rPr>
                            <m:sty m:val="p"/>
                          </m:rPr>
                          <a:rPr lang="el-GR" sz="2000" i="1">
                            <a:latin typeface="Cambria Math"/>
                            <a:ea typeface="Cambria Math"/>
                          </a:rPr>
                          <m:t>Ψ</m:t>
                        </m:r>
                      </m:e>
                      <m:sup>
                        <m:r>
                          <a:rPr lang="en-US" sz="2000" i="1">
                            <a:latin typeface="Cambria Math"/>
                            <a:ea typeface="Cambria Math"/>
                          </a:rPr>
                          <m:t>′</m:t>
                        </m:r>
                      </m:sup>
                    </m:sSup>
                    <m:d>
                      <m:dPr>
                        <m:ctrlPr>
                          <a:rPr lang="en-US" sz="2000" i="1">
                            <a:latin typeface="Cambria Math"/>
                            <a:ea typeface="Cambria Math"/>
                          </a:rPr>
                        </m:ctrlPr>
                      </m:dPr>
                      <m:e>
                        <m:r>
                          <a:rPr lang="en-US" sz="2000" i="1">
                            <a:latin typeface="Cambria Math"/>
                            <a:ea typeface="Cambria Math"/>
                          </a:rPr>
                          <m:t>𝐸</m:t>
                        </m:r>
                      </m:e>
                    </m:d>
                  </m:oMath>
                </a14:m>
                <a:r>
                  <a:rPr lang="en-GB" sz="2000" dirty="0" smtClean="0">
                    <a:latin typeface="Verdana" pitchFamily="34" charset="0"/>
                    <a:ea typeface="Verdana" pitchFamily="34" charset="0"/>
                    <a:cs typeface="Verdana" pitchFamily="34" charset="0"/>
                  </a:rPr>
                  <a:t>: </a:t>
                </a:r>
                <a:endParaRPr lang="en-GB" sz="2000" dirty="0">
                  <a:latin typeface="Verdana" pitchFamily="34" charset="0"/>
                  <a:ea typeface="Verdana" pitchFamily="34" charset="0"/>
                  <a:cs typeface="Verdana"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71600" y="1228690"/>
                <a:ext cx="6624736" cy="400110"/>
              </a:xfrm>
              <a:prstGeom prst="rect">
                <a:avLst/>
              </a:prstGeom>
              <a:blipFill rotWithShape="1">
                <a:blip r:embed="rId2"/>
                <a:stretch>
                  <a:fillRect l="-920" t="-7692" b="-2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1033094" y="2274580"/>
                <a:ext cx="4788940" cy="11925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a:rPr>
                          </m:ctrlPr>
                        </m:sSubPr>
                        <m:e>
                          <m:d>
                            <m:dPr>
                              <m:ctrlPr>
                                <a:rPr lang="en-US" sz="2000" b="0" i="1" smtClean="0">
                                  <a:latin typeface="Cambria Math"/>
                                </a:rPr>
                              </m:ctrlPr>
                            </m:dPr>
                            <m:e>
                              <m:f>
                                <m:fPr>
                                  <m:ctrlPr>
                                    <a:rPr lang="en-US" sz="2000" b="0" i="1" smtClean="0">
                                      <a:latin typeface="Cambria Math"/>
                                    </a:rPr>
                                  </m:ctrlPr>
                                </m:fPr>
                                <m:num>
                                  <m:sSub>
                                    <m:sSubPr>
                                      <m:ctrlPr>
                                        <a:rPr lang="en-US" sz="2000" b="0" i="1" smtClean="0">
                                          <a:latin typeface="Cambria Math"/>
                                        </a:rPr>
                                      </m:ctrlPr>
                                    </m:sSubPr>
                                    <m:e>
                                      <m:acc>
                                        <m:accPr>
                                          <m:chr m:val="̅"/>
                                          <m:ctrlPr>
                                            <a:rPr lang="en-US" sz="2000" b="0" i="1" smtClean="0">
                                              <a:latin typeface="Cambria Math"/>
                                            </a:rPr>
                                          </m:ctrlPr>
                                        </m:accPr>
                                        <m:e>
                                          <m:r>
                                            <a:rPr lang="en-US" sz="2000" b="0" i="1" smtClean="0">
                                              <a:latin typeface="Cambria Math"/>
                                              <a:ea typeface="Cambria Math"/>
                                            </a:rPr>
                                            <m:t>𝜇</m:t>
                                          </m:r>
                                        </m:e>
                                      </m:acc>
                                    </m:e>
                                    <m:sub>
                                      <m:r>
                                        <a:rPr lang="en-US" sz="2000" b="0" i="1" smtClean="0">
                                          <a:latin typeface="Cambria Math"/>
                                        </a:rPr>
                                        <m:t>𝑡𝑟</m:t>
                                      </m:r>
                                    </m:sub>
                                  </m:sSub>
                                </m:num>
                                <m:den>
                                  <m:r>
                                    <a:rPr lang="en-US" sz="2000" b="0" i="1" smtClean="0">
                                      <a:latin typeface="Cambria Math"/>
                                      <a:ea typeface="Cambria Math"/>
                                    </a:rPr>
                                    <m:t>𝜌</m:t>
                                  </m:r>
                                </m:den>
                              </m:f>
                            </m:e>
                          </m:d>
                        </m:e>
                        <m:sub>
                          <m:sSup>
                            <m:sSupPr>
                              <m:ctrlPr>
                                <a:rPr lang="en-US" sz="2000" b="0" i="1" smtClean="0">
                                  <a:latin typeface="Cambria Math"/>
                                  <a:ea typeface="Cambria Math"/>
                                </a:rPr>
                              </m:ctrlPr>
                            </m:sSupPr>
                            <m:e>
                              <m:r>
                                <m:rPr>
                                  <m:sty m:val="p"/>
                                </m:rPr>
                                <a:rPr lang="el-GR" sz="2000" b="0" i="1" smtClean="0">
                                  <a:latin typeface="Cambria Math"/>
                                  <a:ea typeface="Cambria Math"/>
                                </a:rPr>
                                <m:t>Ψ</m:t>
                              </m:r>
                            </m:e>
                            <m:sup>
                              <m:r>
                                <a:rPr lang="en-US" sz="2000" b="0" i="1" smtClean="0">
                                  <a:latin typeface="Cambria Math"/>
                                  <a:ea typeface="Cambria Math"/>
                                </a:rPr>
                                <m:t>′</m:t>
                              </m:r>
                            </m:sup>
                          </m:sSup>
                          <m:d>
                            <m:dPr>
                              <m:ctrlPr>
                                <a:rPr lang="en-US" sz="2000" b="0" i="1" smtClean="0">
                                  <a:latin typeface="Cambria Math"/>
                                  <a:ea typeface="Cambria Math"/>
                                </a:rPr>
                              </m:ctrlPr>
                            </m:dPr>
                            <m:e>
                              <m:r>
                                <a:rPr lang="en-US" sz="2000" b="0" i="1" smtClean="0">
                                  <a:latin typeface="Cambria Math"/>
                                  <a:ea typeface="Cambria Math"/>
                                </a:rPr>
                                <m:t>𝐸</m:t>
                              </m:r>
                            </m:e>
                          </m:d>
                          <m:r>
                            <a:rPr lang="en-US" sz="2000" b="0" i="1" smtClean="0">
                              <a:latin typeface="Cambria Math"/>
                              <a:ea typeface="Cambria Math"/>
                            </a:rPr>
                            <m:t>,</m:t>
                          </m:r>
                          <m:r>
                            <a:rPr lang="en-US" sz="2000" b="0" i="1" smtClean="0">
                              <a:latin typeface="Cambria Math"/>
                              <a:ea typeface="Cambria Math"/>
                            </a:rPr>
                            <m:t>𝑍</m:t>
                          </m:r>
                        </m:sub>
                      </m:sSub>
                      <m:r>
                        <a:rPr lang="en-US" sz="2000" b="0" i="1" smtClean="0">
                          <a:latin typeface="Cambria Math"/>
                        </a:rPr>
                        <m:t>=</m:t>
                      </m:r>
                      <m:f>
                        <m:fPr>
                          <m:ctrlPr>
                            <a:rPr lang="en-US" sz="2000" b="0" i="1" smtClean="0">
                              <a:latin typeface="Cambria Math"/>
                            </a:rPr>
                          </m:ctrlPr>
                        </m:fPr>
                        <m:num>
                          <m:r>
                            <a:rPr lang="en-US" sz="2000" b="0" i="1" smtClean="0">
                              <a:latin typeface="Cambria Math"/>
                            </a:rPr>
                            <m:t>𝐾</m:t>
                          </m:r>
                        </m:num>
                        <m:den>
                          <m:r>
                            <m:rPr>
                              <m:sty m:val="p"/>
                            </m:rPr>
                            <a:rPr lang="el-GR" sz="2000" b="0" i="1" smtClean="0">
                              <a:latin typeface="Cambria Math"/>
                              <a:ea typeface="Cambria Math"/>
                            </a:rPr>
                            <m:t>Ψ</m:t>
                          </m:r>
                        </m:den>
                      </m:f>
                      <m:r>
                        <a:rPr lang="en-US" sz="2000">
                          <a:latin typeface="Cambria Math"/>
                          <a:ea typeface="Cambria Math"/>
                        </a:rPr>
                        <m:t>=</m:t>
                      </m:r>
                      <m:f>
                        <m:fPr>
                          <m:ctrlPr>
                            <a:rPr lang="en-US" sz="2000" i="1" smtClean="0">
                              <a:latin typeface="Cambria Math"/>
                              <a:ea typeface="Cambria Math"/>
                            </a:rPr>
                          </m:ctrlPr>
                        </m:fPr>
                        <m:num>
                          <m:nary>
                            <m:naryPr>
                              <m:supHide m:val="on"/>
                              <m:ctrlPr>
                                <a:rPr lang="en-US" sz="2000" i="1">
                                  <a:latin typeface="Cambria Math"/>
                                  <a:ea typeface="Cambria Math"/>
                                </a:rPr>
                              </m:ctrlPr>
                            </m:naryPr>
                            <m:sub>
                              <m:r>
                                <a:rPr lang="en-US" sz="2000" i="1">
                                  <a:latin typeface="Cambria Math"/>
                                  <a:ea typeface="Cambria Math"/>
                                </a:rPr>
                                <m:t>𝐸</m:t>
                              </m:r>
                            </m:sub>
                            <m:sup/>
                            <m:e>
                              <m:r>
                                <m:rPr>
                                  <m:sty m:val="p"/>
                                </m:rPr>
                                <a:rPr lang="el-GR" sz="2000" i="1">
                                  <a:latin typeface="Cambria Math"/>
                                  <a:ea typeface="Cambria Math"/>
                                </a:rPr>
                                <m:t>Ψ</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r>
                                <a:rPr lang="en-US" sz="2000" i="1">
                                  <a:latin typeface="Cambria Math"/>
                                  <a:ea typeface="Cambria Math"/>
                                </a:rPr>
                                <m:t>⋅</m:t>
                              </m:r>
                              <m:sSub>
                                <m:sSubPr>
                                  <m:ctrlPr>
                                    <a:rPr lang="en-US" sz="2000" i="1">
                                      <a:latin typeface="Cambria Math"/>
                                      <a:ea typeface="Cambria Math"/>
                                    </a:rPr>
                                  </m:ctrlPr>
                                </m:sSubPr>
                                <m:e>
                                  <m:d>
                                    <m:dPr>
                                      <m:ctrlPr>
                                        <a:rPr lang="en-US" sz="2000" i="1">
                                          <a:latin typeface="Cambria Math"/>
                                          <a:ea typeface="Cambria Math"/>
                                        </a:rPr>
                                      </m:ctrlPr>
                                    </m:dPr>
                                    <m:e>
                                      <m:f>
                                        <m:fPr>
                                          <m:ctrlPr>
                                            <a:rPr lang="en-US" sz="2000" i="1">
                                              <a:latin typeface="Cambria Math"/>
                                              <a:ea typeface="Cambria Math"/>
                                            </a:rPr>
                                          </m:ctrlPr>
                                        </m:fPr>
                                        <m:num>
                                          <m:sSub>
                                            <m:sSubPr>
                                              <m:ctrlPr>
                                                <a:rPr lang="en-US" sz="2000" i="1">
                                                  <a:latin typeface="Cambria Math"/>
                                                  <a:ea typeface="Cambria Math"/>
                                                </a:rPr>
                                              </m:ctrlPr>
                                            </m:sSubPr>
                                            <m:e>
                                              <m:r>
                                                <a:rPr lang="en-US" sz="2000" i="1">
                                                  <a:latin typeface="Cambria Math"/>
                                                  <a:ea typeface="Cambria Math"/>
                                                </a:rPr>
                                                <m:t>𝜇</m:t>
                                              </m:r>
                                            </m:e>
                                            <m:sub>
                                              <m:r>
                                                <a:rPr lang="en-US" sz="2000" i="1">
                                                  <a:latin typeface="Cambria Math"/>
                                                  <a:ea typeface="Cambria Math"/>
                                                </a:rPr>
                                                <m:t>𝑡𝑟</m:t>
                                              </m:r>
                                            </m:sub>
                                          </m:sSub>
                                        </m:num>
                                        <m:den>
                                          <m:r>
                                            <a:rPr lang="en-US" sz="2000" i="1">
                                              <a:latin typeface="Cambria Math"/>
                                              <a:ea typeface="Cambria Math"/>
                                            </a:rPr>
                                            <m:t>𝜌</m:t>
                                          </m:r>
                                        </m:den>
                                      </m:f>
                                    </m:e>
                                  </m:d>
                                </m:e>
                                <m:sub>
                                  <m:r>
                                    <a:rPr lang="en-US" sz="2000" i="1">
                                      <a:latin typeface="Cambria Math"/>
                                      <a:ea typeface="Cambria Math"/>
                                    </a:rPr>
                                    <m:t>𝐸</m:t>
                                  </m:r>
                                  <m:r>
                                    <a:rPr lang="en-US" sz="2000" i="1">
                                      <a:latin typeface="Cambria Math"/>
                                      <a:ea typeface="Cambria Math"/>
                                    </a:rPr>
                                    <m:t>,</m:t>
                                  </m:r>
                                  <m:r>
                                    <a:rPr lang="en-US" sz="2000" i="1">
                                      <a:latin typeface="Cambria Math"/>
                                      <a:ea typeface="Cambria Math"/>
                                    </a:rPr>
                                    <m:t>𝑍</m:t>
                                  </m:r>
                                </m:sub>
                              </m:sSub>
                              <m:r>
                                <a:rPr lang="en-US" sz="2000" i="1">
                                  <a:latin typeface="Cambria Math"/>
                                  <a:ea typeface="Cambria Math"/>
                                </a:rPr>
                                <m:t>𝑑𝐸</m:t>
                              </m:r>
                            </m:e>
                          </m:nary>
                        </m:num>
                        <m:den>
                          <m:nary>
                            <m:naryPr>
                              <m:ctrlPr>
                                <a:rPr lang="en-US" sz="2000" i="1" smtClean="0">
                                  <a:latin typeface="Cambria Math"/>
                                  <a:ea typeface="Cambria Math"/>
                                </a:rPr>
                              </m:ctrlPr>
                            </m:naryPr>
                            <m:sub>
                              <m:r>
                                <m:rPr>
                                  <m:brk m:alnAt="23"/>
                                </m:rPr>
                                <a:rPr lang="en-US" sz="2000" b="0" i="1" smtClean="0">
                                  <a:latin typeface="Cambria Math"/>
                                  <a:ea typeface="Cambria Math"/>
                                </a:rPr>
                                <m:t>𝐸</m:t>
                              </m:r>
                            </m:sub>
                            <m:sup/>
                            <m:e>
                              <m:r>
                                <m:rPr>
                                  <m:sty m:val="p"/>
                                </m:rPr>
                                <a:rPr lang="el-GR" sz="2000" i="1">
                                  <a:latin typeface="Cambria Math"/>
                                  <a:ea typeface="Cambria Math"/>
                                </a:rPr>
                                <m:t>Ψ</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e>
                          </m:nary>
                          <m:r>
                            <a:rPr lang="en-US" sz="2000" b="0" i="1" smtClean="0">
                              <a:latin typeface="Cambria Math"/>
                              <a:ea typeface="Cambria Math"/>
                            </a:rPr>
                            <m:t>𝑑𝐸</m:t>
                          </m:r>
                        </m:den>
                      </m:f>
                    </m:oMath>
                  </m:oMathPara>
                </a14:m>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1033094" y="2274580"/>
                <a:ext cx="4788940" cy="1192506"/>
              </a:xfrm>
              <a:prstGeom prst="rect">
                <a:avLst/>
              </a:prstGeom>
              <a:blipFill rotWithShape="1">
                <a:blip r:embed="rId3"/>
                <a:stretch>
                  <a:fillRect/>
                </a:stretch>
              </a:blipFill>
            </p:spPr>
            <p:txBody>
              <a:bodyPr/>
              <a:lstStyle/>
              <a:p>
                <a:r>
                  <a:rPr lang="en-GB">
                    <a:noFill/>
                  </a:rPr>
                  <a:t> </a:t>
                </a:r>
              </a:p>
            </p:txBody>
          </p:sp>
        </mc:Fallback>
      </mc:AlternateContent>
      <p:sp>
        <p:nvSpPr>
          <p:cNvPr id="9" name="Slide Number Placeholder 8"/>
          <p:cNvSpPr>
            <a:spLocks noGrp="1"/>
          </p:cNvSpPr>
          <p:nvPr>
            <p:ph type="sldNum" sz="quarter" idx="12"/>
          </p:nvPr>
        </p:nvSpPr>
        <p:spPr/>
        <p:txBody>
          <a:bodyPr/>
          <a:lstStyle/>
          <a:p>
            <a:fld id="{97B5E8DF-58F0-4F1A-9C8E-35C36CDA2C44}" type="slidenum">
              <a:rPr lang="en-GB" smtClean="0"/>
              <a:pPr/>
              <a:t>45</a:t>
            </a:fld>
            <a:endParaRPr lang="en-GB"/>
          </a:p>
        </p:txBody>
      </p:sp>
      <p:sp>
        <p:nvSpPr>
          <p:cNvPr id="5" name="TextBox 4"/>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Relation of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to energy fluence for photons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468678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620688"/>
            <a:ext cx="7776864" cy="1200329"/>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Neutron fields are usually described in terms of </a:t>
            </a:r>
            <a:r>
              <a:rPr lang="en-US" dirty="0">
                <a:latin typeface="Verdana" pitchFamily="34" charset="0"/>
                <a:ea typeface="Verdana" pitchFamily="34" charset="0"/>
                <a:cs typeface="Verdana" pitchFamily="34" charset="0"/>
              </a:rPr>
              <a:t>flux </a:t>
            </a:r>
            <a:r>
              <a:rPr lang="en-US" dirty="0" smtClean="0">
                <a:latin typeface="Verdana" pitchFamily="34" charset="0"/>
                <a:ea typeface="Verdana" pitchFamily="34" charset="0"/>
                <a:cs typeface="Verdana" pitchFamily="34" charset="0"/>
              </a:rPr>
              <a:t>density (or fluence) instead of energy flux density (or energy fluence)</a:t>
            </a:r>
          </a:p>
          <a:p>
            <a:endParaRPr lang="en-US" dirty="0">
              <a:latin typeface="Verdana" pitchFamily="34" charset="0"/>
              <a:ea typeface="Verdana" pitchFamily="34" charset="0"/>
              <a:cs typeface="Verdana" pitchFamily="34" charset="0"/>
            </a:endParaRPr>
          </a:p>
          <a:p>
            <a:r>
              <a:rPr lang="en-US" dirty="0" err="1" smtClean="0">
                <a:latin typeface="Verdana" pitchFamily="34" charset="0"/>
                <a:ea typeface="Verdana" pitchFamily="34" charset="0"/>
                <a:cs typeface="Verdana" pitchFamily="34" charset="0"/>
              </a:rPr>
              <a:t>Kerma</a:t>
            </a:r>
            <a:r>
              <a:rPr lang="en-US" dirty="0" smtClean="0">
                <a:latin typeface="Verdana" pitchFamily="34" charset="0"/>
                <a:ea typeface="Verdana" pitchFamily="34" charset="0"/>
                <a:cs typeface="Verdana" pitchFamily="34" charset="0"/>
              </a:rPr>
              <a:t> factor (</a:t>
            </a:r>
            <a:r>
              <a:rPr lang="en-US" i="1" dirty="0" err="1" smtClean="0">
                <a:latin typeface="Verdana" pitchFamily="34" charset="0"/>
                <a:ea typeface="Verdana" pitchFamily="34" charset="0"/>
                <a:cs typeface="Verdana" pitchFamily="34" charset="0"/>
              </a:rPr>
              <a:t>F</a:t>
            </a:r>
            <a:r>
              <a:rPr lang="en-US" i="1" baseline="-25000" dirty="0" err="1" smtClean="0">
                <a:latin typeface="Verdana" pitchFamily="34" charset="0"/>
                <a:ea typeface="Verdana" pitchFamily="34" charset="0"/>
                <a:cs typeface="Verdana" pitchFamily="34" charset="0"/>
              </a:rPr>
              <a:t>n</a:t>
            </a:r>
            <a:r>
              <a:rPr lang="en-US" i="1" dirty="0" smtClean="0">
                <a:latin typeface="Verdana" pitchFamily="34" charset="0"/>
                <a:ea typeface="Verdana" pitchFamily="34" charset="0"/>
                <a:cs typeface="Verdana" pitchFamily="34" charset="0"/>
              </a:rPr>
              <a:t>)</a:t>
            </a:r>
            <a:r>
              <a:rPr lang="en-US" i="1" baseline="-25000" dirty="0" smtClean="0">
                <a:latin typeface="Verdana" pitchFamily="34" charset="0"/>
                <a:ea typeface="Verdana" pitchFamily="34" charset="0"/>
                <a:cs typeface="Verdana" pitchFamily="34" charset="0"/>
              </a:rPr>
              <a:t>E,Z</a:t>
            </a:r>
            <a:r>
              <a:rPr lang="en-US" dirty="0" smtClean="0">
                <a:latin typeface="Verdana" pitchFamily="34" charset="0"/>
                <a:ea typeface="Verdana" pitchFamily="34" charset="0"/>
                <a:cs typeface="Verdana" pitchFamily="34" charset="0"/>
              </a:rPr>
              <a:t>:</a:t>
            </a:r>
          </a:p>
        </p:txBody>
      </p:sp>
      <mc:AlternateContent xmlns:mc="http://schemas.openxmlformats.org/markup-compatibility/2006" xmlns:a14="http://schemas.microsoft.com/office/drawing/2010/main">
        <mc:Choice Requires="a14">
          <p:sp>
            <p:nvSpPr>
              <p:cNvPr id="4" name="Rectangle 3"/>
              <p:cNvSpPr/>
              <p:nvPr/>
            </p:nvSpPr>
            <p:spPr>
              <a:xfrm>
                <a:off x="445142" y="1988840"/>
                <a:ext cx="2614690" cy="84914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2000" i="1" smtClean="0">
                              <a:solidFill>
                                <a:prstClr val="black"/>
                              </a:solidFill>
                              <a:latin typeface="Cambria Math"/>
                            </a:rPr>
                          </m:ctrlPr>
                        </m:sSubPr>
                        <m:e>
                          <m:d>
                            <m:dPr>
                              <m:ctrlPr>
                                <a:rPr lang="en-US" sz="2000" i="1" smtClean="0">
                                  <a:solidFill>
                                    <a:prstClr val="black"/>
                                  </a:solidFill>
                                  <a:latin typeface="Cambria Math"/>
                                </a:rPr>
                              </m:ctrlPr>
                            </m:dPr>
                            <m:e>
                              <m:sSub>
                                <m:sSubPr>
                                  <m:ctrlPr>
                                    <a:rPr lang="en-US" sz="2000" i="1" smtClean="0">
                                      <a:solidFill>
                                        <a:prstClr val="black"/>
                                      </a:solidFill>
                                      <a:latin typeface="Cambria Math"/>
                                    </a:rPr>
                                  </m:ctrlPr>
                                </m:sSubPr>
                                <m:e>
                                  <m:r>
                                    <a:rPr lang="en-US" sz="2000" b="0" i="1" smtClean="0">
                                      <a:solidFill>
                                        <a:prstClr val="black"/>
                                      </a:solidFill>
                                      <a:latin typeface="Cambria Math"/>
                                    </a:rPr>
                                    <m:t>𝐹</m:t>
                                  </m:r>
                                </m:e>
                                <m:sub>
                                  <m:r>
                                    <a:rPr lang="en-US" sz="2000" b="0" i="1" smtClean="0">
                                      <a:solidFill>
                                        <a:prstClr val="black"/>
                                      </a:solidFill>
                                      <a:latin typeface="Cambria Math"/>
                                    </a:rPr>
                                    <m:t>𝑛</m:t>
                                  </m:r>
                                </m:sub>
                              </m:sSub>
                            </m:e>
                          </m:d>
                        </m:e>
                        <m:sub>
                          <m:r>
                            <a:rPr lang="en-US" sz="2000" b="0" i="1" smtClean="0">
                              <a:solidFill>
                                <a:prstClr val="black"/>
                              </a:solidFill>
                              <a:latin typeface="Cambria Math"/>
                            </a:rPr>
                            <m:t>𝐸</m:t>
                          </m:r>
                          <m:r>
                            <a:rPr lang="en-US" sz="2000" b="0" i="1" smtClean="0">
                              <a:solidFill>
                                <a:prstClr val="black"/>
                              </a:solidFill>
                              <a:latin typeface="Cambria Math"/>
                            </a:rPr>
                            <m:t>,</m:t>
                          </m:r>
                          <m:r>
                            <a:rPr lang="en-US" sz="2000" b="0" i="1" smtClean="0">
                              <a:solidFill>
                                <a:prstClr val="black"/>
                              </a:solidFill>
                              <a:latin typeface="Cambria Math"/>
                            </a:rPr>
                            <m:t>𝑍</m:t>
                          </m:r>
                        </m:sub>
                      </m:sSub>
                      <m:r>
                        <a:rPr lang="en-US" sz="2000" b="0" i="1" smtClean="0">
                          <a:solidFill>
                            <a:prstClr val="black"/>
                          </a:solidFill>
                          <a:latin typeface="Cambria Math"/>
                        </a:rPr>
                        <m:t>=</m:t>
                      </m:r>
                      <m:sSub>
                        <m:sSubPr>
                          <m:ctrlPr>
                            <a:rPr lang="el-GR" sz="2000" i="1">
                              <a:latin typeface="Cambria Math"/>
                              <a:ea typeface="Cambria Math"/>
                            </a:rPr>
                          </m:ctrlPr>
                        </m:sSubPr>
                        <m:e>
                          <m:d>
                            <m:dPr>
                              <m:ctrlPr>
                                <a:rPr lang="el-GR" sz="2000" i="1">
                                  <a:latin typeface="Cambria Math"/>
                                  <a:ea typeface="Cambria Math"/>
                                </a:rPr>
                              </m:ctrlPr>
                            </m:dPr>
                            <m:e>
                              <m:f>
                                <m:fPr>
                                  <m:ctrlPr>
                                    <a:rPr lang="el-GR" sz="2000" i="1">
                                      <a:latin typeface="Cambria Math"/>
                                      <a:ea typeface="Cambria Math"/>
                                    </a:rPr>
                                  </m:ctrlPr>
                                </m:fPr>
                                <m:num>
                                  <m:sSub>
                                    <m:sSubPr>
                                      <m:ctrlPr>
                                        <a:rPr lang="el-GR" sz="2000" i="1">
                                          <a:latin typeface="Cambria Math"/>
                                          <a:ea typeface="Cambria Math"/>
                                        </a:rPr>
                                      </m:ctrlPr>
                                    </m:sSubPr>
                                    <m:e>
                                      <m:r>
                                        <a:rPr lang="el-GR" sz="2000" i="1">
                                          <a:latin typeface="Cambria Math"/>
                                          <a:ea typeface="Cambria Math"/>
                                        </a:rPr>
                                        <m:t>𝜇</m:t>
                                      </m:r>
                                    </m:e>
                                    <m:sub>
                                      <m:r>
                                        <a:rPr lang="en-US" sz="2000" i="1">
                                          <a:latin typeface="Cambria Math"/>
                                          <a:ea typeface="Cambria Math"/>
                                        </a:rPr>
                                        <m:t>𝑡𝑟</m:t>
                                      </m:r>
                                    </m:sub>
                                  </m:sSub>
                                </m:num>
                                <m:den>
                                  <m:r>
                                    <a:rPr lang="el-GR" sz="2000" i="1">
                                      <a:latin typeface="Cambria Math"/>
                                      <a:ea typeface="Cambria Math"/>
                                    </a:rPr>
                                    <m:t>𝜌</m:t>
                                  </m:r>
                                </m:den>
                              </m:f>
                            </m:e>
                          </m:d>
                        </m:e>
                        <m:sub>
                          <m:r>
                            <a:rPr lang="en-US" sz="2000" i="1">
                              <a:latin typeface="Cambria Math"/>
                              <a:ea typeface="Cambria Math"/>
                            </a:rPr>
                            <m:t>𝐸</m:t>
                          </m:r>
                          <m:r>
                            <a:rPr lang="en-US" sz="2000" i="1">
                              <a:latin typeface="Cambria Math"/>
                              <a:ea typeface="Cambria Math"/>
                            </a:rPr>
                            <m:t>,</m:t>
                          </m:r>
                          <m:r>
                            <a:rPr lang="en-US" sz="2000" i="1">
                              <a:latin typeface="Cambria Math"/>
                              <a:ea typeface="Cambria Math"/>
                            </a:rPr>
                            <m:t>𝑍</m:t>
                          </m:r>
                        </m:sub>
                      </m:sSub>
                      <m:r>
                        <a:rPr lang="en-US" sz="2000" i="1" smtClean="0">
                          <a:latin typeface="Cambria Math"/>
                          <a:ea typeface="Cambria Math"/>
                        </a:rPr>
                        <m:t>⋅</m:t>
                      </m:r>
                      <m:r>
                        <a:rPr lang="en-US" sz="2000" b="0" i="1" smtClean="0">
                          <a:latin typeface="Cambria Math"/>
                          <a:ea typeface="Cambria Math"/>
                        </a:rPr>
                        <m:t>𝐸</m:t>
                      </m:r>
                    </m:oMath>
                  </m:oMathPara>
                </a14:m>
                <a:endParaRPr lang="en-GB" sz="2000" dirty="0"/>
              </a:p>
            </p:txBody>
          </p:sp>
        </mc:Choice>
        <mc:Fallback xmlns="">
          <p:sp>
            <p:nvSpPr>
              <p:cNvPr id="4" name="Rectangle 3"/>
              <p:cNvSpPr>
                <a:spLocks noRot="1" noChangeAspect="1" noMove="1" noResize="1" noEditPoints="1" noAdjustHandles="1" noChangeArrowheads="1" noChangeShapeType="1" noTextEdit="1"/>
              </p:cNvSpPr>
              <p:nvPr/>
            </p:nvSpPr>
            <p:spPr>
              <a:xfrm>
                <a:off x="445142" y="1988840"/>
                <a:ext cx="2614690" cy="849143"/>
              </a:xfrm>
              <a:prstGeom prst="rect">
                <a:avLst/>
              </a:prstGeom>
              <a:blipFill rotWithShape="1">
                <a:blip r:embed="rId2"/>
                <a:stretch>
                  <a:fillRect/>
                </a:stretch>
              </a:blipFill>
            </p:spPr>
            <p:txBody>
              <a:bodyPr/>
              <a:lstStyle/>
              <a:p>
                <a:r>
                  <a:rPr lang="en-GB">
                    <a:noFill/>
                  </a:rPr>
                  <a:t> </a:t>
                </a:r>
              </a:p>
            </p:txBody>
          </p:sp>
        </mc:Fallback>
      </mc:AlternateContent>
      <p:sp>
        <p:nvSpPr>
          <p:cNvPr id="5" name="TextBox 4"/>
          <p:cNvSpPr txBox="1"/>
          <p:nvPr/>
        </p:nvSpPr>
        <p:spPr>
          <a:xfrm>
            <a:off x="467813" y="2852936"/>
            <a:ext cx="1152128" cy="369332"/>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a</a:t>
            </a:r>
            <a:r>
              <a:rPr lang="en-US" dirty="0" smtClean="0">
                <a:latin typeface="Verdana" pitchFamily="34" charset="0"/>
                <a:ea typeface="Verdana" pitchFamily="34" charset="0"/>
                <a:cs typeface="Verdana" pitchFamily="34" charset="0"/>
              </a:rPr>
              <a:t>nd:</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445142" y="3501008"/>
                <a:ext cx="1878976" cy="41351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a:rPr>
                        <m:t>K</m:t>
                      </m:r>
                      <m:r>
                        <a:rPr lang="en-US" sz="2000" b="0" i="0" smtClean="0">
                          <a:latin typeface="Cambria Math"/>
                        </a:rPr>
                        <m:t>=</m:t>
                      </m:r>
                      <m:r>
                        <m:rPr>
                          <m:sty m:val="p"/>
                        </m:rPr>
                        <a:rPr lang="el-GR" sz="2000" b="0" i="1" smtClean="0">
                          <a:latin typeface="Cambria Math"/>
                          <a:ea typeface="Cambria Math"/>
                        </a:rPr>
                        <m:t>Φ</m:t>
                      </m:r>
                      <m:r>
                        <a:rPr lang="el-GR" sz="2000" b="0" i="1" smtClean="0">
                          <a:latin typeface="Cambria Math"/>
                          <a:ea typeface="Cambria Math"/>
                        </a:rPr>
                        <m:t>⋅</m:t>
                      </m:r>
                      <m:sSub>
                        <m:sSubPr>
                          <m:ctrlPr>
                            <a:rPr lang="en-US" sz="2000" i="1">
                              <a:solidFill>
                                <a:prstClr val="black"/>
                              </a:solidFill>
                              <a:latin typeface="Cambria Math"/>
                            </a:rPr>
                          </m:ctrlPr>
                        </m:sSubPr>
                        <m:e>
                          <m:d>
                            <m:dPr>
                              <m:ctrlPr>
                                <a:rPr lang="en-US" sz="2000" i="1">
                                  <a:solidFill>
                                    <a:prstClr val="black"/>
                                  </a:solidFill>
                                  <a:latin typeface="Cambria Math"/>
                                </a:rPr>
                              </m:ctrlPr>
                            </m:dPr>
                            <m:e>
                              <m:sSub>
                                <m:sSubPr>
                                  <m:ctrlPr>
                                    <a:rPr lang="en-US" sz="2000" i="1">
                                      <a:solidFill>
                                        <a:prstClr val="black"/>
                                      </a:solidFill>
                                      <a:latin typeface="Cambria Math"/>
                                    </a:rPr>
                                  </m:ctrlPr>
                                </m:sSubPr>
                                <m:e>
                                  <m:r>
                                    <a:rPr lang="en-US" sz="2000" i="1">
                                      <a:solidFill>
                                        <a:prstClr val="black"/>
                                      </a:solidFill>
                                      <a:latin typeface="Cambria Math"/>
                                    </a:rPr>
                                    <m:t>𝐹</m:t>
                                  </m:r>
                                </m:e>
                                <m:sub>
                                  <m:r>
                                    <a:rPr lang="en-US" sz="2000" i="1">
                                      <a:solidFill>
                                        <a:prstClr val="black"/>
                                      </a:solidFill>
                                      <a:latin typeface="Cambria Math"/>
                                    </a:rPr>
                                    <m:t>𝑛</m:t>
                                  </m:r>
                                </m:sub>
                              </m:sSub>
                            </m:e>
                          </m:d>
                        </m:e>
                        <m:sub>
                          <m:r>
                            <a:rPr lang="en-US" sz="2000" i="1">
                              <a:solidFill>
                                <a:prstClr val="black"/>
                              </a:solidFill>
                              <a:latin typeface="Cambria Math"/>
                            </a:rPr>
                            <m:t>𝐸</m:t>
                          </m:r>
                          <m:r>
                            <a:rPr lang="en-US" sz="2000" i="1">
                              <a:solidFill>
                                <a:prstClr val="black"/>
                              </a:solidFill>
                              <a:latin typeface="Cambria Math"/>
                            </a:rPr>
                            <m:t>,</m:t>
                          </m:r>
                          <m:r>
                            <a:rPr lang="en-US" sz="2000" i="1">
                              <a:solidFill>
                                <a:prstClr val="black"/>
                              </a:solidFill>
                              <a:latin typeface="Cambria Math"/>
                            </a:rPr>
                            <m:t>𝑍</m:t>
                          </m:r>
                        </m:sub>
                      </m:sSub>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445142" y="3501008"/>
                <a:ext cx="1878976" cy="413511"/>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51520" y="4149080"/>
                <a:ext cx="8712967"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neutrons with energy </a:t>
                </a:r>
                <a:r>
                  <a:rPr lang="en-US" dirty="0">
                    <a:latin typeface="Verdana" pitchFamily="34" charset="0"/>
                    <a:ea typeface="Verdana" pitchFamily="34" charset="0"/>
                    <a:cs typeface="Verdana" pitchFamily="34" charset="0"/>
                  </a:rPr>
                  <a:t>spectrum </a:t>
                </a:r>
                <a14:m>
                  <m:oMath xmlns:m="http://schemas.openxmlformats.org/officeDocument/2006/math">
                    <m:sSup>
                      <m:sSupPr>
                        <m:ctrlPr>
                          <a:rPr lang="en-US" b="0" i="1" smtClean="0">
                            <a:latin typeface="Cambria Math"/>
                            <a:ea typeface="Cambria Math"/>
                          </a:rPr>
                        </m:ctrlPr>
                      </m:sSupPr>
                      <m:e>
                        <m:r>
                          <m:rPr>
                            <m:sty m:val="p"/>
                          </m:rPr>
                          <a:rPr lang="el-GR" i="1" smtClean="0">
                            <a:latin typeface="Cambria Math"/>
                            <a:ea typeface="Cambria Math"/>
                          </a:rPr>
                          <m:t>Φ</m:t>
                        </m:r>
                      </m:e>
                      <m:sup>
                        <m:r>
                          <a:rPr lang="en-US" b="0" i="1" smtClean="0">
                            <a:latin typeface="Cambria Math"/>
                            <a:ea typeface="Cambria Math"/>
                          </a:rPr>
                          <m:t>′</m:t>
                        </m:r>
                      </m:sup>
                    </m:sSup>
                    <m:d>
                      <m:dPr>
                        <m:ctrlPr>
                          <a:rPr lang="en-US" b="0" i="1" smtClean="0">
                            <a:latin typeface="Cambria Math"/>
                            <a:ea typeface="Cambria Math"/>
                          </a:rPr>
                        </m:ctrlPr>
                      </m:dPr>
                      <m:e>
                        <m:r>
                          <a:rPr lang="en-US" b="0" i="1" smtClean="0">
                            <a:latin typeface="Cambria Math"/>
                            <a:ea typeface="Cambria Math"/>
                          </a:rPr>
                          <m:t>𝐸</m:t>
                        </m:r>
                      </m:e>
                    </m:d>
                    <m:r>
                      <a:rPr lang="en-US" b="0" i="0" smtClean="0">
                        <a:latin typeface="Cambria Math"/>
                        <a:ea typeface="Cambria Math"/>
                      </a:rPr>
                      <m:t> </m:t>
                    </m:r>
                  </m:oMath>
                </a14:m>
                <a:r>
                  <a:rPr lang="en-US" dirty="0" smtClean="0">
                    <a:latin typeface="Verdana" pitchFamily="34" charset="0"/>
                    <a:ea typeface="Verdana" pitchFamily="34" charset="0"/>
                    <a:cs typeface="Verdana" pitchFamily="34" charset="0"/>
                  </a:rPr>
                  <a:t>[cm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 MeV</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 of particle fluence:</a:t>
                </a:r>
              </a:p>
            </p:txBody>
          </p:sp>
        </mc:Choice>
        <mc:Fallback xmlns="">
          <p:sp>
            <p:nvSpPr>
              <p:cNvPr id="8" name="TextBox 7"/>
              <p:cNvSpPr txBox="1">
                <a:spLocks noRot="1" noChangeAspect="1" noMove="1" noResize="1" noEditPoints="1" noAdjustHandles="1" noChangeArrowheads="1" noChangeShapeType="1" noTextEdit="1"/>
              </p:cNvSpPr>
              <p:nvPr/>
            </p:nvSpPr>
            <p:spPr>
              <a:xfrm>
                <a:off x="251520" y="4149080"/>
                <a:ext cx="8712967" cy="369332"/>
              </a:xfrm>
              <a:prstGeom prst="rect">
                <a:avLst/>
              </a:prstGeom>
              <a:blipFill rotWithShape="1">
                <a:blip r:embed="rId4"/>
                <a:stretch>
                  <a:fillRect l="-559" t="-8333" b="-2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95536" y="4713018"/>
                <a:ext cx="3354957" cy="7845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m:t>
                      </m:r>
                      <m:r>
                        <a:rPr lang="en-US" sz="2000">
                          <a:latin typeface="Cambria Math"/>
                          <a:ea typeface="Cambria Math"/>
                        </a:rPr>
                        <m:t>=</m:t>
                      </m:r>
                      <m:nary>
                        <m:naryPr>
                          <m:ctrlPr>
                            <a:rPr lang="en-US" sz="2000" i="1">
                              <a:latin typeface="Cambria Math"/>
                              <a:ea typeface="Cambria Math"/>
                            </a:rPr>
                          </m:ctrlPr>
                        </m:naryPr>
                        <m:sub>
                          <m:r>
                            <a:rPr lang="en-US" sz="2000" i="1">
                              <a:latin typeface="Cambria Math"/>
                              <a:ea typeface="Cambria Math"/>
                            </a:rPr>
                            <m:t>𝐸</m:t>
                          </m:r>
                          <m:r>
                            <a:rPr lang="en-US" sz="2000" i="1">
                              <a:latin typeface="Cambria Math"/>
                              <a:ea typeface="Cambria Math"/>
                            </a:rPr>
                            <m:t>=</m:t>
                          </m:r>
                          <m:r>
                            <a:rPr lang="en-US" sz="2000" i="1">
                              <a:latin typeface="Cambria Math"/>
                              <a:ea typeface="Cambria Math"/>
                            </a:rPr>
                            <m:t>0</m:t>
                          </m:r>
                        </m:sub>
                        <m:sup>
                          <m:sSub>
                            <m:sSubPr>
                              <m:ctrlPr>
                                <a:rPr lang="en-US" sz="2000" i="1">
                                  <a:latin typeface="Cambria Math"/>
                                  <a:ea typeface="Cambria Math"/>
                                </a:rPr>
                              </m:ctrlPr>
                            </m:sSubPr>
                            <m:e>
                              <m:r>
                                <a:rPr lang="en-US" sz="2000" i="1">
                                  <a:latin typeface="Cambria Math"/>
                                  <a:ea typeface="Cambria Math"/>
                                </a:rPr>
                                <m:t>𝐸</m:t>
                              </m:r>
                            </m:e>
                            <m:sub>
                              <m:r>
                                <a:rPr lang="en-US" sz="2000" i="1">
                                  <a:latin typeface="Cambria Math"/>
                                  <a:ea typeface="Cambria Math"/>
                                </a:rPr>
                                <m:t>𝑚𝑎𝑥</m:t>
                              </m:r>
                            </m:sub>
                          </m:sSub>
                        </m:sup>
                        <m:e>
                          <m:r>
                            <m:rPr>
                              <m:sty m:val="p"/>
                            </m:rPr>
                            <a:rPr lang="el-GR" sz="2000" i="1" smtClean="0">
                              <a:latin typeface="Cambria Math"/>
                              <a:ea typeface="Cambria Math"/>
                            </a:rPr>
                            <m:t>Φ</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r>
                            <a:rPr lang="en-US" sz="2000" i="1" smtClean="0">
                              <a:latin typeface="Cambria Math"/>
                              <a:ea typeface="Cambria Math"/>
                            </a:rPr>
                            <m:t>⋅</m:t>
                          </m:r>
                          <m:sSub>
                            <m:sSubPr>
                              <m:ctrlPr>
                                <a:rPr lang="en-US" sz="2000" i="1" smtClean="0">
                                  <a:latin typeface="Cambria Math"/>
                                  <a:ea typeface="Cambria Math"/>
                                </a:rPr>
                              </m:ctrlPr>
                            </m:sSubPr>
                            <m:e>
                              <m:d>
                                <m:dPr>
                                  <m:ctrlPr>
                                    <a:rPr lang="en-US" sz="2000" i="1" smtClean="0">
                                      <a:latin typeface="Cambria Math"/>
                                      <a:ea typeface="Cambria Math"/>
                                    </a:rPr>
                                  </m:ctrlPr>
                                </m:dPr>
                                <m:e>
                                  <m:sSub>
                                    <m:sSubPr>
                                      <m:ctrlPr>
                                        <a:rPr lang="en-US" sz="2000" i="1" smtClean="0">
                                          <a:latin typeface="Cambria Math"/>
                                          <a:ea typeface="Cambria Math"/>
                                        </a:rPr>
                                      </m:ctrlPr>
                                    </m:sSubPr>
                                    <m:e>
                                      <m:r>
                                        <a:rPr lang="en-US" sz="2000" b="0" i="1" smtClean="0">
                                          <a:latin typeface="Cambria Math"/>
                                          <a:ea typeface="Cambria Math"/>
                                        </a:rPr>
                                        <m:t>𝐹</m:t>
                                      </m:r>
                                    </m:e>
                                    <m:sub>
                                      <m:r>
                                        <a:rPr lang="en-US" sz="2000" b="0" i="1" smtClean="0">
                                          <a:latin typeface="Cambria Math"/>
                                          <a:ea typeface="Cambria Math"/>
                                        </a:rPr>
                                        <m:t>𝑛</m:t>
                                      </m:r>
                                    </m:sub>
                                  </m:sSub>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r>
                            <a:rPr lang="en-US" sz="2000" i="1">
                              <a:latin typeface="Cambria Math"/>
                              <a:ea typeface="Cambria Math"/>
                            </a:rPr>
                            <m:t>𝑑𝐸</m:t>
                          </m:r>
                        </m:e>
                      </m:nary>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395536" y="4713018"/>
                <a:ext cx="3354957" cy="784574"/>
              </a:xfrm>
              <a:prstGeom prst="rect">
                <a:avLst/>
              </a:prstGeom>
              <a:blipFill rotWithShape="1">
                <a:blip r:embed="rId5"/>
                <a:stretch>
                  <a:fillRect/>
                </a:stretch>
              </a:blipFill>
            </p:spPr>
            <p:txBody>
              <a:bodyPr/>
              <a:lstStyle/>
              <a:p>
                <a:r>
                  <a:rPr lang="en-GB">
                    <a:noFill/>
                  </a:rPr>
                  <a:t> </a:t>
                </a:r>
              </a:p>
            </p:txBody>
          </p:sp>
        </mc:Fallback>
      </mc:AlternateContent>
      <p:sp>
        <p:nvSpPr>
          <p:cNvPr id="10" name="TextBox 9"/>
          <p:cNvSpPr txBox="1"/>
          <p:nvPr/>
        </p:nvSpPr>
        <p:spPr>
          <a:xfrm>
            <a:off x="4048350" y="4885982"/>
            <a:ext cx="789532"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p:sp>
        <p:nvSpPr>
          <p:cNvPr id="11" name="TextBox 10"/>
          <p:cNvSpPr txBox="1"/>
          <p:nvPr/>
        </p:nvSpPr>
        <p:spPr>
          <a:xfrm>
            <a:off x="3811398" y="2190914"/>
            <a:ext cx="131286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 cm</a:t>
            </a:r>
            <a:r>
              <a:rPr lang="en-US" baseline="30000" dirty="0" smtClean="0">
                <a:latin typeface="Verdana" pitchFamily="34" charset="0"/>
                <a:ea typeface="Verdana" pitchFamily="34" charset="0"/>
                <a:cs typeface="Verdana" pitchFamily="34" charset="0"/>
              </a:rPr>
              <a:t>2</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p:sp>
        <p:nvSpPr>
          <p:cNvPr id="12" name="Rectangle 11"/>
          <p:cNvSpPr/>
          <p:nvPr/>
        </p:nvSpPr>
        <p:spPr>
          <a:xfrm>
            <a:off x="3946371" y="3545187"/>
            <a:ext cx="708848" cy="369332"/>
          </a:xfrm>
          <a:prstGeom prst="rect">
            <a:avLst/>
          </a:prstGeom>
        </p:spPr>
        <p:txBody>
          <a:bodyPr wrap="none">
            <a:spAutoFit/>
          </a:bodyPr>
          <a:lstStyle/>
          <a:p>
            <a:r>
              <a:rPr lang="en-US" dirty="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3" name="Rectangle 12"/>
              <p:cNvSpPr/>
              <p:nvPr/>
            </p:nvSpPr>
            <p:spPr>
              <a:xfrm>
                <a:off x="251520" y="5662489"/>
                <a:ext cx="8568951" cy="658514"/>
              </a:xfrm>
              <a:prstGeom prst="rect">
                <a:avLst/>
              </a:prstGeom>
            </p:spPr>
            <p:txBody>
              <a:bodyPr wrap="square">
                <a:spAutoFit/>
              </a:bodyPr>
              <a:lstStyle/>
              <a:p>
                <a14:m>
                  <m:oMath xmlns:m="http://schemas.openxmlformats.org/officeDocument/2006/math">
                    <m:sSub>
                      <m:sSubPr>
                        <m:ctrlPr>
                          <a:rPr lang="en-US" i="1">
                            <a:solidFill>
                              <a:prstClr val="black"/>
                            </a:solidFill>
                            <a:latin typeface="Cambria Math"/>
                          </a:rPr>
                        </m:ctrlPr>
                      </m:sSubPr>
                      <m:e>
                        <m:d>
                          <m:dPr>
                            <m:ctrlPr>
                              <a:rPr lang="en-US" i="1">
                                <a:solidFill>
                                  <a:prstClr val="black"/>
                                </a:solidFill>
                                <a:latin typeface="Cambria Math"/>
                              </a:rPr>
                            </m:ctrlPr>
                          </m:dPr>
                          <m:e>
                            <m:sSub>
                              <m:sSubPr>
                                <m:ctrlPr>
                                  <a:rPr lang="en-US" i="1">
                                    <a:solidFill>
                                      <a:prstClr val="black"/>
                                    </a:solidFill>
                                    <a:latin typeface="Cambria Math"/>
                                  </a:rPr>
                                </m:ctrlPr>
                              </m:sSubPr>
                              <m:e>
                                <m:r>
                                  <a:rPr lang="en-US" i="1">
                                    <a:solidFill>
                                      <a:prstClr val="black"/>
                                    </a:solidFill>
                                    <a:latin typeface="Cambria Math"/>
                                  </a:rPr>
                                  <m:t>𝐹</m:t>
                                </m:r>
                              </m:e>
                              <m:sub>
                                <m:r>
                                  <a:rPr lang="en-US" i="1">
                                    <a:solidFill>
                                      <a:prstClr val="black"/>
                                    </a:solidFill>
                                    <a:latin typeface="Cambria Math"/>
                                  </a:rPr>
                                  <m:t>𝑛</m:t>
                                </m:r>
                              </m:sub>
                            </m:sSub>
                          </m:e>
                        </m:d>
                      </m:e>
                      <m:sub>
                        <m:r>
                          <a:rPr lang="en-US" i="1">
                            <a:solidFill>
                              <a:prstClr val="black"/>
                            </a:solidFill>
                            <a:latin typeface="Cambria Math"/>
                          </a:rPr>
                          <m:t>𝐸</m:t>
                        </m:r>
                        <m:r>
                          <a:rPr lang="en-US" i="1">
                            <a:solidFill>
                              <a:prstClr val="black"/>
                            </a:solidFill>
                            <a:latin typeface="Cambria Math"/>
                          </a:rPr>
                          <m:t>,</m:t>
                        </m:r>
                        <m:r>
                          <a:rPr lang="en-US" i="1">
                            <a:solidFill>
                              <a:prstClr val="black"/>
                            </a:solidFill>
                            <a:latin typeface="Cambria Math"/>
                          </a:rPr>
                          <m:t>𝑍</m:t>
                        </m:r>
                      </m:sub>
                    </m:sSub>
                  </m:oMath>
                </a14:m>
                <a:r>
                  <a:rPr lang="en-GB" dirty="0" smtClean="0">
                    <a:latin typeface="Verdana" pitchFamily="34" charset="0"/>
                    <a:ea typeface="Verdana" pitchFamily="34" charset="0"/>
                    <a:cs typeface="Verdana" pitchFamily="34" charset="0"/>
                  </a:rPr>
                  <a:t> </a:t>
                </a:r>
                <a:r>
                  <a:rPr lang="en-GB" dirty="0">
                    <a:latin typeface="Verdana" pitchFamily="34" charset="0"/>
                    <a:ea typeface="Verdana" pitchFamily="34" charset="0"/>
                    <a:cs typeface="Verdana" pitchFamily="34" charset="0"/>
                  </a:rPr>
                  <a:t>are numerical values </a:t>
                </a:r>
                <a:r>
                  <a:rPr lang="en-GB" u="sng" dirty="0">
                    <a:latin typeface="Verdana" pitchFamily="34" charset="0"/>
                    <a:ea typeface="Verdana" pitchFamily="34" charset="0"/>
                    <a:cs typeface="Verdana" pitchFamily="34" charset="0"/>
                  </a:rPr>
                  <a:t>tabulated</a:t>
                </a:r>
                <a:r>
                  <a:rPr lang="en-GB" dirty="0">
                    <a:latin typeface="Verdana" pitchFamily="34" charset="0"/>
                    <a:ea typeface="Verdana" pitchFamily="34" charset="0"/>
                    <a:cs typeface="Verdana" pitchFamily="34" charset="0"/>
                  </a:rPr>
                  <a:t> for selected </a:t>
                </a:r>
                <a:r>
                  <a:rPr lang="en-GB" dirty="0" smtClean="0">
                    <a:latin typeface="Verdana" pitchFamily="34" charset="0"/>
                    <a:ea typeface="Verdana" pitchFamily="34" charset="0"/>
                    <a:cs typeface="Verdana" pitchFamily="34" charset="0"/>
                  </a:rPr>
                  <a:t>neutron energies </a:t>
                </a:r>
                <a:r>
                  <a:rPr lang="en-GB" dirty="0">
                    <a:latin typeface="Verdana" pitchFamily="34" charset="0"/>
                    <a:ea typeface="Verdana" pitchFamily="34" charset="0"/>
                    <a:cs typeface="Verdana" pitchFamily="34" charset="0"/>
                  </a:rPr>
                  <a:t>and materials</a:t>
                </a:r>
              </a:p>
            </p:txBody>
          </p:sp>
        </mc:Choice>
        <mc:Fallback xmlns="">
          <p:sp>
            <p:nvSpPr>
              <p:cNvPr id="13" name="Rectangle 12"/>
              <p:cNvSpPr>
                <a:spLocks noRot="1" noChangeAspect="1" noMove="1" noResize="1" noEditPoints="1" noAdjustHandles="1" noChangeArrowheads="1" noChangeShapeType="1" noTextEdit="1"/>
              </p:cNvSpPr>
              <p:nvPr/>
            </p:nvSpPr>
            <p:spPr>
              <a:xfrm>
                <a:off x="251520" y="5662489"/>
                <a:ext cx="8568951" cy="658514"/>
              </a:xfrm>
              <a:prstGeom prst="rect">
                <a:avLst/>
              </a:prstGeom>
              <a:blipFill rotWithShape="1">
                <a:blip r:embed="rId6"/>
                <a:stretch>
                  <a:fillRect l="-569" t="-5556" r="-142" b="-13889"/>
                </a:stretch>
              </a:blipFill>
            </p:spPr>
            <p:txBody>
              <a:bodyPr/>
              <a:lstStyle/>
              <a:p>
                <a:r>
                  <a:rPr lang="en-GB">
                    <a:noFill/>
                  </a:rPr>
                  <a:t> </a:t>
                </a:r>
              </a:p>
            </p:txBody>
          </p:sp>
        </mc:Fallback>
      </mc:AlternateContent>
      <p:sp>
        <p:nvSpPr>
          <p:cNvPr id="18" name="Slide Number Placeholder 17"/>
          <p:cNvSpPr>
            <a:spLocks noGrp="1"/>
          </p:cNvSpPr>
          <p:nvPr>
            <p:ph type="sldNum" sz="quarter" idx="12"/>
          </p:nvPr>
        </p:nvSpPr>
        <p:spPr/>
        <p:txBody>
          <a:bodyPr/>
          <a:lstStyle/>
          <a:p>
            <a:fld id="{97B5E8DF-58F0-4F1A-9C8E-35C36CDA2C44}" type="slidenum">
              <a:rPr lang="en-GB" smtClean="0"/>
              <a:pPr/>
              <a:t>46</a:t>
            </a:fld>
            <a:endParaRPr lang="en-GB"/>
          </a:p>
        </p:txBody>
      </p:sp>
      <p:sp>
        <p:nvSpPr>
          <p:cNvPr id="14" name="TextBox 13"/>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Relation of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to fluence for neutrons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911095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p:bldP spid="10" grpId="0"/>
      <p:bldP spid="11" grpId="0"/>
      <p:bldP spid="12" grpId="0"/>
      <p:bldP spid="1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71600" y="1052736"/>
                <a:ext cx="698477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Average value of </a:t>
                </a:r>
                <a:r>
                  <a:rPr lang="en-US" sz="2000" i="1" dirty="0" err="1" smtClean="0">
                    <a:latin typeface="Verdana" pitchFamily="34" charset="0"/>
                    <a:ea typeface="Verdana" pitchFamily="34" charset="0"/>
                    <a:cs typeface="Verdana" pitchFamily="34" charset="0"/>
                  </a:rPr>
                  <a:t>F</a:t>
                </a:r>
                <a:r>
                  <a:rPr lang="en-US" sz="2000" i="1" baseline="-25000" dirty="0" err="1" smtClean="0">
                    <a:latin typeface="Verdana" pitchFamily="34" charset="0"/>
                    <a:ea typeface="Verdana" pitchFamily="34" charset="0"/>
                    <a:cs typeface="Verdana" pitchFamily="34" charset="0"/>
                  </a:rPr>
                  <a:t>n</a:t>
                </a:r>
                <a:r>
                  <a:rPr lang="en-US" sz="2000" dirty="0" smtClean="0">
                    <a:latin typeface="Verdana" pitchFamily="34" charset="0"/>
                    <a:ea typeface="Verdana" pitchFamily="34" charset="0"/>
                    <a:cs typeface="Verdana" pitchFamily="34" charset="0"/>
                  </a:rPr>
                  <a:t> </a:t>
                </a:r>
                <a:r>
                  <a:rPr lang="en-GB" sz="2000" dirty="0" smtClean="0">
                    <a:latin typeface="Verdana" pitchFamily="34" charset="0"/>
                    <a:ea typeface="Verdana" pitchFamily="34" charset="0"/>
                    <a:cs typeface="Verdana" pitchFamily="34" charset="0"/>
                  </a:rPr>
                  <a:t>for a neutron spectrum </a:t>
                </a:r>
                <a14:m>
                  <m:oMath xmlns:m="http://schemas.openxmlformats.org/officeDocument/2006/math">
                    <m:sSup>
                      <m:sSupPr>
                        <m:ctrlPr>
                          <a:rPr lang="en-US" sz="2000" i="1">
                            <a:latin typeface="Cambria Math"/>
                            <a:ea typeface="Cambria Math"/>
                          </a:rPr>
                        </m:ctrlPr>
                      </m:sSupPr>
                      <m:e>
                        <m:r>
                          <m:rPr>
                            <m:sty m:val="p"/>
                          </m:rPr>
                          <a:rPr lang="el-GR" sz="2000" i="1" smtClean="0">
                            <a:latin typeface="Cambria Math"/>
                            <a:ea typeface="Cambria Math"/>
                          </a:rPr>
                          <m:t>Φ</m:t>
                        </m:r>
                      </m:e>
                      <m:sup>
                        <m:r>
                          <a:rPr lang="en-US" sz="2000" i="1">
                            <a:latin typeface="Cambria Math"/>
                            <a:ea typeface="Cambria Math"/>
                          </a:rPr>
                          <m:t>′</m:t>
                        </m:r>
                      </m:sup>
                    </m:sSup>
                    <m:d>
                      <m:dPr>
                        <m:ctrlPr>
                          <a:rPr lang="en-US" sz="2000" i="1">
                            <a:latin typeface="Cambria Math"/>
                            <a:ea typeface="Cambria Math"/>
                          </a:rPr>
                        </m:ctrlPr>
                      </m:dPr>
                      <m:e>
                        <m:r>
                          <a:rPr lang="en-US" sz="2000" i="1">
                            <a:latin typeface="Cambria Math"/>
                            <a:ea typeface="Cambria Math"/>
                          </a:rPr>
                          <m:t>𝐸</m:t>
                        </m:r>
                      </m:e>
                    </m:d>
                  </m:oMath>
                </a14:m>
                <a:r>
                  <a:rPr lang="en-GB" sz="2000" dirty="0" smtClean="0">
                    <a:latin typeface="Verdana" pitchFamily="34" charset="0"/>
                    <a:ea typeface="Verdana" pitchFamily="34" charset="0"/>
                    <a:cs typeface="Verdana" pitchFamily="34" charset="0"/>
                  </a:rPr>
                  <a:t>: </a:t>
                </a:r>
                <a:endParaRPr lang="en-GB" sz="2000" dirty="0">
                  <a:latin typeface="Verdana" pitchFamily="34" charset="0"/>
                  <a:ea typeface="Verdana" pitchFamily="34" charset="0"/>
                  <a:cs typeface="Verdana"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71600" y="1052736"/>
                <a:ext cx="6984776" cy="400110"/>
              </a:xfrm>
              <a:prstGeom prst="rect">
                <a:avLst/>
              </a:prstGeom>
              <a:blipFill rotWithShape="1">
                <a:blip r:embed="rId2"/>
                <a:stretch>
                  <a:fillRect l="-873" t="-7692" b="-2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870534" y="2060848"/>
                <a:ext cx="4910511" cy="10195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200" b="0" i="1" smtClean="0">
                              <a:latin typeface="Cambria Math"/>
                            </a:rPr>
                          </m:ctrlPr>
                        </m:sSubPr>
                        <m:e>
                          <m:acc>
                            <m:accPr>
                              <m:chr m:val="̅"/>
                              <m:ctrlPr>
                                <a:rPr lang="en-US" sz="2200" b="0" i="1" smtClean="0">
                                  <a:latin typeface="Cambria Math"/>
                                </a:rPr>
                              </m:ctrlPr>
                            </m:accPr>
                            <m:e>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𝐹</m:t>
                                      </m:r>
                                    </m:e>
                                    <m:sub>
                                      <m:r>
                                        <a:rPr lang="en-US" sz="2200" b="0" i="1" smtClean="0">
                                          <a:latin typeface="Cambria Math"/>
                                        </a:rPr>
                                        <m:t>𝑛</m:t>
                                      </m:r>
                                    </m:sub>
                                  </m:sSub>
                                </m:e>
                              </m:d>
                            </m:e>
                          </m:acc>
                        </m:e>
                        <m:sub>
                          <m:sSup>
                            <m:sSupPr>
                              <m:ctrlPr>
                                <a:rPr lang="en-US" sz="2200" b="0" i="1" smtClean="0">
                                  <a:latin typeface="Cambria Math"/>
                                  <a:ea typeface="Cambria Math"/>
                                </a:rPr>
                              </m:ctrlPr>
                            </m:sSupPr>
                            <m:e>
                              <m:r>
                                <m:rPr>
                                  <m:sty m:val="p"/>
                                </m:rPr>
                                <a:rPr lang="el-GR" sz="2200" b="0" i="1" smtClean="0">
                                  <a:latin typeface="Cambria Math"/>
                                  <a:ea typeface="Cambria Math"/>
                                </a:rPr>
                                <m:t>Φ</m:t>
                              </m:r>
                            </m:e>
                            <m:sup>
                              <m:r>
                                <a:rPr lang="en-US" sz="2200" b="0" i="1" smtClean="0">
                                  <a:latin typeface="Cambria Math"/>
                                  <a:ea typeface="Cambria Math"/>
                                </a:rPr>
                                <m:t>′</m:t>
                              </m:r>
                            </m:sup>
                          </m:sSup>
                          <m:d>
                            <m:dPr>
                              <m:ctrlPr>
                                <a:rPr lang="en-US" sz="2200" b="0" i="1" smtClean="0">
                                  <a:latin typeface="Cambria Math"/>
                                  <a:ea typeface="Cambria Math"/>
                                </a:rPr>
                              </m:ctrlPr>
                            </m:dPr>
                            <m:e>
                              <m:r>
                                <a:rPr lang="en-US" sz="2200" b="0" i="1" smtClean="0">
                                  <a:latin typeface="Cambria Math"/>
                                  <a:ea typeface="Cambria Math"/>
                                </a:rPr>
                                <m:t>𝐸</m:t>
                              </m:r>
                            </m:e>
                          </m:d>
                          <m:r>
                            <a:rPr lang="en-US" sz="2200" b="0" i="1" smtClean="0">
                              <a:latin typeface="Cambria Math"/>
                              <a:ea typeface="Cambria Math"/>
                            </a:rPr>
                            <m:t>,</m:t>
                          </m:r>
                          <m:r>
                            <a:rPr lang="en-US" sz="2200" b="0" i="1" smtClean="0">
                              <a:latin typeface="Cambria Math"/>
                              <a:ea typeface="Cambria Math"/>
                            </a:rPr>
                            <m:t>𝑍</m:t>
                          </m:r>
                        </m:sub>
                      </m:sSub>
                      <m:r>
                        <a:rPr lang="en-US" sz="2200" b="0" i="1" smtClean="0">
                          <a:latin typeface="Cambria Math"/>
                        </a:rPr>
                        <m:t>=</m:t>
                      </m:r>
                      <m:f>
                        <m:fPr>
                          <m:ctrlPr>
                            <a:rPr lang="en-US" sz="2200" b="0" i="1" smtClean="0">
                              <a:latin typeface="Cambria Math"/>
                            </a:rPr>
                          </m:ctrlPr>
                        </m:fPr>
                        <m:num>
                          <m:r>
                            <a:rPr lang="en-US" sz="2200" b="0" i="1" smtClean="0">
                              <a:latin typeface="Cambria Math"/>
                            </a:rPr>
                            <m:t>𝐾</m:t>
                          </m:r>
                        </m:num>
                        <m:den>
                          <m:r>
                            <m:rPr>
                              <m:sty m:val="p"/>
                            </m:rPr>
                            <a:rPr lang="el-GR" sz="2200" b="0" i="1" smtClean="0">
                              <a:latin typeface="Cambria Math"/>
                              <a:ea typeface="Cambria Math"/>
                            </a:rPr>
                            <m:t>Φ</m:t>
                          </m:r>
                        </m:den>
                      </m:f>
                      <m:r>
                        <a:rPr lang="en-US" sz="2200">
                          <a:latin typeface="Cambria Math"/>
                          <a:ea typeface="Cambria Math"/>
                        </a:rPr>
                        <m:t>=</m:t>
                      </m:r>
                      <m:f>
                        <m:fPr>
                          <m:ctrlPr>
                            <a:rPr lang="en-US" sz="2200" i="1" smtClean="0">
                              <a:latin typeface="Cambria Math"/>
                              <a:ea typeface="Cambria Math"/>
                            </a:rPr>
                          </m:ctrlPr>
                        </m:fPr>
                        <m:num>
                          <m:nary>
                            <m:naryPr>
                              <m:supHide m:val="on"/>
                              <m:ctrlPr>
                                <a:rPr lang="en-US" sz="2200" i="1">
                                  <a:latin typeface="Cambria Math"/>
                                  <a:ea typeface="Cambria Math"/>
                                </a:rPr>
                              </m:ctrlPr>
                            </m:naryPr>
                            <m:sub>
                              <m:r>
                                <a:rPr lang="en-US" sz="2200" i="1">
                                  <a:latin typeface="Cambria Math"/>
                                  <a:ea typeface="Cambria Math"/>
                                </a:rPr>
                                <m:t>𝐸</m:t>
                              </m:r>
                            </m:sub>
                            <m:sup/>
                            <m:e>
                              <m:r>
                                <m:rPr>
                                  <m:sty m:val="p"/>
                                </m:rPr>
                                <a:rPr lang="el-GR" sz="2200" i="1" smtClean="0">
                                  <a:latin typeface="Cambria Math"/>
                                  <a:ea typeface="Cambria Math"/>
                                </a:rPr>
                                <m:t>Φ</m:t>
                              </m:r>
                              <m:r>
                                <a:rPr lang="en-US" sz="2200" b="0" i="1" smtClean="0">
                                  <a:latin typeface="Cambria Math"/>
                                  <a:ea typeface="Cambria Math"/>
                                </a:rPr>
                                <m:t>′(</m:t>
                              </m:r>
                              <m:r>
                                <a:rPr lang="en-US" sz="2200" b="0" i="1" smtClean="0">
                                  <a:latin typeface="Cambria Math"/>
                                  <a:ea typeface="Cambria Math"/>
                                </a:rPr>
                                <m:t>𝐸</m:t>
                              </m:r>
                              <m:r>
                                <a:rPr lang="en-US" sz="2200" b="0" i="1" smtClean="0">
                                  <a:latin typeface="Cambria Math"/>
                                  <a:ea typeface="Cambria Math"/>
                                </a:rPr>
                                <m:t>)⋅</m:t>
                              </m:r>
                              <m:sSub>
                                <m:sSubPr>
                                  <m:ctrlPr>
                                    <a:rPr lang="en-US" sz="2200" i="1">
                                      <a:solidFill>
                                        <a:prstClr val="black"/>
                                      </a:solidFill>
                                      <a:latin typeface="Cambria Math"/>
                                    </a:rPr>
                                  </m:ctrlPr>
                                </m:sSubPr>
                                <m:e>
                                  <m:d>
                                    <m:dPr>
                                      <m:ctrlPr>
                                        <a:rPr lang="en-US" sz="2200" i="1">
                                          <a:solidFill>
                                            <a:prstClr val="black"/>
                                          </a:solidFill>
                                          <a:latin typeface="Cambria Math"/>
                                        </a:rPr>
                                      </m:ctrlPr>
                                    </m:dPr>
                                    <m:e>
                                      <m:sSub>
                                        <m:sSubPr>
                                          <m:ctrlPr>
                                            <a:rPr lang="en-US" sz="2200" i="1">
                                              <a:solidFill>
                                                <a:prstClr val="black"/>
                                              </a:solidFill>
                                              <a:latin typeface="Cambria Math"/>
                                            </a:rPr>
                                          </m:ctrlPr>
                                        </m:sSubPr>
                                        <m:e>
                                          <m:r>
                                            <a:rPr lang="en-US" sz="2200" i="1">
                                              <a:solidFill>
                                                <a:prstClr val="black"/>
                                              </a:solidFill>
                                              <a:latin typeface="Cambria Math"/>
                                            </a:rPr>
                                            <m:t>𝐹</m:t>
                                          </m:r>
                                        </m:e>
                                        <m:sub>
                                          <m:r>
                                            <a:rPr lang="en-US" sz="2200" i="1">
                                              <a:solidFill>
                                                <a:prstClr val="black"/>
                                              </a:solidFill>
                                              <a:latin typeface="Cambria Math"/>
                                            </a:rPr>
                                            <m:t>𝑛</m:t>
                                          </m:r>
                                        </m:sub>
                                      </m:sSub>
                                    </m:e>
                                  </m:d>
                                </m:e>
                                <m:sub>
                                  <m:r>
                                    <a:rPr lang="en-US" sz="2200" i="1">
                                      <a:solidFill>
                                        <a:prstClr val="black"/>
                                      </a:solidFill>
                                      <a:latin typeface="Cambria Math"/>
                                    </a:rPr>
                                    <m:t>𝐸</m:t>
                                  </m:r>
                                  <m:r>
                                    <a:rPr lang="en-US" sz="2200" i="1">
                                      <a:solidFill>
                                        <a:prstClr val="black"/>
                                      </a:solidFill>
                                      <a:latin typeface="Cambria Math"/>
                                    </a:rPr>
                                    <m:t>,</m:t>
                                  </m:r>
                                  <m:r>
                                    <a:rPr lang="en-US" sz="2200" i="1">
                                      <a:solidFill>
                                        <a:prstClr val="black"/>
                                      </a:solidFill>
                                      <a:latin typeface="Cambria Math"/>
                                    </a:rPr>
                                    <m:t>𝑍</m:t>
                                  </m:r>
                                </m:sub>
                              </m:sSub>
                              <m:r>
                                <a:rPr lang="en-US" sz="2200" b="0" i="1" smtClean="0">
                                  <a:solidFill>
                                    <a:prstClr val="black"/>
                                  </a:solidFill>
                                  <a:latin typeface="Cambria Math"/>
                                </a:rPr>
                                <m:t> </m:t>
                              </m:r>
                              <m:r>
                                <a:rPr lang="en-US" sz="2200" i="1">
                                  <a:latin typeface="Cambria Math"/>
                                  <a:ea typeface="Cambria Math"/>
                                </a:rPr>
                                <m:t>𝑑𝐸</m:t>
                              </m:r>
                            </m:e>
                          </m:nary>
                        </m:num>
                        <m:den>
                          <m:nary>
                            <m:naryPr>
                              <m:ctrlPr>
                                <a:rPr lang="en-US" sz="2200" i="1" smtClean="0">
                                  <a:latin typeface="Cambria Math"/>
                                  <a:ea typeface="Cambria Math"/>
                                </a:rPr>
                              </m:ctrlPr>
                            </m:naryPr>
                            <m:sub>
                              <m:r>
                                <m:rPr>
                                  <m:brk m:alnAt="23"/>
                                </m:rPr>
                                <a:rPr lang="en-US" sz="2200" b="0" i="1" smtClean="0">
                                  <a:latin typeface="Cambria Math"/>
                                  <a:ea typeface="Cambria Math"/>
                                </a:rPr>
                                <m:t>𝐸</m:t>
                              </m:r>
                            </m:sub>
                            <m:sup/>
                            <m:e>
                              <m:r>
                                <m:rPr>
                                  <m:sty m:val="p"/>
                                </m:rPr>
                                <a:rPr lang="el-GR" sz="2200" i="1" smtClean="0">
                                  <a:latin typeface="Cambria Math"/>
                                  <a:ea typeface="Cambria Math"/>
                                </a:rPr>
                                <m:t>Φ</m:t>
                              </m:r>
                              <m:r>
                                <a:rPr lang="en-US" sz="2200" i="1">
                                  <a:latin typeface="Cambria Math"/>
                                  <a:ea typeface="Cambria Math"/>
                                </a:rPr>
                                <m:t>′</m:t>
                              </m:r>
                              <m:d>
                                <m:dPr>
                                  <m:ctrlPr>
                                    <a:rPr lang="en-US" sz="2200" i="1">
                                      <a:latin typeface="Cambria Math"/>
                                      <a:ea typeface="Cambria Math"/>
                                    </a:rPr>
                                  </m:ctrlPr>
                                </m:dPr>
                                <m:e>
                                  <m:r>
                                    <a:rPr lang="en-US" sz="2200" i="1">
                                      <a:latin typeface="Cambria Math"/>
                                      <a:ea typeface="Cambria Math"/>
                                    </a:rPr>
                                    <m:t>𝐸</m:t>
                                  </m:r>
                                </m:e>
                              </m:d>
                            </m:e>
                          </m:nary>
                          <m:r>
                            <a:rPr lang="en-US" sz="2200" b="0" i="1" smtClean="0">
                              <a:latin typeface="Cambria Math"/>
                              <a:ea typeface="Cambria Math"/>
                            </a:rPr>
                            <m:t>𝑑𝐸</m:t>
                          </m:r>
                        </m:den>
                      </m:f>
                    </m:oMath>
                  </m:oMathPara>
                </a14:m>
                <a:endParaRPr lang="en-GB" sz="2200" dirty="0"/>
              </a:p>
            </p:txBody>
          </p:sp>
        </mc:Choice>
        <mc:Fallback xmlns="">
          <p:sp>
            <p:nvSpPr>
              <p:cNvPr id="3" name="TextBox 2"/>
              <p:cNvSpPr txBox="1">
                <a:spLocks noRot="1" noChangeAspect="1" noMove="1" noResize="1" noEditPoints="1" noAdjustHandles="1" noChangeArrowheads="1" noChangeShapeType="1" noTextEdit="1"/>
              </p:cNvSpPr>
              <p:nvPr/>
            </p:nvSpPr>
            <p:spPr>
              <a:xfrm>
                <a:off x="870534" y="2060848"/>
                <a:ext cx="4910511" cy="1019574"/>
              </a:xfrm>
              <a:prstGeom prst="rect">
                <a:avLst/>
              </a:prstGeom>
              <a:blipFill rotWithShape="1">
                <a:blip r:embed="rId3"/>
                <a:stretch>
                  <a:fillRect/>
                </a:stretch>
              </a:blipFill>
            </p:spPr>
            <p:txBody>
              <a:bodyPr/>
              <a:lstStyle/>
              <a:p>
                <a:r>
                  <a:rPr lang="en-GB">
                    <a:noFill/>
                  </a:rPr>
                  <a:t> </a:t>
                </a:r>
              </a:p>
            </p:txBody>
          </p:sp>
        </mc:Fallback>
      </mc:AlternateContent>
      <p:sp>
        <p:nvSpPr>
          <p:cNvPr id="9" name="Slide Number Placeholder 8"/>
          <p:cNvSpPr>
            <a:spLocks noGrp="1"/>
          </p:cNvSpPr>
          <p:nvPr>
            <p:ph type="sldNum" sz="quarter" idx="12"/>
          </p:nvPr>
        </p:nvSpPr>
        <p:spPr/>
        <p:txBody>
          <a:bodyPr/>
          <a:lstStyle/>
          <a:p>
            <a:fld id="{97B5E8DF-58F0-4F1A-9C8E-35C36CDA2C44}" type="slidenum">
              <a:rPr lang="en-GB" smtClean="0"/>
              <a:pPr/>
              <a:t>47</a:t>
            </a:fld>
            <a:endParaRPr lang="en-GB"/>
          </a:p>
        </p:txBody>
      </p:sp>
      <mc:AlternateContent xmlns:mc="http://schemas.openxmlformats.org/markup-compatibility/2006" xmlns:a14="http://schemas.microsoft.com/office/drawing/2010/main">
        <mc:Choice Requires="a14">
          <p:sp>
            <p:nvSpPr>
              <p:cNvPr id="10" name="TextBox 9"/>
              <p:cNvSpPr txBox="1"/>
              <p:nvPr/>
            </p:nvSpPr>
            <p:spPr>
              <a:xfrm>
                <a:off x="251520" y="4005064"/>
                <a:ext cx="8424936" cy="1477328"/>
              </a:xfrm>
              <a:prstGeom prst="rect">
                <a:avLst/>
              </a:prstGeom>
              <a:noFill/>
            </p:spPr>
            <p:txBody>
              <a:bodyPr wrap="square" rtlCol="0">
                <a:spAutoFit/>
              </a:bodyPr>
              <a:lstStyle/>
              <a:p>
                <a:pPr>
                  <a:lnSpc>
                    <a:spcPct val="150000"/>
                  </a:lnSpc>
                </a:pP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factors are used to convert dose or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measured in a tissue-equivalent material to absorbed dose or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in tissue </a:t>
                </a:r>
                <a14:m>
                  <m:oMath xmlns:m="http://schemas.openxmlformats.org/officeDocument/2006/math">
                    <m:r>
                      <a:rPr lang="en-US" sz="2000" i="1" dirty="0">
                        <a:latin typeface="Cambria Math"/>
                        <a:ea typeface="Cambria Math"/>
                        <a:sym typeface="Wingdings 3"/>
                      </a:rPr>
                      <m:t>⇒</m:t>
                    </m:r>
                  </m:oMath>
                </a14:m>
                <a:r>
                  <a:rPr lang="en-US" sz="2000" dirty="0"/>
                  <a:t> </a:t>
                </a:r>
                <a:r>
                  <a:rPr lang="en-US" sz="2000" dirty="0" smtClean="0">
                    <a:latin typeface="Verdana" pitchFamily="34" charset="0"/>
                    <a:ea typeface="Verdana" pitchFamily="34" charset="0"/>
                    <a:cs typeface="Verdana" pitchFamily="34" charset="0"/>
                    <a:sym typeface="Wingdings 3"/>
                  </a:rPr>
                  <a:t>the correction to be applied is the ratio of the </a:t>
                </a:r>
                <a:r>
                  <a:rPr lang="en-US" sz="2000" dirty="0" err="1" smtClean="0">
                    <a:latin typeface="Verdana" pitchFamily="34" charset="0"/>
                    <a:ea typeface="Verdana" pitchFamily="34" charset="0"/>
                    <a:cs typeface="Verdana" pitchFamily="34" charset="0"/>
                    <a:sym typeface="Wingdings 3"/>
                  </a:rPr>
                  <a:t>kerma</a:t>
                </a:r>
                <a:r>
                  <a:rPr lang="en-US" sz="2000" dirty="0" smtClean="0">
                    <a:latin typeface="Verdana" pitchFamily="34" charset="0"/>
                    <a:ea typeface="Verdana" pitchFamily="34" charset="0"/>
                    <a:cs typeface="Verdana" pitchFamily="34" charset="0"/>
                    <a:sym typeface="Wingdings 3"/>
                  </a:rPr>
                  <a:t> factors</a:t>
                </a:r>
                <a:endParaRPr lang="en-GB" sz="2000" dirty="0">
                  <a:latin typeface="Verdana" pitchFamily="34" charset="0"/>
                  <a:ea typeface="Verdana" pitchFamily="34" charset="0"/>
                  <a:cs typeface="Verdana"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51520" y="4005064"/>
                <a:ext cx="8424936" cy="1477328"/>
              </a:xfrm>
              <a:prstGeom prst="rect">
                <a:avLst/>
              </a:prstGeom>
              <a:blipFill rotWithShape="1">
                <a:blip r:embed="rId4"/>
                <a:stretch>
                  <a:fillRect l="-724" r="-1302" b="-2479"/>
                </a:stretch>
              </a:blipFill>
            </p:spPr>
            <p:txBody>
              <a:bodyPr/>
              <a:lstStyle/>
              <a:p>
                <a:r>
                  <a:rPr lang="en-GB">
                    <a:noFill/>
                  </a:rPr>
                  <a:t> </a:t>
                </a:r>
              </a:p>
            </p:txBody>
          </p:sp>
        </mc:Fallback>
      </mc:AlternateContent>
      <p:sp>
        <p:nvSpPr>
          <p:cNvPr id="6" name="TextBox 5"/>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Relation of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to fluence for neutrons</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66922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1641" y="908720"/>
            <a:ext cx="8505537" cy="3554819"/>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For </a:t>
            </a:r>
            <a:r>
              <a:rPr lang="en-US" sz="2000" u="sng" dirty="0" smtClean="0">
                <a:latin typeface="Verdana" pitchFamily="34" charset="0"/>
                <a:ea typeface="Verdana" pitchFamily="34" charset="0"/>
                <a:cs typeface="Verdana" pitchFamily="34" charset="0"/>
              </a:rPr>
              <a:t>photons</a:t>
            </a:r>
            <a:r>
              <a:rPr lang="en-US" sz="2000" dirty="0" smtClean="0">
                <a:latin typeface="Verdana" pitchFamily="34" charset="0"/>
                <a:ea typeface="Verdana" pitchFamily="34" charset="0"/>
                <a:cs typeface="Verdana" pitchFamily="34" charset="0"/>
              </a:rPr>
              <a:t>, the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consists of energy transferred to </a:t>
            </a:r>
            <a:r>
              <a:rPr lang="en-US" sz="2000" b="1" i="1" dirty="0" smtClean="0">
                <a:latin typeface="Verdana" pitchFamily="34" charset="0"/>
                <a:ea typeface="Verdana" pitchFamily="34" charset="0"/>
                <a:cs typeface="Verdana" pitchFamily="34" charset="0"/>
              </a:rPr>
              <a:t>electrons and positrons</a:t>
            </a:r>
            <a:r>
              <a:rPr lang="en-US" sz="2000" i="1" dirty="0" smtClean="0">
                <a:latin typeface="Verdana" pitchFamily="34" charset="0"/>
                <a:ea typeface="Verdana" pitchFamily="34" charset="0"/>
                <a:cs typeface="Verdana" pitchFamily="34" charset="0"/>
              </a:rPr>
              <a:t> per unit mass of medium</a:t>
            </a:r>
          </a:p>
          <a:p>
            <a:endParaRPr lang="en-US" sz="2000" dirty="0" smtClean="0">
              <a:latin typeface="Verdana" pitchFamily="34" charset="0"/>
              <a:ea typeface="Verdana" pitchFamily="34" charset="0"/>
              <a:cs typeface="Verdana" pitchFamily="34" charset="0"/>
            </a:endParaRPr>
          </a:p>
          <a:p>
            <a:r>
              <a:rPr lang="en-US" sz="2000" i="1" dirty="0" smtClean="0">
                <a:latin typeface="Verdana" pitchFamily="34" charset="0"/>
                <a:ea typeface="Verdana" pitchFamily="34" charset="0"/>
                <a:cs typeface="Verdana" pitchFamily="34" charset="0"/>
              </a:rPr>
              <a:t>K  = </a:t>
            </a:r>
            <a:r>
              <a:rPr lang="en-US" sz="2000" i="1" dirty="0" err="1" smtClean="0">
                <a:latin typeface="Verdana" pitchFamily="34" charset="0"/>
                <a:ea typeface="Verdana" pitchFamily="34" charset="0"/>
                <a:cs typeface="Verdana" pitchFamily="34" charset="0"/>
              </a:rPr>
              <a:t>Kc</a:t>
            </a:r>
            <a:r>
              <a:rPr lang="en-US" sz="2000" i="1" dirty="0" smtClean="0">
                <a:latin typeface="Verdana" pitchFamily="34" charset="0"/>
                <a:ea typeface="Verdana" pitchFamily="34" charset="0"/>
                <a:cs typeface="Verdana" pitchFamily="34" charset="0"/>
              </a:rPr>
              <a:t> + Kr</a:t>
            </a:r>
          </a:p>
          <a:p>
            <a:endParaRPr lang="en-US" sz="2000" i="1" dirty="0">
              <a:latin typeface="Verdana" pitchFamily="34" charset="0"/>
              <a:ea typeface="Verdana" pitchFamily="34" charset="0"/>
              <a:cs typeface="Verdana" pitchFamily="34" charset="0"/>
            </a:endParaRPr>
          </a:p>
          <a:p>
            <a:pPr marL="723900" indent="-723900">
              <a:spcAft>
                <a:spcPts val="600"/>
              </a:spcAft>
            </a:pPr>
            <a:r>
              <a:rPr lang="en-US" sz="2000" i="1" dirty="0" err="1" smtClean="0">
                <a:latin typeface="Verdana" pitchFamily="34" charset="0"/>
                <a:ea typeface="Verdana" pitchFamily="34" charset="0"/>
                <a:cs typeface="Verdana" pitchFamily="34" charset="0"/>
              </a:rPr>
              <a:t>Kc</a:t>
            </a:r>
            <a:r>
              <a:rPr lang="en-US" sz="2000" i="1"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 	collision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 energy spent by the electrons in collisions (ionization and excitation in or near the electron track)</a:t>
            </a:r>
          </a:p>
          <a:p>
            <a:pPr marL="723900" indent="-723900"/>
            <a:r>
              <a:rPr lang="en-US" sz="2000" i="1" dirty="0" smtClean="0">
                <a:latin typeface="Verdana" pitchFamily="34" charset="0"/>
                <a:ea typeface="Verdana" pitchFamily="34" charset="0"/>
                <a:cs typeface="Verdana" pitchFamily="34" charset="0"/>
              </a:rPr>
              <a:t>Kr </a:t>
            </a:r>
            <a:r>
              <a:rPr lang="en-US" sz="2000" dirty="0" smtClean="0">
                <a:latin typeface="Verdana" pitchFamily="34" charset="0"/>
                <a:ea typeface="Verdana" pitchFamily="34" charset="0"/>
                <a:cs typeface="Verdana" pitchFamily="34" charset="0"/>
              </a:rPr>
              <a:t>= </a:t>
            </a:r>
            <a:r>
              <a:rPr lang="en-US" sz="2000" dirty="0" err="1" smtClean="0">
                <a:latin typeface="Verdana" pitchFamily="34" charset="0"/>
                <a:ea typeface="Verdana" pitchFamily="34" charset="0"/>
                <a:cs typeface="Verdana" pitchFamily="34" charset="0"/>
              </a:rPr>
              <a:t>radiative</a:t>
            </a:r>
            <a:r>
              <a:rPr lang="en-US" sz="2000" dirty="0" smtClean="0">
                <a:latin typeface="Verdana" pitchFamily="34" charset="0"/>
                <a:ea typeface="Verdana" pitchFamily="34" charset="0"/>
                <a:cs typeface="Verdana" pitchFamily="34" charset="0"/>
              </a:rPr>
              <a:t>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 </a:t>
            </a:r>
            <a:r>
              <a:rPr lang="en-US" sz="2000" dirty="0">
                <a:latin typeface="Verdana" pitchFamily="34" charset="0"/>
                <a:ea typeface="Verdana" pitchFamily="34" charset="0"/>
                <a:cs typeface="Verdana" pitchFamily="34" charset="0"/>
              </a:rPr>
              <a:t>energy </a:t>
            </a:r>
            <a:r>
              <a:rPr lang="en-US" sz="2000" dirty="0" smtClean="0">
                <a:latin typeface="Verdana" pitchFamily="34" charset="0"/>
                <a:ea typeface="Verdana" pitchFamily="34" charset="0"/>
                <a:cs typeface="Verdana" pitchFamily="34" charset="0"/>
              </a:rPr>
              <a:t>spent </a:t>
            </a:r>
            <a:r>
              <a:rPr lang="en-US" sz="2000" dirty="0">
                <a:latin typeface="Verdana" pitchFamily="34" charset="0"/>
                <a:ea typeface="Verdana" pitchFamily="34" charset="0"/>
                <a:cs typeface="Verdana" pitchFamily="34" charset="0"/>
              </a:rPr>
              <a:t>by the electrons in </a:t>
            </a:r>
            <a:r>
              <a:rPr lang="en-US" sz="2000" dirty="0" err="1" smtClean="0">
                <a:latin typeface="Verdana" pitchFamily="34" charset="0"/>
                <a:ea typeface="Verdana" pitchFamily="34" charset="0"/>
                <a:cs typeface="Verdana" pitchFamily="34" charset="0"/>
              </a:rPr>
              <a:t>radiative</a:t>
            </a:r>
            <a:r>
              <a:rPr lang="en-US" sz="2000" dirty="0" smtClean="0">
                <a:latin typeface="Verdana" pitchFamily="34" charset="0"/>
                <a:ea typeface="Verdana" pitchFamily="34" charset="0"/>
                <a:cs typeface="Verdana" pitchFamily="34" charset="0"/>
              </a:rPr>
              <a:t>-type interactions or by positrons through in-flight annihilation</a:t>
            </a:r>
            <a:endParaRPr lang="en-GB" sz="2000" dirty="0">
              <a:latin typeface="Verdana" pitchFamily="34" charset="0"/>
              <a:ea typeface="Verdana" pitchFamily="34" charset="0"/>
              <a:cs typeface="Verdana" pitchFamily="34" charset="0"/>
            </a:endParaRPr>
          </a:p>
        </p:txBody>
      </p:sp>
      <p:sp>
        <p:nvSpPr>
          <p:cNvPr id="4" name="TextBox 3"/>
          <p:cNvSpPr txBox="1"/>
          <p:nvPr/>
        </p:nvSpPr>
        <p:spPr>
          <a:xfrm>
            <a:off x="467544" y="4697849"/>
            <a:ext cx="7848872" cy="1323439"/>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For </a:t>
            </a:r>
            <a:r>
              <a:rPr lang="en-US" sz="2000" u="sng" dirty="0" smtClean="0">
                <a:latin typeface="Verdana" pitchFamily="34" charset="0"/>
                <a:ea typeface="Verdana" pitchFamily="34" charset="0"/>
                <a:cs typeface="Verdana" pitchFamily="34" charset="0"/>
              </a:rPr>
              <a:t>neutrons</a:t>
            </a:r>
            <a:r>
              <a:rPr lang="en-US" sz="2000" dirty="0" smtClean="0">
                <a:latin typeface="Verdana" pitchFamily="34" charset="0"/>
                <a:ea typeface="Verdana" pitchFamily="34" charset="0"/>
                <a:cs typeface="Verdana" pitchFamily="34" charset="0"/>
              </a:rPr>
              <a:t>, the resulting charged particles are </a:t>
            </a:r>
            <a:r>
              <a:rPr lang="en-US" sz="2000" b="1" i="1" dirty="0" smtClean="0">
                <a:latin typeface="Verdana" pitchFamily="34" charset="0"/>
                <a:ea typeface="Verdana" pitchFamily="34" charset="0"/>
                <a:cs typeface="Verdana" pitchFamily="34" charset="0"/>
              </a:rPr>
              <a:t>protons and heavier recoiling nuclei</a:t>
            </a:r>
            <a:r>
              <a:rPr lang="en-US" sz="2000" dirty="0" smtClean="0">
                <a:latin typeface="Verdana" pitchFamily="34" charset="0"/>
                <a:ea typeface="Verdana" pitchFamily="34" charset="0"/>
                <a:cs typeface="Verdana" pitchFamily="34" charset="0"/>
              </a:rPr>
              <a:t>:</a:t>
            </a:r>
          </a:p>
          <a:p>
            <a:endParaRPr lang="en-US" sz="2000" dirty="0" smtClean="0">
              <a:latin typeface="Verdana" pitchFamily="34" charset="0"/>
              <a:ea typeface="Verdana" pitchFamily="34" charset="0"/>
              <a:cs typeface="Verdana" pitchFamily="34" charset="0"/>
            </a:endParaRPr>
          </a:p>
          <a:p>
            <a:r>
              <a:rPr lang="en-US" sz="2000" i="1" dirty="0" smtClean="0">
                <a:latin typeface="Verdana" pitchFamily="34" charset="0"/>
                <a:ea typeface="Verdana" pitchFamily="34" charset="0"/>
                <a:cs typeface="Verdana" pitchFamily="34" charset="0"/>
              </a:rPr>
              <a:t>Kr &lt;&lt; </a:t>
            </a:r>
            <a:r>
              <a:rPr lang="en-US" sz="2000" i="1" dirty="0" err="1" smtClean="0">
                <a:latin typeface="Verdana" pitchFamily="34" charset="0"/>
                <a:ea typeface="Verdana" pitchFamily="34" charset="0"/>
                <a:cs typeface="Verdana" pitchFamily="34" charset="0"/>
              </a:rPr>
              <a:t>Kc</a:t>
            </a:r>
            <a:r>
              <a:rPr lang="en-US" sz="2000" i="1" dirty="0">
                <a:latin typeface="Verdana" pitchFamily="34" charset="0"/>
                <a:ea typeface="Verdana" pitchFamily="34" charset="0"/>
                <a:cs typeface="Verdana" pitchFamily="34" charset="0"/>
              </a:rPr>
              <a:t> </a:t>
            </a:r>
            <a:r>
              <a:rPr lang="en-US" sz="2000" i="1"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sym typeface="Wingdings" pitchFamily="2" charset="2"/>
              </a:rPr>
              <a:t>  </a:t>
            </a:r>
            <a:r>
              <a:rPr lang="en-US" sz="2000" i="1" dirty="0" smtClean="0">
                <a:latin typeface="Verdana" pitchFamily="34" charset="0"/>
                <a:ea typeface="Verdana" pitchFamily="34" charset="0"/>
                <a:cs typeface="Verdana" pitchFamily="34" charset="0"/>
              </a:rPr>
              <a:t>K = </a:t>
            </a:r>
            <a:r>
              <a:rPr lang="en-US" sz="2000" i="1" dirty="0" err="1" smtClean="0">
                <a:latin typeface="Verdana" pitchFamily="34" charset="0"/>
                <a:ea typeface="Verdana" pitchFamily="34" charset="0"/>
                <a:cs typeface="Verdana" pitchFamily="34" charset="0"/>
              </a:rPr>
              <a:t>Kc</a:t>
            </a:r>
            <a:endParaRPr lang="en-GB" sz="2000" i="1"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48</a:t>
            </a:fld>
            <a:endParaRPr lang="en-GB"/>
          </a:p>
        </p:txBody>
      </p:sp>
      <p:sp>
        <p:nvSpPr>
          <p:cNvPr id="6" name="TextBox 5"/>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Components of </a:t>
            </a:r>
            <a:r>
              <a:rPr lang="en-US" sz="2000" i="1" dirty="0" err="1" smtClean="0">
                <a:solidFill>
                  <a:srgbClr val="FF0000"/>
                </a:solidFill>
                <a:latin typeface="Verdana" pitchFamily="34" charset="0"/>
                <a:ea typeface="Verdana" pitchFamily="34" charset="0"/>
                <a:cs typeface="Verdana" pitchFamily="34" charset="0"/>
              </a:rPr>
              <a:t>kerma</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21863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829422" y="1940768"/>
                <a:ext cx="6580584" cy="463973"/>
              </a:xfrm>
              <a:prstGeom prst="rect">
                <a:avLst/>
              </a:prstGeom>
              <a:noFill/>
            </p:spPr>
            <p:txBody>
              <a:bodyPr wrap="none" rtlCol="0">
                <a:spAutoFit/>
              </a:bodyPr>
              <a:lstStyle/>
              <a:p>
                <a14:m>
                  <m:oMath xmlns:m="http://schemas.openxmlformats.org/officeDocument/2006/math">
                    <m:sSubSup>
                      <m:sSubSupPr>
                        <m:ctrlPr>
                          <a:rPr lang="en-GB" sz="2200" i="1" smtClean="0">
                            <a:latin typeface="Cambria Math"/>
                          </a:rPr>
                        </m:ctrlPr>
                      </m:sSubSupPr>
                      <m:e>
                        <m:sSub>
                          <m:sSubPr>
                            <m:ctrlPr>
                              <a:rPr lang="en-GB" sz="2200" i="1" smtClean="0">
                                <a:latin typeface="Cambria Math"/>
                              </a:rPr>
                            </m:ctrlPr>
                          </m:sSubPr>
                          <m:e>
                            <m:r>
                              <a:rPr lang="en-GB" sz="2200" i="1">
                                <a:latin typeface="Cambria Math"/>
                                <a:ea typeface="Cambria Math"/>
                              </a:rPr>
                              <m:t>𝜀</m:t>
                            </m:r>
                          </m:e>
                          <m:sub>
                            <m:r>
                              <a:rPr lang="en-US" sz="2200" i="1">
                                <a:latin typeface="Cambria Math"/>
                              </a:rPr>
                              <m:t>𝑡𝑟</m:t>
                            </m:r>
                          </m:sub>
                        </m:sSub>
                      </m:e>
                      <m:sub/>
                      <m:sup>
                        <m:r>
                          <a:rPr lang="en-US" sz="2200" b="0" i="1" smtClean="0">
                            <a:latin typeface="Cambria Math"/>
                          </a:rPr>
                          <m:t>𝑛</m:t>
                        </m:r>
                      </m:sup>
                    </m:sSubSup>
                    <m:r>
                      <a:rPr lang="en-US" sz="2200" b="0" i="1" smtClean="0">
                        <a:latin typeface="Cambria Math"/>
                      </a:rPr>
                      <m:t>= </m:t>
                    </m:r>
                    <m:sSub>
                      <m:sSubPr>
                        <m:ctrlPr>
                          <a:rPr lang="en-US" sz="2200" b="0" i="1" smtClean="0">
                            <a:latin typeface="Cambria Math"/>
                          </a:rPr>
                        </m:ctrlPr>
                      </m:sSubPr>
                      <m:e>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𝑅</m:t>
                                </m:r>
                              </m:e>
                              <m:sub>
                                <m:r>
                                  <a:rPr lang="en-US" sz="2200" b="0" i="1" smtClean="0">
                                    <a:latin typeface="Cambria Math"/>
                                  </a:rPr>
                                  <m:t>𝑖𝑛</m:t>
                                </m:r>
                              </m:sub>
                            </m:sSub>
                          </m:e>
                        </m:d>
                      </m:e>
                      <m:sub>
                        <m:r>
                          <a:rPr lang="en-US" sz="2200" b="0" i="1" smtClean="0">
                            <a:latin typeface="Cambria Math"/>
                          </a:rPr>
                          <m:t>𝑢</m:t>
                        </m:r>
                      </m:sub>
                    </m:sSub>
                  </m:oMath>
                </a14:m>
                <a:r>
                  <a:rPr lang="en-GB" sz="2200" dirty="0" smtClean="0"/>
                  <a:t> </a:t>
                </a:r>
                <a14:m>
                  <m:oMath xmlns:m="http://schemas.openxmlformats.org/officeDocument/2006/math">
                    <m:r>
                      <a:rPr lang="en-US" sz="2200" i="1">
                        <a:latin typeface="Cambria Math"/>
                      </a:rPr>
                      <m:t>−</m:t>
                    </m:r>
                  </m:oMath>
                </a14:m>
                <a:r>
                  <a:rPr lang="en-GB" sz="2200" dirty="0" smtClean="0"/>
                  <a:t> </a:t>
                </a:r>
                <a14:m>
                  <m:oMath xmlns:m="http://schemas.openxmlformats.org/officeDocument/2006/math">
                    <m:sSubSup>
                      <m:sSubSupPr>
                        <m:ctrlPr>
                          <a:rPr lang="en-GB" sz="2200" i="1" smtClean="0">
                            <a:latin typeface="Cambria Math"/>
                          </a:rPr>
                        </m:ctrlPr>
                      </m:sSubSupPr>
                      <m:e>
                        <m:d>
                          <m:dPr>
                            <m:ctrlPr>
                              <a:rPr lang="en-GB" sz="2200" i="1" smtClean="0">
                                <a:latin typeface="Cambria Math"/>
                              </a:rPr>
                            </m:ctrlPr>
                          </m:dPr>
                          <m:e>
                            <m:sSub>
                              <m:sSubPr>
                                <m:ctrlPr>
                                  <a:rPr lang="en-GB" sz="2200" i="1" smtClean="0">
                                    <a:latin typeface="Cambria Math"/>
                                  </a:rPr>
                                </m:ctrlPr>
                              </m:sSubPr>
                              <m:e>
                                <m:r>
                                  <a:rPr lang="en-US" sz="2200" b="0" i="1" smtClean="0">
                                    <a:latin typeface="Cambria Math"/>
                                  </a:rPr>
                                  <m:t>𝑅</m:t>
                                </m:r>
                              </m:e>
                              <m:sub>
                                <m:r>
                                  <a:rPr lang="en-US" sz="2200" b="0" i="1" smtClean="0">
                                    <a:latin typeface="Cambria Math"/>
                                  </a:rPr>
                                  <m:t>𝑜𝑢𝑡</m:t>
                                </m:r>
                              </m:sub>
                            </m:sSub>
                          </m:e>
                        </m:d>
                        <m:r>
                          <a:rPr lang="en-US" sz="2200" i="1" baseline="-25000">
                            <a:latin typeface="Cambria Math"/>
                          </a:rPr>
                          <m:t>𝑢</m:t>
                        </m:r>
                      </m:e>
                      <m:sub/>
                      <m:sup>
                        <m:r>
                          <a:rPr lang="en-US" sz="2200" b="0" i="1" smtClean="0">
                            <a:latin typeface="Cambria Math"/>
                          </a:rPr>
                          <m:t>𝑛𝑜𝑛𝑟</m:t>
                        </m:r>
                      </m:sup>
                    </m:sSubSup>
                  </m:oMath>
                </a14:m>
                <a:r>
                  <a:rPr lang="en-GB" sz="2200" dirty="0" smtClean="0"/>
                  <a:t> </a:t>
                </a:r>
                <a14:m>
                  <m:oMath xmlns:m="http://schemas.openxmlformats.org/officeDocument/2006/math">
                    <m:r>
                      <a:rPr lang="en-US" sz="2200" i="1">
                        <a:latin typeface="Cambria Math"/>
                      </a:rPr>
                      <m:t>−</m:t>
                    </m:r>
                  </m:oMath>
                </a14:m>
                <a:r>
                  <a:rPr lang="en-GB" sz="2200" dirty="0" smtClean="0"/>
                  <a:t> </a:t>
                </a:r>
                <a14:m>
                  <m:oMath xmlns:m="http://schemas.openxmlformats.org/officeDocument/2006/math">
                    <m:sSub>
                      <m:sSubPr>
                        <m:ctrlPr>
                          <a:rPr lang="en-GB" sz="2200" i="1" smtClean="0">
                            <a:latin typeface="Cambria Math"/>
                          </a:rPr>
                        </m:ctrlPr>
                      </m:sSubPr>
                      <m:e>
                        <m:r>
                          <a:rPr lang="en-US" sz="2200" b="0" i="1" smtClean="0">
                            <a:latin typeface="Cambria Math"/>
                          </a:rPr>
                          <m:t>𝑅</m:t>
                        </m:r>
                        <m:r>
                          <a:rPr lang="en-US" sz="2200" b="0" i="1" smtClean="0">
                            <a:latin typeface="Cambria Math"/>
                          </a:rPr>
                          <m:t>′</m:t>
                        </m:r>
                      </m:e>
                      <m:sub>
                        <m:r>
                          <a:rPr lang="en-US" sz="2200" b="0" i="1" smtClean="0">
                            <a:latin typeface="Cambria Math"/>
                          </a:rPr>
                          <m:t>𝑢</m:t>
                        </m:r>
                      </m:sub>
                    </m:sSub>
                  </m:oMath>
                </a14:m>
                <a:r>
                  <a:rPr lang="en-GB" sz="2200" dirty="0" smtClean="0"/>
                  <a:t>+ </a:t>
                </a:r>
                <a14:m>
                  <m:oMath xmlns:m="http://schemas.openxmlformats.org/officeDocument/2006/math">
                    <m:nary>
                      <m:naryPr>
                        <m:chr m:val="∑"/>
                        <m:subHide m:val="on"/>
                        <m:supHide m:val="on"/>
                        <m:ctrlPr>
                          <a:rPr lang="en-GB" sz="2200" i="1" smtClean="0">
                            <a:latin typeface="Cambria Math"/>
                          </a:rPr>
                        </m:ctrlPr>
                      </m:naryPr>
                      <m:sub/>
                      <m:sup/>
                      <m:e>
                        <m:r>
                          <a:rPr lang="en-US" sz="2200" b="0" i="1" smtClean="0">
                            <a:latin typeface="Cambria Math"/>
                          </a:rPr>
                          <m:t>𝑄</m:t>
                        </m:r>
                      </m:e>
                    </m:nary>
                    <m:r>
                      <a:rPr lang="en-US" sz="2200" b="0" i="1" smtClean="0">
                        <a:latin typeface="Cambria Math"/>
                      </a:rPr>
                      <m:t>= </m:t>
                    </m:r>
                    <m:sSub>
                      <m:sSubPr>
                        <m:ctrlPr>
                          <a:rPr lang="en-US" sz="2200" b="0" i="1" smtClean="0">
                            <a:latin typeface="Cambria Math"/>
                          </a:rPr>
                        </m:ctrlPr>
                      </m:sSubPr>
                      <m:e>
                        <m:r>
                          <a:rPr lang="en-US" sz="2200" b="0" i="1" smtClean="0">
                            <a:latin typeface="Cambria Math"/>
                            <a:ea typeface="Cambria Math"/>
                          </a:rPr>
                          <m:t>𝜀</m:t>
                        </m:r>
                      </m:e>
                      <m:sub>
                        <m:r>
                          <a:rPr lang="en-US" sz="2200" b="0" i="1" smtClean="0">
                            <a:latin typeface="Cambria Math"/>
                          </a:rPr>
                          <m:t>𝑡𝑟</m:t>
                        </m:r>
                      </m:sub>
                    </m:sSub>
                    <m:r>
                      <a:rPr lang="en-US" sz="2200" b="0" i="1" smtClean="0">
                        <a:latin typeface="Cambria Math"/>
                      </a:rPr>
                      <m:t> −</m:t>
                    </m:r>
                    <m:sSub>
                      <m:sSubPr>
                        <m:ctrlPr>
                          <a:rPr lang="en-GB" sz="2200" i="1">
                            <a:latin typeface="Cambria Math"/>
                          </a:rPr>
                        </m:ctrlPr>
                      </m:sSubPr>
                      <m:e>
                        <m:r>
                          <a:rPr lang="en-US" sz="2200" i="1">
                            <a:latin typeface="Cambria Math"/>
                          </a:rPr>
                          <m:t>𝑅</m:t>
                        </m:r>
                        <m:r>
                          <a:rPr lang="en-US" sz="2200" i="1">
                            <a:latin typeface="Cambria Math"/>
                          </a:rPr>
                          <m:t>′</m:t>
                        </m:r>
                      </m:e>
                      <m:sub>
                        <m:r>
                          <a:rPr lang="en-US" sz="2200" i="1">
                            <a:latin typeface="Cambria Math"/>
                          </a:rPr>
                          <m:t>𝑢</m:t>
                        </m:r>
                      </m:sub>
                    </m:sSub>
                  </m:oMath>
                </a14:m>
                <a:endParaRPr lang="en-GB" sz="2200" dirty="0" smtClean="0"/>
              </a:p>
            </p:txBody>
          </p:sp>
        </mc:Choice>
        <mc:Fallback xmlns="">
          <p:sp>
            <p:nvSpPr>
              <p:cNvPr id="3" name="TextBox 2"/>
              <p:cNvSpPr txBox="1">
                <a:spLocks noRot="1" noChangeAspect="1" noMove="1" noResize="1" noEditPoints="1" noAdjustHandles="1" noChangeArrowheads="1" noChangeShapeType="1" noTextEdit="1"/>
              </p:cNvSpPr>
              <p:nvPr/>
            </p:nvSpPr>
            <p:spPr>
              <a:xfrm>
                <a:off x="829422" y="1940768"/>
                <a:ext cx="6580584" cy="463973"/>
              </a:xfrm>
              <a:prstGeom prst="rect">
                <a:avLst/>
              </a:prstGeom>
              <a:blipFill rotWithShape="1">
                <a:blip r:embed="rId2"/>
                <a:stretch>
                  <a:fillRect t="-117105" b="-171053"/>
                </a:stretch>
              </a:blipFill>
            </p:spPr>
            <p:txBody>
              <a:bodyPr/>
              <a:lstStyle/>
              <a:p>
                <a:r>
                  <a:rPr lang="en-GB">
                    <a:noFill/>
                  </a:rPr>
                  <a:t> </a:t>
                </a:r>
              </a:p>
            </p:txBody>
          </p:sp>
        </mc:Fallback>
      </mc:AlternateContent>
      <p:sp>
        <p:nvSpPr>
          <p:cNvPr id="4" name="TextBox 3"/>
          <p:cNvSpPr txBox="1"/>
          <p:nvPr/>
        </p:nvSpPr>
        <p:spPr>
          <a:xfrm>
            <a:off x="323528" y="836712"/>
            <a:ext cx="8280921" cy="707886"/>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The </a:t>
            </a:r>
            <a:r>
              <a:rPr lang="en-US" sz="2000" b="1" i="1" dirty="0" smtClean="0">
                <a:latin typeface="Verdana" pitchFamily="34" charset="0"/>
                <a:ea typeface="Verdana" pitchFamily="34" charset="0"/>
                <a:cs typeface="Verdana" pitchFamily="34" charset="0"/>
              </a:rPr>
              <a:t>net energy transferred </a:t>
            </a:r>
            <a:r>
              <a:rPr lang="en-US" sz="2000" dirty="0" smtClean="0">
                <a:latin typeface="Verdana" pitchFamily="34" charset="0"/>
                <a:ea typeface="Verdana" pitchFamily="34" charset="0"/>
                <a:cs typeface="Verdana" pitchFamily="34" charset="0"/>
              </a:rPr>
              <a:t>is a stochastic quantity defined for a volume </a:t>
            </a:r>
            <a:r>
              <a:rPr lang="en-US" sz="2000" i="1" dirty="0" smtClean="0">
                <a:latin typeface="Verdana" pitchFamily="34" charset="0"/>
                <a:ea typeface="Verdana" pitchFamily="34" charset="0"/>
                <a:cs typeface="Verdana" pitchFamily="34" charset="0"/>
              </a:rPr>
              <a:t>V</a:t>
            </a:r>
            <a:r>
              <a:rPr lang="en-US" sz="2000" dirty="0" smtClean="0">
                <a:latin typeface="Verdana" pitchFamily="34" charset="0"/>
                <a:ea typeface="Verdana" pitchFamily="34" charset="0"/>
                <a:cs typeface="Verdana" pitchFamily="34" charset="0"/>
              </a:rPr>
              <a:t> as:</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683568" y="3013961"/>
                <a:ext cx="7610609" cy="1015663"/>
              </a:xfrm>
              <a:prstGeom prst="rect">
                <a:avLst/>
              </a:prstGeom>
            </p:spPr>
            <p:txBody>
              <a:bodyPr wrap="square">
                <a:spAutoFit/>
              </a:bodyPr>
              <a:lstStyle/>
              <a:p>
                <a:pPr marL="723900" indent="-723900"/>
                <a14:m>
                  <m:oMath xmlns:m="http://schemas.openxmlformats.org/officeDocument/2006/math">
                    <m:sSub>
                      <m:sSubPr>
                        <m:ctrlPr>
                          <a:rPr lang="en-GB" sz="2000" i="1">
                            <a:latin typeface="Cambria Math"/>
                          </a:rPr>
                        </m:ctrlPr>
                      </m:sSubPr>
                      <m:e>
                        <m:r>
                          <a:rPr lang="en-US" sz="2000" i="1">
                            <a:latin typeface="Cambria Math"/>
                          </a:rPr>
                          <m:t>𝑅</m:t>
                        </m:r>
                        <m:r>
                          <a:rPr lang="en-US" sz="2000" i="1">
                            <a:latin typeface="Cambria Math"/>
                          </a:rPr>
                          <m:t>′</m:t>
                        </m:r>
                      </m:e>
                      <m:sub>
                        <m:r>
                          <a:rPr lang="en-US" sz="2000" i="1">
                            <a:latin typeface="Cambria Math"/>
                          </a:rPr>
                          <m:t>𝑢</m:t>
                        </m:r>
                      </m:sub>
                    </m:sSub>
                  </m:oMath>
                </a14:m>
                <a:r>
                  <a:rPr lang="en-GB" sz="2000" dirty="0" smtClean="0">
                    <a:latin typeface="Verdana" pitchFamily="34" charset="0"/>
                    <a:ea typeface="Verdana" pitchFamily="34" charset="0"/>
                    <a:cs typeface="Verdana" pitchFamily="34" charset="0"/>
                  </a:rPr>
                  <a:t> = radiant energy emitted as </a:t>
                </a:r>
                <a:r>
                  <a:rPr lang="en-GB" sz="2000" dirty="0" err="1" smtClean="0">
                    <a:latin typeface="Verdana" pitchFamily="34" charset="0"/>
                    <a:ea typeface="Verdana" pitchFamily="34" charset="0"/>
                    <a:cs typeface="Verdana" pitchFamily="34" charset="0"/>
                  </a:rPr>
                  <a:t>radiative</a:t>
                </a:r>
                <a:r>
                  <a:rPr lang="en-GB" sz="2000" dirty="0" smtClean="0">
                    <a:latin typeface="Verdana" pitchFamily="34" charset="0"/>
                    <a:ea typeface="Verdana" pitchFamily="34" charset="0"/>
                    <a:cs typeface="Verdana" pitchFamily="34" charset="0"/>
                  </a:rPr>
                  <a:t> losses by the charged particles which originated in the volume V, regardless of where the </a:t>
                </a:r>
                <a:r>
                  <a:rPr lang="en-GB" sz="2000" dirty="0" err="1" smtClean="0">
                    <a:latin typeface="Verdana" pitchFamily="34" charset="0"/>
                    <a:ea typeface="Verdana" pitchFamily="34" charset="0"/>
                    <a:cs typeface="Verdana" pitchFamily="34" charset="0"/>
                  </a:rPr>
                  <a:t>radiative</a:t>
                </a:r>
                <a:r>
                  <a:rPr lang="en-GB" sz="2000" dirty="0" smtClean="0">
                    <a:latin typeface="Verdana" pitchFamily="34" charset="0"/>
                    <a:ea typeface="Verdana" pitchFamily="34" charset="0"/>
                    <a:cs typeface="Verdana" pitchFamily="34" charset="0"/>
                  </a:rPr>
                  <a:t> loss event occur</a:t>
                </a:r>
                <a:endParaRPr lang="en-GB" sz="2000" dirty="0">
                  <a:latin typeface="Verdana" pitchFamily="34" charset="0"/>
                  <a:ea typeface="Verdana" pitchFamily="34" charset="0"/>
                  <a:cs typeface="Verdana"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683568" y="3013961"/>
                <a:ext cx="7610609" cy="1015663"/>
              </a:xfrm>
              <a:prstGeom prst="rect">
                <a:avLst/>
              </a:prstGeom>
              <a:blipFill rotWithShape="1">
                <a:blip r:embed="rId3"/>
                <a:stretch>
                  <a:fillRect t="-2994" b="-95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83568" y="4771770"/>
                <a:ext cx="7416824" cy="891783"/>
              </a:xfrm>
              <a:prstGeom prst="rect">
                <a:avLst/>
              </a:prstGeom>
              <a:noFill/>
            </p:spPr>
            <p:txBody>
              <a:bodyPr wrap="square" rtlCol="0">
                <a:spAutoFit/>
              </a:bodyPr>
              <a:lstStyle/>
              <a:p>
                <a:pPr>
                  <a:spcAft>
                    <a:spcPts val="1200"/>
                  </a:spcAft>
                </a:pPr>
                <a14:m>
                  <m:oMath xmlns:m="http://schemas.openxmlformats.org/officeDocument/2006/math">
                    <m:sSub>
                      <m:sSubPr>
                        <m:ctrlPr>
                          <a:rPr lang="en-US" sz="2000" i="1">
                            <a:latin typeface="Cambria Math"/>
                          </a:rPr>
                        </m:ctrlPr>
                      </m:sSubPr>
                      <m:e>
                        <m:r>
                          <a:rPr lang="en-US" sz="2000" i="1">
                            <a:latin typeface="Cambria Math"/>
                            <a:ea typeface="Cambria Math"/>
                          </a:rPr>
                          <m:t>𝜀</m:t>
                        </m:r>
                      </m:e>
                      <m:sub>
                        <m:r>
                          <a:rPr lang="en-US" sz="2000" i="1">
                            <a:latin typeface="Cambria Math"/>
                          </a:rPr>
                          <m:t>𝑡𝑟</m:t>
                        </m:r>
                      </m:sub>
                    </m:sSub>
                  </m:oMath>
                </a14:m>
                <a:r>
                  <a:rPr lang="en-GB" sz="2000" dirty="0" smtClean="0">
                    <a:latin typeface="Verdana" pitchFamily="34" charset="0"/>
                    <a:ea typeface="Verdana" pitchFamily="34" charset="0"/>
                    <a:cs typeface="Verdana" pitchFamily="34" charset="0"/>
                  </a:rPr>
                  <a:t> and </a:t>
                </a:r>
                <a:r>
                  <a:rPr lang="en-GB" sz="2000" i="1" dirty="0" smtClean="0">
                    <a:latin typeface="Verdana" pitchFamily="34" charset="0"/>
                    <a:ea typeface="Verdana" pitchFamily="34" charset="0"/>
                    <a:cs typeface="Verdana" pitchFamily="34" charset="0"/>
                  </a:rPr>
                  <a:t>K</a:t>
                </a:r>
                <a:r>
                  <a:rPr lang="en-GB" sz="2000" dirty="0" smtClean="0">
                    <a:latin typeface="Verdana" pitchFamily="34" charset="0"/>
                    <a:ea typeface="Verdana" pitchFamily="34" charset="0"/>
                    <a:cs typeface="Verdana" pitchFamily="34" charset="0"/>
                  </a:rPr>
                  <a:t> include energy that goes to </a:t>
                </a:r>
                <a:r>
                  <a:rPr lang="en-GB" sz="2000" dirty="0" err="1" smtClean="0">
                    <a:latin typeface="Verdana" pitchFamily="34" charset="0"/>
                    <a:ea typeface="Verdana" pitchFamily="34" charset="0"/>
                    <a:cs typeface="Verdana" pitchFamily="34" charset="0"/>
                  </a:rPr>
                  <a:t>radiative</a:t>
                </a:r>
                <a:r>
                  <a:rPr lang="en-GB" sz="2000" dirty="0" smtClean="0">
                    <a:latin typeface="Verdana" pitchFamily="34" charset="0"/>
                    <a:ea typeface="Verdana" pitchFamily="34" charset="0"/>
                    <a:cs typeface="Verdana" pitchFamily="34" charset="0"/>
                  </a:rPr>
                  <a:t> losses</a:t>
                </a:r>
              </a:p>
              <a:p>
                <a14:m>
                  <m:oMath xmlns:m="http://schemas.openxmlformats.org/officeDocument/2006/math">
                    <m:sSubSup>
                      <m:sSubSupPr>
                        <m:ctrlPr>
                          <a:rPr lang="en-GB" sz="2000" i="1">
                            <a:latin typeface="Cambria Math"/>
                          </a:rPr>
                        </m:ctrlPr>
                      </m:sSubSupPr>
                      <m:e>
                        <m:sSub>
                          <m:sSubPr>
                            <m:ctrlPr>
                              <a:rPr lang="en-GB" sz="2000" i="1">
                                <a:latin typeface="Cambria Math"/>
                              </a:rPr>
                            </m:ctrlPr>
                          </m:sSubPr>
                          <m:e>
                            <m:r>
                              <a:rPr lang="en-GB" sz="2000" i="1">
                                <a:latin typeface="Cambria Math"/>
                                <a:ea typeface="Cambria Math"/>
                              </a:rPr>
                              <m:t>𝜀</m:t>
                            </m:r>
                          </m:e>
                          <m:sub>
                            <m:r>
                              <a:rPr lang="en-US" sz="2000" i="1">
                                <a:latin typeface="Cambria Math"/>
                              </a:rPr>
                              <m:t>𝑡𝑟</m:t>
                            </m:r>
                          </m:sub>
                        </m:sSub>
                      </m:e>
                      <m:sub/>
                      <m:sup>
                        <m:r>
                          <a:rPr lang="en-US" sz="2000" i="1">
                            <a:latin typeface="Cambria Math"/>
                          </a:rPr>
                          <m:t>𝑛</m:t>
                        </m:r>
                      </m:sup>
                    </m:sSubSup>
                  </m:oMath>
                </a14:m>
                <a:r>
                  <a:rPr lang="en-GB" sz="2000" dirty="0" smtClean="0">
                    <a:latin typeface="Verdana" pitchFamily="34" charset="0"/>
                    <a:ea typeface="Verdana" pitchFamily="34" charset="0"/>
                    <a:cs typeface="Verdana" pitchFamily="34" charset="0"/>
                  </a:rPr>
                  <a:t> and </a:t>
                </a:r>
                <a:r>
                  <a:rPr lang="en-GB" sz="2000" i="1" dirty="0" err="1" smtClean="0">
                    <a:latin typeface="Verdana" pitchFamily="34" charset="0"/>
                    <a:ea typeface="Verdana" pitchFamily="34" charset="0"/>
                    <a:cs typeface="Verdana" pitchFamily="34" charset="0"/>
                  </a:rPr>
                  <a:t>Kc</a:t>
                </a:r>
                <a:r>
                  <a:rPr lang="en-GB" sz="2000" dirty="0" smtClean="0">
                    <a:latin typeface="Verdana" pitchFamily="34" charset="0"/>
                    <a:ea typeface="Verdana" pitchFamily="34" charset="0"/>
                    <a:cs typeface="Verdana" pitchFamily="34" charset="0"/>
                  </a:rPr>
                  <a:t> </a:t>
                </a:r>
                <a:r>
                  <a:rPr lang="en-GB" sz="2000" u="sng" dirty="0" smtClean="0">
                    <a:latin typeface="Verdana" pitchFamily="34" charset="0"/>
                    <a:ea typeface="Verdana" pitchFamily="34" charset="0"/>
                    <a:cs typeface="Verdana" pitchFamily="34" charset="0"/>
                  </a:rPr>
                  <a:t>do not</a:t>
                </a:r>
                <a:r>
                  <a:rPr lang="en-GB" sz="2000" dirty="0" smtClean="0">
                    <a:latin typeface="Verdana" pitchFamily="34" charset="0"/>
                    <a:ea typeface="Verdana" pitchFamily="34" charset="0"/>
                    <a:cs typeface="Verdana" pitchFamily="34" charset="0"/>
                  </a:rPr>
                  <a:t> include such losses</a:t>
                </a:r>
                <a:endParaRPr lang="en-GB" sz="2000" dirty="0">
                  <a:latin typeface="Verdana" pitchFamily="34" charset="0"/>
                  <a:ea typeface="Verdana" pitchFamily="34" charset="0"/>
                  <a:cs typeface="Verdana" pitchFamily="34"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83568" y="4771770"/>
                <a:ext cx="7416824" cy="891783"/>
              </a:xfrm>
              <a:prstGeom prst="rect">
                <a:avLst/>
              </a:prstGeom>
              <a:blipFill rotWithShape="1">
                <a:blip r:embed="rId4"/>
                <a:stretch>
                  <a:fillRect t="-3425" b="-7534"/>
                </a:stretch>
              </a:blipFill>
            </p:spPr>
            <p:txBody>
              <a:bodyPr/>
              <a:lstStyle/>
              <a:p>
                <a:r>
                  <a:rPr lang="en-GB">
                    <a:noFill/>
                  </a:rPr>
                  <a:t> </a:t>
                </a:r>
              </a:p>
            </p:txBody>
          </p:sp>
        </mc:Fallback>
      </mc:AlternateContent>
      <p:sp>
        <p:nvSpPr>
          <p:cNvPr id="12" name="Slide Number Placeholder 11"/>
          <p:cNvSpPr>
            <a:spLocks noGrp="1"/>
          </p:cNvSpPr>
          <p:nvPr>
            <p:ph type="sldNum" sz="quarter" idx="12"/>
          </p:nvPr>
        </p:nvSpPr>
        <p:spPr/>
        <p:txBody>
          <a:bodyPr/>
          <a:lstStyle/>
          <a:p>
            <a:fld id="{97B5E8DF-58F0-4F1A-9C8E-35C36CDA2C44}" type="slidenum">
              <a:rPr lang="en-GB" smtClean="0"/>
              <a:pPr/>
              <a:t>49</a:t>
            </a:fld>
            <a:endParaRPr lang="en-GB"/>
          </a:p>
        </p:txBody>
      </p:sp>
      <p:sp>
        <p:nvSpPr>
          <p:cNvPr id="9" name="TextBox 8"/>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Net energy transferred</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02073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573463" y="5907088"/>
            <a:ext cx="1828800" cy="274637"/>
          </a:xfrm>
          <a:prstGeom prst="rect">
            <a:avLst/>
          </a:prstGeom>
          <a:noFill/>
          <a:ln w="9525">
            <a:noFill/>
            <a:miter lim="800000"/>
            <a:headEnd/>
            <a:tailEnd/>
          </a:ln>
        </p:spPr>
        <p:txBody>
          <a:bodyPr>
            <a:spAutoFit/>
          </a:bodyPr>
          <a:lstStyle/>
          <a:p>
            <a:pPr>
              <a:spcBef>
                <a:spcPct val="50000"/>
              </a:spcBef>
            </a:pPr>
            <a:endParaRPr lang="en-US" sz="1200" b="1">
              <a:solidFill>
                <a:srgbClr val="00906A"/>
              </a:solidFill>
              <a:latin typeface="Tahoma" pitchFamily="34" charset="0"/>
            </a:endParaRPr>
          </a:p>
        </p:txBody>
      </p:sp>
      <p:sp>
        <p:nvSpPr>
          <p:cNvPr id="3" name="Text Box 5"/>
          <p:cNvSpPr txBox="1">
            <a:spLocks noChangeArrowheads="1"/>
          </p:cNvSpPr>
          <p:nvPr/>
        </p:nvSpPr>
        <p:spPr bwMode="auto">
          <a:xfrm>
            <a:off x="3573463" y="4598988"/>
            <a:ext cx="5334000" cy="274637"/>
          </a:xfrm>
          <a:prstGeom prst="rect">
            <a:avLst/>
          </a:prstGeom>
          <a:noFill/>
          <a:ln w="9525">
            <a:noFill/>
            <a:miter lim="800000"/>
            <a:headEnd/>
            <a:tailEnd/>
          </a:ln>
        </p:spPr>
        <p:txBody>
          <a:bodyPr>
            <a:spAutoFit/>
          </a:bodyPr>
          <a:lstStyle/>
          <a:p>
            <a:pPr>
              <a:spcBef>
                <a:spcPct val="50000"/>
              </a:spcBef>
            </a:pPr>
            <a:endParaRPr lang="en-US" sz="1200" b="1">
              <a:solidFill>
                <a:srgbClr val="FFFF66"/>
              </a:solidFill>
              <a:latin typeface="Trebuchet MS" pitchFamily="34" charset="0"/>
            </a:endParaRPr>
          </a:p>
        </p:txBody>
      </p:sp>
      <p:pic>
        <p:nvPicPr>
          <p:cNvPr id="4" name="Picture 6" descr="Chadwick"/>
          <p:cNvPicPr>
            <a:picLocks noChangeAspect="1" noChangeArrowheads="1"/>
          </p:cNvPicPr>
          <p:nvPr/>
        </p:nvPicPr>
        <p:blipFill>
          <a:blip r:embed="rId2" cstate="print"/>
          <a:srcRect l="1480" r="1445" b="2702"/>
          <a:stretch>
            <a:fillRect/>
          </a:stretch>
        </p:blipFill>
        <p:spPr bwMode="auto">
          <a:xfrm>
            <a:off x="381000" y="838200"/>
            <a:ext cx="2867025" cy="4108450"/>
          </a:xfrm>
          <a:prstGeom prst="rect">
            <a:avLst/>
          </a:prstGeom>
          <a:noFill/>
          <a:ln w="9525">
            <a:noFill/>
            <a:miter lim="800000"/>
            <a:headEnd/>
            <a:tailEnd/>
          </a:ln>
        </p:spPr>
      </p:pic>
      <p:sp>
        <p:nvSpPr>
          <p:cNvPr id="5" name="Text Box 7"/>
          <p:cNvSpPr txBox="1">
            <a:spLocks noChangeArrowheads="1"/>
          </p:cNvSpPr>
          <p:nvPr/>
        </p:nvSpPr>
        <p:spPr bwMode="auto">
          <a:xfrm>
            <a:off x="152400" y="5257800"/>
            <a:ext cx="3505200" cy="779463"/>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latin typeface="Verdana" pitchFamily="34" charset="0"/>
              </a:rPr>
              <a:t>James Chadwick</a:t>
            </a:r>
          </a:p>
          <a:p>
            <a:pPr algn="ctr">
              <a:spcBef>
                <a:spcPct val="50000"/>
              </a:spcBef>
            </a:pPr>
            <a:r>
              <a:rPr lang="en-US" sz="1800" b="1" dirty="0">
                <a:solidFill>
                  <a:srgbClr val="FF0000"/>
                </a:solidFill>
                <a:latin typeface="Verdana" pitchFamily="34" charset="0"/>
              </a:rPr>
              <a:t>(1891 – 1974)</a:t>
            </a:r>
          </a:p>
        </p:txBody>
      </p:sp>
      <p:sp>
        <p:nvSpPr>
          <p:cNvPr id="12" name="Text Box 15"/>
          <p:cNvSpPr txBox="1">
            <a:spLocks noChangeArrowheads="1"/>
          </p:cNvSpPr>
          <p:nvPr/>
        </p:nvSpPr>
        <p:spPr bwMode="auto">
          <a:xfrm>
            <a:off x="4411663" y="609600"/>
            <a:ext cx="4046537" cy="779463"/>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1932</a:t>
            </a:r>
          </a:p>
          <a:p>
            <a:pPr algn="ctr">
              <a:spcBef>
                <a:spcPct val="50000"/>
              </a:spcBef>
            </a:pPr>
            <a:r>
              <a:rPr lang="en-US" sz="1800" dirty="0">
                <a:latin typeface="Verdana" pitchFamily="34" charset="0"/>
              </a:rPr>
              <a:t>Discovery of the neutron</a:t>
            </a:r>
          </a:p>
        </p:txBody>
      </p:sp>
      <p:sp>
        <p:nvSpPr>
          <p:cNvPr id="13" name="TextBox 12"/>
          <p:cNvSpPr txBox="1"/>
          <p:nvPr/>
        </p:nvSpPr>
        <p:spPr>
          <a:xfrm>
            <a:off x="3707904" y="5241974"/>
            <a:ext cx="5372472"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smtClean="0">
                <a:ln>
                  <a:noFill/>
                </a:ln>
                <a:solidFill>
                  <a:srgbClr val="002060"/>
                </a:solidFill>
                <a:effectLst/>
                <a:uLnTx/>
                <a:uFillTx/>
                <a:latin typeface="Verdana" pitchFamily="34" charset="0"/>
                <a:ea typeface="Verdana" pitchFamily="34" charset="0"/>
                <a:cs typeface="Verdana" pitchFamily="34" charset="0"/>
              </a:rPr>
              <a:t>Cyclotron + neutrons = first attempt of radiation therapy with fast neutrons  at LBL (R. Stone and J. Lawrence, 1938)</a:t>
            </a:r>
            <a:endParaRPr kumimoji="0" lang="en-US" b="1" i="0" u="none" strike="noStrike" kern="0" cap="none" spc="0" normalizeH="0" baseline="0" noProof="0" dirty="0">
              <a:ln>
                <a:noFill/>
              </a:ln>
              <a:solidFill>
                <a:srgbClr val="002060"/>
              </a:solidFill>
              <a:effectLst/>
              <a:uLnTx/>
              <a:uFillTx/>
              <a:latin typeface="Verdana" pitchFamily="34" charset="0"/>
              <a:ea typeface="Verdana" pitchFamily="34" charset="0"/>
              <a:cs typeface="Verdana" pitchFamily="34" charset="0"/>
            </a:endParaRPr>
          </a:p>
        </p:txBody>
      </p:sp>
      <p:grpSp>
        <p:nvGrpSpPr>
          <p:cNvPr id="17" name="Group 16"/>
          <p:cNvGrpSpPr/>
          <p:nvPr/>
        </p:nvGrpSpPr>
        <p:grpSpPr>
          <a:xfrm>
            <a:off x="5029200" y="1484784"/>
            <a:ext cx="3295650" cy="3528344"/>
            <a:chOff x="5029200" y="1484784"/>
            <a:chExt cx="3295650" cy="3528344"/>
          </a:xfrm>
        </p:grpSpPr>
        <p:grpSp>
          <p:nvGrpSpPr>
            <p:cNvPr id="15" name="Group 14"/>
            <p:cNvGrpSpPr/>
            <p:nvPr/>
          </p:nvGrpSpPr>
          <p:grpSpPr>
            <a:xfrm>
              <a:off x="5029200" y="1484784"/>
              <a:ext cx="3295650" cy="3482975"/>
              <a:chOff x="5029200" y="1519237"/>
              <a:chExt cx="3295650" cy="3482975"/>
            </a:xfrm>
          </p:grpSpPr>
          <p:pic>
            <p:nvPicPr>
              <p:cNvPr id="6" name="Picture 9" descr="atoms"/>
              <p:cNvPicPr>
                <a:picLocks noChangeAspect="1" noChangeArrowheads="1"/>
              </p:cNvPicPr>
              <p:nvPr/>
            </p:nvPicPr>
            <p:blipFill>
              <a:blip r:embed="rId3" cstate="print"/>
              <a:srcRect l="-2031" b="30556"/>
              <a:stretch>
                <a:fillRect/>
              </a:stretch>
            </p:blipFill>
            <p:spPr bwMode="auto">
              <a:xfrm>
                <a:off x="5029200" y="1519237"/>
                <a:ext cx="3295650" cy="3482975"/>
              </a:xfrm>
              <a:prstGeom prst="rect">
                <a:avLst/>
              </a:prstGeom>
              <a:noFill/>
              <a:ln w="9525">
                <a:noFill/>
                <a:miter lim="800000"/>
                <a:headEnd/>
                <a:tailEnd/>
              </a:ln>
            </p:spPr>
          </p:pic>
          <p:sp>
            <p:nvSpPr>
              <p:cNvPr id="7" name="Oval 10"/>
              <p:cNvSpPr>
                <a:spLocks noChangeAspect="1" noChangeArrowheads="1"/>
              </p:cNvSpPr>
              <p:nvPr/>
            </p:nvSpPr>
            <p:spPr bwMode="auto">
              <a:xfrm>
                <a:off x="5998305" y="4086947"/>
                <a:ext cx="478695" cy="488950"/>
              </a:xfrm>
              <a:prstGeom prst="ellipse">
                <a:avLst/>
              </a:prstGeom>
              <a:solidFill>
                <a:srgbClr val="0099FF"/>
              </a:solidFill>
              <a:ln w="9525">
                <a:noFill/>
                <a:round/>
                <a:headEnd/>
                <a:tailEnd/>
              </a:ln>
            </p:spPr>
            <p:txBody>
              <a:bodyPr wrap="none" anchor="ctr"/>
              <a:lstStyle/>
              <a:p>
                <a:endParaRPr lang="en-US"/>
              </a:p>
            </p:txBody>
          </p:sp>
          <p:sp>
            <p:nvSpPr>
              <p:cNvPr id="8" name="Oval 11"/>
              <p:cNvSpPr>
                <a:spLocks noChangeAspect="1" noChangeArrowheads="1"/>
              </p:cNvSpPr>
              <p:nvPr/>
            </p:nvSpPr>
            <p:spPr bwMode="auto">
              <a:xfrm>
                <a:off x="7092280" y="4408487"/>
                <a:ext cx="458787" cy="487363"/>
              </a:xfrm>
              <a:prstGeom prst="ellipse">
                <a:avLst/>
              </a:prstGeom>
              <a:solidFill>
                <a:srgbClr val="008000"/>
              </a:solidFill>
              <a:ln w="9525">
                <a:noFill/>
                <a:round/>
                <a:headEnd/>
                <a:tailEnd/>
              </a:ln>
            </p:spPr>
            <p:txBody>
              <a:bodyPr wrap="none" anchor="ctr"/>
              <a:lstStyle/>
              <a:p>
                <a:endParaRPr lang="en-US"/>
              </a:p>
            </p:txBody>
          </p:sp>
        </p:grpSp>
        <p:sp>
          <p:nvSpPr>
            <p:cNvPr id="16" name="TextBox 15"/>
            <p:cNvSpPr txBox="1"/>
            <p:nvPr/>
          </p:nvSpPr>
          <p:spPr>
            <a:xfrm>
              <a:off x="5868144" y="4581128"/>
              <a:ext cx="808881" cy="432000"/>
            </a:xfrm>
            <a:prstGeom prst="rect">
              <a:avLst/>
            </a:prstGeom>
            <a:solidFill>
              <a:schemeClr val="bg1"/>
            </a:solidFill>
          </p:spPr>
          <p:txBody>
            <a:bodyPr wrap="square" rtlCol="0">
              <a:spAutoFit/>
            </a:bodyPr>
            <a:lstStyle/>
            <a:p>
              <a:endParaRPr lang="en-GB" dirty="0"/>
            </a:p>
          </p:txBody>
        </p:sp>
      </p:grpSp>
      <p:sp>
        <p:nvSpPr>
          <p:cNvPr id="20" name="Slide Number Placeholder 19"/>
          <p:cNvSpPr>
            <a:spLocks noGrp="1"/>
          </p:cNvSpPr>
          <p:nvPr>
            <p:ph type="sldNum" sz="quarter" idx="12"/>
          </p:nvPr>
        </p:nvSpPr>
        <p:spPr/>
        <p:txBody>
          <a:bodyPr/>
          <a:lstStyle/>
          <a:p>
            <a:fld id="{97B5E8DF-58F0-4F1A-9C8E-35C36CDA2C44}" type="slidenum">
              <a:rPr lang="en-GB" smtClean="0"/>
              <a:pPr/>
              <a:t>5</a:t>
            </a:fld>
            <a:endParaRPr lang="en-GB"/>
          </a:p>
        </p:txBody>
      </p:sp>
      <p:sp>
        <p:nvSpPr>
          <p:cNvPr id="18" name="Rectangle 13"/>
          <p:cNvSpPr>
            <a:spLocks noChangeArrowheads="1"/>
          </p:cNvSpPr>
          <p:nvPr/>
        </p:nvSpPr>
        <p:spPr bwMode="auto">
          <a:xfrm>
            <a:off x="-36512" y="23664"/>
            <a:ext cx="76962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The beginnings of modern physics and of medical physics</a:t>
            </a:r>
          </a:p>
        </p:txBody>
      </p:sp>
    </p:spTree>
    <p:extLst>
      <p:ext uri="{BB962C8B-B14F-4D97-AF65-F5344CB8AC3E}">
        <p14:creationId xmlns:p14="http://schemas.microsoft.com/office/powerpoint/2010/main" val="3458420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582718" y="806451"/>
                <a:ext cx="3257683" cy="69916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2000" b="0" i="1" smtClean="0">
                          <a:latin typeface="Cambria Math"/>
                        </a:rPr>
                        <m:t>𝐾𝑐</m:t>
                      </m:r>
                      <m:r>
                        <a:rPr lang="en-US" sz="2000" b="0" i="0" smtClean="0">
                          <a:latin typeface="Cambria Math"/>
                        </a:rPr>
                        <m:t>= </m:t>
                      </m:r>
                      <m:f>
                        <m:fPr>
                          <m:ctrlPr>
                            <a:rPr lang="en-US" sz="2000" b="0" i="1" smtClean="0">
                              <a:latin typeface="Cambria Math"/>
                            </a:rPr>
                          </m:ctrlPr>
                        </m:fPr>
                        <m:num>
                          <m:r>
                            <a:rPr lang="en-US" sz="2000" b="0" i="1" smtClean="0">
                              <a:latin typeface="Cambria Math"/>
                            </a:rPr>
                            <m:t>𝑑</m:t>
                          </m:r>
                          <m:sSubSup>
                            <m:sSubSupPr>
                              <m:ctrlPr>
                                <a:rPr lang="en-GB" sz="2000" i="1">
                                  <a:latin typeface="Cambria Math"/>
                                </a:rPr>
                              </m:ctrlPr>
                            </m:sSubSupPr>
                            <m:e>
                              <m:sSub>
                                <m:sSubPr>
                                  <m:ctrlPr>
                                    <a:rPr lang="en-GB" sz="2000" i="1">
                                      <a:latin typeface="Cambria Math"/>
                                    </a:rPr>
                                  </m:ctrlPr>
                                </m:sSubPr>
                                <m:e>
                                  <m:r>
                                    <a:rPr lang="en-GB" sz="2000" i="1">
                                      <a:latin typeface="Cambria Math"/>
                                      <a:ea typeface="Cambria Math"/>
                                    </a:rPr>
                                    <m:t>𝜀</m:t>
                                  </m:r>
                                </m:e>
                                <m:sub>
                                  <m:r>
                                    <a:rPr lang="en-US" sz="2000" i="1">
                                      <a:latin typeface="Cambria Math"/>
                                    </a:rPr>
                                    <m:t>𝑡𝑟</m:t>
                                  </m:r>
                                </m:sub>
                              </m:sSub>
                            </m:e>
                            <m:sub/>
                            <m:sup>
                              <m:r>
                                <a:rPr lang="en-US" sz="2000" i="1">
                                  <a:latin typeface="Cambria Math"/>
                                </a:rPr>
                                <m:t>𝑛</m:t>
                              </m:r>
                            </m:sup>
                          </m:sSubSup>
                        </m:num>
                        <m:den>
                          <m:r>
                            <a:rPr lang="en-US" sz="2000" b="0" i="1" smtClean="0">
                              <a:latin typeface="Cambria Math"/>
                            </a:rPr>
                            <m:t>𝑑𝑚</m:t>
                          </m:r>
                        </m:den>
                      </m:f>
                    </m:oMath>
                  </m:oMathPara>
                </a14:m>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582718" y="806451"/>
                <a:ext cx="3257683" cy="699166"/>
              </a:xfrm>
              <a:prstGeom prst="rect">
                <a:avLst/>
              </a:prstGeom>
              <a:blipFill rotWithShape="1">
                <a:blip r:embed="rId3"/>
                <a:stretch>
                  <a:fillRect/>
                </a:stretch>
              </a:blipFill>
            </p:spPr>
            <p:txBody>
              <a:bodyPr/>
              <a:lstStyle/>
              <a:p>
                <a:r>
                  <a:rPr lang="en-GB">
                    <a:noFill/>
                  </a:rPr>
                  <a:t> </a:t>
                </a:r>
              </a:p>
            </p:txBody>
          </p:sp>
        </mc:Fallback>
      </mc:AlternateContent>
      <p:sp>
        <p:nvSpPr>
          <p:cNvPr id="4" name="TextBox 3"/>
          <p:cNvSpPr txBox="1"/>
          <p:nvPr/>
        </p:nvSpPr>
        <p:spPr>
          <a:xfrm>
            <a:off x="395536" y="1628800"/>
            <a:ext cx="8352928" cy="1846659"/>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 expectation value of the net energy transferred to charged particles per unit mass at the point of interest, excluding both the </a:t>
            </a:r>
            <a:r>
              <a:rPr lang="en-US" sz="1900" dirty="0" err="1" smtClean="0">
                <a:latin typeface="Verdana" pitchFamily="34" charset="0"/>
                <a:ea typeface="Verdana" pitchFamily="34" charset="0"/>
                <a:cs typeface="Verdana" pitchFamily="34" charset="0"/>
              </a:rPr>
              <a:t>radiative</a:t>
            </a:r>
            <a:r>
              <a:rPr lang="en-US" sz="1900" dirty="0" smtClean="0">
                <a:latin typeface="Verdana" pitchFamily="34" charset="0"/>
                <a:ea typeface="Verdana" pitchFamily="34" charset="0"/>
                <a:cs typeface="Verdana" pitchFamily="34" charset="0"/>
              </a:rPr>
              <a:t>-loss energy and the energy passed from one charged particle to another.</a:t>
            </a:r>
            <a:endParaRPr lang="en-GB" sz="1900" dirty="0" smtClean="0">
              <a:latin typeface="Verdana" pitchFamily="34" charset="0"/>
              <a:ea typeface="Verdana" pitchFamily="34" charset="0"/>
              <a:cs typeface="Verdana" pitchFamily="34" charset="0"/>
            </a:endParaRPr>
          </a:p>
          <a:p>
            <a:endParaRPr lang="en-US" sz="1900" dirty="0">
              <a:latin typeface="Verdana" pitchFamily="34" charset="0"/>
              <a:ea typeface="Verdana" pitchFamily="34" charset="0"/>
              <a:cs typeface="Verdana" pitchFamily="34" charset="0"/>
            </a:endParaRPr>
          </a:p>
          <a:p>
            <a:r>
              <a:rPr lang="en-US" sz="1900" dirty="0" smtClean="0">
                <a:latin typeface="Verdana" pitchFamily="34" charset="0"/>
                <a:ea typeface="Verdana" pitchFamily="34" charset="0"/>
                <a:cs typeface="Verdana" pitchFamily="34" charset="0"/>
              </a:rPr>
              <a:t>Average value of collision </a:t>
            </a:r>
            <a:r>
              <a:rPr lang="en-US" sz="1900" dirty="0" err="1" smtClean="0">
                <a:latin typeface="Verdana" pitchFamily="34" charset="0"/>
                <a:ea typeface="Verdana" pitchFamily="34" charset="0"/>
                <a:cs typeface="Verdana" pitchFamily="34" charset="0"/>
              </a:rPr>
              <a:t>kerma</a:t>
            </a:r>
            <a:r>
              <a:rPr lang="en-US" sz="1900" dirty="0" smtClean="0">
                <a:latin typeface="Verdana" pitchFamily="34" charset="0"/>
                <a:ea typeface="Verdana" pitchFamily="34" charset="0"/>
                <a:cs typeface="Verdana" pitchFamily="34" charset="0"/>
              </a:rPr>
              <a:t> throughout a volume of mass </a:t>
            </a:r>
            <a:r>
              <a:rPr lang="en-US" sz="1900" i="1" dirty="0" smtClean="0">
                <a:latin typeface="Verdana" pitchFamily="34" charset="0"/>
                <a:ea typeface="Verdana" pitchFamily="34" charset="0"/>
                <a:cs typeface="Verdana" pitchFamily="34" charset="0"/>
              </a:rPr>
              <a:t>m</a:t>
            </a:r>
            <a:r>
              <a:rPr lang="en-US" sz="1900" dirty="0" smtClean="0">
                <a:latin typeface="Verdana" pitchFamily="34" charset="0"/>
                <a:ea typeface="Verdana" pitchFamily="34" charset="0"/>
                <a:cs typeface="Verdana" pitchFamily="34" charset="0"/>
              </a:rPr>
              <a:t>:</a:t>
            </a:r>
          </a:p>
        </p:txBody>
      </p:sp>
      <mc:AlternateContent xmlns:mc="http://schemas.openxmlformats.org/markup-compatibility/2006" xmlns:a14="http://schemas.microsoft.com/office/drawing/2010/main">
        <mc:Choice Requires="a14">
          <p:sp>
            <p:nvSpPr>
              <p:cNvPr id="5" name="TextBox 4"/>
              <p:cNvSpPr txBox="1"/>
              <p:nvPr/>
            </p:nvSpPr>
            <p:spPr>
              <a:xfrm>
                <a:off x="654082" y="3645024"/>
                <a:ext cx="1688283" cy="6896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𝐾𝑐</m:t>
                      </m:r>
                      <m:r>
                        <a:rPr lang="en-US" sz="2000" b="0" i="0" smtClean="0">
                          <a:latin typeface="Cambria Math"/>
                        </a:rPr>
                        <m:t>= </m:t>
                      </m:r>
                      <m:f>
                        <m:fPr>
                          <m:ctrlPr>
                            <a:rPr lang="en-US" sz="2000" b="0" i="1" smtClean="0">
                              <a:latin typeface="Cambria Math"/>
                            </a:rPr>
                          </m:ctrlPr>
                        </m:fPr>
                        <m:num>
                          <m:sSub>
                            <m:sSubPr>
                              <m:ctrlPr>
                                <a:rPr lang="en-US" sz="2000" b="0" i="1" smtClean="0">
                                  <a:latin typeface="Cambria Math"/>
                                </a:rPr>
                              </m:ctrlPr>
                            </m:sSubPr>
                            <m:e>
                              <m:d>
                                <m:dPr>
                                  <m:ctrlPr>
                                    <a:rPr lang="en-US" sz="2000" b="0" i="1" smtClean="0">
                                      <a:latin typeface="Cambria Math"/>
                                    </a:rPr>
                                  </m:ctrlPr>
                                </m:dPr>
                                <m:e>
                                  <m:sSubSup>
                                    <m:sSubSupPr>
                                      <m:ctrlPr>
                                        <a:rPr lang="en-US" sz="2000" b="0" i="1" smtClean="0">
                                          <a:latin typeface="Cambria Math"/>
                                        </a:rPr>
                                      </m:ctrlPr>
                                    </m:sSubSupPr>
                                    <m:e>
                                      <m:r>
                                        <a:rPr lang="en-US" sz="2000" b="0" i="1" smtClean="0">
                                          <a:latin typeface="Cambria Math"/>
                                          <a:ea typeface="Cambria Math"/>
                                        </a:rPr>
                                        <m:t>𝜖</m:t>
                                      </m:r>
                                    </m:e>
                                    <m:sub>
                                      <m:r>
                                        <a:rPr lang="en-US" sz="2000" b="0" i="1" smtClean="0">
                                          <a:latin typeface="Cambria Math"/>
                                        </a:rPr>
                                        <m:t>𝑡𝑟</m:t>
                                      </m:r>
                                    </m:sub>
                                    <m:sup/>
                                  </m:sSubSup>
                                  <m:r>
                                    <a:rPr lang="en-US" sz="2000" b="0" i="1" baseline="30000" smtClean="0">
                                      <a:latin typeface="Cambria Math"/>
                                    </a:rPr>
                                    <m:t>𝑛</m:t>
                                  </m:r>
                                </m:e>
                              </m:d>
                            </m:e>
                            <m:sub>
                              <m:r>
                                <a:rPr lang="en-US" sz="2000" b="0" i="1" smtClean="0">
                                  <a:latin typeface="Cambria Math"/>
                                </a:rPr>
                                <m:t>𝑒</m:t>
                              </m:r>
                            </m:sub>
                          </m:sSub>
                        </m:num>
                        <m:den>
                          <m:r>
                            <a:rPr lang="en-US" sz="2000" b="0" i="1" smtClean="0">
                              <a:latin typeface="Cambria Math"/>
                            </a:rPr>
                            <m:t>𝑚</m:t>
                          </m:r>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654082" y="3645024"/>
                <a:ext cx="1688283" cy="689676"/>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95536" y="4509120"/>
                <a:ext cx="8352928" cy="677108"/>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For </a:t>
                </a:r>
                <a:r>
                  <a:rPr lang="en-US" sz="1900" u="sng" dirty="0" smtClean="0">
                    <a:latin typeface="Verdana" pitchFamily="34" charset="0"/>
                    <a:ea typeface="Verdana" pitchFamily="34" charset="0"/>
                    <a:cs typeface="Verdana" pitchFamily="34" charset="0"/>
                  </a:rPr>
                  <a:t>monoenergetic photons</a:t>
                </a:r>
                <a:r>
                  <a:rPr lang="en-US" sz="1900" dirty="0" smtClean="0">
                    <a:latin typeface="Verdana" pitchFamily="34" charset="0"/>
                    <a:ea typeface="Verdana" pitchFamily="34" charset="0"/>
                    <a:cs typeface="Verdana" pitchFamily="34" charset="0"/>
                  </a:rPr>
                  <a:t>, </a:t>
                </a:r>
                <a:r>
                  <a:rPr lang="en-US" sz="1900" i="1" dirty="0" err="1" smtClean="0">
                    <a:latin typeface="Verdana" pitchFamily="34" charset="0"/>
                    <a:ea typeface="Verdana" pitchFamily="34" charset="0"/>
                    <a:cs typeface="Verdana" pitchFamily="34" charset="0"/>
                  </a:rPr>
                  <a:t>Kc</a:t>
                </a:r>
                <a:r>
                  <a:rPr lang="en-US" sz="1900" dirty="0" smtClean="0">
                    <a:latin typeface="Verdana" pitchFamily="34" charset="0"/>
                    <a:ea typeface="Verdana" pitchFamily="34" charset="0"/>
                    <a:cs typeface="Verdana" pitchFamily="34" charset="0"/>
                  </a:rPr>
                  <a:t> is related to the energy fluence </a:t>
                </a:r>
                <a14:m>
                  <m:oMath xmlns:m="http://schemas.openxmlformats.org/officeDocument/2006/math">
                    <m:r>
                      <m:rPr>
                        <m:sty m:val="p"/>
                      </m:rPr>
                      <a:rPr lang="el-GR" sz="1900" i="1">
                        <a:latin typeface="Cambria Math"/>
                        <a:ea typeface="Cambria Math"/>
                      </a:rPr>
                      <m:t>Ψ</m:t>
                    </m:r>
                    <m:r>
                      <a:rPr lang="el-GR" sz="1900" i="1">
                        <a:latin typeface="Cambria Math"/>
                        <a:ea typeface="Cambria Math"/>
                      </a:rPr>
                      <m:t> </m:t>
                    </m:r>
                  </m:oMath>
                </a14:m>
                <a:r>
                  <a:rPr lang="en-US" sz="1900" dirty="0" smtClean="0">
                    <a:latin typeface="Verdana" pitchFamily="34" charset="0"/>
                    <a:ea typeface="Verdana" pitchFamily="34" charset="0"/>
                    <a:cs typeface="Verdana" pitchFamily="34" charset="0"/>
                  </a:rPr>
                  <a:t>via the </a:t>
                </a:r>
                <a:r>
                  <a:rPr lang="en-US" sz="1900" i="1" dirty="0" smtClean="0">
                    <a:latin typeface="Verdana" pitchFamily="34" charset="0"/>
                    <a:ea typeface="Verdana" pitchFamily="34" charset="0"/>
                    <a:cs typeface="Verdana" pitchFamily="34" charset="0"/>
                  </a:rPr>
                  <a:t>mass energy-absorption coefficient </a:t>
                </a:r>
                <a14:m>
                  <m:oMath xmlns:m="http://schemas.openxmlformats.org/officeDocument/2006/math">
                    <m:sSub>
                      <m:sSubPr>
                        <m:ctrlPr>
                          <a:rPr lang="el-GR" sz="1900" i="1">
                            <a:latin typeface="Cambria Math"/>
                            <a:ea typeface="Cambria Math"/>
                          </a:rPr>
                        </m:ctrlPr>
                      </m:sSubPr>
                      <m:e>
                        <m:r>
                          <a:rPr lang="en-US" sz="1900" b="0" i="1" smtClean="0">
                            <a:latin typeface="Cambria Math"/>
                            <a:ea typeface="Cambria Math"/>
                          </a:rPr>
                          <m:t>(</m:t>
                        </m:r>
                        <m:r>
                          <a:rPr lang="el-GR" sz="1900" i="1">
                            <a:latin typeface="Cambria Math"/>
                            <a:ea typeface="Cambria Math"/>
                          </a:rPr>
                          <m:t>𝜇</m:t>
                        </m:r>
                      </m:e>
                      <m:sub>
                        <m:r>
                          <a:rPr lang="en-US" sz="1900" b="0" i="1" smtClean="0">
                            <a:latin typeface="Cambria Math"/>
                            <a:ea typeface="Cambria Math"/>
                          </a:rPr>
                          <m:t>𝑒𝑛</m:t>
                        </m:r>
                      </m:sub>
                    </m:sSub>
                  </m:oMath>
                </a14:m>
                <a:r>
                  <a:rPr lang="en-GB" sz="1900" dirty="0">
                    <a:latin typeface="Verdana" pitchFamily="34" charset="0"/>
                    <a:ea typeface="Verdana" pitchFamily="34" charset="0"/>
                    <a:cs typeface="Verdana" pitchFamily="34" charset="0"/>
                  </a:rPr>
                  <a:t> /</a:t>
                </a:r>
                <a14:m>
                  <m:oMath xmlns:m="http://schemas.openxmlformats.org/officeDocument/2006/math">
                    <m:r>
                      <a:rPr lang="el-GR" sz="1900" i="1">
                        <a:latin typeface="Cambria Math"/>
                        <a:ea typeface="Cambria Math"/>
                      </a:rPr>
                      <m:t>𝜌</m:t>
                    </m:r>
                    <m:r>
                      <a:rPr lang="en-US" sz="1900" b="0" i="1" smtClean="0">
                        <a:latin typeface="Cambria Math"/>
                        <a:ea typeface="Cambria Math"/>
                      </a:rPr>
                      <m:t>)</m:t>
                    </m:r>
                    <m:r>
                      <a:rPr lang="en-US" sz="1900" b="0" i="1" baseline="-25000" smtClean="0">
                        <a:latin typeface="Cambria Math"/>
                        <a:ea typeface="Cambria Math"/>
                      </a:rPr>
                      <m:t>𝐸</m:t>
                    </m:r>
                    <m:r>
                      <a:rPr lang="en-US" sz="1900" b="0" i="1" baseline="-25000" smtClean="0">
                        <a:latin typeface="Cambria Math"/>
                        <a:ea typeface="Cambria Math"/>
                      </a:rPr>
                      <m:t>,</m:t>
                    </m:r>
                    <m:r>
                      <a:rPr lang="en-US" sz="1900" b="0" i="1" baseline="-25000" smtClean="0">
                        <a:latin typeface="Cambria Math"/>
                        <a:ea typeface="Cambria Math"/>
                      </a:rPr>
                      <m:t>𝑍</m:t>
                    </m:r>
                  </m:oMath>
                </a14:m>
                <a:r>
                  <a:rPr lang="en-GB" sz="1900" dirty="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a:t>
                </a:r>
                <a:endParaRPr lang="en-GB" sz="1900" dirty="0">
                  <a:latin typeface="Verdana" pitchFamily="34" charset="0"/>
                  <a:ea typeface="Verdana" pitchFamily="34" charset="0"/>
                  <a:cs typeface="Verdana"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95536" y="4509120"/>
                <a:ext cx="8352928" cy="677108"/>
              </a:xfrm>
              <a:prstGeom prst="rect">
                <a:avLst/>
              </a:prstGeom>
              <a:blipFill rotWithShape="1">
                <a:blip r:embed="rId5"/>
                <a:stretch>
                  <a:fillRect l="-730" t="-5405" b="-135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18866" y="5373216"/>
                <a:ext cx="2294346" cy="849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𝐾𝑐</m:t>
                      </m:r>
                      <m:r>
                        <a:rPr lang="en-US" sz="2000" b="0" i="0" smtClean="0">
                          <a:latin typeface="Cambria Math"/>
                        </a:rPr>
                        <m:t>= </m:t>
                      </m:r>
                      <m:r>
                        <m:rPr>
                          <m:sty m:val="p"/>
                        </m:rPr>
                        <a:rPr lang="el-GR" sz="2000" b="0" i="1" smtClean="0">
                          <a:latin typeface="Cambria Math"/>
                          <a:ea typeface="Cambria Math"/>
                        </a:rPr>
                        <m:t>Ψ</m:t>
                      </m:r>
                      <m:r>
                        <a:rPr lang="el-GR" sz="2000" b="0" i="1" smtClean="0">
                          <a:latin typeface="Cambria Math"/>
                          <a:ea typeface="Cambria Math"/>
                        </a:rPr>
                        <m:t>⋅</m:t>
                      </m:r>
                      <m:sSub>
                        <m:sSubPr>
                          <m:ctrlPr>
                            <a:rPr lang="el-GR" sz="2000" b="0" i="1" smtClean="0">
                              <a:latin typeface="Cambria Math"/>
                              <a:ea typeface="Cambria Math"/>
                            </a:rPr>
                          </m:ctrlPr>
                        </m:sSubPr>
                        <m:e>
                          <m:d>
                            <m:dPr>
                              <m:ctrlPr>
                                <a:rPr lang="el-GR" sz="2000" b="0" i="1" smtClean="0">
                                  <a:latin typeface="Cambria Math"/>
                                  <a:ea typeface="Cambria Math"/>
                                </a:rPr>
                              </m:ctrlPr>
                            </m:dPr>
                            <m:e>
                              <m:f>
                                <m:fPr>
                                  <m:ctrlPr>
                                    <a:rPr lang="el-GR" sz="2000" b="0" i="1" smtClean="0">
                                      <a:latin typeface="Cambria Math"/>
                                      <a:ea typeface="Cambria Math"/>
                                    </a:rPr>
                                  </m:ctrlPr>
                                </m:fPr>
                                <m:num>
                                  <m:sSub>
                                    <m:sSubPr>
                                      <m:ctrlPr>
                                        <a:rPr lang="el-GR" sz="2000" b="0" i="1" smtClean="0">
                                          <a:latin typeface="Cambria Math"/>
                                          <a:ea typeface="Cambria Math"/>
                                        </a:rPr>
                                      </m:ctrlPr>
                                    </m:sSubPr>
                                    <m:e>
                                      <m:r>
                                        <a:rPr lang="el-GR" sz="2000" b="0" i="1" smtClean="0">
                                          <a:latin typeface="Cambria Math"/>
                                          <a:ea typeface="Cambria Math"/>
                                        </a:rPr>
                                        <m:t>𝜇</m:t>
                                      </m:r>
                                    </m:e>
                                    <m:sub>
                                      <m:r>
                                        <a:rPr lang="en-US" sz="2000" b="0" i="1" smtClean="0">
                                          <a:latin typeface="Cambria Math"/>
                                          <a:ea typeface="Cambria Math"/>
                                        </a:rPr>
                                        <m:t>𝑒𝑛</m:t>
                                      </m:r>
                                    </m:sub>
                                  </m:sSub>
                                </m:num>
                                <m:den>
                                  <m:r>
                                    <a:rPr lang="el-GR" sz="2000" b="0" i="1" smtClean="0">
                                      <a:latin typeface="Cambria Math"/>
                                      <a:ea typeface="Cambria Math"/>
                                    </a:rPr>
                                    <m:t>𝜌</m:t>
                                  </m:r>
                                </m:den>
                              </m:f>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718866" y="5373216"/>
                <a:ext cx="2294346" cy="849143"/>
              </a:xfrm>
              <a:prstGeom prst="rect">
                <a:avLst/>
              </a:prstGeom>
              <a:blipFill rotWithShape="1">
                <a:blip r:embed="rId6"/>
                <a:stretch>
                  <a:fillRect/>
                </a:stretch>
              </a:blipFill>
            </p:spPr>
            <p:txBody>
              <a:bodyPr/>
              <a:lstStyle/>
              <a:p>
                <a:r>
                  <a:rPr lang="en-GB">
                    <a:noFill/>
                  </a:rPr>
                  <a:t> </a:t>
                </a:r>
              </a:p>
            </p:txBody>
          </p:sp>
        </mc:Fallback>
      </mc:AlternateContent>
      <p:sp>
        <p:nvSpPr>
          <p:cNvPr id="14" name="Slide Number Placeholder 13"/>
          <p:cNvSpPr>
            <a:spLocks noGrp="1"/>
          </p:cNvSpPr>
          <p:nvPr>
            <p:ph type="sldNum" sz="quarter" idx="12"/>
          </p:nvPr>
        </p:nvSpPr>
        <p:spPr/>
        <p:txBody>
          <a:bodyPr/>
          <a:lstStyle/>
          <a:p>
            <a:fld id="{97B5E8DF-58F0-4F1A-9C8E-35C36CDA2C44}" type="slidenum">
              <a:rPr lang="en-GB" smtClean="0"/>
              <a:pPr/>
              <a:t>50</a:t>
            </a:fld>
            <a:endParaRPr lang="en-GB"/>
          </a:p>
        </p:txBody>
      </p:sp>
      <p:sp>
        <p:nvSpPr>
          <p:cNvPr id="10" name="TextBox 9"/>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Collision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a:t>
            </a:r>
            <a:r>
              <a:rPr lang="en-US" sz="2000" i="1" dirty="0" err="1" smtClean="0">
                <a:solidFill>
                  <a:srgbClr val="FF0000"/>
                </a:solidFill>
                <a:latin typeface="Verdana" pitchFamily="34" charset="0"/>
                <a:ea typeface="Verdana" pitchFamily="34" charset="0"/>
                <a:cs typeface="Verdana" pitchFamily="34" charset="0"/>
              </a:rPr>
              <a:t>Kc</a:t>
            </a:r>
            <a:endParaRPr lang="en-GB" sz="2000" i="1" dirty="0">
              <a:solidFill>
                <a:srgbClr val="FF0000"/>
              </a:solidFill>
              <a:latin typeface="Verdana" pitchFamily="34" charset="0"/>
              <a:ea typeface="Verdana" pitchFamily="34" charset="0"/>
              <a:cs typeface="Verdana" pitchFamily="34" charset="0"/>
            </a:endParaRPr>
          </a:p>
        </p:txBody>
      </p:sp>
      <p:grpSp>
        <p:nvGrpSpPr>
          <p:cNvPr id="12" name="Group 11"/>
          <p:cNvGrpSpPr/>
          <p:nvPr/>
        </p:nvGrpSpPr>
        <p:grpSpPr>
          <a:xfrm>
            <a:off x="3619953" y="5372671"/>
            <a:ext cx="3885115" cy="849143"/>
            <a:chOff x="3619953" y="5372671"/>
            <a:chExt cx="3885115" cy="849143"/>
          </a:xfrm>
        </p:grpSpPr>
        <mc:AlternateContent xmlns:mc="http://schemas.openxmlformats.org/markup-compatibility/2006" xmlns:a14="http://schemas.microsoft.com/office/drawing/2010/main">
          <mc:Choice Requires="a14">
            <p:sp>
              <p:nvSpPr>
                <p:cNvPr id="11" name="TextBox 10"/>
                <p:cNvSpPr txBox="1"/>
                <p:nvPr/>
              </p:nvSpPr>
              <p:spPr>
                <a:xfrm>
                  <a:off x="5179060" y="5372671"/>
                  <a:ext cx="2111027" cy="8491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a:rPr>
                          <m:t>K</m:t>
                        </m:r>
                        <m:r>
                          <a:rPr lang="en-US" sz="2000" b="0" i="0" smtClean="0">
                            <a:latin typeface="Cambria Math"/>
                          </a:rPr>
                          <m:t>= </m:t>
                        </m:r>
                        <m:r>
                          <m:rPr>
                            <m:sty m:val="p"/>
                          </m:rPr>
                          <a:rPr lang="el-GR" sz="2000" b="0" i="1" smtClean="0">
                            <a:latin typeface="Cambria Math"/>
                            <a:ea typeface="Cambria Math"/>
                          </a:rPr>
                          <m:t>Ψ</m:t>
                        </m:r>
                        <m:r>
                          <a:rPr lang="el-GR" sz="2000" b="0" i="1" smtClean="0">
                            <a:latin typeface="Cambria Math"/>
                            <a:ea typeface="Cambria Math"/>
                          </a:rPr>
                          <m:t>⋅</m:t>
                        </m:r>
                        <m:sSub>
                          <m:sSubPr>
                            <m:ctrlPr>
                              <a:rPr lang="el-GR" sz="2000" b="0" i="1" smtClean="0">
                                <a:latin typeface="Cambria Math"/>
                                <a:ea typeface="Cambria Math"/>
                              </a:rPr>
                            </m:ctrlPr>
                          </m:sSubPr>
                          <m:e>
                            <m:d>
                              <m:dPr>
                                <m:ctrlPr>
                                  <a:rPr lang="el-GR" sz="2000" b="0" i="1" smtClean="0">
                                    <a:latin typeface="Cambria Math"/>
                                    <a:ea typeface="Cambria Math"/>
                                  </a:rPr>
                                </m:ctrlPr>
                              </m:dPr>
                              <m:e>
                                <m:f>
                                  <m:fPr>
                                    <m:ctrlPr>
                                      <a:rPr lang="el-GR" sz="2000" b="0" i="1" smtClean="0">
                                        <a:latin typeface="Cambria Math"/>
                                        <a:ea typeface="Cambria Math"/>
                                      </a:rPr>
                                    </m:ctrlPr>
                                  </m:fPr>
                                  <m:num>
                                    <m:sSub>
                                      <m:sSubPr>
                                        <m:ctrlPr>
                                          <a:rPr lang="el-GR" sz="2000" b="0" i="1" smtClean="0">
                                            <a:latin typeface="Cambria Math"/>
                                            <a:ea typeface="Cambria Math"/>
                                          </a:rPr>
                                        </m:ctrlPr>
                                      </m:sSubPr>
                                      <m:e>
                                        <m:r>
                                          <a:rPr lang="el-GR" sz="2000" b="0" i="1" smtClean="0">
                                            <a:latin typeface="Cambria Math"/>
                                            <a:ea typeface="Cambria Math"/>
                                          </a:rPr>
                                          <m:t>𝜇</m:t>
                                        </m:r>
                                      </m:e>
                                      <m:sub>
                                        <m:r>
                                          <a:rPr lang="en-US" sz="2000" b="0" i="1" smtClean="0">
                                            <a:latin typeface="Cambria Math"/>
                                            <a:ea typeface="Cambria Math"/>
                                          </a:rPr>
                                          <m:t>𝑡𝑟</m:t>
                                        </m:r>
                                      </m:sub>
                                    </m:sSub>
                                  </m:num>
                                  <m:den>
                                    <m:r>
                                      <a:rPr lang="el-GR" sz="2000" b="0" i="1" smtClean="0">
                                        <a:latin typeface="Cambria Math"/>
                                        <a:ea typeface="Cambria Math"/>
                                      </a:rPr>
                                      <m:t>𝜌</m:t>
                                    </m:r>
                                  </m:den>
                                </m:f>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5179060" y="5372671"/>
                  <a:ext cx="2111027" cy="849143"/>
                </a:xfrm>
                <a:prstGeom prst="rect">
                  <a:avLst/>
                </a:prstGeom>
                <a:blipFill rotWithShape="1">
                  <a:blip r:embed="rId7"/>
                  <a:stretch>
                    <a:fillRect/>
                  </a:stretch>
                </a:blipFill>
              </p:spPr>
              <p:txBody>
                <a:bodyPr/>
                <a:lstStyle/>
                <a:p>
                  <a:r>
                    <a:rPr lang="en-GB">
                      <a:noFill/>
                    </a:rPr>
                    <a:t> </a:t>
                  </a:r>
                </a:p>
              </p:txBody>
            </p:sp>
          </mc:Fallback>
        </mc:AlternateContent>
        <p:sp>
          <p:nvSpPr>
            <p:cNvPr id="2" name="TextBox 1"/>
            <p:cNvSpPr txBox="1"/>
            <p:nvPr/>
          </p:nvSpPr>
          <p:spPr>
            <a:xfrm>
              <a:off x="3619953" y="5572835"/>
              <a:ext cx="1651760"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(similarly to </a:t>
              </a:r>
              <a:endParaRPr lang="en-GB" sz="1900" dirty="0">
                <a:latin typeface="Verdana" pitchFamily="34" charset="0"/>
                <a:ea typeface="Verdana" pitchFamily="34" charset="0"/>
                <a:cs typeface="Verdana" pitchFamily="34" charset="0"/>
              </a:endParaRPr>
            </a:p>
          </p:txBody>
        </p:sp>
        <p:sp>
          <p:nvSpPr>
            <p:cNvPr id="8" name="TextBox 7"/>
            <p:cNvSpPr txBox="1"/>
            <p:nvPr/>
          </p:nvSpPr>
          <p:spPr>
            <a:xfrm>
              <a:off x="7145028" y="5588224"/>
              <a:ext cx="360040" cy="369332"/>
            </a:xfrm>
            <a:prstGeom prst="rect">
              <a:avLst/>
            </a:prstGeom>
            <a:noFill/>
          </p:spPr>
          <p:txBody>
            <a:bodyPr wrap="square" rtlCol="0">
              <a:spAutoFit/>
            </a:bodyPr>
            <a:lstStyle/>
            <a:p>
              <a:r>
                <a:rPr lang="en-US" dirty="0" smtClean="0"/>
                <a:t>)</a:t>
              </a:r>
              <a:endParaRPr lang="en-GB" dirty="0"/>
            </a:p>
          </p:txBody>
        </p:sp>
      </p:grpSp>
    </p:spTree>
    <p:extLst>
      <p:ext uri="{BB962C8B-B14F-4D97-AF65-F5344CB8AC3E}">
        <p14:creationId xmlns:p14="http://schemas.microsoft.com/office/powerpoint/2010/main" val="409813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2534" y="2340749"/>
            <a:ext cx="9036496"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For a low-Z medium and small photon energy </a:t>
            </a:r>
            <a:r>
              <a:rPr lang="en-US" sz="1900" i="1" dirty="0" smtClean="0">
                <a:latin typeface="Verdana" pitchFamily="34" charset="0"/>
                <a:ea typeface="Verdana" pitchFamily="34" charset="0"/>
                <a:cs typeface="Verdana" pitchFamily="34" charset="0"/>
              </a:rPr>
              <a:t>E</a:t>
            </a:r>
            <a:r>
              <a:rPr lang="en-US" sz="1900" dirty="0" smtClean="0">
                <a:latin typeface="Verdana" pitchFamily="34" charset="0"/>
                <a:ea typeface="Verdana" pitchFamily="34" charset="0"/>
                <a:cs typeface="Verdana" pitchFamily="34" charset="0"/>
              </a:rPr>
              <a:t> (small </a:t>
            </a:r>
            <a:r>
              <a:rPr lang="en-US" sz="1900" dirty="0" err="1" smtClean="0">
                <a:latin typeface="Verdana" pitchFamily="34" charset="0"/>
                <a:ea typeface="Verdana" pitchFamily="34" charset="0"/>
                <a:cs typeface="Verdana" pitchFamily="34" charset="0"/>
              </a:rPr>
              <a:t>radiative</a:t>
            </a:r>
            <a:r>
              <a:rPr lang="en-US" sz="1900" dirty="0" smtClean="0">
                <a:latin typeface="Verdana" pitchFamily="34" charset="0"/>
                <a:ea typeface="Verdana" pitchFamily="34" charset="0"/>
                <a:cs typeface="Verdana" pitchFamily="34" charset="0"/>
              </a:rPr>
              <a:t> losses):</a:t>
            </a:r>
          </a:p>
        </p:txBody>
      </p:sp>
      <mc:AlternateContent xmlns:mc="http://schemas.openxmlformats.org/markup-compatibility/2006" xmlns:a14="http://schemas.microsoft.com/office/drawing/2010/main">
        <mc:Choice Requires="a14">
          <p:sp>
            <p:nvSpPr>
              <p:cNvPr id="4" name="TextBox 3"/>
              <p:cNvSpPr txBox="1"/>
              <p:nvPr/>
            </p:nvSpPr>
            <p:spPr>
              <a:xfrm>
                <a:off x="705719" y="2868363"/>
                <a:ext cx="6048672" cy="430887"/>
              </a:xfrm>
              <a:prstGeom prst="rect">
                <a:avLst/>
              </a:prstGeom>
              <a:noFill/>
            </p:spPr>
            <p:txBody>
              <a:bodyPr wrap="square" rtlCol="0">
                <a:spAutoFit/>
              </a:bodyPr>
              <a:lstStyle/>
              <a:p>
                <a14:m>
                  <m:oMath xmlns:m="http://schemas.openxmlformats.org/officeDocument/2006/math">
                    <m:sSub>
                      <m:sSubPr>
                        <m:ctrlPr>
                          <a:rPr lang="el-GR" sz="2200" i="1" smtClean="0">
                            <a:latin typeface="Cambria Math"/>
                            <a:ea typeface="Cambria Math"/>
                          </a:rPr>
                        </m:ctrlPr>
                      </m:sSubPr>
                      <m:e>
                        <m:r>
                          <a:rPr lang="en-US" sz="2200" i="1">
                            <a:latin typeface="Cambria Math"/>
                            <a:ea typeface="Cambria Math"/>
                          </a:rPr>
                          <m:t>(</m:t>
                        </m:r>
                        <m:r>
                          <a:rPr lang="el-GR" sz="2200" i="1">
                            <a:latin typeface="Cambria Math"/>
                            <a:ea typeface="Cambria Math"/>
                          </a:rPr>
                          <m:t>𝜇</m:t>
                        </m:r>
                      </m:e>
                      <m:sub>
                        <m:r>
                          <a:rPr lang="en-US" sz="2200" i="1">
                            <a:latin typeface="Cambria Math"/>
                            <a:ea typeface="Cambria Math"/>
                          </a:rPr>
                          <m:t>𝑒𝑛</m:t>
                        </m:r>
                      </m:sub>
                    </m:sSub>
                  </m:oMath>
                </a14:m>
                <a:r>
                  <a:rPr lang="en-GB" sz="2200" dirty="0"/>
                  <a:t> /</a:t>
                </a:r>
                <a14:m>
                  <m:oMath xmlns:m="http://schemas.openxmlformats.org/officeDocument/2006/math">
                    <m:r>
                      <a:rPr lang="el-GR" sz="2200" i="1">
                        <a:latin typeface="Cambria Math"/>
                        <a:ea typeface="Cambria Math"/>
                      </a:rPr>
                      <m:t>𝜌</m:t>
                    </m:r>
                    <m:r>
                      <a:rPr lang="en-US" sz="2200" i="1">
                        <a:latin typeface="Cambria Math"/>
                        <a:ea typeface="Cambria Math"/>
                      </a:rPr>
                      <m:t>)</m:t>
                    </m:r>
                    <m:r>
                      <a:rPr lang="en-US" sz="2200" i="1" baseline="-25000">
                        <a:latin typeface="Cambria Math"/>
                        <a:ea typeface="Cambria Math"/>
                      </a:rPr>
                      <m:t>𝐸</m:t>
                    </m:r>
                    <m:r>
                      <a:rPr lang="en-US" sz="2200" i="1" baseline="-25000">
                        <a:latin typeface="Cambria Math"/>
                        <a:ea typeface="Cambria Math"/>
                      </a:rPr>
                      <m:t>,</m:t>
                    </m:r>
                    <m:r>
                      <a:rPr lang="en-US" sz="2200" i="1" baseline="-25000">
                        <a:latin typeface="Cambria Math"/>
                        <a:ea typeface="Cambria Math"/>
                      </a:rPr>
                      <m:t>𝑍</m:t>
                    </m:r>
                  </m:oMath>
                </a14:m>
                <a:r>
                  <a:rPr lang="en-GB" sz="2200" dirty="0" smtClean="0"/>
                  <a:t> </a:t>
                </a:r>
                <a14:m>
                  <m:oMath xmlns:m="http://schemas.openxmlformats.org/officeDocument/2006/math">
                    <m:r>
                      <a:rPr lang="en-GB" sz="2200" i="1" smtClean="0">
                        <a:latin typeface="Cambria Math"/>
                        <a:ea typeface="Cambria Math"/>
                      </a:rPr>
                      <m:t>≈</m:t>
                    </m:r>
                    <m:sSub>
                      <m:sSubPr>
                        <m:ctrlPr>
                          <a:rPr lang="el-GR" sz="2200" i="1">
                            <a:latin typeface="Cambria Math"/>
                            <a:ea typeface="Cambria Math"/>
                          </a:rPr>
                        </m:ctrlPr>
                      </m:sSubPr>
                      <m:e>
                        <m:r>
                          <a:rPr lang="en-US" sz="2200" i="1">
                            <a:latin typeface="Cambria Math"/>
                            <a:ea typeface="Cambria Math"/>
                          </a:rPr>
                          <m:t>(</m:t>
                        </m:r>
                        <m:r>
                          <a:rPr lang="el-GR" sz="2200" i="1">
                            <a:latin typeface="Cambria Math"/>
                            <a:ea typeface="Cambria Math"/>
                          </a:rPr>
                          <m:t>𝜇</m:t>
                        </m:r>
                      </m:e>
                      <m:sub>
                        <m:r>
                          <a:rPr lang="en-US" sz="2200" b="0" i="1" smtClean="0">
                            <a:latin typeface="Cambria Math"/>
                            <a:ea typeface="Cambria Math"/>
                          </a:rPr>
                          <m:t>𝑡𝑟</m:t>
                        </m:r>
                      </m:sub>
                    </m:sSub>
                    <m:r>
                      <m:rPr>
                        <m:nor/>
                      </m:rPr>
                      <a:rPr lang="en-GB" sz="2200" dirty="0"/>
                      <m:t> /</m:t>
                    </m:r>
                    <m:r>
                      <a:rPr lang="el-GR" sz="2200" i="1">
                        <a:latin typeface="Cambria Math"/>
                        <a:ea typeface="Cambria Math"/>
                      </a:rPr>
                      <m:t>𝜌</m:t>
                    </m:r>
                    <m:r>
                      <a:rPr lang="en-US" sz="2200" i="1">
                        <a:latin typeface="Cambria Math"/>
                        <a:ea typeface="Cambria Math"/>
                      </a:rPr>
                      <m:t>)</m:t>
                    </m:r>
                    <m:r>
                      <a:rPr lang="en-US" sz="2200" i="1" baseline="-25000">
                        <a:latin typeface="Cambria Math"/>
                        <a:ea typeface="Cambria Math"/>
                      </a:rPr>
                      <m:t>𝐸</m:t>
                    </m:r>
                    <m:r>
                      <a:rPr lang="en-US" sz="2200" i="1" baseline="-25000">
                        <a:latin typeface="Cambria Math"/>
                        <a:ea typeface="Cambria Math"/>
                      </a:rPr>
                      <m:t>,</m:t>
                    </m:r>
                    <m:r>
                      <a:rPr lang="en-US" sz="2200" i="1" baseline="-25000">
                        <a:latin typeface="Cambria Math"/>
                        <a:ea typeface="Cambria Math"/>
                      </a:rPr>
                      <m:t>𝑍</m:t>
                    </m:r>
                  </m:oMath>
                </a14:m>
                <a:endParaRPr lang="en-GB"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705719" y="2868363"/>
                <a:ext cx="6048672" cy="430887"/>
              </a:xfrm>
              <a:prstGeom prst="rect">
                <a:avLst/>
              </a:prstGeom>
              <a:blipFill rotWithShape="1">
                <a:blip r:embed="rId2"/>
                <a:stretch>
                  <a:fillRect l="-706" t="-8571" b="-285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45262" y="3383249"/>
                <a:ext cx="2880320" cy="430887"/>
              </a:xfrm>
              <a:prstGeom prst="rect">
                <a:avLst/>
              </a:prstGeom>
              <a:noFill/>
            </p:spPr>
            <p:txBody>
              <a:bodyPr wrap="square" rtlCol="0">
                <a:spAutoFit/>
              </a:bodyPr>
              <a:lstStyle/>
              <a:p>
                <a:r>
                  <a:rPr lang="en-US" sz="2200" i="1" dirty="0" err="1" smtClean="0"/>
                  <a:t>Kc</a:t>
                </a:r>
                <a:r>
                  <a:rPr lang="en-US" sz="2200" dirty="0" smtClean="0"/>
                  <a:t> </a:t>
                </a:r>
                <a14:m>
                  <m:oMath xmlns:m="http://schemas.openxmlformats.org/officeDocument/2006/math">
                    <m:r>
                      <a:rPr lang="en-GB" sz="2200" i="1">
                        <a:latin typeface="Cambria Math"/>
                        <a:ea typeface="Cambria Math"/>
                      </a:rPr>
                      <m:t>≈</m:t>
                    </m:r>
                  </m:oMath>
                </a14:m>
                <a:r>
                  <a:rPr lang="en-US" sz="2200" dirty="0" smtClean="0"/>
                  <a:t> </a:t>
                </a:r>
                <a:r>
                  <a:rPr lang="en-US" sz="2200" i="1" dirty="0" smtClean="0"/>
                  <a:t>K</a:t>
                </a:r>
                <a:r>
                  <a:rPr lang="en-US" sz="2200" dirty="0" smtClean="0"/>
                  <a:t> </a:t>
                </a:r>
                <a:endParaRPr lang="en-GB" sz="2200" dirty="0"/>
              </a:p>
            </p:txBody>
          </p:sp>
        </mc:Choice>
        <mc:Fallback xmlns="">
          <p:sp>
            <p:nvSpPr>
              <p:cNvPr id="5" name="TextBox 4"/>
              <p:cNvSpPr txBox="1">
                <a:spLocks noRot="1" noChangeAspect="1" noMove="1" noResize="1" noEditPoints="1" noAdjustHandles="1" noChangeArrowheads="1" noChangeShapeType="1" noTextEdit="1"/>
              </p:cNvSpPr>
              <p:nvPr/>
            </p:nvSpPr>
            <p:spPr>
              <a:xfrm>
                <a:off x="745262" y="3383249"/>
                <a:ext cx="2880320" cy="430887"/>
              </a:xfrm>
              <a:prstGeom prst="rect">
                <a:avLst/>
              </a:prstGeom>
              <a:blipFill rotWithShape="1">
                <a:blip r:embed="rId3"/>
                <a:stretch>
                  <a:fillRect l="-2537" t="-8451" b="-26761"/>
                </a:stretch>
              </a:blipFill>
            </p:spPr>
            <p:txBody>
              <a:bodyPr/>
              <a:lstStyle/>
              <a:p>
                <a:r>
                  <a:rPr lang="en-GB">
                    <a:noFill/>
                  </a:rPr>
                  <a:t> </a:t>
                </a:r>
              </a:p>
            </p:txBody>
          </p:sp>
        </mc:Fallback>
      </mc:AlternateContent>
      <p:pic>
        <p:nvPicPr>
          <p:cNvPr id="1026" name="Picture 2" descr="C:\Private Marco\ARDENT Vienna lecture\DSC_0011.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40000" contrast="100000"/>
                    </a14:imgEffect>
                  </a14:imgLayer>
                </a14:imgProps>
              </a:ext>
              <a:ext uri="{28A0092B-C50C-407E-A947-70E740481C1C}">
                <a14:useLocalDpi xmlns:a14="http://schemas.microsoft.com/office/drawing/2010/main" val="0"/>
              </a:ext>
            </a:extLst>
          </a:blip>
          <a:srcRect l="5477" t="29107" b="33628"/>
          <a:stretch/>
        </p:blipFill>
        <p:spPr bwMode="auto">
          <a:xfrm>
            <a:off x="1259632" y="4440413"/>
            <a:ext cx="6517824" cy="1724891"/>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TextBox 5"/>
              <p:cNvSpPr txBox="1"/>
              <p:nvPr/>
            </p:nvSpPr>
            <p:spPr>
              <a:xfrm>
                <a:off x="1259632" y="3999073"/>
                <a:ext cx="6517824"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Percentage by which </a:t>
                </a:r>
                <a14:m>
                  <m:oMath xmlns:m="http://schemas.openxmlformats.org/officeDocument/2006/math">
                    <m:sSub>
                      <m:sSubPr>
                        <m:ctrlPr>
                          <a:rPr lang="el-GR" i="1">
                            <a:latin typeface="Cambria Math"/>
                            <a:ea typeface="Cambria Math"/>
                          </a:rPr>
                        </m:ctrlPr>
                      </m:sSubPr>
                      <m:e>
                        <m:r>
                          <a:rPr lang="en-US" i="1">
                            <a:latin typeface="Cambria Math"/>
                            <a:ea typeface="Cambria Math"/>
                          </a:rPr>
                          <m:t>(</m:t>
                        </m:r>
                        <m:r>
                          <a:rPr lang="el-GR" i="1">
                            <a:latin typeface="Cambria Math"/>
                            <a:ea typeface="Cambria Math"/>
                          </a:rPr>
                          <m:t>𝜇</m:t>
                        </m:r>
                      </m:e>
                      <m:sub>
                        <m:r>
                          <a:rPr lang="en-US" i="1">
                            <a:latin typeface="Cambria Math"/>
                            <a:ea typeface="Cambria Math"/>
                          </a:rPr>
                          <m:t>𝑒𝑛</m:t>
                        </m:r>
                      </m:sub>
                    </m:sSub>
                  </m:oMath>
                </a14:m>
                <a:r>
                  <a:rPr lang="en-GB" dirty="0">
                    <a:latin typeface="Verdana" pitchFamily="34" charset="0"/>
                    <a:ea typeface="Verdana" pitchFamily="34" charset="0"/>
                    <a:cs typeface="Verdana" pitchFamily="34" charset="0"/>
                  </a:rPr>
                  <a:t> /</a:t>
                </a:r>
                <a14:m>
                  <m:oMath xmlns:m="http://schemas.openxmlformats.org/officeDocument/2006/math">
                    <m:r>
                      <a:rPr lang="el-GR" i="1">
                        <a:latin typeface="Cambria Math"/>
                        <a:ea typeface="Cambria Math"/>
                      </a:rPr>
                      <m:t>𝜌</m:t>
                    </m:r>
                    <m:r>
                      <a:rPr lang="en-US" i="1">
                        <a:latin typeface="Cambria Math"/>
                        <a:ea typeface="Cambria Math"/>
                      </a:rPr>
                      <m:t>)</m:t>
                    </m:r>
                    <m:r>
                      <a:rPr lang="en-US" i="1" baseline="-25000">
                        <a:latin typeface="Cambria Math"/>
                        <a:ea typeface="Cambria Math"/>
                      </a:rPr>
                      <m:t>𝐸</m:t>
                    </m:r>
                    <m:r>
                      <a:rPr lang="en-US" i="1" baseline="-25000">
                        <a:latin typeface="Cambria Math"/>
                        <a:ea typeface="Cambria Math"/>
                      </a:rPr>
                      <m:t>,</m:t>
                    </m:r>
                    <m:r>
                      <a:rPr lang="en-US" i="1" baseline="-25000">
                        <a:latin typeface="Cambria Math"/>
                        <a:ea typeface="Cambria Math"/>
                      </a:rPr>
                      <m:t>𝑍</m:t>
                    </m:r>
                  </m:oMath>
                </a14:m>
                <a:r>
                  <a:rPr lang="en-GB" dirty="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is less than </a:t>
                </a:r>
                <a14:m>
                  <m:oMath xmlns:m="http://schemas.openxmlformats.org/officeDocument/2006/math">
                    <m:sSub>
                      <m:sSubPr>
                        <m:ctrlPr>
                          <a:rPr lang="el-GR" i="1">
                            <a:latin typeface="Cambria Math"/>
                            <a:ea typeface="Cambria Math"/>
                          </a:rPr>
                        </m:ctrlPr>
                      </m:sSubPr>
                      <m:e>
                        <m:r>
                          <a:rPr lang="en-US" i="1">
                            <a:latin typeface="Cambria Math"/>
                            <a:ea typeface="Cambria Math"/>
                          </a:rPr>
                          <m:t>(</m:t>
                        </m:r>
                        <m:r>
                          <a:rPr lang="el-GR" i="1">
                            <a:latin typeface="Cambria Math"/>
                            <a:ea typeface="Cambria Math"/>
                          </a:rPr>
                          <m:t>𝜇</m:t>
                        </m:r>
                      </m:e>
                      <m:sub>
                        <m:r>
                          <a:rPr lang="en-US" i="1">
                            <a:latin typeface="Cambria Math"/>
                            <a:ea typeface="Cambria Math"/>
                          </a:rPr>
                          <m:t>𝑡𝑟</m:t>
                        </m:r>
                      </m:sub>
                    </m:sSub>
                    <m:r>
                      <m:rPr>
                        <m:nor/>
                      </m:rPr>
                      <a:rPr lang="en-GB" dirty="0">
                        <a:latin typeface="Verdana" pitchFamily="34" charset="0"/>
                        <a:ea typeface="Verdana" pitchFamily="34" charset="0"/>
                        <a:cs typeface="Verdana" pitchFamily="34" charset="0"/>
                      </a:rPr>
                      <m:t> /</m:t>
                    </m:r>
                    <m:r>
                      <a:rPr lang="el-GR" i="1">
                        <a:latin typeface="Cambria Math"/>
                        <a:ea typeface="Cambria Math"/>
                      </a:rPr>
                      <m:t>𝜌</m:t>
                    </m:r>
                    <m:r>
                      <a:rPr lang="en-US" i="1">
                        <a:latin typeface="Cambria Math"/>
                        <a:ea typeface="Cambria Math"/>
                      </a:rPr>
                      <m:t>)</m:t>
                    </m:r>
                    <m:r>
                      <a:rPr lang="en-US" i="1" baseline="-25000">
                        <a:latin typeface="Cambria Math"/>
                        <a:ea typeface="Cambria Math"/>
                      </a:rPr>
                      <m:t>𝐸</m:t>
                    </m:r>
                    <m:r>
                      <a:rPr lang="en-US" i="1" baseline="-25000">
                        <a:latin typeface="Cambria Math"/>
                        <a:ea typeface="Cambria Math"/>
                      </a:rPr>
                      <m:t>,</m:t>
                    </m:r>
                    <m:r>
                      <a:rPr lang="en-US" i="1" baseline="-25000">
                        <a:latin typeface="Cambria Math"/>
                        <a:ea typeface="Cambria Math"/>
                      </a:rPr>
                      <m:t>𝑍</m:t>
                    </m:r>
                  </m:oMath>
                </a14:m>
                <a:endParaRPr lang="en-GB" dirty="0">
                  <a:latin typeface="Verdana" pitchFamily="34" charset="0"/>
                  <a:ea typeface="Verdana" pitchFamily="34" charset="0"/>
                  <a:cs typeface="Verdana"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59632" y="3999073"/>
                <a:ext cx="6517824" cy="369332"/>
              </a:xfrm>
              <a:prstGeom prst="rect">
                <a:avLst/>
              </a:prstGeom>
              <a:blipFill rotWithShape="1">
                <a:blip r:embed="rId6"/>
                <a:stretch>
                  <a:fillRect l="-842" t="-8197" b="-24590"/>
                </a:stretch>
              </a:blipFill>
            </p:spPr>
            <p:txBody>
              <a:bodyPr/>
              <a:lstStyle/>
              <a:p>
                <a:r>
                  <a:rPr lang="en-GB">
                    <a:noFill/>
                  </a:rPr>
                  <a:t> </a:t>
                </a:r>
              </a:p>
            </p:txBody>
          </p:sp>
        </mc:Fallback>
      </mc:AlternateContent>
      <p:sp>
        <p:nvSpPr>
          <p:cNvPr id="11" name="Slide Number Placeholder 10"/>
          <p:cNvSpPr>
            <a:spLocks noGrp="1"/>
          </p:cNvSpPr>
          <p:nvPr>
            <p:ph type="sldNum" sz="quarter" idx="12"/>
          </p:nvPr>
        </p:nvSpPr>
        <p:spPr/>
        <p:txBody>
          <a:bodyPr/>
          <a:lstStyle/>
          <a:p>
            <a:fld id="{97B5E8DF-58F0-4F1A-9C8E-35C36CDA2C44}" type="slidenum">
              <a:rPr lang="en-GB" smtClean="0"/>
              <a:pPr/>
              <a:t>51</a:t>
            </a:fld>
            <a:endParaRPr lang="en-GB"/>
          </a:p>
        </p:txBody>
      </p:sp>
      <p:sp>
        <p:nvSpPr>
          <p:cNvPr id="8" name="TextBox 7"/>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Collision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a:t>
            </a:r>
            <a:r>
              <a:rPr lang="en-US" sz="2000" i="1" dirty="0" err="1" smtClean="0">
                <a:solidFill>
                  <a:srgbClr val="FF0000"/>
                </a:solidFill>
                <a:latin typeface="Verdana" pitchFamily="34" charset="0"/>
                <a:ea typeface="Verdana" pitchFamily="34" charset="0"/>
                <a:cs typeface="Verdana" pitchFamily="34" charset="0"/>
              </a:rPr>
              <a:t>Kc</a:t>
            </a:r>
            <a:endParaRPr lang="en-GB" sz="20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412841" y="620688"/>
                <a:ext cx="7364615"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And similar as seen above for an energy spectrum </a:t>
                </a:r>
                <a14:m>
                  <m:oMath xmlns:m="http://schemas.openxmlformats.org/officeDocument/2006/math">
                    <m:sSup>
                      <m:sSupPr>
                        <m:ctrlPr>
                          <a:rPr lang="en-US" sz="1900" b="0" i="1" smtClean="0">
                            <a:latin typeface="Cambria Math"/>
                            <a:ea typeface="Cambria Math"/>
                          </a:rPr>
                        </m:ctrlPr>
                      </m:sSupPr>
                      <m:e>
                        <m:r>
                          <m:rPr>
                            <m:sty m:val="p"/>
                          </m:rPr>
                          <a:rPr lang="el-GR" sz="1900" i="1">
                            <a:latin typeface="Cambria Math"/>
                            <a:ea typeface="Cambria Math"/>
                          </a:rPr>
                          <m:t>Ψ</m:t>
                        </m:r>
                      </m:e>
                      <m:sup>
                        <m:r>
                          <a:rPr lang="en-US" sz="1900" b="0" i="0" smtClean="0">
                            <a:latin typeface="Cambria Math"/>
                            <a:ea typeface="Cambria Math"/>
                          </a:rPr>
                          <m:t>′</m:t>
                        </m:r>
                      </m:sup>
                    </m:sSup>
                    <m:r>
                      <a:rPr lang="en-US" sz="1900" b="0" i="0" smtClean="0">
                        <a:latin typeface="Cambria Math"/>
                        <a:ea typeface="Cambria Math"/>
                      </a:rPr>
                      <m:t>(</m:t>
                    </m:r>
                    <m:r>
                      <m:rPr>
                        <m:sty m:val="p"/>
                      </m:rPr>
                      <a:rPr lang="en-US" sz="1900" b="0" i="0" smtClean="0">
                        <a:latin typeface="Cambria Math"/>
                        <a:ea typeface="Cambria Math"/>
                      </a:rPr>
                      <m:t>E</m:t>
                    </m:r>
                    <m:r>
                      <a:rPr lang="en-US" sz="1900" b="0" i="0" smtClean="0">
                        <a:latin typeface="Cambria Math"/>
                        <a:ea typeface="Cambria Math"/>
                      </a:rPr>
                      <m:t>)</m:t>
                    </m:r>
                  </m:oMath>
                </a14:m>
                <a:endParaRPr lang="en-GB" sz="1900" dirty="0">
                  <a:latin typeface="Verdana" pitchFamily="34" charset="0"/>
                  <a:ea typeface="Verdana" pitchFamily="34" charset="0"/>
                  <a:cs typeface="Verdana"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412841" y="620688"/>
                <a:ext cx="7364615" cy="384721"/>
              </a:xfrm>
              <a:prstGeom prst="rect">
                <a:avLst/>
              </a:prstGeom>
              <a:blipFill rotWithShape="1">
                <a:blip r:embed="rId7"/>
                <a:stretch>
                  <a:fillRect l="-828" t="-9524" b="-253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05719" y="1124744"/>
                <a:ext cx="3774367" cy="85901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𝐾𝑐</m:t>
                      </m:r>
                      <m:r>
                        <a:rPr lang="en-US" sz="2000">
                          <a:latin typeface="Cambria Math"/>
                          <a:ea typeface="Cambria Math"/>
                        </a:rPr>
                        <m:t>=</m:t>
                      </m:r>
                      <m:nary>
                        <m:naryPr>
                          <m:ctrlPr>
                            <a:rPr lang="en-US" sz="2000" i="1">
                              <a:latin typeface="Cambria Math"/>
                              <a:ea typeface="Cambria Math"/>
                            </a:rPr>
                          </m:ctrlPr>
                        </m:naryPr>
                        <m:sub>
                          <m:r>
                            <a:rPr lang="en-US" sz="2000" i="1">
                              <a:latin typeface="Cambria Math"/>
                              <a:ea typeface="Cambria Math"/>
                            </a:rPr>
                            <m:t>𝐸</m:t>
                          </m:r>
                          <m:r>
                            <a:rPr lang="en-US" sz="2000" i="1">
                              <a:latin typeface="Cambria Math"/>
                              <a:ea typeface="Cambria Math"/>
                            </a:rPr>
                            <m:t>=0</m:t>
                          </m:r>
                        </m:sub>
                        <m:sup>
                          <m:sSub>
                            <m:sSubPr>
                              <m:ctrlPr>
                                <a:rPr lang="en-US" sz="2000" i="1">
                                  <a:latin typeface="Cambria Math"/>
                                  <a:ea typeface="Cambria Math"/>
                                </a:rPr>
                              </m:ctrlPr>
                            </m:sSubPr>
                            <m:e>
                              <m:r>
                                <a:rPr lang="en-US" sz="2000" i="1">
                                  <a:latin typeface="Cambria Math"/>
                                  <a:ea typeface="Cambria Math"/>
                                </a:rPr>
                                <m:t>𝐸</m:t>
                              </m:r>
                            </m:e>
                            <m:sub>
                              <m:r>
                                <a:rPr lang="en-US" sz="2000" i="1">
                                  <a:latin typeface="Cambria Math"/>
                                  <a:ea typeface="Cambria Math"/>
                                </a:rPr>
                                <m:t>𝑚𝑎𝑥</m:t>
                              </m:r>
                            </m:sub>
                          </m:sSub>
                        </m:sup>
                        <m:e>
                          <m:r>
                            <m:rPr>
                              <m:sty m:val="p"/>
                            </m:rPr>
                            <a:rPr lang="el-GR" sz="2000" i="1" smtClean="0">
                              <a:latin typeface="Cambria Math"/>
                              <a:ea typeface="Cambria Math"/>
                            </a:rPr>
                            <m:t>Ψ</m:t>
                          </m:r>
                          <m:r>
                            <a:rPr lang="en-US" sz="2000" i="1">
                              <a:latin typeface="Cambria Math"/>
                              <a:ea typeface="Cambria Math"/>
                            </a:rPr>
                            <m:t>′</m:t>
                          </m:r>
                          <m:d>
                            <m:dPr>
                              <m:ctrlPr>
                                <a:rPr lang="en-US" sz="2000" i="1">
                                  <a:latin typeface="Cambria Math"/>
                                  <a:ea typeface="Cambria Math"/>
                                </a:rPr>
                              </m:ctrlPr>
                            </m:dPr>
                            <m:e>
                              <m:r>
                                <a:rPr lang="en-US" sz="2000" i="1">
                                  <a:latin typeface="Cambria Math"/>
                                  <a:ea typeface="Cambria Math"/>
                                </a:rPr>
                                <m:t>𝐸</m:t>
                              </m:r>
                            </m:e>
                          </m:d>
                          <m:r>
                            <a:rPr lang="en-US" sz="2000" i="1" smtClean="0">
                              <a:latin typeface="Cambria Math"/>
                              <a:ea typeface="Cambria Math"/>
                            </a:rPr>
                            <m:t>⋅</m:t>
                          </m:r>
                          <m:sSub>
                            <m:sSubPr>
                              <m:ctrlPr>
                                <a:rPr lang="en-US" sz="2000" i="1" smtClean="0">
                                  <a:latin typeface="Cambria Math"/>
                                  <a:ea typeface="Cambria Math"/>
                                </a:rPr>
                              </m:ctrlPr>
                            </m:sSubPr>
                            <m:e>
                              <m:d>
                                <m:dPr>
                                  <m:ctrlPr>
                                    <a:rPr lang="en-US" sz="2000" i="1" smtClean="0">
                                      <a:latin typeface="Cambria Math"/>
                                      <a:ea typeface="Cambria Math"/>
                                    </a:rPr>
                                  </m:ctrlPr>
                                </m:dPr>
                                <m:e>
                                  <m:f>
                                    <m:fPr>
                                      <m:ctrlPr>
                                        <a:rPr lang="en-US" sz="2000" i="1" smtClean="0">
                                          <a:latin typeface="Cambria Math"/>
                                          <a:ea typeface="Cambria Math"/>
                                        </a:rPr>
                                      </m:ctrlPr>
                                    </m:fPr>
                                    <m:num>
                                      <m:sSub>
                                        <m:sSubPr>
                                          <m:ctrlPr>
                                            <a:rPr lang="en-US" sz="2000" i="1" smtClean="0">
                                              <a:latin typeface="Cambria Math"/>
                                              <a:ea typeface="Cambria Math"/>
                                            </a:rPr>
                                          </m:ctrlPr>
                                        </m:sSubPr>
                                        <m:e>
                                          <m:r>
                                            <a:rPr lang="en-US" sz="2000" i="1" smtClean="0">
                                              <a:latin typeface="Cambria Math"/>
                                              <a:ea typeface="Cambria Math"/>
                                            </a:rPr>
                                            <m:t>𝜇</m:t>
                                          </m:r>
                                        </m:e>
                                        <m:sub>
                                          <m:r>
                                            <a:rPr lang="en-US" sz="2000" b="0" i="1" smtClean="0">
                                              <a:latin typeface="Cambria Math"/>
                                              <a:ea typeface="Cambria Math"/>
                                            </a:rPr>
                                            <m:t>𝑒𝑛</m:t>
                                          </m:r>
                                        </m:sub>
                                      </m:sSub>
                                    </m:num>
                                    <m:den>
                                      <m:r>
                                        <a:rPr lang="en-US" sz="2000" i="1" smtClean="0">
                                          <a:latin typeface="Cambria Math"/>
                                          <a:ea typeface="Cambria Math"/>
                                        </a:rPr>
                                        <m:t>𝜌</m:t>
                                      </m:r>
                                    </m:den>
                                  </m:f>
                                </m:e>
                              </m:d>
                            </m:e>
                            <m:sub>
                              <m:r>
                                <a:rPr lang="en-US" sz="2000" b="0" i="1" smtClean="0">
                                  <a:latin typeface="Cambria Math"/>
                                  <a:ea typeface="Cambria Math"/>
                                </a:rPr>
                                <m:t>𝐸</m:t>
                              </m:r>
                              <m:r>
                                <a:rPr lang="en-US" sz="2000" b="0" i="1" smtClean="0">
                                  <a:latin typeface="Cambria Math"/>
                                  <a:ea typeface="Cambria Math"/>
                                </a:rPr>
                                <m:t>,</m:t>
                              </m:r>
                              <m:r>
                                <a:rPr lang="en-US" sz="2000" b="0" i="1" smtClean="0">
                                  <a:latin typeface="Cambria Math"/>
                                  <a:ea typeface="Cambria Math"/>
                                </a:rPr>
                                <m:t>𝑍</m:t>
                              </m:r>
                            </m:sub>
                          </m:sSub>
                          <m:r>
                            <a:rPr lang="en-US" sz="2000" i="1">
                              <a:latin typeface="Cambria Math"/>
                              <a:ea typeface="Cambria Math"/>
                            </a:rPr>
                            <m:t>𝑑𝐸</m:t>
                          </m:r>
                        </m:e>
                      </m:nary>
                    </m:oMath>
                  </m:oMathPara>
                </a14:m>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705719" y="1124744"/>
                <a:ext cx="3774367" cy="859018"/>
              </a:xfrm>
              <a:prstGeom prst="rect">
                <a:avLst/>
              </a:prstGeom>
              <a:blipFill rotWithShape="1">
                <a:blip r:embed="rId8"/>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91298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82367"/>
            <a:ext cx="4572508" cy="400110"/>
          </a:xfrm>
          <a:prstGeom prst="rect">
            <a:avLst/>
          </a:prstGeom>
          <a:noFill/>
        </p:spPr>
        <p:txBody>
          <a:bodyPr wrap="square" rtlCol="0">
            <a:spAutoFit/>
          </a:bodyPr>
          <a:lstStyle/>
          <a:p>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rate at point </a:t>
            </a:r>
            <a:r>
              <a:rPr lang="en-US" sz="2000" i="1" dirty="0" smtClean="0">
                <a:latin typeface="Verdana" pitchFamily="34" charset="0"/>
                <a:ea typeface="Verdana" pitchFamily="34" charset="0"/>
                <a:cs typeface="Verdana" pitchFamily="34" charset="0"/>
              </a:rPr>
              <a:t>P</a:t>
            </a:r>
            <a:r>
              <a:rPr lang="en-US" sz="2000" dirty="0" smtClean="0">
                <a:latin typeface="Verdana" pitchFamily="34" charset="0"/>
                <a:ea typeface="Verdana" pitchFamily="34" charset="0"/>
                <a:cs typeface="Verdana" pitchFamily="34" charset="0"/>
              </a:rPr>
              <a:t> and time </a:t>
            </a:r>
            <a:r>
              <a:rPr lang="en-US" sz="2000" i="1" dirty="0" smtClean="0">
                <a:latin typeface="Verdana" pitchFamily="34" charset="0"/>
                <a:ea typeface="Verdana" pitchFamily="34" charset="0"/>
                <a:cs typeface="Verdana" pitchFamily="34" charset="0"/>
              </a:rPr>
              <a:t>t</a:t>
            </a:r>
            <a:endParaRPr lang="en-GB" sz="2000" i="1"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827584" y="1556792"/>
                <a:ext cx="2723181" cy="8530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sz="2200" i="1" smtClean="0">
                              <a:latin typeface="Cambria Math"/>
                            </a:rPr>
                          </m:ctrlPr>
                        </m:accPr>
                        <m:e>
                          <m:r>
                            <a:rPr lang="en-US" sz="2200" b="0" i="1" smtClean="0">
                              <a:latin typeface="Cambria Math"/>
                            </a:rPr>
                            <m:t>𝐾</m:t>
                          </m:r>
                        </m:e>
                      </m:acc>
                      <m:r>
                        <a:rPr lang="en-US" sz="2200" b="0" i="1" smtClean="0">
                          <a:latin typeface="Cambria Math"/>
                        </a:rPr>
                        <m:t>=</m:t>
                      </m:r>
                      <m:f>
                        <m:fPr>
                          <m:ctrlPr>
                            <a:rPr lang="en-GB" sz="2200" i="1" smtClean="0">
                              <a:latin typeface="Cambria Math"/>
                            </a:rPr>
                          </m:ctrlPr>
                        </m:fPr>
                        <m:num>
                          <m:r>
                            <a:rPr lang="en-US" sz="2200" b="0" i="1" smtClean="0">
                              <a:latin typeface="Cambria Math"/>
                            </a:rPr>
                            <m:t>𝑑𝐾</m:t>
                          </m:r>
                        </m:num>
                        <m:den>
                          <m:r>
                            <a:rPr lang="en-US" sz="2200" b="0" i="1" smtClean="0">
                              <a:latin typeface="Cambria Math"/>
                            </a:rPr>
                            <m:t>𝑑𝑡</m:t>
                          </m:r>
                        </m:den>
                      </m:f>
                      <m:r>
                        <a:rPr lang="en-US" sz="2200" b="0" i="1" smtClean="0">
                          <a:latin typeface="Cambria Math"/>
                        </a:rPr>
                        <m:t>=</m:t>
                      </m:r>
                      <m:f>
                        <m:fPr>
                          <m:ctrlPr>
                            <a:rPr lang="en-US" sz="2200" b="0" i="1" smtClean="0">
                              <a:latin typeface="Cambria Math"/>
                            </a:rPr>
                          </m:ctrlPr>
                        </m:fPr>
                        <m:num>
                          <m:r>
                            <a:rPr lang="en-US" sz="2200" b="0" i="1" smtClean="0">
                              <a:latin typeface="Cambria Math"/>
                            </a:rPr>
                            <m:t>𝑑</m:t>
                          </m:r>
                        </m:num>
                        <m:den>
                          <m:r>
                            <a:rPr lang="en-US" sz="2200" b="0" i="1" smtClean="0">
                              <a:latin typeface="Cambria Math"/>
                            </a:rPr>
                            <m:t>𝑑𝑡</m:t>
                          </m:r>
                        </m:den>
                      </m:f>
                      <m:d>
                        <m:dPr>
                          <m:ctrlPr>
                            <a:rPr lang="en-US" sz="2200" b="0" i="1" smtClean="0">
                              <a:latin typeface="Cambria Math"/>
                            </a:rPr>
                          </m:ctrlPr>
                        </m:dPr>
                        <m:e>
                          <m:f>
                            <m:fPr>
                              <m:ctrlPr>
                                <a:rPr lang="en-US" sz="2200" b="0" i="1" smtClean="0">
                                  <a:latin typeface="Cambria Math"/>
                                </a:rPr>
                              </m:ctrlPr>
                            </m:fPr>
                            <m:num>
                              <m:r>
                                <a:rPr lang="en-US" sz="2200" b="0" i="1" smtClean="0">
                                  <a:latin typeface="Cambria Math"/>
                                </a:rPr>
                                <m:t>𝑑</m:t>
                              </m:r>
                              <m:sSub>
                                <m:sSubPr>
                                  <m:ctrlPr>
                                    <a:rPr lang="en-US" sz="2200" b="0" i="1" smtClean="0">
                                      <a:latin typeface="Cambria Math"/>
                                    </a:rPr>
                                  </m:ctrlPr>
                                </m:sSubPr>
                                <m:e>
                                  <m:r>
                                    <a:rPr lang="en-US" sz="2200" b="0" i="1" smtClean="0">
                                      <a:latin typeface="Cambria Math"/>
                                      <a:ea typeface="Cambria Math"/>
                                    </a:rPr>
                                    <m:t>𝜀</m:t>
                                  </m:r>
                                </m:e>
                                <m:sub>
                                  <m:r>
                                    <a:rPr lang="en-US" sz="2200" b="0" i="1" smtClean="0">
                                      <a:latin typeface="Cambria Math"/>
                                    </a:rPr>
                                    <m:t>𝑡𝑟</m:t>
                                  </m:r>
                                </m:sub>
                              </m:sSub>
                            </m:num>
                            <m:den>
                              <m:r>
                                <a:rPr lang="en-US" sz="2200" b="0" i="1" smtClean="0">
                                  <a:latin typeface="Cambria Math"/>
                                </a:rPr>
                                <m:t>𝑑𝑚</m:t>
                              </m:r>
                            </m:den>
                          </m:f>
                        </m:e>
                      </m:d>
                    </m:oMath>
                  </m:oMathPara>
                </a14:m>
                <a:endParaRPr lang="en-GB"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827584" y="1556792"/>
                <a:ext cx="2723181" cy="853054"/>
              </a:xfrm>
              <a:prstGeom prst="rect">
                <a:avLst/>
              </a:prstGeom>
              <a:blipFill rotWithShape="1">
                <a:blip r:embed="rId2"/>
                <a:stretch>
                  <a:fillRect/>
                </a:stretch>
              </a:blipFill>
            </p:spPr>
            <p:txBody>
              <a:bodyPr/>
              <a:lstStyle/>
              <a:p>
                <a:r>
                  <a:rPr lang="en-GB">
                    <a:noFill/>
                  </a:rPr>
                  <a:t> </a:t>
                </a:r>
              </a:p>
            </p:txBody>
          </p:sp>
        </mc:Fallback>
      </mc:AlternateContent>
      <p:sp>
        <p:nvSpPr>
          <p:cNvPr id="5" name="TextBox 4"/>
          <p:cNvSpPr txBox="1"/>
          <p:nvPr/>
        </p:nvSpPr>
        <p:spPr>
          <a:xfrm>
            <a:off x="4067944" y="1729467"/>
            <a:ext cx="302433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a:t>
            </a:r>
            <a:r>
              <a:rPr lang="en-US" sz="2000" dirty="0" err="1" smtClean="0">
                <a:latin typeface="Verdana" pitchFamily="34" charset="0"/>
                <a:ea typeface="Verdana" pitchFamily="34" charset="0"/>
                <a:cs typeface="Verdana" pitchFamily="34" charset="0"/>
              </a:rPr>
              <a:t>Gy</a:t>
            </a:r>
            <a:r>
              <a:rPr lang="en-US" sz="2000" dirty="0" smtClean="0">
                <a:latin typeface="Verdana" pitchFamily="34" charset="0"/>
                <a:ea typeface="Verdana" pitchFamily="34" charset="0"/>
                <a:cs typeface="Verdana" pitchFamily="34" charset="0"/>
              </a:rPr>
              <a:t> 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  or  </a:t>
            </a:r>
            <a:r>
              <a:rPr lang="en-US" sz="2000" dirty="0" err="1" smtClean="0">
                <a:latin typeface="Verdana" pitchFamily="34" charset="0"/>
                <a:ea typeface="Verdana" pitchFamily="34" charset="0"/>
                <a:cs typeface="Verdana" pitchFamily="34" charset="0"/>
              </a:rPr>
              <a:t>Gy</a:t>
            </a:r>
            <a:r>
              <a:rPr lang="en-US" sz="2000" dirty="0" smtClean="0">
                <a:latin typeface="Verdana" pitchFamily="34" charset="0"/>
                <a:ea typeface="Verdana" pitchFamily="34" charset="0"/>
                <a:cs typeface="Verdana" pitchFamily="34" charset="0"/>
              </a:rPr>
              <a:t> h</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p:sp>
        <p:nvSpPr>
          <p:cNvPr id="6" name="TextBox 5"/>
          <p:cNvSpPr txBox="1"/>
          <p:nvPr/>
        </p:nvSpPr>
        <p:spPr>
          <a:xfrm>
            <a:off x="611560" y="2852936"/>
            <a:ext cx="6048672"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Integrated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between times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0</a:t>
            </a:r>
            <a:r>
              <a:rPr lang="en-US" sz="2000" dirty="0" smtClean="0">
                <a:latin typeface="Verdana" pitchFamily="34" charset="0"/>
                <a:ea typeface="Verdana" pitchFamily="34" charset="0"/>
                <a:cs typeface="Verdana" pitchFamily="34" charset="0"/>
              </a:rPr>
              <a:t> and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814620" y="3501008"/>
                <a:ext cx="2956515" cy="89133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a:rPr>
                        <m:t>𝐾</m:t>
                      </m:r>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0</m:t>
                              </m:r>
                            </m:sub>
                          </m:sSub>
                          <m:r>
                            <a:rPr lang="en-US" sz="2200" b="0" i="1" smtClean="0">
                              <a:latin typeface="Cambria Math"/>
                            </a:rPr>
                            <m:t>,</m:t>
                          </m:r>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1</m:t>
                              </m:r>
                            </m:sub>
                          </m:sSub>
                        </m:e>
                      </m:d>
                      <m:r>
                        <a:rPr lang="en-US" sz="2200" b="0" i="1" smtClean="0">
                          <a:latin typeface="Cambria Math"/>
                        </a:rPr>
                        <m:t>=</m:t>
                      </m:r>
                      <m:nary>
                        <m:naryPr>
                          <m:ctrlPr>
                            <a:rPr lang="en-US" sz="2200" b="0" i="1" smtClean="0">
                              <a:latin typeface="Cambria Math"/>
                            </a:rPr>
                          </m:ctrlPr>
                        </m:naryPr>
                        <m:sub>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0</m:t>
                              </m:r>
                            </m:sub>
                          </m:sSub>
                        </m:sub>
                        <m:sup>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1</m:t>
                              </m:r>
                            </m:sub>
                          </m:sSub>
                        </m:sup>
                        <m:e>
                          <m:acc>
                            <m:accPr>
                              <m:chr m:val="̇"/>
                              <m:ctrlPr>
                                <a:rPr lang="en-US" sz="2200" b="0" i="1" smtClean="0">
                                  <a:latin typeface="Cambria Math"/>
                                </a:rPr>
                              </m:ctrlPr>
                            </m:accPr>
                            <m:e>
                              <m:r>
                                <a:rPr lang="en-US" sz="2200" b="0" i="1" smtClean="0">
                                  <a:latin typeface="Cambria Math"/>
                                </a:rPr>
                                <m:t>𝐾</m:t>
                              </m:r>
                            </m:e>
                          </m:acc>
                          <m:d>
                            <m:dPr>
                              <m:ctrlPr>
                                <a:rPr lang="en-US" sz="2200" b="0" i="1" smtClean="0">
                                  <a:latin typeface="Cambria Math"/>
                                </a:rPr>
                              </m:ctrlPr>
                            </m:dPr>
                            <m:e>
                              <m:r>
                                <a:rPr lang="en-US" sz="2200" b="0" i="1" smtClean="0">
                                  <a:latin typeface="Cambria Math"/>
                                </a:rPr>
                                <m:t>𝑡</m:t>
                              </m:r>
                            </m:e>
                          </m:d>
                          <m:r>
                            <a:rPr lang="en-US" sz="2200" b="0" i="1" smtClean="0">
                              <a:latin typeface="Cambria Math"/>
                            </a:rPr>
                            <m:t> </m:t>
                          </m:r>
                          <m:r>
                            <a:rPr lang="en-US" sz="2200" b="0" i="1" smtClean="0">
                              <a:latin typeface="Cambria Math"/>
                            </a:rPr>
                            <m:t>𝑑𝑡</m:t>
                          </m:r>
                        </m:e>
                      </m:nary>
                    </m:oMath>
                  </m:oMathPara>
                </a14:m>
                <a:endParaRPr lang="en-GB" sz="2200" dirty="0"/>
              </a:p>
            </p:txBody>
          </p:sp>
        </mc:Choice>
        <mc:Fallback xmlns="">
          <p:sp>
            <p:nvSpPr>
              <p:cNvPr id="7" name="TextBox 6"/>
              <p:cNvSpPr txBox="1">
                <a:spLocks noRot="1" noChangeAspect="1" noMove="1" noResize="1" noEditPoints="1" noAdjustHandles="1" noChangeArrowheads="1" noChangeShapeType="1" noTextEdit="1"/>
              </p:cNvSpPr>
              <p:nvPr/>
            </p:nvSpPr>
            <p:spPr>
              <a:xfrm>
                <a:off x="814620" y="3501008"/>
                <a:ext cx="2956515" cy="891334"/>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719572" y="4659480"/>
            <a:ext cx="4140460"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and for constant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rate:</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814620" y="5517232"/>
                <a:ext cx="2869696" cy="4415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a:rPr>
                        <m:t>𝐾</m:t>
                      </m:r>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0</m:t>
                              </m:r>
                            </m:sub>
                          </m:sSub>
                          <m:r>
                            <a:rPr lang="en-US" sz="2200" b="0" i="1" smtClean="0">
                              <a:latin typeface="Cambria Math"/>
                            </a:rPr>
                            <m:t>,</m:t>
                          </m:r>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1</m:t>
                              </m:r>
                            </m:sub>
                          </m:sSub>
                        </m:e>
                      </m:d>
                      <m:r>
                        <a:rPr lang="en-US" sz="2200" b="0" i="1" smtClean="0">
                          <a:latin typeface="Cambria Math"/>
                        </a:rPr>
                        <m:t>=</m:t>
                      </m:r>
                      <m:acc>
                        <m:accPr>
                          <m:chr m:val="̇"/>
                          <m:ctrlPr>
                            <a:rPr lang="en-US" sz="2200" b="0" i="1" smtClean="0">
                              <a:latin typeface="Cambria Math"/>
                            </a:rPr>
                          </m:ctrlPr>
                        </m:accPr>
                        <m:e>
                          <m:r>
                            <a:rPr lang="en-US" sz="2200" b="0" i="1" smtClean="0">
                              <a:latin typeface="Cambria Math"/>
                            </a:rPr>
                            <m:t>𝐾</m:t>
                          </m:r>
                        </m:e>
                      </m:acc>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1</m:t>
                              </m:r>
                            </m:sub>
                          </m:sSub>
                          <m:r>
                            <a:rPr lang="en-US" sz="2200" b="0" i="1" smtClean="0">
                              <a:latin typeface="Cambria Math"/>
                            </a:rPr>
                            <m:t>−</m:t>
                          </m:r>
                          <m:sSub>
                            <m:sSubPr>
                              <m:ctrlPr>
                                <a:rPr lang="en-US" sz="2200" b="0" i="1" smtClean="0">
                                  <a:latin typeface="Cambria Math"/>
                                </a:rPr>
                              </m:ctrlPr>
                            </m:sSubPr>
                            <m:e>
                              <m:r>
                                <a:rPr lang="en-US" sz="2200" b="0" i="1" smtClean="0">
                                  <a:latin typeface="Cambria Math"/>
                                </a:rPr>
                                <m:t>𝑡</m:t>
                              </m:r>
                            </m:e>
                            <m:sub>
                              <m:r>
                                <a:rPr lang="en-US" sz="2200" b="0" i="1" smtClean="0">
                                  <a:latin typeface="Cambria Math"/>
                                </a:rPr>
                                <m:t>2</m:t>
                              </m:r>
                            </m:sub>
                          </m:sSub>
                        </m:e>
                      </m:d>
                    </m:oMath>
                  </m:oMathPara>
                </a14:m>
                <a:endParaRPr lang="en-GB" sz="2200" dirty="0"/>
              </a:p>
            </p:txBody>
          </p:sp>
        </mc:Choice>
        <mc:Fallback xmlns="">
          <p:sp>
            <p:nvSpPr>
              <p:cNvPr id="9" name="TextBox 8"/>
              <p:cNvSpPr txBox="1">
                <a:spLocks noRot="1" noChangeAspect="1" noMove="1" noResize="1" noEditPoints="1" noAdjustHandles="1" noChangeArrowheads="1" noChangeShapeType="1" noTextEdit="1"/>
              </p:cNvSpPr>
              <p:nvPr/>
            </p:nvSpPr>
            <p:spPr>
              <a:xfrm>
                <a:off x="814620" y="5517232"/>
                <a:ext cx="2869696" cy="441596"/>
              </a:xfrm>
              <a:prstGeom prst="rect">
                <a:avLst/>
              </a:prstGeom>
              <a:blipFill rotWithShape="1">
                <a:blip r:embed="rId4"/>
                <a:stretch>
                  <a:fillRect b="-1389"/>
                </a:stretch>
              </a:blipFill>
            </p:spPr>
            <p:txBody>
              <a:bodyPr/>
              <a:lstStyle/>
              <a:p>
                <a:r>
                  <a:rPr lang="en-GB">
                    <a:noFill/>
                  </a:rPr>
                  <a:t> </a:t>
                </a:r>
              </a:p>
            </p:txBody>
          </p:sp>
        </mc:Fallback>
      </mc:AlternateContent>
      <p:sp>
        <p:nvSpPr>
          <p:cNvPr id="14" name="Slide Number Placeholder 13"/>
          <p:cNvSpPr>
            <a:spLocks noGrp="1"/>
          </p:cNvSpPr>
          <p:nvPr>
            <p:ph type="sldNum" sz="quarter" idx="12"/>
          </p:nvPr>
        </p:nvSpPr>
        <p:spPr/>
        <p:txBody>
          <a:bodyPr/>
          <a:lstStyle/>
          <a:p>
            <a:fld id="{97B5E8DF-58F0-4F1A-9C8E-35C36CDA2C44}" type="slidenum">
              <a:rPr lang="en-GB" smtClean="0"/>
              <a:pPr/>
              <a:t>52</a:t>
            </a:fld>
            <a:endParaRPr lang="en-GB"/>
          </a:p>
        </p:txBody>
      </p:sp>
      <p:sp>
        <p:nvSpPr>
          <p:cNvPr id="10" name="TextBox 9"/>
          <p:cNvSpPr txBox="1"/>
          <p:nvPr/>
        </p:nvSpPr>
        <p:spPr>
          <a:xfrm>
            <a:off x="0" y="40944"/>
            <a:ext cx="7416824" cy="400110"/>
          </a:xfrm>
          <a:prstGeom prst="rect">
            <a:avLst/>
          </a:prstGeom>
          <a:noFill/>
        </p:spPr>
        <p:txBody>
          <a:bodyPr wrap="square" rtlCol="0">
            <a:spAutoFit/>
          </a:bodyPr>
          <a:lstStyle/>
          <a:p>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rate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7790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extBox 3"/>
              <p:cNvSpPr txBox="1"/>
              <p:nvPr/>
            </p:nvSpPr>
            <p:spPr>
              <a:xfrm>
                <a:off x="849823" y="1484784"/>
                <a:ext cx="5689186" cy="430887"/>
              </a:xfrm>
              <a:prstGeom prst="rect">
                <a:avLst/>
              </a:prstGeom>
              <a:noFill/>
            </p:spPr>
            <p:txBody>
              <a:bodyPr wrap="none" rtlCol="0">
                <a:spAutoFit/>
              </a:bodyPr>
              <a:lstStyle/>
              <a:p>
                <a14:m>
                  <m:oMath xmlns:m="http://schemas.openxmlformats.org/officeDocument/2006/math">
                    <m:r>
                      <a:rPr lang="en-GB" sz="2200" i="1" smtClean="0">
                        <a:latin typeface="Cambria Math"/>
                        <a:ea typeface="Cambria Math"/>
                      </a:rPr>
                      <m:t>𝜀</m:t>
                    </m:r>
                    <m:r>
                      <a:rPr lang="en-US" sz="2200" b="0" i="1" smtClean="0">
                        <a:latin typeface="Cambria Math"/>
                      </a:rPr>
                      <m:t>= </m:t>
                    </m:r>
                    <m:sSub>
                      <m:sSubPr>
                        <m:ctrlPr>
                          <a:rPr lang="en-US" sz="2200" b="0" i="1" smtClean="0">
                            <a:latin typeface="Cambria Math"/>
                          </a:rPr>
                        </m:ctrlPr>
                      </m:sSubPr>
                      <m:e>
                        <m:d>
                          <m:dPr>
                            <m:ctrlPr>
                              <a:rPr lang="en-US" sz="2200" b="0" i="1" smtClean="0">
                                <a:latin typeface="Cambria Math"/>
                              </a:rPr>
                            </m:ctrlPr>
                          </m:dPr>
                          <m:e>
                            <m:sSub>
                              <m:sSubPr>
                                <m:ctrlPr>
                                  <a:rPr lang="en-US" sz="2200" b="0" i="1" smtClean="0">
                                    <a:latin typeface="Cambria Math"/>
                                  </a:rPr>
                                </m:ctrlPr>
                              </m:sSubPr>
                              <m:e>
                                <m:r>
                                  <a:rPr lang="en-US" sz="2200" b="0" i="1" smtClean="0">
                                    <a:latin typeface="Cambria Math"/>
                                  </a:rPr>
                                  <m:t>𝑅</m:t>
                                </m:r>
                              </m:e>
                              <m:sub>
                                <m:r>
                                  <a:rPr lang="en-US" sz="2200" b="0" i="1" smtClean="0">
                                    <a:latin typeface="Cambria Math"/>
                                  </a:rPr>
                                  <m:t>𝑖𝑛</m:t>
                                </m:r>
                              </m:sub>
                            </m:sSub>
                          </m:e>
                        </m:d>
                      </m:e>
                      <m:sub>
                        <m:r>
                          <a:rPr lang="en-US" sz="2200" b="0" i="1" smtClean="0">
                            <a:latin typeface="Cambria Math"/>
                          </a:rPr>
                          <m:t>𝑢</m:t>
                        </m:r>
                      </m:sub>
                    </m:sSub>
                    <m:r>
                      <a:rPr lang="en-US" sz="2200" b="0" i="0" smtClean="0">
                        <a:latin typeface="Cambria Math"/>
                      </a:rPr>
                      <m:t>−</m:t>
                    </m:r>
                    <m:d>
                      <m:dPr>
                        <m:ctrlPr>
                          <a:rPr lang="en-GB" sz="2200" i="1">
                            <a:latin typeface="Cambria Math"/>
                          </a:rPr>
                        </m:ctrlPr>
                      </m:dPr>
                      <m:e>
                        <m:sSub>
                          <m:sSubPr>
                            <m:ctrlPr>
                              <a:rPr lang="en-GB" sz="2200" i="1">
                                <a:latin typeface="Cambria Math"/>
                              </a:rPr>
                            </m:ctrlPr>
                          </m:sSubPr>
                          <m:e>
                            <m:r>
                              <a:rPr lang="en-US" sz="2200" i="1">
                                <a:latin typeface="Cambria Math"/>
                              </a:rPr>
                              <m:t>𝑅</m:t>
                            </m:r>
                          </m:e>
                          <m:sub>
                            <m:r>
                              <a:rPr lang="en-US" sz="2200" i="1">
                                <a:latin typeface="Cambria Math"/>
                              </a:rPr>
                              <m:t>𝑜𝑢𝑡</m:t>
                            </m:r>
                          </m:sub>
                        </m:sSub>
                      </m:e>
                    </m:d>
                    <m:r>
                      <a:rPr lang="en-US" sz="2200" i="1" baseline="-25000">
                        <a:latin typeface="Cambria Math"/>
                      </a:rPr>
                      <m:t>𝑢</m:t>
                    </m:r>
                  </m:oMath>
                </a14:m>
                <a:r>
                  <a:rPr lang="en-GB" sz="2200" dirty="0" smtClean="0"/>
                  <a:t> +</a:t>
                </a:r>
                <a:r>
                  <a:rPr lang="en-US" sz="2200" dirty="0"/>
                  <a:t> </a:t>
                </a:r>
                <a14:m>
                  <m:oMath xmlns:m="http://schemas.openxmlformats.org/officeDocument/2006/math">
                    <m:sSub>
                      <m:sSubPr>
                        <m:ctrlPr>
                          <a:rPr lang="en-US" sz="2200" i="1">
                            <a:latin typeface="Cambria Math"/>
                          </a:rPr>
                        </m:ctrlPr>
                      </m:sSubPr>
                      <m:e>
                        <m:d>
                          <m:dPr>
                            <m:ctrlPr>
                              <a:rPr lang="en-US" sz="2200" i="1">
                                <a:latin typeface="Cambria Math"/>
                              </a:rPr>
                            </m:ctrlPr>
                          </m:dPr>
                          <m:e>
                            <m:sSub>
                              <m:sSubPr>
                                <m:ctrlPr>
                                  <a:rPr lang="en-US" sz="2200" i="1">
                                    <a:latin typeface="Cambria Math"/>
                                  </a:rPr>
                                </m:ctrlPr>
                              </m:sSubPr>
                              <m:e>
                                <m:r>
                                  <a:rPr lang="en-US" sz="2200" i="1">
                                    <a:latin typeface="Cambria Math"/>
                                  </a:rPr>
                                  <m:t>𝑅</m:t>
                                </m:r>
                              </m:e>
                              <m:sub>
                                <m:r>
                                  <a:rPr lang="en-US" sz="2200" i="1">
                                    <a:latin typeface="Cambria Math"/>
                                  </a:rPr>
                                  <m:t>𝑖𝑛</m:t>
                                </m:r>
                              </m:sub>
                            </m:sSub>
                          </m:e>
                        </m:d>
                      </m:e>
                      <m:sub>
                        <m:r>
                          <a:rPr lang="en-US" sz="2200" b="0" i="1" smtClean="0">
                            <a:latin typeface="Cambria Math"/>
                          </a:rPr>
                          <m:t>𝑐</m:t>
                        </m:r>
                      </m:sub>
                    </m:sSub>
                    <m:r>
                      <a:rPr lang="en-US" sz="2200">
                        <a:latin typeface="Cambria Math"/>
                      </a:rPr>
                      <m:t>−</m:t>
                    </m:r>
                    <m:d>
                      <m:dPr>
                        <m:ctrlPr>
                          <a:rPr lang="en-GB" sz="2200" i="1">
                            <a:latin typeface="Cambria Math"/>
                          </a:rPr>
                        </m:ctrlPr>
                      </m:dPr>
                      <m:e>
                        <m:sSub>
                          <m:sSubPr>
                            <m:ctrlPr>
                              <a:rPr lang="en-GB" sz="2200" i="1">
                                <a:latin typeface="Cambria Math"/>
                              </a:rPr>
                            </m:ctrlPr>
                          </m:sSubPr>
                          <m:e>
                            <m:r>
                              <a:rPr lang="en-US" sz="2200" i="1">
                                <a:latin typeface="Cambria Math"/>
                              </a:rPr>
                              <m:t>𝑅</m:t>
                            </m:r>
                          </m:e>
                          <m:sub>
                            <m:r>
                              <a:rPr lang="en-US" sz="2200" i="1">
                                <a:latin typeface="Cambria Math"/>
                              </a:rPr>
                              <m:t>𝑜𝑢𝑡</m:t>
                            </m:r>
                          </m:sub>
                        </m:sSub>
                      </m:e>
                    </m:d>
                    <m:r>
                      <a:rPr lang="en-US" sz="2200" b="0" i="1" baseline="-25000" smtClean="0">
                        <a:latin typeface="Cambria Math"/>
                      </a:rPr>
                      <m:t>𝑐</m:t>
                    </m:r>
                  </m:oMath>
                </a14:m>
                <a:r>
                  <a:rPr lang="en-GB" sz="2200" dirty="0"/>
                  <a:t> </a:t>
                </a:r>
                <a:r>
                  <a:rPr lang="en-GB" sz="2200" dirty="0" smtClean="0"/>
                  <a:t>+</a:t>
                </a:r>
                <a14:m>
                  <m:oMath xmlns:m="http://schemas.openxmlformats.org/officeDocument/2006/math">
                    <m:r>
                      <a:rPr lang="en-US" sz="2200" b="0" i="0" smtClean="0">
                        <a:latin typeface="Cambria Math"/>
                      </a:rPr>
                      <m:t> </m:t>
                    </m:r>
                    <m:nary>
                      <m:naryPr>
                        <m:chr m:val="∑"/>
                        <m:subHide m:val="on"/>
                        <m:supHide m:val="on"/>
                        <m:ctrlPr>
                          <a:rPr lang="en-GB" sz="2200" i="1" smtClean="0">
                            <a:latin typeface="Cambria Math"/>
                          </a:rPr>
                        </m:ctrlPr>
                      </m:naryPr>
                      <m:sub/>
                      <m:sup/>
                      <m:e>
                        <m:r>
                          <a:rPr lang="en-US" sz="2200" b="0" i="1" smtClean="0">
                            <a:latin typeface="Cambria Math"/>
                          </a:rPr>
                          <m:t>𝑄</m:t>
                        </m:r>
                      </m:e>
                    </m:nary>
                  </m:oMath>
                </a14:m>
                <a:endParaRPr lang="en-GB" sz="2200" dirty="0" smtClean="0"/>
              </a:p>
            </p:txBody>
          </p:sp>
        </mc:Choice>
        <mc:Fallback xmlns="">
          <p:sp>
            <p:nvSpPr>
              <p:cNvPr id="4" name="TextBox 3"/>
              <p:cNvSpPr txBox="1">
                <a:spLocks noRot="1" noChangeAspect="1" noMove="1" noResize="1" noEditPoints="1" noAdjustHandles="1" noChangeArrowheads="1" noChangeShapeType="1" noTextEdit="1"/>
              </p:cNvSpPr>
              <p:nvPr/>
            </p:nvSpPr>
            <p:spPr>
              <a:xfrm>
                <a:off x="849823" y="1484784"/>
                <a:ext cx="5689186" cy="430887"/>
              </a:xfrm>
              <a:prstGeom prst="rect">
                <a:avLst/>
              </a:prstGeom>
              <a:blipFill rotWithShape="1">
                <a:blip r:embed="rId2"/>
                <a:stretch>
                  <a:fillRect t="-128571" r="-11563" b="-192857"/>
                </a:stretch>
              </a:blipFill>
            </p:spPr>
            <p:txBody>
              <a:bodyPr/>
              <a:lstStyle/>
              <a:p>
                <a:r>
                  <a:rPr lang="en-GB">
                    <a:noFill/>
                  </a:rPr>
                  <a:t> </a:t>
                </a:r>
              </a:p>
            </p:txBody>
          </p:sp>
        </mc:Fallback>
      </mc:AlternateContent>
      <p:sp>
        <p:nvSpPr>
          <p:cNvPr id="5" name="TextBox 4"/>
          <p:cNvSpPr txBox="1"/>
          <p:nvPr/>
        </p:nvSpPr>
        <p:spPr>
          <a:xfrm>
            <a:off x="659191" y="2204864"/>
            <a:ext cx="1417921"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where:</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412551" y="2996952"/>
                <a:ext cx="8407921" cy="2862322"/>
              </a:xfrm>
              <a:prstGeom prst="rect">
                <a:avLst/>
              </a:prstGeom>
            </p:spPr>
            <p:txBody>
              <a:bodyPr wrap="square">
                <a:spAutoFit/>
              </a:bodyPr>
              <a:lstStyle/>
              <a:p>
                <a:pPr>
                  <a:tabLst>
                    <a:tab pos="804863" algn="l"/>
                  </a:tabLst>
                </a:pPr>
                <a14:m>
                  <m:oMath xmlns:m="http://schemas.openxmlformats.org/officeDocument/2006/math">
                    <m:sSub>
                      <m:sSubPr>
                        <m:ctrlPr>
                          <a:rPr lang="en-US" i="1" smtClean="0">
                            <a:latin typeface="Cambria Math"/>
                          </a:rPr>
                        </m:ctrlPr>
                      </m:sSubPr>
                      <m:e>
                        <m:d>
                          <m:dPr>
                            <m:ctrlPr>
                              <a:rPr lang="en-US" i="1">
                                <a:latin typeface="Cambria Math"/>
                              </a:rPr>
                            </m:ctrlPr>
                          </m:dPr>
                          <m:e>
                            <m:sSub>
                              <m:sSubPr>
                                <m:ctrlPr>
                                  <a:rPr lang="en-US" i="1">
                                    <a:latin typeface="Cambria Math"/>
                                  </a:rPr>
                                </m:ctrlPr>
                              </m:sSubPr>
                              <m:e>
                                <m:r>
                                  <a:rPr lang="en-US" i="1">
                                    <a:latin typeface="Cambria Math"/>
                                  </a:rPr>
                                  <m:t>𝑅</m:t>
                                </m:r>
                              </m:e>
                              <m:sub>
                                <m:r>
                                  <a:rPr lang="en-US" i="1">
                                    <a:latin typeface="Cambria Math"/>
                                  </a:rPr>
                                  <m:t>𝑖𝑛</m:t>
                                </m:r>
                              </m:sub>
                            </m:sSub>
                          </m:e>
                        </m:d>
                      </m:e>
                      <m:sub>
                        <m:r>
                          <a:rPr lang="en-US" i="1">
                            <a:latin typeface="Cambria Math"/>
                          </a:rPr>
                          <m:t>𝑢</m:t>
                        </m:r>
                      </m:sub>
                    </m:sSub>
                  </m:oMath>
                </a14:m>
                <a:r>
                  <a:rPr lang="en-GB" dirty="0" smtClean="0">
                    <a:latin typeface="Verdana" pitchFamily="34" charset="0"/>
                    <a:ea typeface="Verdana" pitchFamily="34" charset="0"/>
                    <a:cs typeface="Verdana" pitchFamily="34" charset="0"/>
                  </a:rPr>
                  <a:t>  = radiant energy of uncharged particles entering the volume </a:t>
                </a:r>
                <a:r>
                  <a:rPr lang="en-GB" i="1" dirty="0" smtClean="0">
                    <a:latin typeface="Verdana" pitchFamily="34" charset="0"/>
                    <a:ea typeface="Verdana" pitchFamily="34" charset="0"/>
                    <a:cs typeface="Verdana" pitchFamily="34" charset="0"/>
                  </a:rPr>
                  <a:t>V</a:t>
                </a:r>
              </a:p>
              <a:p>
                <a:pPr>
                  <a:tabLst>
                    <a:tab pos="804863" algn="l"/>
                  </a:tabLst>
                </a:pPr>
                <a:r>
                  <a:rPr lang="en-US" dirty="0">
                    <a:latin typeface="Verdana" pitchFamily="34" charset="0"/>
                    <a:ea typeface="Verdana" pitchFamily="34" charset="0"/>
                    <a:cs typeface="Verdana" pitchFamily="34" charset="0"/>
                  </a:rPr>
                  <a:t>	</a:t>
                </a:r>
              </a:p>
              <a:p>
                <a:pPr>
                  <a:tabLst>
                    <a:tab pos="804863" algn="l"/>
                  </a:tabLst>
                </a:pPr>
                <a14:m>
                  <m:oMath xmlns:m="http://schemas.openxmlformats.org/officeDocument/2006/math">
                    <m:d>
                      <m:dPr>
                        <m:ctrlPr>
                          <a:rPr lang="en-GB" i="1">
                            <a:latin typeface="Cambria Math"/>
                          </a:rPr>
                        </m:ctrlPr>
                      </m:dPr>
                      <m:e>
                        <m:sSub>
                          <m:sSubPr>
                            <m:ctrlPr>
                              <a:rPr lang="en-GB" i="1">
                                <a:latin typeface="Cambria Math"/>
                              </a:rPr>
                            </m:ctrlPr>
                          </m:sSubPr>
                          <m:e>
                            <m:r>
                              <a:rPr lang="en-US" i="1">
                                <a:latin typeface="Cambria Math"/>
                              </a:rPr>
                              <m:t>𝑅</m:t>
                            </m:r>
                          </m:e>
                          <m:sub>
                            <m:r>
                              <a:rPr lang="en-US" i="1">
                                <a:latin typeface="Cambria Math"/>
                              </a:rPr>
                              <m:t>𝑜𝑢𝑡</m:t>
                            </m:r>
                          </m:sub>
                        </m:sSub>
                      </m:e>
                    </m:d>
                    <m:r>
                      <a:rPr lang="en-US" i="1" baseline="-25000">
                        <a:latin typeface="Cambria Math"/>
                      </a:rPr>
                      <m:t>𝑢</m:t>
                    </m:r>
                  </m:oMath>
                </a14:m>
                <a:r>
                  <a:rPr lang="en-GB" dirty="0" smtClean="0">
                    <a:latin typeface="Verdana" pitchFamily="34" charset="0"/>
                    <a:ea typeface="Verdana" pitchFamily="34" charset="0"/>
                    <a:cs typeface="Verdana" pitchFamily="34" charset="0"/>
                  </a:rPr>
                  <a:t> = radiant </a:t>
                </a:r>
                <a:r>
                  <a:rPr lang="en-GB" dirty="0">
                    <a:latin typeface="Verdana" pitchFamily="34" charset="0"/>
                    <a:ea typeface="Verdana" pitchFamily="34" charset="0"/>
                    <a:cs typeface="Verdana" pitchFamily="34" charset="0"/>
                  </a:rPr>
                  <a:t>energy of </a:t>
                </a:r>
                <a:r>
                  <a:rPr lang="en-GB" dirty="0" smtClean="0">
                    <a:latin typeface="Verdana" pitchFamily="34" charset="0"/>
                    <a:ea typeface="Verdana" pitchFamily="34" charset="0"/>
                    <a:cs typeface="Verdana" pitchFamily="34" charset="0"/>
                  </a:rPr>
                  <a:t>all uncharged radiation leaving </a:t>
                </a:r>
                <a:r>
                  <a:rPr lang="en-GB" i="1" dirty="0">
                    <a:latin typeface="Verdana" pitchFamily="34" charset="0"/>
                    <a:ea typeface="Verdana" pitchFamily="34" charset="0"/>
                    <a:cs typeface="Verdana" pitchFamily="34" charset="0"/>
                  </a:rPr>
                  <a:t>V</a:t>
                </a:r>
                <a:endParaRPr lang="en-GB" dirty="0" smtClean="0">
                  <a:latin typeface="Verdana" pitchFamily="34" charset="0"/>
                  <a:ea typeface="Verdana" pitchFamily="34" charset="0"/>
                  <a:cs typeface="Verdana" pitchFamily="34" charset="0"/>
                </a:endParaRPr>
              </a:p>
              <a:p>
                <a:pPr>
                  <a:tabLst>
                    <a:tab pos="804863" algn="l"/>
                  </a:tabLst>
                </a:pPr>
                <a:endParaRPr lang="en-GB" dirty="0">
                  <a:latin typeface="Verdana" pitchFamily="34" charset="0"/>
                  <a:ea typeface="Verdana" pitchFamily="34" charset="0"/>
                  <a:cs typeface="Verdana" pitchFamily="34" charset="0"/>
                </a:endParaRPr>
              </a:p>
              <a:p>
                <a:pPr>
                  <a:tabLst>
                    <a:tab pos="804863" algn="l"/>
                  </a:tabLst>
                </a:pPr>
                <a14:m>
                  <m:oMath xmlns:m="http://schemas.openxmlformats.org/officeDocument/2006/math">
                    <m:sSub>
                      <m:sSubPr>
                        <m:ctrlPr>
                          <a:rPr lang="en-US" i="1">
                            <a:latin typeface="Cambria Math"/>
                          </a:rPr>
                        </m:ctrlPr>
                      </m:sSubPr>
                      <m:e>
                        <m:d>
                          <m:dPr>
                            <m:ctrlPr>
                              <a:rPr lang="en-US" i="1">
                                <a:latin typeface="Cambria Math"/>
                              </a:rPr>
                            </m:ctrlPr>
                          </m:dPr>
                          <m:e>
                            <m:sSub>
                              <m:sSubPr>
                                <m:ctrlPr>
                                  <a:rPr lang="en-US" i="1">
                                    <a:latin typeface="Cambria Math"/>
                                  </a:rPr>
                                </m:ctrlPr>
                              </m:sSubPr>
                              <m:e>
                                <m:r>
                                  <a:rPr lang="en-US" i="1">
                                    <a:latin typeface="Cambria Math"/>
                                  </a:rPr>
                                  <m:t>𝑅</m:t>
                                </m:r>
                              </m:e>
                              <m:sub>
                                <m:r>
                                  <a:rPr lang="en-US" i="1">
                                    <a:latin typeface="Cambria Math"/>
                                  </a:rPr>
                                  <m:t>𝑖𝑛</m:t>
                                </m:r>
                              </m:sub>
                            </m:sSub>
                          </m:e>
                        </m:d>
                      </m:e>
                      <m:sub>
                        <m:r>
                          <a:rPr lang="en-US" i="1">
                            <a:latin typeface="Cambria Math"/>
                          </a:rPr>
                          <m:t>𝑐</m:t>
                        </m:r>
                      </m:sub>
                    </m:sSub>
                  </m:oMath>
                </a14:m>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radiant </a:t>
                </a:r>
                <a:r>
                  <a:rPr lang="en-GB" dirty="0">
                    <a:latin typeface="Verdana" pitchFamily="34" charset="0"/>
                    <a:ea typeface="Verdana" pitchFamily="34" charset="0"/>
                    <a:cs typeface="Verdana" pitchFamily="34" charset="0"/>
                  </a:rPr>
                  <a:t>energy of </a:t>
                </a:r>
                <a:r>
                  <a:rPr lang="en-GB" dirty="0" smtClean="0">
                    <a:latin typeface="Verdana" pitchFamily="34" charset="0"/>
                    <a:ea typeface="Verdana" pitchFamily="34" charset="0"/>
                    <a:cs typeface="Verdana" pitchFamily="34" charset="0"/>
                  </a:rPr>
                  <a:t>the charged </a:t>
                </a:r>
                <a:r>
                  <a:rPr lang="en-GB" dirty="0">
                    <a:latin typeface="Verdana" pitchFamily="34" charset="0"/>
                    <a:ea typeface="Verdana" pitchFamily="34" charset="0"/>
                    <a:cs typeface="Verdana" pitchFamily="34" charset="0"/>
                  </a:rPr>
                  <a:t>particles entering </a:t>
                </a:r>
                <a:r>
                  <a:rPr lang="en-GB" i="1" dirty="0">
                    <a:latin typeface="Verdana" pitchFamily="34" charset="0"/>
                    <a:ea typeface="Verdana" pitchFamily="34" charset="0"/>
                    <a:cs typeface="Verdana" pitchFamily="34" charset="0"/>
                  </a:rPr>
                  <a:t>V</a:t>
                </a:r>
                <a:endParaRPr lang="en-GB" dirty="0" smtClean="0">
                  <a:latin typeface="Verdana" pitchFamily="34" charset="0"/>
                  <a:ea typeface="Verdana" pitchFamily="34" charset="0"/>
                  <a:cs typeface="Verdana" pitchFamily="34" charset="0"/>
                </a:endParaRPr>
              </a:p>
              <a:p>
                <a:pPr>
                  <a:tabLst>
                    <a:tab pos="804863" algn="l"/>
                  </a:tabLst>
                </a:pPr>
                <a:endParaRPr lang="en-US" dirty="0">
                  <a:latin typeface="Verdana" pitchFamily="34" charset="0"/>
                  <a:ea typeface="Verdana" pitchFamily="34" charset="0"/>
                  <a:cs typeface="Verdana" pitchFamily="34" charset="0"/>
                </a:endParaRPr>
              </a:p>
              <a:p>
                <a:pPr>
                  <a:tabLst>
                    <a:tab pos="804863" algn="l"/>
                  </a:tabLst>
                </a:pPr>
                <a14:m>
                  <m:oMath xmlns:m="http://schemas.openxmlformats.org/officeDocument/2006/math">
                    <m:d>
                      <m:dPr>
                        <m:ctrlPr>
                          <a:rPr lang="en-GB" i="1">
                            <a:latin typeface="Cambria Math"/>
                          </a:rPr>
                        </m:ctrlPr>
                      </m:dPr>
                      <m:e>
                        <m:sSub>
                          <m:sSubPr>
                            <m:ctrlPr>
                              <a:rPr lang="en-GB" i="1">
                                <a:latin typeface="Cambria Math"/>
                              </a:rPr>
                            </m:ctrlPr>
                          </m:sSubPr>
                          <m:e>
                            <m:r>
                              <a:rPr lang="en-US" i="1">
                                <a:latin typeface="Cambria Math"/>
                              </a:rPr>
                              <m:t>𝑅</m:t>
                            </m:r>
                          </m:e>
                          <m:sub>
                            <m:r>
                              <a:rPr lang="en-US" i="1">
                                <a:latin typeface="Cambria Math"/>
                              </a:rPr>
                              <m:t>𝑜𝑢𝑡</m:t>
                            </m:r>
                          </m:sub>
                        </m:sSub>
                      </m:e>
                    </m:d>
                    <m:r>
                      <a:rPr lang="en-US" i="1" baseline="-25000">
                        <a:latin typeface="Cambria Math"/>
                      </a:rPr>
                      <m:t>𝑐</m:t>
                    </m:r>
                  </m:oMath>
                </a14:m>
                <a:r>
                  <a:rPr lang="en-GB" dirty="0" smtClean="0">
                    <a:latin typeface="Verdana" pitchFamily="34" charset="0"/>
                    <a:ea typeface="Verdana" pitchFamily="34" charset="0"/>
                    <a:cs typeface="Verdana" pitchFamily="34" charset="0"/>
                  </a:rPr>
                  <a:t> 	= radiant </a:t>
                </a:r>
                <a:r>
                  <a:rPr lang="en-GB" dirty="0">
                    <a:latin typeface="Verdana" pitchFamily="34" charset="0"/>
                    <a:ea typeface="Verdana" pitchFamily="34" charset="0"/>
                    <a:cs typeface="Verdana" pitchFamily="34" charset="0"/>
                  </a:rPr>
                  <a:t>energy of the charged particles </a:t>
                </a:r>
                <a:r>
                  <a:rPr lang="en-GB" dirty="0" smtClean="0">
                    <a:latin typeface="Verdana" pitchFamily="34" charset="0"/>
                    <a:ea typeface="Verdana" pitchFamily="34" charset="0"/>
                    <a:cs typeface="Verdana" pitchFamily="34" charset="0"/>
                  </a:rPr>
                  <a:t>leaving </a:t>
                </a:r>
                <a:r>
                  <a:rPr lang="en-GB" i="1" dirty="0">
                    <a:latin typeface="Verdana" pitchFamily="34" charset="0"/>
                    <a:ea typeface="Verdana" pitchFamily="34" charset="0"/>
                    <a:cs typeface="Verdana" pitchFamily="34" charset="0"/>
                  </a:rPr>
                  <a:t>V</a:t>
                </a:r>
                <a:endParaRPr lang="en-GB" dirty="0" smtClean="0">
                  <a:latin typeface="Verdana" pitchFamily="34" charset="0"/>
                  <a:ea typeface="Verdana" pitchFamily="34" charset="0"/>
                  <a:cs typeface="Verdana" pitchFamily="34" charset="0"/>
                </a:endParaRPr>
              </a:p>
              <a:p>
                <a:pPr>
                  <a:tabLst>
                    <a:tab pos="804863" algn="l"/>
                  </a:tabLst>
                </a:pPr>
                <a:endParaRPr lang="en-US" dirty="0" smtClean="0">
                  <a:latin typeface="Verdana" pitchFamily="34" charset="0"/>
                  <a:ea typeface="Verdana" pitchFamily="34" charset="0"/>
                  <a:cs typeface="Verdana" pitchFamily="34" charset="0"/>
                </a:endParaRPr>
              </a:p>
              <a:p>
                <a:pPr>
                  <a:tabLst>
                    <a:tab pos="804863" algn="l"/>
                  </a:tabLst>
                </a:pPr>
                <a14:m>
                  <m:oMath xmlns:m="http://schemas.openxmlformats.org/officeDocument/2006/math">
                    <m:nary>
                      <m:naryPr>
                        <m:chr m:val="∑"/>
                        <m:subHide m:val="on"/>
                        <m:supHide m:val="on"/>
                        <m:ctrlPr>
                          <a:rPr lang="en-GB" i="1">
                            <a:latin typeface="Cambria Math"/>
                          </a:rPr>
                        </m:ctrlPr>
                      </m:naryPr>
                      <m:sub/>
                      <m:sup/>
                      <m:e>
                        <m:r>
                          <a:rPr lang="en-US" i="1">
                            <a:latin typeface="Cambria Math"/>
                          </a:rPr>
                          <m:t>𝑄</m:t>
                        </m:r>
                      </m:e>
                    </m:nary>
                  </m:oMath>
                </a14:m>
                <a:r>
                  <a:rPr lang="en-GB" dirty="0" smtClean="0">
                    <a:latin typeface="Verdana" pitchFamily="34" charset="0"/>
                    <a:ea typeface="Verdana" pitchFamily="34" charset="0"/>
                    <a:cs typeface="Verdana" pitchFamily="34" charset="0"/>
                  </a:rPr>
                  <a:t>     	=</a:t>
                </a:r>
                <a:r>
                  <a:rPr lang="en-GB" dirty="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net energy derived from rest mass in V </a:t>
                </a:r>
              </a:p>
              <a:p>
                <a:pPr>
                  <a:tabLst>
                    <a:tab pos="804863" algn="l"/>
                  </a:tabLst>
                </a:pPr>
                <a:r>
                  <a:rPr lang="en-GB" dirty="0">
                    <a:latin typeface="Verdana" pitchFamily="34" charset="0"/>
                    <a:ea typeface="Verdana" pitchFamily="34" charset="0"/>
                    <a:cs typeface="Verdana" pitchFamily="34" charset="0"/>
                  </a:rPr>
                  <a:t>	</a:t>
                </a:r>
                <a:r>
                  <a:rPr lang="en-GB" dirty="0" smtClean="0">
                    <a:latin typeface="Verdana" pitchFamily="34" charset="0"/>
                    <a:ea typeface="Verdana" pitchFamily="34" charset="0"/>
                    <a:cs typeface="Verdana" pitchFamily="34" charset="0"/>
                  </a:rPr>
                  <a:t>   (</a:t>
                </a:r>
                <a:r>
                  <a:rPr lang="en-GB" dirty="0">
                    <a:latin typeface="Verdana" pitchFamily="34" charset="0"/>
                    <a:ea typeface="Verdana" pitchFamily="34" charset="0"/>
                    <a:cs typeface="Verdana" pitchFamily="34" charset="0"/>
                  </a:rPr>
                  <a:t>m</a:t>
                </a:r>
                <a:r>
                  <a:rPr lang="en-US" dirty="0">
                    <a:latin typeface="Verdana" pitchFamily="34" charset="0"/>
                    <a:ea typeface="Verdana" pitchFamily="34" charset="0"/>
                    <a:cs typeface="Verdana" pitchFamily="34" charset="0"/>
                    <a:sym typeface="Wingdings 3"/>
                  </a:rPr>
                  <a:t> </a:t>
                </a:r>
                <a:r>
                  <a:rPr lang="en-US" dirty="0" smtClean="0">
                    <a:latin typeface="Verdana" pitchFamily="34" charset="0"/>
                    <a:ea typeface="Verdana" pitchFamily="34" charset="0"/>
                    <a:cs typeface="Verdana" pitchFamily="34" charset="0"/>
                    <a:sym typeface="Wingdings 3"/>
                  </a:rPr>
                  <a:t> E </a:t>
                </a:r>
                <a:r>
                  <a:rPr lang="en-US" dirty="0">
                    <a:latin typeface="Verdana" pitchFamily="34" charset="0"/>
                    <a:ea typeface="Verdana" pitchFamily="34" charset="0"/>
                    <a:cs typeface="Verdana" pitchFamily="34" charset="0"/>
                    <a:sym typeface="Wingdings 3"/>
                  </a:rPr>
                  <a:t>positive, E </a:t>
                </a:r>
                <a:r>
                  <a:rPr lang="en-US" dirty="0" smtClean="0">
                    <a:latin typeface="Verdana" pitchFamily="34" charset="0"/>
                    <a:ea typeface="Verdana" pitchFamily="34" charset="0"/>
                    <a:cs typeface="Verdana" pitchFamily="34" charset="0"/>
                    <a:sym typeface="Wingdings 3"/>
                  </a:rPr>
                  <a:t> m </a:t>
                </a:r>
                <a:r>
                  <a:rPr lang="en-US" dirty="0">
                    <a:latin typeface="Verdana" pitchFamily="34" charset="0"/>
                    <a:ea typeface="Verdana" pitchFamily="34" charset="0"/>
                    <a:cs typeface="Verdana" pitchFamily="34" charset="0"/>
                    <a:sym typeface="Wingdings 3"/>
                  </a:rPr>
                  <a:t>negative</a:t>
                </a:r>
                <a:r>
                  <a:rPr lang="en-US" dirty="0" smtClean="0">
                    <a:latin typeface="Verdana" pitchFamily="34" charset="0"/>
                    <a:ea typeface="Verdana" pitchFamily="34" charset="0"/>
                    <a:cs typeface="Verdana" pitchFamily="34" charset="0"/>
                    <a:sym typeface="Wingdings 3"/>
                  </a:rPr>
                  <a:t>)</a:t>
                </a:r>
                <a:endParaRPr lang="en-US" dirty="0">
                  <a:latin typeface="Verdana" pitchFamily="34" charset="0"/>
                  <a:ea typeface="Verdana" pitchFamily="34" charset="0"/>
                  <a:cs typeface="Verdana"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412551" y="2996952"/>
                <a:ext cx="8407921" cy="2862322"/>
              </a:xfrm>
              <a:prstGeom prst="rect">
                <a:avLst/>
              </a:prstGeom>
              <a:blipFill rotWithShape="1">
                <a:blip r:embed="rId3"/>
                <a:stretch>
                  <a:fillRect l="-4061" t="-1066" b="-14072"/>
                </a:stretch>
              </a:blipFill>
            </p:spPr>
            <p:txBody>
              <a:bodyPr/>
              <a:lstStyle/>
              <a:p>
                <a:r>
                  <a:rPr lang="en-GB">
                    <a:noFill/>
                  </a:rPr>
                  <a:t> </a:t>
                </a:r>
              </a:p>
            </p:txBody>
          </p:sp>
        </mc:Fallback>
      </mc:AlternateContent>
      <p:sp>
        <p:nvSpPr>
          <p:cNvPr id="7" name="TextBox 6"/>
          <p:cNvSpPr txBox="1"/>
          <p:nvPr/>
        </p:nvSpPr>
        <p:spPr>
          <a:xfrm>
            <a:off x="659191" y="774687"/>
            <a:ext cx="7729233"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The </a:t>
            </a:r>
            <a:r>
              <a:rPr lang="en-US" sz="2000" b="1" dirty="0" smtClean="0">
                <a:latin typeface="Verdana" pitchFamily="34" charset="0"/>
                <a:ea typeface="Verdana" pitchFamily="34" charset="0"/>
                <a:cs typeface="Verdana" pitchFamily="34" charset="0"/>
              </a:rPr>
              <a:t>energy imparted </a:t>
            </a:r>
            <a:r>
              <a:rPr lang="en-US" sz="2000" dirty="0" smtClean="0">
                <a:latin typeface="Verdana" pitchFamily="34" charset="0"/>
                <a:ea typeface="Verdana" pitchFamily="34" charset="0"/>
                <a:cs typeface="Verdana" pitchFamily="34" charset="0"/>
              </a:rPr>
              <a:t>is a stochastic quantity defined as:</a:t>
            </a:r>
            <a:endParaRPr lang="en-GB" sz="2000" dirty="0">
              <a:latin typeface="Verdana" pitchFamily="34" charset="0"/>
              <a:ea typeface="Verdana" pitchFamily="34" charset="0"/>
              <a:cs typeface="Verdana" pitchFamily="34" charset="0"/>
            </a:endParaRPr>
          </a:p>
        </p:txBody>
      </p:sp>
      <p:sp>
        <p:nvSpPr>
          <p:cNvPr id="12" name="Slide Number Placeholder 11"/>
          <p:cNvSpPr>
            <a:spLocks noGrp="1"/>
          </p:cNvSpPr>
          <p:nvPr>
            <p:ph type="sldNum" sz="quarter" idx="12"/>
          </p:nvPr>
        </p:nvSpPr>
        <p:spPr/>
        <p:txBody>
          <a:bodyPr/>
          <a:lstStyle/>
          <a:p>
            <a:fld id="{97B5E8DF-58F0-4F1A-9C8E-35C36CDA2C44}" type="slidenum">
              <a:rPr lang="en-GB" smtClean="0"/>
              <a:pPr/>
              <a:t>53</a:t>
            </a:fld>
            <a:endParaRPr lang="en-GB"/>
          </a:p>
        </p:txBody>
      </p:sp>
      <p:sp>
        <p:nvSpPr>
          <p:cNvPr id="8" name="TextBox 7"/>
          <p:cNvSpPr txBox="1"/>
          <p:nvPr/>
        </p:nvSpPr>
        <p:spPr>
          <a:xfrm>
            <a:off x="0" y="4094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imparted</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1119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86" y="17260"/>
            <a:ext cx="4464496"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Absorbed dose and dose rate</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179512" y="692696"/>
            <a:ext cx="6984776" cy="923330"/>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The absorbed dose is relevant to </a:t>
            </a:r>
            <a:r>
              <a:rPr lang="en-US" b="1" i="1" dirty="0" smtClean="0">
                <a:latin typeface="Verdana" pitchFamily="34" charset="0"/>
                <a:ea typeface="Verdana" pitchFamily="34" charset="0"/>
                <a:cs typeface="Verdana" pitchFamily="34" charset="0"/>
              </a:rPr>
              <a:t>all types </a:t>
            </a:r>
            <a:r>
              <a:rPr lang="en-US" dirty="0" smtClean="0">
                <a:latin typeface="Verdana" pitchFamily="34" charset="0"/>
                <a:ea typeface="Verdana" pitchFamily="34" charset="0"/>
                <a:cs typeface="Verdana" pitchFamily="34" charset="0"/>
              </a:rPr>
              <a:t>of ionizing </a:t>
            </a:r>
            <a:r>
              <a:rPr lang="en-US" dirty="0">
                <a:latin typeface="Verdana" pitchFamily="34" charset="0"/>
                <a:ea typeface="Verdana" pitchFamily="34" charset="0"/>
                <a:cs typeface="Verdana" pitchFamily="34" charset="0"/>
              </a:rPr>
              <a:t>r</a:t>
            </a:r>
            <a:r>
              <a:rPr lang="en-US" dirty="0" smtClean="0">
                <a:latin typeface="Verdana" pitchFamily="34" charset="0"/>
                <a:ea typeface="Verdana" pitchFamily="34" charset="0"/>
                <a:cs typeface="Verdana" pitchFamily="34" charset="0"/>
              </a:rPr>
              <a:t>adiation fields and to any ionizing radiation source distributed within an absorbing medium</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683568" y="1973270"/>
                <a:ext cx="1130887" cy="67672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𝐷</m:t>
                      </m:r>
                      <m:r>
                        <a:rPr lang="en-US" sz="2000" b="0" i="1" smtClean="0">
                          <a:latin typeface="Cambria Math"/>
                        </a:rPr>
                        <m:t>=</m:t>
                      </m:r>
                      <m:f>
                        <m:fPr>
                          <m:ctrlPr>
                            <a:rPr lang="en-US" sz="2000" b="0" i="1" smtClean="0">
                              <a:latin typeface="Cambria Math"/>
                            </a:rPr>
                          </m:ctrlPr>
                        </m:fPr>
                        <m:num>
                          <m:r>
                            <a:rPr lang="en-US" sz="2000" b="0" i="1" smtClean="0">
                              <a:latin typeface="Cambria Math"/>
                            </a:rPr>
                            <m:t>𝑑</m:t>
                          </m:r>
                          <m:r>
                            <a:rPr lang="en-US" sz="2000" b="0" i="1" smtClean="0">
                              <a:latin typeface="Cambria Math"/>
                              <a:ea typeface="Cambria Math"/>
                            </a:rPr>
                            <m:t>𝜖</m:t>
                          </m:r>
                        </m:num>
                        <m:den>
                          <m:r>
                            <a:rPr lang="en-US" sz="2000" b="0" i="1" smtClean="0">
                              <a:latin typeface="Cambria Math"/>
                            </a:rPr>
                            <m:t>𝑑𝑚</m:t>
                          </m:r>
                        </m:den>
                      </m:f>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973270"/>
                <a:ext cx="1130887" cy="676724"/>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95536" y="2924944"/>
                <a:ext cx="8496943" cy="2308324"/>
              </a:xfrm>
              <a:prstGeom prst="rect">
                <a:avLst/>
              </a:prstGeom>
              <a:noFill/>
            </p:spPr>
            <p:txBody>
              <a:bodyPr wrap="square" rtlCol="0">
                <a:spAutoFit/>
              </a:bodyPr>
              <a:lstStyle/>
              <a:p>
                <a:pPr marL="804863" indent="-804863"/>
                <a14:m>
                  <m:oMath xmlns:m="http://schemas.openxmlformats.org/officeDocument/2006/math">
                    <m:r>
                      <a:rPr lang="en-US" i="1">
                        <a:latin typeface="Cambria Math"/>
                        <a:ea typeface="Cambria Math"/>
                      </a:rPr>
                      <m:t>𝜖</m:t>
                    </m:r>
                  </m:oMath>
                </a14:m>
                <a:r>
                  <a:rPr lang="en-GB" dirty="0" smtClean="0">
                    <a:latin typeface="Verdana" pitchFamily="34" charset="0"/>
                    <a:ea typeface="Verdana" pitchFamily="34" charset="0"/>
                    <a:cs typeface="Verdana" pitchFamily="34" charset="0"/>
                  </a:rPr>
                  <a:t>    =  	expectation value of the energy imparted in the finite volume V during a given time interval</a:t>
                </a:r>
              </a:p>
              <a:p>
                <a:pPr marL="804863" indent="-804863"/>
                <a:r>
                  <a:rPr lang="en-US" dirty="0">
                    <a:latin typeface="Verdana" pitchFamily="34" charset="0"/>
                    <a:ea typeface="Verdana" pitchFamily="34" charset="0"/>
                    <a:cs typeface="Verdana" pitchFamily="34" charset="0"/>
                  </a:rPr>
                  <a:t>d</a:t>
                </a:r>
                <a14:m>
                  <m:oMath xmlns:m="http://schemas.openxmlformats.org/officeDocument/2006/math">
                    <m:r>
                      <a:rPr lang="en-US" i="1">
                        <a:latin typeface="Cambria Math"/>
                        <a:ea typeface="Cambria Math"/>
                      </a:rPr>
                      <m:t>𝜖</m:t>
                    </m:r>
                  </m:oMath>
                </a14:m>
                <a:r>
                  <a:rPr lang="en-GB" dirty="0" smtClean="0">
                    <a:latin typeface="Verdana" pitchFamily="34" charset="0"/>
                    <a:ea typeface="Verdana" pitchFamily="34" charset="0"/>
                    <a:cs typeface="Verdana" pitchFamily="34" charset="0"/>
                  </a:rPr>
                  <a:t>   = 	expectation </a:t>
                </a:r>
                <a:r>
                  <a:rPr lang="en-GB" dirty="0">
                    <a:latin typeface="Verdana" pitchFamily="34" charset="0"/>
                    <a:ea typeface="Verdana" pitchFamily="34" charset="0"/>
                    <a:cs typeface="Verdana" pitchFamily="34" charset="0"/>
                  </a:rPr>
                  <a:t>value of the energy imparted</a:t>
                </a:r>
                <a:r>
                  <a:rPr lang="en-GB" dirty="0" smtClean="0">
                    <a:latin typeface="Verdana" pitchFamily="34" charset="0"/>
                    <a:ea typeface="Verdana" pitchFamily="34" charset="0"/>
                    <a:cs typeface="Verdana" pitchFamily="34" charset="0"/>
                  </a:rPr>
                  <a:t> in an infinitesimal volume </a:t>
                </a:r>
                <a:r>
                  <a:rPr lang="en-GB" i="1" dirty="0" err="1" smtClean="0">
                    <a:latin typeface="Verdana" pitchFamily="34" charset="0"/>
                    <a:ea typeface="Verdana" pitchFamily="34" charset="0"/>
                    <a:cs typeface="Verdana" pitchFamily="34" charset="0"/>
                  </a:rPr>
                  <a:t>dV</a:t>
                </a:r>
                <a:r>
                  <a:rPr lang="en-GB" dirty="0" smtClean="0">
                    <a:latin typeface="Verdana" pitchFamily="34" charset="0"/>
                    <a:ea typeface="Verdana" pitchFamily="34" charset="0"/>
                    <a:cs typeface="Verdana" pitchFamily="34" charset="0"/>
                  </a:rPr>
                  <a:t> at point P</a:t>
                </a:r>
              </a:p>
              <a:p>
                <a:pPr marL="804863" indent="-804863"/>
                <a:r>
                  <a:rPr lang="en-US" i="1" dirty="0" err="1" smtClean="0">
                    <a:latin typeface="Verdana" pitchFamily="34" charset="0"/>
                    <a:ea typeface="Verdana" pitchFamily="34" charset="0"/>
                    <a:cs typeface="Verdana" pitchFamily="34" charset="0"/>
                  </a:rPr>
                  <a:t>dm</a:t>
                </a:r>
                <a:r>
                  <a:rPr lang="en-US" i="1"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 </a:t>
                </a:r>
                <a:r>
                  <a:rPr lang="en-US" dirty="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mass of </a:t>
                </a:r>
                <a:r>
                  <a:rPr lang="en-US" i="1" dirty="0" err="1" smtClean="0">
                    <a:latin typeface="Verdana" pitchFamily="34" charset="0"/>
                    <a:ea typeface="Verdana" pitchFamily="34" charset="0"/>
                    <a:cs typeface="Verdana" pitchFamily="34" charset="0"/>
                  </a:rPr>
                  <a:t>dV</a:t>
                </a:r>
                <a:r>
                  <a:rPr lang="en-US" i="1" dirty="0" smtClean="0">
                    <a:latin typeface="Verdana" pitchFamily="34" charset="0"/>
                    <a:ea typeface="Verdana" pitchFamily="34" charset="0"/>
                    <a:cs typeface="Verdana" pitchFamily="34" charset="0"/>
                  </a:rPr>
                  <a:t> </a:t>
                </a:r>
                <a:endParaRPr lang="en-GB" i="1" dirty="0" smtClean="0">
                  <a:latin typeface="Verdana" pitchFamily="34" charset="0"/>
                  <a:ea typeface="Verdana" pitchFamily="34" charset="0"/>
                  <a:cs typeface="Verdana" pitchFamily="34" charset="0"/>
                </a:endParaRPr>
              </a:p>
              <a:p>
                <a:endParaRPr lang="en-GB" dirty="0" smtClean="0">
                  <a:latin typeface="Verdana" pitchFamily="34" charset="0"/>
                  <a:ea typeface="Verdana" pitchFamily="34" charset="0"/>
                  <a:cs typeface="Verdana" pitchFamily="34" charset="0"/>
                </a:endParaRPr>
              </a:p>
              <a:p>
                <a:r>
                  <a:rPr lang="en-GB" b="1" i="1" dirty="0" smtClean="0">
                    <a:solidFill>
                      <a:srgbClr val="0070C0"/>
                    </a:solidFill>
                    <a:latin typeface="Verdana" pitchFamily="34" charset="0"/>
                    <a:ea typeface="Verdana" pitchFamily="34" charset="0"/>
                    <a:cs typeface="Verdana" pitchFamily="34" charset="0"/>
                  </a:rPr>
                  <a:t>D is the expectation value of the energy imparted to matter per unit mass at point P </a:t>
                </a:r>
                <a:endParaRPr lang="en-GB" b="1" i="1" dirty="0">
                  <a:solidFill>
                    <a:srgbClr val="0070C0"/>
                  </a:solidFill>
                  <a:latin typeface="Verdana" pitchFamily="34" charset="0"/>
                  <a:ea typeface="Verdana" pitchFamily="34" charset="0"/>
                  <a:cs typeface="Verdana"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95536" y="2924944"/>
                <a:ext cx="8496943" cy="2308324"/>
              </a:xfrm>
              <a:prstGeom prst="rect">
                <a:avLst/>
              </a:prstGeom>
              <a:blipFill rotWithShape="1">
                <a:blip r:embed="rId4"/>
                <a:stretch>
                  <a:fillRect l="-646" t="-1323" b="-3439"/>
                </a:stretch>
              </a:blipFill>
            </p:spPr>
            <p:txBody>
              <a:bodyPr/>
              <a:lstStyle/>
              <a:p>
                <a:r>
                  <a:rPr lang="en-GB">
                    <a:noFill/>
                  </a:rPr>
                  <a:t> </a:t>
                </a:r>
              </a:p>
            </p:txBody>
          </p:sp>
        </mc:Fallback>
      </mc:AlternateContent>
      <p:sp>
        <p:nvSpPr>
          <p:cNvPr id="6" name="TextBox 5"/>
          <p:cNvSpPr txBox="1"/>
          <p:nvPr/>
        </p:nvSpPr>
        <p:spPr>
          <a:xfrm>
            <a:off x="2123728" y="2097727"/>
            <a:ext cx="1008112"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t>
            </a:r>
            <a:r>
              <a:rPr lang="en-US" dirty="0" err="1" smtClean="0">
                <a:latin typeface="Verdana" pitchFamily="34" charset="0"/>
                <a:ea typeface="Verdana" pitchFamily="34" charset="0"/>
                <a:cs typeface="Verdana" pitchFamily="34" charset="0"/>
              </a:rPr>
              <a:t>Gy</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971600" y="5531427"/>
                <a:ext cx="7156446" cy="369332"/>
              </a:xfrm>
              <a:prstGeom prst="rect">
                <a:avLst/>
              </a:prstGeom>
              <a:noFill/>
            </p:spPr>
            <p:txBody>
              <a:bodyPr wrap="none" rtlCol="0">
                <a:spAutoFit/>
              </a:bodyPr>
              <a:lstStyle/>
              <a:p>
                <a:r>
                  <a:rPr lang="en-GB" dirty="0" smtClean="0">
                    <a:latin typeface="Verdana" pitchFamily="34" charset="0"/>
                    <a:ea typeface="Verdana" pitchFamily="34" charset="0"/>
                    <a:cs typeface="Verdana" pitchFamily="34" charset="0"/>
                  </a:rPr>
                  <a:t>Average absorbed dose in a volume of mass m:   </a:t>
                </a:r>
                <a14:m>
                  <m:oMath xmlns:m="http://schemas.openxmlformats.org/officeDocument/2006/math">
                    <m:acc>
                      <m:accPr>
                        <m:chr m:val="̅"/>
                        <m:ctrlPr>
                          <a:rPr lang="en-GB" i="1" smtClean="0">
                            <a:latin typeface="Cambria Math"/>
                          </a:rPr>
                        </m:ctrlPr>
                      </m:accPr>
                      <m:e>
                        <m:r>
                          <a:rPr lang="en-US" b="0" i="1" smtClean="0">
                            <a:latin typeface="Cambria Math"/>
                          </a:rPr>
                          <m:t>𝐷</m:t>
                        </m:r>
                      </m:e>
                    </m:acc>
                    <m:r>
                      <a:rPr lang="en-US" b="0" i="0" smtClean="0">
                        <a:latin typeface="Cambria Math"/>
                      </a:rPr>
                      <m:t>=</m:t>
                    </m:r>
                    <m:sSub>
                      <m:sSubPr>
                        <m:ctrlPr>
                          <a:rPr lang="en-US" b="0" i="1" smtClean="0">
                            <a:latin typeface="Cambria Math"/>
                          </a:rPr>
                        </m:ctrlPr>
                      </m:sSubPr>
                      <m:e>
                        <m:r>
                          <a:rPr lang="en-US">
                            <a:latin typeface="Cambria Math"/>
                          </a:rPr>
                          <m:t>(</m:t>
                        </m:r>
                        <m:r>
                          <m:rPr>
                            <m:sty m:val="p"/>
                          </m:rPr>
                          <a:rPr lang="el-GR" i="1">
                            <a:latin typeface="Cambria Math"/>
                            <a:ea typeface="Cambria Math"/>
                          </a:rPr>
                          <m:t>ε</m:t>
                        </m:r>
                        <m:r>
                          <a:rPr lang="en-US" i="1">
                            <a:latin typeface="Cambria Math"/>
                            <a:ea typeface="Cambria Math"/>
                          </a:rPr>
                          <m:t>)</m:t>
                        </m:r>
                      </m:e>
                      <m:sub>
                        <m:r>
                          <a:rPr lang="en-US" b="0" i="1" smtClean="0">
                            <a:latin typeface="Cambria Math"/>
                          </a:rPr>
                          <m:t>𝑒</m:t>
                        </m:r>
                      </m:sub>
                    </m:sSub>
                    <m:r>
                      <a:rPr lang="en-US" b="0" i="0" smtClean="0">
                        <a:latin typeface="Cambria Math"/>
                      </a:rPr>
                      <m:t>/</m:t>
                    </m:r>
                    <m:r>
                      <a:rPr lang="en-US" b="0" i="1" smtClean="0">
                        <a:latin typeface="Cambria Math"/>
                      </a:rPr>
                      <m:t>𝑚</m:t>
                    </m:r>
                  </m:oMath>
                </a14:m>
                <a:endParaRPr lang="en-GB" i="1" dirty="0">
                  <a:latin typeface="Verdana" pitchFamily="34" charset="0"/>
                  <a:ea typeface="Verdana" pitchFamily="34" charset="0"/>
                  <a:cs typeface="Verdana"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971600" y="5531427"/>
                <a:ext cx="7156446" cy="369332"/>
              </a:xfrm>
              <a:prstGeom prst="rect">
                <a:avLst/>
              </a:prstGeom>
              <a:blipFill rotWithShape="1">
                <a:blip r:embed="rId5"/>
                <a:stretch>
                  <a:fillRect l="-681" t="-8197" b="-245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4193971" y="1925051"/>
                <a:ext cx="2393669" cy="7838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GB" sz="2000" i="1" smtClean="0">
                              <a:latin typeface="Cambria Math"/>
                            </a:rPr>
                          </m:ctrlPr>
                        </m:accPr>
                        <m:e>
                          <m:r>
                            <a:rPr lang="en-US" sz="2000" b="0" i="1" smtClean="0">
                              <a:latin typeface="Cambria Math"/>
                            </a:rPr>
                            <m:t>𝐷</m:t>
                          </m:r>
                        </m:e>
                      </m:acc>
                      <m:r>
                        <a:rPr lang="en-US" sz="2000" b="0" i="1" smtClean="0">
                          <a:latin typeface="Cambria Math"/>
                        </a:rPr>
                        <m:t>=</m:t>
                      </m:r>
                      <m:f>
                        <m:fPr>
                          <m:ctrlPr>
                            <a:rPr lang="en-GB" sz="2000" i="1" smtClean="0">
                              <a:latin typeface="Cambria Math"/>
                            </a:rPr>
                          </m:ctrlPr>
                        </m:fPr>
                        <m:num>
                          <m:r>
                            <a:rPr lang="en-US" sz="2000" b="0" i="1" smtClean="0">
                              <a:latin typeface="Cambria Math"/>
                            </a:rPr>
                            <m:t>𝑑𝐷</m:t>
                          </m:r>
                        </m:num>
                        <m:den>
                          <m:r>
                            <a:rPr lang="en-US" sz="2000" b="0" i="1" smtClean="0">
                              <a:latin typeface="Cambria Math"/>
                            </a:rPr>
                            <m:t>𝑑𝑡</m:t>
                          </m:r>
                        </m:den>
                      </m:f>
                      <m:r>
                        <a:rPr lang="en-US" sz="2000" b="0" i="1" smtClean="0">
                          <a:latin typeface="Cambria Math"/>
                        </a:rPr>
                        <m:t>=</m:t>
                      </m:r>
                      <m:f>
                        <m:fPr>
                          <m:ctrlPr>
                            <a:rPr lang="en-US" sz="2000" b="0" i="1" smtClean="0">
                              <a:latin typeface="Cambria Math"/>
                            </a:rPr>
                          </m:ctrlPr>
                        </m:fPr>
                        <m:num>
                          <m:r>
                            <a:rPr lang="en-US" sz="2000" b="0" i="1" smtClean="0">
                              <a:latin typeface="Cambria Math"/>
                            </a:rPr>
                            <m:t>𝑑</m:t>
                          </m:r>
                        </m:num>
                        <m:den>
                          <m:r>
                            <a:rPr lang="en-US" sz="2000" b="0" i="1" smtClean="0">
                              <a:latin typeface="Cambria Math"/>
                            </a:rPr>
                            <m:t>𝑑𝑡</m:t>
                          </m:r>
                        </m:den>
                      </m:f>
                      <m:d>
                        <m:dPr>
                          <m:ctrlPr>
                            <a:rPr lang="en-US" sz="2000" b="0" i="1" smtClean="0">
                              <a:latin typeface="Cambria Math"/>
                            </a:rPr>
                          </m:ctrlPr>
                        </m:dPr>
                        <m:e>
                          <m:f>
                            <m:fPr>
                              <m:ctrlPr>
                                <a:rPr lang="en-US" sz="2000" b="0" i="1" smtClean="0">
                                  <a:latin typeface="Cambria Math"/>
                                </a:rPr>
                              </m:ctrlPr>
                            </m:fPr>
                            <m:num>
                              <m:r>
                                <a:rPr lang="en-US" sz="2000" b="0" i="1" smtClean="0">
                                  <a:latin typeface="Cambria Math"/>
                                </a:rPr>
                                <m:t>𝑑</m:t>
                              </m:r>
                              <m:r>
                                <a:rPr lang="en-US" sz="2000" b="0" i="1" smtClean="0">
                                  <a:latin typeface="Cambria Math"/>
                                  <a:ea typeface="Cambria Math"/>
                                </a:rPr>
                                <m:t>𝜖</m:t>
                              </m:r>
                            </m:num>
                            <m:den>
                              <m:r>
                                <a:rPr lang="en-US" sz="2000" b="0" i="1" smtClean="0">
                                  <a:latin typeface="Cambria Math"/>
                                </a:rPr>
                                <m:t>𝑑𝑚</m:t>
                              </m:r>
                            </m:den>
                          </m:f>
                        </m:e>
                      </m:d>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4193971" y="1925051"/>
                <a:ext cx="2393669" cy="783869"/>
              </a:xfrm>
              <a:prstGeom prst="rect">
                <a:avLst/>
              </a:prstGeom>
              <a:blipFill rotWithShape="1">
                <a:blip r:embed="rId6"/>
                <a:stretch>
                  <a:fillRect/>
                </a:stretch>
              </a:blipFill>
            </p:spPr>
            <p:txBody>
              <a:bodyPr/>
              <a:lstStyle/>
              <a:p>
                <a:r>
                  <a:rPr lang="en-GB">
                    <a:noFill/>
                  </a:rPr>
                  <a:t> </a:t>
                </a:r>
              </a:p>
            </p:txBody>
          </p:sp>
        </mc:Fallback>
      </mc:AlternateContent>
      <p:sp>
        <p:nvSpPr>
          <p:cNvPr id="15" name="Slide Number Placeholder 14"/>
          <p:cNvSpPr>
            <a:spLocks noGrp="1"/>
          </p:cNvSpPr>
          <p:nvPr>
            <p:ph type="sldNum" sz="quarter" idx="12"/>
          </p:nvPr>
        </p:nvSpPr>
        <p:spPr/>
        <p:txBody>
          <a:bodyPr/>
          <a:lstStyle/>
          <a:p>
            <a:fld id="{97B5E8DF-58F0-4F1A-9C8E-35C36CDA2C44}" type="slidenum">
              <a:rPr lang="en-GB" smtClean="0"/>
              <a:pPr/>
              <a:t>54</a:t>
            </a:fld>
            <a:endParaRPr lang="en-GB"/>
          </a:p>
        </p:txBody>
      </p:sp>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8692" y="548680"/>
            <a:ext cx="1957804" cy="2331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2486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6" y="39100"/>
            <a:ext cx="8861147"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imparted, energy transferred and net energy transferred</a:t>
            </a:r>
            <a:endParaRPr lang="en-GB" sz="2000" i="1" dirty="0">
              <a:solidFill>
                <a:srgbClr val="FF0000"/>
              </a:solidFill>
              <a:latin typeface="Verdana" pitchFamily="34" charset="0"/>
              <a:ea typeface="Verdana" pitchFamily="34" charset="0"/>
              <a:cs typeface="Verdana" pitchFamily="34" charset="0"/>
            </a:endParaRPr>
          </a:p>
        </p:txBody>
      </p:sp>
      <p:pic>
        <p:nvPicPr>
          <p:cNvPr id="5122" name="Picture 2" descr="C:\Private Marco\ARDENT Vienna lecture\DSC_0021.JPG"/>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l="9191" t="8731" r="7936" b="8030"/>
          <a:stretch/>
        </p:blipFill>
        <p:spPr bwMode="auto">
          <a:xfrm>
            <a:off x="3799262" y="1196752"/>
            <a:ext cx="5225186" cy="352304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79712" y="5917922"/>
            <a:ext cx="6984776" cy="369332"/>
          </a:xfrm>
          <a:prstGeom prst="rect">
            <a:avLst/>
          </a:prstGeom>
          <a:noFill/>
          <a:ln w="6350">
            <a:solidFill>
              <a:schemeClr val="tx1"/>
            </a:solidFill>
          </a:ln>
        </p:spPr>
        <p:txBody>
          <a:bodyPr wrap="square" rtlCol="0">
            <a:spAutoFit/>
          </a:bodyPr>
          <a:lstStyle/>
          <a:p>
            <a:r>
              <a:rPr lang="en-US" dirty="0" smtClean="0">
                <a:latin typeface="Verdana" pitchFamily="34" charset="0"/>
                <a:ea typeface="Verdana" pitchFamily="34" charset="0"/>
                <a:cs typeface="Verdana" pitchFamily="34" charset="0"/>
              </a:rPr>
              <a:t>Compton interaction followed by bremsstrahlung emission</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63246" y="1614945"/>
                <a:ext cx="334476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𝜀</m:t>
                      </m:r>
                      <m:r>
                        <a:rPr lang="en-US" b="0" i="1" smtClean="0">
                          <a:latin typeface="Cambria Math"/>
                          <a:ea typeface="Cambria Math"/>
                        </a:rPr>
                        <m:t>=</m:t>
                      </m:r>
                      <m:r>
                        <a:rPr lang="en-US" b="0" i="1" smtClean="0">
                          <a:latin typeface="Cambria Math"/>
                          <a:ea typeface="Cambria Math"/>
                        </a:rPr>
                        <m:t>h</m:t>
                      </m:r>
                      <m:sSub>
                        <m:sSubPr>
                          <m:ctrlPr>
                            <a:rPr lang="en-US" b="0" i="1" smtClean="0">
                              <a:latin typeface="Cambria Math"/>
                              <a:ea typeface="Cambria Math"/>
                            </a:rPr>
                          </m:ctrlPr>
                        </m:sSubPr>
                        <m:e>
                          <m:r>
                            <a:rPr lang="en-US" b="0" i="1" smtClean="0">
                              <a:latin typeface="Cambria Math"/>
                              <a:ea typeface="Cambria Math"/>
                            </a:rPr>
                            <m:t>𝜐</m:t>
                          </m:r>
                        </m:e>
                        <m:sub>
                          <m:r>
                            <a:rPr lang="en-US" b="0" i="1" smtClean="0">
                              <a:latin typeface="Cambria Math"/>
                              <a:ea typeface="Cambria Math"/>
                            </a:rPr>
                            <m:t>1</m:t>
                          </m:r>
                        </m:sub>
                      </m:sSub>
                      <m:r>
                        <a:rPr lang="en-US" b="0" i="1" smtClean="0">
                          <a:latin typeface="Cambria Math"/>
                          <a:ea typeface="Cambria Math"/>
                        </a:rPr>
                        <m:t>−</m:t>
                      </m:r>
                      <m:d>
                        <m:dPr>
                          <m:ctrlPr>
                            <a:rPr lang="en-US" b="0" i="1" smtClean="0">
                              <a:latin typeface="Cambria Math"/>
                              <a:ea typeface="Cambria Math"/>
                            </a:rPr>
                          </m:ctrlPr>
                        </m:dPr>
                        <m:e>
                          <m:r>
                            <a:rPr lang="en-US" i="1">
                              <a:latin typeface="Cambria Math"/>
                              <a:ea typeface="Cambria Math"/>
                            </a:rPr>
                            <m:t>h</m:t>
                          </m:r>
                          <m:sSub>
                            <m:sSubPr>
                              <m:ctrlPr>
                                <a:rPr lang="en-US" i="1" smtClean="0">
                                  <a:latin typeface="Cambria Math"/>
                                  <a:ea typeface="Cambria Math"/>
                                </a:rPr>
                              </m:ctrlPr>
                            </m:sSubPr>
                            <m:e>
                              <m:r>
                                <a:rPr lang="en-US" i="1">
                                  <a:latin typeface="Cambria Math"/>
                                  <a:ea typeface="Cambria Math"/>
                                </a:rPr>
                                <m:t>𝜐</m:t>
                              </m:r>
                            </m:e>
                            <m:sub>
                              <m:r>
                                <a:rPr lang="en-US" b="0" i="1" smtClean="0">
                                  <a:latin typeface="Cambria Math"/>
                                  <a:ea typeface="Cambria Math"/>
                                </a:rPr>
                                <m:t>2</m:t>
                              </m:r>
                            </m:sub>
                          </m:sSub>
                          <m:r>
                            <a:rPr lang="en-US" b="0" i="1"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b="0" i="1" smtClean="0">
                                  <a:latin typeface="Cambria Math"/>
                                  <a:ea typeface="Cambria Math"/>
                                </a:rPr>
                                <m:t>3</m:t>
                              </m:r>
                            </m:sub>
                          </m:sSub>
                          <m:r>
                            <a:rPr lang="en-US" b="0" i="1" smtClean="0">
                              <a:latin typeface="Cambria Math"/>
                              <a:ea typeface="Cambria Math"/>
                            </a:rPr>
                            <m:t>+</m:t>
                          </m:r>
                          <m:sSup>
                            <m:sSupPr>
                              <m:ctrlPr>
                                <a:rPr lang="en-US" b="0" i="1" smtClean="0">
                                  <a:latin typeface="Cambria Math"/>
                                  <a:ea typeface="Cambria Math"/>
                                </a:rPr>
                              </m:ctrlPr>
                            </m:sSupPr>
                            <m:e>
                              <m:r>
                                <a:rPr lang="en-US" b="0" i="1" smtClean="0">
                                  <a:latin typeface="Cambria Math"/>
                                  <a:ea typeface="Cambria Math"/>
                                </a:rPr>
                                <m:t>𝑇</m:t>
                              </m:r>
                            </m:e>
                            <m:sup>
                              <m:r>
                                <a:rPr lang="en-US" b="0" i="1" smtClean="0">
                                  <a:latin typeface="Cambria Math"/>
                                  <a:ea typeface="Cambria Math"/>
                                </a:rPr>
                                <m:t>′</m:t>
                              </m:r>
                            </m:sup>
                          </m:sSup>
                        </m:e>
                      </m:d>
                      <m:r>
                        <a:rPr lang="en-US" b="0" i="1" smtClean="0">
                          <a:latin typeface="Cambria Math"/>
                          <a:ea typeface="Cambria Math"/>
                        </a:rPr>
                        <m:t>+0</m:t>
                      </m:r>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263246" y="1614945"/>
                <a:ext cx="3344762"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80270" y="2999685"/>
                <a:ext cx="264752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ea typeface="Cambria Math"/>
                            </a:rPr>
                          </m:ctrlPr>
                        </m:sSubPr>
                        <m:e>
                          <m:r>
                            <a:rPr lang="en-GB" i="1" smtClean="0">
                              <a:latin typeface="Cambria Math"/>
                              <a:ea typeface="Cambria Math"/>
                            </a:rPr>
                            <m:t>𝜖</m:t>
                          </m:r>
                        </m:e>
                        <m:sub>
                          <m:r>
                            <a:rPr lang="en-US" b="0" i="1" smtClean="0">
                              <a:latin typeface="Cambria Math"/>
                              <a:ea typeface="Cambria Math"/>
                            </a:rPr>
                            <m:t>𝑡𝑟</m:t>
                          </m:r>
                        </m:sub>
                      </m:sSub>
                      <m:r>
                        <a:rPr lang="en-US" b="0" i="1" smtClean="0">
                          <a:latin typeface="Cambria Math"/>
                          <a:ea typeface="Cambria Math"/>
                        </a:rPr>
                        <m:t>=</m:t>
                      </m:r>
                      <m:r>
                        <a:rPr lang="en-US" b="0" i="1" smtClean="0">
                          <a:latin typeface="Cambria Math"/>
                          <a:ea typeface="Cambria Math"/>
                        </a:rPr>
                        <m:t>h</m:t>
                      </m:r>
                      <m:sSub>
                        <m:sSubPr>
                          <m:ctrlPr>
                            <a:rPr lang="en-US" b="0" i="1" smtClean="0">
                              <a:latin typeface="Cambria Math"/>
                              <a:ea typeface="Cambria Math"/>
                            </a:rPr>
                          </m:ctrlPr>
                        </m:sSubPr>
                        <m:e>
                          <m:r>
                            <a:rPr lang="en-US" b="0" i="1" smtClean="0">
                              <a:latin typeface="Cambria Math"/>
                              <a:ea typeface="Cambria Math"/>
                            </a:rPr>
                            <m:t>𝜐</m:t>
                          </m:r>
                        </m:e>
                        <m:sub>
                          <m:r>
                            <a:rPr lang="en-US" b="0" i="1" smtClean="0">
                              <a:latin typeface="Cambria Math"/>
                              <a:ea typeface="Cambria Math"/>
                            </a:rPr>
                            <m:t>1</m:t>
                          </m:r>
                        </m:sub>
                      </m:sSub>
                      <m:r>
                        <a:rPr lang="en-US" b="0" i="1"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2</m:t>
                          </m:r>
                        </m:sub>
                      </m:sSub>
                      <m:r>
                        <a:rPr lang="en-US" b="0" i="1" smtClean="0">
                          <a:latin typeface="Cambria Math"/>
                          <a:ea typeface="Cambria Math"/>
                        </a:rPr>
                        <m:t>+0=</m:t>
                      </m:r>
                      <m:r>
                        <a:rPr lang="en-US" b="0" i="1" smtClean="0">
                          <a:latin typeface="Cambria Math"/>
                          <a:ea typeface="Cambria Math"/>
                        </a:rPr>
                        <m:t>𝑇</m:t>
                      </m:r>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80270" y="2999685"/>
                <a:ext cx="2647520" cy="369332"/>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31863" y="5052704"/>
                <a:ext cx="3782126" cy="646331"/>
              </a:xfrm>
              <a:prstGeom prst="rect">
                <a:avLst/>
              </a:prstGeom>
              <a:noFill/>
            </p:spPr>
            <p:txBody>
              <a:bodyPr wrap="none" rtlCol="0">
                <a:spAutoFit/>
              </a:bodyPr>
              <a:lstStyle/>
              <a:p>
                <a:pPr>
                  <a:tabLst>
                    <a:tab pos="720725" algn="l"/>
                  </a:tabLst>
                </a:pPr>
                <a14:m>
                  <m:oMathPara xmlns:m="http://schemas.openxmlformats.org/officeDocument/2006/math">
                    <m:oMathParaPr>
                      <m:jc m:val="centerGroup"/>
                    </m:oMathParaPr>
                    <m:oMath xmlns:m="http://schemas.openxmlformats.org/officeDocument/2006/math">
                      <m:sSub>
                        <m:sSubPr>
                          <m:ctrlPr>
                            <a:rPr lang="en-GB" i="1" smtClean="0">
                              <a:latin typeface="Cambria Math"/>
                              <a:ea typeface="Cambria Math"/>
                            </a:rPr>
                          </m:ctrlPr>
                        </m:sSubPr>
                        <m:e>
                          <m:r>
                            <a:rPr lang="en-GB" i="1">
                              <a:latin typeface="Cambria Math"/>
                              <a:ea typeface="Cambria Math"/>
                            </a:rPr>
                            <m:t>𝜖</m:t>
                          </m:r>
                        </m:e>
                        <m:sub>
                          <m:r>
                            <a:rPr lang="en-US" i="1">
                              <a:latin typeface="Cambria Math"/>
                              <a:ea typeface="Cambria Math"/>
                            </a:rPr>
                            <m:t>𝑡𝑟</m:t>
                          </m:r>
                        </m:sub>
                      </m:sSub>
                      <m:r>
                        <a:rPr lang="en-US" b="0" i="1" baseline="30000" smtClean="0">
                          <a:latin typeface="Cambria Math"/>
                          <a:ea typeface="Cambria Math"/>
                        </a:rPr>
                        <m:t>𝑛</m:t>
                      </m:r>
                      <m:r>
                        <a:rPr lang="en-US" b="0" i="1" smtClean="0">
                          <a:latin typeface="Cambria Math"/>
                          <a:ea typeface="Cambria Math"/>
                        </a:rPr>
                        <m:t>=</m:t>
                      </m:r>
                      <m:r>
                        <a:rPr lang="en-US" b="0" i="1" smtClean="0">
                          <a:latin typeface="Cambria Math"/>
                          <a:ea typeface="Cambria Math"/>
                        </a:rPr>
                        <m:t>h</m:t>
                      </m:r>
                      <m:sSub>
                        <m:sSubPr>
                          <m:ctrlPr>
                            <a:rPr lang="en-US" b="0" i="1" smtClean="0">
                              <a:latin typeface="Cambria Math"/>
                              <a:ea typeface="Cambria Math"/>
                            </a:rPr>
                          </m:ctrlPr>
                        </m:sSubPr>
                        <m:e>
                          <m:r>
                            <a:rPr lang="en-US" b="0" i="1" smtClean="0">
                              <a:latin typeface="Cambria Math"/>
                              <a:ea typeface="Cambria Math"/>
                            </a:rPr>
                            <m:t>𝜐</m:t>
                          </m:r>
                        </m:e>
                        <m:sub>
                          <m:r>
                            <a:rPr lang="en-US" b="0" i="1" smtClean="0">
                              <a:latin typeface="Cambria Math"/>
                              <a:ea typeface="Cambria Math"/>
                            </a:rPr>
                            <m:t>1</m:t>
                          </m:r>
                        </m:sub>
                      </m:sSub>
                      <m:r>
                        <a:rPr lang="en-US" b="0" i="1"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2</m:t>
                          </m:r>
                        </m:sub>
                      </m:sSub>
                      <m:r>
                        <a:rPr lang="en-US" b="0" i="1" smtClean="0">
                          <a:latin typeface="Cambria Math"/>
                          <a:ea typeface="Cambria Math"/>
                        </a:rPr>
                        <m:t>−</m:t>
                      </m:r>
                      <m:d>
                        <m:dPr>
                          <m:ctrlPr>
                            <a:rPr lang="en-US" b="0" i="1" smtClean="0">
                              <a:latin typeface="Cambria Math"/>
                              <a:ea typeface="Cambria Math"/>
                            </a:rPr>
                          </m:ctrlPr>
                        </m:dPr>
                        <m:e>
                          <m:r>
                            <a:rPr lang="en-US" i="1">
                              <a:latin typeface="Cambria Math"/>
                              <a:ea typeface="Cambria Math"/>
                            </a:rPr>
                            <m:t>h</m:t>
                          </m:r>
                          <m:sSub>
                            <m:sSubPr>
                              <m:ctrlPr>
                                <a:rPr lang="en-US" i="1" smtClean="0">
                                  <a:latin typeface="Cambria Math"/>
                                  <a:ea typeface="Cambria Math"/>
                                </a:rPr>
                              </m:ctrlPr>
                            </m:sSubPr>
                            <m:e>
                              <m:r>
                                <a:rPr lang="en-US" i="1">
                                  <a:latin typeface="Cambria Math"/>
                                  <a:ea typeface="Cambria Math"/>
                                </a:rPr>
                                <m:t>𝜐</m:t>
                              </m:r>
                            </m:e>
                            <m:sub>
                              <m:r>
                                <a:rPr lang="en-US" b="0" i="1" smtClean="0">
                                  <a:latin typeface="Cambria Math"/>
                                  <a:ea typeface="Cambria Math"/>
                                </a:rPr>
                                <m:t>3</m:t>
                              </m:r>
                            </m:sub>
                          </m:sSub>
                          <m:r>
                            <a:rPr lang="en-US" b="0" i="1"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b="0" i="1" smtClean="0">
                                  <a:latin typeface="Cambria Math"/>
                                  <a:ea typeface="Cambria Math"/>
                                </a:rPr>
                                <m:t>4</m:t>
                              </m:r>
                            </m:sub>
                          </m:sSub>
                        </m:e>
                      </m:d>
                      <m:r>
                        <a:rPr lang="en-US" b="0" i="1" smtClean="0">
                          <a:latin typeface="Cambria Math"/>
                          <a:ea typeface="Cambria Math"/>
                        </a:rPr>
                        <m:t>+0</m:t>
                      </m:r>
                    </m:oMath>
                  </m:oMathPara>
                </a14:m>
                <a:endParaRPr lang="en-GB" dirty="0" smtClean="0"/>
              </a:p>
              <a:p>
                <a:pPr defTabSz="442913"/>
                <a:r>
                  <a:rPr lang="en-US" dirty="0" smtClean="0"/>
                  <a:t>	</a:t>
                </a:r>
                <a14:m>
                  <m:oMath xmlns:m="http://schemas.openxmlformats.org/officeDocument/2006/math">
                    <m:r>
                      <a:rPr lang="en-US">
                        <a:latin typeface="Cambria Math"/>
                      </a:rPr>
                      <m:t>	</m:t>
                    </m:r>
                    <m:r>
                      <a:rPr lang="en-US" b="0" i="0" smtClean="0">
                        <a:latin typeface="Cambria Math"/>
                      </a:rPr>
                      <m:t>=</m:t>
                    </m:r>
                    <m:r>
                      <a:rPr lang="en-US" b="0" i="1" smtClean="0">
                        <a:latin typeface="Cambria Math"/>
                      </a:rPr>
                      <m:t>𝑇</m:t>
                    </m:r>
                    <m:r>
                      <a:rPr lang="en-US" b="0" i="1" smtClean="0">
                        <a:latin typeface="Cambria Math"/>
                      </a:rPr>
                      <m:t>−</m:t>
                    </m:r>
                    <m:d>
                      <m:dPr>
                        <m:ctrlPr>
                          <a:rPr lang="en-US" i="1">
                            <a:latin typeface="Cambria Math"/>
                            <a:ea typeface="Cambria Math"/>
                          </a:rPr>
                        </m:ctrlPr>
                      </m:dPr>
                      <m:e>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3</m:t>
                            </m:r>
                          </m:sub>
                        </m:sSub>
                        <m:r>
                          <a:rPr lang="en-US" i="1">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4</m:t>
                            </m:r>
                          </m:sub>
                        </m:sSub>
                      </m:e>
                    </m:d>
                  </m:oMath>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31863" y="5052704"/>
                <a:ext cx="3782126" cy="646331"/>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23528" y="1196752"/>
                <a:ext cx="4680769" cy="369332"/>
              </a:xfrm>
              <a:prstGeom prst="rect">
                <a:avLst/>
              </a:prstGeom>
              <a:noFill/>
            </p:spPr>
            <p:txBody>
              <a:bodyPr wrap="none" rtlCol="0">
                <a:spAutoFit/>
              </a:bodyPr>
              <a:lstStyle/>
              <a:p>
                <a14:m>
                  <m:oMath xmlns:m="http://schemas.openxmlformats.org/officeDocument/2006/math">
                    <m:r>
                      <a:rPr lang="en-GB" i="1" smtClean="0">
                        <a:latin typeface="Cambria Math"/>
                        <a:ea typeface="Cambria Math"/>
                      </a:rPr>
                      <m:t>𝜀</m:t>
                    </m:r>
                    <m:r>
                      <a:rPr lang="en-US" b="0" i="1" smtClean="0">
                        <a:latin typeface="Cambria Math"/>
                      </a:rPr>
                      <m:t>= </m:t>
                    </m:r>
                    <m:sSub>
                      <m:sSubPr>
                        <m:ctrlPr>
                          <a:rPr lang="en-US" b="0" i="1" smtClean="0">
                            <a:latin typeface="Cambria Math"/>
                          </a:rPr>
                        </m:ctrlPr>
                      </m:sSubPr>
                      <m:e>
                        <m:d>
                          <m:dPr>
                            <m:ctrlPr>
                              <a:rPr lang="en-US" b="0" i="1" smtClean="0">
                                <a:latin typeface="Cambria Math"/>
                              </a:rPr>
                            </m:ctrlPr>
                          </m:dPr>
                          <m:e>
                            <m:sSub>
                              <m:sSubPr>
                                <m:ctrlPr>
                                  <a:rPr lang="en-US" b="0" i="1" smtClean="0">
                                    <a:latin typeface="Cambria Math"/>
                                  </a:rPr>
                                </m:ctrlPr>
                              </m:sSubPr>
                              <m:e>
                                <m:r>
                                  <a:rPr lang="en-US" b="0" i="1" smtClean="0">
                                    <a:latin typeface="Cambria Math"/>
                                  </a:rPr>
                                  <m:t>𝑅</m:t>
                                </m:r>
                              </m:e>
                              <m:sub>
                                <m:r>
                                  <a:rPr lang="en-US" b="0" i="1" smtClean="0">
                                    <a:latin typeface="Cambria Math"/>
                                  </a:rPr>
                                  <m:t>𝑖𝑛</m:t>
                                </m:r>
                              </m:sub>
                            </m:sSub>
                          </m:e>
                        </m:d>
                      </m:e>
                      <m:sub>
                        <m:r>
                          <a:rPr lang="en-US" b="0" i="1" smtClean="0">
                            <a:latin typeface="Cambria Math"/>
                          </a:rPr>
                          <m:t>𝑢</m:t>
                        </m:r>
                      </m:sub>
                    </m:sSub>
                    <m:r>
                      <a:rPr lang="en-US" b="0" i="0" smtClean="0">
                        <a:latin typeface="Cambria Math"/>
                      </a:rPr>
                      <m:t>−</m:t>
                    </m:r>
                    <m:d>
                      <m:dPr>
                        <m:ctrlPr>
                          <a:rPr lang="en-GB" i="1">
                            <a:latin typeface="Cambria Math"/>
                          </a:rPr>
                        </m:ctrlPr>
                      </m:dPr>
                      <m:e>
                        <m:sSub>
                          <m:sSubPr>
                            <m:ctrlPr>
                              <a:rPr lang="en-GB" i="1">
                                <a:latin typeface="Cambria Math"/>
                              </a:rPr>
                            </m:ctrlPr>
                          </m:sSubPr>
                          <m:e>
                            <m:r>
                              <a:rPr lang="en-US" i="1">
                                <a:latin typeface="Cambria Math"/>
                              </a:rPr>
                              <m:t>𝑅</m:t>
                            </m:r>
                          </m:e>
                          <m:sub>
                            <m:r>
                              <a:rPr lang="en-US" i="1">
                                <a:latin typeface="Cambria Math"/>
                              </a:rPr>
                              <m:t>𝑜𝑢𝑡</m:t>
                            </m:r>
                          </m:sub>
                        </m:sSub>
                      </m:e>
                    </m:d>
                    <m:r>
                      <a:rPr lang="en-US" i="1" baseline="-25000">
                        <a:latin typeface="Cambria Math"/>
                      </a:rPr>
                      <m:t>𝑢</m:t>
                    </m:r>
                  </m:oMath>
                </a14:m>
                <a:r>
                  <a:rPr lang="en-GB" dirty="0" smtClean="0"/>
                  <a:t> +</a:t>
                </a:r>
                <a:r>
                  <a:rPr lang="en-US" dirty="0"/>
                  <a:t> </a:t>
                </a:r>
                <a14:m>
                  <m:oMath xmlns:m="http://schemas.openxmlformats.org/officeDocument/2006/math">
                    <m:sSub>
                      <m:sSubPr>
                        <m:ctrlPr>
                          <a:rPr lang="en-US" i="1">
                            <a:latin typeface="Cambria Math"/>
                          </a:rPr>
                        </m:ctrlPr>
                      </m:sSubPr>
                      <m:e>
                        <m:d>
                          <m:dPr>
                            <m:ctrlPr>
                              <a:rPr lang="en-US" i="1">
                                <a:latin typeface="Cambria Math"/>
                              </a:rPr>
                            </m:ctrlPr>
                          </m:dPr>
                          <m:e>
                            <m:sSub>
                              <m:sSubPr>
                                <m:ctrlPr>
                                  <a:rPr lang="en-US" i="1">
                                    <a:latin typeface="Cambria Math"/>
                                  </a:rPr>
                                </m:ctrlPr>
                              </m:sSubPr>
                              <m:e>
                                <m:r>
                                  <a:rPr lang="en-US" i="1">
                                    <a:latin typeface="Cambria Math"/>
                                  </a:rPr>
                                  <m:t>𝑅</m:t>
                                </m:r>
                              </m:e>
                              <m:sub>
                                <m:r>
                                  <a:rPr lang="en-US" i="1">
                                    <a:latin typeface="Cambria Math"/>
                                  </a:rPr>
                                  <m:t>𝑖𝑛</m:t>
                                </m:r>
                              </m:sub>
                            </m:sSub>
                          </m:e>
                        </m:d>
                      </m:e>
                      <m:sub>
                        <m:r>
                          <a:rPr lang="en-US" b="0" i="1" smtClean="0">
                            <a:latin typeface="Cambria Math"/>
                          </a:rPr>
                          <m:t>𝑐</m:t>
                        </m:r>
                      </m:sub>
                    </m:sSub>
                    <m:r>
                      <a:rPr lang="en-US">
                        <a:latin typeface="Cambria Math"/>
                      </a:rPr>
                      <m:t>−</m:t>
                    </m:r>
                    <m:d>
                      <m:dPr>
                        <m:ctrlPr>
                          <a:rPr lang="en-GB" i="1">
                            <a:latin typeface="Cambria Math"/>
                          </a:rPr>
                        </m:ctrlPr>
                      </m:dPr>
                      <m:e>
                        <m:sSub>
                          <m:sSubPr>
                            <m:ctrlPr>
                              <a:rPr lang="en-GB" i="1">
                                <a:latin typeface="Cambria Math"/>
                              </a:rPr>
                            </m:ctrlPr>
                          </m:sSubPr>
                          <m:e>
                            <m:r>
                              <a:rPr lang="en-US" i="1">
                                <a:latin typeface="Cambria Math"/>
                              </a:rPr>
                              <m:t>𝑅</m:t>
                            </m:r>
                          </m:e>
                          <m:sub>
                            <m:r>
                              <a:rPr lang="en-US" i="1">
                                <a:latin typeface="Cambria Math"/>
                              </a:rPr>
                              <m:t>𝑜𝑢𝑡</m:t>
                            </m:r>
                          </m:sub>
                        </m:sSub>
                      </m:e>
                    </m:d>
                    <m:r>
                      <a:rPr lang="en-US" b="0" i="1" baseline="-25000" smtClean="0">
                        <a:latin typeface="Cambria Math"/>
                      </a:rPr>
                      <m:t>𝑐</m:t>
                    </m:r>
                  </m:oMath>
                </a14:m>
                <a:r>
                  <a:rPr lang="en-GB" dirty="0"/>
                  <a:t> </a:t>
                </a:r>
                <a:r>
                  <a:rPr lang="en-GB" dirty="0" smtClean="0"/>
                  <a:t>+</a:t>
                </a:r>
                <a14:m>
                  <m:oMath xmlns:m="http://schemas.openxmlformats.org/officeDocument/2006/math">
                    <m:r>
                      <a:rPr lang="en-US" b="0" i="0" smtClean="0">
                        <a:latin typeface="Cambria Math"/>
                      </a:rPr>
                      <m:t> </m:t>
                    </m:r>
                    <m:nary>
                      <m:naryPr>
                        <m:chr m:val="∑"/>
                        <m:subHide m:val="on"/>
                        <m:supHide m:val="on"/>
                        <m:ctrlPr>
                          <a:rPr lang="en-GB" i="1" smtClean="0">
                            <a:latin typeface="Cambria Math"/>
                          </a:rPr>
                        </m:ctrlPr>
                      </m:naryPr>
                      <m:sub/>
                      <m:sup/>
                      <m:e>
                        <m:r>
                          <a:rPr lang="en-US" b="0" i="1" smtClean="0">
                            <a:latin typeface="Cambria Math"/>
                          </a:rPr>
                          <m:t>𝑄</m:t>
                        </m:r>
                      </m:e>
                    </m:nary>
                  </m:oMath>
                </a14:m>
                <a:endParaRPr lang="en-GB" dirty="0" smtClean="0"/>
              </a:p>
            </p:txBody>
          </p:sp>
        </mc:Choice>
        <mc:Fallback xmlns="">
          <p:sp>
            <p:nvSpPr>
              <p:cNvPr id="8" name="TextBox 7"/>
              <p:cNvSpPr txBox="1">
                <a:spLocks noRot="1" noChangeAspect="1" noMove="1" noResize="1" noEditPoints="1" noAdjustHandles="1" noChangeArrowheads="1" noChangeShapeType="1" noTextEdit="1"/>
              </p:cNvSpPr>
              <p:nvPr/>
            </p:nvSpPr>
            <p:spPr>
              <a:xfrm>
                <a:off x="323528" y="1196752"/>
                <a:ext cx="4680769" cy="369332"/>
              </a:xfrm>
              <a:prstGeom prst="rect">
                <a:avLst/>
              </a:prstGeom>
              <a:blipFill rotWithShape="1">
                <a:blip r:embed="rId7"/>
                <a:stretch>
                  <a:fillRect t="-119672" r="-11979" b="-1836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323528" y="4558528"/>
                <a:ext cx="5430204" cy="396455"/>
              </a:xfrm>
              <a:prstGeom prst="rect">
                <a:avLst/>
              </a:prstGeom>
              <a:noFill/>
            </p:spPr>
            <p:txBody>
              <a:bodyPr wrap="none" rtlCol="0">
                <a:spAutoFit/>
              </a:bodyPr>
              <a:lstStyle/>
              <a:p>
                <a14:m>
                  <m:oMath xmlns:m="http://schemas.openxmlformats.org/officeDocument/2006/math">
                    <m:sSubSup>
                      <m:sSubSupPr>
                        <m:ctrlPr>
                          <a:rPr lang="en-GB" i="1" smtClean="0">
                            <a:latin typeface="Cambria Math"/>
                          </a:rPr>
                        </m:ctrlPr>
                      </m:sSubSupPr>
                      <m:e>
                        <m:sSub>
                          <m:sSubPr>
                            <m:ctrlPr>
                              <a:rPr lang="en-GB" i="1" smtClean="0">
                                <a:latin typeface="Cambria Math"/>
                              </a:rPr>
                            </m:ctrlPr>
                          </m:sSubPr>
                          <m:e>
                            <m:r>
                              <a:rPr lang="en-GB" i="1">
                                <a:latin typeface="Cambria Math"/>
                                <a:ea typeface="Cambria Math"/>
                              </a:rPr>
                              <m:t>𝜀</m:t>
                            </m:r>
                          </m:e>
                          <m:sub>
                            <m:r>
                              <a:rPr lang="en-US" i="1">
                                <a:latin typeface="Cambria Math"/>
                              </a:rPr>
                              <m:t>𝑡𝑟</m:t>
                            </m:r>
                          </m:sub>
                        </m:sSub>
                      </m:e>
                      <m:sub/>
                      <m:sup>
                        <m:r>
                          <a:rPr lang="en-US" b="0" i="1" smtClean="0">
                            <a:latin typeface="Cambria Math"/>
                          </a:rPr>
                          <m:t>𝑛</m:t>
                        </m:r>
                      </m:sup>
                    </m:sSubSup>
                    <m:r>
                      <a:rPr lang="en-US" b="0" i="1" smtClean="0">
                        <a:latin typeface="Cambria Math"/>
                      </a:rPr>
                      <m:t>= </m:t>
                    </m:r>
                    <m:sSub>
                      <m:sSubPr>
                        <m:ctrlPr>
                          <a:rPr lang="en-US" b="0" i="1" smtClean="0">
                            <a:latin typeface="Cambria Math"/>
                          </a:rPr>
                        </m:ctrlPr>
                      </m:sSubPr>
                      <m:e>
                        <m:d>
                          <m:dPr>
                            <m:ctrlPr>
                              <a:rPr lang="en-US" b="0" i="1" smtClean="0">
                                <a:latin typeface="Cambria Math"/>
                              </a:rPr>
                            </m:ctrlPr>
                          </m:dPr>
                          <m:e>
                            <m:sSub>
                              <m:sSubPr>
                                <m:ctrlPr>
                                  <a:rPr lang="en-US" b="0" i="1" smtClean="0">
                                    <a:latin typeface="Cambria Math"/>
                                  </a:rPr>
                                </m:ctrlPr>
                              </m:sSubPr>
                              <m:e>
                                <m:r>
                                  <a:rPr lang="en-US" b="0" i="1" smtClean="0">
                                    <a:latin typeface="Cambria Math"/>
                                  </a:rPr>
                                  <m:t>𝑅</m:t>
                                </m:r>
                              </m:e>
                              <m:sub>
                                <m:r>
                                  <a:rPr lang="en-US" b="0" i="1" smtClean="0">
                                    <a:latin typeface="Cambria Math"/>
                                  </a:rPr>
                                  <m:t>𝑖𝑛</m:t>
                                </m:r>
                              </m:sub>
                            </m:sSub>
                          </m:e>
                        </m:d>
                      </m:e>
                      <m:sub>
                        <m:r>
                          <a:rPr lang="en-US" b="0" i="1" smtClean="0">
                            <a:latin typeface="Cambria Math"/>
                          </a:rPr>
                          <m:t>𝑢</m:t>
                        </m:r>
                      </m:sub>
                    </m:sSub>
                  </m:oMath>
                </a14:m>
                <a:r>
                  <a:rPr lang="en-GB" dirty="0" smtClean="0"/>
                  <a:t> </a:t>
                </a:r>
                <a14:m>
                  <m:oMath xmlns:m="http://schemas.openxmlformats.org/officeDocument/2006/math">
                    <m:r>
                      <a:rPr lang="en-US" i="1">
                        <a:latin typeface="Cambria Math"/>
                      </a:rPr>
                      <m:t>−</m:t>
                    </m:r>
                  </m:oMath>
                </a14:m>
                <a:r>
                  <a:rPr lang="en-GB" dirty="0" smtClean="0"/>
                  <a:t> </a:t>
                </a:r>
                <a14:m>
                  <m:oMath xmlns:m="http://schemas.openxmlformats.org/officeDocument/2006/math">
                    <m:sSubSup>
                      <m:sSubSupPr>
                        <m:ctrlPr>
                          <a:rPr lang="en-GB" i="1" smtClean="0">
                            <a:latin typeface="Cambria Math"/>
                          </a:rPr>
                        </m:ctrlPr>
                      </m:sSubSupPr>
                      <m:e>
                        <m:d>
                          <m:dPr>
                            <m:ctrlPr>
                              <a:rPr lang="en-GB" i="1" smtClean="0">
                                <a:latin typeface="Cambria Math"/>
                              </a:rPr>
                            </m:ctrlPr>
                          </m:dPr>
                          <m:e>
                            <m:sSub>
                              <m:sSubPr>
                                <m:ctrlPr>
                                  <a:rPr lang="en-GB" i="1" smtClean="0">
                                    <a:latin typeface="Cambria Math"/>
                                  </a:rPr>
                                </m:ctrlPr>
                              </m:sSubPr>
                              <m:e>
                                <m:r>
                                  <a:rPr lang="en-US" b="0" i="1" smtClean="0">
                                    <a:latin typeface="Cambria Math"/>
                                  </a:rPr>
                                  <m:t>𝑅</m:t>
                                </m:r>
                              </m:e>
                              <m:sub>
                                <m:r>
                                  <a:rPr lang="en-US" b="0" i="1" smtClean="0">
                                    <a:latin typeface="Cambria Math"/>
                                  </a:rPr>
                                  <m:t>𝑜𝑢𝑡</m:t>
                                </m:r>
                              </m:sub>
                            </m:sSub>
                          </m:e>
                        </m:d>
                        <m:r>
                          <a:rPr lang="en-US" i="1" baseline="-25000">
                            <a:latin typeface="Cambria Math"/>
                          </a:rPr>
                          <m:t>𝑢</m:t>
                        </m:r>
                      </m:e>
                      <m:sub/>
                      <m:sup>
                        <m:r>
                          <a:rPr lang="en-US" b="0" i="1" smtClean="0">
                            <a:latin typeface="Cambria Math"/>
                          </a:rPr>
                          <m:t>𝑛𝑜𝑛𝑟</m:t>
                        </m:r>
                      </m:sup>
                    </m:sSubSup>
                  </m:oMath>
                </a14:m>
                <a:r>
                  <a:rPr lang="en-GB" dirty="0" smtClean="0"/>
                  <a:t> </a:t>
                </a:r>
                <a14:m>
                  <m:oMath xmlns:m="http://schemas.openxmlformats.org/officeDocument/2006/math">
                    <m:r>
                      <a:rPr lang="en-US" i="1">
                        <a:latin typeface="Cambria Math"/>
                      </a:rPr>
                      <m:t>−</m:t>
                    </m:r>
                  </m:oMath>
                </a14:m>
                <a:r>
                  <a:rPr lang="en-GB" dirty="0" smtClean="0"/>
                  <a:t> </a:t>
                </a:r>
                <a14:m>
                  <m:oMath xmlns:m="http://schemas.openxmlformats.org/officeDocument/2006/math">
                    <m:sSub>
                      <m:sSubPr>
                        <m:ctrlPr>
                          <a:rPr lang="en-GB" i="1" smtClean="0">
                            <a:latin typeface="Cambria Math"/>
                          </a:rPr>
                        </m:ctrlPr>
                      </m:sSubPr>
                      <m:e>
                        <m:r>
                          <a:rPr lang="en-US" b="0" i="1" smtClean="0">
                            <a:latin typeface="Cambria Math"/>
                          </a:rPr>
                          <m:t>𝑅</m:t>
                        </m:r>
                        <m:r>
                          <a:rPr lang="en-US" b="0" i="1" smtClean="0">
                            <a:latin typeface="Cambria Math"/>
                          </a:rPr>
                          <m:t>′</m:t>
                        </m:r>
                      </m:e>
                      <m:sub>
                        <m:r>
                          <a:rPr lang="en-US" b="0" i="1" smtClean="0">
                            <a:latin typeface="Cambria Math"/>
                          </a:rPr>
                          <m:t>𝑢</m:t>
                        </m:r>
                      </m:sub>
                    </m:sSub>
                  </m:oMath>
                </a14:m>
                <a:r>
                  <a:rPr lang="en-GB" dirty="0" smtClean="0"/>
                  <a:t>+ </a:t>
                </a:r>
                <a14:m>
                  <m:oMath xmlns:m="http://schemas.openxmlformats.org/officeDocument/2006/math">
                    <m:nary>
                      <m:naryPr>
                        <m:chr m:val="∑"/>
                        <m:subHide m:val="on"/>
                        <m:supHide m:val="on"/>
                        <m:ctrlPr>
                          <a:rPr lang="en-GB" i="1" smtClean="0">
                            <a:latin typeface="Cambria Math"/>
                          </a:rPr>
                        </m:ctrlPr>
                      </m:naryPr>
                      <m:sub/>
                      <m:sup/>
                      <m:e>
                        <m:r>
                          <a:rPr lang="en-US" b="0" i="1" smtClean="0">
                            <a:latin typeface="Cambria Math"/>
                          </a:rPr>
                          <m:t>𝑄</m:t>
                        </m:r>
                      </m:e>
                    </m:nary>
                    <m:r>
                      <a:rPr lang="en-US" b="0" i="1" smtClean="0">
                        <a:latin typeface="Cambria Math"/>
                      </a:rPr>
                      <m:t>= </m:t>
                    </m:r>
                    <m:sSub>
                      <m:sSubPr>
                        <m:ctrlPr>
                          <a:rPr lang="en-US" b="0" i="1" smtClean="0">
                            <a:latin typeface="Cambria Math"/>
                          </a:rPr>
                        </m:ctrlPr>
                      </m:sSubPr>
                      <m:e>
                        <m:r>
                          <a:rPr lang="en-US" b="0" i="1" smtClean="0">
                            <a:latin typeface="Cambria Math"/>
                            <a:ea typeface="Cambria Math"/>
                          </a:rPr>
                          <m:t>𝜀</m:t>
                        </m:r>
                      </m:e>
                      <m:sub>
                        <m:r>
                          <a:rPr lang="en-US" b="0" i="1" smtClean="0">
                            <a:latin typeface="Cambria Math"/>
                          </a:rPr>
                          <m:t>𝑡𝑟</m:t>
                        </m:r>
                      </m:sub>
                    </m:sSub>
                    <m:r>
                      <a:rPr lang="en-US" b="0" i="1" smtClean="0">
                        <a:latin typeface="Cambria Math"/>
                      </a:rPr>
                      <m:t> −</m:t>
                    </m:r>
                    <m:sSub>
                      <m:sSubPr>
                        <m:ctrlPr>
                          <a:rPr lang="en-GB" i="1">
                            <a:latin typeface="Cambria Math"/>
                          </a:rPr>
                        </m:ctrlPr>
                      </m:sSubPr>
                      <m:e>
                        <m:r>
                          <a:rPr lang="en-US" i="1">
                            <a:latin typeface="Cambria Math"/>
                          </a:rPr>
                          <m:t>𝑅</m:t>
                        </m:r>
                        <m:r>
                          <a:rPr lang="en-US" i="1">
                            <a:latin typeface="Cambria Math"/>
                          </a:rPr>
                          <m:t>′</m:t>
                        </m:r>
                      </m:e>
                      <m:sub>
                        <m:r>
                          <a:rPr lang="en-US" i="1">
                            <a:latin typeface="Cambria Math"/>
                          </a:rPr>
                          <m:t>𝑢</m:t>
                        </m:r>
                      </m:sub>
                    </m:sSub>
                  </m:oMath>
                </a14:m>
                <a:endParaRPr lang="en-GB" dirty="0" smtClean="0"/>
              </a:p>
            </p:txBody>
          </p:sp>
        </mc:Choice>
        <mc:Fallback xmlns="">
          <p:sp>
            <p:nvSpPr>
              <p:cNvPr id="9" name="TextBox 8"/>
              <p:cNvSpPr txBox="1">
                <a:spLocks noRot="1" noChangeAspect="1" noMove="1" noResize="1" noEditPoints="1" noAdjustHandles="1" noChangeArrowheads="1" noChangeShapeType="1" noTextEdit="1"/>
              </p:cNvSpPr>
              <p:nvPr/>
            </p:nvSpPr>
            <p:spPr>
              <a:xfrm>
                <a:off x="323528" y="4558528"/>
                <a:ext cx="5430204" cy="396455"/>
              </a:xfrm>
              <a:prstGeom prst="rect">
                <a:avLst/>
              </a:prstGeom>
              <a:blipFill rotWithShape="1">
                <a:blip r:embed="rId8"/>
                <a:stretch>
                  <a:fillRect t="-110769" b="-16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23528" y="2492896"/>
                <a:ext cx="3413242" cy="369332"/>
              </a:xfrm>
              <a:prstGeom prst="rect">
                <a:avLst/>
              </a:prstGeom>
              <a:noFill/>
            </p:spPr>
            <p:txBody>
              <a:bodyPr wrap="none" rtlCol="0">
                <a:spAutoFit/>
              </a:bodyPr>
              <a:lstStyle/>
              <a:p>
                <a14:m>
                  <m:oMath xmlns:m="http://schemas.openxmlformats.org/officeDocument/2006/math">
                    <m:sSub>
                      <m:sSubPr>
                        <m:ctrlPr>
                          <a:rPr lang="en-GB" i="1" smtClean="0">
                            <a:latin typeface="Cambria Math"/>
                          </a:rPr>
                        </m:ctrlPr>
                      </m:sSubPr>
                      <m:e>
                        <m:r>
                          <a:rPr lang="en-GB" i="1" smtClean="0">
                            <a:latin typeface="Cambria Math"/>
                            <a:ea typeface="Cambria Math"/>
                          </a:rPr>
                          <m:t>𝜀</m:t>
                        </m:r>
                      </m:e>
                      <m:sub>
                        <m:r>
                          <a:rPr lang="en-US" b="0" i="1" smtClean="0">
                            <a:latin typeface="Cambria Math"/>
                          </a:rPr>
                          <m:t>𝑡𝑟</m:t>
                        </m:r>
                      </m:sub>
                    </m:sSub>
                    <m:r>
                      <a:rPr lang="en-US" b="0" i="1" smtClean="0">
                        <a:latin typeface="Cambria Math"/>
                      </a:rPr>
                      <m:t>= </m:t>
                    </m:r>
                    <m:sSub>
                      <m:sSubPr>
                        <m:ctrlPr>
                          <a:rPr lang="en-US" b="0" i="1" smtClean="0">
                            <a:latin typeface="Cambria Math"/>
                          </a:rPr>
                        </m:ctrlPr>
                      </m:sSubPr>
                      <m:e>
                        <m:d>
                          <m:dPr>
                            <m:ctrlPr>
                              <a:rPr lang="en-US" b="0" i="1" smtClean="0">
                                <a:latin typeface="Cambria Math"/>
                              </a:rPr>
                            </m:ctrlPr>
                          </m:dPr>
                          <m:e>
                            <m:sSub>
                              <m:sSubPr>
                                <m:ctrlPr>
                                  <a:rPr lang="en-US" b="0" i="1" smtClean="0">
                                    <a:latin typeface="Cambria Math"/>
                                  </a:rPr>
                                </m:ctrlPr>
                              </m:sSubPr>
                              <m:e>
                                <m:r>
                                  <a:rPr lang="en-US" b="0" i="1" smtClean="0">
                                    <a:latin typeface="Cambria Math"/>
                                  </a:rPr>
                                  <m:t>𝑅</m:t>
                                </m:r>
                              </m:e>
                              <m:sub>
                                <m:r>
                                  <a:rPr lang="en-US" b="0" i="1" smtClean="0">
                                    <a:latin typeface="Cambria Math"/>
                                  </a:rPr>
                                  <m:t>𝑖𝑛</m:t>
                                </m:r>
                              </m:sub>
                            </m:sSub>
                          </m:e>
                        </m:d>
                      </m:e>
                      <m:sub>
                        <m:r>
                          <a:rPr lang="en-US" b="0" i="1" smtClean="0">
                            <a:latin typeface="Cambria Math"/>
                          </a:rPr>
                          <m:t>𝑢</m:t>
                        </m:r>
                      </m:sub>
                    </m:sSub>
                  </m:oMath>
                </a14:m>
                <a:r>
                  <a:rPr lang="en-GB" dirty="0" smtClean="0"/>
                  <a:t> - </a:t>
                </a:r>
                <a14:m>
                  <m:oMath xmlns:m="http://schemas.openxmlformats.org/officeDocument/2006/math">
                    <m:sSubSup>
                      <m:sSubSupPr>
                        <m:ctrlPr>
                          <a:rPr lang="en-GB" i="1" smtClean="0">
                            <a:latin typeface="Cambria Math"/>
                          </a:rPr>
                        </m:ctrlPr>
                      </m:sSubSupPr>
                      <m:e>
                        <m:d>
                          <m:dPr>
                            <m:ctrlPr>
                              <a:rPr lang="en-GB" i="1" smtClean="0">
                                <a:latin typeface="Cambria Math"/>
                              </a:rPr>
                            </m:ctrlPr>
                          </m:dPr>
                          <m:e>
                            <m:sSub>
                              <m:sSubPr>
                                <m:ctrlPr>
                                  <a:rPr lang="en-GB" i="1" smtClean="0">
                                    <a:latin typeface="Cambria Math"/>
                                  </a:rPr>
                                </m:ctrlPr>
                              </m:sSubPr>
                              <m:e>
                                <m:r>
                                  <a:rPr lang="en-US" b="0" i="1" smtClean="0">
                                    <a:latin typeface="Cambria Math"/>
                                  </a:rPr>
                                  <m:t>𝑅</m:t>
                                </m:r>
                              </m:e>
                              <m:sub>
                                <m:r>
                                  <a:rPr lang="en-US" b="0" i="1" smtClean="0">
                                    <a:latin typeface="Cambria Math"/>
                                  </a:rPr>
                                  <m:t>𝑜𝑢𝑡</m:t>
                                </m:r>
                              </m:sub>
                            </m:sSub>
                          </m:e>
                        </m:d>
                        <m:r>
                          <a:rPr lang="en-US" i="1" baseline="-25000">
                            <a:latin typeface="Cambria Math"/>
                          </a:rPr>
                          <m:t>𝑢</m:t>
                        </m:r>
                      </m:e>
                      <m:sub/>
                      <m:sup>
                        <m:r>
                          <a:rPr lang="en-US" b="0" i="1" smtClean="0">
                            <a:latin typeface="Cambria Math"/>
                          </a:rPr>
                          <m:t>𝑛𝑜𝑛𝑟</m:t>
                        </m:r>
                      </m:sup>
                    </m:sSubSup>
                  </m:oMath>
                </a14:m>
                <a:r>
                  <a:rPr lang="en-GB" dirty="0" smtClean="0"/>
                  <a:t> + </a:t>
                </a:r>
                <a14:m>
                  <m:oMath xmlns:m="http://schemas.openxmlformats.org/officeDocument/2006/math">
                    <m:nary>
                      <m:naryPr>
                        <m:chr m:val="∑"/>
                        <m:subHide m:val="on"/>
                        <m:supHide m:val="on"/>
                        <m:ctrlPr>
                          <a:rPr lang="en-GB" i="1" smtClean="0">
                            <a:latin typeface="Cambria Math"/>
                          </a:rPr>
                        </m:ctrlPr>
                      </m:naryPr>
                      <m:sub/>
                      <m:sup/>
                      <m:e>
                        <m:r>
                          <a:rPr lang="en-US" b="0" i="1" smtClean="0">
                            <a:latin typeface="Cambria Math"/>
                          </a:rPr>
                          <m:t>𝑄</m:t>
                        </m:r>
                      </m:e>
                    </m:nary>
                  </m:oMath>
                </a14:m>
                <a:endParaRPr lang="en-GB"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323528" y="2492896"/>
                <a:ext cx="3413242" cy="369332"/>
              </a:xfrm>
              <a:prstGeom prst="rect">
                <a:avLst/>
              </a:prstGeom>
              <a:blipFill rotWithShape="1">
                <a:blip r:embed="rId9"/>
                <a:stretch>
                  <a:fillRect t="-119672" r="-14821" b="-183607"/>
                </a:stretch>
              </a:blipFill>
            </p:spPr>
            <p:txBody>
              <a:bodyPr/>
              <a:lstStyle/>
              <a:p>
                <a:r>
                  <a:rPr lang="en-GB">
                    <a:noFill/>
                  </a:rPr>
                  <a:t> </a:t>
                </a:r>
              </a:p>
            </p:txBody>
          </p:sp>
        </mc:Fallback>
      </mc:AlternateContent>
      <p:sp>
        <p:nvSpPr>
          <p:cNvPr id="15" name="Slide Number Placeholder 14"/>
          <p:cNvSpPr>
            <a:spLocks noGrp="1"/>
          </p:cNvSpPr>
          <p:nvPr>
            <p:ph type="sldNum" sz="quarter" idx="12"/>
          </p:nvPr>
        </p:nvSpPr>
        <p:spPr/>
        <p:txBody>
          <a:bodyPr/>
          <a:lstStyle/>
          <a:p>
            <a:fld id="{97B5E8DF-58F0-4F1A-9C8E-35C36CDA2C44}" type="slidenum">
              <a:rPr lang="en-GB" smtClean="0"/>
              <a:pPr/>
              <a:t>55</a:t>
            </a:fld>
            <a:endParaRPr lang="en-GB"/>
          </a:p>
        </p:txBody>
      </p:sp>
      <p:sp>
        <p:nvSpPr>
          <p:cNvPr id="5" name="Rectangle 4"/>
          <p:cNvSpPr/>
          <p:nvPr/>
        </p:nvSpPr>
        <p:spPr>
          <a:xfrm>
            <a:off x="35496" y="3553852"/>
            <a:ext cx="4884818" cy="738664"/>
          </a:xfrm>
          <a:prstGeom prst="rect">
            <a:avLst/>
          </a:prstGeom>
        </p:spPr>
        <p:txBody>
          <a:bodyPr wrap="square">
            <a:spAutoFit/>
          </a:bodyPr>
          <a:lstStyle/>
          <a:p>
            <a:r>
              <a:rPr lang="en-US" sz="1400" dirty="0">
                <a:latin typeface="Verdana" pitchFamily="34" charset="0"/>
                <a:ea typeface="Verdana" pitchFamily="34" charset="0"/>
                <a:cs typeface="Verdana" pitchFamily="34" charset="0"/>
              </a:rPr>
              <a:t>The </a:t>
            </a:r>
            <a:r>
              <a:rPr lang="en-US" sz="1400" b="1" i="1" dirty="0">
                <a:latin typeface="Verdana" pitchFamily="34" charset="0"/>
                <a:ea typeface="Verdana" pitchFamily="34" charset="0"/>
                <a:cs typeface="Verdana" pitchFamily="34" charset="0"/>
              </a:rPr>
              <a:t>energy transferred </a:t>
            </a:r>
            <a:r>
              <a:rPr lang="en-US" sz="1400" dirty="0">
                <a:latin typeface="Verdana" pitchFamily="34" charset="0"/>
                <a:ea typeface="Verdana" pitchFamily="34" charset="0"/>
                <a:cs typeface="Verdana" pitchFamily="34" charset="0"/>
              </a:rPr>
              <a:t>is just the kinetic energy received by charged particles in </a:t>
            </a:r>
            <a:r>
              <a:rPr lang="en-US" sz="1400" i="1" dirty="0">
                <a:latin typeface="Verdana" pitchFamily="34" charset="0"/>
                <a:ea typeface="Verdana" pitchFamily="34" charset="0"/>
                <a:cs typeface="Verdana" pitchFamily="34" charset="0"/>
              </a:rPr>
              <a:t>V</a:t>
            </a:r>
            <a:r>
              <a:rPr lang="en-US" sz="1400" dirty="0">
                <a:latin typeface="Verdana" pitchFamily="34" charset="0"/>
                <a:ea typeface="Verdana" pitchFamily="34" charset="0"/>
                <a:cs typeface="Verdana" pitchFamily="34" charset="0"/>
              </a:rPr>
              <a:t> (regardless of where or how they in turn spend that energy)</a:t>
            </a:r>
            <a:endParaRPr lang="en-GB" sz="1400" dirty="0"/>
          </a:p>
        </p:txBody>
      </p:sp>
    </p:spTree>
    <p:extLst>
      <p:ext uri="{BB962C8B-B14F-4D97-AF65-F5344CB8AC3E}">
        <p14:creationId xmlns:p14="http://schemas.microsoft.com/office/powerpoint/2010/main" val="2857431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P spid="9" grpId="0"/>
      <p:bldP spid="10" grpId="0"/>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Private Marco\ARDENT Vienna lecture\DSC_0022.JPG"/>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l="9192" t="3291" r="14999" b="2886"/>
          <a:stretch/>
        </p:blipFill>
        <p:spPr bwMode="auto">
          <a:xfrm>
            <a:off x="4151184" y="1196752"/>
            <a:ext cx="4669288" cy="38791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7584" y="5837202"/>
            <a:ext cx="8136904" cy="400110"/>
          </a:xfrm>
          <a:prstGeom prst="rect">
            <a:avLst/>
          </a:prstGeom>
          <a:noFill/>
          <a:ln w="6350">
            <a:solidFill>
              <a:schemeClr val="tx1"/>
            </a:solidFill>
          </a:ln>
        </p:spPr>
        <p:txBody>
          <a:bodyPr wrap="square" rtlCol="0">
            <a:spAutoFit/>
          </a:bodyPr>
          <a:lstStyle/>
          <a:p>
            <a:r>
              <a:rPr lang="en-US" dirty="0" smtClean="0">
                <a:latin typeface="Verdana" pitchFamily="34" charset="0"/>
                <a:ea typeface="Verdana" pitchFamily="34" charset="0"/>
                <a:cs typeface="Verdana" pitchFamily="34" charset="0"/>
              </a:rPr>
              <a:t>Example involving </a:t>
            </a:r>
            <a:r>
              <a:rPr lang="en-US" sz="2000" dirty="0">
                <a:latin typeface="Symbol" pitchFamily="18" charset="2"/>
                <a:ea typeface="Verdana" pitchFamily="34" charset="0"/>
                <a:cs typeface="Verdana" pitchFamily="34" charset="0"/>
              </a:rPr>
              <a:t>g</a:t>
            </a:r>
            <a:r>
              <a:rPr lang="en-US" dirty="0" smtClean="0">
                <a:latin typeface="Verdana" pitchFamily="34" charset="0"/>
                <a:ea typeface="Verdana" pitchFamily="34" charset="0"/>
                <a:cs typeface="Verdana" pitchFamily="34" charset="0"/>
              </a:rPr>
              <a:t>-ray emission, </a:t>
            </a:r>
            <a:r>
              <a:rPr lang="en-US" dirty="0">
                <a:latin typeface="Verdana" pitchFamily="34" charset="0"/>
                <a:ea typeface="Verdana" pitchFamily="34" charset="0"/>
                <a:cs typeface="Verdana" pitchFamily="34" charset="0"/>
              </a:rPr>
              <a:t>pair </a:t>
            </a:r>
            <a:r>
              <a:rPr lang="en-US" dirty="0" smtClean="0">
                <a:latin typeface="Verdana" pitchFamily="34" charset="0"/>
                <a:ea typeface="Verdana" pitchFamily="34" charset="0"/>
                <a:cs typeface="Verdana" pitchFamily="34" charset="0"/>
              </a:rPr>
              <a:t>production and </a:t>
            </a:r>
            <a:r>
              <a:rPr lang="el-GR" dirty="0" smtClean="0">
                <a:latin typeface="Verdana" pitchFamily="34" charset="0"/>
                <a:ea typeface="Verdana" pitchFamily="34" charset="0"/>
                <a:cs typeface="Verdana" pitchFamily="34" charset="0"/>
              </a:rPr>
              <a:t>β</a:t>
            </a:r>
            <a:r>
              <a:rPr lang="en-US" baseline="30000" dirty="0" smtClean="0">
                <a:latin typeface="Verdana" pitchFamily="34" charset="0"/>
                <a:ea typeface="Verdana" pitchFamily="34" charset="0"/>
                <a:cs typeface="Verdana" pitchFamily="34" charset="0"/>
              </a:rPr>
              <a:t>+</a:t>
            </a:r>
            <a:r>
              <a:rPr lang="en-US" dirty="0" smtClean="0">
                <a:latin typeface="Verdana" pitchFamily="34" charset="0"/>
                <a:ea typeface="Verdana" pitchFamily="34" charset="0"/>
                <a:cs typeface="Verdana" pitchFamily="34" charset="0"/>
              </a:rPr>
              <a:t>annihilation</a:t>
            </a:r>
            <a:endParaRPr lang="en-GB" dirty="0">
              <a:latin typeface="Verdana" pitchFamily="34" charset="0"/>
              <a:ea typeface="Verdana" pitchFamily="34" charset="0"/>
              <a:cs typeface="Verdana" pitchFamily="34" charset="0"/>
            </a:endParaRPr>
          </a:p>
        </p:txBody>
      </p:sp>
      <p:sp>
        <p:nvSpPr>
          <p:cNvPr id="3" name="TextBox 2"/>
          <p:cNvSpPr txBox="1"/>
          <p:nvPr/>
        </p:nvSpPr>
        <p:spPr>
          <a:xfrm>
            <a:off x="1475656" y="1331476"/>
            <a:ext cx="4536504" cy="400110"/>
          </a:xfrm>
          <a:prstGeom prst="rect">
            <a:avLst/>
          </a:prstGeom>
          <a:noFill/>
        </p:spPr>
        <p:txBody>
          <a:bodyPr wrap="square" rtlCol="0">
            <a:spAutoFit/>
          </a:bodyPr>
          <a:lstStyle/>
          <a:p>
            <a:r>
              <a:rPr lang="en-US" sz="2000" u="sng" dirty="0" smtClean="0">
                <a:latin typeface="Symbol" pitchFamily="18" charset="2"/>
                <a:ea typeface="Verdana" pitchFamily="34" charset="0"/>
                <a:cs typeface="Verdana" pitchFamily="34" charset="0"/>
              </a:rPr>
              <a:t>g</a:t>
            </a:r>
            <a:r>
              <a:rPr lang="en-US" u="sng" dirty="0" smtClean="0">
                <a:latin typeface="Verdana" pitchFamily="34" charset="0"/>
                <a:ea typeface="Verdana" pitchFamily="34" charset="0"/>
                <a:cs typeface="Verdana" pitchFamily="34" charset="0"/>
              </a:rPr>
              <a:t>-ray emitted by a radioactive atom</a:t>
            </a:r>
            <a:endParaRPr lang="en-GB" u="sng" dirty="0">
              <a:latin typeface="Verdana" pitchFamily="34" charset="0"/>
              <a:ea typeface="Verdana" pitchFamily="34" charset="0"/>
              <a:cs typeface="Verdana" pitchFamily="34" charset="0"/>
            </a:endParaRPr>
          </a:p>
        </p:txBody>
      </p:sp>
      <p:cxnSp>
        <p:nvCxnSpPr>
          <p:cNvPr id="6" name="Straight Arrow Connector 5"/>
          <p:cNvCxnSpPr/>
          <p:nvPr/>
        </p:nvCxnSpPr>
        <p:spPr>
          <a:xfrm>
            <a:off x="4319972" y="1700808"/>
            <a:ext cx="612068" cy="151342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300028" y="2350259"/>
                <a:ext cx="399314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𝜀</m:t>
                      </m:r>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𝜀</m:t>
                          </m:r>
                        </m:e>
                        <m:sub>
                          <m:r>
                            <a:rPr lang="en-US" b="0" i="1" smtClean="0">
                              <a:latin typeface="Cambria Math"/>
                              <a:ea typeface="Cambria Math"/>
                            </a:rPr>
                            <m:t>𝑡𝑟</m:t>
                          </m:r>
                        </m:sub>
                      </m:sSub>
                      <m:r>
                        <a:rPr lang="en-US" b="0" i="0" smtClean="0">
                          <a:latin typeface="Cambria Math"/>
                          <a:ea typeface="Cambria Math"/>
                        </a:rPr>
                        <m:t>=</m:t>
                      </m:r>
                      <m:sSub>
                        <m:sSubPr>
                          <m:ctrlPr>
                            <a:rPr lang="en-GB" i="1">
                              <a:latin typeface="Cambria Math"/>
                              <a:ea typeface="Cambria Math"/>
                            </a:rPr>
                          </m:ctrlPr>
                        </m:sSubPr>
                        <m:e>
                          <m:r>
                            <a:rPr lang="en-GB" i="1">
                              <a:latin typeface="Cambria Math"/>
                              <a:ea typeface="Cambria Math"/>
                            </a:rPr>
                            <m:t>𝜖</m:t>
                          </m:r>
                        </m:e>
                        <m:sub>
                          <m:r>
                            <a:rPr lang="en-US" i="1">
                              <a:latin typeface="Cambria Math"/>
                              <a:ea typeface="Cambria Math"/>
                            </a:rPr>
                            <m:t>𝑡𝑟</m:t>
                          </m:r>
                        </m:sub>
                      </m:sSub>
                      <m:r>
                        <a:rPr lang="en-US" i="1" baseline="30000">
                          <a:latin typeface="Cambria Math"/>
                          <a:ea typeface="Cambria Math"/>
                        </a:rPr>
                        <m:t>𝑛</m:t>
                      </m:r>
                      <m:r>
                        <a:rPr lang="en-US" b="0" i="1" smtClean="0">
                          <a:latin typeface="Cambria Math"/>
                          <a:ea typeface="Cambria Math"/>
                        </a:rPr>
                        <m:t>=0−1.022 </m:t>
                      </m:r>
                      <m:r>
                        <a:rPr lang="en-US" b="0" i="1" smtClean="0">
                          <a:latin typeface="Cambria Math"/>
                          <a:ea typeface="Cambria Math"/>
                        </a:rPr>
                        <m:t>𝑀𝑒𝑉</m:t>
                      </m:r>
                      <m:r>
                        <a:rPr lang="en-US" b="0" i="1" smtClean="0">
                          <a:latin typeface="Cambria Math"/>
                          <a:ea typeface="Cambria Math"/>
                        </a:rPr>
                        <m:t>+∑</m:t>
                      </m:r>
                      <m:r>
                        <a:rPr lang="en-US" b="0" i="1" smtClean="0">
                          <a:latin typeface="Cambria Math"/>
                          <a:ea typeface="Cambria Math"/>
                        </a:rPr>
                        <m:t>𝑄</m:t>
                      </m:r>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300028" y="2350259"/>
                <a:ext cx="3993144" cy="369332"/>
              </a:xfrm>
              <a:prstGeom prst="rect">
                <a:avLst/>
              </a:prstGeom>
              <a:blipFill rotWithShape="1">
                <a:blip r:embed="rId4"/>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00028" y="3138509"/>
                <a:ext cx="3654783" cy="369332"/>
              </a:xfrm>
              <a:prstGeom prst="rect">
                <a:avLst/>
              </a:prstGeom>
              <a:noFill/>
            </p:spPr>
            <p:txBody>
              <a:bodyPr wrap="none" rtlCol="0">
                <a:spAutoFit/>
              </a:bodyPr>
              <a:lstStyle/>
              <a:p>
                <a14:m>
                  <m:oMath xmlns:m="http://schemas.openxmlformats.org/officeDocument/2006/math">
                    <m:r>
                      <a:rPr lang="en-US" i="1" smtClean="0">
                        <a:latin typeface="Cambria Math"/>
                        <a:ea typeface="Cambria Math"/>
                      </a:rPr>
                      <m:t>∑</m:t>
                    </m:r>
                    <m:r>
                      <a:rPr lang="en-US" i="1" smtClean="0">
                        <a:latin typeface="Cambria Math"/>
                        <a:ea typeface="Cambria Math"/>
                      </a:rPr>
                      <m:t>𝑄</m:t>
                    </m:r>
                    <m:r>
                      <a:rPr lang="en-US" b="0" i="0" smtClean="0">
                        <a:latin typeface="Cambria Math"/>
                        <a:ea typeface="Cambria Math"/>
                      </a:rPr>
                      <m:t>=</m:t>
                    </m:r>
                  </m:oMath>
                </a14:m>
                <a:r>
                  <a:rPr lang="en-US" dirty="0">
                    <a:ea typeface="Cambria Math"/>
                  </a:rPr>
                  <a:t> </a:t>
                </a:r>
                <a14:m>
                  <m:oMath xmlns:m="http://schemas.openxmlformats.org/officeDocument/2006/math">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1</m:t>
                        </m:r>
                      </m:sub>
                    </m:sSub>
                    <m:r>
                      <a:rPr lang="en-US" b="0" i="0" smtClean="0">
                        <a:latin typeface="Cambria Math"/>
                        <a:ea typeface="Cambria Math"/>
                      </a:rPr>
                      <m:t>−2</m:t>
                    </m:r>
                    <m:sSub>
                      <m:sSubPr>
                        <m:ctrlPr>
                          <a:rPr lang="en-US" b="0" i="1" smtClean="0">
                            <a:latin typeface="Cambria Math"/>
                            <a:ea typeface="Cambria Math"/>
                          </a:rPr>
                        </m:ctrlPr>
                      </m:sSubPr>
                      <m:e>
                        <m:r>
                          <a:rPr lang="en-US" b="0" i="1" smtClean="0">
                            <a:latin typeface="Cambria Math"/>
                            <a:ea typeface="Cambria Math"/>
                          </a:rPr>
                          <m:t>𝑚</m:t>
                        </m:r>
                      </m:e>
                      <m:sub>
                        <m:r>
                          <a:rPr lang="en-US" b="0" i="1" smtClean="0">
                            <a:latin typeface="Cambria Math"/>
                            <a:ea typeface="Cambria Math"/>
                          </a:rPr>
                          <m:t>0</m:t>
                        </m:r>
                      </m:sub>
                    </m:sSub>
                    <m:sSup>
                      <m:sSupPr>
                        <m:ctrlPr>
                          <a:rPr lang="en-US" b="0" i="1" smtClean="0">
                            <a:latin typeface="Cambria Math"/>
                            <a:ea typeface="Cambria Math"/>
                          </a:rPr>
                        </m:ctrlPr>
                      </m:sSupPr>
                      <m:e>
                        <m:r>
                          <a:rPr lang="en-US" b="0" i="1" smtClean="0">
                            <a:latin typeface="Cambria Math"/>
                            <a:ea typeface="Cambria Math"/>
                          </a:rPr>
                          <m:t>𝑐</m:t>
                        </m:r>
                      </m:e>
                      <m:sup>
                        <m:r>
                          <a:rPr lang="en-US" b="0" i="1" smtClean="0">
                            <a:latin typeface="Cambria Math"/>
                            <a:ea typeface="Cambria Math"/>
                          </a:rPr>
                          <m:t>2</m:t>
                        </m:r>
                      </m:sup>
                    </m:sSup>
                    <m:r>
                      <a:rPr lang="en-US" b="0" i="1" smtClean="0">
                        <a:latin typeface="Cambria Math"/>
                        <a:ea typeface="Cambria Math"/>
                      </a:rPr>
                      <m:t>+</m:t>
                    </m:r>
                    <m:r>
                      <a:rPr lang="en-US">
                        <a:latin typeface="Cambria Math"/>
                        <a:ea typeface="Cambria Math"/>
                      </a:rPr>
                      <m:t>2</m:t>
                    </m:r>
                    <m:sSub>
                      <m:sSubPr>
                        <m:ctrlPr>
                          <a:rPr lang="en-US" i="1">
                            <a:latin typeface="Cambria Math"/>
                            <a:ea typeface="Cambria Math"/>
                          </a:rPr>
                        </m:ctrlPr>
                      </m:sSubPr>
                      <m:e>
                        <m:r>
                          <a:rPr lang="en-US" i="1">
                            <a:latin typeface="Cambria Math"/>
                            <a:ea typeface="Cambria Math"/>
                          </a:rPr>
                          <m:t>𝑚</m:t>
                        </m:r>
                      </m:e>
                      <m:sub>
                        <m:r>
                          <a:rPr lang="en-US" i="1">
                            <a:latin typeface="Cambria Math"/>
                            <a:ea typeface="Cambria Math"/>
                          </a:rPr>
                          <m:t>0</m:t>
                        </m:r>
                      </m:sub>
                    </m:sSub>
                    <m:sSup>
                      <m:sSupPr>
                        <m:ctrlPr>
                          <a:rPr lang="en-US" i="1">
                            <a:latin typeface="Cambria Math"/>
                            <a:ea typeface="Cambria Math"/>
                          </a:rPr>
                        </m:ctrlPr>
                      </m:sSupPr>
                      <m:e>
                        <m:r>
                          <a:rPr lang="en-US" i="1">
                            <a:latin typeface="Cambria Math"/>
                            <a:ea typeface="Cambria Math"/>
                          </a:rPr>
                          <m:t>𝑐</m:t>
                        </m:r>
                      </m:e>
                      <m:sup>
                        <m:r>
                          <a:rPr lang="en-US" i="1">
                            <a:latin typeface="Cambria Math"/>
                            <a:ea typeface="Cambria Math"/>
                          </a:rPr>
                          <m:t>2</m:t>
                        </m:r>
                      </m:sup>
                    </m:sSup>
                    <m:r>
                      <a:rPr lang="en-US" b="0" i="0"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1</m:t>
                        </m:r>
                      </m:sub>
                    </m:sSub>
                  </m:oMath>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300028" y="3138509"/>
                <a:ext cx="3654783" cy="369332"/>
              </a:xfrm>
              <a:prstGeom prst="rect">
                <a:avLst/>
              </a:prstGeom>
              <a:blipFill rotWithShape="1">
                <a:blip r:embed="rId5"/>
                <a:stretch>
                  <a:fillRect l="-333"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00028" y="4067780"/>
                <a:ext cx="3926011"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𝜀</m:t>
                      </m:r>
                      <m:r>
                        <a:rPr lang="en-US" b="0" i="1" smtClean="0">
                          <a:latin typeface="Cambria Math"/>
                          <a:ea typeface="Cambria Math"/>
                        </a:rPr>
                        <m:t>=</m:t>
                      </m:r>
                      <m:sSub>
                        <m:sSubPr>
                          <m:ctrlPr>
                            <a:rPr lang="en-US" b="0" i="1" smtClean="0">
                              <a:latin typeface="Cambria Math"/>
                              <a:ea typeface="Cambria Math"/>
                            </a:rPr>
                          </m:ctrlPr>
                        </m:sSubPr>
                        <m:e>
                          <m:r>
                            <a:rPr lang="en-US" b="0" i="1" smtClean="0">
                              <a:latin typeface="Cambria Math"/>
                              <a:ea typeface="Cambria Math"/>
                            </a:rPr>
                            <m:t>𝜀</m:t>
                          </m:r>
                        </m:e>
                        <m:sub>
                          <m:r>
                            <a:rPr lang="en-US" b="0" i="1" smtClean="0">
                              <a:latin typeface="Cambria Math"/>
                              <a:ea typeface="Cambria Math"/>
                            </a:rPr>
                            <m:t>𝑡𝑟</m:t>
                          </m:r>
                        </m:sub>
                      </m:sSub>
                      <m:r>
                        <a:rPr lang="en-US" b="0" i="0" smtClean="0">
                          <a:latin typeface="Cambria Math"/>
                          <a:ea typeface="Cambria Math"/>
                        </a:rPr>
                        <m:t>=</m:t>
                      </m:r>
                      <m:sSub>
                        <m:sSubPr>
                          <m:ctrlPr>
                            <a:rPr lang="en-GB" i="1">
                              <a:latin typeface="Cambria Math"/>
                              <a:ea typeface="Cambria Math"/>
                            </a:rPr>
                          </m:ctrlPr>
                        </m:sSubPr>
                        <m:e>
                          <m:r>
                            <a:rPr lang="en-GB" i="1">
                              <a:latin typeface="Cambria Math"/>
                              <a:ea typeface="Cambria Math"/>
                            </a:rPr>
                            <m:t>𝜖</m:t>
                          </m:r>
                        </m:e>
                        <m:sub>
                          <m:r>
                            <a:rPr lang="en-US" i="1">
                              <a:latin typeface="Cambria Math"/>
                              <a:ea typeface="Cambria Math"/>
                            </a:rPr>
                            <m:t>𝑡𝑟</m:t>
                          </m:r>
                        </m:sub>
                      </m:sSub>
                      <m:r>
                        <a:rPr lang="en-US" i="1" baseline="30000">
                          <a:latin typeface="Cambria Math"/>
                          <a:ea typeface="Cambria Math"/>
                        </a:rPr>
                        <m:t>𝑛</m:t>
                      </m:r>
                      <m:r>
                        <a:rPr lang="en-US" b="0" i="1" smtClean="0">
                          <a:latin typeface="Cambria Math"/>
                          <a:ea typeface="Cambria Math"/>
                        </a:rPr>
                        <m:t>=</m:t>
                      </m:r>
                      <m:r>
                        <a:rPr lang="en-US" i="1">
                          <a:latin typeface="Cambria Math"/>
                          <a:ea typeface="Cambria Math"/>
                        </a:rPr>
                        <m:t>h</m:t>
                      </m:r>
                      <m:sSub>
                        <m:sSubPr>
                          <m:ctrlPr>
                            <a:rPr lang="en-US" i="1">
                              <a:latin typeface="Cambria Math"/>
                              <a:ea typeface="Cambria Math"/>
                            </a:rPr>
                          </m:ctrlPr>
                        </m:sSubPr>
                        <m:e>
                          <m:r>
                            <a:rPr lang="en-US" i="1">
                              <a:latin typeface="Cambria Math"/>
                              <a:ea typeface="Cambria Math"/>
                            </a:rPr>
                            <m:t>𝜐</m:t>
                          </m:r>
                        </m:e>
                        <m:sub>
                          <m:r>
                            <a:rPr lang="en-US" i="1">
                              <a:latin typeface="Cambria Math"/>
                              <a:ea typeface="Cambria Math"/>
                            </a:rPr>
                            <m:t>1</m:t>
                          </m:r>
                        </m:sub>
                      </m:sSub>
                      <m:r>
                        <a:rPr lang="en-US" b="0" i="1" smtClean="0">
                          <a:latin typeface="Cambria Math"/>
                          <a:ea typeface="Cambria Math"/>
                        </a:rPr>
                        <m:t>−1.022 </m:t>
                      </m:r>
                      <m:r>
                        <a:rPr lang="en-US" b="0" i="1" smtClean="0">
                          <a:latin typeface="Cambria Math"/>
                          <a:ea typeface="Cambria Math"/>
                        </a:rPr>
                        <m:t>𝑀𝑒𝑉</m:t>
                      </m:r>
                      <m:r>
                        <a:rPr lang="en-US" b="0" i="1" smtClean="0">
                          <a:latin typeface="Cambria Math"/>
                          <a:ea typeface="Cambria Math"/>
                        </a:rPr>
                        <m:t>=</m:t>
                      </m:r>
                    </m:oMath>
                  </m:oMathPara>
                </a14:m>
                <a:endParaRPr lang="en-US" b="0" dirty="0" smtClean="0">
                  <a:ea typeface="Cambria Math"/>
                </a:endParaRPr>
              </a:p>
              <a:p>
                <a:pPr defTabSz="554038"/>
                <a:r>
                  <a:rPr lang="en-US" dirty="0">
                    <a:ea typeface="Cambria Math"/>
                  </a:rPr>
                  <a:t>	</a:t>
                </a:r>
                <a:r>
                  <a:rPr lang="en-US" dirty="0" smtClean="0">
                    <a:ea typeface="Cambria Math"/>
                  </a:rPr>
                  <a:t>	</a:t>
                </a:r>
                <a:r>
                  <a:rPr lang="en-US" dirty="0">
                    <a:ea typeface="Cambria Math"/>
                  </a:rPr>
                  <a:t>  </a:t>
                </a:r>
                <a:r>
                  <a:rPr lang="en-US" dirty="0" smtClean="0">
                    <a:ea typeface="Cambria Math"/>
                  </a:rPr>
                  <a:t>      </a:t>
                </a:r>
                <a14:m>
                  <m:oMath xmlns:m="http://schemas.openxmlformats.org/officeDocument/2006/math">
                    <m:r>
                      <a:rPr lang="en-US" i="1">
                        <a:latin typeface="Cambria Math"/>
                        <a:ea typeface="Cambria Math"/>
                      </a:rPr>
                      <m:t>=</m:t>
                    </m:r>
                  </m:oMath>
                </a14:m>
                <a:r>
                  <a:rPr lang="en-US" dirty="0" smtClean="0">
                    <a:ea typeface="Cambria Math"/>
                  </a:rPr>
                  <a:t> </a:t>
                </a:r>
                <a14:m>
                  <m:oMath xmlns:m="http://schemas.openxmlformats.org/officeDocument/2006/math">
                    <m:sSub>
                      <m:sSubPr>
                        <m:ctrlPr>
                          <a:rPr lang="en-US" i="1">
                            <a:latin typeface="Cambria Math"/>
                            <a:ea typeface="Cambria Math"/>
                          </a:rPr>
                        </m:ctrlPr>
                      </m:sSubPr>
                      <m:e>
                        <m:r>
                          <a:rPr lang="en-US" i="1">
                            <a:latin typeface="Cambria Math"/>
                            <a:ea typeface="Cambria Math"/>
                          </a:rPr>
                          <m:t>𝑇</m:t>
                        </m:r>
                      </m:e>
                      <m:sub>
                        <m:r>
                          <a:rPr lang="en-US" i="1">
                            <a:latin typeface="Cambria Math"/>
                            <a:ea typeface="Cambria Math"/>
                          </a:rPr>
                          <m:t>1</m:t>
                        </m:r>
                      </m:sub>
                    </m:sSub>
                    <m:r>
                      <a:rPr lang="en-US" i="1">
                        <a:latin typeface="Cambria Math"/>
                        <a:ea typeface="Cambria Math"/>
                      </a:rPr>
                      <m:t>+</m:t>
                    </m:r>
                    <m:sSub>
                      <m:sSubPr>
                        <m:ctrlPr>
                          <a:rPr lang="en-US" i="1">
                            <a:latin typeface="Cambria Math"/>
                            <a:ea typeface="Cambria Math"/>
                          </a:rPr>
                        </m:ctrlPr>
                      </m:sSubPr>
                      <m:e>
                        <m:r>
                          <a:rPr lang="en-US" i="1">
                            <a:latin typeface="Cambria Math"/>
                            <a:ea typeface="Cambria Math"/>
                          </a:rPr>
                          <m:t>𝑇</m:t>
                        </m:r>
                      </m:e>
                      <m:sub>
                        <m:r>
                          <a:rPr lang="en-US" i="1">
                            <a:latin typeface="Cambria Math"/>
                            <a:ea typeface="Cambria Math"/>
                          </a:rPr>
                          <m:t>2</m:t>
                        </m:r>
                      </m:sub>
                    </m:sSub>
                  </m:oMath>
                </a14:m>
                <a:endParaRPr lang="en-US" dirty="0">
                  <a:ea typeface="Cambria Math"/>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00028" y="4067780"/>
                <a:ext cx="3926011" cy="646331"/>
              </a:xfrm>
              <a:prstGeom prst="rect">
                <a:avLst/>
              </a:prstGeom>
              <a:blipFill rotWithShape="1">
                <a:blip r:embed="rId6"/>
                <a:stretch>
                  <a:fillRect/>
                </a:stretch>
              </a:blipFill>
            </p:spPr>
            <p:txBody>
              <a:bodyPr/>
              <a:lstStyle/>
              <a:p>
                <a:r>
                  <a:rPr lang="en-GB">
                    <a:noFill/>
                  </a:rPr>
                  <a:t> </a:t>
                </a:r>
              </a:p>
            </p:txBody>
          </p:sp>
        </mc:Fallback>
      </mc:AlternateContent>
      <p:sp>
        <p:nvSpPr>
          <p:cNvPr id="13" name="Slide Number Placeholder 12"/>
          <p:cNvSpPr>
            <a:spLocks noGrp="1"/>
          </p:cNvSpPr>
          <p:nvPr>
            <p:ph type="sldNum" sz="quarter" idx="12"/>
          </p:nvPr>
        </p:nvSpPr>
        <p:spPr/>
        <p:txBody>
          <a:bodyPr/>
          <a:lstStyle/>
          <a:p>
            <a:fld id="{97B5E8DF-58F0-4F1A-9C8E-35C36CDA2C44}" type="slidenum">
              <a:rPr lang="en-GB" smtClean="0"/>
              <a:pPr/>
              <a:t>56</a:t>
            </a:fld>
            <a:endParaRPr lang="en-GB"/>
          </a:p>
        </p:txBody>
      </p:sp>
      <p:sp>
        <p:nvSpPr>
          <p:cNvPr id="15" name="TextBox 14"/>
          <p:cNvSpPr txBox="1"/>
          <p:nvPr/>
        </p:nvSpPr>
        <p:spPr>
          <a:xfrm>
            <a:off x="4036" y="39100"/>
            <a:ext cx="8861147"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Energy imparted, energy transferred and net energy transferred</a:t>
            </a:r>
            <a:endParaRPr lang="en-GB" sz="20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2" name="Rectangle 1"/>
              <p:cNvSpPr/>
              <p:nvPr/>
            </p:nvSpPr>
            <p:spPr>
              <a:xfrm>
                <a:off x="324036" y="5209158"/>
                <a:ext cx="8496436" cy="338554"/>
              </a:xfrm>
              <a:prstGeom prst="rect">
                <a:avLst/>
              </a:prstGeom>
            </p:spPr>
            <p:txBody>
              <a:bodyPr wrap="square">
                <a:spAutoFit/>
              </a:bodyPr>
              <a:lstStyle/>
              <a:p>
                <a14:m>
                  <m:oMath xmlns:m="http://schemas.openxmlformats.org/officeDocument/2006/math">
                    <m:nary>
                      <m:naryPr>
                        <m:chr m:val="∑"/>
                        <m:subHide m:val="on"/>
                        <m:supHide m:val="on"/>
                        <m:ctrlPr>
                          <a:rPr lang="en-GB" sz="1600" i="1">
                            <a:latin typeface="Cambria Math"/>
                          </a:rPr>
                        </m:ctrlPr>
                      </m:naryPr>
                      <m:sub/>
                      <m:sup/>
                      <m:e>
                        <m:r>
                          <a:rPr lang="en-US" sz="1600" i="1">
                            <a:latin typeface="Cambria Math"/>
                          </a:rPr>
                          <m:t>𝑄</m:t>
                        </m:r>
                      </m:e>
                    </m:nary>
                  </m:oMath>
                </a14:m>
                <a:r>
                  <a:rPr lang="en-GB" sz="1600" dirty="0">
                    <a:latin typeface="Verdana" pitchFamily="34" charset="0"/>
                    <a:ea typeface="Verdana" pitchFamily="34" charset="0"/>
                    <a:cs typeface="Verdana" pitchFamily="34" charset="0"/>
                  </a:rPr>
                  <a:t> = net energy derived from rest mass in </a:t>
                </a:r>
                <a:r>
                  <a:rPr lang="en-GB" sz="1600" i="1" dirty="0">
                    <a:latin typeface="Verdana" pitchFamily="34" charset="0"/>
                    <a:ea typeface="Verdana" pitchFamily="34" charset="0"/>
                    <a:cs typeface="Verdana" pitchFamily="34" charset="0"/>
                  </a:rPr>
                  <a:t>V</a:t>
                </a:r>
                <a:r>
                  <a:rPr lang="en-GB" sz="1600" dirty="0">
                    <a:latin typeface="Verdana" pitchFamily="34" charset="0"/>
                    <a:ea typeface="Verdana" pitchFamily="34" charset="0"/>
                    <a:cs typeface="Verdana" pitchFamily="34" charset="0"/>
                  </a:rPr>
                  <a:t> (m</a:t>
                </a:r>
                <a:r>
                  <a:rPr lang="en-US" sz="1600" dirty="0">
                    <a:latin typeface="Verdana" pitchFamily="34" charset="0"/>
                    <a:ea typeface="Verdana" pitchFamily="34" charset="0"/>
                    <a:cs typeface="Verdana" pitchFamily="34" charset="0"/>
                    <a:sym typeface="Wingdings 3"/>
                  </a:rPr>
                  <a:t> E positive, E m negative)</a:t>
                </a:r>
                <a:endParaRPr lang="en-GB" sz="1600" dirty="0"/>
              </a:p>
            </p:txBody>
          </p:sp>
        </mc:Choice>
        <mc:Fallback xmlns="">
          <p:sp>
            <p:nvSpPr>
              <p:cNvPr id="2" name="Rectangle 1"/>
              <p:cNvSpPr>
                <a:spLocks noRot="1" noChangeAspect="1" noMove="1" noResize="1" noEditPoints="1" noAdjustHandles="1" noChangeArrowheads="1" noChangeShapeType="1" noTextEdit="1"/>
              </p:cNvSpPr>
              <p:nvPr/>
            </p:nvSpPr>
            <p:spPr>
              <a:xfrm>
                <a:off x="324036" y="5209158"/>
                <a:ext cx="8496436" cy="338554"/>
              </a:xfrm>
              <a:prstGeom prst="rect">
                <a:avLst/>
              </a:prstGeom>
              <a:blipFill rotWithShape="1">
                <a:blip r:embed="rId7"/>
                <a:stretch>
                  <a:fillRect l="-3228" t="-109091" b="-174545"/>
                </a:stretch>
              </a:blipFill>
            </p:spPr>
            <p:txBody>
              <a:bodyPr/>
              <a:lstStyle/>
              <a:p>
                <a:r>
                  <a:rPr lang="en-GB">
                    <a:noFill/>
                  </a:rPr>
                  <a:t> </a:t>
                </a:r>
              </a:p>
            </p:txBody>
          </p:sp>
        </mc:Fallback>
      </mc:AlternateContent>
    </p:spTree>
    <p:extLst>
      <p:ext uri="{BB962C8B-B14F-4D97-AF65-F5344CB8AC3E}">
        <p14:creationId xmlns:p14="http://schemas.microsoft.com/office/powerpoint/2010/main" val="3732666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fade">
                                      <p:cBhvr>
                                        <p:cTn id="13" dur="500"/>
                                        <p:tgtEl>
                                          <p:spTgt spid="61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11" grpId="0"/>
      <p:bldP spid="12" grpId="0"/>
      <p:bldP spid="14" grpId="0"/>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5184" y="620688"/>
            <a:ext cx="5625008"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Only defined for x-ray and </a:t>
            </a:r>
            <a:r>
              <a:rPr lang="en-US" sz="2000" dirty="0" smtClean="0">
                <a:latin typeface="Symbol" pitchFamily="18" charset="2"/>
                <a:ea typeface="Verdana" pitchFamily="34" charset="0"/>
                <a:cs typeface="Verdana" pitchFamily="34" charset="0"/>
              </a:rPr>
              <a:t>g</a:t>
            </a:r>
            <a:r>
              <a:rPr lang="en-US" sz="2000" dirty="0" smtClean="0">
                <a:latin typeface="Verdana" pitchFamily="34" charset="0"/>
                <a:ea typeface="Verdana" pitchFamily="34" charset="0"/>
                <a:cs typeface="Verdana" pitchFamily="34" charset="0"/>
              </a:rPr>
              <a:t>-ray photons</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683568" y="1268760"/>
                <a:ext cx="1210652" cy="7351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a:rPr>
                        <m:t>𝑋</m:t>
                      </m:r>
                      <m:r>
                        <a:rPr lang="en-US" sz="2200" b="0" i="1" smtClean="0">
                          <a:latin typeface="Cambria Math"/>
                        </a:rPr>
                        <m:t>=</m:t>
                      </m:r>
                      <m:f>
                        <m:fPr>
                          <m:ctrlPr>
                            <a:rPr lang="en-US" sz="2200" b="0" i="1" smtClean="0">
                              <a:latin typeface="Cambria Math"/>
                            </a:rPr>
                          </m:ctrlPr>
                        </m:fPr>
                        <m:num>
                          <m:r>
                            <a:rPr lang="en-US" sz="2200" b="0" i="1" smtClean="0">
                              <a:latin typeface="Cambria Math"/>
                            </a:rPr>
                            <m:t>𝑑𝑄</m:t>
                          </m:r>
                        </m:num>
                        <m:den>
                          <m:r>
                            <a:rPr lang="en-US" sz="2200" b="0" i="1" smtClean="0">
                              <a:latin typeface="Cambria Math"/>
                            </a:rPr>
                            <m:t>𝑑𝑚</m:t>
                          </m:r>
                        </m:den>
                      </m:f>
                    </m:oMath>
                  </m:oMathPara>
                </a14:m>
                <a:endParaRPr lang="en-GB" sz="220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268760"/>
                <a:ext cx="1210652" cy="735138"/>
              </a:xfrm>
              <a:prstGeom prst="rect">
                <a:avLst/>
              </a:prstGeom>
              <a:blipFill rotWithShape="1">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323528" y="2417974"/>
                <a:ext cx="8424936" cy="2193164"/>
              </a:xfrm>
              <a:prstGeom prst="rect">
                <a:avLst/>
              </a:prstGeom>
              <a:noFill/>
            </p:spPr>
            <p:txBody>
              <a:bodyPr wrap="square" rtlCol="0">
                <a:spAutoFit/>
              </a:bodyPr>
              <a:lstStyle/>
              <a:p>
                <a:pPr marL="723900" indent="-723900"/>
                <a14:m>
                  <m:oMath xmlns:m="http://schemas.openxmlformats.org/officeDocument/2006/math">
                    <m:r>
                      <a:rPr lang="en-US" sz="1900" i="1" smtClean="0">
                        <a:latin typeface="Cambria Math"/>
                      </a:rPr>
                      <m:t>𝑑𝑄</m:t>
                    </m:r>
                  </m:oMath>
                </a14:m>
                <a:r>
                  <a:rPr lang="en-US" sz="1900" dirty="0" smtClean="0">
                    <a:latin typeface="Verdana" pitchFamily="34" charset="0"/>
                    <a:ea typeface="Verdana" pitchFamily="34" charset="0"/>
                    <a:cs typeface="Verdana" pitchFamily="34" charset="0"/>
                  </a:rPr>
                  <a:t> = absolute value of the total charge of the ions of one sign produced in air when all the electrons and positrons liberated by photons in air of mass </a:t>
                </a:r>
                <a14:m>
                  <m:oMath xmlns:m="http://schemas.openxmlformats.org/officeDocument/2006/math">
                    <m:r>
                      <a:rPr lang="en-US" sz="2100" i="1" smtClean="0">
                        <a:latin typeface="Cambria Math"/>
                      </a:rPr>
                      <m:t>𝑑𝑚</m:t>
                    </m:r>
                  </m:oMath>
                </a14:m>
                <a:r>
                  <a:rPr lang="en-US" sz="2100" dirty="0" smtClean="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are completely stopped in air</a:t>
                </a:r>
              </a:p>
              <a:p>
                <a:pPr marL="723900" indent="-723900"/>
                <a:endParaRPr lang="en-US" sz="1900" dirty="0">
                  <a:latin typeface="Verdana" pitchFamily="34" charset="0"/>
                  <a:ea typeface="Verdana" pitchFamily="34" charset="0"/>
                  <a:cs typeface="Verdana" pitchFamily="34" charset="0"/>
                </a:endParaRPr>
              </a:p>
              <a:p>
                <a:pPr marL="723900" indent="-723900"/>
                <a:r>
                  <a:rPr lang="en-US" sz="1900" dirty="0" smtClean="0">
                    <a:latin typeface="Verdana" pitchFamily="34" charset="0"/>
                    <a:ea typeface="Verdana" pitchFamily="34" charset="0"/>
                    <a:cs typeface="Verdana" pitchFamily="34" charset="0"/>
                  </a:rPr>
                  <a:t>	the </a:t>
                </a:r>
                <a:r>
                  <a:rPr lang="en-US" sz="1900" dirty="0">
                    <a:latin typeface="Verdana" pitchFamily="34" charset="0"/>
                    <a:ea typeface="Verdana" pitchFamily="34" charset="0"/>
                    <a:cs typeface="Verdana" pitchFamily="34" charset="0"/>
                  </a:rPr>
                  <a:t>ionization arising from the absorption of bremsstrahlung emitted by the electrons is not to be included in </a:t>
                </a:r>
                <a14:m>
                  <m:oMath xmlns:m="http://schemas.openxmlformats.org/officeDocument/2006/math">
                    <m:r>
                      <a:rPr lang="en-US" sz="2100" i="1">
                        <a:latin typeface="Cambria Math"/>
                      </a:rPr>
                      <m:t>𝑑𝑄</m:t>
                    </m:r>
                  </m:oMath>
                </a14:m>
                <a:r>
                  <a:rPr lang="en-GB" sz="1900" dirty="0" smtClean="0">
                    <a:latin typeface="Verdana" pitchFamily="34" charset="0"/>
                    <a:ea typeface="Verdana" pitchFamily="34" charset="0"/>
                    <a:cs typeface="Verdana" pitchFamily="34" charset="0"/>
                  </a:rPr>
                  <a:t> (</a:t>
                </a:r>
                <a:r>
                  <a:rPr lang="en-GB" sz="1900" i="1" dirty="0" smtClean="0">
                    <a:latin typeface="Verdana" pitchFamily="34" charset="0"/>
                    <a:ea typeface="Verdana" pitchFamily="34" charset="0"/>
                    <a:cs typeface="Verdana" pitchFamily="34" charset="0"/>
                  </a:rPr>
                  <a:t>only relevant at high energies</a:t>
                </a:r>
                <a:r>
                  <a:rPr lang="en-GB" sz="1900" dirty="0" smtClean="0">
                    <a:latin typeface="Verdana" pitchFamily="34" charset="0"/>
                    <a:ea typeface="Verdana" pitchFamily="34" charset="0"/>
                    <a:cs typeface="Verdana" pitchFamily="34" charset="0"/>
                  </a:rPr>
                  <a:t>)</a:t>
                </a:r>
                <a:endParaRPr lang="en-GB" sz="1900" dirty="0">
                  <a:latin typeface="Verdana" pitchFamily="34" charset="0"/>
                  <a:ea typeface="Verdana" pitchFamily="34" charset="0"/>
                  <a:cs typeface="Verdana"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23528" y="2417974"/>
                <a:ext cx="8424936" cy="2193164"/>
              </a:xfrm>
              <a:prstGeom prst="rect">
                <a:avLst/>
              </a:prstGeom>
              <a:blipFill rotWithShape="1">
                <a:blip r:embed="rId4"/>
                <a:stretch>
                  <a:fillRect l="-145" t="-1671" r="-1013" b="-39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39552" y="4809926"/>
                <a:ext cx="6418232" cy="400110"/>
              </a:xfrm>
              <a:prstGeom prst="rect">
                <a:avLst/>
              </a:prstGeom>
              <a:noFill/>
            </p:spPr>
            <p:txBody>
              <a:bodyPr wrap="none" rtlCol="0">
                <a:spAutoFit/>
              </a:bodyPr>
              <a:lstStyle/>
              <a:p>
                <a14:m>
                  <m:oMath xmlns:m="http://schemas.openxmlformats.org/officeDocument/2006/math">
                    <m:acc>
                      <m:accPr>
                        <m:chr m:val="̅"/>
                        <m:ctrlPr>
                          <a:rPr lang="en-GB" sz="2000" i="1" smtClean="0">
                            <a:latin typeface="Cambria Math"/>
                          </a:rPr>
                        </m:ctrlPr>
                      </m:accPr>
                      <m:e>
                        <m:r>
                          <a:rPr lang="en-US" sz="2000" b="0" i="1" smtClean="0">
                            <a:latin typeface="Cambria Math"/>
                          </a:rPr>
                          <m:t>𝑊</m:t>
                        </m:r>
                      </m:e>
                    </m:acc>
                    <m:r>
                      <a:rPr lang="en-US" sz="2000" b="0" i="1" smtClean="0">
                        <a:latin typeface="Cambria Math"/>
                      </a:rPr>
                      <m:t>=</m:t>
                    </m:r>
                  </m:oMath>
                </a14:m>
                <a:r>
                  <a:rPr lang="en-GB" sz="2000" dirty="0" smtClean="0">
                    <a:latin typeface="Verdana" pitchFamily="34" charset="0"/>
                    <a:ea typeface="Verdana" pitchFamily="34" charset="0"/>
                    <a:cs typeface="Verdana" pitchFamily="34" charset="0"/>
                  </a:rPr>
                  <a:t> </a:t>
                </a:r>
                <a14:m>
                  <m:oMath xmlns:m="http://schemas.openxmlformats.org/officeDocument/2006/math">
                    <m:r>
                      <m:rPr>
                        <m:sty m:val="p"/>
                      </m:rPr>
                      <a:rPr lang="en-US" sz="2000">
                        <a:latin typeface="Cambria Math"/>
                      </a:rPr>
                      <m:t>mean</m:t>
                    </m:r>
                    <m:r>
                      <a:rPr lang="en-US" sz="2000">
                        <a:latin typeface="Cambria Math"/>
                      </a:rPr>
                      <m:t> </m:t>
                    </m:r>
                    <m:r>
                      <m:rPr>
                        <m:sty m:val="p"/>
                      </m:rPr>
                      <a:rPr lang="en-US" sz="2000">
                        <a:latin typeface="Cambria Math"/>
                      </a:rPr>
                      <m:t>energy</m:t>
                    </m:r>
                    <m:r>
                      <a:rPr lang="en-US" sz="2000">
                        <a:latin typeface="Cambria Math"/>
                      </a:rPr>
                      <m:t> </m:t>
                    </m:r>
                    <m:r>
                      <m:rPr>
                        <m:sty m:val="p"/>
                      </m:rPr>
                      <a:rPr lang="en-US" sz="2000">
                        <a:latin typeface="Cambria Math"/>
                      </a:rPr>
                      <m:t>expended</m:t>
                    </m:r>
                    <m:r>
                      <a:rPr lang="en-US" sz="2000">
                        <a:latin typeface="Cambria Math"/>
                      </a:rPr>
                      <m:t> </m:t>
                    </m:r>
                    <m:r>
                      <m:rPr>
                        <m:sty m:val="p"/>
                      </m:rPr>
                      <a:rPr lang="en-US" sz="2000">
                        <a:latin typeface="Cambria Math"/>
                      </a:rPr>
                      <m:t>in</m:t>
                    </m:r>
                    <m:r>
                      <a:rPr lang="en-US" sz="2000">
                        <a:latin typeface="Cambria Math"/>
                      </a:rPr>
                      <m:t> </m:t>
                    </m:r>
                    <m:r>
                      <m:rPr>
                        <m:sty m:val="p"/>
                      </m:rPr>
                      <a:rPr lang="en-US" sz="2000">
                        <a:latin typeface="Cambria Math"/>
                      </a:rPr>
                      <m:t>a</m:t>
                    </m:r>
                    <m:r>
                      <a:rPr lang="en-US" sz="2000">
                        <a:latin typeface="Cambria Math"/>
                      </a:rPr>
                      <m:t> </m:t>
                    </m:r>
                    <m:r>
                      <m:rPr>
                        <m:sty m:val="p"/>
                      </m:rPr>
                      <a:rPr lang="en-US" sz="2000">
                        <a:latin typeface="Cambria Math"/>
                      </a:rPr>
                      <m:t>gas</m:t>
                    </m:r>
                    <m:r>
                      <a:rPr lang="en-US" sz="2000">
                        <a:latin typeface="Cambria Math"/>
                      </a:rPr>
                      <m:t> </m:t>
                    </m:r>
                    <m:r>
                      <m:rPr>
                        <m:sty m:val="p"/>
                      </m:rPr>
                      <a:rPr lang="en-US" sz="2000">
                        <a:latin typeface="Cambria Math"/>
                      </a:rPr>
                      <m:t>per</m:t>
                    </m:r>
                    <m:r>
                      <a:rPr lang="en-US" sz="2000">
                        <a:latin typeface="Cambria Math"/>
                      </a:rPr>
                      <m:t> </m:t>
                    </m:r>
                    <m:r>
                      <m:rPr>
                        <m:sty m:val="p"/>
                      </m:rPr>
                      <a:rPr lang="en-US" sz="2000">
                        <a:latin typeface="Cambria Math"/>
                      </a:rPr>
                      <m:t>ion</m:t>
                    </m:r>
                    <m:r>
                      <a:rPr lang="en-US" sz="2000">
                        <a:latin typeface="Cambria Math"/>
                      </a:rPr>
                      <m:t> </m:t>
                    </m:r>
                    <m:r>
                      <m:rPr>
                        <m:sty m:val="p"/>
                      </m:rPr>
                      <a:rPr lang="en-US" sz="2000">
                        <a:latin typeface="Cambria Math"/>
                      </a:rPr>
                      <m:t>pair</m:t>
                    </m:r>
                    <m:r>
                      <a:rPr lang="en-US" sz="2000">
                        <a:latin typeface="Cambria Math"/>
                      </a:rPr>
                      <m:t> </m:t>
                    </m:r>
                    <m:r>
                      <m:rPr>
                        <m:sty m:val="p"/>
                      </m:rPr>
                      <a:rPr lang="en-US" sz="2000">
                        <a:latin typeface="Cambria Math"/>
                      </a:rPr>
                      <m:t>formed</m:t>
                    </m:r>
                    <m:r>
                      <a:rPr lang="en-US" sz="2000">
                        <a:latin typeface="Cambria Math"/>
                      </a:rPr>
                      <m:t> </m:t>
                    </m:r>
                  </m:oMath>
                </a14:m>
                <a:endParaRPr lang="en-GB" sz="2000" dirty="0">
                  <a:latin typeface="Verdana" pitchFamily="34" charset="0"/>
                  <a:ea typeface="Verdana" pitchFamily="34" charset="0"/>
                  <a:cs typeface="Verdana"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39552" y="4809926"/>
                <a:ext cx="6418232" cy="400110"/>
              </a:xfrm>
              <a:prstGeom prst="rect">
                <a:avLst/>
              </a:prstGeom>
              <a:blipFill rotWithShape="1">
                <a:blip r:embed="rId5"/>
                <a:stretch>
                  <a:fillRect b="-1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39552" y="5325443"/>
                <a:ext cx="4125040" cy="70955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a:rPr>
                          </m:ctrlPr>
                        </m:fPr>
                        <m:num>
                          <m:sSub>
                            <m:sSubPr>
                              <m:ctrlPr>
                                <a:rPr lang="en-GB" sz="2000" i="1" smtClean="0">
                                  <a:latin typeface="Cambria Math"/>
                                </a:rPr>
                              </m:ctrlPr>
                            </m:sSubPr>
                            <m:e>
                              <m:acc>
                                <m:accPr>
                                  <m:chr m:val="̅"/>
                                  <m:ctrlPr>
                                    <a:rPr lang="en-GB" sz="2000" i="1" smtClean="0">
                                      <a:latin typeface="Cambria Math"/>
                                    </a:rPr>
                                  </m:ctrlPr>
                                </m:accPr>
                                <m:e>
                                  <m:r>
                                    <a:rPr lang="en-US" sz="2000" b="0" i="1" smtClean="0">
                                      <a:latin typeface="Cambria Math"/>
                                    </a:rPr>
                                    <m:t>𝑊</m:t>
                                  </m:r>
                                </m:e>
                              </m:acc>
                            </m:e>
                            <m:sub>
                              <m:r>
                                <a:rPr lang="en-US" sz="2000" b="0" i="1" smtClean="0">
                                  <a:latin typeface="Cambria Math"/>
                                </a:rPr>
                                <m:t>𝑎𝑖𝑟</m:t>
                              </m:r>
                            </m:sub>
                          </m:sSub>
                        </m:num>
                        <m:den>
                          <m:r>
                            <a:rPr lang="en-US" sz="2000" b="0" i="1" smtClean="0">
                              <a:latin typeface="Cambria Math"/>
                            </a:rPr>
                            <m:t>𝑒</m:t>
                          </m:r>
                        </m:den>
                      </m:f>
                      <m:r>
                        <a:rPr lang="en-US" sz="2000" b="0" i="1" smtClean="0">
                          <a:latin typeface="Cambria Math"/>
                          <a:ea typeface="Cambria Math"/>
                        </a:rPr>
                        <m:t>≃</m:t>
                      </m:r>
                      <m:r>
                        <a:rPr lang="en-US" sz="2000" b="0" i="1" smtClean="0">
                          <a:latin typeface="Cambria Math"/>
                        </a:rPr>
                        <m:t>34</m:t>
                      </m:r>
                      <m:r>
                        <a:rPr lang="en-US" sz="2000" b="0" i="1" smtClean="0">
                          <a:latin typeface="Cambria Math"/>
                        </a:rPr>
                        <m:t> </m:t>
                      </m:r>
                      <m:r>
                        <a:rPr lang="en-US" sz="2000" b="0" i="1" smtClean="0">
                          <a:latin typeface="Cambria Math"/>
                        </a:rPr>
                        <m:t>𝑒𝑉</m:t>
                      </m:r>
                      <m:r>
                        <a:rPr lang="en-US" sz="2000" b="0" i="1" smtClean="0">
                          <a:latin typeface="Cambria Math"/>
                        </a:rPr>
                        <m:t> </m:t>
                      </m:r>
                      <m:r>
                        <m:rPr>
                          <m:sty m:val="p"/>
                        </m:rPr>
                        <a:rPr lang="en-US" sz="2000" b="0" i="0" smtClean="0">
                          <a:latin typeface="Cambria Math"/>
                        </a:rPr>
                        <m:t>per</m:t>
                      </m:r>
                      <m:r>
                        <a:rPr lang="en-US" sz="2000" b="0" i="0" smtClean="0">
                          <a:latin typeface="Cambria Math"/>
                        </a:rPr>
                        <m:t> </m:t>
                      </m:r>
                      <m:r>
                        <m:rPr>
                          <m:sty m:val="p"/>
                        </m:rPr>
                        <a:rPr lang="en-US" sz="2000" b="0" i="0" smtClean="0">
                          <a:latin typeface="Cambria Math"/>
                        </a:rPr>
                        <m:t>ion</m:t>
                      </m:r>
                      <m:r>
                        <a:rPr lang="en-US" sz="2000" b="0" i="0" smtClean="0">
                          <a:latin typeface="Cambria Math"/>
                        </a:rPr>
                        <m:t> </m:t>
                      </m:r>
                      <m:r>
                        <m:rPr>
                          <m:sty m:val="p"/>
                        </m:rPr>
                        <a:rPr lang="en-US" sz="2000" b="0" i="0" smtClean="0">
                          <a:latin typeface="Cambria Math"/>
                        </a:rPr>
                        <m:t>pair</m:t>
                      </m:r>
                      <m:r>
                        <a:rPr lang="en-US" sz="2000" b="0" i="1" smtClean="0">
                          <a:latin typeface="Cambria Math"/>
                        </a:rPr>
                        <m:t>=</m:t>
                      </m:r>
                      <m:r>
                        <a:rPr lang="en-US" sz="2000" b="0" i="1" smtClean="0">
                          <a:latin typeface="Cambria Math"/>
                        </a:rPr>
                        <m:t>34</m:t>
                      </m:r>
                      <m:r>
                        <a:rPr lang="en-US" sz="2000" b="0" i="1" smtClean="0">
                          <a:latin typeface="Cambria Math"/>
                        </a:rPr>
                        <m:t> </m:t>
                      </m:r>
                      <m:r>
                        <a:rPr lang="en-US" sz="2000" b="0" i="1" smtClean="0">
                          <a:latin typeface="Cambria Math"/>
                        </a:rPr>
                        <m:t>𝐽</m:t>
                      </m:r>
                      <m:r>
                        <a:rPr lang="en-US" sz="2000" b="0" i="1" smtClean="0">
                          <a:latin typeface="Cambria Math"/>
                        </a:rPr>
                        <m:t>/</m:t>
                      </m:r>
                      <m:r>
                        <a:rPr lang="en-US" sz="2000" b="0" i="1" smtClean="0">
                          <a:latin typeface="Cambria Math"/>
                        </a:rPr>
                        <m:t>𝐶</m:t>
                      </m:r>
                    </m:oMath>
                  </m:oMathPara>
                </a14:m>
                <a:endParaRPr lang="en-GB"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539552" y="5325443"/>
                <a:ext cx="4125040" cy="709553"/>
              </a:xfrm>
              <a:prstGeom prst="rect">
                <a:avLst/>
              </a:prstGeom>
              <a:blipFill rotWithShape="1">
                <a:blip r:embed="rId6"/>
                <a:stretch>
                  <a:fillRect/>
                </a:stretch>
              </a:blipFill>
            </p:spPr>
            <p:txBody>
              <a:bodyPr/>
              <a:lstStyle/>
              <a:p>
                <a:r>
                  <a:rPr lang="en-GB">
                    <a:noFill/>
                  </a:rPr>
                  <a:t> </a:t>
                </a:r>
              </a:p>
            </p:txBody>
          </p:sp>
        </mc:Fallback>
      </mc:AlternateContent>
      <p:sp>
        <p:nvSpPr>
          <p:cNvPr id="9" name="TextBox 8"/>
          <p:cNvSpPr txBox="1"/>
          <p:nvPr/>
        </p:nvSpPr>
        <p:spPr>
          <a:xfrm>
            <a:off x="2514723" y="1475492"/>
            <a:ext cx="1049165"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(C/kg)</a:t>
            </a:r>
            <a:endParaRPr lang="en-GB" dirty="0">
              <a:latin typeface="Verdana" pitchFamily="34" charset="0"/>
              <a:ea typeface="Verdana" pitchFamily="34" charset="0"/>
              <a:cs typeface="Verdana" pitchFamily="34" charset="0"/>
            </a:endParaRPr>
          </a:p>
        </p:txBody>
      </p:sp>
      <p:sp>
        <p:nvSpPr>
          <p:cNvPr id="15" name="Slide Number Placeholder 14"/>
          <p:cNvSpPr>
            <a:spLocks noGrp="1"/>
          </p:cNvSpPr>
          <p:nvPr>
            <p:ph type="sldNum" sz="quarter" idx="12"/>
          </p:nvPr>
        </p:nvSpPr>
        <p:spPr/>
        <p:txBody>
          <a:bodyPr/>
          <a:lstStyle/>
          <a:p>
            <a:fld id="{97B5E8DF-58F0-4F1A-9C8E-35C36CDA2C44}" type="slidenum">
              <a:rPr lang="en-GB" smtClean="0"/>
              <a:pPr/>
              <a:t>57</a:t>
            </a:fld>
            <a:endParaRPr lang="en-GB"/>
          </a:p>
        </p:txBody>
      </p:sp>
      <p:sp>
        <p:nvSpPr>
          <p:cNvPr id="16" name="TextBox 15"/>
          <p:cNvSpPr txBox="1"/>
          <p:nvPr/>
        </p:nvSpPr>
        <p:spPr>
          <a:xfrm>
            <a:off x="0" y="14524"/>
            <a:ext cx="5580112"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The exposure X</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55545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13648" y="28172"/>
                <a:ext cx="586814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Relation of exposure X to energy fluence </a:t>
                </a:r>
                <a14:m>
                  <m:oMath xmlns:m="http://schemas.openxmlformats.org/officeDocument/2006/math">
                    <m:r>
                      <a:rPr lang="el-GR" sz="2000" b="0" i="1" dirty="0">
                        <a:solidFill>
                          <a:srgbClr val="FF0000"/>
                        </a:solidFill>
                        <a:latin typeface="Cambria Math"/>
                        <a:ea typeface="Cambria Math"/>
                      </a:rPr>
                      <m:t>𝛹</m:t>
                    </m:r>
                  </m:oMath>
                </a14:m>
                <a:r>
                  <a:rPr lang="en-US" sz="2000" i="1" dirty="0" smtClean="0">
                    <a:solidFill>
                      <a:srgbClr val="FF0000"/>
                    </a:solidFill>
                    <a:latin typeface="Verdana" pitchFamily="34" charset="0"/>
                    <a:ea typeface="Verdana" pitchFamily="34" charset="0"/>
                    <a:cs typeface="Verdana" pitchFamily="34" charset="0"/>
                  </a:rPr>
                  <a:t> </a:t>
                </a:r>
                <a:endParaRPr lang="en-GB" sz="2000" i="1" dirty="0">
                  <a:solidFill>
                    <a:srgbClr val="FF0000"/>
                  </a:solidFill>
                  <a:latin typeface="Verdana" pitchFamily="34" charset="0"/>
                  <a:ea typeface="Verdana" pitchFamily="34" charset="0"/>
                  <a:cs typeface="Verdana" pitchFamily="34"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3648" y="28172"/>
                <a:ext cx="5868144" cy="400110"/>
              </a:xfrm>
              <a:prstGeom prst="rect">
                <a:avLst/>
              </a:prstGeom>
              <a:blipFill rotWithShape="1">
                <a:blip r:embed="rId2"/>
                <a:stretch>
                  <a:fillRect l="-1143" t="-7692" b="-27692"/>
                </a:stretch>
              </a:blipFill>
            </p:spPr>
            <p:txBody>
              <a:bodyPr/>
              <a:lstStyle/>
              <a:p>
                <a:r>
                  <a:rPr lang="en-GB">
                    <a:noFill/>
                  </a:rPr>
                  <a:t> </a:t>
                </a:r>
              </a:p>
            </p:txBody>
          </p:sp>
        </mc:Fallback>
      </mc:AlternateContent>
      <p:sp>
        <p:nvSpPr>
          <p:cNvPr id="3" name="TextBox 2"/>
          <p:cNvSpPr txBox="1"/>
          <p:nvPr/>
        </p:nvSpPr>
        <p:spPr>
          <a:xfrm>
            <a:off x="251520" y="920914"/>
            <a:ext cx="8640960" cy="707886"/>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The exposure </a:t>
            </a:r>
            <a:r>
              <a:rPr lang="en-US" sz="2000" i="1" dirty="0" smtClean="0">
                <a:latin typeface="Verdana" pitchFamily="34" charset="0"/>
                <a:ea typeface="Verdana" pitchFamily="34" charset="0"/>
                <a:cs typeface="Verdana" pitchFamily="34" charset="0"/>
              </a:rPr>
              <a:t>X</a:t>
            </a:r>
            <a:r>
              <a:rPr lang="en-US" sz="2000" dirty="0" smtClean="0">
                <a:latin typeface="Verdana" pitchFamily="34" charset="0"/>
                <a:ea typeface="Verdana" pitchFamily="34" charset="0"/>
                <a:cs typeface="Verdana" pitchFamily="34" charset="0"/>
              </a:rPr>
              <a:t> is the ionization equivalent of the collision </a:t>
            </a:r>
            <a:r>
              <a:rPr lang="en-US" sz="2000" dirty="0" err="1" smtClean="0">
                <a:latin typeface="Verdana" pitchFamily="34" charset="0"/>
                <a:ea typeface="Verdana" pitchFamily="34" charset="0"/>
                <a:cs typeface="Verdana" pitchFamily="34" charset="0"/>
              </a:rPr>
              <a:t>kerma</a:t>
            </a:r>
            <a:r>
              <a:rPr lang="en-US" sz="2000" dirty="0" smtClean="0">
                <a:latin typeface="Verdana" pitchFamily="34" charset="0"/>
                <a:ea typeface="Verdana" pitchFamily="34" charset="0"/>
                <a:cs typeface="Verdana" pitchFamily="34" charset="0"/>
              </a:rPr>
              <a:t> in air, for x- and </a:t>
            </a:r>
            <a:r>
              <a:rPr lang="en-US" sz="2000" dirty="0" smtClean="0">
                <a:latin typeface="Symbol" pitchFamily="18" charset="2"/>
                <a:ea typeface="Verdana" pitchFamily="34" charset="0"/>
                <a:cs typeface="Verdana" pitchFamily="34" charset="0"/>
              </a:rPr>
              <a:t>g</a:t>
            </a:r>
            <a:r>
              <a:rPr lang="en-US" sz="2000" dirty="0" smtClean="0">
                <a:latin typeface="Verdana" pitchFamily="34" charset="0"/>
                <a:ea typeface="Verdana" pitchFamily="34" charset="0"/>
                <a:cs typeface="Verdana" pitchFamily="34" charset="0"/>
              </a:rPr>
              <a:t>-rays</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51520" y="2217058"/>
                <a:ext cx="8712968" cy="707886"/>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Exposure </a:t>
                </a:r>
                <a:r>
                  <a:rPr lang="en-US" sz="2000" i="1" dirty="0" smtClean="0">
                    <a:latin typeface="Verdana" pitchFamily="34" charset="0"/>
                    <a:ea typeface="Verdana" pitchFamily="34" charset="0"/>
                    <a:cs typeface="Verdana" pitchFamily="34" charset="0"/>
                  </a:rPr>
                  <a:t>X</a:t>
                </a:r>
                <a:r>
                  <a:rPr lang="en-US" sz="2000" dirty="0" smtClean="0">
                    <a:latin typeface="Verdana" pitchFamily="34" charset="0"/>
                    <a:ea typeface="Verdana" pitchFamily="34" charset="0"/>
                    <a:cs typeface="Verdana" pitchFamily="34" charset="0"/>
                  </a:rPr>
                  <a:t> at a point </a:t>
                </a:r>
                <a:r>
                  <a:rPr lang="en-US" sz="2000" i="1" dirty="0" smtClean="0">
                    <a:latin typeface="Verdana" pitchFamily="34" charset="0"/>
                    <a:ea typeface="Verdana" pitchFamily="34" charset="0"/>
                    <a:cs typeface="Verdana" pitchFamily="34" charset="0"/>
                  </a:rPr>
                  <a:t>P</a:t>
                </a:r>
                <a:r>
                  <a:rPr lang="en-US" sz="2000" dirty="0" smtClean="0">
                    <a:latin typeface="Verdana" pitchFamily="34" charset="0"/>
                    <a:ea typeface="Verdana" pitchFamily="34" charset="0"/>
                    <a:cs typeface="Verdana" pitchFamily="34" charset="0"/>
                  </a:rPr>
                  <a:t> due to an energy fluence </a:t>
                </a:r>
                <a14:m>
                  <m:oMath xmlns:m="http://schemas.openxmlformats.org/officeDocument/2006/math">
                    <m:r>
                      <m:rPr>
                        <m:sty m:val="p"/>
                      </m:rPr>
                      <a:rPr lang="el-GR" sz="2000" i="0" dirty="0">
                        <a:latin typeface="Cambria Math"/>
                        <a:ea typeface="Cambria Math"/>
                      </a:rPr>
                      <m:t>Ψ</m:t>
                    </m:r>
                  </m:oMath>
                </a14:m>
                <a:r>
                  <a:rPr lang="en-US" sz="2000" dirty="0" smtClean="0">
                    <a:latin typeface="Verdana" pitchFamily="34" charset="0"/>
                    <a:ea typeface="Verdana" pitchFamily="34" charset="0"/>
                    <a:cs typeface="Verdana" pitchFamily="34" charset="0"/>
                  </a:rPr>
                  <a:t> of monoenergetic photons of energy </a:t>
                </a:r>
                <a:r>
                  <a:rPr lang="en-US" sz="2000" i="1" dirty="0" smtClean="0">
                    <a:latin typeface="Verdana" pitchFamily="34" charset="0"/>
                    <a:ea typeface="Verdana" pitchFamily="34" charset="0"/>
                    <a:cs typeface="Verdana" pitchFamily="34" charset="0"/>
                  </a:rPr>
                  <a:t>E</a:t>
                </a:r>
                <a:r>
                  <a:rPr lang="en-US" sz="2000" dirty="0" smtClean="0">
                    <a:latin typeface="Verdana" pitchFamily="34" charset="0"/>
                    <a:ea typeface="Verdana" pitchFamily="34" charset="0"/>
                    <a:cs typeface="Verdana" pitchFamily="34" charset="0"/>
                  </a:rPr>
                  <a:t>: </a:t>
                </a:r>
                <a:endParaRPr lang="en-GB" sz="2000" dirty="0">
                  <a:latin typeface="Verdana" pitchFamily="34" charset="0"/>
                  <a:ea typeface="Verdana" pitchFamily="34" charset="0"/>
                  <a:cs typeface="Verdana" pitchFamily="34"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51520" y="2217058"/>
                <a:ext cx="8712968" cy="707886"/>
              </a:xfrm>
              <a:prstGeom prst="rect">
                <a:avLst/>
              </a:prstGeom>
              <a:blipFill rotWithShape="1">
                <a:blip r:embed="rId3"/>
                <a:stretch>
                  <a:fillRect l="-699" t="-4310" b="-146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25519" y="3140968"/>
                <a:ext cx="5978624" cy="773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𝑋</m:t>
                      </m:r>
                      <m:r>
                        <a:rPr lang="en-US" b="0" i="1" smtClean="0">
                          <a:latin typeface="Cambria Math"/>
                        </a:rPr>
                        <m:t>=</m:t>
                      </m:r>
                      <m:r>
                        <m:rPr>
                          <m:sty m:val="p"/>
                        </m:rPr>
                        <a:rPr lang="el-GR" i="1" dirty="0">
                          <a:latin typeface="Cambria Math"/>
                          <a:ea typeface="Cambria Math"/>
                        </a:rPr>
                        <m:t>Ψ</m:t>
                      </m:r>
                      <m:r>
                        <a:rPr lang="en-US" i="1">
                          <a:latin typeface="Cambria Math"/>
                          <a:ea typeface="Cambria Math"/>
                        </a:rPr>
                        <m:t>⋅</m:t>
                      </m:r>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sSub>
                                    <m:sSubPr>
                                      <m:ctrlPr>
                                        <a:rPr lang="el-GR" i="1">
                                          <a:latin typeface="Cambria Math"/>
                                          <a:ea typeface="Cambria Math"/>
                                        </a:rPr>
                                      </m:ctrlPr>
                                    </m:sSubPr>
                                    <m:e>
                                      <m:r>
                                        <a:rPr lang="el-GR" i="1">
                                          <a:latin typeface="Cambria Math"/>
                                          <a:ea typeface="Cambria Math"/>
                                        </a:rPr>
                                        <m:t>𝜇</m:t>
                                      </m:r>
                                    </m:e>
                                    <m:sub>
                                      <m:r>
                                        <a:rPr lang="en-US" i="1">
                                          <a:latin typeface="Cambria Math"/>
                                          <a:ea typeface="Cambria Math"/>
                                        </a:rPr>
                                        <m:t>𝑒𝑛</m:t>
                                      </m:r>
                                    </m:sub>
                                  </m:sSub>
                                </m:num>
                                <m:den>
                                  <m:r>
                                    <a:rPr lang="el-GR" i="1">
                                      <a:latin typeface="Cambria Math"/>
                                      <a:ea typeface="Cambria Math"/>
                                    </a:rPr>
                                    <m:t>𝜌</m:t>
                                  </m:r>
                                </m:den>
                              </m:f>
                            </m:e>
                          </m:d>
                        </m:e>
                        <m:sub>
                          <m:r>
                            <a:rPr lang="en-US" i="1">
                              <a:latin typeface="Cambria Math"/>
                              <a:ea typeface="Cambria Math"/>
                            </a:rPr>
                            <m:t>𝐸</m:t>
                          </m:r>
                          <m:r>
                            <a:rPr lang="en-US" i="1">
                              <a:latin typeface="Cambria Math"/>
                              <a:ea typeface="Cambria Math"/>
                            </a:rPr>
                            <m:t>,</m:t>
                          </m:r>
                          <m:r>
                            <a:rPr lang="en-US" b="0" i="1" smtClean="0">
                              <a:latin typeface="Cambria Math"/>
                              <a:ea typeface="Cambria Math"/>
                            </a:rPr>
                            <m:t>𝑎𝑖𝑟</m:t>
                          </m:r>
                        </m:sub>
                      </m:sSub>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r>
                                    <a:rPr lang="en-US" b="0" i="1" smtClean="0">
                                      <a:latin typeface="Cambria Math"/>
                                      <a:ea typeface="Cambria Math"/>
                                    </a:rPr>
                                    <m:t>𝑒</m:t>
                                  </m:r>
                                </m:num>
                                <m:den>
                                  <m:acc>
                                    <m:accPr>
                                      <m:chr m:val="̅"/>
                                      <m:ctrlPr>
                                        <a:rPr lang="en-US" b="0" i="1" smtClean="0">
                                          <a:latin typeface="Cambria Math"/>
                                          <a:ea typeface="Cambria Math"/>
                                        </a:rPr>
                                      </m:ctrlPr>
                                    </m:accPr>
                                    <m:e>
                                      <m:r>
                                        <a:rPr lang="en-US" b="0" i="1" smtClean="0">
                                          <a:latin typeface="Cambria Math"/>
                                          <a:ea typeface="Cambria Math"/>
                                        </a:rPr>
                                        <m:t>𝑊</m:t>
                                      </m:r>
                                    </m:e>
                                  </m:acc>
                                </m:den>
                              </m:f>
                            </m:e>
                          </m:d>
                        </m:e>
                        <m:sub>
                          <m:r>
                            <a:rPr lang="en-US" b="0" i="1" smtClean="0">
                              <a:latin typeface="Cambria Math"/>
                              <a:ea typeface="Cambria Math"/>
                            </a:rPr>
                            <m:t>𝑎𝑖𝑟</m:t>
                          </m:r>
                        </m:sub>
                      </m:sSub>
                      <m:r>
                        <a:rPr lang="en-US" b="0" i="1" smtClean="0">
                          <a:latin typeface="Cambria Math"/>
                          <a:ea typeface="Cambria Math"/>
                        </a:rPr>
                        <m:t>=</m:t>
                      </m:r>
                      <m:sSub>
                        <m:sSubPr>
                          <m:ctrlPr>
                            <a:rPr lang="en-US" b="0" i="1" smtClean="0">
                              <a:latin typeface="Cambria Math"/>
                              <a:ea typeface="Cambria Math"/>
                            </a:rPr>
                          </m:ctrlPr>
                        </m:sSubPr>
                        <m:e>
                          <m:d>
                            <m:dPr>
                              <m:ctrlPr>
                                <a:rPr lang="en-US" b="0" i="1" smtClean="0">
                                  <a:latin typeface="Cambria Math"/>
                                  <a:ea typeface="Cambria Math"/>
                                </a:rPr>
                              </m:ctrlPr>
                            </m:dPr>
                            <m:e>
                              <m:sSub>
                                <m:sSubPr>
                                  <m:ctrlPr>
                                    <a:rPr lang="en-US" b="0" i="1" smtClean="0">
                                      <a:latin typeface="Cambria Math"/>
                                      <a:ea typeface="Cambria Math"/>
                                    </a:rPr>
                                  </m:ctrlPr>
                                </m:sSubPr>
                                <m:e>
                                  <m:r>
                                    <a:rPr lang="en-US" b="0" i="1" smtClean="0">
                                      <a:latin typeface="Cambria Math"/>
                                      <a:ea typeface="Cambria Math"/>
                                    </a:rPr>
                                    <m:t>𝐾</m:t>
                                  </m:r>
                                </m:e>
                                <m:sub>
                                  <m:r>
                                    <a:rPr lang="en-US" b="0" i="1" smtClean="0">
                                      <a:latin typeface="Cambria Math"/>
                                      <a:ea typeface="Cambria Math"/>
                                    </a:rPr>
                                    <m:t>𝑐</m:t>
                                  </m:r>
                                </m:sub>
                              </m:sSub>
                            </m:e>
                          </m:d>
                        </m:e>
                        <m:sub>
                          <m:r>
                            <a:rPr lang="en-US" b="0" i="1" smtClean="0">
                              <a:latin typeface="Cambria Math"/>
                              <a:ea typeface="Cambria Math"/>
                            </a:rPr>
                            <m:t>𝑎𝑖𝑟</m:t>
                          </m:r>
                        </m:sub>
                      </m:sSub>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r>
                                    <a:rPr lang="en-US" i="1">
                                      <a:latin typeface="Cambria Math"/>
                                      <a:ea typeface="Cambria Math"/>
                                    </a:rPr>
                                    <m:t>𝑒</m:t>
                                  </m:r>
                                </m:num>
                                <m:den>
                                  <m:acc>
                                    <m:accPr>
                                      <m:chr m:val="̅"/>
                                      <m:ctrlPr>
                                        <a:rPr lang="en-US" i="1">
                                          <a:latin typeface="Cambria Math"/>
                                          <a:ea typeface="Cambria Math"/>
                                        </a:rPr>
                                      </m:ctrlPr>
                                    </m:accPr>
                                    <m:e>
                                      <m:r>
                                        <a:rPr lang="en-US" i="1">
                                          <a:latin typeface="Cambria Math"/>
                                          <a:ea typeface="Cambria Math"/>
                                        </a:rPr>
                                        <m:t>𝑊</m:t>
                                      </m:r>
                                    </m:e>
                                  </m:acc>
                                </m:den>
                              </m:f>
                            </m:e>
                          </m:d>
                        </m:e>
                        <m:sub>
                          <m:r>
                            <a:rPr lang="en-US" i="1">
                              <a:latin typeface="Cambria Math"/>
                              <a:ea typeface="Cambria Math"/>
                            </a:rPr>
                            <m:t>𝑎𝑖𝑟</m:t>
                          </m:r>
                        </m:sub>
                      </m:sSub>
                      <m:r>
                        <a:rPr lang="en-US" b="0" i="1" smtClean="0">
                          <a:latin typeface="Cambria Math"/>
                          <a:ea typeface="Cambria Math"/>
                        </a:rPr>
                        <m:t>=</m:t>
                      </m:r>
                      <m:sSub>
                        <m:sSubPr>
                          <m:ctrlPr>
                            <a:rPr lang="en-US" i="1">
                              <a:latin typeface="Cambria Math"/>
                              <a:ea typeface="Cambria Math"/>
                            </a:rPr>
                          </m:ctrlPr>
                        </m:sSubPr>
                        <m:e>
                          <m:d>
                            <m:dPr>
                              <m:ctrlPr>
                                <a:rPr lang="en-US" i="1">
                                  <a:latin typeface="Cambria Math"/>
                                  <a:ea typeface="Cambria Math"/>
                                </a:rPr>
                              </m:ctrlPr>
                            </m:dPr>
                            <m:e>
                              <m:sSub>
                                <m:sSubPr>
                                  <m:ctrlPr>
                                    <a:rPr lang="en-US" i="1">
                                      <a:latin typeface="Cambria Math"/>
                                      <a:ea typeface="Cambria Math"/>
                                    </a:rPr>
                                  </m:ctrlPr>
                                </m:sSubPr>
                                <m:e>
                                  <m:r>
                                    <a:rPr lang="en-US" i="1">
                                      <a:latin typeface="Cambria Math"/>
                                      <a:ea typeface="Cambria Math"/>
                                    </a:rPr>
                                    <m:t>𝐾</m:t>
                                  </m:r>
                                </m:e>
                                <m:sub>
                                  <m:r>
                                    <a:rPr lang="en-US" i="1">
                                      <a:latin typeface="Cambria Math"/>
                                      <a:ea typeface="Cambria Math"/>
                                    </a:rPr>
                                    <m:t>𝑐</m:t>
                                  </m:r>
                                </m:sub>
                              </m:sSub>
                            </m:e>
                          </m:d>
                        </m:e>
                        <m:sub>
                          <m:r>
                            <a:rPr lang="en-US" i="1">
                              <a:latin typeface="Cambria Math"/>
                              <a:ea typeface="Cambria Math"/>
                            </a:rPr>
                            <m:t>𝑎𝑖𝑟</m:t>
                          </m:r>
                        </m:sub>
                      </m:sSub>
                      <m:r>
                        <a:rPr lang="en-US" b="0" i="0" smtClean="0">
                          <a:latin typeface="Cambria Math"/>
                          <a:ea typeface="Cambria Math"/>
                        </a:rPr>
                        <m:t>/34</m:t>
                      </m:r>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525519" y="3140968"/>
                <a:ext cx="5978624" cy="773481"/>
              </a:xfrm>
              <a:prstGeom prst="rect">
                <a:avLst/>
              </a:prstGeom>
              <a:blipFill rotWithShape="1">
                <a:blip r:embed="rId4"/>
                <a:stretch>
                  <a:fillRect/>
                </a:stretch>
              </a:blipFill>
            </p:spPr>
            <p:txBody>
              <a:bodyPr/>
              <a:lstStyle/>
              <a:p>
                <a:r>
                  <a:rPr lang="en-GB">
                    <a:noFill/>
                  </a:rPr>
                  <a:t> </a:t>
                </a:r>
              </a:p>
            </p:txBody>
          </p:sp>
        </mc:Fallback>
      </mc:AlternateContent>
      <p:sp>
        <p:nvSpPr>
          <p:cNvPr id="7" name="TextBox 6"/>
          <p:cNvSpPr txBox="1"/>
          <p:nvPr/>
        </p:nvSpPr>
        <p:spPr>
          <a:xfrm>
            <a:off x="251520" y="4443473"/>
            <a:ext cx="8496943" cy="1631216"/>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1 R (</a:t>
            </a:r>
            <a:r>
              <a:rPr lang="en-US" sz="2000" b="1" dirty="0" smtClean="0">
                <a:solidFill>
                  <a:srgbClr val="0070C0"/>
                </a:solidFill>
                <a:latin typeface="Verdana" pitchFamily="34" charset="0"/>
                <a:ea typeface="Verdana" pitchFamily="34" charset="0"/>
                <a:cs typeface="Verdana" pitchFamily="34" charset="0"/>
              </a:rPr>
              <a:t>roentgen</a:t>
            </a:r>
            <a:r>
              <a:rPr lang="en-US" sz="2000" dirty="0" smtClean="0">
                <a:latin typeface="Verdana" pitchFamily="34" charset="0"/>
                <a:ea typeface="Verdana" pitchFamily="34" charset="0"/>
                <a:cs typeface="Verdana" pitchFamily="34" charset="0"/>
              </a:rPr>
              <a:t>) is the exposure that produces in air one </a:t>
            </a:r>
            <a:r>
              <a:rPr lang="en-US" sz="2000" dirty="0" err="1" smtClean="0">
                <a:latin typeface="Verdana" pitchFamily="34" charset="0"/>
                <a:ea typeface="Verdana" pitchFamily="34" charset="0"/>
                <a:cs typeface="Verdana" pitchFamily="34" charset="0"/>
              </a:rPr>
              <a:t>esu</a:t>
            </a:r>
            <a:r>
              <a:rPr lang="en-US" sz="2000" dirty="0" smtClean="0">
                <a:latin typeface="Verdana" pitchFamily="34" charset="0"/>
                <a:ea typeface="Verdana" pitchFamily="34" charset="0"/>
                <a:cs typeface="Verdana" pitchFamily="34" charset="0"/>
              </a:rPr>
              <a:t> of charge of either sign per 0.001293 g of air (the mass contained in 1 cm</a:t>
            </a:r>
            <a:r>
              <a:rPr lang="en-US" sz="2000" baseline="30000" dirty="0" smtClean="0">
                <a:latin typeface="Verdana" pitchFamily="34" charset="0"/>
                <a:ea typeface="Verdana" pitchFamily="34" charset="0"/>
                <a:cs typeface="Verdana" pitchFamily="34" charset="0"/>
              </a:rPr>
              <a:t>3</a:t>
            </a:r>
            <a:r>
              <a:rPr lang="en-US" sz="2000" dirty="0" smtClean="0">
                <a:latin typeface="Verdana" pitchFamily="34" charset="0"/>
                <a:ea typeface="Verdana" pitchFamily="34" charset="0"/>
                <a:cs typeface="Verdana" pitchFamily="34" charset="0"/>
              </a:rPr>
              <a:t> at 760 </a:t>
            </a:r>
            <a:r>
              <a:rPr lang="en-US" sz="2000" dirty="0" err="1" smtClean="0">
                <a:latin typeface="Verdana" pitchFamily="34" charset="0"/>
                <a:ea typeface="Verdana" pitchFamily="34" charset="0"/>
                <a:cs typeface="Verdana" pitchFamily="34" charset="0"/>
              </a:rPr>
              <a:t>Torr</a:t>
            </a:r>
            <a:r>
              <a:rPr lang="en-US" sz="2000" dirty="0" smtClean="0">
                <a:latin typeface="Verdana" pitchFamily="34" charset="0"/>
                <a:ea typeface="Verdana" pitchFamily="34" charset="0"/>
                <a:cs typeface="Verdana" pitchFamily="34" charset="0"/>
              </a:rPr>
              <a:t> and 0°C)</a:t>
            </a:r>
          </a:p>
          <a:p>
            <a:endParaRPr lang="en-US" sz="2000" dirty="0">
              <a:latin typeface="Verdana" pitchFamily="34" charset="0"/>
              <a:ea typeface="Verdana" pitchFamily="34" charset="0"/>
              <a:cs typeface="Verdana" pitchFamily="34" charset="0"/>
            </a:endParaRPr>
          </a:p>
          <a:p>
            <a:r>
              <a:rPr lang="en-US" sz="2000" dirty="0" smtClean="0">
                <a:latin typeface="Verdana" pitchFamily="34" charset="0"/>
                <a:ea typeface="Verdana" pitchFamily="34" charset="0"/>
                <a:cs typeface="Verdana" pitchFamily="34" charset="0"/>
              </a:rPr>
              <a:t>1 R = 2.58 </a:t>
            </a:r>
            <a:r>
              <a:rPr lang="en-US" sz="2000" i="1" dirty="0" smtClean="0">
                <a:latin typeface="Verdana" pitchFamily="34" charset="0"/>
                <a:ea typeface="Verdana" pitchFamily="34" charset="0"/>
                <a:cs typeface="Verdana" pitchFamily="34" charset="0"/>
              </a:rPr>
              <a:t>x</a:t>
            </a:r>
            <a:r>
              <a:rPr lang="en-US" sz="2000" dirty="0" smtClean="0">
                <a:latin typeface="Verdana" pitchFamily="34" charset="0"/>
                <a:ea typeface="Verdana" pitchFamily="34" charset="0"/>
                <a:cs typeface="Verdana" pitchFamily="34" charset="0"/>
              </a:rPr>
              <a:t> 10</a:t>
            </a:r>
            <a:r>
              <a:rPr lang="en-US" sz="2000" baseline="30000" dirty="0" smtClean="0">
                <a:latin typeface="Verdana" pitchFamily="34" charset="0"/>
                <a:ea typeface="Verdana" pitchFamily="34" charset="0"/>
                <a:cs typeface="Verdana" pitchFamily="34" charset="0"/>
              </a:rPr>
              <a:t>-4</a:t>
            </a:r>
            <a:r>
              <a:rPr lang="en-US" sz="2000" dirty="0" smtClean="0">
                <a:latin typeface="Verdana" pitchFamily="34" charset="0"/>
                <a:ea typeface="Verdana" pitchFamily="34" charset="0"/>
                <a:cs typeface="Verdana" pitchFamily="34" charset="0"/>
              </a:rPr>
              <a:t>   C kg</a:t>
            </a:r>
            <a:r>
              <a:rPr lang="en-US" sz="2000" baseline="30000" dirty="0" smtClean="0">
                <a:latin typeface="Verdana" pitchFamily="34" charset="0"/>
                <a:ea typeface="Verdana" pitchFamily="34" charset="0"/>
                <a:cs typeface="Verdana" pitchFamily="34" charset="0"/>
              </a:rPr>
              <a:t>-1</a:t>
            </a:r>
            <a:endParaRPr lang="en-GB" sz="2000" baseline="30000" dirty="0">
              <a:latin typeface="Verdana" pitchFamily="34" charset="0"/>
              <a:ea typeface="Verdana" pitchFamily="34" charset="0"/>
              <a:cs typeface="Verdana" pitchFamily="34" charset="0"/>
            </a:endParaRPr>
          </a:p>
        </p:txBody>
      </p:sp>
      <p:sp>
        <p:nvSpPr>
          <p:cNvPr id="10" name="TextBox 9"/>
          <p:cNvSpPr txBox="1"/>
          <p:nvPr/>
        </p:nvSpPr>
        <p:spPr>
          <a:xfrm>
            <a:off x="7310375" y="3343042"/>
            <a:ext cx="1224136"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(C kg</a:t>
            </a:r>
            <a:r>
              <a:rPr lang="en-US" baseline="30000" dirty="0" smtClean="0">
                <a:latin typeface="Verdana" pitchFamily="34" charset="0"/>
                <a:ea typeface="Verdana" pitchFamily="34" charset="0"/>
                <a:cs typeface="Verdana" pitchFamily="34" charset="0"/>
              </a:rPr>
              <a:t>-1</a:t>
            </a:r>
            <a:r>
              <a:rPr lang="en-US" dirty="0" smtClean="0">
                <a:latin typeface="Verdana" pitchFamily="34" charset="0"/>
                <a:ea typeface="Verdana" pitchFamily="34" charset="0"/>
                <a:cs typeface="Verdana" pitchFamily="34" charset="0"/>
              </a:rPr>
              <a:t>)</a:t>
            </a:r>
            <a:endParaRPr lang="en-GB" dirty="0">
              <a:latin typeface="Verdana" pitchFamily="34" charset="0"/>
              <a:ea typeface="Verdana" pitchFamily="34" charset="0"/>
              <a:cs typeface="Verdana" pitchFamily="34" charset="0"/>
            </a:endParaRPr>
          </a:p>
        </p:txBody>
      </p:sp>
      <p:sp>
        <p:nvSpPr>
          <p:cNvPr id="15" name="Slide Number Placeholder 14"/>
          <p:cNvSpPr>
            <a:spLocks noGrp="1"/>
          </p:cNvSpPr>
          <p:nvPr>
            <p:ph type="sldNum" sz="quarter" idx="12"/>
          </p:nvPr>
        </p:nvSpPr>
        <p:spPr/>
        <p:txBody>
          <a:bodyPr/>
          <a:lstStyle/>
          <a:p>
            <a:fld id="{97B5E8DF-58F0-4F1A-9C8E-35C36CDA2C44}" type="slidenum">
              <a:rPr lang="en-GB" smtClean="0"/>
              <a:pPr/>
              <a:t>58</a:t>
            </a:fld>
            <a:endParaRPr lang="en-GB"/>
          </a:p>
        </p:txBody>
      </p:sp>
    </p:spTree>
    <p:extLst>
      <p:ext uri="{BB962C8B-B14F-4D97-AF65-F5344CB8AC3E}">
        <p14:creationId xmlns:p14="http://schemas.microsoft.com/office/powerpoint/2010/main" val="4056845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1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Box 2"/>
              <p:cNvSpPr txBox="1"/>
              <p:nvPr/>
            </p:nvSpPr>
            <p:spPr>
              <a:xfrm>
                <a:off x="755576" y="2851015"/>
                <a:ext cx="1244251" cy="79355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2400" b="0" i="1" smtClean="0">
                              <a:latin typeface="Cambria Math"/>
                            </a:rPr>
                          </m:ctrlPr>
                        </m:accPr>
                        <m:e>
                          <m:r>
                            <a:rPr lang="en-US" sz="2400" b="0" i="1" smtClean="0">
                              <a:latin typeface="Cambria Math"/>
                            </a:rPr>
                            <m:t>𝑋</m:t>
                          </m:r>
                        </m:e>
                      </m:acc>
                      <m:r>
                        <a:rPr lang="en-US" sz="2400" b="0" i="1" smtClean="0">
                          <a:latin typeface="Cambria Math"/>
                        </a:rPr>
                        <m:t>=</m:t>
                      </m:r>
                      <m:f>
                        <m:fPr>
                          <m:ctrlPr>
                            <a:rPr lang="en-US" sz="2400" b="0" i="1" smtClean="0">
                              <a:latin typeface="Cambria Math"/>
                            </a:rPr>
                          </m:ctrlPr>
                        </m:fPr>
                        <m:num>
                          <m:r>
                            <a:rPr lang="en-US" sz="2400" b="0" i="1" smtClean="0">
                              <a:latin typeface="Cambria Math"/>
                            </a:rPr>
                            <m:t>𝑑𝑋</m:t>
                          </m:r>
                        </m:num>
                        <m:den>
                          <m:r>
                            <a:rPr lang="en-US" sz="2400" b="0" i="1" smtClean="0">
                              <a:latin typeface="Cambria Math"/>
                            </a:rPr>
                            <m:t>𝑑𝑡</m:t>
                          </m:r>
                        </m:den>
                      </m:f>
                    </m:oMath>
                  </m:oMathPara>
                </a14:m>
                <a:endParaRPr lang="en-GB" sz="2400" dirty="0"/>
              </a:p>
            </p:txBody>
          </p:sp>
        </mc:Choice>
        <mc:Fallback xmlns="">
          <p:sp>
            <p:nvSpPr>
              <p:cNvPr id="3" name="TextBox 2"/>
              <p:cNvSpPr txBox="1">
                <a:spLocks noRot="1" noChangeAspect="1" noMove="1" noResize="1" noEditPoints="1" noAdjustHandles="1" noChangeArrowheads="1" noChangeShapeType="1" noTextEdit="1"/>
              </p:cNvSpPr>
              <p:nvPr/>
            </p:nvSpPr>
            <p:spPr>
              <a:xfrm>
                <a:off x="755576" y="2851015"/>
                <a:ext cx="1244251" cy="793551"/>
              </a:xfrm>
              <a:prstGeom prst="rect">
                <a:avLst/>
              </a:prstGeom>
              <a:blipFill rotWithShape="1">
                <a:blip r:embed="rId2"/>
                <a:stretch>
                  <a:fillRect/>
                </a:stretch>
              </a:blipFill>
            </p:spPr>
            <p:txBody>
              <a:bodyPr/>
              <a:lstStyle/>
              <a:p>
                <a:r>
                  <a:rPr lang="en-GB">
                    <a:noFill/>
                  </a:rPr>
                  <a:t> </a:t>
                </a:r>
              </a:p>
            </p:txBody>
          </p:sp>
        </mc:Fallback>
      </mc:AlternateContent>
      <p:sp>
        <p:nvSpPr>
          <p:cNvPr id="4" name="TextBox 3"/>
          <p:cNvSpPr txBox="1"/>
          <p:nvPr/>
        </p:nvSpPr>
        <p:spPr>
          <a:xfrm>
            <a:off x="755576" y="4065859"/>
            <a:ext cx="6264696"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Exposure occurring between times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0</a:t>
            </a:r>
            <a:r>
              <a:rPr lang="en-US" sz="2000" dirty="0" smtClean="0">
                <a:latin typeface="Verdana" pitchFamily="34" charset="0"/>
                <a:ea typeface="Verdana" pitchFamily="34" charset="0"/>
                <a:cs typeface="Verdana" pitchFamily="34" charset="0"/>
              </a:rPr>
              <a:t> and </a:t>
            </a:r>
            <a:r>
              <a:rPr lang="en-US" sz="2000" i="1" dirty="0" smtClean="0">
                <a:latin typeface="Verdana" pitchFamily="34" charset="0"/>
                <a:ea typeface="Verdana" pitchFamily="34" charset="0"/>
                <a:cs typeface="Verdana" pitchFamily="34" charset="0"/>
              </a:rPr>
              <a:t>t</a:t>
            </a:r>
            <a:r>
              <a:rPr lang="en-US" sz="2000" i="1" baseline="-25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755576" y="4841474"/>
                <a:ext cx="2293256" cy="96379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𝑋</m:t>
                      </m:r>
                      <m:r>
                        <a:rPr lang="en-US" sz="2400" b="0" i="1" smtClean="0">
                          <a:latin typeface="Cambria Math"/>
                        </a:rPr>
                        <m:t>=</m:t>
                      </m:r>
                      <m:nary>
                        <m:naryPr>
                          <m:ctrlPr>
                            <a:rPr lang="en-US" sz="2400" i="1">
                              <a:latin typeface="Cambria Math"/>
                            </a:rPr>
                          </m:ctrlPr>
                        </m:naryPr>
                        <m:sub>
                          <m:sSub>
                            <m:sSubPr>
                              <m:ctrlPr>
                                <a:rPr lang="en-US" sz="2400" i="1">
                                  <a:latin typeface="Cambria Math"/>
                                </a:rPr>
                              </m:ctrlPr>
                            </m:sSubPr>
                            <m:e>
                              <m:r>
                                <a:rPr lang="en-US" sz="2400" i="1">
                                  <a:latin typeface="Cambria Math"/>
                                </a:rPr>
                                <m:t>𝑡</m:t>
                              </m:r>
                            </m:e>
                            <m:sub>
                              <m:r>
                                <a:rPr lang="en-US" sz="2400" i="1">
                                  <a:latin typeface="Cambria Math"/>
                                </a:rPr>
                                <m:t>0</m:t>
                              </m:r>
                            </m:sub>
                          </m:sSub>
                        </m:sub>
                        <m:sup>
                          <m:sSub>
                            <m:sSubPr>
                              <m:ctrlPr>
                                <a:rPr lang="en-US" sz="2400" i="1">
                                  <a:latin typeface="Cambria Math"/>
                                </a:rPr>
                              </m:ctrlPr>
                            </m:sSubPr>
                            <m:e>
                              <m:r>
                                <a:rPr lang="en-US" sz="2400" i="1">
                                  <a:latin typeface="Cambria Math"/>
                                </a:rPr>
                                <m:t>𝑡</m:t>
                              </m:r>
                            </m:e>
                            <m:sub>
                              <m:r>
                                <a:rPr lang="en-US" sz="2400" i="1">
                                  <a:latin typeface="Cambria Math"/>
                                </a:rPr>
                                <m:t>1</m:t>
                              </m:r>
                            </m:sub>
                          </m:sSub>
                        </m:sup>
                        <m:e>
                          <m:acc>
                            <m:accPr>
                              <m:chr m:val="̇"/>
                              <m:ctrlPr>
                                <a:rPr lang="en-US" sz="2400" i="1">
                                  <a:latin typeface="Cambria Math"/>
                                </a:rPr>
                              </m:ctrlPr>
                            </m:accPr>
                            <m:e>
                              <m:r>
                                <a:rPr lang="en-US" sz="2400" b="0" i="1" smtClean="0">
                                  <a:latin typeface="Cambria Math"/>
                                </a:rPr>
                                <m:t>𝑋</m:t>
                              </m:r>
                            </m:e>
                          </m:acc>
                          <m:d>
                            <m:dPr>
                              <m:ctrlPr>
                                <a:rPr lang="en-US" sz="2400" i="1">
                                  <a:latin typeface="Cambria Math"/>
                                </a:rPr>
                              </m:ctrlPr>
                            </m:dPr>
                            <m:e>
                              <m:r>
                                <a:rPr lang="en-US" sz="2400" i="1">
                                  <a:latin typeface="Cambria Math"/>
                                </a:rPr>
                                <m:t>𝑡</m:t>
                              </m:r>
                            </m:e>
                          </m:d>
                          <m:r>
                            <a:rPr lang="en-US" sz="2400" i="1">
                              <a:latin typeface="Cambria Math"/>
                            </a:rPr>
                            <m:t> </m:t>
                          </m:r>
                          <m:r>
                            <a:rPr lang="en-US" sz="2400" i="1">
                              <a:latin typeface="Cambria Math"/>
                            </a:rPr>
                            <m:t>𝑑𝑡</m:t>
                          </m:r>
                        </m:e>
                      </m:nary>
                    </m:oMath>
                  </m:oMathPara>
                </a14:m>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755576" y="4841474"/>
                <a:ext cx="2293256" cy="963790"/>
              </a:xfrm>
              <a:prstGeom prst="rect">
                <a:avLst/>
              </a:prstGeom>
              <a:blipFill rotWithShape="1">
                <a:blip r:embed="rId3"/>
                <a:stretch>
                  <a:fillRect/>
                </a:stretch>
              </a:blipFill>
            </p:spPr>
            <p:txBody>
              <a:bodyPr/>
              <a:lstStyle/>
              <a:p>
                <a:r>
                  <a:rPr lang="en-GB">
                    <a:noFill/>
                  </a:rPr>
                  <a:t> </a:t>
                </a:r>
              </a:p>
            </p:txBody>
          </p:sp>
        </mc:Fallback>
      </mc:AlternateContent>
      <p:sp>
        <p:nvSpPr>
          <p:cNvPr id="6" name="TextBox 5"/>
          <p:cNvSpPr txBox="1"/>
          <p:nvPr/>
        </p:nvSpPr>
        <p:spPr>
          <a:xfrm>
            <a:off x="2668609" y="3047735"/>
            <a:ext cx="3260887"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(C kg</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 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  or  R s</a:t>
            </a:r>
            <a:r>
              <a:rPr lang="en-US" sz="2000" baseline="30000" dirty="0" smtClean="0">
                <a:latin typeface="Verdana" pitchFamily="34" charset="0"/>
                <a:ea typeface="Verdana" pitchFamily="34" charset="0"/>
                <a:cs typeface="Verdana" pitchFamily="34" charset="0"/>
              </a:rPr>
              <a:t>-1</a:t>
            </a:r>
            <a:r>
              <a:rPr lang="en-US"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p:sp>
        <p:nvSpPr>
          <p:cNvPr id="12" name="Slide Number Placeholder 11"/>
          <p:cNvSpPr>
            <a:spLocks noGrp="1"/>
          </p:cNvSpPr>
          <p:nvPr>
            <p:ph type="sldNum" sz="quarter" idx="12"/>
          </p:nvPr>
        </p:nvSpPr>
        <p:spPr/>
        <p:txBody>
          <a:bodyPr/>
          <a:lstStyle/>
          <a:p>
            <a:fld id="{97B5E8DF-58F0-4F1A-9C8E-35C36CDA2C44}" type="slidenum">
              <a:rPr lang="en-GB" smtClean="0"/>
              <a:pPr/>
              <a:t>59</a:t>
            </a:fld>
            <a:endParaRPr lang="en-GB"/>
          </a:p>
        </p:txBody>
      </p:sp>
      <p:sp>
        <p:nvSpPr>
          <p:cNvPr id="8" name="TextBox 7"/>
          <p:cNvSpPr txBox="1"/>
          <p:nvPr/>
        </p:nvSpPr>
        <p:spPr>
          <a:xfrm>
            <a:off x="-13648" y="28172"/>
            <a:ext cx="5868144"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E</a:t>
            </a:r>
            <a:r>
              <a:rPr lang="en-US" sz="2000" i="1" dirty="0" smtClean="0">
                <a:solidFill>
                  <a:srgbClr val="FF0000"/>
                </a:solidFill>
                <a:latin typeface="Verdana" pitchFamily="34" charset="0"/>
                <a:ea typeface="Verdana" pitchFamily="34" charset="0"/>
                <a:cs typeface="Verdana" pitchFamily="34" charset="0"/>
              </a:rPr>
              <a:t>xposure rate</a:t>
            </a:r>
            <a:endParaRPr lang="en-GB" sz="20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755576" y="836712"/>
                <a:ext cx="6639860" cy="400110"/>
              </a:xfrm>
              <a:prstGeom prst="rect">
                <a:avLst/>
              </a:prstGeom>
              <a:noFill/>
            </p:spPr>
            <p:txBody>
              <a:bodyPr wrap="square" rtlCol="0">
                <a:spAutoFit/>
              </a:bodyPr>
              <a:lstStyle/>
              <a:p>
                <a:r>
                  <a:rPr lang="en-US" sz="2000" dirty="0" smtClean="0">
                    <a:latin typeface="Verdana" pitchFamily="34" charset="0"/>
                    <a:ea typeface="Verdana" pitchFamily="34" charset="0"/>
                    <a:cs typeface="Verdana" pitchFamily="34" charset="0"/>
                  </a:rPr>
                  <a:t>For a photon spectrum with energy fluence </a:t>
                </a:r>
                <a14:m>
                  <m:oMath xmlns:m="http://schemas.openxmlformats.org/officeDocument/2006/math">
                    <m:r>
                      <m:rPr>
                        <m:sty m:val="p"/>
                      </m:rPr>
                      <a:rPr lang="el-GR" sz="2000" i="1">
                        <a:latin typeface="Cambria Math"/>
                        <a:ea typeface="Cambria Math"/>
                      </a:rPr>
                      <m:t>Ψ</m:t>
                    </m:r>
                    <m:r>
                      <a:rPr lang="en-US" sz="2000" i="1">
                        <a:latin typeface="Cambria Math"/>
                        <a:ea typeface="Cambria Math"/>
                      </a:rPr>
                      <m:t>′</m:t>
                    </m:r>
                    <m:d>
                      <m:dPr>
                        <m:ctrlPr>
                          <a:rPr lang="en-US" sz="2000" i="1">
                            <a:latin typeface="Cambria Math"/>
                          </a:rPr>
                        </m:ctrlPr>
                      </m:dPr>
                      <m:e>
                        <m:r>
                          <a:rPr lang="en-US" sz="2000" i="1">
                            <a:latin typeface="Cambria Math"/>
                          </a:rPr>
                          <m:t>𝐸</m:t>
                        </m:r>
                      </m:e>
                    </m:d>
                  </m:oMath>
                </a14:m>
                <a:r>
                  <a:rPr lang="en-GB" sz="2000" dirty="0" smtClean="0">
                    <a:latin typeface="Verdana" pitchFamily="34" charset="0"/>
                    <a:ea typeface="Verdana" pitchFamily="34" charset="0"/>
                    <a:cs typeface="Verdana" pitchFamily="34" charset="0"/>
                  </a:rPr>
                  <a:t>:</a:t>
                </a:r>
                <a:endParaRPr lang="en-GB" sz="2000" dirty="0">
                  <a:latin typeface="Verdana" pitchFamily="34" charset="0"/>
                  <a:ea typeface="Verdana" pitchFamily="34" charset="0"/>
                  <a:cs typeface="Verdana" pitchFamily="34" charset="0"/>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755576" y="836712"/>
                <a:ext cx="6639860" cy="400110"/>
              </a:xfrm>
              <a:prstGeom prst="rect">
                <a:avLst/>
              </a:prstGeom>
              <a:blipFill rotWithShape="1">
                <a:blip r:embed="rId4"/>
                <a:stretch>
                  <a:fillRect l="-1010" t="-7576" b="-2575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12460" y="1429582"/>
                <a:ext cx="4749955" cy="7845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𝑋</m:t>
                      </m:r>
                      <m:r>
                        <a:rPr lang="en-US" sz="2000" b="0" i="1" smtClean="0">
                          <a:latin typeface="Cambria Math"/>
                        </a:rPr>
                        <m:t>=</m:t>
                      </m:r>
                      <m:nary>
                        <m:naryPr>
                          <m:ctrlPr>
                            <a:rPr lang="en-US" sz="2000" b="0" i="1" smtClean="0">
                              <a:latin typeface="Cambria Math"/>
                            </a:rPr>
                          </m:ctrlPr>
                        </m:naryPr>
                        <m:sub>
                          <m:r>
                            <m:rPr>
                              <m:brk m:alnAt="23"/>
                            </m:rPr>
                            <a:rPr lang="en-US" sz="2000" b="0" i="1" smtClean="0">
                              <a:latin typeface="Cambria Math"/>
                            </a:rPr>
                            <m:t>𝐸</m:t>
                          </m:r>
                          <m:r>
                            <a:rPr lang="en-US" sz="2000" b="0" i="1" smtClean="0">
                              <a:latin typeface="Cambria Math"/>
                            </a:rPr>
                            <m:t>=</m:t>
                          </m:r>
                          <m:r>
                            <a:rPr lang="en-US" sz="2000" b="0" i="1" smtClean="0">
                              <a:latin typeface="Cambria Math"/>
                            </a:rPr>
                            <m:t>0</m:t>
                          </m:r>
                        </m:sub>
                        <m:sup>
                          <m:sSub>
                            <m:sSubPr>
                              <m:ctrlPr>
                                <a:rPr lang="en-US" sz="2000" b="0" i="1" smtClean="0">
                                  <a:latin typeface="Cambria Math"/>
                                </a:rPr>
                              </m:ctrlPr>
                            </m:sSubPr>
                            <m:e>
                              <m:r>
                                <a:rPr lang="en-US" sz="2000" b="0" i="1" smtClean="0">
                                  <a:latin typeface="Cambria Math"/>
                                </a:rPr>
                                <m:t>𝐸</m:t>
                              </m:r>
                            </m:e>
                            <m:sub>
                              <m:r>
                                <a:rPr lang="en-US" sz="2000" b="0" i="1" smtClean="0">
                                  <a:latin typeface="Cambria Math"/>
                                </a:rPr>
                                <m:t>𝑚𝑎𝑥</m:t>
                              </m:r>
                            </m:sub>
                          </m:sSub>
                        </m:sup>
                        <m:e>
                          <m:sSub>
                            <m:sSubPr>
                              <m:ctrlPr>
                                <a:rPr lang="en-US" sz="2000" b="0" i="1" smtClean="0">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ea typeface="Cambria Math"/>
                                        </a:rPr>
                                        <m:t>𝜇</m:t>
                                      </m:r>
                                    </m:e>
                                    <m:sub>
                                      <m:r>
                                        <a:rPr lang="en-US" sz="2000" i="1">
                                          <a:latin typeface="Cambria Math"/>
                                        </a:rPr>
                                        <m:t>𝑒𝑛</m:t>
                                      </m:r>
                                    </m:sub>
                                  </m:sSub>
                                  <m:r>
                                    <a:rPr lang="en-US" sz="2000" i="1">
                                      <a:latin typeface="Cambria Math"/>
                                    </a:rPr>
                                    <m:t>/</m:t>
                                  </m:r>
                                  <m:r>
                                    <a:rPr lang="en-US" sz="2000" i="1">
                                      <a:latin typeface="Cambria Math"/>
                                      <a:ea typeface="Cambria Math"/>
                                    </a:rPr>
                                    <m:t>𝜌</m:t>
                                  </m:r>
                                </m:e>
                              </m:d>
                            </m:e>
                            <m:sub>
                              <m:r>
                                <a:rPr lang="en-US" sz="2000" b="0" i="1" smtClean="0">
                                  <a:latin typeface="Cambria Math"/>
                                </a:rPr>
                                <m:t>𝐸</m:t>
                              </m:r>
                              <m:r>
                                <a:rPr lang="en-US" sz="2000" b="0" i="1" smtClean="0">
                                  <a:latin typeface="Cambria Math"/>
                                </a:rPr>
                                <m:t>,</m:t>
                              </m:r>
                              <m:r>
                                <a:rPr lang="en-US" sz="2000" b="0" i="1" smtClean="0">
                                  <a:latin typeface="Cambria Math"/>
                                </a:rPr>
                                <m:t>𝑎𝑖𝑟</m:t>
                              </m:r>
                            </m:sub>
                          </m:sSub>
                          <m:sSub>
                            <m:sSubPr>
                              <m:ctrlPr>
                                <a:rPr lang="en-US" sz="2000" b="0" i="1" smtClean="0">
                                  <a:latin typeface="Cambria Math"/>
                                </a:rPr>
                              </m:ctrlPr>
                            </m:sSubPr>
                            <m:e>
                              <m:d>
                                <m:dPr>
                                  <m:ctrlPr>
                                    <a:rPr lang="en-US" sz="2000" b="0" i="1" smtClean="0">
                                      <a:latin typeface="Cambria Math"/>
                                    </a:rPr>
                                  </m:ctrlPr>
                                </m:dPr>
                                <m:e>
                                  <m:r>
                                    <a:rPr lang="en-US" sz="2000" b="0" i="1" smtClean="0">
                                      <a:latin typeface="Cambria Math"/>
                                    </a:rPr>
                                    <m:t>𝑒</m:t>
                                  </m:r>
                                  <m:r>
                                    <a:rPr lang="en-US" sz="2000" b="0" i="1" smtClean="0">
                                      <a:latin typeface="Cambria Math"/>
                                    </a:rPr>
                                    <m:t>/</m:t>
                                  </m:r>
                                  <m:acc>
                                    <m:accPr>
                                      <m:chr m:val="̅"/>
                                      <m:ctrlPr>
                                        <a:rPr lang="en-US" sz="2000" b="0" i="1" smtClean="0">
                                          <a:latin typeface="Cambria Math"/>
                                        </a:rPr>
                                      </m:ctrlPr>
                                    </m:accPr>
                                    <m:e>
                                      <m:r>
                                        <a:rPr lang="en-US" sz="2000" b="0" i="1" smtClean="0">
                                          <a:latin typeface="Cambria Math"/>
                                        </a:rPr>
                                        <m:t>𝑊</m:t>
                                      </m:r>
                                    </m:e>
                                  </m:acc>
                                </m:e>
                              </m:d>
                            </m:e>
                            <m:sub>
                              <m:r>
                                <a:rPr lang="en-US" sz="2000" b="0" i="1" smtClean="0">
                                  <a:latin typeface="Cambria Math"/>
                                </a:rPr>
                                <m:t>𝑎𝑖𝑟</m:t>
                              </m:r>
                            </m:sub>
                          </m:sSub>
                          <m:r>
                            <m:rPr>
                              <m:sty m:val="p"/>
                            </m:rPr>
                            <a:rPr lang="el-GR" sz="2000" b="0" i="1" smtClean="0">
                              <a:latin typeface="Cambria Math"/>
                              <a:ea typeface="Cambria Math"/>
                            </a:rPr>
                            <m:t>Ψ</m:t>
                          </m:r>
                          <m:r>
                            <a:rPr lang="en-US" sz="2000" b="0" i="1" smtClean="0">
                              <a:latin typeface="Cambria Math"/>
                              <a:ea typeface="Cambria Math"/>
                            </a:rPr>
                            <m:t>′</m:t>
                          </m:r>
                          <m:d>
                            <m:dPr>
                              <m:ctrlPr>
                                <a:rPr lang="en-US" sz="2000" b="0" i="1" smtClean="0">
                                  <a:latin typeface="Cambria Math"/>
                                </a:rPr>
                              </m:ctrlPr>
                            </m:dPr>
                            <m:e>
                              <m:r>
                                <a:rPr lang="en-US" sz="2000" b="0" i="1" smtClean="0">
                                  <a:latin typeface="Cambria Math"/>
                                </a:rPr>
                                <m:t>𝐸</m:t>
                              </m:r>
                            </m:e>
                          </m:d>
                          <m:r>
                            <a:rPr lang="en-US" sz="2000" b="0" i="1" smtClean="0">
                              <a:latin typeface="Cambria Math"/>
                            </a:rPr>
                            <m:t>𝑑𝐸</m:t>
                          </m:r>
                        </m:e>
                      </m:nary>
                    </m:oMath>
                  </m:oMathPara>
                </a14:m>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812460" y="1429582"/>
                <a:ext cx="4749955" cy="784574"/>
              </a:xfrm>
              <a:prstGeom prst="rect">
                <a:avLst/>
              </a:prstGeom>
              <a:blipFill rotWithShape="1">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10596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589612"/>
            <a:ext cx="8136904" cy="5586145"/>
          </a:xfrm>
          <a:prstGeom prst="rect">
            <a:avLst/>
          </a:prstGeom>
          <a:noFill/>
        </p:spPr>
        <p:txBody>
          <a:bodyPr wrap="square" rtlCol="0">
            <a:spAutoFit/>
          </a:bodyPr>
          <a:lstStyle/>
          <a:p>
            <a:r>
              <a:rPr lang="en-US" sz="1900" b="1" dirty="0" smtClean="0">
                <a:solidFill>
                  <a:srgbClr val="0070C0"/>
                </a:solidFill>
                <a:latin typeface="Verdana" pitchFamily="34" charset="0"/>
                <a:ea typeface="Verdana" pitchFamily="34" charset="0"/>
                <a:cs typeface="Verdana" pitchFamily="34" charset="0"/>
              </a:rPr>
              <a:t>Directly ionizing radiation: </a:t>
            </a:r>
          </a:p>
          <a:p>
            <a:pPr marL="285750" indent="-285750">
              <a:buFont typeface="Arial" pitchFamily="34" charset="0"/>
              <a:buChar char="•"/>
            </a:pPr>
            <a:r>
              <a:rPr lang="en-US" sz="1900" dirty="0" smtClean="0">
                <a:latin typeface="Verdana" pitchFamily="34" charset="0"/>
                <a:ea typeface="Verdana" pitchFamily="34" charset="0"/>
                <a:cs typeface="Verdana" pitchFamily="34" charset="0"/>
              </a:rPr>
              <a:t>fast charged particles (e.g., electrons, protons, alpha particles), which deliver their energy to matter directly, through many small Coulomb-force interactions along the particle’s track</a:t>
            </a:r>
          </a:p>
          <a:p>
            <a:endParaRPr lang="en-US" sz="1900" dirty="0">
              <a:latin typeface="Verdana" pitchFamily="34" charset="0"/>
              <a:ea typeface="Verdana" pitchFamily="34" charset="0"/>
              <a:cs typeface="Verdana" pitchFamily="34" charset="0"/>
            </a:endParaRPr>
          </a:p>
          <a:p>
            <a:r>
              <a:rPr lang="en-US" sz="1900" b="1" dirty="0" smtClean="0">
                <a:solidFill>
                  <a:srgbClr val="0070C0"/>
                </a:solidFill>
                <a:latin typeface="Verdana" pitchFamily="34" charset="0"/>
                <a:ea typeface="Verdana" pitchFamily="34" charset="0"/>
                <a:cs typeface="Verdana" pitchFamily="34" charset="0"/>
              </a:rPr>
              <a:t>Indirectly ionizing radiation: </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X- or </a:t>
            </a:r>
            <a:r>
              <a:rPr lang="en-US" sz="1900" dirty="0">
                <a:latin typeface="Symbol" pitchFamily="18" charset="2"/>
                <a:ea typeface="Verdana" pitchFamily="34" charset="0"/>
                <a:cs typeface="Verdana" pitchFamily="34" charset="0"/>
              </a:rPr>
              <a:t>g</a:t>
            </a:r>
            <a:r>
              <a:rPr lang="en-US" sz="1900" dirty="0" smtClean="0">
                <a:latin typeface="Verdana" pitchFamily="34" charset="0"/>
                <a:ea typeface="Verdana" pitchFamily="34" charset="0"/>
                <a:cs typeface="Verdana" pitchFamily="34" charset="0"/>
              </a:rPr>
              <a:t>-rays photons or neutrons (i.e., uncharged particles), which first transfer their energy to charged particles in the matter through which they pass in a relatively few large interactions, or cause nuclear reactions</a:t>
            </a:r>
          </a:p>
          <a:p>
            <a:pPr marL="285750" indent="-285750">
              <a:buFont typeface="Arial" pitchFamily="34" charset="0"/>
              <a:buChar char="•"/>
            </a:pPr>
            <a:r>
              <a:rPr lang="en-US" sz="1900" dirty="0" smtClean="0">
                <a:latin typeface="Verdana" pitchFamily="34" charset="0"/>
                <a:ea typeface="Verdana" pitchFamily="34" charset="0"/>
                <a:cs typeface="Verdana" pitchFamily="34" charset="0"/>
              </a:rPr>
              <a:t>The resulting fast charged particles then in turn deliver the energy in matter</a:t>
            </a:r>
          </a:p>
          <a:p>
            <a:pPr marL="285750" indent="-285750">
              <a:buFont typeface="Arial" pitchFamily="34" charset="0"/>
              <a:buChar char="•"/>
            </a:pPr>
            <a:endParaRPr lang="en-US" sz="1900" dirty="0">
              <a:latin typeface="Verdana" pitchFamily="34" charset="0"/>
              <a:ea typeface="Verdana" pitchFamily="34" charset="0"/>
              <a:cs typeface="Verdana" pitchFamily="34" charset="0"/>
            </a:endParaRPr>
          </a:p>
          <a:p>
            <a:pPr>
              <a:spcAft>
                <a:spcPts val="1200"/>
              </a:spcAft>
            </a:pPr>
            <a:r>
              <a:rPr lang="en-US" sz="1900" dirty="0" smtClean="0">
                <a:latin typeface="Verdana" pitchFamily="34" charset="0"/>
                <a:ea typeface="Verdana" pitchFamily="34" charset="0"/>
                <a:cs typeface="Verdana" pitchFamily="34" charset="0"/>
              </a:rPr>
              <a:t>The deposition of energy in matter by indirectly ionizing radiation is a two-step process</a:t>
            </a:r>
            <a:endParaRPr lang="en-US" sz="1900" dirty="0">
              <a:latin typeface="Verdana" pitchFamily="34" charset="0"/>
              <a:ea typeface="Verdana" pitchFamily="34" charset="0"/>
              <a:cs typeface="Verdana" pitchFamily="34" charset="0"/>
            </a:endParaRPr>
          </a:p>
          <a:p>
            <a:pPr defTabSz="1065213"/>
            <a:r>
              <a:rPr lang="en-US" sz="1900" dirty="0" smtClean="0">
                <a:latin typeface="Verdana" pitchFamily="34" charset="0"/>
                <a:ea typeface="Verdana" pitchFamily="34" charset="0"/>
                <a:cs typeface="Verdana" pitchFamily="34" charset="0"/>
              </a:rPr>
              <a:t>	photon 	</a:t>
            </a:r>
            <a:r>
              <a:rPr lang="en-US" sz="1900" dirty="0" smtClean="0">
                <a:latin typeface="Verdana" pitchFamily="34" charset="0"/>
                <a:ea typeface="Verdana" pitchFamily="34" charset="0"/>
                <a:cs typeface="Verdana" pitchFamily="34" charset="0"/>
                <a:sym typeface="Wingdings" pitchFamily="2" charset="2"/>
              </a:rPr>
              <a:t>  electron</a:t>
            </a:r>
          </a:p>
          <a:p>
            <a:pPr defTabSz="1065213"/>
            <a:r>
              <a:rPr lang="en-US" sz="1900" dirty="0">
                <a:latin typeface="Verdana" pitchFamily="34" charset="0"/>
                <a:ea typeface="Verdana" pitchFamily="34" charset="0"/>
                <a:cs typeface="Verdana" pitchFamily="34" charset="0"/>
                <a:sym typeface="Wingdings" pitchFamily="2" charset="2"/>
              </a:rPr>
              <a:t>	</a:t>
            </a:r>
            <a:r>
              <a:rPr lang="en-US" sz="1900" dirty="0" smtClean="0">
                <a:latin typeface="Verdana" pitchFamily="34" charset="0"/>
                <a:ea typeface="Verdana" pitchFamily="34" charset="0"/>
                <a:cs typeface="Verdana" pitchFamily="34" charset="0"/>
                <a:sym typeface="Wingdings" pitchFamily="2" charset="2"/>
              </a:rPr>
              <a:t>neutron 	  proton or recoiling nuclei</a:t>
            </a:r>
            <a:endParaRPr lang="en-GB" sz="1900" dirty="0">
              <a:latin typeface="Verdana" pitchFamily="34" charset="0"/>
              <a:ea typeface="Verdana" pitchFamily="34" charset="0"/>
              <a:cs typeface="Verdana" pitchFamily="34" charset="0"/>
            </a:endParaRPr>
          </a:p>
        </p:txBody>
      </p:sp>
      <p:sp>
        <p:nvSpPr>
          <p:cNvPr id="3" name="TextBox 2"/>
          <p:cNvSpPr txBox="1"/>
          <p:nvPr/>
        </p:nvSpPr>
        <p:spPr>
          <a:xfrm>
            <a:off x="-1680" y="27208"/>
            <a:ext cx="5832648"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Directly and indirectly ionizing radiation</a:t>
            </a:r>
            <a:endParaRPr lang="en-GB" sz="2000" i="1" dirty="0">
              <a:solidFill>
                <a:srgbClr val="FF0000"/>
              </a:solidFill>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6</a:t>
            </a:fld>
            <a:endParaRPr lang="en-GB"/>
          </a:p>
        </p:txBody>
      </p:sp>
    </p:spTree>
    <p:extLst>
      <p:ext uri="{BB962C8B-B14F-4D97-AF65-F5344CB8AC3E}">
        <p14:creationId xmlns:p14="http://schemas.microsoft.com/office/powerpoint/2010/main" val="3664538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500"/>
                                        <p:tgtEl>
                                          <p:spTgt spid="2">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500"/>
                                        <p:tgtEl>
                                          <p:spTgt spid="2">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fade">
                                      <p:cBhvr>
                                        <p:cTn id="3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22"/>
            <a:ext cx="7236296" cy="415498"/>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Characterization of x- or </a:t>
            </a:r>
            <a:r>
              <a:rPr lang="en-US" sz="2100" i="1" dirty="0" smtClean="0">
                <a:solidFill>
                  <a:srgbClr val="FF0000"/>
                </a:solidFill>
                <a:latin typeface="Symbol" pitchFamily="18" charset="2"/>
                <a:ea typeface="Verdana" pitchFamily="34" charset="0"/>
                <a:cs typeface="Verdana" pitchFamily="34" charset="0"/>
              </a:rPr>
              <a:t>g</a:t>
            </a:r>
            <a:r>
              <a:rPr lang="en-US" sz="2000" i="1" dirty="0" smtClean="0">
                <a:solidFill>
                  <a:srgbClr val="FF0000"/>
                </a:solidFill>
                <a:latin typeface="Verdana" pitchFamily="34" charset="0"/>
                <a:ea typeface="Verdana" pitchFamily="34" charset="0"/>
                <a:cs typeface="Verdana" pitchFamily="34" charset="0"/>
              </a:rPr>
              <a:t>-fields by the exposure X</a:t>
            </a:r>
            <a:endParaRPr lang="en-GB" sz="2000" i="1" dirty="0">
              <a:solidFill>
                <a:srgbClr val="FF000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51520" y="908720"/>
                <a:ext cx="8712968" cy="2369880"/>
              </a:xfrm>
              <a:prstGeom prst="rect">
                <a:avLst/>
              </a:prstGeom>
              <a:noFill/>
            </p:spPr>
            <p:txBody>
              <a:bodyPr wrap="square" rtlCol="0">
                <a:spAutoFit/>
              </a:bodyPr>
              <a:lstStyle/>
              <a:p>
                <a:pPr marL="285750" indent="-285750">
                  <a:spcAft>
                    <a:spcPts val="1200"/>
                  </a:spcAft>
                  <a:buFont typeface="Arial" pitchFamily="34" charset="0"/>
                  <a:buChar char="•"/>
                </a:pPr>
                <a:r>
                  <a:rPr lang="en-US" sz="1900" dirty="0" smtClean="0">
                    <a:latin typeface="Verdana" pitchFamily="34" charset="0"/>
                    <a:ea typeface="Verdana" pitchFamily="34" charset="0"/>
                    <a:cs typeface="Verdana" pitchFamily="34" charset="0"/>
                  </a:rPr>
                  <a:t>The energy fluence </a:t>
                </a:r>
                <a14:m>
                  <m:oMath xmlns:m="http://schemas.openxmlformats.org/officeDocument/2006/math">
                    <m:r>
                      <m:rPr>
                        <m:sty m:val="p"/>
                      </m:rPr>
                      <a:rPr lang="el-GR" sz="1900" i="1">
                        <a:latin typeface="Cambria Math"/>
                        <a:ea typeface="Cambria Math"/>
                      </a:rPr>
                      <m:t>Ψ</m:t>
                    </m:r>
                  </m:oMath>
                </a14:m>
                <a:r>
                  <a:rPr lang="en-US" sz="1900" dirty="0" smtClean="0">
                    <a:latin typeface="Verdana" pitchFamily="34" charset="0"/>
                    <a:ea typeface="Verdana" pitchFamily="34" charset="0"/>
                    <a:cs typeface="Verdana" pitchFamily="34" charset="0"/>
                  </a:rPr>
                  <a:t> is proportional to </a:t>
                </a:r>
                <a:r>
                  <a:rPr lang="en-US" sz="1900" i="1" dirty="0" smtClean="0">
                    <a:latin typeface="Verdana" pitchFamily="34" charset="0"/>
                    <a:ea typeface="Verdana" pitchFamily="34" charset="0"/>
                    <a:cs typeface="Verdana" pitchFamily="34" charset="0"/>
                  </a:rPr>
                  <a:t>X</a:t>
                </a:r>
                <a:r>
                  <a:rPr lang="en-US" sz="1900" dirty="0" smtClean="0">
                    <a:latin typeface="Verdana" pitchFamily="34" charset="0"/>
                    <a:ea typeface="Verdana" pitchFamily="34" charset="0"/>
                    <a:cs typeface="Verdana" pitchFamily="34" charset="0"/>
                  </a:rPr>
                  <a:t> for any given photon energy or spectrum</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Air is similar to soft tissue (muscle) in effective atomic number, so that it is “tissue-equivalent” w.r.t. x- or </a:t>
                </a:r>
                <a:r>
                  <a:rPr lang="en-US" sz="1900" dirty="0">
                    <a:latin typeface="Symbol" pitchFamily="18" charset="2"/>
                    <a:ea typeface="Verdana" pitchFamily="34" charset="0"/>
                    <a:cs typeface="Verdana" pitchFamily="34" charset="0"/>
                  </a:rPr>
                  <a:t>g</a:t>
                </a:r>
                <a:r>
                  <a:rPr lang="en-US" sz="1900" dirty="0" smtClean="0">
                    <a:latin typeface="Verdana" pitchFamily="34" charset="0"/>
                    <a:ea typeface="Verdana" pitchFamily="34" charset="0"/>
                    <a:cs typeface="Verdana" pitchFamily="34" charset="0"/>
                  </a:rPr>
                  <a:t>-ray energy absorption</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If one is interested in the effect of x- or </a:t>
                </a:r>
                <a:r>
                  <a:rPr lang="en-US" sz="1900" dirty="0" smtClean="0">
                    <a:latin typeface="Symbol" pitchFamily="18" charset="2"/>
                    <a:ea typeface="Verdana" pitchFamily="34" charset="0"/>
                    <a:cs typeface="Verdana" pitchFamily="34" charset="0"/>
                  </a:rPr>
                  <a:t>g</a:t>
                </a:r>
                <a:r>
                  <a:rPr lang="en-US" sz="1900" dirty="0" smtClean="0">
                    <a:latin typeface="Verdana" pitchFamily="34" charset="0"/>
                    <a:ea typeface="Verdana" pitchFamily="34" charset="0"/>
                    <a:cs typeface="Verdana" pitchFamily="34" charset="0"/>
                  </a:rPr>
                  <a:t>-radiation in tissue, air may be substituted as a reference medium in a measuring instrument</a:t>
                </a:r>
              </a:p>
            </p:txBody>
          </p:sp>
        </mc:Choice>
        <mc:Fallback xmlns="">
          <p:sp>
            <p:nvSpPr>
              <p:cNvPr id="4" name="TextBox 3"/>
              <p:cNvSpPr txBox="1">
                <a:spLocks noRot="1" noChangeAspect="1" noMove="1" noResize="1" noEditPoints="1" noAdjustHandles="1" noChangeArrowheads="1" noChangeShapeType="1" noTextEdit="1"/>
              </p:cNvSpPr>
              <p:nvPr/>
            </p:nvSpPr>
            <p:spPr>
              <a:xfrm>
                <a:off x="251520" y="908720"/>
                <a:ext cx="8712968" cy="2369880"/>
              </a:xfrm>
              <a:prstGeom prst="rect">
                <a:avLst/>
              </a:prstGeom>
              <a:blipFill rotWithShape="1">
                <a:blip r:embed="rId3"/>
                <a:stretch>
                  <a:fillRect l="-490" t="-1542" b="-3342"/>
                </a:stretch>
              </a:blipFill>
            </p:spPr>
            <p:txBody>
              <a:bodyPr/>
              <a:lstStyle/>
              <a:p>
                <a:r>
                  <a:rPr lang="en-GB">
                    <a:noFill/>
                  </a:rPr>
                  <a:t> </a:t>
                </a:r>
              </a:p>
            </p:txBody>
          </p:sp>
        </mc:Fallback>
      </mc:AlternateContent>
      <p:pic>
        <p:nvPicPr>
          <p:cNvPr id="5" name="Picture 2" descr="C:\Private Marco\ARDENT Vienna lecture\DSC_0026.JPG"/>
          <p:cNvPicPr>
            <a:picLocks noChangeAspect="1" noChangeArrowheads="1"/>
          </p:cNvPicPr>
          <p:nvPr/>
        </p:nvPicPr>
        <p:blipFill rotWithShape="1">
          <a:blip r:embed="rId4" cstate="print">
            <a:biLevel thresh="25000"/>
            <a:extLst>
              <a:ext uri="{28A0092B-C50C-407E-A947-70E740481C1C}">
                <a14:useLocalDpi xmlns:a14="http://schemas.microsoft.com/office/drawing/2010/main" val="0"/>
              </a:ext>
            </a:extLst>
          </a:blip>
          <a:srcRect l="18452" t="18785" r="5267" b="12940"/>
          <a:stretch/>
        </p:blipFill>
        <p:spPr bwMode="auto">
          <a:xfrm>
            <a:off x="4395173" y="3333449"/>
            <a:ext cx="4713331" cy="283185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Rectangle 5"/>
              <p:cNvSpPr/>
              <p:nvPr/>
            </p:nvSpPr>
            <p:spPr>
              <a:xfrm>
                <a:off x="35496" y="3761491"/>
                <a:ext cx="4572000" cy="1594475"/>
              </a:xfrm>
              <a:prstGeom prst="rect">
                <a:avLst/>
              </a:prstGeom>
            </p:spPr>
            <p:txBody>
              <a:bodyPr>
                <a:spAutoFit/>
              </a:bodyPr>
              <a:lstStyle/>
              <a:p>
                <a:pPr marL="285750" indent="-285750">
                  <a:spcAft>
                    <a:spcPts val="600"/>
                  </a:spcAft>
                  <a:buFont typeface="Arial" pitchFamily="34" charset="0"/>
                  <a:buChar char="•"/>
                </a:pPr>
                <a:r>
                  <a:rPr lang="en-US" sz="2000" dirty="0" smtClean="0"/>
                  <a:t>X  </a:t>
                </a:r>
                <a:r>
                  <a:rPr lang="el-GR" sz="2000" dirty="0" smtClean="0"/>
                  <a:t>α</a:t>
                </a:r>
                <a:r>
                  <a:rPr lang="en-US" sz="2000" dirty="0" smtClean="0"/>
                  <a:t>  </a:t>
                </a:r>
                <a14:m>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ea typeface="Cambria Math"/>
                                  </a:rPr>
                                  <m:t>𝜇</m:t>
                                </m:r>
                              </m:e>
                              <m:sub>
                                <m:r>
                                  <a:rPr lang="en-US" sz="2000" i="1">
                                    <a:latin typeface="Cambria Math"/>
                                  </a:rPr>
                                  <m:t>𝑒𝑛</m:t>
                                </m:r>
                              </m:sub>
                            </m:sSub>
                            <m:r>
                              <a:rPr lang="en-US" sz="2000" i="1">
                                <a:latin typeface="Cambria Math"/>
                              </a:rPr>
                              <m:t>/</m:t>
                            </m:r>
                            <m:r>
                              <a:rPr lang="en-US" sz="2000" i="1">
                                <a:latin typeface="Cambria Math"/>
                                <a:ea typeface="Cambria Math"/>
                              </a:rPr>
                              <m:t>𝜌</m:t>
                            </m:r>
                          </m:e>
                        </m:d>
                      </m:e>
                      <m:sub>
                        <m:r>
                          <a:rPr lang="en-US" sz="2000" i="1">
                            <a:latin typeface="Cambria Math"/>
                          </a:rPr>
                          <m:t>𝐸</m:t>
                        </m:r>
                        <m:r>
                          <a:rPr lang="en-US" sz="2000" i="1">
                            <a:latin typeface="Cambria Math"/>
                          </a:rPr>
                          <m:t>,</m:t>
                        </m:r>
                        <m:r>
                          <a:rPr lang="en-US" sz="2000" i="1">
                            <a:latin typeface="Cambria Math"/>
                          </a:rPr>
                          <m:t>𝑎𝑖𝑟</m:t>
                        </m:r>
                      </m:sub>
                    </m:sSub>
                  </m:oMath>
                </a14:m>
                <a:endParaRPr lang="en-GB" sz="2000" dirty="0"/>
              </a:p>
              <a:p>
                <a:pPr marL="285750" indent="-285750">
                  <a:spcAft>
                    <a:spcPts val="600"/>
                  </a:spcAft>
                  <a:buFont typeface="Arial" pitchFamily="34" charset="0"/>
                  <a:buChar char="•"/>
                </a:pPr>
                <a:r>
                  <a:rPr lang="en-US" sz="2000" dirty="0" err="1"/>
                  <a:t>Kc</a:t>
                </a:r>
                <a:r>
                  <a:rPr lang="en-US" sz="2000" dirty="0"/>
                  <a:t> in muscle </a:t>
                </a:r>
                <a:r>
                  <a:rPr lang="en-US" sz="2000" dirty="0" smtClean="0"/>
                  <a:t> </a:t>
                </a:r>
                <a:r>
                  <a:rPr lang="el-GR" sz="2000" dirty="0" smtClean="0"/>
                  <a:t>α</a:t>
                </a:r>
                <a:r>
                  <a:rPr lang="en-US" sz="2000" dirty="0" smtClean="0"/>
                  <a:t>   </a:t>
                </a:r>
                <a14:m>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ea typeface="Cambria Math"/>
                                  </a:rPr>
                                  <m:t>𝜇</m:t>
                                </m:r>
                              </m:e>
                              <m:sub>
                                <m:r>
                                  <a:rPr lang="en-US" sz="2000" i="1">
                                    <a:latin typeface="Cambria Math"/>
                                  </a:rPr>
                                  <m:t>𝑒𝑛</m:t>
                                </m:r>
                              </m:sub>
                            </m:sSub>
                            <m:r>
                              <a:rPr lang="en-US" sz="2000" i="1">
                                <a:latin typeface="Cambria Math"/>
                              </a:rPr>
                              <m:t>/</m:t>
                            </m:r>
                            <m:r>
                              <a:rPr lang="en-US" sz="2000" i="1">
                                <a:latin typeface="Cambria Math"/>
                                <a:ea typeface="Cambria Math"/>
                              </a:rPr>
                              <m:t>𝜌</m:t>
                            </m:r>
                          </m:e>
                        </m:d>
                      </m:e>
                      <m:sub>
                        <m:r>
                          <a:rPr lang="en-US" sz="2000" i="1">
                            <a:latin typeface="Cambria Math"/>
                          </a:rPr>
                          <m:t>𝐸</m:t>
                        </m:r>
                        <m:r>
                          <a:rPr lang="en-US" sz="2000" i="1">
                            <a:latin typeface="Cambria Math"/>
                          </a:rPr>
                          <m:t>,</m:t>
                        </m:r>
                        <m:r>
                          <a:rPr lang="en-US" sz="2000" i="1">
                            <a:latin typeface="Cambria Math"/>
                          </a:rPr>
                          <m:t>𝑚𝑢𝑠𝑐𝑙𝑒</m:t>
                        </m:r>
                      </m:sub>
                    </m:sSub>
                  </m:oMath>
                </a14:m>
                <a:endParaRPr lang="en-GB" sz="2000" dirty="0"/>
              </a:p>
              <a:p>
                <a:pPr marL="285750" indent="-285750">
                  <a:spcAft>
                    <a:spcPts val="600"/>
                  </a:spcAft>
                  <a:buFont typeface="Arial" pitchFamily="34" charset="0"/>
                  <a:buChar char="•"/>
                </a:pPr>
                <a14:m>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ea typeface="Cambria Math"/>
                                  </a:rPr>
                                  <m:t>𝜇</m:t>
                                </m:r>
                              </m:e>
                              <m:sub>
                                <m:r>
                                  <a:rPr lang="en-US" sz="2000" i="1">
                                    <a:latin typeface="Cambria Math"/>
                                  </a:rPr>
                                  <m:t>𝑒𝑛</m:t>
                                </m:r>
                              </m:sub>
                            </m:sSub>
                            <m:r>
                              <a:rPr lang="en-US" sz="2000" i="1">
                                <a:latin typeface="Cambria Math"/>
                              </a:rPr>
                              <m:t>/</m:t>
                            </m:r>
                            <m:r>
                              <a:rPr lang="en-US" sz="2000" i="1">
                                <a:latin typeface="Cambria Math"/>
                                <a:ea typeface="Cambria Math"/>
                              </a:rPr>
                              <m:t>𝜌</m:t>
                            </m:r>
                          </m:e>
                        </m:d>
                      </m:e>
                      <m:sub>
                        <m:r>
                          <a:rPr lang="en-US" sz="2000" i="1">
                            <a:latin typeface="Cambria Math"/>
                          </a:rPr>
                          <m:t>𝐸</m:t>
                        </m:r>
                        <m:r>
                          <a:rPr lang="en-US" sz="2000" i="1">
                            <a:latin typeface="Cambria Math"/>
                          </a:rPr>
                          <m:t>,</m:t>
                        </m:r>
                        <m:r>
                          <a:rPr lang="en-US" sz="2000" i="1">
                            <a:latin typeface="Cambria Math"/>
                          </a:rPr>
                          <m:t>𝑚𝑢𝑠𝑐𝑙𝑒</m:t>
                        </m:r>
                      </m:sub>
                    </m:sSub>
                  </m:oMath>
                </a14:m>
                <a:r>
                  <a:rPr lang="en-GB" sz="2000" dirty="0"/>
                  <a:t> / </a:t>
                </a:r>
                <a14:m>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ea typeface="Cambria Math"/>
                                  </a:rPr>
                                  <m:t>𝜇</m:t>
                                </m:r>
                              </m:e>
                              <m:sub>
                                <m:r>
                                  <a:rPr lang="en-US" sz="2000" i="1">
                                    <a:latin typeface="Cambria Math"/>
                                  </a:rPr>
                                  <m:t>𝑒𝑛</m:t>
                                </m:r>
                              </m:sub>
                            </m:sSub>
                            <m:r>
                              <a:rPr lang="en-US" sz="2000" i="1">
                                <a:latin typeface="Cambria Math"/>
                              </a:rPr>
                              <m:t>/</m:t>
                            </m:r>
                            <m:r>
                              <a:rPr lang="en-US" sz="2000" i="1">
                                <a:latin typeface="Cambria Math"/>
                                <a:ea typeface="Cambria Math"/>
                              </a:rPr>
                              <m:t>𝜌</m:t>
                            </m:r>
                          </m:e>
                        </m:d>
                      </m:e>
                      <m:sub>
                        <m:r>
                          <a:rPr lang="en-US" sz="2000" i="1">
                            <a:latin typeface="Cambria Math"/>
                          </a:rPr>
                          <m:t>𝐸</m:t>
                        </m:r>
                        <m:r>
                          <a:rPr lang="en-US" sz="2000" i="1">
                            <a:latin typeface="Cambria Math"/>
                          </a:rPr>
                          <m:t>,</m:t>
                        </m:r>
                        <m:r>
                          <a:rPr lang="en-US" sz="2000" b="0" i="1" smtClean="0">
                            <a:latin typeface="Cambria Math"/>
                          </a:rPr>
                          <m:t>𝑎𝑖𝑟</m:t>
                        </m:r>
                      </m:sub>
                    </m:sSub>
                  </m:oMath>
                </a14:m>
                <a:endParaRPr lang="en-GB" sz="2000" dirty="0" smtClean="0"/>
              </a:p>
              <a:p>
                <a:pPr defTabSz="263525">
                  <a:spcAft>
                    <a:spcPts val="600"/>
                  </a:spcAft>
                </a:pPr>
                <a:r>
                  <a:rPr lang="en-GB" sz="2000" dirty="0" smtClean="0"/>
                  <a:t>	 </a:t>
                </a:r>
                <a14:m>
                  <m:oMath xmlns:m="http://schemas.openxmlformats.org/officeDocument/2006/math">
                    <m:r>
                      <a:rPr lang="en-GB" sz="2000" i="1" dirty="0">
                        <a:latin typeface="Cambria Math"/>
                      </a:rPr>
                      <m:t>≈</m:t>
                    </m:r>
                    <m:r>
                      <a:rPr lang="en-US" sz="2000" dirty="0">
                        <a:latin typeface="Cambria Math"/>
                      </a:rPr>
                      <m:t>1.07</m:t>
                    </m:r>
                    <m:r>
                      <a:rPr lang="en-US" sz="2000" i="1" dirty="0">
                        <a:latin typeface="Cambria Math"/>
                        <a:ea typeface="Cambria Math"/>
                      </a:rPr>
                      <m:t>±3%</m:t>
                    </m:r>
                  </m:oMath>
                </a14:m>
                <a:r>
                  <a:rPr lang="en-GB" sz="2000" dirty="0"/>
                  <a:t> for E = 4 </a:t>
                </a:r>
                <a:r>
                  <a:rPr lang="en-GB" sz="2000" dirty="0" err="1"/>
                  <a:t>keV</a:t>
                </a:r>
                <a:r>
                  <a:rPr lang="en-GB" sz="2000" dirty="0"/>
                  <a:t> – 10 </a:t>
                </a:r>
                <a:r>
                  <a:rPr lang="en-GB" sz="2000" dirty="0" smtClean="0"/>
                  <a:t>MeV</a:t>
                </a:r>
                <a:endParaRPr lang="en-GB" sz="2000" dirty="0"/>
              </a:p>
            </p:txBody>
          </p:sp>
        </mc:Choice>
        <mc:Fallback xmlns="">
          <p:sp>
            <p:nvSpPr>
              <p:cNvPr id="6" name="Rectangle 5"/>
              <p:cNvSpPr>
                <a:spLocks noRot="1" noChangeAspect="1" noMove="1" noResize="1" noEditPoints="1" noAdjustHandles="1" noChangeArrowheads="1" noChangeShapeType="1" noTextEdit="1"/>
              </p:cNvSpPr>
              <p:nvPr/>
            </p:nvSpPr>
            <p:spPr>
              <a:xfrm>
                <a:off x="35496" y="3761491"/>
                <a:ext cx="4572000" cy="1594475"/>
              </a:xfrm>
              <a:prstGeom prst="rect">
                <a:avLst/>
              </a:prstGeom>
              <a:blipFill rotWithShape="1">
                <a:blip r:embed="rId5"/>
                <a:stretch>
                  <a:fillRect l="-1200" t="-1527" b="-5725"/>
                </a:stretch>
              </a:blipFill>
            </p:spPr>
            <p:txBody>
              <a:bodyPr/>
              <a:lstStyle/>
              <a:p>
                <a:r>
                  <a:rPr lang="en-GB">
                    <a:noFill/>
                  </a:rPr>
                  <a:t> </a:t>
                </a:r>
              </a:p>
            </p:txBody>
          </p:sp>
        </mc:Fallback>
      </mc:AlternateContent>
      <p:sp>
        <p:nvSpPr>
          <p:cNvPr id="11" name="Slide Number Placeholder 10"/>
          <p:cNvSpPr>
            <a:spLocks noGrp="1"/>
          </p:cNvSpPr>
          <p:nvPr>
            <p:ph type="sldNum" sz="quarter" idx="12"/>
          </p:nvPr>
        </p:nvSpPr>
        <p:spPr/>
        <p:txBody>
          <a:bodyPr/>
          <a:lstStyle/>
          <a:p>
            <a:fld id="{97B5E8DF-58F0-4F1A-9C8E-35C36CDA2C44}" type="slidenum">
              <a:rPr lang="en-GB" smtClean="0"/>
              <a:pPr/>
              <a:t>60</a:t>
            </a:fld>
            <a:endParaRPr lang="en-GB"/>
          </a:p>
        </p:txBody>
      </p:sp>
    </p:spTree>
    <p:extLst>
      <p:ext uri="{BB962C8B-B14F-4D97-AF65-F5344CB8AC3E}">
        <p14:creationId xmlns:p14="http://schemas.microsoft.com/office/powerpoint/2010/main" val="147269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61</a:t>
            </a:fld>
            <a:endParaRPr lang="en-GB"/>
          </a:p>
        </p:txBody>
      </p:sp>
      <p:pic>
        <p:nvPicPr>
          <p:cNvPr id="4098" name="Picture 2" descr="C:\Private Marco\ARDENT Vienna lecture\DSC_0027.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4169" t="12472" r="4169" b="18551"/>
          <a:stretch/>
        </p:blipFill>
        <p:spPr bwMode="auto">
          <a:xfrm>
            <a:off x="1888201" y="1916832"/>
            <a:ext cx="4989260" cy="25202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216"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Charged-particle and radiation equilibrium </a:t>
            </a:r>
            <a:endParaRPr lang="en-GB" sz="2000" i="1" dirty="0">
              <a:solidFill>
                <a:srgbClr val="FF0000"/>
              </a:solidFill>
              <a:latin typeface="Verdana" pitchFamily="34" charset="0"/>
              <a:ea typeface="Verdana" pitchFamily="34" charset="0"/>
              <a:cs typeface="Verdana" pitchFamily="34" charset="0"/>
            </a:endParaRPr>
          </a:p>
        </p:txBody>
      </p:sp>
      <p:sp>
        <p:nvSpPr>
          <p:cNvPr id="5" name="Rectangle 4"/>
          <p:cNvSpPr/>
          <p:nvPr/>
        </p:nvSpPr>
        <p:spPr>
          <a:xfrm>
            <a:off x="251520" y="620688"/>
            <a:ext cx="8759502" cy="1477328"/>
          </a:xfrm>
          <a:prstGeom prst="rect">
            <a:avLst/>
          </a:prstGeom>
        </p:spPr>
        <p:txBody>
          <a:bodyPr wrap="square">
            <a:spAutoFit/>
          </a:bodyPr>
          <a:lstStyle/>
          <a:p>
            <a:r>
              <a:rPr lang="en-US" sz="2200" dirty="0"/>
              <a:t>Generally, the transfer of energy (</a:t>
            </a:r>
            <a:r>
              <a:rPr lang="en-US" sz="2200" dirty="0" err="1"/>
              <a:t>kerma</a:t>
            </a:r>
            <a:r>
              <a:rPr lang="en-US" sz="2200" dirty="0"/>
              <a:t>) from a photon beam to </a:t>
            </a:r>
            <a:r>
              <a:rPr lang="en-US" sz="2200" dirty="0" smtClean="0"/>
              <a:t>charged particles </a:t>
            </a:r>
            <a:r>
              <a:rPr lang="en-US" sz="2200" dirty="0"/>
              <a:t>at a particular location </a:t>
            </a:r>
            <a:r>
              <a:rPr lang="en-US" sz="2200" b="1" i="1" dirty="0"/>
              <a:t>does not lead </a:t>
            </a:r>
            <a:r>
              <a:rPr lang="en-US" sz="2200" dirty="0"/>
              <a:t>to the absorption of energy </a:t>
            </a:r>
            <a:r>
              <a:rPr lang="en-US" sz="2200" dirty="0" smtClean="0"/>
              <a:t>by the </a:t>
            </a:r>
            <a:r>
              <a:rPr lang="en-US" sz="2200" dirty="0"/>
              <a:t>medium (absorbed dose) at the same </a:t>
            </a:r>
            <a:r>
              <a:rPr lang="en-US" sz="2200" dirty="0" smtClean="0"/>
              <a:t>location</a:t>
            </a:r>
          </a:p>
          <a:p>
            <a:r>
              <a:rPr lang="en-US" sz="2200" b="1" i="1" dirty="0" smtClean="0">
                <a:solidFill>
                  <a:srgbClr val="0070C0"/>
                </a:solidFill>
              </a:rPr>
              <a:t>(e.g., a</a:t>
            </a:r>
            <a:r>
              <a:rPr lang="en-GB" sz="2200" b="1" i="1" dirty="0" smtClean="0">
                <a:solidFill>
                  <a:srgbClr val="0070C0"/>
                </a:solidFill>
              </a:rPr>
              <a:t> </a:t>
            </a:r>
            <a:r>
              <a:rPr lang="en-US" sz="2200" b="1" i="1" dirty="0" smtClean="0">
                <a:solidFill>
                  <a:srgbClr val="0070C0"/>
                </a:solidFill>
              </a:rPr>
              <a:t>10 </a:t>
            </a:r>
            <a:r>
              <a:rPr lang="en-US" sz="2200" b="1" i="1" dirty="0">
                <a:solidFill>
                  <a:srgbClr val="0070C0"/>
                </a:solidFill>
              </a:rPr>
              <a:t>MeV electron </a:t>
            </a:r>
            <a:r>
              <a:rPr lang="en-US" sz="2200" b="1" i="1" dirty="0" smtClean="0">
                <a:solidFill>
                  <a:srgbClr val="0070C0"/>
                </a:solidFill>
              </a:rPr>
              <a:t>has </a:t>
            </a:r>
            <a:r>
              <a:rPr lang="en-US" sz="2200" b="1" i="1" dirty="0">
                <a:solidFill>
                  <a:srgbClr val="0070C0"/>
                </a:solidFill>
              </a:rPr>
              <a:t>a range in water of about 5 cm</a:t>
            </a:r>
            <a:r>
              <a:rPr lang="en-US" sz="2200" b="1" i="1" dirty="0" smtClean="0">
                <a:solidFill>
                  <a:srgbClr val="0070C0"/>
                </a:solidFill>
              </a:rPr>
              <a:t>)</a:t>
            </a:r>
            <a:endParaRPr lang="en-GB" sz="2200" b="1" i="1" dirty="0">
              <a:solidFill>
                <a:srgbClr val="0070C0"/>
              </a:solidFill>
            </a:endParaRPr>
          </a:p>
        </p:txBody>
      </p:sp>
      <mc:AlternateContent xmlns:mc="http://schemas.openxmlformats.org/markup-compatibility/2006" xmlns:a14="http://schemas.microsoft.com/office/drawing/2010/main">
        <mc:Choice Requires="a14">
          <p:sp>
            <p:nvSpPr>
              <p:cNvPr id="3" name="TextBox 2"/>
              <p:cNvSpPr txBox="1"/>
              <p:nvPr/>
            </p:nvSpPr>
            <p:spPr>
              <a:xfrm>
                <a:off x="251520" y="4437112"/>
                <a:ext cx="8496944" cy="1015663"/>
              </a:xfrm>
              <a:prstGeom prst="rect">
                <a:avLst/>
              </a:prstGeom>
              <a:noFill/>
            </p:spPr>
            <p:txBody>
              <a:bodyPr wrap="square" rtlCol="0">
                <a:spAutoFit/>
              </a:bodyPr>
              <a:lstStyle/>
              <a:p>
                <a:pPr marL="342900" indent="-342900" defTabSz="1593850">
                  <a:buAutoNum type="alphaLcParenR"/>
                </a:pPr>
                <a:r>
                  <a:rPr lang="en-US" sz="2000" dirty="0" smtClean="0"/>
                  <a:t>All energy transferred by photons to electrons is deposited in M </a:t>
                </a:r>
                <a14:m>
                  <m:oMath xmlns:m="http://schemas.openxmlformats.org/officeDocument/2006/math">
                    <m:r>
                      <a:rPr lang="en-US" sz="2000" i="1" dirty="0" smtClean="0">
                        <a:latin typeface="Cambria Math"/>
                        <a:ea typeface="Cambria Math"/>
                        <a:sym typeface="Wingdings 3"/>
                      </a:rPr>
                      <m:t>⇒</m:t>
                    </m:r>
                  </m:oMath>
                </a14:m>
                <a:r>
                  <a:rPr lang="en-US" sz="2000" dirty="0" smtClean="0"/>
                  <a:t> D = K</a:t>
                </a:r>
              </a:p>
              <a:p>
                <a:pPr marL="342900" indent="-342900">
                  <a:buAutoNum type="alphaLcParenR"/>
                </a:pPr>
                <a:r>
                  <a:rPr lang="en-US" sz="2000" dirty="0" smtClean="0"/>
                  <a:t>Electrons originates outside M but deposit part of their energy in M</a:t>
                </a:r>
                <a14:m>
                  <m:oMath xmlns:m="http://schemas.openxmlformats.org/officeDocument/2006/math">
                    <m:r>
                      <a:rPr lang="en-US" sz="2000" b="0" i="0" dirty="0" smtClean="0">
                        <a:latin typeface="Cambria Math"/>
                        <a:ea typeface="Cambria Math"/>
                        <a:sym typeface="Wingdings 3"/>
                      </a:rPr>
                      <m:t> </m:t>
                    </m:r>
                    <m:r>
                      <a:rPr lang="en-US" sz="2000" i="1" dirty="0">
                        <a:latin typeface="Cambria Math"/>
                        <a:ea typeface="Cambria Math"/>
                        <a:sym typeface="Wingdings 3"/>
                      </a:rPr>
                      <m:t>⇒</m:t>
                    </m:r>
                  </m:oMath>
                </a14:m>
                <a:r>
                  <a:rPr lang="en-US" sz="2000" dirty="0" smtClean="0"/>
                  <a:t> D &gt; K</a:t>
                </a:r>
              </a:p>
              <a:p>
                <a:pPr marL="342900" indent="-342900">
                  <a:buAutoNum type="alphaLcParenR"/>
                </a:pPr>
                <a:r>
                  <a:rPr lang="en-US" sz="2000" dirty="0"/>
                  <a:t>Electrons originates </a:t>
                </a:r>
                <a:r>
                  <a:rPr lang="en-US" sz="2000" dirty="0" smtClean="0"/>
                  <a:t>in M </a:t>
                </a:r>
                <a:r>
                  <a:rPr lang="en-US" sz="2000" dirty="0"/>
                  <a:t>but deposit part of their energy </a:t>
                </a:r>
                <a:r>
                  <a:rPr lang="en-US" sz="2000" dirty="0" smtClean="0"/>
                  <a:t>outside M</a:t>
                </a:r>
                <a14:m>
                  <m:oMath xmlns:m="http://schemas.openxmlformats.org/officeDocument/2006/math">
                    <m:r>
                      <a:rPr lang="en-US" sz="2000" b="0" i="0" dirty="0" smtClean="0">
                        <a:latin typeface="Cambria Math"/>
                        <a:ea typeface="Cambria Math"/>
                        <a:sym typeface="Wingdings 3"/>
                      </a:rPr>
                      <m:t> </m:t>
                    </m:r>
                    <m:r>
                      <a:rPr lang="en-US" sz="2000" i="1" dirty="0">
                        <a:latin typeface="Cambria Math"/>
                        <a:ea typeface="Cambria Math"/>
                        <a:sym typeface="Wingdings 3"/>
                      </a:rPr>
                      <m:t>⇒</m:t>
                    </m:r>
                  </m:oMath>
                </a14:m>
                <a:r>
                  <a:rPr lang="en-US" sz="2000" dirty="0" smtClean="0"/>
                  <a:t> D &lt; K</a:t>
                </a:r>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251520" y="4437112"/>
                <a:ext cx="8496944" cy="1015663"/>
              </a:xfrm>
              <a:prstGeom prst="rect">
                <a:avLst/>
              </a:prstGeom>
              <a:blipFill rotWithShape="1">
                <a:blip r:embed="rId3"/>
                <a:stretch>
                  <a:fillRect l="-717" t="-3614" b="-102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1259632" y="5661248"/>
                <a:ext cx="6768752" cy="461665"/>
              </a:xfrm>
              <a:prstGeom prst="rect">
                <a:avLst/>
              </a:prstGeom>
              <a:noFill/>
            </p:spPr>
            <p:txBody>
              <a:bodyPr wrap="square" rtlCol="0">
                <a:spAutoFit/>
              </a:bodyPr>
              <a:lstStyle/>
              <a:p>
                <a:r>
                  <a:rPr lang="en-US" sz="2400" dirty="0" smtClean="0"/>
                  <a:t>If (b) and (c) compensate each other</a:t>
                </a:r>
                <a14:m>
                  <m:oMath xmlns:m="http://schemas.openxmlformats.org/officeDocument/2006/math">
                    <m:r>
                      <a:rPr lang="en-US" sz="2400" b="0" i="0" dirty="0" smtClean="0">
                        <a:latin typeface="Cambria Math"/>
                        <a:ea typeface="Cambria Math"/>
                        <a:sym typeface="Wingdings 3"/>
                      </a:rPr>
                      <m:t> </m:t>
                    </m:r>
                    <m:r>
                      <a:rPr lang="en-US" sz="2400" i="1" dirty="0">
                        <a:latin typeface="Cambria Math"/>
                        <a:ea typeface="Cambria Math"/>
                        <a:sym typeface="Wingdings 3"/>
                      </a:rPr>
                      <m:t>⇒</m:t>
                    </m:r>
                    <m:r>
                      <a:rPr lang="en-US" sz="2400" b="0" i="1" dirty="0" smtClean="0">
                        <a:latin typeface="Cambria Math"/>
                        <a:ea typeface="Cambria Math"/>
                        <a:sym typeface="Wingdings 3"/>
                      </a:rPr>
                      <m:t> </m:t>
                    </m:r>
                  </m:oMath>
                </a14:m>
                <a:r>
                  <a:rPr lang="en-US" sz="2400" dirty="0" smtClean="0"/>
                  <a:t>CPE</a:t>
                </a:r>
                <a14:m>
                  <m:oMath xmlns:m="http://schemas.openxmlformats.org/officeDocument/2006/math">
                    <m:r>
                      <a:rPr lang="en-US" sz="2400" b="0" i="0" dirty="0" smtClean="0">
                        <a:latin typeface="Cambria Math"/>
                        <a:ea typeface="Cambria Math"/>
                        <a:sym typeface="Wingdings 3"/>
                      </a:rPr>
                      <m:t> </m:t>
                    </m:r>
                    <m:r>
                      <a:rPr lang="en-US" sz="2400" i="1" dirty="0">
                        <a:latin typeface="Cambria Math"/>
                        <a:ea typeface="Cambria Math"/>
                        <a:sym typeface="Wingdings 3"/>
                      </a:rPr>
                      <m:t>⇒</m:t>
                    </m:r>
                  </m:oMath>
                </a14:m>
                <a:r>
                  <a:rPr lang="en-US" sz="2400" dirty="0" smtClean="0"/>
                  <a:t> </a:t>
                </a:r>
                <a:r>
                  <a:rPr lang="en-US" sz="2400" i="1" dirty="0" smtClean="0"/>
                  <a:t>D</a:t>
                </a:r>
                <a:r>
                  <a:rPr lang="en-US" sz="2400" dirty="0" smtClean="0"/>
                  <a:t> = </a:t>
                </a:r>
                <a:r>
                  <a:rPr lang="en-US" sz="2400" i="1" dirty="0" smtClean="0"/>
                  <a:t>K</a:t>
                </a:r>
                <a:r>
                  <a:rPr lang="en-US" sz="2400" dirty="0" smtClean="0"/>
                  <a:t> </a:t>
                </a:r>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1259632" y="5661248"/>
                <a:ext cx="6768752" cy="461665"/>
              </a:xfrm>
              <a:prstGeom prst="rect">
                <a:avLst/>
              </a:prstGeom>
              <a:blipFill rotWithShape="1">
                <a:blip r:embed="rId4"/>
                <a:stretch>
                  <a:fillRect l="-1441" t="-10667" b="-30667"/>
                </a:stretch>
              </a:blipFill>
            </p:spPr>
            <p:txBody>
              <a:bodyPr/>
              <a:lstStyle/>
              <a:p>
                <a:r>
                  <a:rPr lang="en-GB">
                    <a:noFill/>
                  </a:rPr>
                  <a:t> </a:t>
                </a:r>
              </a:p>
            </p:txBody>
          </p:sp>
        </mc:Fallback>
      </mc:AlternateContent>
    </p:spTree>
    <p:extLst>
      <p:ext uri="{BB962C8B-B14F-4D97-AF65-F5344CB8AC3E}">
        <p14:creationId xmlns:p14="http://schemas.microsoft.com/office/powerpoint/2010/main" val="3242384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48" y="18202"/>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Radiation equilibrium </a:t>
            </a:r>
            <a:endParaRPr lang="en-GB" sz="2000" i="1" dirty="0">
              <a:solidFill>
                <a:srgbClr val="FF0000"/>
              </a:solidFill>
              <a:latin typeface="Verdana" pitchFamily="34" charset="0"/>
              <a:ea typeface="Verdana" pitchFamily="34" charset="0"/>
              <a:cs typeface="Verdana" pitchFamily="34" charset="0"/>
            </a:endParaRPr>
          </a:p>
        </p:txBody>
      </p:sp>
      <p:sp>
        <p:nvSpPr>
          <p:cNvPr id="28" name="Slide Number Placeholder 27"/>
          <p:cNvSpPr>
            <a:spLocks noGrp="1"/>
          </p:cNvSpPr>
          <p:nvPr>
            <p:ph type="sldNum" sz="quarter" idx="12"/>
          </p:nvPr>
        </p:nvSpPr>
        <p:spPr/>
        <p:txBody>
          <a:bodyPr/>
          <a:lstStyle/>
          <a:p>
            <a:fld id="{97B5E8DF-58F0-4F1A-9C8E-35C36CDA2C44}" type="slidenum">
              <a:rPr lang="en-GB" smtClean="0"/>
              <a:pPr/>
              <a:t>62</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1985" y="3547070"/>
            <a:ext cx="3790950" cy="276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Box 28"/>
          <p:cNvSpPr txBox="1"/>
          <p:nvPr/>
        </p:nvSpPr>
        <p:spPr>
          <a:xfrm>
            <a:off x="6876256" y="6118263"/>
            <a:ext cx="2232246" cy="307777"/>
          </a:xfrm>
          <a:prstGeom prst="rect">
            <a:avLst/>
          </a:prstGeom>
          <a:noFill/>
        </p:spPr>
        <p:txBody>
          <a:bodyPr wrap="square" rtlCol="0">
            <a:spAutoFit/>
          </a:bodyPr>
          <a:lstStyle/>
          <a:p>
            <a:r>
              <a:rPr lang="en-US" sz="1400" dirty="0" smtClean="0">
                <a:latin typeface="Verdana" pitchFamily="34" charset="0"/>
                <a:ea typeface="Verdana" pitchFamily="34" charset="0"/>
                <a:cs typeface="Verdana" pitchFamily="34" charset="0"/>
              </a:rPr>
              <a:t>Sketch</a:t>
            </a:r>
            <a:r>
              <a:rPr lang="en-US" sz="1400" dirty="0" smtClean="0"/>
              <a:t> courtesy M. </a:t>
            </a:r>
            <a:r>
              <a:rPr lang="en-US" sz="1400" dirty="0" err="1" smtClean="0"/>
              <a:t>Kissick</a:t>
            </a:r>
            <a:endParaRPr lang="en-GB" sz="1400" dirty="0"/>
          </a:p>
        </p:txBody>
      </p:sp>
      <mc:AlternateContent xmlns:mc="http://schemas.openxmlformats.org/markup-compatibility/2006" xmlns:a14="http://schemas.microsoft.com/office/drawing/2010/main">
        <mc:Choice Requires="a14">
          <p:sp>
            <p:nvSpPr>
              <p:cNvPr id="7" name="TextBox 6"/>
              <p:cNvSpPr txBox="1"/>
              <p:nvPr/>
            </p:nvSpPr>
            <p:spPr>
              <a:xfrm>
                <a:off x="642294" y="4955023"/>
                <a:ext cx="1036246" cy="400110"/>
              </a:xfrm>
              <a:prstGeom prst="rect">
                <a:avLst/>
              </a:prstGeom>
              <a:noFill/>
            </p:spPr>
            <p:txBody>
              <a:bodyPr wrap="none" rtlCol="0">
                <a:spAutoFit/>
              </a:bodyPr>
              <a:lstStyle/>
              <a:p>
                <a14:m>
                  <m:oMath xmlns:m="http://schemas.openxmlformats.org/officeDocument/2006/math">
                    <m:r>
                      <a:rPr lang="en-GB" sz="2000" i="1" smtClean="0">
                        <a:latin typeface="Cambria Math"/>
                        <a:ea typeface="Cambria Math"/>
                      </a:rPr>
                      <m:t>𝜀</m:t>
                    </m:r>
                    <m:r>
                      <a:rPr lang="en-US" sz="2000" b="0" i="1" smtClean="0">
                        <a:latin typeface="Cambria Math"/>
                      </a:rPr>
                      <m:t>=</m:t>
                    </m:r>
                  </m:oMath>
                </a14:m>
                <a:r>
                  <a:rPr lang="en-US" sz="2000" dirty="0" smtClean="0"/>
                  <a:t> </a:t>
                </a:r>
                <a14:m>
                  <m:oMath xmlns:m="http://schemas.openxmlformats.org/officeDocument/2006/math">
                    <m:nary>
                      <m:naryPr>
                        <m:chr m:val="∑"/>
                        <m:subHide m:val="on"/>
                        <m:supHide m:val="on"/>
                        <m:ctrlPr>
                          <a:rPr lang="en-GB" sz="2000" i="1" smtClean="0">
                            <a:latin typeface="Cambria Math"/>
                          </a:rPr>
                        </m:ctrlPr>
                      </m:naryPr>
                      <m:sub/>
                      <m:sup/>
                      <m:e>
                        <m:r>
                          <a:rPr lang="en-US" sz="2000" b="0" i="1" smtClean="0">
                            <a:latin typeface="Cambria Math"/>
                          </a:rPr>
                          <m:t>𝑄</m:t>
                        </m:r>
                      </m:e>
                    </m:nary>
                  </m:oMath>
                </a14:m>
                <a:endParaRPr lang="en-GB" sz="2000" dirty="0" smtClean="0"/>
              </a:p>
            </p:txBody>
          </p:sp>
        </mc:Choice>
        <mc:Fallback xmlns="">
          <p:sp>
            <p:nvSpPr>
              <p:cNvPr id="7" name="TextBox 6"/>
              <p:cNvSpPr txBox="1">
                <a:spLocks noRot="1" noChangeAspect="1" noMove="1" noResize="1" noEditPoints="1" noAdjustHandles="1" noChangeArrowheads="1" noChangeShapeType="1" noTextEdit="1"/>
              </p:cNvSpPr>
              <p:nvPr/>
            </p:nvSpPr>
            <p:spPr>
              <a:xfrm>
                <a:off x="642294" y="4955023"/>
                <a:ext cx="1036246" cy="400110"/>
              </a:xfrm>
              <a:prstGeom prst="rect">
                <a:avLst/>
              </a:prstGeom>
              <a:blipFill rotWithShape="1">
                <a:blip r:embed="rId3"/>
                <a:stretch>
                  <a:fillRect t="-124615" r="-60000" b="-1861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11560" y="4437112"/>
                <a:ext cx="4639475" cy="400110"/>
              </a:xfrm>
              <a:prstGeom prst="rect">
                <a:avLst/>
              </a:prstGeom>
              <a:noFill/>
            </p:spPr>
            <p:txBody>
              <a:bodyPr wrap="none" rtlCol="0">
                <a:spAutoFit/>
              </a:bodyPr>
              <a:lstStyle/>
              <a:p>
                <a14:m>
                  <m:oMath xmlns:m="http://schemas.openxmlformats.org/officeDocument/2006/math">
                    <m:sSub>
                      <m:sSubPr>
                        <m:ctrlPr>
                          <a:rPr lang="en-US" sz="2000" b="0" i="1" smtClean="0">
                            <a:latin typeface="Cambria Math"/>
                          </a:rPr>
                        </m:ctrlPr>
                      </m:sSubPr>
                      <m:e>
                        <m:d>
                          <m:dPr>
                            <m:ctrlPr>
                              <a:rPr lang="en-US" sz="2000" b="0" i="1" smtClean="0">
                                <a:latin typeface="Cambria Math"/>
                              </a:rPr>
                            </m:ctrlPr>
                          </m:dPr>
                          <m:e>
                            <m:sSub>
                              <m:sSubPr>
                                <m:ctrlPr>
                                  <a:rPr lang="en-US" sz="2000" b="0" i="1" smtClean="0">
                                    <a:latin typeface="Cambria Math"/>
                                  </a:rPr>
                                </m:ctrlPr>
                              </m:sSubPr>
                              <m:e>
                                <m:r>
                                  <a:rPr lang="en-US" sz="2000" b="0" i="1" smtClean="0">
                                    <a:latin typeface="Cambria Math"/>
                                  </a:rPr>
                                  <m:t>𝑅</m:t>
                                </m:r>
                              </m:e>
                              <m:sub>
                                <m:r>
                                  <a:rPr lang="en-US" sz="2000" b="0" i="1" smtClean="0">
                                    <a:latin typeface="Cambria Math"/>
                                  </a:rPr>
                                  <m:t>𝑖𝑛</m:t>
                                </m:r>
                              </m:sub>
                            </m:sSub>
                          </m:e>
                        </m:d>
                      </m:e>
                      <m:sub>
                        <m:r>
                          <a:rPr lang="en-US" sz="2000" b="0" i="1" smtClean="0">
                            <a:latin typeface="Cambria Math"/>
                          </a:rPr>
                          <m:t>𝑢</m:t>
                        </m:r>
                      </m:sub>
                    </m:sSub>
                    <m:r>
                      <a:rPr lang="en-US" sz="2000" b="0" i="0" smtClean="0">
                        <a:latin typeface="Cambria Math"/>
                      </a:rPr>
                      <m:t>=</m:t>
                    </m:r>
                    <m:d>
                      <m:dPr>
                        <m:ctrlPr>
                          <a:rPr lang="en-GB" sz="2000" i="1">
                            <a:latin typeface="Cambria Math"/>
                          </a:rPr>
                        </m:ctrlPr>
                      </m:dPr>
                      <m:e>
                        <m:sSub>
                          <m:sSubPr>
                            <m:ctrlPr>
                              <a:rPr lang="en-GB" sz="2000" i="1">
                                <a:latin typeface="Cambria Math"/>
                              </a:rPr>
                            </m:ctrlPr>
                          </m:sSubPr>
                          <m:e>
                            <m:r>
                              <a:rPr lang="en-US" sz="2000" i="1">
                                <a:latin typeface="Cambria Math"/>
                              </a:rPr>
                              <m:t>𝑅</m:t>
                            </m:r>
                          </m:e>
                          <m:sub>
                            <m:r>
                              <a:rPr lang="en-US" sz="2000" i="1">
                                <a:latin typeface="Cambria Math"/>
                              </a:rPr>
                              <m:t>𝑜𝑢𝑡</m:t>
                            </m:r>
                          </m:sub>
                        </m:sSub>
                      </m:e>
                    </m:d>
                    <m:r>
                      <a:rPr lang="en-US" sz="2000" i="1" baseline="-25000">
                        <a:latin typeface="Cambria Math"/>
                      </a:rPr>
                      <m:t>𝑢</m:t>
                    </m:r>
                  </m:oMath>
                </a14:m>
                <a:r>
                  <a:rPr lang="en-GB" sz="2000" dirty="0" smtClean="0"/>
                  <a:t>    and  </a:t>
                </a:r>
                <a:r>
                  <a:rPr lang="en-US" sz="2000" dirty="0" smtClean="0"/>
                  <a:t> </a:t>
                </a:r>
                <a14:m>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rPr>
                                  <m:t>𝑅</m:t>
                                </m:r>
                              </m:e>
                              <m:sub>
                                <m:r>
                                  <a:rPr lang="en-US" sz="2000" i="1">
                                    <a:latin typeface="Cambria Math"/>
                                  </a:rPr>
                                  <m:t>𝑖𝑛</m:t>
                                </m:r>
                              </m:sub>
                            </m:sSub>
                          </m:e>
                        </m:d>
                      </m:e>
                      <m:sub>
                        <m:r>
                          <a:rPr lang="en-US" sz="2000" b="0" i="1" smtClean="0">
                            <a:latin typeface="Cambria Math"/>
                          </a:rPr>
                          <m:t>𝑐</m:t>
                        </m:r>
                      </m:sub>
                    </m:sSub>
                    <m:r>
                      <a:rPr lang="en-US" sz="2000" b="0" i="0" smtClean="0">
                        <a:latin typeface="Cambria Math"/>
                      </a:rPr>
                      <m:t>=</m:t>
                    </m:r>
                    <m:d>
                      <m:dPr>
                        <m:ctrlPr>
                          <a:rPr lang="en-GB" sz="2000" i="1">
                            <a:latin typeface="Cambria Math"/>
                          </a:rPr>
                        </m:ctrlPr>
                      </m:dPr>
                      <m:e>
                        <m:sSub>
                          <m:sSubPr>
                            <m:ctrlPr>
                              <a:rPr lang="en-GB" sz="2000" i="1">
                                <a:latin typeface="Cambria Math"/>
                              </a:rPr>
                            </m:ctrlPr>
                          </m:sSubPr>
                          <m:e>
                            <m:r>
                              <a:rPr lang="en-US" sz="2000" i="1">
                                <a:latin typeface="Cambria Math"/>
                              </a:rPr>
                              <m:t>𝑅</m:t>
                            </m:r>
                          </m:e>
                          <m:sub>
                            <m:r>
                              <a:rPr lang="en-US" sz="2000" i="1">
                                <a:latin typeface="Cambria Math"/>
                              </a:rPr>
                              <m:t>𝑜𝑢𝑡</m:t>
                            </m:r>
                          </m:sub>
                        </m:sSub>
                      </m:e>
                    </m:d>
                    <m:r>
                      <a:rPr lang="en-US" sz="2000" b="0" i="1" baseline="-25000" smtClean="0">
                        <a:latin typeface="Cambria Math"/>
                      </a:rPr>
                      <m:t>𝑐</m:t>
                    </m:r>
                  </m:oMath>
                </a14:m>
                <a:endParaRPr lang="en-GB" sz="2000" dirty="0" smtClean="0"/>
              </a:p>
            </p:txBody>
          </p:sp>
        </mc:Choice>
        <mc:Fallback xmlns="">
          <p:sp>
            <p:nvSpPr>
              <p:cNvPr id="9" name="TextBox 8"/>
              <p:cNvSpPr txBox="1">
                <a:spLocks noRot="1" noChangeAspect="1" noMove="1" noResize="1" noEditPoints="1" noAdjustHandles="1" noChangeArrowheads="1" noChangeShapeType="1" noTextEdit="1"/>
              </p:cNvSpPr>
              <p:nvPr/>
            </p:nvSpPr>
            <p:spPr>
              <a:xfrm>
                <a:off x="611560" y="4437112"/>
                <a:ext cx="4639475" cy="400110"/>
              </a:xfrm>
              <a:prstGeom prst="rect">
                <a:avLst/>
              </a:prstGeom>
              <a:blipFill rotWithShape="1">
                <a:blip r:embed="rId4"/>
                <a:stretch>
                  <a:fillRect t="-7576" b="-25758"/>
                </a:stretch>
              </a:blipFill>
            </p:spPr>
            <p:txBody>
              <a:bodyPr/>
              <a:lstStyle/>
              <a:p>
                <a:r>
                  <a:rPr lang="en-GB">
                    <a:noFill/>
                  </a:rPr>
                  <a:t> </a:t>
                </a:r>
              </a:p>
            </p:txBody>
          </p:sp>
        </mc:Fallback>
      </mc:AlternateContent>
      <p:sp>
        <p:nvSpPr>
          <p:cNvPr id="3" name="TextBox 2"/>
          <p:cNvSpPr txBox="1"/>
          <p:nvPr/>
        </p:nvSpPr>
        <p:spPr>
          <a:xfrm>
            <a:off x="707142" y="3861048"/>
            <a:ext cx="2784737" cy="369332"/>
          </a:xfrm>
          <a:prstGeom prst="rect">
            <a:avLst/>
          </a:prstGeom>
          <a:noFill/>
          <a:ln w="9525">
            <a:solidFill>
              <a:schemeClr val="tx1"/>
            </a:solidFill>
          </a:ln>
        </p:spPr>
        <p:txBody>
          <a:bodyPr wrap="square" rtlCol="0">
            <a:spAutoFit/>
          </a:bodyPr>
          <a:lstStyle/>
          <a:p>
            <a:r>
              <a:rPr lang="en-US" dirty="0" smtClean="0">
                <a:latin typeface="Verdana" pitchFamily="34" charset="0"/>
                <a:ea typeface="Verdana" pitchFamily="34" charset="0"/>
                <a:cs typeface="Verdana" pitchFamily="34" charset="0"/>
              </a:rPr>
              <a:t>Radiation equilibrium</a:t>
            </a:r>
            <a:endParaRPr lang="en-GB" dirty="0">
              <a:latin typeface="Verdana" pitchFamily="34" charset="0"/>
              <a:ea typeface="Verdana" pitchFamily="34" charset="0"/>
              <a:cs typeface="Verdana" pitchFamily="34" charset="0"/>
            </a:endParaRPr>
          </a:p>
        </p:txBody>
      </p:sp>
      <p:sp>
        <p:nvSpPr>
          <p:cNvPr id="4" name="TextBox 3"/>
          <p:cNvSpPr txBox="1"/>
          <p:nvPr/>
        </p:nvSpPr>
        <p:spPr>
          <a:xfrm>
            <a:off x="251520" y="1303600"/>
            <a:ext cx="5616624" cy="1515800"/>
          </a:xfrm>
          <a:prstGeom prst="rect">
            <a:avLst/>
          </a:prstGeom>
          <a:noFill/>
        </p:spPr>
        <p:txBody>
          <a:bodyPr wrap="square" rtlCol="0">
            <a:spAutoFit/>
          </a:bodyPr>
          <a:lstStyle/>
          <a:p>
            <a:pPr marL="285750" indent="-285750">
              <a:spcAft>
                <a:spcPts val="300"/>
              </a:spcAft>
              <a:buFont typeface="Arial" pitchFamily="34" charset="0"/>
              <a:buChar char="•"/>
            </a:pPr>
            <a:r>
              <a:rPr lang="en-GB" sz="1700" dirty="0" smtClean="0">
                <a:latin typeface="Verdana" pitchFamily="34" charset="0"/>
                <a:ea typeface="Verdana" pitchFamily="34" charset="0"/>
                <a:cs typeface="Verdana" pitchFamily="34" charset="0"/>
              </a:rPr>
              <a:t>Medium of homogeneous atomic composition</a:t>
            </a:r>
            <a:endParaRPr lang="en-GB" sz="1700" dirty="0">
              <a:latin typeface="Verdana" pitchFamily="34" charset="0"/>
              <a:ea typeface="Verdana" pitchFamily="34" charset="0"/>
              <a:cs typeface="Verdana" pitchFamily="34" charset="0"/>
            </a:endParaRPr>
          </a:p>
          <a:p>
            <a:pPr marL="285750" indent="-285750">
              <a:spcAft>
                <a:spcPts val="300"/>
              </a:spcAft>
              <a:buFont typeface="Arial" pitchFamily="34" charset="0"/>
              <a:buChar char="•"/>
            </a:pPr>
            <a:r>
              <a:rPr lang="en-GB" sz="1700" dirty="0">
                <a:latin typeface="Verdana" pitchFamily="34" charset="0"/>
                <a:ea typeface="Verdana" pitchFamily="34" charset="0"/>
                <a:cs typeface="Verdana" pitchFamily="34" charset="0"/>
              </a:rPr>
              <a:t>Medium of </a:t>
            </a:r>
            <a:r>
              <a:rPr lang="en-GB" sz="1700" dirty="0" smtClean="0">
                <a:latin typeface="Verdana" pitchFamily="34" charset="0"/>
                <a:ea typeface="Verdana" pitchFamily="34" charset="0"/>
                <a:cs typeface="Verdana" pitchFamily="34" charset="0"/>
              </a:rPr>
              <a:t>homogeneous density</a:t>
            </a:r>
            <a:endParaRPr lang="en-GB" sz="1700" dirty="0">
              <a:latin typeface="Verdana" pitchFamily="34" charset="0"/>
              <a:ea typeface="Verdana" pitchFamily="34" charset="0"/>
              <a:cs typeface="Verdana" pitchFamily="34" charset="0"/>
            </a:endParaRPr>
          </a:p>
          <a:p>
            <a:pPr marL="285750" indent="-285750">
              <a:spcAft>
                <a:spcPts val="300"/>
              </a:spcAft>
              <a:buFont typeface="Arial" pitchFamily="34" charset="0"/>
              <a:buChar char="•"/>
            </a:pPr>
            <a:r>
              <a:rPr lang="en-GB" sz="1700" dirty="0" smtClean="0">
                <a:latin typeface="Verdana" pitchFamily="34" charset="0"/>
                <a:ea typeface="Verdana" pitchFamily="34" charset="0"/>
                <a:cs typeface="Verdana" pitchFamily="34" charset="0"/>
              </a:rPr>
              <a:t>Radioactive source uniformly </a:t>
            </a:r>
            <a:r>
              <a:rPr lang="en-GB" sz="1700" dirty="0">
                <a:latin typeface="Verdana" pitchFamily="34" charset="0"/>
                <a:ea typeface="Verdana" pitchFamily="34" charset="0"/>
                <a:cs typeface="Verdana" pitchFamily="34" charset="0"/>
              </a:rPr>
              <a:t>distributed </a:t>
            </a:r>
          </a:p>
          <a:p>
            <a:pPr marL="285750" indent="-285750">
              <a:buFont typeface="Arial" pitchFamily="34" charset="0"/>
              <a:buChar char="•"/>
            </a:pPr>
            <a:r>
              <a:rPr lang="en-US" sz="1700" dirty="0">
                <a:latin typeface="Verdana" pitchFamily="34" charset="0"/>
                <a:ea typeface="Verdana" pitchFamily="34" charset="0"/>
                <a:cs typeface="Verdana" pitchFamily="34" charset="0"/>
              </a:rPr>
              <a:t>N</a:t>
            </a:r>
            <a:r>
              <a:rPr lang="en-US" sz="1700" dirty="0" smtClean="0">
                <a:latin typeface="Verdana" pitchFamily="34" charset="0"/>
                <a:ea typeface="Verdana" pitchFamily="34" charset="0"/>
                <a:cs typeface="Verdana" pitchFamily="34" charset="0"/>
              </a:rPr>
              <a:t>o electric </a:t>
            </a:r>
            <a:r>
              <a:rPr lang="en-US" sz="1700" dirty="0">
                <a:latin typeface="Verdana" pitchFamily="34" charset="0"/>
                <a:ea typeface="Verdana" pitchFamily="34" charset="0"/>
                <a:cs typeface="Verdana" pitchFamily="34" charset="0"/>
              </a:rPr>
              <a:t>and magnetic </a:t>
            </a:r>
            <a:r>
              <a:rPr lang="en-US" sz="1700" dirty="0" smtClean="0">
                <a:latin typeface="Verdana" pitchFamily="34" charset="0"/>
                <a:ea typeface="Verdana" pitchFamily="34" charset="0"/>
                <a:cs typeface="Verdana" pitchFamily="34" charset="0"/>
              </a:rPr>
              <a:t>fields</a:t>
            </a:r>
            <a:r>
              <a:rPr lang="en-US" sz="1700" dirty="0">
                <a:latin typeface="Verdana" pitchFamily="34" charset="0"/>
                <a:ea typeface="Verdana" pitchFamily="34" charset="0"/>
                <a:cs typeface="Verdana" pitchFamily="34" charset="0"/>
              </a:rPr>
              <a:t> </a:t>
            </a:r>
            <a:r>
              <a:rPr lang="en-US" sz="1700" dirty="0" smtClean="0">
                <a:latin typeface="Verdana" pitchFamily="34" charset="0"/>
                <a:ea typeface="Verdana" pitchFamily="34" charset="0"/>
                <a:cs typeface="Verdana" pitchFamily="34" charset="0"/>
              </a:rPr>
              <a:t>present to perturb the charged-particle paths</a:t>
            </a:r>
            <a:endParaRPr lang="en-US" sz="1700" dirty="0">
              <a:latin typeface="Verdana" pitchFamily="34" charset="0"/>
              <a:ea typeface="Verdana" pitchFamily="34" charset="0"/>
              <a:cs typeface="Verdana" pitchFamily="34" charset="0"/>
            </a:endParaRPr>
          </a:p>
        </p:txBody>
      </p:sp>
      <p:pic>
        <p:nvPicPr>
          <p:cNvPr id="1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7606" y="1196752"/>
            <a:ext cx="3139865"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51519" y="620688"/>
            <a:ext cx="8541415" cy="646331"/>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The dimensions of the volume are much larger than</a:t>
            </a:r>
            <a:r>
              <a:rPr lang="en-US" i="1" dirty="0">
                <a:latin typeface="Verdana" pitchFamily="34" charset="0"/>
                <a:ea typeface="Verdana" pitchFamily="34" charset="0"/>
                <a:cs typeface="Verdana" pitchFamily="34" charset="0"/>
              </a:rPr>
              <a:t> </a:t>
            </a:r>
            <a:r>
              <a:rPr lang="en-US" b="1" i="1" dirty="0">
                <a:solidFill>
                  <a:srgbClr val="0070C0"/>
                </a:solidFill>
                <a:latin typeface="Verdana" pitchFamily="34" charset="0"/>
                <a:ea typeface="Verdana" pitchFamily="34" charset="0"/>
                <a:cs typeface="Verdana" pitchFamily="34" charset="0"/>
              </a:rPr>
              <a:t>the mean free path of the </a:t>
            </a:r>
            <a:r>
              <a:rPr lang="en-US" b="1" i="1" dirty="0" smtClean="0">
                <a:solidFill>
                  <a:srgbClr val="0070C0"/>
                </a:solidFill>
                <a:latin typeface="Verdana" pitchFamily="34" charset="0"/>
                <a:ea typeface="Verdana" pitchFamily="34" charset="0"/>
                <a:cs typeface="Verdana" pitchFamily="34" charset="0"/>
              </a:rPr>
              <a:t>radiation</a:t>
            </a:r>
            <a:endParaRPr lang="en-US" b="1" i="1" dirty="0">
              <a:solidFill>
                <a:srgbClr val="0070C0"/>
              </a:solidFill>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2648112" y="2924944"/>
                <a:ext cx="4588184" cy="615553"/>
              </a:xfrm>
              <a:prstGeom prst="rect">
                <a:avLst/>
              </a:prstGeom>
            </p:spPr>
            <p:txBody>
              <a:bodyPr wrap="square">
                <a:spAutoFit/>
              </a:bodyPr>
              <a:lstStyle/>
              <a:p>
                <a14:m>
                  <m:oMath xmlns:m="http://schemas.openxmlformats.org/officeDocument/2006/math">
                    <m:acc>
                      <m:accPr>
                        <m:chr m:val="̅"/>
                        <m:ctrlPr>
                          <a:rPr lang="en-US" sz="1700" i="1" dirty="0" smtClean="0">
                            <a:latin typeface="Cambria Math"/>
                          </a:rPr>
                        </m:ctrlPr>
                      </m:accPr>
                      <m:e>
                        <m:r>
                          <a:rPr lang="en-US" sz="1700" b="0" i="1" dirty="0" smtClean="0">
                            <a:latin typeface="Cambria Math"/>
                          </a:rPr>
                          <m:t>𝑡</m:t>
                        </m:r>
                      </m:e>
                    </m:acc>
                  </m:oMath>
                </a14:m>
                <a:r>
                  <a:rPr lang="en-US" sz="1700" i="1" dirty="0">
                    <a:latin typeface="Verdana" pitchFamily="34" charset="0"/>
                    <a:ea typeface="Verdana" pitchFamily="34" charset="0"/>
                    <a:cs typeface="Verdana" pitchFamily="34" charset="0"/>
                  </a:rPr>
                  <a:t> </a:t>
                </a:r>
                <a:r>
                  <a:rPr lang="en-US" sz="1700" dirty="0">
                    <a:latin typeface="Verdana" pitchFamily="34" charset="0"/>
                    <a:ea typeface="Verdana" pitchFamily="34" charset="0"/>
                    <a:cs typeface="Verdana" pitchFamily="34" charset="0"/>
                  </a:rPr>
                  <a:t>= mean free path of the photons</a:t>
                </a:r>
              </a:p>
              <a:p>
                <a:r>
                  <a:rPr lang="en-US" sz="1700" dirty="0">
                    <a:latin typeface="Verdana" pitchFamily="34" charset="0"/>
                    <a:ea typeface="Verdana" pitchFamily="34" charset="0"/>
                    <a:cs typeface="Verdana" pitchFamily="34" charset="0"/>
                  </a:rPr>
                  <a:t>r = radius to the edge of the volume</a:t>
                </a:r>
                <a:endParaRPr lang="en-GB" sz="1700" dirty="0">
                  <a:latin typeface="Verdana" pitchFamily="34" charset="0"/>
                  <a:ea typeface="Verdana" pitchFamily="34" charset="0"/>
                  <a:cs typeface="Verdana"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2648112" y="2924944"/>
                <a:ext cx="4588184" cy="615553"/>
              </a:xfrm>
              <a:prstGeom prst="rect">
                <a:avLst/>
              </a:prstGeom>
              <a:blipFill rotWithShape="1">
                <a:blip r:embed="rId6"/>
                <a:stretch>
                  <a:fillRect l="-797" t="-2970" b="-128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11560" y="5478342"/>
                <a:ext cx="1537857" cy="68967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𝐷</m:t>
                      </m:r>
                      <m:r>
                        <a:rPr lang="en-US" sz="2000" b="0" i="1" smtClean="0">
                          <a:latin typeface="Cambria Math"/>
                        </a:rPr>
                        <m:t>=</m:t>
                      </m:r>
                      <m:f>
                        <m:fPr>
                          <m:ctrlPr>
                            <a:rPr lang="en-US" sz="2000" b="0" i="1" smtClean="0">
                              <a:latin typeface="Cambria Math"/>
                            </a:rPr>
                          </m:ctrlPr>
                        </m:fPr>
                        <m:num>
                          <m:r>
                            <a:rPr lang="en-US" sz="2000" b="0" i="1" smtClean="0">
                              <a:latin typeface="Cambria Math"/>
                            </a:rPr>
                            <m:t>𝑑</m:t>
                          </m:r>
                          <m:d>
                            <m:dPr>
                              <m:ctrlPr>
                                <a:rPr lang="en-US" sz="2000" b="0" i="1" smtClean="0">
                                  <a:latin typeface="Cambria Math"/>
                                </a:rPr>
                              </m:ctrlPr>
                            </m:dPr>
                            <m:e>
                              <m:nary>
                                <m:naryPr>
                                  <m:chr m:val="∑"/>
                                  <m:subHide m:val="on"/>
                                  <m:supHide m:val="on"/>
                                  <m:ctrlPr>
                                    <a:rPr lang="en-GB" sz="2000" i="1">
                                      <a:latin typeface="Cambria Math"/>
                                    </a:rPr>
                                  </m:ctrlPr>
                                </m:naryPr>
                                <m:sub/>
                                <m:sup/>
                                <m:e>
                                  <m:r>
                                    <a:rPr lang="en-US" sz="2000" i="1">
                                      <a:latin typeface="Cambria Math"/>
                                    </a:rPr>
                                    <m:t>𝑄</m:t>
                                  </m:r>
                                </m:e>
                              </m:nary>
                            </m:e>
                          </m:d>
                        </m:num>
                        <m:den>
                          <m:r>
                            <a:rPr lang="en-US" sz="2000" b="0" i="1" smtClean="0">
                              <a:latin typeface="Cambria Math"/>
                            </a:rPr>
                            <m:t>𝑑𝑚</m:t>
                          </m:r>
                        </m:den>
                      </m:f>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611560" y="5478342"/>
                <a:ext cx="1537857" cy="689676"/>
              </a:xfrm>
              <a:prstGeom prst="rect">
                <a:avLst/>
              </a:prstGeom>
              <a:blipFill rotWithShape="1">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715185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nodeType="withEffect">
                                  <p:stCondLst>
                                    <p:cond delay="0"/>
                                  </p:stCondLst>
                                  <p:childTnLst>
                                    <p:set>
                                      <p:cBhvr>
                                        <p:cTn id="32" dur="1" fill="hold">
                                          <p:stCondLst>
                                            <p:cond delay="0"/>
                                          </p:stCondLst>
                                        </p:cTn>
                                        <p:tgtEl>
                                          <p:spTgt spid="3074"/>
                                        </p:tgtEl>
                                        <p:attrNameLst>
                                          <p:attrName>style.visibility</p:attrName>
                                        </p:attrNameLst>
                                      </p:cBhvr>
                                      <p:to>
                                        <p:strVal val="visible"/>
                                      </p:to>
                                    </p:set>
                                    <p:animEffect transition="in" filter="fade">
                                      <p:cBhvr>
                                        <p:cTn id="33" dur="500"/>
                                        <p:tgtEl>
                                          <p:spTgt spid="307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P spid="9" grpId="0"/>
      <p:bldP spid="3" grpId="0" animBg="1"/>
      <p:bldP spid="4" grpId="0"/>
      <p:bldP spid="5" grpId="0"/>
      <p:bldP spid="6" grpId="0"/>
      <p:bldP spid="11"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425640" y="1447882"/>
            <a:ext cx="3207249" cy="2784156"/>
            <a:chOff x="5425640" y="1447882"/>
            <a:chExt cx="3207249" cy="2784156"/>
          </a:xfrm>
        </p:grpSpPr>
        <p:pic>
          <p:nvPicPr>
            <p:cNvPr id="13" name="Picture 2" descr="C:\Private Marco\ARDENT Vienna lecture\DSC_0046.JPG"/>
            <p:cNvPicPr>
              <a:picLocks noChangeAspect="1" noChangeArrowheads="1"/>
            </p:cNvPicPr>
            <p:nvPr/>
          </p:nvPicPr>
          <p:blipFill rotWithShape="1">
            <a:blip r:embed="rId2" cstate="print">
              <a:biLevel thresh="75000"/>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val="0"/>
                </a:ext>
              </a:extLst>
            </a:blip>
            <a:srcRect l="5935" t="3646" r="21396" b="2379"/>
            <a:stretch/>
          </p:blipFill>
          <p:spPr bwMode="auto">
            <a:xfrm>
              <a:off x="5425640" y="1447882"/>
              <a:ext cx="3207249" cy="27841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16592" y="1521205"/>
              <a:ext cx="288032" cy="305233"/>
            </a:xfrm>
            <a:prstGeom prst="rect">
              <a:avLst/>
            </a:prstGeom>
            <a:solidFill>
              <a:schemeClr val="bg1"/>
            </a:solidFill>
          </p:spPr>
          <p:txBody>
            <a:bodyPr wrap="square" rtlCol="0">
              <a:spAutoFit/>
            </a:bodyPr>
            <a:lstStyle/>
            <a:p>
              <a:endParaRPr lang="en-GB" dirty="0"/>
            </a:p>
          </p:txBody>
        </p:sp>
      </p:grpSp>
      <p:sp>
        <p:nvSpPr>
          <p:cNvPr id="2" name="TextBox 1"/>
          <p:cNvSpPr txBox="1"/>
          <p:nvPr/>
        </p:nvSpPr>
        <p:spPr>
          <a:xfrm>
            <a:off x="-9216" y="18202"/>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Charged-particle equilibrium </a:t>
            </a:r>
            <a:endParaRPr lang="en-GB" sz="2000" i="1" dirty="0">
              <a:solidFill>
                <a:srgbClr val="FF0000"/>
              </a:solidFill>
              <a:latin typeface="Verdana" pitchFamily="34" charset="0"/>
              <a:ea typeface="Verdana" pitchFamily="34" charset="0"/>
              <a:cs typeface="Verdana" pitchFamily="34" charset="0"/>
            </a:endParaRPr>
          </a:p>
        </p:txBody>
      </p:sp>
      <p:sp>
        <p:nvSpPr>
          <p:cNvPr id="28" name="Slide Number Placeholder 27"/>
          <p:cNvSpPr>
            <a:spLocks noGrp="1"/>
          </p:cNvSpPr>
          <p:nvPr>
            <p:ph type="sldNum" sz="quarter" idx="12"/>
          </p:nvPr>
        </p:nvSpPr>
        <p:spPr/>
        <p:txBody>
          <a:bodyPr/>
          <a:lstStyle/>
          <a:p>
            <a:fld id="{97B5E8DF-58F0-4F1A-9C8E-35C36CDA2C44}" type="slidenum">
              <a:rPr lang="en-GB" smtClean="0"/>
              <a:pPr/>
              <a:t>63</a:t>
            </a:fld>
            <a:endParaRPr lang="en-GB"/>
          </a:p>
        </p:txBody>
      </p:sp>
      <mc:AlternateContent xmlns:mc="http://schemas.openxmlformats.org/markup-compatibility/2006" xmlns:a14="http://schemas.microsoft.com/office/drawing/2010/main">
        <mc:Choice Requires="a14">
          <p:sp>
            <p:nvSpPr>
              <p:cNvPr id="8" name="TextBox 7"/>
              <p:cNvSpPr txBox="1"/>
              <p:nvPr/>
            </p:nvSpPr>
            <p:spPr>
              <a:xfrm>
                <a:off x="726290" y="4725144"/>
                <a:ext cx="3820790" cy="400110"/>
              </a:xfrm>
              <a:prstGeom prst="rect">
                <a:avLst/>
              </a:prstGeom>
              <a:noFill/>
            </p:spPr>
            <p:txBody>
              <a:bodyPr wrap="none" rtlCol="0">
                <a:spAutoFit/>
              </a:bodyPr>
              <a:lstStyle/>
              <a:p>
                <a14:m>
                  <m:oMath xmlns:m="http://schemas.openxmlformats.org/officeDocument/2006/math">
                    <m:r>
                      <a:rPr lang="en-GB" sz="2000" i="1" smtClean="0">
                        <a:latin typeface="Cambria Math"/>
                        <a:ea typeface="Cambria Math"/>
                      </a:rPr>
                      <m:t>𝜀</m:t>
                    </m:r>
                    <m:r>
                      <a:rPr lang="en-US" sz="2000" b="0" i="1" smtClean="0">
                        <a:latin typeface="Cambria Math"/>
                      </a:rPr>
                      <m:t>= </m:t>
                    </m:r>
                    <m:sSub>
                      <m:sSubPr>
                        <m:ctrlPr>
                          <a:rPr lang="en-US" sz="2000" b="0" i="1" smtClean="0">
                            <a:latin typeface="Cambria Math"/>
                          </a:rPr>
                        </m:ctrlPr>
                      </m:sSubPr>
                      <m:e>
                        <m:d>
                          <m:dPr>
                            <m:ctrlPr>
                              <a:rPr lang="en-US" sz="2000" b="0" i="1" smtClean="0">
                                <a:latin typeface="Cambria Math"/>
                              </a:rPr>
                            </m:ctrlPr>
                          </m:dPr>
                          <m:e>
                            <m:sSub>
                              <m:sSubPr>
                                <m:ctrlPr>
                                  <a:rPr lang="en-US" sz="2000" b="0" i="1" smtClean="0">
                                    <a:latin typeface="Cambria Math"/>
                                  </a:rPr>
                                </m:ctrlPr>
                              </m:sSubPr>
                              <m:e>
                                <m:r>
                                  <a:rPr lang="en-US" sz="2000" b="0" i="1" smtClean="0">
                                    <a:latin typeface="Cambria Math"/>
                                  </a:rPr>
                                  <m:t>𝑅</m:t>
                                </m:r>
                              </m:e>
                              <m:sub>
                                <m:r>
                                  <a:rPr lang="en-US" sz="2000" b="0" i="1" smtClean="0">
                                    <a:latin typeface="Cambria Math"/>
                                  </a:rPr>
                                  <m:t>𝑖𝑛</m:t>
                                </m:r>
                              </m:sub>
                            </m:sSub>
                          </m:e>
                        </m:d>
                      </m:e>
                      <m:sub>
                        <m:r>
                          <a:rPr lang="en-US" sz="2000" b="0" i="1" smtClean="0">
                            <a:latin typeface="Cambria Math"/>
                          </a:rPr>
                          <m:t>𝑢</m:t>
                        </m:r>
                      </m:sub>
                    </m:sSub>
                    <m:r>
                      <a:rPr lang="en-US" sz="2000" b="0" i="0" smtClean="0">
                        <a:latin typeface="Cambria Math"/>
                      </a:rPr>
                      <m:t>−</m:t>
                    </m:r>
                    <m:d>
                      <m:dPr>
                        <m:ctrlPr>
                          <a:rPr lang="en-GB" sz="2000" i="1">
                            <a:latin typeface="Cambria Math"/>
                          </a:rPr>
                        </m:ctrlPr>
                      </m:dPr>
                      <m:e>
                        <m:sSub>
                          <m:sSubPr>
                            <m:ctrlPr>
                              <a:rPr lang="en-GB" sz="2000" i="1">
                                <a:latin typeface="Cambria Math"/>
                              </a:rPr>
                            </m:ctrlPr>
                          </m:sSubPr>
                          <m:e>
                            <m:r>
                              <a:rPr lang="en-US" sz="2000" i="1">
                                <a:latin typeface="Cambria Math"/>
                              </a:rPr>
                              <m:t>𝑅</m:t>
                            </m:r>
                          </m:e>
                          <m:sub>
                            <m:r>
                              <a:rPr lang="en-US" sz="2000" i="1">
                                <a:latin typeface="Cambria Math"/>
                              </a:rPr>
                              <m:t>𝑜𝑢𝑡</m:t>
                            </m:r>
                          </m:sub>
                        </m:sSub>
                      </m:e>
                    </m:d>
                    <m:r>
                      <a:rPr lang="en-US" sz="2000" i="1" baseline="-25000">
                        <a:latin typeface="Cambria Math"/>
                      </a:rPr>
                      <m:t>𝑢</m:t>
                    </m:r>
                  </m:oMath>
                </a14:m>
                <a:r>
                  <a:rPr lang="en-GB" sz="2000" dirty="0" smtClean="0"/>
                  <a:t> +</a:t>
                </a:r>
                <a14:m>
                  <m:oMath xmlns:m="http://schemas.openxmlformats.org/officeDocument/2006/math">
                    <m:r>
                      <a:rPr lang="en-US" sz="2000" b="0" i="0" smtClean="0">
                        <a:latin typeface="Cambria Math"/>
                      </a:rPr>
                      <m:t> </m:t>
                    </m:r>
                    <m:nary>
                      <m:naryPr>
                        <m:chr m:val="∑"/>
                        <m:subHide m:val="on"/>
                        <m:supHide m:val="on"/>
                        <m:ctrlPr>
                          <a:rPr lang="en-GB" sz="2000" i="1" smtClean="0">
                            <a:latin typeface="Cambria Math"/>
                          </a:rPr>
                        </m:ctrlPr>
                      </m:naryPr>
                      <m:sub/>
                      <m:sup/>
                      <m:e>
                        <m:r>
                          <a:rPr lang="en-US" sz="2000" b="0" i="1" smtClean="0">
                            <a:latin typeface="Cambria Math"/>
                          </a:rPr>
                          <m:t>𝑄</m:t>
                        </m:r>
                        <m:r>
                          <a:rPr lang="en-US" sz="2000" b="0" i="1" smtClean="0">
                            <a:latin typeface="Cambria Math"/>
                          </a:rPr>
                          <m:t>=</m:t>
                        </m:r>
                        <m:sSub>
                          <m:sSubPr>
                            <m:ctrlPr>
                              <a:rPr lang="en-US" sz="2000" b="0" i="1" smtClean="0">
                                <a:latin typeface="Cambria Math"/>
                              </a:rPr>
                            </m:ctrlPr>
                          </m:sSubPr>
                          <m:e>
                            <m:r>
                              <a:rPr lang="en-US" sz="2000" b="0" i="1" smtClean="0">
                                <a:latin typeface="Cambria Math"/>
                                <a:ea typeface="Cambria Math"/>
                              </a:rPr>
                              <m:t>𝜖</m:t>
                            </m:r>
                          </m:e>
                          <m:sub>
                            <m:r>
                              <a:rPr lang="en-US" sz="2000" b="0" i="1" smtClean="0">
                                <a:latin typeface="Cambria Math"/>
                              </a:rPr>
                              <m:t>𝑡𝑟</m:t>
                            </m:r>
                          </m:sub>
                        </m:sSub>
                      </m:e>
                    </m:nary>
                  </m:oMath>
                </a14:m>
                <a:endParaRPr lang="en-GB" sz="2000" dirty="0" smtClean="0"/>
              </a:p>
            </p:txBody>
          </p:sp>
        </mc:Choice>
        <mc:Fallback xmlns="">
          <p:sp>
            <p:nvSpPr>
              <p:cNvPr id="8" name="TextBox 7"/>
              <p:cNvSpPr txBox="1">
                <a:spLocks noRot="1" noChangeAspect="1" noMove="1" noResize="1" noEditPoints="1" noAdjustHandles="1" noChangeArrowheads="1" noChangeShapeType="1" noTextEdit="1"/>
              </p:cNvSpPr>
              <p:nvPr/>
            </p:nvSpPr>
            <p:spPr>
              <a:xfrm>
                <a:off x="726290" y="4725144"/>
                <a:ext cx="3820790" cy="400110"/>
              </a:xfrm>
              <a:prstGeom prst="rect">
                <a:avLst/>
              </a:prstGeom>
              <a:blipFill rotWithShape="1">
                <a:blip r:embed="rId4"/>
                <a:stretch>
                  <a:fillRect t="-122727" b="-1818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700603" y="4221088"/>
                <a:ext cx="2050369"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i="1">
                              <a:latin typeface="Cambria Math"/>
                            </a:rPr>
                          </m:ctrlPr>
                        </m:sSubPr>
                        <m:e>
                          <m:d>
                            <m:dPr>
                              <m:ctrlPr>
                                <a:rPr lang="en-US" sz="2000" i="1">
                                  <a:latin typeface="Cambria Math"/>
                                </a:rPr>
                              </m:ctrlPr>
                            </m:dPr>
                            <m:e>
                              <m:sSub>
                                <m:sSubPr>
                                  <m:ctrlPr>
                                    <a:rPr lang="en-US" sz="2000" i="1">
                                      <a:latin typeface="Cambria Math"/>
                                    </a:rPr>
                                  </m:ctrlPr>
                                </m:sSubPr>
                                <m:e>
                                  <m:r>
                                    <a:rPr lang="en-US" sz="2000" i="1">
                                      <a:latin typeface="Cambria Math"/>
                                    </a:rPr>
                                    <m:t>𝑅</m:t>
                                  </m:r>
                                </m:e>
                                <m:sub>
                                  <m:r>
                                    <a:rPr lang="en-US" sz="2000" i="1">
                                      <a:latin typeface="Cambria Math"/>
                                    </a:rPr>
                                    <m:t>𝑖𝑛</m:t>
                                  </m:r>
                                </m:sub>
                              </m:sSub>
                            </m:e>
                          </m:d>
                        </m:e>
                        <m:sub>
                          <m:r>
                            <a:rPr lang="en-US" sz="2000" b="0" i="1" smtClean="0">
                              <a:latin typeface="Cambria Math"/>
                            </a:rPr>
                            <m:t>𝑐</m:t>
                          </m:r>
                        </m:sub>
                      </m:sSub>
                      <m:r>
                        <a:rPr lang="en-US" sz="2000" b="0" i="0" smtClean="0">
                          <a:latin typeface="Cambria Math"/>
                        </a:rPr>
                        <m:t>=</m:t>
                      </m:r>
                      <m:d>
                        <m:dPr>
                          <m:ctrlPr>
                            <a:rPr lang="en-GB" sz="2000" i="1">
                              <a:latin typeface="Cambria Math"/>
                            </a:rPr>
                          </m:ctrlPr>
                        </m:dPr>
                        <m:e>
                          <m:sSub>
                            <m:sSubPr>
                              <m:ctrlPr>
                                <a:rPr lang="en-GB" sz="2000" i="1">
                                  <a:latin typeface="Cambria Math"/>
                                </a:rPr>
                              </m:ctrlPr>
                            </m:sSubPr>
                            <m:e>
                              <m:r>
                                <a:rPr lang="en-US" sz="2000" i="1">
                                  <a:latin typeface="Cambria Math"/>
                                </a:rPr>
                                <m:t>𝑅</m:t>
                              </m:r>
                            </m:e>
                            <m:sub>
                              <m:r>
                                <a:rPr lang="en-US" sz="2000" i="1">
                                  <a:latin typeface="Cambria Math"/>
                                </a:rPr>
                                <m:t>𝑜𝑢𝑡</m:t>
                              </m:r>
                            </m:sub>
                          </m:sSub>
                        </m:e>
                      </m:d>
                      <m:r>
                        <a:rPr lang="en-US" sz="2000" b="0" i="1" baseline="-25000" smtClean="0">
                          <a:latin typeface="Cambria Math"/>
                        </a:rPr>
                        <m:t>𝑐</m:t>
                      </m:r>
                    </m:oMath>
                  </m:oMathPara>
                </a14:m>
                <a:endParaRPr lang="en-GB" sz="2000"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700603" y="4221088"/>
                <a:ext cx="2050369" cy="400110"/>
              </a:xfrm>
              <a:prstGeom prst="rect">
                <a:avLst/>
              </a:prstGeom>
              <a:blipFill rotWithShape="1">
                <a:blip r:embed="rId5"/>
                <a:stretch>
                  <a:fillRect/>
                </a:stretch>
              </a:blipFill>
            </p:spPr>
            <p:txBody>
              <a:bodyPr/>
              <a:lstStyle/>
              <a:p>
                <a:r>
                  <a:rPr lang="en-GB">
                    <a:noFill/>
                  </a:rPr>
                  <a:t> </a:t>
                </a:r>
              </a:p>
            </p:txBody>
          </p:sp>
        </mc:Fallback>
      </mc:AlternateContent>
      <p:sp>
        <p:nvSpPr>
          <p:cNvPr id="12" name="TextBox 11"/>
          <p:cNvSpPr txBox="1"/>
          <p:nvPr/>
        </p:nvSpPr>
        <p:spPr>
          <a:xfrm>
            <a:off x="700602" y="3573016"/>
            <a:ext cx="3583365" cy="369332"/>
          </a:xfrm>
          <a:prstGeom prst="rect">
            <a:avLst/>
          </a:prstGeom>
          <a:noFill/>
          <a:ln w="9525">
            <a:solidFill>
              <a:schemeClr val="tx1"/>
            </a:solidFill>
          </a:ln>
        </p:spPr>
        <p:txBody>
          <a:bodyPr wrap="square" rtlCol="0">
            <a:spAutoFit/>
          </a:bodyPr>
          <a:lstStyle/>
          <a:p>
            <a:r>
              <a:rPr lang="en-US" dirty="0" smtClean="0">
                <a:latin typeface="Verdana" pitchFamily="34" charset="0"/>
                <a:ea typeface="Verdana" pitchFamily="34" charset="0"/>
                <a:cs typeface="Verdana" pitchFamily="34" charset="0"/>
              </a:rPr>
              <a:t>Charged-particle equilibrium</a:t>
            </a:r>
            <a:endParaRPr lang="en-GB" dirty="0">
              <a:latin typeface="Verdana" pitchFamily="34" charset="0"/>
              <a:ea typeface="Verdana" pitchFamily="34" charset="0"/>
              <a:cs typeface="Verdana" pitchFamily="34" charset="0"/>
            </a:endParaRPr>
          </a:p>
        </p:txBody>
      </p:sp>
      <p:sp>
        <p:nvSpPr>
          <p:cNvPr id="15" name="TextBox 14"/>
          <p:cNvSpPr txBox="1"/>
          <p:nvPr/>
        </p:nvSpPr>
        <p:spPr>
          <a:xfrm>
            <a:off x="251521" y="1628800"/>
            <a:ext cx="5472607" cy="1515800"/>
          </a:xfrm>
          <a:prstGeom prst="rect">
            <a:avLst/>
          </a:prstGeom>
          <a:noFill/>
        </p:spPr>
        <p:txBody>
          <a:bodyPr wrap="square" rtlCol="0">
            <a:spAutoFit/>
          </a:bodyPr>
          <a:lstStyle/>
          <a:p>
            <a:pPr marL="285750" indent="-285750">
              <a:spcAft>
                <a:spcPts val="300"/>
              </a:spcAft>
              <a:buFont typeface="Arial" pitchFamily="34" charset="0"/>
              <a:buChar char="•"/>
            </a:pPr>
            <a:r>
              <a:rPr lang="en-GB" sz="1700" dirty="0" smtClean="0">
                <a:latin typeface="Verdana" pitchFamily="34" charset="0"/>
                <a:ea typeface="Verdana" pitchFamily="34" charset="0"/>
                <a:cs typeface="Verdana" pitchFamily="34" charset="0"/>
              </a:rPr>
              <a:t>Medium of homogeneous </a:t>
            </a:r>
            <a:r>
              <a:rPr lang="en-GB" sz="1700" dirty="0">
                <a:latin typeface="Verdana" pitchFamily="34" charset="0"/>
                <a:ea typeface="Verdana" pitchFamily="34" charset="0"/>
                <a:cs typeface="Verdana" pitchFamily="34" charset="0"/>
              </a:rPr>
              <a:t>atomic </a:t>
            </a:r>
            <a:r>
              <a:rPr lang="en-GB" sz="1700" dirty="0" smtClean="0">
                <a:latin typeface="Verdana" pitchFamily="34" charset="0"/>
                <a:ea typeface="Verdana" pitchFamily="34" charset="0"/>
                <a:cs typeface="Verdana" pitchFamily="34" charset="0"/>
              </a:rPr>
              <a:t>composition</a:t>
            </a:r>
            <a:endParaRPr lang="en-GB" sz="1700" dirty="0">
              <a:latin typeface="Verdana" pitchFamily="34" charset="0"/>
              <a:ea typeface="Verdana" pitchFamily="34" charset="0"/>
              <a:cs typeface="Verdana" pitchFamily="34" charset="0"/>
            </a:endParaRPr>
          </a:p>
          <a:p>
            <a:pPr marL="285750" indent="-285750">
              <a:spcAft>
                <a:spcPts val="300"/>
              </a:spcAft>
              <a:buFont typeface="Arial" pitchFamily="34" charset="0"/>
              <a:buChar char="•"/>
            </a:pPr>
            <a:r>
              <a:rPr lang="en-GB" sz="1700" dirty="0">
                <a:latin typeface="Verdana" pitchFamily="34" charset="0"/>
                <a:ea typeface="Verdana" pitchFamily="34" charset="0"/>
                <a:cs typeface="Verdana" pitchFamily="34" charset="0"/>
              </a:rPr>
              <a:t>Medium of homogeneous density</a:t>
            </a:r>
          </a:p>
          <a:p>
            <a:pPr marL="285750" indent="-285750">
              <a:spcAft>
                <a:spcPts val="300"/>
              </a:spcAft>
              <a:buFont typeface="Arial" pitchFamily="34" charset="0"/>
              <a:buChar char="•"/>
            </a:pPr>
            <a:r>
              <a:rPr lang="en-GB" sz="1700" dirty="0" smtClean="0">
                <a:latin typeface="Verdana" pitchFamily="34" charset="0"/>
                <a:ea typeface="Verdana" pitchFamily="34" charset="0"/>
                <a:cs typeface="Verdana" pitchFamily="34" charset="0"/>
              </a:rPr>
              <a:t>Radioactive source uniformly </a:t>
            </a:r>
            <a:r>
              <a:rPr lang="en-GB" sz="1700" dirty="0">
                <a:latin typeface="Verdana" pitchFamily="34" charset="0"/>
                <a:ea typeface="Verdana" pitchFamily="34" charset="0"/>
                <a:cs typeface="Verdana" pitchFamily="34" charset="0"/>
              </a:rPr>
              <a:t>distributed </a:t>
            </a:r>
          </a:p>
          <a:p>
            <a:pPr marL="285750" indent="-285750">
              <a:spcAft>
                <a:spcPts val="600"/>
              </a:spcAft>
              <a:buFont typeface="Arial" pitchFamily="34" charset="0"/>
              <a:buChar char="•"/>
            </a:pPr>
            <a:r>
              <a:rPr lang="en-US" sz="1700" dirty="0">
                <a:latin typeface="Verdana" pitchFamily="34" charset="0"/>
                <a:ea typeface="Verdana" pitchFamily="34" charset="0"/>
                <a:cs typeface="Verdana" pitchFamily="34" charset="0"/>
              </a:rPr>
              <a:t>N</a:t>
            </a:r>
            <a:r>
              <a:rPr lang="en-US" sz="1700" dirty="0" smtClean="0">
                <a:latin typeface="Verdana" pitchFamily="34" charset="0"/>
                <a:ea typeface="Verdana" pitchFamily="34" charset="0"/>
                <a:cs typeface="Verdana" pitchFamily="34" charset="0"/>
              </a:rPr>
              <a:t>o inhomogeneous electric </a:t>
            </a:r>
            <a:r>
              <a:rPr lang="en-US" sz="1700" dirty="0">
                <a:latin typeface="Verdana" pitchFamily="34" charset="0"/>
                <a:ea typeface="Verdana" pitchFamily="34" charset="0"/>
                <a:cs typeface="Verdana" pitchFamily="34" charset="0"/>
              </a:rPr>
              <a:t>and magnetic </a:t>
            </a:r>
            <a:r>
              <a:rPr lang="en-US" sz="1700" dirty="0" smtClean="0">
                <a:latin typeface="Verdana" pitchFamily="34" charset="0"/>
                <a:ea typeface="Verdana" pitchFamily="34" charset="0"/>
                <a:cs typeface="Verdana" pitchFamily="34" charset="0"/>
              </a:rPr>
              <a:t>fields</a:t>
            </a:r>
            <a:r>
              <a:rPr lang="en-US" sz="1700" dirty="0">
                <a:latin typeface="Verdana" pitchFamily="34" charset="0"/>
                <a:ea typeface="Verdana" pitchFamily="34" charset="0"/>
                <a:cs typeface="Verdana" pitchFamily="34" charset="0"/>
              </a:rPr>
              <a:t> </a:t>
            </a:r>
            <a:r>
              <a:rPr lang="en-US" sz="1700" dirty="0" smtClean="0">
                <a:latin typeface="Verdana" pitchFamily="34" charset="0"/>
                <a:ea typeface="Verdana" pitchFamily="34" charset="0"/>
                <a:cs typeface="Verdana" pitchFamily="34" charset="0"/>
              </a:rPr>
              <a:t>present</a:t>
            </a:r>
            <a:endParaRPr lang="en-US" sz="1700" dirty="0">
              <a:latin typeface="Verdana" pitchFamily="34" charset="0"/>
              <a:ea typeface="Verdana" pitchFamily="34" charset="0"/>
              <a:cs typeface="Verdana" pitchFamily="34" charset="0"/>
            </a:endParaRPr>
          </a:p>
        </p:txBody>
      </p:sp>
      <p:sp>
        <p:nvSpPr>
          <p:cNvPr id="16" name="TextBox 15"/>
          <p:cNvSpPr txBox="1"/>
          <p:nvPr/>
        </p:nvSpPr>
        <p:spPr>
          <a:xfrm>
            <a:off x="251519" y="692696"/>
            <a:ext cx="8541415" cy="646331"/>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The dimensions of the volume are much larger than the </a:t>
            </a:r>
            <a:r>
              <a:rPr lang="en-US" b="1" i="1" dirty="0">
                <a:solidFill>
                  <a:srgbClr val="0070C0"/>
                </a:solidFill>
                <a:latin typeface="Verdana" pitchFamily="34" charset="0"/>
                <a:ea typeface="Verdana" pitchFamily="34" charset="0"/>
                <a:cs typeface="Verdana" pitchFamily="34" charset="0"/>
              </a:rPr>
              <a:t>mean free path of the </a:t>
            </a:r>
            <a:r>
              <a:rPr lang="en-US" b="1" i="1" dirty="0" smtClean="0">
                <a:solidFill>
                  <a:srgbClr val="0070C0"/>
                </a:solidFill>
                <a:latin typeface="Verdana" pitchFamily="34" charset="0"/>
                <a:ea typeface="Verdana" pitchFamily="34" charset="0"/>
                <a:cs typeface="Verdana" pitchFamily="34" charset="0"/>
              </a:rPr>
              <a:t>secondary charged-particles</a:t>
            </a:r>
          </a:p>
        </p:txBody>
      </p:sp>
      <mc:AlternateContent xmlns:mc="http://schemas.openxmlformats.org/markup-compatibility/2006" xmlns:a14="http://schemas.microsoft.com/office/drawing/2010/main">
        <mc:Choice Requires="a14">
          <p:sp>
            <p:nvSpPr>
              <p:cNvPr id="4" name="TextBox 3"/>
              <p:cNvSpPr txBox="1"/>
              <p:nvPr/>
            </p:nvSpPr>
            <p:spPr>
              <a:xfrm>
                <a:off x="700603" y="5294120"/>
                <a:ext cx="4604787" cy="72878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𝐷</m:t>
                      </m:r>
                      <m:r>
                        <a:rPr lang="en-US" sz="2000" b="0" i="1" smtClean="0">
                          <a:latin typeface="Cambria Math"/>
                        </a:rPr>
                        <m:t>=</m:t>
                      </m:r>
                      <m:f>
                        <m:fPr>
                          <m:ctrlPr>
                            <a:rPr lang="en-US" sz="2000" b="0" i="1" smtClean="0">
                              <a:latin typeface="Cambria Math"/>
                            </a:rPr>
                          </m:ctrlPr>
                        </m:fPr>
                        <m:num>
                          <m:r>
                            <a:rPr lang="en-US" sz="2000" b="0" i="1" smtClean="0">
                              <a:latin typeface="Cambria Math"/>
                            </a:rPr>
                            <m:t>𝑑</m:t>
                          </m:r>
                          <m:r>
                            <a:rPr lang="en-US" sz="2000" b="0" i="1" smtClean="0">
                              <a:latin typeface="Cambria Math"/>
                              <a:ea typeface="Cambria Math"/>
                            </a:rPr>
                            <m:t>𝜀</m:t>
                          </m:r>
                        </m:num>
                        <m:den>
                          <m:r>
                            <a:rPr lang="en-US" sz="2000" b="0" i="1" smtClean="0">
                              <a:latin typeface="Cambria Math"/>
                            </a:rPr>
                            <m:t>𝑑𝑚</m:t>
                          </m:r>
                        </m:den>
                      </m:f>
                      <m:r>
                        <a:rPr lang="en-US" sz="2000" b="0" i="1" smtClean="0">
                          <a:latin typeface="Cambria Math"/>
                        </a:rPr>
                        <m:t>=</m:t>
                      </m:r>
                      <m:f>
                        <m:fPr>
                          <m:ctrlPr>
                            <a:rPr lang="en-US" sz="2000" b="0" i="1" smtClean="0">
                              <a:latin typeface="Cambria Math"/>
                            </a:rPr>
                          </m:ctrlPr>
                        </m:fPr>
                        <m:num>
                          <m:r>
                            <a:rPr lang="en-US" sz="2000" b="0" i="1" smtClean="0">
                              <a:latin typeface="Cambria Math"/>
                            </a:rPr>
                            <m:t>𝑑</m:t>
                          </m:r>
                          <m:sSub>
                            <m:sSubPr>
                              <m:ctrlPr>
                                <a:rPr lang="en-US" sz="2000" b="0" i="1" smtClean="0">
                                  <a:latin typeface="Cambria Math"/>
                                </a:rPr>
                              </m:ctrlPr>
                            </m:sSubPr>
                            <m:e>
                              <m:r>
                                <a:rPr lang="en-US" sz="2000" b="0" i="1" smtClean="0">
                                  <a:latin typeface="Cambria Math"/>
                                  <a:ea typeface="Cambria Math"/>
                                </a:rPr>
                                <m:t>𝜖</m:t>
                              </m:r>
                            </m:e>
                            <m:sub>
                              <m:r>
                                <a:rPr lang="en-US" sz="2000" b="0" i="1" smtClean="0">
                                  <a:latin typeface="Cambria Math"/>
                                </a:rPr>
                                <m:t>𝑡𝑟</m:t>
                              </m:r>
                            </m:sub>
                          </m:sSub>
                        </m:num>
                        <m:den>
                          <m:r>
                            <a:rPr lang="en-US" sz="2000" b="0" i="1" smtClean="0">
                              <a:latin typeface="Cambria Math"/>
                            </a:rPr>
                            <m:t>𝑑𝑚</m:t>
                          </m:r>
                        </m:den>
                      </m:f>
                      <m:r>
                        <a:rPr lang="en-US" sz="2000" b="0" i="1" smtClean="0">
                          <a:latin typeface="Cambria Math"/>
                        </a:rPr>
                        <m:t>=</m:t>
                      </m:r>
                      <m:r>
                        <a:rPr lang="en-US" sz="2000" b="0" i="1" smtClean="0">
                          <a:latin typeface="Cambria Math"/>
                        </a:rPr>
                        <m:t>𝐾</m:t>
                      </m:r>
                      <m:r>
                        <a:rPr lang="en-US" sz="2000" b="0" i="1" smtClean="0">
                          <a:latin typeface="Cambria Math"/>
                        </a:rPr>
                        <m:t>   </m:t>
                      </m:r>
                      <m:r>
                        <a:rPr lang="en-US" sz="2000" b="0" i="1" smtClean="0">
                          <a:latin typeface="Cambria Math"/>
                        </a:rPr>
                        <m:t>𝑎𝑛𝑑</m:t>
                      </m:r>
                      <m:r>
                        <a:rPr lang="en-US" sz="2000" b="0" i="1" smtClean="0">
                          <a:latin typeface="Cambria Math"/>
                        </a:rPr>
                        <m:t>   </m:t>
                      </m:r>
                      <m:r>
                        <m:rPr>
                          <m:sty m:val="p"/>
                        </m:rPr>
                        <a:rPr lang="el-GR" sz="2000" b="0" i="1" smtClean="0">
                          <a:latin typeface="Cambria Math"/>
                          <a:ea typeface="Cambria Math"/>
                        </a:rPr>
                        <m:t>Ψ</m:t>
                      </m:r>
                      <m:r>
                        <a:rPr lang="en-US" sz="2000" b="0" i="1" smtClean="0">
                          <a:latin typeface="Cambria Math"/>
                          <a:ea typeface="Cambria Math"/>
                        </a:rPr>
                        <m:t>=</m:t>
                      </m:r>
                      <m:f>
                        <m:fPr>
                          <m:ctrlPr>
                            <a:rPr lang="en-US" sz="2000" b="0" i="1" smtClean="0">
                              <a:latin typeface="Cambria Math"/>
                              <a:ea typeface="Cambria Math"/>
                            </a:rPr>
                          </m:ctrlPr>
                        </m:fPr>
                        <m:num>
                          <m:r>
                            <a:rPr lang="en-US" sz="2000" b="0" i="1" smtClean="0">
                              <a:latin typeface="Cambria Math"/>
                              <a:ea typeface="Cambria Math"/>
                            </a:rPr>
                            <m:t>𝐷</m:t>
                          </m:r>
                        </m:num>
                        <m:den>
                          <m:d>
                            <m:dPr>
                              <m:ctrlPr>
                                <a:rPr lang="en-US" sz="2000" b="0" i="1" smtClean="0">
                                  <a:latin typeface="Cambria Math"/>
                                  <a:ea typeface="Cambria Math"/>
                                </a:rPr>
                              </m:ctrlPr>
                            </m:dPr>
                            <m:e>
                              <m:sSub>
                                <m:sSubPr>
                                  <m:ctrlPr>
                                    <a:rPr lang="en-US" sz="2000" b="0" i="1" smtClean="0">
                                      <a:latin typeface="Cambria Math"/>
                                      <a:ea typeface="Cambria Math"/>
                                    </a:rPr>
                                  </m:ctrlPr>
                                </m:sSubPr>
                                <m:e>
                                  <m:r>
                                    <a:rPr lang="en-US" sz="2000" b="0" i="1" smtClean="0">
                                      <a:latin typeface="Cambria Math"/>
                                      <a:ea typeface="Cambria Math"/>
                                    </a:rPr>
                                    <m:t>𝜇</m:t>
                                  </m:r>
                                </m:e>
                                <m:sub>
                                  <m:r>
                                    <a:rPr lang="en-US" sz="2000" b="0" i="1" smtClean="0">
                                      <a:latin typeface="Cambria Math"/>
                                      <a:ea typeface="Cambria Math"/>
                                    </a:rPr>
                                    <m:t>𝑡𝑟</m:t>
                                  </m:r>
                                </m:sub>
                              </m:sSub>
                              <m:r>
                                <a:rPr lang="en-US" sz="2000" b="0" i="1" smtClean="0">
                                  <a:latin typeface="Cambria Math"/>
                                  <a:ea typeface="Cambria Math"/>
                                </a:rPr>
                                <m:t>/</m:t>
                              </m:r>
                              <m:r>
                                <a:rPr lang="en-US" sz="2000" b="0" i="1" smtClean="0">
                                  <a:latin typeface="Cambria Math"/>
                                  <a:ea typeface="Cambria Math"/>
                                </a:rPr>
                                <m:t>𝜌</m:t>
                              </m:r>
                            </m:e>
                          </m:d>
                        </m:den>
                      </m:f>
                    </m:oMath>
                  </m:oMathPara>
                </a14:m>
                <a:endParaRPr lang="en-GB"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700603" y="5294120"/>
                <a:ext cx="4604787" cy="728789"/>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804248" y="5442013"/>
                <a:ext cx="200587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a:rPr>
                        <m:t>K</m:t>
                      </m:r>
                      <m:r>
                        <a:rPr lang="en-US" sz="2000" b="0" i="0" smtClean="0">
                          <a:latin typeface="Cambria Math"/>
                        </a:rPr>
                        <m:t>= </m:t>
                      </m:r>
                      <m:r>
                        <m:rPr>
                          <m:sty m:val="p"/>
                        </m:rPr>
                        <a:rPr lang="el-GR" sz="2000" b="0" i="1" smtClean="0">
                          <a:latin typeface="Cambria Math"/>
                          <a:ea typeface="Cambria Math"/>
                        </a:rPr>
                        <m:t>Ψ</m:t>
                      </m:r>
                      <m:r>
                        <a:rPr lang="el-GR" sz="2000" b="0" i="1" smtClean="0">
                          <a:latin typeface="Cambria Math"/>
                          <a:ea typeface="Cambria Math"/>
                        </a:rPr>
                        <m:t>⋅</m:t>
                      </m:r>
                      <m:d>
                        <m:dPr>
                          <m:ctrlPr>
                            <a:rPr lang="el-GR" sz="2000" b="0" i="1" smtClean="0">
                              <a:latin typeface="Cambria Math"/>
                              <a:ea typeface="Cambria Math"/>
                            </a:rPr>
                          </m:ctrlPr>
                        </m:dPr>
                        <m:e>
                          <m:sSub>
                            <m:sSubPr>
                              <m:ctrlPr>
                                <a:rPr lang="el-GR" sz="2000" b="0" i="1" smtClean="0">
                                  <a:latin typeface="Cambria Math"/>
                                  <a:ea typeface="Cambria Math"/>
                                </a:rPr>
                              </m:ctrlPr>
                            </m:sSubPr>
                            <m:e>
                              <m:r>
                                <a:rPr lang="el-GR" sz="2000" b="0" i="1" smtClean="0">
                                  <a:latin typeface="Cambria Math"/>
                                  <a:ea typeface="Cambria Math"/>
                                </a:rPr>
                                <m:t>𝜇</m:t>
                              </m:r>
                            </m:e>
                            <m:sub>
                              <m:r>
                                <a:rPr lang="en-US" sz="2000" b="0" i="1" smtClean="0">
                                  <a:latin typeface="Cambria Math"/>
                                  <a:ea typeface="Cambria Math"/>
                                </a:rPr>
                                <m:t>𝑡𝑟</m:t>
                              </m:r>
                            </m:sub>
                          </m:sSub>
                          <m:r>
                            <a:rPr lang="en-US" sz="2000" b="0" i="1" smtClean="0">
                              <a:latin typeface="Cambria Math"/>
                              <a:ea typeface="Cambria Math"/>
                            </a:rPr>
                            <m:t>/</m:t>
                          </m:r>
                          <m:r>
                            <a:rPr lang="en-US" sz="2000" b="0" i="1" smtClean="0">
                              <a:latin typeface="Cambria Math"/>
                              <a:ea typeface="Cambria Math"/>
                            </a:rPr>
                            <m:t>𝜌</m:t>
                          </m:r>
                        </m:e>
                      </m:d>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6804248" y="5442013"/>
                <a:ext cx="2005870" cy="400110"/>
              </a:xfrm>
              <a:prstGeom prst="rect">
                <a:avLst/>
              </a:prstGeom>
              <a:blipFill rotWithShape="1">
                <a:blip r:embed="rId7"/>
                <a:stretch>
                  <a:fillRect b="-15385"/>
                </a:stretch>
              </a:blipFill>
            </p:spPr>
            <p:txBody>
              <a:bodyPr/>
              <a:lstStyle/>
              <a:p>
                <a:r>
                  <a:rPr lang="en-GB">
                    <a:noFill/>
                  </a:rPr>
                  <a:t> </a:t>
                </a:r>
              </a:p>
            </p:txBody>
          </p:sp>
        </mc:Fallback>
      </mc:AlternateContent>
    </p:spTree>
    <p:extLst>
      <p:ext uri="{BB962C8B-B14F-4D97-AF65-F5344CB8AC3E}">
        <p14:creationId xmlns:p14="http://schemas.microsoft.com/office/powerpoint/2010/main" val="237788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animBg="1"/>
      <p:bldP spid="15" grpId="0"/>
      <p:bldP spid="16" grpId="0"/>
      <p:bldP spid="4" grpId="0"/>
      <p:bldP spid="1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64</a:t>
            </a:fld>
            <a:endParaRPr lang="en-GB"/>
          </a:p>
        </p:txBody>
      </p:sp>
      <p:grpSp>
        <p:nvGrpSpPr>
          <p:cNvPr id="9" name="Group 8"/>
          <p:cNvGrpSpPr/>
          <p:nvPr/>
        </p:nvGrpSpPr>
        <p:grpSpPr>
          <a:xfrm>
            <a:off x="1403648" y="1196752"/>
            <a:ext cx="6151436" cy="3486308"/>
            <a:chOff x="1403648" y="1412776"/>
            <a:chExt cx="6151436" cy="3486308"/>
          </a:xfrm>
        </p:grpSpPr>
        <p:pic>
          <p:nvPicPr>
            <p:cNvPr id="1026" name="Picture 2" descr="C:\Private Marco\ARDENT Vienna lecture\DSC_0043.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2128" t="23696" r="10761" b="3119"/>
            <a:stretch/>
          </p:blipFill>
          <p:spPr bwMode="auto">
            <a:xfrm>
              <a:off x="1403648" y="1412776"/>
              <a:ext cx="6151436" cy="34691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563888" y="4529752"/>
              <a:ext cx="2304256" cy="369332"/>
            </a:xfrm>
            <a:prstGeom prst="rect">
              <a:avLst/>
            </a:prstGeom>
            <a:solidFill>
              <a:schemeClr val="bg1"/>
            </a:solidFill>
          </p:spPr>
          <p:txBody>
            <a:bodyPr wrap="square" rtlCol="0">
              <a:spAutoFit/>
            </a:bodyPr>
            <a:lstStyle/>
            <a:p>
              <a:r>
                <a:rPr lang="en-US" dirty="0" smtClean="0"/>
                <a:t>Photon energy (MeV)</a:t>
              </a:r>
              <a:endParaRPr lang="en-GB" dirty="0"/>
            </a:p>
          </p:txBody>
        </p:sp>
        <p:sp>
          <p:nvSpPr>
            <p:cNvPr id="6" name="TextBox 5"/>
            <p:cNvSpPr txBox="1"/>
            <p:nvPr/>
          </p:nvSpPr>
          <p:spPr>
            <a:xfrm>
              <a:off x="4170395" y="2934976"/>
              <a:ext cx="720080" cy="369332"/>
            </a:xfrm>
            <a:prstGeom prst="rect">
              <a:avLst/>
            </a:prstGeom>
            <a:solidFill>
              <a:schemeClr val="bg1"/>
            </a:solidFill>
          </p:spPr>
          <p:txBody>
            <a:bodyPr wrap="square" rtlCol="0">
              <a:spAutoFit/>
            </a:bodyPr>
            <a:lstStyle/>
            <a:p>
              <a:r>
                <a:rPr lang="en-US" dirty="0" smtClean="0"/>
                <a:t>bone</a:t>
              </a:r>
              <a:endParaRPr lang="en-GB" dirty="0"/>
            </a:p>
          </p:txBody>
        </p:sp>
        <p:sp>
          <p:nvSpPr>
            <p:cNvPr id="7" name="TextBox 6"/>
            <p:cNvSpPr txBox="1"/>
            <p:nvPr/>
          </p:nvSpPr>
          <p:spPr>
            <a:xfrm>
              <a:off x="4572000" y="1735814"/>
              <a:ext cx="504056" cy="369332"/>
            </a:xfrm>
            <a:prstGeom prst="rect">
              <a:avLst/>
            </a:prstGeom>
            <a:solidFill>
              <a:schemeClr val="bg1"/>
            </a:solidFill>
          </p:spPr>
          <p:txBody>
            <a:bodyPr wrap="square" rtlCol="0">
              <a:spAutoFit/>
            </a:bodyPr>
            <a:lstStyle/>
            <a:p>
              <a:r>
                <a:rPr lang="en-US" dirty="0" smtClean="0"/>
                <a:t>air</a:t>
              </a:r>
              <a:endParaRPr lang="en-GB" dirty="0"/>
            </a:p>
          </p:txBody>
        </p:sp>
        <p:sp>
          <p:nvSpPr>
            <p:cNvPr id="8" name="TextBox 7"/>
            <p:cNvSpPr txBox="1"/>
            <p:nvPr/>
          </p:nvSpPr>
          <p:spPr>
            <a:xfrm>
              <a:off x="2555776" y="1835532"/>
              <a:ext cx="889787" cy="369332"/>
            </a:xfrm>
            <a:prstGeom prst="rect">
              <a:avLst/>
            </a:prstGeom>
            <a:solidFill>
              <a:schemeClr val="bg1"/>
            </a:solidFill>
          </p:spPr>
          <p:txBody>
            <a:bodyPr wrap="square" rtlCol="0">
              <a:spAutoFit/>
            </a:bodyPr>
            <a:lstStyle/>
            <a:p>
              <a:r>
                <a:rPr lang="en-US" dirty="0" smtClean="0"/>
                <a:t>muscle</a:t>
              </a:r>
              <a:endParaRPr lang="en-GB" dirty="0"/>
            </a:p>
          </p:txBody>
        </p:sp>
      </p:grpSp>
      <p:sp>
        <p:nvSpPr>
          <p:cNvPr id="11" name="TextBox 10"/>
          <p:cNvSpPr txBox="1"/>
          <p:nvPr/>
        </p:nvSpPr>
        <p:spPr>
          <a:xfrm>
            <a:off x="-36512"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Charged-particle and radiation equilibrium </a:t>
            </a:r>
            <a:endParaRPr lang="en-GB" sz="2000" i="1" dirty="0">
              <a:solidFill>
                <a:srgbClr val="FF0000"/>
              </a:solidFill>
              <a:latin typeface="Verdana" pitchFamily="34" charset="0"/>
              <a:ea typeface="Verdana" pitchFamily="34" charset="0"/>
              <a:cs typeface="Verdana" pitchFamily="34" charset="0"/>
            </a:endParaRPr>
          </a:p>
        </p:txBody>
      </p:sp>
      <p:sp>
        <p:nvSpPr>
          <p:cNvPr id="10" name="TextBox 9"/>
          <p:cNvSpPr txBox="1"/>
          <p:nvPr/>
        </p:nvSpPr>
        <p:spPr>
          <a:xfrm>
            <a:off x="395536" y="5085184"/>
            <a:ext cx="8424936" cy="861774"/>
          </a:xfrm>
          <a:prstGeom prst="rect">
            <a:avLst/>
          </a:prstGeom>
          <a:noFill/>
        </p:spPr>
        <p:txBody>
          <a:bodyPr wrap="square" rtlCol="0">
            <a:spAutoFit/>
          </a:bodyPr>
          <a:lstStyle/>
          <a:p>
            <a:pPr algn="ctr">
              <a:lnSpc>
                <a:spcPts val="3000"/>
              </a:lnSpc>
            </a:pPr>
            <a:r>
              <a:rPr lang="en-US" sz="2000" dirty="0" smtClean="0">
                <a:latin typeface="Verdana" pitchFamily="34" charset="0"/>
                <a:ea typeface="Verdana" pitchFamily="34" charset="0"/>
                <a:cs typeface="Verdana" pitchFamily="34" charset="0"/>
              </a:rPr>
              <a:t>Conversion coefficients from energy fluence to absorbed dose</a:t>
            </a:r>
          </a:p>
          <a:p>
            <a:pPr algn="ctr">
              <a:lnSpc>
                <a:spcPts val="3000"/>
              </a:lnSpc>
            </a:pPr>
            <a:r>
              <a:rPr lang="en-US" sz="2000" dirty="0" smtClean="0">
                <a:latin typeface="Verdana" pitchFamily="34" charset="0"/>
                <a:ea typeface="Verdana" pitchFamily="34" charset="0"/>
                <a:cs typeface="Verdana" pitchFamily="34" charset="0"/>
              </a:rPr>
              <a:t>(for CPE and negligible </a:t>
            </a:r>
            <a:r>
              <a:rPr lang="en-US" sz="2000" dirty="0" err="1" smtClean="0">
                <a:latin typeface="Verdana" pitchFamily="34" charset="0"/>
                <a:ea typeface="Verdana" pitchFamily="34" charset="0"/>
                <a:cs typeface="Verdana" pitchFamily="34" charset="0"/>
              </a:rPr>
              <a:t>radiative</a:t>
            </a:r>
            <a:r>
              <a:rPr lang="en-US" sz="2000" dirty="0" smtClean="0">
                <a:latin typeface="Verdana" pitchFamily="34" charset="0"/>
                <a:ea typeface="Verdana" pitchFamily="34" charset="0"/>
                <a:cs typeface="Verdana" pitchFamily="34" charset="0"/>
              </a:rPr>
              <a:t> losses)</a:t>
            </a:r>
            <a:endParaRPr lang="en-GB"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717140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31640" y="1547873"/>
            <a:ext cx="5733637" cy="3897351"/>
            <a:chOff x="1547664" y="1340768"/>
            <a:chExt cx="5733637" cy="3897351"/>
          </a:xfrm>
        </p:grpSpPr>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30" t="222" r="7" b="50000"/>
            <a:stretch/>
          </p:blipFill>
          <p:spPr bwMode="auto">
            <a:xfrm>
              <a:off x="1547664" y="1340768"/>
              <a:ext cx="5733637" cy="3897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6670810" y="1340768"/>
              <a:ext cx="576064"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 name="Slide Number Placeholder 6"/>
          <p:cNvSpPr>
            <a:spLocks noGrp="1"/>
          </p:cNvSpPr>
          <p:nvPr>
            <p:ph type="sldNum" sz="quarter" idx="12"/>
          </p:nvPr>
        </p:nvSpPr>
        <p:spPr/>
        <p:txBody>
          <a:bodyPr/>
          <a:lstStyle/>
          <a:p>
            <a:fld id="{97B5E8DF-58F0-4F1A-9C8E-35C36CDA2C44}" type="slidenum">
              <a:rPr lang="en-GB" smtClean="0"/>
              <a:pPr/>
              <a:t>65</a:t>
            </a:fld>
            <a:endParaRPr lang="en-GB"/>
          </a:p>
        </p:txBody>
      </p:sp>
      <p:sp>
        <p:nvSpPr>
          <p:cNvPr id="11" name="TextBox 10"/>
          <p:cNvSpPr txBox="1"/>
          <p:nvPr/>
        </p:nvSpPr>
        <p:spPr>
          <a:xfrm>
            <a:off x="-36512"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Charged-particle equilibrium </a:t>
            </a:r>
            <a:endParaRPr lang="en-GB" sz="2000" i="1" dirty="0">
              <a:solidFill>
                <a:srgbClr val="FF0000"/>
              </a:solidFill>
              <a:latin typeface="Verdana" pitchFamily="34" charset="0"/>
              <a:ea typeface="Verdana" pitchFamily="34" charset="0"/>
              <a:cs typeface="Verdana" pitchFamily="34" charset="0"/>
            </a:endParaRPr>
          </a:p>
        </p:txBody>
      </p:sp>
      <p:sp>
        <p:nvSpPr>
          <p:cNvPr id="2" name="Rectangle 1"/>
          <p:cNvSpPr/>
          <p:nvPr/>
        </p:nvSpPr>
        <p:spPr>
          <a:xfrm>
            <a:off x="251520" y="836712"/>
            <a:ext cx="1406154" cy="369332"/>
          </a:xfrm>
          <a:prstGeom prst="rect">
            <a:avLst/>
          </a:prstGeom>
        </p:spPr>
        <p:txBody>
          <a:bodyPr wrap="none">
            <a:spAutoFit/>
          </a:bodyPr>
          <a:lstStyle/>
          <a:p>
            <a:r>
              <a:rPr lang="el-GR" dirty="0" smtClean="0">
                <a:latin typeface="Verdana" pitchFamily="34" charset="0"/>
                <a:ea typeface="Verdana" pitchFamily="34" charset="0"/>
                <a:cs typeface="Verdana" pitchFamily="34" charset="0"/>
              </a:rPr>
              <a:t>β </a:t>
            </a:r>
            <a:r>
              <a:rPr lang="el-GR" dirty="0">
                <a:latin typeface="Verdana" pitchFamily="34" charset="0"/>
                <a:ea typeface="Verdana" pitchFamily="34" charset="0"/>
                <a:cs typeface="Verdana" pitchFamily="34" charset="0"/>
              </a:rPr>
              <a:t>= </a:t>
            </a:r>
            <a:r>
              <a:rPr lang="en-GB" dirty="0">
                <a:latin typeface="Verdana" pitchFamily="34" charset="0"/>
                <a:ea typeface="Verdana" pitchFamily="34" charset="0"/>
                <a:cs typeface="Verdana" pitchFamily="34" charset="0"/>
              </a:rPr>
              <a:t>D / </a:t>
            </a:r>
            <a:r>
              <a:rPr lang="en-GB" dirty="0" err="1" smtClean="0">
                <a:latin typeface="Verdana" pitchFamily="34" charset="0"/>
                <a:ea typeface="Verdana" pitchFamily="34" charset="0"/>
                <a:cs typeface="Verdana" pitchFamily="34" charset="0"/>
              </a:rPr>
              <a:t>Kc</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6660232" y="1850966"/>
                <a:ext cx="182864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a:rPr>
                        <m:t>K</m:t>
                      </m:r>
                      <m:r>
                        <a:rPr lang="en-US" b="0" i="0" smtClean="0">
                          <a:latin typeface="Cambria Math"/>
                        </a:rPr>
                        <m:t>= </m:t>
                      </m:r>
                      <m:r>
                        <m:rPr>
                          <m:sty m:val="p"/>
                        </m:rPr>
                        <a:rPr lang="el-GR" b="0" i="1" smtClean="0">
                          <a:latin typeface="Cambria Math"/>
                          <a:ea typeface="Cambria Math"/>
                        </a:rPr>
                        <m:t>Ψ</m:t>
                      </m:r>
                      <m:r>
                        <a:rPr lang="el-GR" b="0" i="1" smtClean="0">
                          <a:latin typeface="Cambria Math"/>
                          <a:ea typeface="Cambria Math"/>
                        </a:rPr>
                        <m:t>⋅</m:t>
                      </m:r>
                      <m:d>
                        <m:dPr>
                          <m:ctrlPr>
                            <a:rPr lang="el-GR" b="0" i="1" smtClean="0">
                              <a:latin typeface="Cambria Math"/>
                              <a:ea typeface="Cambria Math"/>
                            </a:rPr>
                          </m:ctrlPr>
                        </m:dPr>
                        <m:e>
                          <m:sSub>
                            <m:sSubPr>
                              <m:ctrlPr>
                                <a:rPr lang="el-GR" b="0" i="1" smtClean="0">
                                  <a:latin typeface="Cambria Math"/>
                                  <a:ea typeface="Cambria Math"/>
                                </a:rPr>
                              </m:ctrlPr>
                            </m:sSubPr>
                            <m:e>
                              <m:r>
                                <a:rPr lang="el-GR" b="0" i="1" smtClean="0">
                                  <a:latin typeface="Cambria Math"/>
                                  <a:ea typeface="Cambria Math"/>
                                </a:rPr>
                                <m:t>𝜇</m:t>
                              </m:r>
                            </m:e>
                            <m:sub>
                              <m:r>
                                <a:rPr lang="en-US" b="0" i="1" smtClean="0">
                                  <a:latin typeface="Cambria Math"/>
                                  <a:ea typeface="Cambria Math"/>
                                </a:rPr>
                                <m:t>𝑡𝑟</m:t>
                              </m:r>
                            </m:sub>
                          </m:sSub>
                          <m:r>
                            <a:rPr lang="en-US" b="0" i="1" smtClean="0">
                              <a:latin typeface="Cambria Math"/>
                              <a:ea typeface="Cambria Math"/>
                            </a:rPr>
                            <m:t>/</m:t>
                          </m:r>
                          <m:r>
                            <a:rPr lang="en-US" b="0" i="1" smtClean="0">
                              <a:latin typeface="Cambria Math"/>
                              <a:ea typeface="Cambria Math"/>
                            </a:rPr>
                            <m:t>𝜌</m:t>
                          </m:r>
                        </m:e>
                      </m:d>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6660232" y="1850966"/>
                <a:ext cx="1828641" cy="369332"/>
              </a:xfrm>
              <a:prstGeom prst="rect">
                <a:avLst/>
              </a:prstGeom>
              <a:blipFill rotWithShape="1">
                <a:blip r:embed="rId4"/>
                <a:stretch>
                  <a:fillRect b="-1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355976" y="836712"/>
                <a:ext cx="4676473" cy="369332"/>
              </a:xfrm>
              <a:prstGeom prst="rect">
                <a:avLst/>
              </a:prstGeom>
              <a:noFill/>
            </p:spPr>
            <p:txBody>
              <a:bodyPr wrap="none" rtlCol="0">
                <a:spAutoFit/>
              </a:bodyPr>
              <a:lstStyle/>
              <a:p>
                <a14:m>
                  <m:oMath xmlns:m="http://schemas.openxmlformats.org/officeDocument/2006/math">
                    <m:r>
                      <a:rPr lang="en-US" b="0" i="1" smtClean="0">
                        <a:latin typeface="Cambria Math"/>
                      </a:rPr>
                      <m:t>𝐾</m:t>
                    </m:r>
                    <m:r>
                      <a:rPr lang="en-US" b="0" i="1" smtClean="0">
                        <a:latin typeface="Cambria Math"/>
                      </a:rPr>
                      <m:t>=</m:t>
                    </m:r>
                    <m:r>
                      <a:rPr lang="en-US" b="0" i="1" smtClean="0">
                        <a:latin typeface="Cambria Math"/>
                      </a:rPr>
                      <m:t>𝐾𝑐</m:t>
                    </m:r>
                  </m:oMath>
                </a14:m>
                <a:r>
                  <a:rPr lang="en-GB" dirty="0" smtClean="0">
                    <a:latin typeface="Verdana" pitchFamily="34" charset="0"/>
                    <a:ea typeface="Verdana" pitchFamily="34" charset="0"/>
                    <a:cs typeface="Verdana" pitchFamily="34" charset="0"/>
                  </a:rPr>
                  <a:t> if </a:t>
                </a:r>
                <a:r>
                  <a:rPr lang="en-GB" dirty="0" err="1" smtClean="0">
                    <a:latin typeface="Verdana" pitchFamily="34" charset="0"/>
                    <a:ea typeface="Verdana" pitchFamily="34" charset="0"/>
                    <a:cs typeface="Verdana" pitchFamily="34" charset="0"/>
                  </a:rPr>
                  <a:t>radiative</a:t>
                </a:r>
                <a:r>
                  <a:rPr lang="en-GB" dirty="0" smtClean="0">
                    <a:latin typeface="Verdana" pitchFamily="34" charset="0"/>
                    <a:ea typeface="Verdana" pitchFamily="34" charset="0"/>
                    <a:cs typeface="Verdana" pitchFamily="34" charset="0"/>
                  </a:rPr>
                  <a:t> losses are negligible</a:t>
                </a:r>
                <a:endParaRPr lang="en-GB" dirty="0">
                  <a:latin typeface="Verdana" pitchFamily="34" charset="0"/>
                  <a:ea typeface="Verdana" pitchFamily="34" charset="0"/>
                  <a:cs typeface="Verdana" pitchFamily="34"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355976" y="836712"/>
                <a:ext cx="4676473" cy="369332"/>
              </a:xfrm>
              <a:prstGeom prst="rect">
                <a:avLst/>
              </a:prstGeom>
              <a:blipFill rotWithShape="1">
                <a:blip r:embed="rId5"/>
                <a:stretch>
                  <a:fillRect t="-8197" r="-261" b="-24590"/>
                </a:stretch>
              </a:blipFill>
            </p:spPr>
            <p:txBody>
              <a:bodyPr/>
              <a:lstStyle/>
              <a:p>
                <a:r>
                  <a:rPr lang="en-GB">
                    <a:noFill/>
                  </a:rPr>
                  <a:t> </a:t>
                </a:r>
              </a:p>
            </p:txBody>
          </p:sp>
        </mc:Fallback>
      </mc:AlternateContent>
    </p:spTree>
    <p:extLst>
      <p:ext uri="{BB962C8B-B14F-4D97-AF65-F5344CB8AC3E}">
        <p14:creationId xmlns:p14="http://schemas.microsoft.com/office/powerpoint/2010/main" val="145892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17743" y="789067"/>
            <a:ext cx="6038433" cy="4860334"/>
            <a:chOff x="251520" y="789067"/>
            <a:chExt cx="6038433" cy="4860334"/>
          </a:xfrm>
        </p:grpSpPr>
        <p:grpSp>
          <p:nvGrpSpPr>
            <p:cNvPr id="11" name="Group 10"/>
            <p:cNvGrpSpPr/>
            <p:nvPr/>
          </p:nvGrpSpPr>
          <p:grpSpPr>
            <a:xfrm>
              <a:off x="251520" y="1208598"/>
              <a:ext cx="6038433" cy="4440803"/>
              <a:chOff x="1187624" y="1174943"/>
              <a:chExt cx="6038433" cy="4440803"/>
            </a:xfrm>
          </p:grpSpPr>
          <p:pic>
            <p:nvPicPr>
              <p:cNvPr id="5122" name="Picture 2" descr="C:\Private Marco\ARDENT Vienna lecture\DSC_0028.JPG"/>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l="6365" t="6393" r="6210" b="3119"/>
              <a:stretch/>
            </p:blipFill>
            <p:spPr bwMode="auto">
              <a:xfrm rot="60000">
                <a:off x="1438298" y="1174943"/>
                <a:ext cx="5787759" cy="402127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TextBox 2"/>
                  <p:cNvSpPr txBox="1"/>
                  <p:nvPr/>
                </p:nvSpPr>
                <p:spPr>
                  <a:xfrm>
                    <a:off x="4860032" y="2060848"/>
                    <a:ext cx="158755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𝐾</m:t>
                          </m:r>
                          <m:r>
                            <a:rPr lang="en-US" b="0" i="1" smtClean="0">
                              <a:latin typeface="Cambria Math"/>
                            </a:rPr>
                            <m:t>=</m:t>
                          </m:r>
                          <m:sSub>
                            <m:sSubPr>
                              <m:ctrlPr>
                                <a:rPr lang="en-US" b="0" i="1" smtClean="0">
                                  <a:latin typeface="Cambria Math"/>
                                </a:rPr>
                              </m:ctrlPr>
                            </m:sSubPr>
                            <m:e>
                              <m:r>
                                <a:rPr lang="en-US" b="0" i="1" smtClean="0">
                                  <a:latin typeface="Cambria Math"/>
                                </a:rPr>
                                <m:t>𝐾</m:t>
                              </m:r>
                            </m:e>
                            <m:sub>
                              <m:r>
                                <a:rPr lang="en-US" b="0" i="1" smtClean="0">
                                  <a:latin typeface="Cambria Math"/>
                                </a:rPr>
                                <m:t>0</m:t>
                              </m:r>
                            </m:sub>
                          </m:sSub>
                          <m:r>
                            <a:rPr lang="en-US" b="0" i="1" smtClean="0">
                              <a:latin typeface="Cambria Math"/>
                            </a:rPr>
                            <m:t>𝐵</m:t>
                          </m:r>
                          <m:sSup>
                            <m:sSupPr>
                              <m:ctrlPr>
                                <a:rPr lang="en-US" b="0" i="1" smtClean="0">
                                  <a:latin typeface="Cambria Math"/>
                                </a:rPr>
                              </m:ctrlPr>
                            </m:sSupPr>
                            <m:e>
                              <m:r>
                                <a:rPr lang="en-US" b="0" i="1" smtClean="0">
                                  <a:latin typeface="Cambria Math"/>
                                </a:rPr>
                                <m:t>𝑒</m:t>
                              </m:r>
                            </m:e>
                            <m:sup>
                              <m:r>
                                <a:rPr lang="en-US" b="0" i="1" smtClean="0">
                                  <a:latin typeface="Cambria Math"/>
                                </a:rPr>
                                <m:t>−</m:t>
                              </m:r>
                              <m:r>
                                <a:rPr lang="en-US" b="0" i="1" smtClean="0">
                                  <a:latin typeface="Cambria Math"/>
                                  <a:ea typeface="Cambria Math"/>
                                </a:rPr>
                                <m:t>𝜇</m:t>
                              </m:r>
                              <m:r>
                                <a:rPr lang="en-US" b="0" i="1" smtClean="0">
                                  <a:latin typeface="Cambria Math"/>
                                  <a:ea typeface="Cambria Math"/>
                                </a:rPr>
                                <m:t>𝑥</m:t>
                              </m:r>
                            </m:sup>
                          </m:sSup>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4860032" y="2060848"/>
                    <a:ext cx="1587550" cy="369332"/>
                  </a:xfrm>
                  <a:prstGeom prst="rect">
                    <a:avLst/>
                  </a:prstGeom>
                  <a:blipFill rotWithShape="1">
                    <a:blip r:embed="rId4"/>
                    <a:stretch>
                      <a:fillRect/>
                    </a:stretch>
                  </a:blipFill>
                </p:spPr>
                <p:txBody>
                  <a:bodyPr/>
                  <a:lstStyle/>
                  <a:p>
                    <a:r>
                      <a:rPr lang="en-GB">
                        <a:noFill/>
                      </a:rPr>
                      <a:t> </a:t>
                    </a:r>
                  </a:p>
                </p:txBody>
              </p:sp>
            </mc:Fallback>
          </mc:AlternateContent>
          <p:sp>
            <p:nvSpPr>
              <p:cNvPr id="7" name="TextBox 6"/>
              <p:cNvSpPr txBox="1"/>
              <p:nvPr/>
            </p:nvSpPr>
            <p:spPr>
              <a:xfrm>
                <a:off x="1187624" y="1278052"/>
                <a:ext cx="1008112" cy="369332"/>
              </a:xfrm>
              <a:prstGeom prst="rect">
                <a:avLst/>
              </a:prstGeom>
              <a:solidFill>
                <a:schemeClr val="bg1"/>
              </a:solidFill>
            </p:spPr>
            <p:txBody>
              <a:bodyPr wrap="square" rtlCol="0">
                <a:spAutoFit/>
              </a:bodyPr>
              <a:lstStyle/>
              <a:p>
                <a:endParaRPr lang="en-GB" b="1" dirty="0"/>
              </a:p>
            </p:txBody>
          </p:sp>
          <p:sp>
            <p:nvSpPr>
              <p:cNvPr id="8" name="TextBox 7"/>
              <p:cNvSpPr txBox="1"/>
              <p:nvPr/>
            </p:nvSpPr>
            <p:spPr>
              <a:xfrm>
                <a:off x="3563888" y="5246414"/>
                <a:ext cx="1944216" cy="369332"/>
              </a:xfrm>
              <a:prstGeom prst="rect">
                <a:avLst/>
              </a:prstGeom>
              <a:noFill/>
            </p:spPr>
            <p:txBody>
              <a:bodyPr wrap="square" rtlCol="0">
                <a:spAutoFit/>
              </a:bodyPr>
              <a:lstStyle/>
              <a:p>
                <a:r>
                  <a:rPr lang="en-US" b="1" dirty="0" smtClean="0"/>
                  <a:t>Depth in medium</a:t>
                </a:r>
                <a:endParaRPr lang="en-GB" b="1" dirty="0"/>
              </a:p>
            </p:txBody>
          </p:sp>
          <p:sp>
            <p:nvSpPr>
              <p:cNvPr id="9" name="TextBox 8"/>
              <p:cNvSpPr txBox="1"/>
              <p:nvPr/>
            </p:nvSpPr>
            <p:spPr>
              <a:xfrm>
                <a:off x="1835696" y="1556792"/>
                <a:ext cx="504056" cy="369332"/>
              </a:xfrm>
              <a:prstGeom prst="rect">
                <a:avLst/>
              </a:prstGeom>
              <a:noFill/>
            </p:spPr>
            <p:txBody>
              <a:bodyPr wrap="square" rtlCol="0">
                <a:spAutoFit/>
              </a:bodyPr>
              <a:lstStyle/>
              <a:p>
                <a:r>
                  <a:rPr lang="en-US" b="1" i="1" dirty="0" smtClean="0"/>
                  <a:t>K</a:t>
                </a:r>
                <a:r>
                  <a:rPr lang="en-US" b="1" i="1" baseline="-25000" dirty="0" smtClean="0"/>
                  <a:t>0</a:t>
                </a:r>
                <a:endParaRPr lang="en-GB" b="1" i="1" baseline="-25000" dirty="0"/>
              </a:p>
            </p:txBody>
          </p:sp>
          <p:sp>
            <p:nvSpPr>
              <p:cNvPr id="10" name="TextBox 9"/>
              <p:cNvSpPr txBox="1"/>
              <p:nvPr/>
            </p:nvSpPr>
            <p:spPr>
              <a:xfrm rot="16200000">
                <a:off x="436186" y="3244334"/>
                <a:ext cx="3024336" cy="369332"/>
              </a:xfrm>
              <a:prstGeom prst="rect">
                <a:avLst/>
              </a:prstGeom>
              <a:noFill/>
            </p:spPr>
            <p:txBody>
              <a:bodyPr wrap="square" rtlCol="0">
                <a:spAutoFit/>
              </a:bodyPr>
              <a:lstStyle/>
              <a:p>
                <a:r>
                  <a:rPr lang="en-US" b="1" dirty="0" smtClean="0"/>
                  <a:t>Relative energy per unit mass</a:t>
                </a:r>
                <a:endParaRPr lang="en-GB" b="1" dirty="0"/>
              </a:p>
            </p:txBody>
          </p:sp>
        </p:grpSp>
        <p:sp>
          <p:nvSpPr>
            <p:cNvPr id="13" name="TextBox 12"/>
            <p:cNvSpPr txBox="1"/>
            <p:nvPr/>
          </p:nvSpPr>
          <p:spPr>
            <a:xfrm>
              <a:off x="2555776" y="789067"/>
              <a:ext cx="3168352"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Point at which CPE exists</a:t>
              </a:r>
              <a:endParaRPr lang="en-GB" dirty="0">
                <a:latin typeface="Verdana" pitchFamily="34" charset="0"/>
                <a:ea typeface="Verdana" pitchFamily="34" charset="0"/>
                <a:cs typeface="Verdana" pitchFamily="34" charset="0"/>
              </a:endParaRPr>
            </a:p>
          </p:txBody>
        </p:sp>
        <p:cxnSp>
          <p:nvCxnSpPr>
            <p:cNvPr id="15" name="Straight Arrow Connector 14"/>
            <p:cNvCxnSpPr/>
            <p:nvPr/>
          </p:nvCxnSpPr>
          <p:spPr>
            <a:xfrm flipH="1">
              <a:off x="2339752" y="1158399"/>
              <a:ext cx="288032" cy="11207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 name="Slide Number Placeholder 1"/>
          <p:cNvSpPr>
            <a:spLocks noGrp="1"/>
          </p:cNvSpPr>
          <p:nvPr>
            <p:ph type="sldNum" sz="quarter" idx="12"/>
          </p:nvPr>
        </p:nvSpPr>
        <p:spPr/>
        <p:txBody>
          <a:bodyPr/>
          <a:lstStyle/>
          <a:p>
            <a:fld id="{97B5E8DF-58F0-4F1A-9C8E-35C36CDA2C44}" type="slidenum">
              <a:rPr lang="en-GB" smtClean="0"/>
              <a:pPr/>
              <a:t>66</a:t>
            </a:fld>
            <a:endParaRPr lang="en-GB"/>
          </a:p>
        </p:txBody>
      </p:sp>
      <p:sp>
        <p:nvSpPr>
          <p:cNvPr id="6" name="TextBox 5"/>
          <p:cNvSpPr txBox="1"/>
          <p:nvPr/>
        </p:nvSpPr>
        <p:spPr>
          <a:xfrm>
            <a:off x="4432"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Transient charged-particle equilibrium </a:t>
            </a:r>
            <a:endParaRPr lang="en-GB" sz="2000" i="1" dirty="0">
              <a:solidFill>
                <a:srgbClr val="FF0000"/>
              </a:solidFill>
              <a:latin typeface="Verdana" pitchFamily="34" charset="0"/>
              <a:ea typeface="Verdana" pitchFamily="34" charset="0"/>
              <a:cs typeface="Verdana" pitchFamily="34" charset="0"/>
            </a:endParaRPr>
          </a:p>
        </p:txBody>
      </p:sp>
      <p:sp>
        <p:nvSpPr>
          <p:cNvPr id="12" name="TextBox 11"/>
          <p:cNvSpPr txBox="1"/>
          <p:nvPr/>
        </p:nvSpPr>
        <p:spPr>
          <a:xfrm>
            <a:off x="5823432" y="1556792"/>
            <a:ext cx="3275857" cy="954107"/>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B = build-up factor</a:t>
            </a:r>
          </a:p>
          <a:p>
            <a:endParaRPr lang="en-US" dirty="0">
              <a:latin typeface="Verdana" pitchFamily="34" charset="0"/>
              <a:ea typeface="Verdana" pitchFamily="34" charset="0"/>
              <a:cs typeface="Verdana" pitchFamily="34" charset="0"/>
            </a:endParaRPr>
          </a:p>
          <a:p>
            <a:r>
              <a:rPr lang="en-US" sz="2000" dirty="0" smtClean="0">
                <a:latin typeface="Symbol" pitchFamily="18" charset="2"/>
                <a:ea typeface="Verdana" pitchFamily="34" charset="0"/>
                <a:cs typeface="Verdana" pitchFamily="34" charset="0"/>
              </a:rPr>
              <a:t>m</a:t>
            </a:r>
            <a:r>
              <a:rPr lang="en-US" dirty="0" smtClean="0">
                <a:latin typeface="Verdana" pitchFamily="34" charset="0"/>
                <a:ea typeface="Verdana" pitchFamily="34" charset="0"/>
                <a:cs typeface="Verdana" pitchFamily="34" charset="0"/>
              </a:rPr>
              <a:t> = attenuation coefficient</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17" name="Rectangle 16"/>
              <p:cNvSpPr/>
              <p:nvPr/>
            </p:nvSpPr>
            <p:spPr>
              <a:xfrm>
                <a:off x="6324603" y="3420125"/>
                <a:ext cx="2018758"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2000" i="1">
                          <a:latin typeface="Cambria Math"/>
                        </a:rPr>
                        <m:t>𝐷</m:t>
                      </m:r>
                      <m:r>
                        <a:rPr lang="en-US" sz="2000" i="1">
                          <a:latin typeface="Cambria Math"/>
                        </a:rPr>
                        <m:t>=</m:t>
                      </m:r>
                      <m:r>
                        <a:rPr lang="en-US" sz="2000" i="1">
                          <a:latin typeface="Cambria Math"/>
                        </a:rPr>
                        <m:t>𝐾</m:t>
                      </m:r>
                      <m:r>
                        <a:rPr lang="en-US" sz="2000" i="1">
                          <a:latin typeface="Cambria Math"/>
                        </a:rPr>
                        <m:t> </m:t>
                      </m:r>
                      <m:d>
                        <m:dPr>
                          <m:ctrlPr>
                            <a:rPr lang="en-US" sz="2000" i="1">
                              <a:latin typeface="Cambria Math"/>
                            </a:rPr>
                          </m:ctrlPr>
                        </m:dPr>
                        <m:e>
                          <m:r>
                            <a:rPr lang="en-US" sz="2000" i="1">
                              <a:latin typeface="Cambria Math"/>
                            </a:rPr>
                            <m:t>1+</m:t>
                          </m:r>
                          <m:r>
                            <a:rPr lang="en-US" sz="2000" i="1">
                              <a:latin typeface="Cambria Math"/>
                              <a:ea typeface="Cambria Math"/>
                            </a:rPr>
                            <m:t>𝜇</m:t>
                          </m:r>
                          <m:r>
                            <a:rPr lang="en-US" sz="2000" i="1">
                              <a:latin typeface="Cambria Math"/>
                              <a:ea typeface="Cambria Math"/>
                            </a:rPr>
                            <m:t>′</m:t>
                          </m:r>
                          <m:acc>
                            <m:accPr>
                              <m:chr m:val="̅"/>
                              <m:ctrlPr>
                                <a:rPr lang="en-US" sz="2000" i="1">
                                  <a:latin typeface="Cambria Math"/>
                                  <a:ea typeface="Cambria Math"/>
                                </a:rPr>
                              </m:ctrlPr>
                            </m:accPr>
                            <m:e>
                              <m:r>
                                <a:rPr lang="en-US" sz="2000" i="1">
                                  <a:latin typeface="Cambria Math"/>
                                  <a:ea typeface="Cambria Math"/>
                                </a:rPr>
                                <m:t>𝑥</m:t>
                              </m:r>
                            </m:e>
                          </m:acc>
                        </m:e>
                      </m:d>
                    </m:oMath>
                  </m:oMathPara>
                </a14:m>
                <a:endParaRPr lang="en-GB" sz="2000" dirty="0"/>
              </a:p>
            </p:txBody>
          </p:sp>
        </mc:Choice>
        <mc:Fallback xmlns="">
          <p:sp>
            <p:nvSpPr>
              <p:cNvPr id="17" name="Rectangle 16"/>
              <p:cNvSpPr>
                <a:spLocks noRot="1" noChangeAspect="1" noMove="1" noResize="1" noEditPoints="1" noAdjustHandles="1" noChangeArrowheads="1" noChangeShapeType="1" noTextEdit="1"/>
              </p:cNvSpPr>
              <p:nvPr/>
            </p:nvSpPr>
            <p:spPr>
              <a:xfrm>
                <a:off x="6324603" y="3420125"/>
                <a:ext cx="2018758" cy="400110"/>
              </a:xfrm>
              <a:prstGeom prst="rect">
                <a:avLst/>
              </a:prstGeom>
              <a:blipFill rotWithShape="1">
                <a:blip r:embed="rId5"/>
                <a:stretch>
                  <a:fillRect r="-7251" b="-13636"/>
                </a:stretch>
              </a:blipFill>
            </p:spPr>
            <p:txBody>
              <a:bodyPr/>
              <a:lstStyle/>
              <a:p>
                <a:r>
                  <a:rPr lang="en-GB">
                    <a:noFill/>
                  </a:rPr>
                  <a:t> </a:t>
                </a:r>
              </a:p>
            </p:txBody>
          </p:sp>
        </mc:Fallback>
      </mc:AlternateContent>
      <p:sp>
        <p:nvSpPr>
          <p:cNvPr id="4" name="TextBox 3"/>
          <p:cNvSpPr txBox="1"/>
          <p:nvPr/>
        </p:nvSpPr>
        <p:spPr>
          <a:xfrm>
            <a:off x="117744" y="5464735"/>
            <a:ext cx="2232247" cy="369332"/>
          </a:xfrm>
          <a:prstGeom prst="rect">
            <a:avLst/>
          </a:prstGeom>
          <a:noFill/>
        </p:spPr>
        <p:txBody>
          <a:bodyPr wrap="square" rtlCol="0">
            <a:spAutoFit/>
          </a:bodyPr>
          <a:lstStyle/>
          <a:p>
            <a:r>
              <a:rPr lang="en-US" b="1" dirty="0" smtClean="0">
                <a:solidFill>
                  <a:srgbClr val="0070C0"/>
                </a:solidFill>
                <a:latin typeface="Verdana" pitchFamily="34" charset="0"/>
                <a:ea typeface="Verdana" pitchFamily="34" charset="0"/>
                <a:cs typeface="Verdana" pitchFamily="34" charset="0"/>
              </a:rPr>
              <a:t>Build-up region</a:t>
            </a:r>
            <a:endParaRPr lang="en-GB" b="1" dirty="0">
              <a:solidFill>
                <a:srgbClr val="0070C0"/>
              </a:solidFill>
              <a:latin typeface="Verdana" pitchFamily="34" charset="0"/>
              <a:ea typeface="Verdana" pitchFamily="34" charset="0"/>
              <a:cs typeface="Verdana" pitchFamily="34" charset="0"/>
            </a:endParaRPr>
          </a:p>
        </p:txBody>
      </p:sp>
      <p:cxnSp>
        <p:nvCxnSpPr>
          <p:cNvPr id="14" name="Straight Arrow Connector 13"/>
          <p:cNvCxnSpPr/>
          <p:nvPr/>
        </p:nvCxnSpPr>
        <p:spPr>
          <a:xfrm flipV="1">
            <a:off x="1125855" y="4974823"/>
            <a:ext cx="421809" cy="48991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699793" y="4365104"/>
            <a:ext cx="1872207" cy="369332"/>
          </a:xfrm>
          <a:prstGeom prst="rect">
            <a:avLst/>
          </a:prstGeom>
          <a:noFill/>
        </p:spPr>
        <p:txBody>
          <a:bodyPr wrap="square" rtlCol="0">
            <a:spAutoFit/>
          </a:bodyPr>
          <a:lstStyle/>
          <a:p>
            <a:r>
              <a:rPr lang="en-US" b="1" dirty="0" smtClean="0">
                <a:solidFill>
                  <a:srgbClr val="0070C0"/>
                </a:solidFill>
                <a:latin typeface="Verdana" pitchFamily="34" charset="0"/>
                <a:ea typeface="Verdana" pitchFamily="34" charset="0"/>
                <a:cs typeface="Verdana" pitchFamily="34" charset="0"/>
              </a:rPr>
              <a:t>TCPE region</a:t>
            </a:r>
            <a:endParaRPr lang="en-GB" b="1" dirty="0">
              <a:solidFill>
                <a:srgbClr val="0070C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98503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139952" y="1340768"/>
            <a:ext cx="4804261" cy="3213698"/>
            <a:chOff x="4139952" y="1340768"/>
            <a:chExt cx="4804261" cy="3213698"/>
          </a:xfrm>
        </p:grpSpPr>
        <p:pic>
          <p:nvPicPr>
            <p:cNvPr id="6146" name="Picture 2" descr="C:\Private Marco\ARDENT Vienna lecture\DSC_0029.JPG"/>
            <p:cNvPicPr>
              <a:picLocks noChangeAspect="1" noChangeArrowheads="1"/>
            </p:cNvPicPr>
            <p:nvPr/>
          </p:nvPicPr>
          <p:blipFill rotWithShape="1">
            <a:blip r:embed="rId2" cstate="print">
              <a:biLevel thresh="25000"/>
              <a:extLst>
                <a:ext uri="{28A0092B-C50C-407E-A947-70E740481C1C}">
                  <a14:useLocalDpi xmlns:a14="http://schemas.microsoft.com/office/drawing/2010/main" val="0"/>
                </a:ext>
              </a:extLst>
            </a:blip>
            <a:srcRect l="15126" t="17487" r="12306" b="10197"/>
            <a:stretch/>
          </p:blipFill>
          <p:spPr bwMode="auto">
            <a:xfrm>
              <a:off x="4139952" y="1340768"/>
              <a:ext cx="4804261" cy="321369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542936" y="2714112"/>
              <a:ext cx="1080120" cy="369332"/>
            </a:xfrm>
            <a:prstGeom prst="rect">
              <a:avLst/>
            </a:prstGeom>
            <a:noFill/>
          </p:spPr>
          <p:txBody>
            <a:bodyPr wrap="square" rtlCol="0">
              <a:spAutoFit/>
            </a:bodyPr>
            <a:lstStyle/>
            <a:p>
              <a:r>
                <a:rPr lang="en-US" b="1" dirty="0" smtClean="0"/>
                <a:t>Compton</a:t>
              </a:r>
              <a:endParaRPr lang="en-GB" b="1" dirty="0"/>
            </a:p>
          </p:txBody>
        </p:sp>
      </p:grpSp>
      <p:sp>
        <p:nvSpPr>
          <p:cNvPr id="2" name="Slide Number Placeholder 1"/>
          <p:cNvSpPr>
            <a:spLocks noGrp="1"/>
          </p:cNvSpPr>
          <p:nvPr>
            <p:ph type="sldNum" sz="quarter" idx="12"/>
          </p:nvPr>
        </p:nvSpPr>
        <p:spPr/>
        <p:txBody>
          <a:bodyPr/>
          <a:lstStyle/>
          <a:p>
            <a:fld id="{97B5E8DF-58F0-4F1A-9C8E-35C36CDA2C44}" type="slidenum">
              <a:rPr lang="en-GB" smtClean="0"/>
              <a:pPr/>
              <a:t>67</a:t>
            </a:fld>
            <a:endParaRPr lang="en-GB"/>
          </a:p>
        </p:txBody>
      </p:sp>
      <p:sp>
        <p:nvSpPr>
          <p:cNvPr id="4" name="TextBox 3"/>
          <p:cNvSpPr txBox="1"/>
          <p:nvPr/>
        </p:nvSpPr>
        <p:spPr>
          <a:xfrm>
            <a:off x="-36512"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Charged-particle equilibrium </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37668"/>
            <a:ext cx="8424936" cy="770339"/>
          </a:xfrm>
          <a:prstGeom prst="rect">
            <a:avLst/>
          </a:prstGeom>
          <a:noFill/>
        </p:spPr>
        <p:txBody>
          <a:bodyPr wrap="square" rtlCol="0">
            <a:spAutoFit/>
          </a:bodyPr>
          <a:lstStyle/>
          <a:p>
            <a:pPr>
              <a:lnSpc>
                <a:spcPct val="130000"/>
              </a:lnSpc>
            </a:pPr>
            <a:r>
              <a:rPr lang="en-US" dirty="0" err="1" smtClean="0">
                <a:latin typeface="Verdana" pitchFamily="34" charset="0"/>
                <a:ea typeface="Verdana" pitchFamily="34" charset="0"/>
                <a:cs typeface="Verdana" pitchFamily="34" charset="0"/>
              </a:rPr>
              <a:t>Radiative</a:t>
            </a:r>
            <a:r>
              <a:rPr lang="en-US" dirty="0" smtClean="0">
                <a:latin typeface="Verdana" pitchFamily="34" charset="0"/>
                <a:ea typeface="Verdana" pitchFamily="34" charset="0"/>
                <a:cs typeface="Verdana" pitchFamily="34" charset="0"/>
              </a:rPr>
              <a:t> losses are negligible (and </a:t>
            </a:r>
            <a:r>
              <a:rPr lang="en-US" i="1" dirty="0" smtClean="0">
                <a:latin typeface="Verdana" pitchFamily="34" charset="0"/>
                <a:ea typeface="Verdana" pitchFamily="34" charset="0"/>
                <a:cs typeface="Verdana" pitchFamily="34" charset="0"/>
              </a:rPr>
              <a:t>K = </a:t>
            </a:r>
            <a:r>
              <a:rPr lang="en-US" i="1" dirty="0" err="1" smtClean="0">
                <a:latin typeface="Verdana" pitchFamily="34" charset="0"/>
                <a:ea typeface="Verdana" pitchFamily="34" charset="0"/>
                <a:cs typeface="Verdana" pitchFamily="34" charset="0"/>
              </a:rPr>
              <a:t>Kc</a:t>
            </a:r>
            <a:r>
              <a:rPr lang="en-US" dirty="0" smtClean="0">
                <a:latin typeface="Verdana" pitchFamily="34" charset="0"/>
                <a:ea typeface="Verdana" pitchFamily="34" charset="0"/>
                <a:cs typeface="Verdana" pitchFamily="34" charset="0"/>
              </a:rPr>
              <a:t>) for low energy photons and neutrons (</a:t>
            </a:r>
            <a:r>
              <a:rPr lang="en-US" dirty="0" err="1" smtClean="0">
                <a:latin typeface="Verdana" pitchFamily="34" charset="0"/>
                <a:ea typeface="Verdana" pitchFamily="34" charset="0"/>
                <a:cs typeface="Verdana" pitchFamily="34" charset="0"/>
              </a:rPr>
              <a:t>secondaries</a:t>
            </a:r>
            <a:r>
              <a:rPr lang="en-US" dirty="0" smtClean="0">
                <a:latin typeface="Verdana" pitchFamily="34" charset="0"/>
                <a:ea typeface="Verdana" pitchFamily="34" charset="0"/>
                <a:cs typeface="Verdana" pitchFamily="34" charset="0"/>
              </a:rPr>
              <a:t> are protons and nuclei)</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323528" y="2060848"/>
                <a:ext cx="4176464" cy="2031325"/>
              </a:xfrm>
              <a:prstGeom prst="rect">
                <a:avLst/>
              </a:prstGeom>
              <a:noFill/>
            </p:spPr>
            <p:txBody>
              <a:bodyPr wrap="square" rtlCol="0">
                <a:spAutoFit/>
              </a:bodyPr>
              <a:lstStyle/>
              <a:p>
                <a:pPr marL="285750" indent="-285750">
                  <a:buFont typeface="Arial" pitchFamily="34" charset="0"/>
                  <a:buChar char="•"/>
                </a:pPr>
                <a:r>
                  <a:rPr lang="en-US" dirty="0" smtClean="0">
                    <a:latin typeface="Verdana" pitchFamily="34" charset="0"/>
                    <a:ea typeface="Verdana" pitchFamily="34" charset="0"/>
                    <a:cs typeface="Verdana" pitchFamily="34" charset="0"/>
                  </a:rPr>
                  <a:t>CPE exists (no CP enter or exit)</a:t>
                </a:r>
              </a:p>
              <a:p>
                <a:pPr marL="285750" indent="-285750">
                  <a:buFont typeface="Arial" pitchFamily="34" charset="0"/>
                  <a:buChar char="•"/>
                </a:pPr>
                <a:r>
                  <a:rPr lang="en-US" dirty="0" err="1" smtClean="0">
                    <a:latin typeface="Verdana" pitchFamily="34" charset="0"/>
                    <a:ea typeface="Verdana" pitchFamily="34" charset="0"/>
                    <a:cs typeface="Verdana" pitchFamily="34" charset="0"/>
                  </a:rPr>
                  <a:t>h</a:t>
                </a:r>
                <a:r>
                  <a:rPr lang="en-US" dirty="0" err="1" smtClean="0">
                    <a:latin typeface="Symbol" pitchFamily="18" charset="2"/>
                    <a:ea typeface="Verdana" pitchFamily="34" charset="0"/>
                    <a:cs typeface="Verdana" pitchFamily="34" charset="0"/>
                  </a:rPr>
                  <a:t>n</a:t>
                </a:r>
                <a:r>
                  <a:rPr lang="en-US" dirty="0" smtClean="0">
                    <a:latin typeface="Verdana" pitchFamily="34" charset="0"/>
                    <a:ea typeface="Verdana" pitchFamily="34" charset="0"/>
                    <a:cs typeface="Verdana" pitchFamily="34" charset="0"/>
                  </a:rPr>
                  <a:t>’’ is included in </a:t>
                </a:r>
                <a:r>
                  <a:rPr lang="en-US" i="1" dirty="0" smtClean="0">
                    <a:latin typeface="Verdana" pitchFamily="34" charset="0"/>
                    <a:ea typeface="Verdana" pitchFamily="34" charset="0"/>
                    <a:cs typeface="Verdana" pitchFamily="34" charset="0"/>
                  </a:rPr>
                  <a:t>K</a:t>
                </a:r>
              </a:p>
              <a:p>
                <a:pPr marL="285750" indent="-285750">
                  <a:buFont typeface="Arial" pitchFamily="34" charset="0"/>
                  <a:buChar char="•"/>
                </a:pPr>
                <a:r>
                  <a:rPr lang="en-US" dirty="0" err="1" smtClean="0">
                    <a:latin typeface="Verdana" pitchFamily="34" charset="0"/>
                    <a:ea typeface="Verdana" pitchFamily="34" charset="0"/>
                    <a:cs typeface="Verdana" pitchFamily="34" charset="0"/>
                  </a:rPr>
                  <a:t>h</a:t>
                </a:r>
                <a:r>
                  <a:rPr lang="en-US" dirty="0" err="1">
                    <a:latin typeface="Symbol" pitchFamily="18" charset="2"/>
                    <a:ea typeface="Verdana" pitchFamily="34" charset="0"/>
                    <a:cs typeface="Verdana" pitchFamily="34" charset="0"/>
                  </a:rPr>
                  <a:t>n</a:t>
                </a:r>
                <a:r>
                  <a:rPr lang="en-US" dirty="0" smtClean="0">
                    <a:latin typeface="Verdana" pitchFamily="34" charset="0"/>
                    <a:ea typeface="Verdana" pitchFamily="34" charset="0"/>
                    <a:cs typeface="Verdana" pitchFamily="34" charset="0"/>
                  </a:rPr>
                  <a:t>’’ in not included in </a:t>
                </a:r>
                <a:r>
                  <a:rPr lang="en-US" i="1" dirty="0" smtClean="0">
                    <a:latin typeface="Verdana" pitchFamily="34" charset="0"/>
                    <a:ea typeface="Verdana" pitchFamily="34" charset="0"/>
                    <a:cs typeface="Verdana" pitchFamily="34" charset="0"/>
                  </a:rPr>
                  <a:t>D</a:t>
                </a:r>
                <a:r>
                  <a:rPr lang="en-US" dirty="0" smtClean="0">
                    <a:latin typeface="Verdana" pitchFamily="34" charset="0"/>
                    <a:ea typeface="Verdana" pitchFamily="34" charset="0"/>
                    <a:cs typeface="Verdana" pitchFamily="34" charset="0"/>
                  </a:rPr>
                  <a:t> and </a:t>
                </a:r>
                <a:r>
                  <a:rPr lang="en-US" i="1" dirty="0" err="1" smtClean="0">
                    <a:latin typeface="Verdana" pitchFamily="34" charset="0"/>
                    <a:ea typeface="Verdana" pitchFamily="34" charset="0"/>
                    <a:cs typeface="Verdana" pitchFamily="34" charset="0"/>
                  </a:rPr>
                  <a:t>Kc</a:t>
                </a:r>
                <a:endParaRPr lang="en-US" i="1" dirty="0" smtClean="0">
                  <a:latin typeface="Verdana" pitchFamily="34" charset="0"/>
                  <a:ea typeface="Verdana" pitchFamily="34" charset="0"/>
                  <a:cs typeface="Verdana" pitchFamily="34" charset="0"/>
                </a:endParaRPr>
              </a:p>
              <a:p>
                <a:endParaRPr lang="en-US" dirty="0">
                  <a:latin typeface="Verdana" pitchFamily="34" charset="0"/>
                  <a:ea typeface="Verdana" pitchFamily="34" charset="0"/>
                  <a:cs typeface="Verdana" pitchFamily="34" charset="0"/>
                </a:endParaRPr>
              </a:p>
              <a:p>
                <a14:m>
                  <m:oMath xmlns:m="http://schemas.openxmlformats.org/officeDocument/2006/math">
                    <m:r>
                      <a:rPr lang="en-US" i="1" dirty="0">
                        <a:latin typeface="Cambria Math"/>
                        <a:ea typeface="Cambria Math"/>
                        <a:sym typeface="Wingdings 3"/>
                      </a:rPr>
                      <m:t>⇒ </m:t>
                    </m:r>
                  </m:oMath>
                </a14:m>
                <a:r>
                  <a:rPr lang="en-US" i="1" dirty="0" smtClean="0">
                    <a:latin typeface="Verdana" pitchFamily="34" charset="0"/>
                    <a:ea typeface="Verdana" pitchFamily="34" charset="0"/>
                    <a:cs typeface="Verdana" pitchFamily="34" charset="0"/>
                  </a:rPr>
                  <a:t> D = </a:t>
                </a:r>
                <a:r>
                  <a:rPr lang="en-US" i="1" dirty="0" err="1" smtClean="0">
                    <a:latin typeface="Verdana" pitchFamily="34" charset="0"/>
                    <a:ea typeface="Verdana" pitchFamily="34" charset="0"/>
                    <a:cs typeface="Verdana" pitchFamily="34" charset="0"/>
                  </a:rPr>
                  <a:t>Kc</a:t>
                </a:r>
                <a:r>
                  <a:rPr lang="en-US" i="1" dirty="0" smtClean="0">
                    <a:latin typeface="Verdana" pitchFamily="34" charset="0"/>
                    <a:ea typeface="Verdana" pitchFamily="34" charset="0"/>
                    <a:cs typeface="Verdana" pitchFamily="34" charset="0"/>
                  </a:rPr>
                  <a:t> &lt; K</a:t>
                </a:r>
              </a:p>
              <a:p>
                <a:endParaRPr lang="en-US" i="1" dirty="0" smtClean="0">
                  <a:latin typeface="Verdana" pitchFamily="34" charset="0"/>
                  <a:ea typeface="Verdana" pitchFamily="34" charset="0"/>
                  <a:cs typeface="Verdana" pitchFamily="34" charset="0"/>
                </a:endParaRPr>
              </a:p>
              <a:p>
                <a:pPr marL="271463" indent="-271463"/>
                <a:r>
                  <a:rPr lang="en-US" i="1" dirty="0" smtClean="0">
                    <a:latin typeface="Verdana" pitchFamily="34" charset="0"/>
                    <a:ea typeface="Verdana" pitchFamily="34" charset="0"/>
                    <a:cs typeface="Verdana" pitchFamily="34" charset="0"/>
                  </a:rPr>
                  <a:t>	K – D = Kr</a:t>
                </a:r>
                <a:endParaRPr lang="en-GB" i="1" dirty="0">
                  <a:latin typeface="Verdana" pitchFamily="34" charset="0"/>
                  <a:ea typeface="Verdana" pitchFamily="34" charset="0"/>
                  <a:cs typeface="Verdana"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23528" y="2060848"/>
                <a:ext cx="4176464" cy="2031325"/>
              </a:xfrm>
              <a:prstGeom prst="rect">
                <a:avLst/>
              </a:prstGeom>
              <a:blipFill rotWithShape="1">
                <a:blip r:embed="rId3"/>
                <a:stretch>
                  <a:fillRect l="-876" t="-1502" b="-39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39552" y="4464939"/>
                <a:ext cx="7128792"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If the electron would not radiate part of its energy </a:t>
                </a:r>
                <a14:m>
                  <m:oMath xmlns:m="http://schemas.openxmlformats.org/officeDocument/2006/math">
                    <m:r>
                      <a:rPr lang="en-US" i="1" dirty="0">
                        <a:latin typeface="Cambria Math"/>
                        <a:ea typeface="Cambria Math"/>
                        <a:sym typeface="Wingdings 3"/>
                      </a:rPr>
                      <m:t>⇒</m:t>
                    </m:r>
                  </m:oMath>
                </a14:m>
                <a:r>
                  <a:rPr lang="en-GB" dirty="0" smtClean="0">
                    <a:latin typeface="Verdana" pitchFamily="34" charset="0"/>
                    <a:ea typeface="Verdana" pitchFamily="34" charset="0"/>
                    <a:cs typeface="Verdana" pitchFamily="34" charset="0"/>
                  </a:rPr>
                  <a:t> </a:t>
                </a:r>
                <a:r>
                  <a:rPr lang="en-GB" i="1" dirty="0" smtClean="0">
                    <a:latin typeface="Verdana" pitchFamily="34" charset="0"/>
                    <a:ea typeface="Verdana" pitchFamily="34" charset="0"/>
                    <a:cs typeface="Verdana" pitchFamily="34" charset="0"/>
                  </a:rPr>
                  <a:t>Kr = 0</a:t>
                </a:r>
                <a:endParaRPr lang="en-GB" i="1" dirty="0">
                  <a:latin typeface="Verdana" pitchFamily="34" charset="0"/>
                  <a:ea typeface="Verdana" pitchFamily="34" charset="0"/>
                  <a:cs typeface="Verdana"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39552" y="4464939"/>
                <a:ext cx="7128792" cy="369332"/>
              </a:xfrm>
              <a:prstGeom prst="rect">
                <a:avLst/>
              </a:prstGeom>
              <a:blipFill rotWithShape="1">
                <a:blip r:embed="rId4"/>
                <a:stretch>
                  <a:fillRect l="-770" t="-8197" r="-342" b="-24590"/>
                </a:stretch>
              </a:blipFill>
            </p:spPr>
            <p:txBody>
              <a:bodyPr/>
              <a:lstStyle/>
              <a:p>
                <a:r>
                  <a:rPr lang="en-GB">
                    <a:noFill/>
                  </a:rPr>
                  <a:t> </a:t>
                </a:r>
              </a:p>
            </p:txBody>
          </p:sp>
        </mc:Fallback>
      </mc:AlternateContent>
      <p:sp>
        <p:nvSpPr>
          <p:cNvPr id="9" name="TextBox 8"/>
          <p:cNvSpPr txBox="1"/>
          <p:nvPr/>
        </p:nvSpPr>
        <p:spPr>
          <a:xfrm>
            <a:off x="323528" y="5301208"/>
            <a:ext cx="8424936" cy="646331"/>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In carbon, water, air and other low-Z media, </a:t>
            </a:r>
            <a:r>
              <a:rPr lang="en-US" i="1" dirty="0" smtClean="0">
                <a:latin typeface="Verdana" pitchFamily="34" charset="0"/>
                <a:ea typeface="Verdana" pitchFamily="34" charset="0"/>
                <a:cs typeface="Verdana" pitchFamily="34" charset="0"/>
              </a:rPr>
              <a:t>Kr = K - </a:t>
            </a:r>
            <a:r>
              <a:rPr lang="en-US" i="1" dirty="0" err="1" smtClean="0">
                <a:latin typeface="Verdana" pitchFamily="34" charset="0"/>
                <a:ea typeface="Verdana" pitchFamily="34" charset="0"/>
                <a:cs typeface="Verdana" pitchFamily="34" charset="0"/>
              </a:rPr>
              <a:t>Kc</a:t>
            </a:r>
            <a:r>
              <a:rPr lang="en-US" i="1" dirty="0" smtClean="0">
                <a:latin typeface="Verdana" pitchFamily="34" charset="0"/>
                <a:ea typeface="Verdana" pitchFamily="34" charset="0"/>
                <a:cs typeface="Verdana" pitchFamily="34" charset="0"/>
              </a:rPr>
              <a:t> </a:t>
            </a:r>
            <a:r>
              <a:rPr lang="en-US" dirty="0" smtClean="0">
                <a:latin typeface="Verdana" pitchFamily="34" charset="0"/>
                <a:ea typeface="Verdana" pitchFamily="34" charset="0"/>
                <a:cs typeface="Verdana" pitchFamily="34" charset="0"/>
              </a:rPr>
              <a:t>&lt; 1% for photons up to 3 MeV</a:t>
            </a:r>
          </a:p>
        </p:txBody>
      </p:sp>
    </p:spTree>
    <p:extLst>
      <p:ext uri="{BB962C8B-B14F-4D97-AF65-F5344CB8AC3E}">
        <p14:creationId xmlns:p14="http://schemas.microsoft.com/office/powerpoint/2010/main" val="112297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68</a:t>
            </a:fld>
            <a:endParaRPr lang="en-GB"/>
          </a:p>
        </p:txBody>
      </p:sp>
      <p:sp>
        <p:nvSpPr>
          <p:cNvPr id="5" name="TextBox 4"/>
          <p:cNvSpPr txBox="1"/>
          <p:nvPr/>
        </p:nvSpPr>
        <p:spPr>
          <a:xfrm>
            <a:off x="-36512"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Dose, </a:t>
            </a:r>
            <a:r>
              <a:rPr lang="en-US" sz="2000" i="1" dirty="0" err="1" smtClean="0">
                <a:solidFill>
                  <a:srgbClr val="FF0000"/>
                </a:solidFill>
                <a:latin typeface="Verdana" pitchFamily="34" charset="0"/>
                <a:ea typeface="Verdana" pitchFamily="34" charset="0"/>
                <a:cs typeface="Verdana" pitchFamily="34" charset="0"/>
              </a:rPr>
              <a:t>kerma</a:t>
            </a:r>
            <a:r>
              <a:rPr lang="en-US" sz="2000" i="1" dirty="0" smtClean="0">
                <a:solidFill>
                  <a:srgbClr val="FF0000"/>
                </a:solidFill>
                <a:latin typeface="Verdana" pitchFamily="34" charset="0"/>
                <a:ea typeface="Verdana" pitchFamily="34" charset="0"/>
                <a:cs typeface="Verdana" pitchFamily="34" charset="0"/>
              </a:rPr>
              <a:t> and collision </a:t>
            </a:r>
            <a:r>
              <a:rPr lang="en-US" sz="2000" i="1" dirty="0" err="1" smtClean="0">
                <a:solidFill>
                  <a:srgbClr val="FF0000"/>
                </a:solidFill>
                <a:latin typeface="Verdana" pitchFamily="34" charset="0"/>
                <a:ea typeface="Verdana" pitchFamily="34" charset="0"/>
                <a:cs typeface="Verdana" pitchFamily="34" charset="0"/>
              </a:rPr>
              <a:t>kerma</a:t>
            </a:r>
            <a:endParaRPr lang="en-GB" sz="2000" i="1" dirty="0">
              <a:solidFill>
                <a:srgbClr val="FF0000"/>
              </a:solidFill>
              <a:latin typeface="Verdana" pitchFamily="34" charset="0"/>
              <a:ea typeface="Verdana" pitchFamily="34" charset="0"/>
              <a:cs typeface="Verdana" pitchFamily="34" charset="0"/>
            </a:endParaRPr>
          </a:p>
        </p:txBody>
      </p:sp>
      <p:grpSp>
        <p:nvGrpSpPr>
          <p:cNvPr id="6" name="Group 5"/>
          <p:cNvGrpSpPr/>
          <p:nvPr/>
        </p:nvGrpSpPr>
        <p:grpSpPr>
          <a:xfrm>
            <a:off x="251520" y="1603048"/>
            <a:ext cx="4997963" cy="4274224"/>
            <a:chOff x="2123728" y="1268760"/>
            <a:chExt cx="4997963" cy="4274224"/>
          </a:xfrm>
        </p:grpSpPr>
        <p:pic>
          <p:nvPicPr>
            <p:cNvPr id="7171" name="Picture 3" descr="C:\Private Marco\ARDENT Vienna lecture\DSC_0031.JPG"/>
            <p:cNvPicPr>
              <a:picLocks noChangeAspect="1" noChangeArrowheads="1"/>
            </p:cNvPicPr>
            <p:nvPr/>
          </p:nvPicPr>
          <p:blipFill rotWithShape="1">
            <a:blip r:embed="rId3" cstate="print">
              <a:biLevel thresh="25000"/>
              <a:extLst>
                <a:ext uri="{28A0092B-C50C-407E-A947-70E740481C1C}">
                  <a14:useLocalDpi xmlns:a14="http://schemas.microsoft.com/office/drawing/2010/main" val="0"/>
                </a:ext>
              </a:extLst>
            </a:blip>
            <a:srcRect l="10134" r="14371" b="3820"/>
            <a:stretch/>
          </p:blipFill>
          <p:spPr bwMode="auto">
            <a:xfrm>
              <a:off x="2123728" y="1268760"/>
              <a:ext cx="4997963" cy="42742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26104" y="1700808"/>
              <a:ext cx="840694" cy="400110"/>
            </a:xfrm>
            <a:prstGeom prst="rect">
              <a:avLst/>
            </a:prstGeom>
            <a:solidFill>
              <a:schemeClr val="bg1"/>
            </a:solidFill>
          </p:spPr>
          <p:txBody>
            <a:bodyPr wrap="square" rtlCol="0">
              <a:spAutoFit/>
            </a:bodyPr>
            <a:lstStyle/>
            <a:p>
              <a:r>
                <a:rPr lang="en-US" sz="2000" b="1" dirty="0" smtClean="0"/>
                <a:t>(</a:t>
              </a:r>
              <a:r>
                <a:rPr lang="en-US" sz="2000" b="1" dirty="0" err="1" smtClean="0"/>
                <a:t>a.u</a:t>
              </a:r>
              <a:r>
                <a:rPr lang="en-US" sz="2000" b="1" dirty="0" smtClean="0"/>
                <a:t>.)</a:t>
              </a:r>
              <a:endParaRPr lang="en-GB" sz="2000" b="1" dirty="0"/>
            </a:p>
          </p:txBody>
        </p:sp>
        <p:sp>
          <p:nvSpPr>
            <p:cNvPr id="4" name="TextBox 3"/>
            <p:cNvSpPr txBox="1"/>
            <p:nvPr/>
          </p:nvSpPr>
          <p:spPr>
            <a:xfrm>
              <a:off x="3671900" y="5085184"/>
              <a:ext cx="2376264" cy="369332"/>
            </a:xfrm>
            <a:prstGeom prst="rect">
              <a:avLst/>
            </a:prstGeom>
            <a:solidFill>
              <a:schemeClr val="bg1"/>
            </a:solidFill>
          </p:spPr>
          <p:txBody>
            <a:bodyPr wrap="square" rtlCol="0">
              <a:spAutoFit/>
            </a:bodyPr>
            <a:lstStyle/>
            <a:p>
              <a:pPr algn="ctr"/>
              <a:r>
                <a:rPr lang="en-US" b="1" dirty="0" smtClean="0"/>
                <a:t>Depth (</a:t>
              </a:r>
              <a:r>
                <a:rPr lang="en-US" b="1" dirty="0" err="1" smtClean="0"/>
                <a:t>a.u</a:t>
              </a:r>
              <a:r>
                <a:rPr lang="en-US" b="1" dirty="0" smtClean="0"/>
                <a:t>.)</a:t>
              </a:r>
              <a:endParaRPr lang="en-GB" b="1" dirty="0"/>
            </a:p>
          </p:txBody>
        </p:sp>
      </p:grpSp>
      <p:sp>
        <p:nvSpPr>
          <p:cNvPr id="7" name="TextBox 6"/>
          <p:cNvSpPr txBox="1"/>
          <p:nvPr/>
        </p:nvSpPr>
        <p:spPr>
          <a:xfrm>
            <a:off x="496168" y="657692"/>
            <a:ext cx="7964264" cy="646331"/>
          </a:xfrm>
          <a:prstGeom prst="rect">
            <a:avLst/>
          </a:prstGeom>
          <a:noFill/>
        </p:spPr>
        <p:txBody>
          <a:bodyPr wrap="square" rtlCol="0">
            <a:spAutoFit/>
          </a:bodyPr>
          <a:lstStyle/>
          <a:p>
            <a:r>
              <a:rPr lang="en-US" dirty="0" err="1" smtClean="0">
                <a:latin typeface="Verdana" pitchFamily="34" charset="0"/>
                <a:ea typeface="Verdana" pitchFamily="34" charset="0"/>
                <a:cs typeface="Verdana" pitchFamily="34" charset="0"/>
              </a:rPr>
              <a:t>Uncollimated</a:t>
            </a:r>
            <a:r>
              <a:rPr lang="en-US" dirty="0" smtClean="0">
                <a:latin typeface="Verdana" pitchFamily="34" charset="0"/>
                <a:ea typeface="Verdana" pitchFamily="34" charset="0"/>
                <a:cs typeface="Verdana" pitchFamily="34" charset="0"/>
              </a:rPr>
              <a:t> beam of high-energy photons impinging perpendicularly on a semi-infinite slab of absorbing material</a:t>
            </a:r>
            <a:endParaRPr lang="en-GB" dirty="0">
              <a:latin typeface="Verdana" pitchFamily="34" charset="0"/>
              <a:ea typeface="Verdana" pitchFamily="34" charset="0"/>
              <a:cs typeface="Verdana"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5148064" y="2812036"/>
                <a:ext cx="3796039" cy="7838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m:t>
                      </m:r>
                      <m:r>
                        <a:rPr lang="en-US" sz="2000" b="0" i="1" smtClean="0">
                          <a:latin typeface="Cambria Math"/>
                        </a:rPr>
                        <m:t>=</m:t>
                      </m:r>
                      <m:sSub>
                        <m:sSubPr>
                          <m:ctrlPr>
                            <a:rPr lang="en-US" sz="2000" b="0" i="1" smtClean="0">
                              <a:latin typeface="Cambria Math"/>
                            </a:rPr>
                          </m:ctrlPr>
                        </m:sSubPr>
                        <m:e>
                          <m:r>
                            <a:rPr lang="en-US" sz="2000" b="0" i="1" smtClean="0">
                              <a:latin typeface="Cambria Math"/>
                            </a:rPr>
                            <m:t>𝐾</m:t>
                          </m:r>
                        </m:e>
                        <m:sub>
                          <m:r>
                            <a:rPr lang="en-US" sz="2000" b="0" i="1" smtClean="0">
                              <a:latin typeface="Cambria Math"/>
                            </a:rPr>
                            <m:t>0</m:t>
                          </m:r>
                        </m:sub>
                      </m:sSub>
                      <m:r>
                        <a:rPr lang="en-US" sz="2000" b="0" i="1" smtClean="0">
                          <a:latin typeface="Cambria Math"/>
                        </a:rPr>
                        <m:t>𝐵</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𝑥</m:t>
                          </m:r>
                        </m:sup>
                      </m:sSup>
                      <m:r>
                        <a:rPr lang="en-US" sz="2000" b="0" i="1" smtClean="0">
                          <a:latin typeface="Cambria Math"/>
                        </a:rPr>
                        <m:t>=</m:t>
                      </m:r>
                      <m:sSub>
                        <m:sSubPr>
                          <m:ctrlPr>
                            <a:rPr lang="en-US" sz="2000" b="0" i="1" smtClean="0">
                              <a:latin typeface="Cambria Math"/>
                            </a:rPr>
                          </m:ctrlPr>
                        </m:sSubPr>
                        <m:e>
                          <m:r>
                            <m:rPr>
                              <m:sty m:val="p"/>
                            </m:rPr>
                            <a:rPr lang="el-GR" sz="2000" b="0" i="1" smtClean="0">
                              <a:latin typeface="Cambria Math"/>
                              <a:ea typeface="Cambria Math"/>
                            </a:rPr>
                            <m:t>Ψ</m:t>
                          </m:r>
                        </m:e>
                        <m:sub>
                          <m:r>
                            <a:rPr lang="en-US" sz="2000" b="0" i="1" smtClean="0">
                              <a:latin typeface="Cambria Math"/>
                            </a:rPr>
                            <m:t>0</m:t>
                          </m:r>
                        </m:sub>
                      </m:sSub>
                      <m:d>
                        <m:dPr>
                          <m:ctrlPr>
                            <a:rPr lang="en-US" sz="2000" b="0" i="1" smtClean="0">
                              <a:latin typeface="Cambria Math"/>
                            </a:rPr>
                          </m:ctrlPr>
                        </m:dPr>
                        <m:e>
                          <m:f>
                            <m:fPr>
                              <m:ctrlPr>
                                <a:rPr lang="en-US" sz="2000" b="0" i="1" smtClean="0">
                                  <a:latin typeface="Cambria Math"/>
                                </a:rPr>
                              </m:ctrlPr>
                            </m:fPr>
                            <m:num>
                              <m:sSub>
                                <m:sSubPr>
                                  <m:ctrlPr>
                                    <a:rPr lang="en-US" sz="2000" b="0" i="1" smtClean="0">
                                      <a:latin typeface="Cambria Math"/>
                                    </a:rPr>
                                  </m:ctrlPr>
                                </m:sSubPr>
                                <m:e>
                                  <m:r>
                                    <a:rPr lang="en-US" sz="2000" b="0" i="1" smtClean="0">
                                      <a:latin typeface="Cambria Math"/>
                                      <a:ea typeface="Cambria Math"/>
                                    </a:rPr>
                                    <m:t>𝜇</m:t>
                                  </m:r>
                                </m:e>
                                <m:sub>
                                  <m:r>
                                    <a:rPr lang="en-US" sz="2000" b="0" i="1" smtClean="0">
                                      <a:latin typeface="Cambria Math"/>
                                    </a:rPr>
                                    <m:t>𝑡𝑟</m:t>
                                  </m:r>
                                </m:sub>
                              </m:sSub>
                            </m:num>
                            <m:den>
                              <m:r>
                                <a:rPr lang="en-US" sz="2000" b="0" i="1" smtClean="0">
                                  <a:latin typeface="Cambria Math"/>
                                  <a:ea typeface="Cambria Math"/>
                                </a:rPr>
                                <m:t>𝜌</m:t>
                              </m:r>
                            </m:den>
                          </m:f>
                        </m:e>
                      </m:d>
                      <m:r>
                        <a:rPr lang="en-US" sz="2000" b="0" i="1" smtClean="0">
                          <a:latin typeface="Cambria Math"/>
                        </a:rPr>
                        <m:t>𝐵</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ea typeface="Cambria Math"/>
                            </a:rPr>
                            <m:t>𝜇</m:t>
                          </m:r>
                          <m:r>
                            <a:rPr lang="en-US" sz="2000" b="0" i="1" smtClean="0">
                              <a:latin typeface="Cambria Math"/>
                              <a:ea typeface="Cambria Math"/>
                            </a:rPr>
                            <m:t>𝑥</m:t>
                          </m:r>
                        </m:sup>
                      </m:sSup>
                    </m:oMath>
                  </m:oMathPara>
                </a14:m>
                <a:endParaRPr lang="en-GB"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5148064" y="2812036"/>
                <a:ext cx="3796039" cy="783869"/>
              </a:xfrm>
              <a:prstGeom prst="rect">
                <a:avLst/>
              </a:prstGeom>
              <a:blipFill rotWithShape="1">
                <a:blip r:embed="rId4"/>
                <a:stretch>
                  <a:fillRect/>
                </a:stretch>
              </a:blipFill>
            </p:spPr>
            <p:txBody>
              <a:bodyPr/>
              <a:lstStyle/>
              <a:p>
                <a:r>
                  <a:rPr lang="en-GB">
                    <a:noFill/>
                  </a:rPr>
                  <a:t> </a:t>
                </a:r>
              </a:p>
            </p:txBody>
          </p:sp>
        </mc:Fallback>
      </mc:AlternateContent>
      <p:sp>
        <p:nvSpPr>
          <p:cNvPr id="10" name="TextBox 9"/>
          <p:cNvSpPr txBox="1"/>
          <p:nvPr/>
        </p:nvSpPr>
        <p:spPr>
          <a:xfrm>
            <a:off x="5249483" y="4619357"/>
            <a:ext cx="3694620"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For e.g. 6 MeV photons on Al:</a:t>
            </a:r>
          </a:p>
        </p:txBody>
      </p:sp>
      <mc:AlternateContent xmlns:mc="http://schemas.openxmlformats.org/markup-compatibility/2006" xmlns:a14="http://schemas.microsoft.com/office/drawing/2010/main">
        <mc:Choice Requires="a14">
          <p:sp>
            <p:nvSpPr>
              <p:cNvPr id="11" name="TextBox 10"/>
              <p:cNvSpPr txBox="1"/>
              <p:nvPr/>
            </p:nvSpPr>
            <p:spPr>
              <a:xfrm>
                <a:off x="5249483" y="5267429"/>
                <a:ext cx="2285049" cy="8258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a:rPr>
                          </m:ctrlPr>
                        </m:sSubPr>
                        <m:e>
                          <m:d>
                            <m:dPr>
                              <m:ctrlPr>
                                <a:rPr lang="en-GB" sz="2000" i="1" smtClean="0">
                                  <a:latin typeface="Cambria Math"/>
                                </a:rPr>
                              </m:ctrlPr>
                            </m:dPr>
                            <m:e>
                              <m:f>
                                <m:fPr>
                                  <m:ctrlPr>
                                    <a:rPr lang="en-US" sz="2000" i="1">
                                      <a:latin typeface="Cambria Math"/>
                                      <a:ea typeface="Cambria Math"/>
                                    </a:rPr>
                                  </m:ctrlPr>
                                </m:fPr>
                                <m:num>
                                  <m:sSub>
                                    <m:sSubPr>
                                      <m:ctrlPr>
                                        <a:rPr lang="el-GR" sz="2000" i="1">
                                          <a:latin typeface="Cambria Math"/>
                                          <a:ea typeface="Cambria Math"/>
                                        </a:rPr>
                                      </m:ctrlPr>
                                    </m:sSubPr>
                                    <m:e>
                                      <m:r>
                                        <a:rPr lang="el-GR" sz="2000" i="1">
                                          <a:latin typeface="Cambria Math"/>
                                          <a:ea typeface="Cambria Math"/>
                                        </a:rPr>
                                        <m:t>𝜇</m:t>
                                      </m:r>
                                    </m:e>
                                    <m:sub>
                                      <m:r>
                                        <a:rPr lang="en-US" sz="2000" i="1">
                                          <a:latin typeface="Cambria Math"/>
                                          <a:ea typeface="Cambria Math"/>
                                        </a:rPr>
                                        <m:t>𝑒𝑛</m:t>
                                      </m:r>
                                    </m:sub>
                                  </m:sSub>
                                </m:num>
                                <m:den>
                                  <m:sSub>
                                    <m:sSubPr>
                                      <m:ctrlPr>
                                        <a:rPr lang="en-US" sz="2000" i="1">
                                          <a:latin typeface="Cambria Math"/>
                                        </a:rPr>
                                      </m:ctrlPr>
                                    </m:sSubPr>
                                    <m:e>
                                      <m:r>
                                        <a:rPr lang="en-US" sz="2000" i="1">
                                          <a:latin typeface="Cambria Math"/>
                                          <a:ea typeface="Cambria Math"/>
                                        </a:rPr>
                                        <m:t>𝜇</m:t>
                                      </m:r>
                                    </m:e>
                                    <m:sub>
                                      <m:r>
                                        <a:rPr lang="en-US" sz="2000" i="1">
                                          <a:latin typeface="Cambria Math"/>
                                        </a:rPr>
                                        <m:t>𝑡𝑟</m:t>
                                      </m:r>
                                    </m:sub>
                                  </m:sSub>
                                </m:den>
                              </m:f>
                            </m:e>
                          </m:d>
                        </m:e>
                        <m:sub>
                          <m:r>
                            <a:rPr lang="en-US" sz="2000" b="0" i="1" smtClean="0">
                              <a:latin typeface="Cambria Math"/>
                            </a:rPr>
                            <m:t>6 </m:t>
                          </m:r>
                          <m:r>
                            <a:rPr lang="en-US" sz="2000" b="0" i="1" smtClean="0">
                              <a:latin typeface="Cambria Math"/>
                            </a:rPr>
                            <m:t>𝑀𝑒𝑉</m:t>
                          </m:r>
                        </m:sub>
                      </m:sSub>
                      <m:r>
                        <a:rPr lang="en-US" sz="2000" b="0" i="1" smtClean="0">
                          <a:latin typeface="Cambria Math"/>
                        </a:rPr>
                        <m:t>=0.95</m:t>
                      </m:r>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a:off x="5249483" y="5267429"/>
                <a:ext cx="2285049" cy="825867"/>
              </a:xfrm>
              <a:prstGeom prst="rect">
                <a:avLst/>
              </a:prstGeom>
              <a:blipFill rotWithShape="1">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150011" y="3475448"/>
                <a:ext cx="2741328" cy="78386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a:rPr>
                        <m:t>𝐾𝑐</m:t>
                      </m:r>
                      <m:r>
                        <a:rPr lang="en-US" sz="2000" b="0" i="1" smtClean="0">
                          <a:latin typeface="Cambria Math"/>
                        </a:rPr>
                        <m:t>=</m:t>
                      </m:r>
                      <m:r>
                        <m:rPr>
                          <m:sty m:val="p"/>
                        </m:rPr>
                        <a:rPr lang="el-GR" sz="2000" b="0" i="1" smtClean="0">
                          <a:latin typeface="Cambria Math"/>
                          <a:ea typeface="Cambria Math"/>
                        </a:rPr>
                        <m:t>Ψ</m:t>
                      </m:r>
                      <m:d>
                        <m:dPr>
                          <m:ctrlPr>
                            <a:rPr lang="el-GR" sz="2000" b="0" i="1" smtClean="0">
                              <a:latin typeface="Cambria Math"/>
                              <a:ea typeface="Cambria Math"/>
                            </a:rPr>
                          </m:ctrlPr>
                        </m:dPr>
                        <m:e>
                          <m:f>
                            <m:fPr>
                              <m:ctrlPr>
                                <a:rPr lang="el-GR" sz="2000" b="0" i="1" smtClean="0">
                                  <a:latin typeface="Cambria Math"/>
                                  <a:ea typeface="Cambria Math"/>
                                </a:rPr>
                              </m:ctrlPr>
                            </m:fPr>
                            <m:num>
                              <m:sSub>
                                <m:sSubPr>
                                  <m:ctrlPr>
                                    <a:rPr lang="el-GR" sz="2000" b="0" i="1" smtClean="0">
                                      <a:latin typeface="Cambria Math"/>
                                      <a:ea typeface="Cambria Math"/>
                                    </a:rPr>
                                  </m:ctrlPr>
                                </m:sSubPr>
                                <m:e>
                                  <m:r>
                                    <a:rPr lang="el-GR" sz="2000" b="0" i="1" smtClean="0">
                                      <a:latin typeface="Cambria Math"/>
                                      <a:ea typeface="Cambria Math"/>
                                    </a:rPr>
                                    <m:t>𝜇</m:t>
                                  </m:r>
                                </m:e>
                                <m:sub>
                                  <m:r>
                                    <a:rPr lang="en-US" sz="2000" b="0" i="1" smtClean="0">
                                      <a:latin typeface="Cambria Math"/>
                                      <a:ea typeface="Cambria Math"/>
                                    </a:rPr>
                                    <m:t>𝑒𝑛</m:t>
                                  </m:r>
                                </m:sub>
                              </m:sSub>
                            </m:num>
                            <m:den>
                              <m:r>
                                <a:rPr lang="el-GR" sz="2000" b="0" i="1" smtClean="0">
                                  <a:latin typeface="Cambria Math"/>
                                  <a:ea typeface="Cambria Math"/>
                                </a:rPr>
                                <m:t>𝜌</m:t>
                              </m:r>
                            </m:den>
                          </m:f>
                        </m:e>
                      </m:d>
                      <m:r>
                        <a:rPr lang="en-US" sz="2000" b="0" i="1" smtClean="0">
                          <a:latin typeface="Cambria Math"/>
                          <a:ea typeface="Cambria Math"/>
                        </a:rPr>
                        <m:t>=</m:t>
                      </m:r>
                      <m:f>
                        <m:fPr>
                          <m:ctrlPr>
                            <a:rPr lang="en-US" sz="2000" b="0" i="1" smtClean="0">
                              <a:latin typeface="Cambria Math"/>
                              <a:ea typeface="Cambria Math"/>
                            </a:rPr>
                          </m:ctrlPr>
                        </m:fPr>
                        <m:num>
                          <m:sSub>
                            <m:sSubPr>
                              <m:ctrlPr>
                                <a:rPr lang="el-GR" sz="2000" i="1">
                                  <a:latin typeface="Cambria Math"/>
                                  <a:ea typeface="Cambria Math"/>
                                </a:rPr>
                              </m:ctrlPr>
                            </m:sSubPr>
                            <m:e>
                              <m:r>
                                <a:rPr lang="el-GR" sz="2000" i="1">
                                  <a:latin typeface="Cambria Math"/>
                                  <a:ea typeface="Cambria Math"/>
                                </a:rPr>
                                <m:t>𝜇</m:t>
                              </m:r>
                            </m:e>
                            <m:sub>
                              <m:r>
                                <a:rPr lang="en-US" sz="2000" i="1">
                                  <a:latin typeface="Cambria Math"/>
                                  <a:ea typeface="Cambria Math"/>
                                </a:rPr>
                                <m:t>𝑒𝑛</m:t>
                              </m:r>
                            </m:sub>
                          </m:sSub>
                        </m:num>
                        <m:den>
                          <m:sSub>
                            <m:sSubPr>
                              <m:ctrlPr>
                                <a:rPr lang="en-US" sz="2000" i="1">
                                  <a:latin typeface="Cambria Math"/>
                                </a:rPr>
                              </m:ctrlPr>
                            </m:sSubPr>
                            <m:e>
                              <m:r>
                                <a:rPr lang="en-US" sz="2000" i="1">
                                  <a:latin typeface="Cambria Math"/>
                                  <a:ea typeface="Cambria Math"/>
                                </a:rPr>
                                <m:t>𝜇</m:t>
                              </m:r>
                            </m:e>
                            <m:sub>
                              <m:r>
                                <a:rPr lang="en-US" sz="2000" i="1">
                                  <a:latin typeface="Cambria Math"/>
                                </a:rPr>
                                <m:t>𝑡𝑟</m:t>
                              </m:r>
                            </m:sub>
                          </m:sSub>
                        </m:den>
                      </m:f>
                      <m:r>
                        <a:rPr lang="en-US" sz="2000" b="0" i="1" smtClean="0">
                          <a:latin typeface="Cambria Math"/>
                          <a:ea typeface="Cambria Math"/>
                        </a:rPr>
                        <m:t>𝐾</m:t>
                      </m:r>
                    </m:oMath>
                  </m:oMathPara>
                </a14:m>
                <a:endParaRPr lang="en-GB" sz="2000" dirty="0"/>
              </a:p>
            </p:txBody>
          </p:sp>
        </mc:Choice>
        <mc:Fallback xmlns="">
          <p:sp>
            <p:nvSpPr>
              <p:cNvPr id="14" name="TextBox 13"/>
              <p:cNvSpPr txBox="1">
                <a:spLocks noRot="1" noChangeAspect="1" noMove="1" noResize="1" noEditPoints="1" noAdjustHandles="1" noChangeArrowheads="1" noChangeShapeType="1" noTextEdit="1"/>
              </p:cNvSpPr>
              <p:nvPr/>
            </p:nvSpPr>
            <p:spPr>
              <a:xfrm>
                <a:off x="5150011" y="3475448"/>
                <a:ext cx="2741328" cy="783869"/>
              </a:xfrm>
              <a:prstGeom prst="rect">
                <a:avLst/>
              </a:prstGeom>
              <a:blipFill rotWithShape="1">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5076056" y="2175184"/>
                <a:ext cx="3210949" cy="533736"/>
              </a:xfrm>
              <a:prstGeom prst="rect">
                <a:avLst/>
              </a:prstGeom>
              <a:noFill/>
            </p:spPr>
            <p:txBody>
              <a:bodyPr wrap="square" rtlCol="0">
                <a:spAutoFit/>
              </a:bodyPr>
              <a:lstStyle/>
              <a:p>
                <a14:m>
                  <m:oMath xmlns:m="http://schemas.openxmlformats.org/officeDocument/2006/math">
                    <m:sSub>
                      <m:sSubPr>
                        <m:ctrlPr>
                          <a:rPr lang="en-US" i="1">
                            <a:latin typeface="Cambria Math"/>
                          </a:rPr>
                        </m:ctrlPr>
                      </m:sSubPr>
                      <m:e>
                        <m:r>
                          <a:rPr lang="en-US" i="1">
                            <a:latin typeface="Cambria Math"/>
                          </a:rPr>
                          <m:t>𝐾</m:t>
                        </m:r>
                      </m:e>
                      <m:sub>
                        <m:r>
                          <a:rPr lang="en-US" i="1">
                            <a:latin typeface="Cambria Math"/>
                          </a:rPr>
                          <m:t>0</m:t>
                        </m:r>
                      </m:sub>
                    </m:sSub>
                  </m:oMath>
                </a14:m>
                <a:r>
                  <a:rPr lang="en-GB" dirty="0" smtClean="0">
                    <a:latin typeface="Verdana" pitchFamily="34" charset="0"/>
                    <a:ea typeface="Verdana" pitchFamily="34" charset="0"/>
                    <a:cs typeface="Verdana" pitchFamily="34" charset="0"/>
                  </a:rPr>
                  <a:t>=</a:t>
                </a:r>
                <a14:m>
                  <m:oMath xmlns:m="http://schemas.openxmlformats.org/officeDocument/2006/math">
                    <m:sSub>
                      <m:sSubPr>
                        <m:ctrlPr>
                          <a:rPr lang="en-US" i="1">
                            <a:latin typeface="Cambria Math"/>
                          </a:rPr>
                        </m:ctrlPr>
                      </m:sSubPr>
                      <m:e>
                        <m:r>
                          <m:rPr>
                            <m:sty m:val="p"/>
                          </m:rPr>
                          <a:rPr lang="el-GR" i="1">
                            <a:latin typeface="Cambria Math"/>
                            <a:ea typeface="Cambria Math"/>
                          </a:rPr>
                          <m:t>Ψ</m:t>
                        </m:r>
                      </m:e>
                      <m:sub>
                        <m:r>
                          <a:rPr lang="en-US" i="1">
                            <a:latin typeface="Cambria Math"/>
                          </a:rPr>
                          <m:t>0</m:t>
                        </m:r>
                      </m:sub>
                    </m:sSub>
                    <m:d>
                      <m:dPr>
                        <m:ctrlPr>
                          <a:rPr lang="en-US" i="1">
                            <a:latin typeface="Cambria Math"/>
                          </a:rPr>
                        </m:ctrlPr>
                      </m:dPr>
                      <m:e>
                        <m:f>
                          <m:fPr>
                            <m:ctrlPr>
                              <a:rPr lang="en-US" i="1">
                                <a:latin typeface="Cambria Math"/>
                              </a:rPr>
                            </m:ctrlPr>
                          </m:fPr>
                          <m:num>
                            <m:sSub>
                              <m:sSubPr>
                                <m:ctrlPr>
                                  <a:rPr lang="en-US" i="1">
                                    <a:latin typeface="Cambria Math"/>
                                  </a:rPr>
                                </m:ctrlPr>
                              </m:sSubPr>
                              <m:e>
                                <m:r>
                                  <a:rPr lang="en-US" i="1">
                                    <a:latin typeface="Cambria Math"/>
                                    <a:ea typeface="Cambria Math"/>
                                  </a:rPr>
                                  <m:t>𝜇</m:t>
                                </m:r>
                              </m:e>
                              <m:sub>
                                <m:r>
                                  <a:rPr lang="en-US" i="1">
                                    <a:latin typeface="Cambria Math"/>
                                  </a:rPr>
                                  <m:t>𝑡𝑟</m:t>
                                </m:r>
                              </m:sub>
                            </m:sSub>
                          </m:num>
                          <m:den>
                            <m:r>
                              <a:rPr lang="en-US" i="1">
                                <a:latin typeface="Cambria Math"/>
                                <a:ea typeface="Cambria Math"/>
                              </a:rPr>
                              <m:t>𝜌</m:t>
                            </m:r>
                          </m:den>
                        </m:f>
                      </m:e>
                    </m:d>
                  </m:oMath>
                </a14:m>
                <a:endParaRPr lang="en-GB" dirty="0">
                  <a:latin typeface="Verdana" pitchFamily="34" charset="0"/>
                  <a:ea typeface="Verdana" pitchFamily="34" charset="0"/>
                  <a:cs typeface="Verdana" pitchFamily="34" charset="0"/>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5076056" y="2175184"/>
                <a:ext cx="3210949" cy="533736"/>
              </a:xfrm>
              <a:prstGeom prst="rect">
                <a:avLst/>
              </a:prstGeom>
              <a:blipFill rotWithShape="1">
                <a:blip r:embed="rId7"/>
                <a:stretch>
                  <a:fillRect b="-3448"/>
                </a:stretch>
              </a:blipFill>
            </p:spPr>
            <p:txBody>
              <a:bodyPr/>
              <a:lstStyle/>
              <a:p>
                <a:r>
                  <a:rPr lang="en-GB">
                    <a:noFill/>
                  </a:rPr>
                  <a:t> </a:t>
                </a:r>
              </a:p>
            </p:txBody>
          </p:sp>
        </mc:Fallback>
      </mc:AlternateContent>
      <p:sp>
        <p:nvSpPr>
          <p:cNvPr id="8" name="TextBox 7"/>
          <p:cNvSpPr txBox="1"/>
          <p:nvPr/>
        </p:nvSpPr>
        <p:spPr>
          <a:xfrm>
            <a:off x="5076056" y="1700808"/>
            <a:ext cx="3210949"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At the surface:</a:t>
            </a:r>
            <a:endParaRPr lang="en-GB"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73356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00" y="4554"/>
            <a:ext cx="7416824"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Dosimetry fundamentals</a:t>
            </a:r>
            <a:endParaRPr lang="en-GB" sz="2000" i="1" dirty="0">
              <a:solidFill>
                <a:srgbClr val="FF0000"/>
              </a:solidFill>
              <a:latin typeface="Verdana" pitchFamily="34" charset="0"/>
              <a:ea typeface="Verdana" pitchFamily="34" charset="0"/>
              <a:cs typeface="Verdana" pitchFamily="34" charset="0"/>
            </a:endParaRPr>
          </a:p>
        </p:txBody>
      </p:sp>
      <p:grpSp>
        <p:nvGrpSpPr>
          <p:cNvPr id="5" name="Group 4"/>
          <p:cNvGrpSpPr/>
          <p:nvPr/>
        </p:nvGrpSpPr>
        <p:grpSpPr>
          <a:xfrm>
            <a:off x="809598" y="1124744"/>
            <a:ext cx="2106218" cy="789240"/>
            <a:chOff x="755576" y="1914283"/>
            <a:chExt cx="2106218" cy="789240"/>
          </a:xfrm>
        </p:grpSpPr>
        <mc:AlternateContent xmlns:mc="http://schemas.openxmlformats.org/markup-compatibility/2006" xmlns:a14="http://schemas.microsoft.com/office/drawing/2010/main">
          <mc:Choice Requires="a14">
            <p:sp>
              <p:nvSpPr>
                <p:cNvPr id="3" name="TextBox 2"/>
                <p:cNvSpPr txBox="1"/>
                <p:nvPr/>
              </p:nvSpPr>
              <p:spPr>
                <a:xfrm>
                  <a:off x="755576" y="1988840"/>
                  <a:ext cx="2106218"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𝐷</m:t>
                        </m:r>
                        <m:r>
                          <a:rPr lang="en-US" b="0" i="1" smtClean="0">
                            <a:latin typeface="Cambria Math"/>
                          </a:rPr>
                          <m:t>=</m:t>
                        </m:r>
                        <m:r>
                          <a:rPr lang="en-US" b="0" i="1" smtClean="0">
                            <a:latin typeface="Cambria Math"/>
                          </a:rPr>
                          <m:t>𝐾𝑐</m:t>
                        </m:r>
                        <m:r>
                          <a:rPr lang="en-US" b="0" i="1" smtClean="0">
                            <a:latin typeface="Cambria Math"/>
                          </a:rPr>
                          <m:t>=</m:t>
                        </m:r>
                        <m:r>
                          <m:rPr>
                            <m:sty m:val="p"/>
                          </m:rPr>
                          <a:rPr lang="el-GR" b="0" i="1" smtClean="0">
                            <a:latin typeface="Cambria Math"/>
                            <a:ea typeface="Cambria Math"/>
                          </a:rPr>
                          <m:t>Ψ</m:t>
                        </m:r>
                        <m:d>
                          <m:dPr>
                            <m:ctrlPr>
                              <a:rPr lang="el-GR" b="0" i="1" smtClean="0">
                                <a:latin typeface="Cambria Math"/>
                                <a:ea typeface="Cambria Math"/>
                              </a:rPr>
                            </m:ctrlPr>
                          </m:dPr>
                          <m:e>
                            <m:f>
                              <m:fPr>
                                <m:ctrlPr>
                                  <a:rPr lang="el-GR" b="0" i="1" smtClean="0">
                                    <a:latin typeface="Cambria Math"/>
                                    <a:ea typeface="Cambria Math"/>
                                  </a:rPr>
                                </m:ctrlPr>
                              </m:fPr>
                              <m:num>
                                <m:sSub>
                                  <m:sSubPr>
                                    <m:ctrlPr>
                                      <a:rPr lang="el-GR" b="0" i="1" smtClean="0">
                                        <a:latin typeface="Cambria Math"/>
                                        <a:ea typeface="Cambria Math"/>
                                      </a:rPr>
                                    </m:ctrlPr>
                                  </m:sSubPr>
                                  <m:e>
                                    <m:r>
                                      <a:rPr lang="el-GR" b="0" i="1" smtClean="0">
                                        <a:latin typeface="Cambria Math"/>
                                        <a:ea typeface="Cambria Math"/>
                                      </a:rPr>
                                      <m:t>𝜇</m:t>
                                    </m:r>
                                  </m:e>
                                  <m:sub>
                                    <m:r>
                                      <a:rPr lang="en-US" b="0" i="1" smtClean="0">
                                        <a:latin typeface="Cambria Math"/>
                                        <a:ea typeface="Cambria Math"/>
                                      </a:rPr>
                                      <m:t>𝑒𝑛</m:t>
                                    </m:r>
                                  </m:sub>
                                </m:sSub>
                              </m:num>
                              <m:den>
                                <m:r>
                                  <a:rPr lang="el-GR" b="0" i="1" smtClean="0">
                                    <a:latin typeface="Cambria Math"/>
                                    <a:ea typeface="Cambria Math"/>
                                  </a:rPr>
                                  <m:t>𝜌</m:t>
                                </m:r>
                              </m:den>
                            </m:f>
                          </m:e>
                        </m:d>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755576" y="1988840"/>
                  <a:ext cx="2106218" cy="714683"/>
                </a:xfrm>
                <a:prstGeom prst="rect">
                  <a:avLst/>
                </a:prstGeom>
                <a:blipFill rotWithShape="1">
                  <a:blip r:embed="rId2"/>
                  <a:stretch>
                    <a:fillRect/>
                  </a:stretch>
                </a:blipFill>
              </p:spPr>
              <p:txBody>
                <a:bodyPr/>
                <a:lstStyle/>
                <a:p>
                  <a:r>
                    <a:rPr lang="en-GB">
                      <a:noFill/>
                    </a:rPr>
                    <a:t> </a:t>
                  </a:r>
                </a:p>
              </p:txBody>
            </p:sp>
          </mc:Fallback>
        </mc:AlternateContent>
        <p:sp>
          <p:nvSpPr>
            <p:cNvPr id="4" name="TextBox 3"/>
            <p:cNvSpPr txBox="1"/>
            <p:nvPr/>
          </p:nvSpPr>
          <p:spPr>
            <a:xfrm>
              <a:off x="971600" y="1914283"/>
              <a:ext cx="576064" cy="338554"/>
            </a:xfrm>
            <a:prstGeom prst="rect">
              <a:avLst/>
            </a:prstGeom>
            <a:noFill/>
          </p:spPr>
          <p:txBody>
            <a:bodyPr wrap="square" rtlCol="0">
              <a:spAutoFit/>
            </a:bodyPr>
            <a:lstStyle/>
            <a:p>
              <a:r>
                <a:rPr lang="en-US" sz="1600" dirty="0" smtClean="0"/>
                <a:t>CPE</a:t>
              </a:r>
              <a:endParaRPr lang="en-GB" sz="1600" dirty="0"/>
            </a:p>
          </p:txBody>
        </p:sp>
      </p:grpSp>
      <p:grpSp>
        <p:nvGrpSpPr>
          <p:cNvPr id="6" name="Group 5"/>
          <p:cNvGrpSpPr/>
          <p:nvPr/>
        </p:nvGrpSpPr>
        <p:grpSpPr>
          <a:xfrm>
            <a:off x="3995935" y="1124744"/>
            <a:ext cx="4019818" cy="789240"/>
            <a:chOff x="755576" y="1914283"/>
            <a:chExt cx="4019818" cy="789240"/>
          </a:xfrm>
        </p:grpSpPr>
        <mc:AlternateContent xmlns:mc="http://schemas.openxmlformats.org/markup-compatibility/2006" xmlns:a14="http://schemas.microsoft.com/office/drawing/2010/main">
          <mc:Choice Requires="a14">
            <p:sp>
              <p:nvSpPr>
                <p:cNvPr id="7" name="TextBox 6"/>
                <p:cNvSpPr txBox="1"/>
                <p:nvPr/>
              </p:nvSpPr>
              <p:spPr>
                <a:xfrm>
                  <a:off x="755576" y="1988840"/>
                  <a:ext cx="4019818"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𝐷</m:t>
                        </m:r>
                        <m:r>
                          <a:rPr lang="en-US" b="0" i="1" smtClean="0">
                            <a:latin typeface="Cambria Math"/>
                          </a:rPr>
                          <m:t>=</m:t>
                        </m:r>
                        <m:r>
                          <a:rPr lang="en-US" b="0" i="1" smtClean="0">
                            <a:latin typeface="Cambria Math"/>
                          </a:rPr>
                          <m:t>𝐾𝑐</m:t>
                        </m:r>
                        <m:r>
                          <a:rPr lang="en-US" b="0" i="1" smtClean="0">
                            <a:latin typeface="Cambria Math"/>
                          </a:rPr>
                          <m:t> </m:t>
                        </m:r>
                        <m:d>
                          <m:dPr>
                            <m:ctrlPr>
                              <a:rPr lang="en-US" b="0" i="1" smtClean="0">
                                <a:latin typeface="Cambria Math"/>
                              </a:rPr>
                            </m:ctrlPr>
                          </m:dPr>
                          <m:e>
                            <m:r>
                              <a:rPr lang="en-US" b="0" i="1" smtClean="0">
                                <a:latin typeface="Cambria Math"/>
                              </a:rPr>
                              <m:t>1</m:t>
                            </m:r>
                            <m:r>
                              <a:rPr lang="en-US" b="0" i="1" smtClean="0">
                                <a:latin typeface="Cambria Math"/>
                              </a:rPr>
                              <m:t>+</m:t>
                            </m:r>
                            <m:r>
                              <a:rPr lang="en-US" b="0" i="1" smtClean="0">
                                <a:latin typeface="Cambria Math"/>
                                <a:ea typeface="Cambria Math"/>
                              </a:rPr>
                              <m:t>𝜇</m:t>
                            </m:r>
                            <m:r>
                              <a:rPr lang="en-US" b="0" i="1" smtClean="0">
                                <a:latin typeface="Cambria Math"/>
                                <a:ea typeface="Cambria Math"/>
                              </a:rPr>
                              <m:t>′</m:t>
                            </m:r>
                            <m:acc>
                              <m:accPr>
                                <m:chr m:val="̅"/>
                                <m:ctrlPr>
                                  <a:rPr lang="en-US" b="0" i="1" smtClean="0">
                                    <a:latin typeface="Cambria Math"/>
                                    <a:ea typeface="Cambria Math"/>
                                  </a:rPr>
                                </m:ctrlPr>
                              </m:accPr>
                              <m:e>
                                <m:r>
                                  <a:rPr lang="en-US" b="0" i="1" smtClean="0">
                                    <a:latin typeface="Cambria Math"/>
                                    <a:ea typeface="Cambria Math"/>
                                  </a:rPr>
                                  <m:t>𝑥</m:t>
                                </m:r>
                              </m:e>
                            </m:acc>
                          </m:e>
                        </m:d>
                        <m:r>
                          <a:rPr lang="en-US" b="0" i="1" smtClean="0">
                            <a:latin typeface="Cambria Math"/>
                          </a:rPr>
                          <m:t>=</m:t>
                        </m:r>
                        <m:r>
                          <m:rPr>
                            <m:sty m:val="p"/>
                          </m:rPr>
                          <a:rPr lang="el-GR" b="0" i="1" smtClean="0">
                            <a:latin typeface="Cambria Math"/>
                            <a:ea typeface="Cambria Math"/>
                          </a:rPr>
                          <m:t>Ψ</m:t>
                        </m:r>
                        <m:d>
                          <m:dPr>
                            <m:ctrlPr>
                              <a:rPr lang="el-GR" b="0" i="1" smtClean="0">
                                <a:latin typeface="Cambria Math"/>
                                <a:ea typeface="Cambria Math"/>
                              </a:rPr>
                            </m:ctrlPr>
                          </m:dPr>
                          <m:e>
                            <m:f>
                              <m:fPr>
                                <m:ctrlPr>
                                  <a:rPr lang="el-GR" b="0" i="1" smtClean="0">
                                    <a:latin typeface="Cambria Math"/>
                                    <a:ea typeface="Cambria Math"/>
                                  </a:rPr>
                                </m:ctrlPr>
                              </m:fPr>
                              <m:num>
                                <m:sSub>
                                  <m:sSubPr>
                                    <m:ctrlPr>
                                      <a:rPr lang="el-GR" b="0" i="1" smtClean="0">
                                        <a:latin typeface="Cambria Math"/>
                                        <a:ea typeface="Cambria Math"/>
                                      </a:rPr>
                                    </m:ctrlPr>
                                  </m:sSubPr>
                                  <m:e>
                                    <m:r>
                                      <a:rPr lang="el-GR" b="0" i="1" smtClean="0">
                                        <a:latin typeface="Cambria Math"/>
                                        <a:ea typeface="Cambria Math"/>
                                      </a:rPr>
                                      <m:t>𝜇</m:t>
                                    </m:r>
                                  </m:e>
                                  <m:sub>
                                    <m:r>
                                      <a:rPr lang="en-US" b="0" i="1" smtClean="0">
                                        <a:latin typeface="Cambria Math"/>
                                        <a:ea typeface="Cambria Math"/>
                                      </a:rPr>
                                      <m:t>𝑒𝑛</m:t>
                                    </m:r>
                                  </m:sub>
                                </m:sSub>
                              </m:num>
                              <m:den>
                                <m:r>
                                  <a:rPr lang="el-GR" b="0" i="1" smtClean="0">
                                    <a:latin typeface="Cambria Math"/>
                                    <a:ea typeface="Cambria Math"/>
                                  </a:rPr>
                                  <m:t>𝜌</m:t>
                                </m:r>
                              </m:den>
                            </m:f>
                          </m:e>
                        </m:d>
                        <m:d>
                          <m:dPr>
                            <m:ctrlPr>
                              <a:rPr lang="en-US" i="1">
                                <a:latin typeface="Cambria Math"/>
                              </a:rPr>
                            </m:ctrlPr>
                          </m:dPr>
                          <m:e>
                            <m:r>
                              <a:rPr lang="en-US" i="1">
                                <a:latin typeface="Cambria Math"/>
                              </a:rPr>
                              <m:t>1</m:t>
                            </m:r>
                            <m:r>
                              <a:rPr lang="en-US" i="1">
                                <a:latin typeface="Cambria Math"/>
                              </a:rPr>
                              <m:t>+</m:t>
                            </m:r>
                            <m:r>
                              <a:rPr lang="en-US" i="1">
                                <a:latin typeface="Cambria Math"/>
                                <a:ea typeface="Cambria Math"/>
                              </a:rPr>
                              <m:t>𝜇</m:t>
                            </m:r>
                            <m:r>
                              <a:rPr lang="en-US" i="1">
                                <a:latin typeface="Cambria Math"/>
                                <a:ea typeface="Cambria Math"/>
                              </a:rPr>
                              <m:t>′</m:t>
                            </m:r>
                            <m:acc>
                              <m:accPr>
                                <m:chr m:val="̅"/>
                                <m:ctrlPr>
                                  <a:rPr lang="en-US" i="1">
                                    <a:latin typeface="Cambria Math"/>
                                    <a:ea typeface="Cambria Math"/>
                                  </a:rPr>
                                </m:ctrlPr>
                              </m:accPr>
                              <m:e>
                                <m:r>
                                  <a:rPr lang="en-US" i="1">
                                    <a:latin typeface="Cambria Math"/>
                                    <a:ea typeface="Cambria Math"/>
                                  </a:rPr>
                                  <m:t>𝑥</m:t>
                                </m:r>
                              </m:e>
                            </m:acc>
                          </m:e>
                        </m:d>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755576" y="1988840"/>
                  <a:ext cx="4019818" cy="714683"/>
                </a:xfrm>
                <a:prstGeom prst="rect">
                  <a:avLst/>
                </a:prstGeom>
                <a:blipFill rotWithShape="1">
                  <a:blip r:embed="rId3"/>
                  <a:stretch>
                    <a:fillRect/>
                  </a:stretch>
                </a:blipFill>
              </p:spPr>
              <p:txBody>
                <a:bodyPr/>
                <a:lstStyle/>
                <a:p>
                  <a:r>
                    <a:rPr lang="en-GB">
                      <a:noFill/>
                    </a:rPr>
                    <a:t> </a:t>
                  </a:r>
                </a:p>
              </p:txBody>
            </p:sp>
          </mc:Fallback>
        </mc:AlternateContent>
        <p:sp>
          <p:nvSpPr>
            <p:cNvPr id="8" name="TextBox 7"/>
            <p:cNvSpPr txBox="1"/>
            <p:nvPr/>
          </p:nvSpPr>
          <p:spPr>
            <a:xfrm>
              <a:off x="971599" y="1914283"/>
              <a:ext cx="716439" cy="338554"/>
            </a:xfrm>
            <a:prstGeom prst="rect">
              <a:avLst/>
            </a:prstGeom>
            <a:noFill/>
          </p:spPr>
          <p:txBody>
            <a:bodyPr wrap="square" rtlCol="0">
              <a:spAutoFit/>
            </a:bodyPr>
            <a:lstStyle/>
            <a:p>
              <a:r>
                <a:rPr lang="en-US" sz="1600" dirty="0" smtClean="0"/>
                <a:t>TCPE</a:t>
              </a:r>
              <a:endParaRPr lang="en-GB" sz="1600" dirty="0"/>
            </a:p>
          </p:txBody>
        </p:sp>
      </p:grpSp>
      <p:sp>
        <p:nvSpPr>
          <p:cNvPr id="9" name="TextBox 8"/>
          <p:cNvSpPr txBox="1"/>
          <p:nvPr/>
        </p:nvSpPr>
        <p:spPr>
          <a:xfrm>
            <a:off x="827584" y="620688"/>
            <a:ext cx="1800200" cy="384721"/>
          </a:xfrm>
          <a:prstGeom prst="rect">
            <a:avLst/>
          </a:prstGeom>
          <a:noFill/>
          <a:ln w="9525">
            <a:solidFill>
              <a:schemeClr val="tx1"/>
            </a:solidFill>
          </a:ln>
        </p:spPr>
        <p:txBody>
          <a:bodyPr wrap="square" rtlCol="0">
            <a:spAutoFit/>
          </a:bodyPr>
          <a:lstStyle/>
          <a:p>
            <a:r>
              <a:rPr lang="en-US" sz="1900" dirty="0" smtClean="0">
                <a:latin typeface="Verdana" pitchFamily="34" charset="0"/>
                <a:ea typeface="Verdana" pitchFamily="34" charset="0"/>
                <a:cs typeface="Verdana" pitchFamily="34" charset="0"/>
              </a:rPr>
              <a:t>For photons</a:t>
            </a:r>
            <a:endParaRPr lang="en-GB" sz="1900" dirty="0">
              <a:latin typeface="Verdana" pitchFamily="34" charset="0"/>
              <a:ea typeface="Verdana" pitchFamily="34" charset="0"/>
              <a:cs typeface="Verdana" pitchFamily="34" charset="0"/>
            </a:endParaRPr>
          </a:p>
        </p:txBody>
      </p:sp>
      <p:sp>
        <p:nvSpPr>
          <p:cNvPr id="10" name="TextBox 9"/>
          <p:cNvSpPr txBox="1"/>
          <p:nvPr/>
        </p:nvSpPr>
        <p:spPr>
          <a:xfrm>
            <a:off x="809598" y="3528274"/>
            <a:ext cx="1818186" cy="384721"/>
          </a:xfrm>
          <a:prstGeom prst="rect">
            <a:avLst/>
          </a:prstGeom>
          <a:noFill/>
          <a:ln w="9525">
            <a:solidFill>
              <a:schemeClr val="tx1"/>
            </a:solidFill>
          </a:ln>
        </p:spPr>
        <p:txBody>
          <a:bodyPr wrap="square" rtlCol="0">
            <a:spAutoFit/>
          </a:bodyPr>
          <a:lstStyle/>
          <a:p>
            <a:r>
              <a:rPr lang="en-US" sz="1900" dirty="0" smtClean="0">
                <a:latin typeface="Verdana" pitchFamily="34" charset="0"/>
                <a:ea typeface="Verdana" pitchFamily="34" charset="0"/>
                <a:cs typeface="Verdana" pitchFamily="34" charset="0"/>
              </a:rPr>
              <a:t>For neutrons</a:t>
            </a:r>
            <a:endParaRPr lang="en-GB" sz="1900" dirty="0">
              <a:latin typeface="Verdana" pitchFamily="34" charset="0"/>
              <a:ea typeface="Verdana" pitchFamily="34" charset="0"/>
              <a:cs typeface="Verdana" pitchFamily="34" charset="0"/>
            </a:endParaRPr>
          </a:p>
        </p:txBody>
      </p:sp>
      <p:grpSp>
        <p:nvGrpSpPr>
          <p:cNvPr id="11" name="Group 10"/>
          <p:cNvGrpSpPr/>
          <p:nvPr/>
        </p:nvGrpSpPr>
        <p:grpSpPr>
          <a:xfrm>
            <a:off x="827584" y="4048806"/>
            <a:ext cx="1574790" cy="629470"/>
            <a:chOff x="755576" y="1728702"/>
            <a:chExt cx="1574790" cy="629470"/>
          </a:xfrm>
        </p:grpSpPr>
        <mc:AlternateContent xmlns:mc="http://schemas.openxmlformats.org/markup-compatibility/2006" xmlns:a14="http://schemas.microsoft.com/office/drawing/2010/main">
          <mc:Choice Requires="a14">
            <p:sp>
              <p:nvSpPr>
                <p:cNvPr id="12" name="TextBox 11"/>
                <p:cNvSpPr txBox="1"/>
                <p:nvPr/>
              </p:nvSpPr>
              <p:spPr>
                <a:xfrm>
                  <a:off x="755576" y="1988840"/>
                  <a:ext cx="157479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𝐷</m:t>
                        </m:r>
                        <m:r>
                          <a:rPr lang="en-US" b="0" i="1" smtClean="0">
                            <a:latin typeface="Cambria Math"/>
                          </a:rPr>
                          <m:t>=</m:t>
                        </m:r>
                        <m:r>
                          <a:rPr lang="en-US" b="0" i="1" smtClean="0">
                            <a:latin typeface="Cambria Math"/>
                          </a:rPr>
                          <m:t>𝐾</m:t>
                        </m:r>
                        <m:r>
                          <a:rPr lang="en-US" b="0" i="1" smtClean="0">
                            <a:latin typeface="Cambria Math"/>
                          </a:rPr>
                          <m:t>=</m:t>
                        </m:r>
                        <m:r>
                          <m:rPr>
                            <m:sty m:val="p"/>
                          </m:rPr>
                          <a:rPr lang="el-GR" b="0" i="1" smtClean="0">
                            <a:latin typeface="Cambria Math"/>
                            <a:ea typeface="Cambria Math"/>
                          </a:rPr>
                          <m:t>Φ</m:t>
                        </m:r>
                        <m:sSub>
                          <m:sSubPr>
                            <m:ctrlPr>
                              <a:rPr lang="el-GR" b="0" i="1" smtClean="0">
                                <a:latin typeface="Cambria Math"/>
                                <a:ea typeface="Cambria Math"/>
                              </a:rPr>
                            </m:ctrlPr>
                          </m:sSubPr>
                          <m:e>
                            <m:r>
                              <a:rPr lang="en-US" b="0" i="1" smtClean="0">
                                <a:latin typeface="Cambria Math"/>
                                <a:ea typeface="Cambria Math"/>
                              </a:rPr>
                              <m:t>𝐹</m:t>
                            </m:r>
                          </m:e>
                          <m:sub>
                            <m:r>
                              <a:rPr lang="en-US" b="0" i="1" smtClean="0">
                                <a:latin typeface="Cambria Math"/>
                                <a:ea typeface="Cambria Math"/>
                              </a:rPr>
                              <m:t>𝑛</m:t>
                            </m:r>
                          </m:sub>
                        </m:sSub>
                      </m:oMath>
                    </m:oMathPara>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55576" y="1988840"/>
                  <a:ext cx="1574790" cy="369332"/>
                </a:xfrm>
                <a:prstGeom prst="rect">
                  <a:avLst/>
                </a:prstGeom>
                <a:blipFill rotWithShape="1">
                  <a:blip r:embed="rId4"/>
                  <a:stretch>
                    <a:fillRect/>
                  </a:stretch>
                </a:blipFill>
              </p:spPr>
              <p:txBody>
                <a:bodyPr/>
                <a:lstStyle/>
                <a:p>
                  <a:r>
                    <a:rPr lang="en-GB">
                      <a:noFill/>
                    </a:rPr>
                    <a:t> </a:t>
                  </a:r>
                </a:p>
              </p:txBody>
            </p:sp>
          </mc:Fallback>
        </mc:AlternateContent>
        <p:sp>
          <p:nvSpPr>
            <p:cNvPr id="13" name="TextBox 12"/>
            <p:cNvSpPr txBox="1"/>
            <p:nvPr/>
          </p:nvSpPr>
          <p:spPr>
            <a:xfrm>
              <a:off x="971600" y="1728702"/>
              <a:ext cx="576064" cy="338554"/>
            </a:xfrm>
            <a:prstGeom prst="rect">
              <a:avLst/>
            </a:prstGeom>
            <a:noFill/>
          </p:spPr>
          <p:txBody>
            <a:bodyPr wrap="square" rtlCol="0">
              <a:spAutoFit/>
            </a:bodyPr>
            <a:lstStyle/>
            <a:p>
              <a:r>
                <a:rPr lang="en-US" sz="1600" dirty="0" smtClean="0"/>
                <a:t>CPE</a:t>
              </a:r>
              <a:endParaRPr lang="en-GB" sz="1600" dirty="0"/>
            </a:p>
          </p:txBody>
        </p:sp>
      </p:grpSp>
      <p:grpSp>
        <p:nvGrpSpPr>
          <p:cNvPr id="17" name="Group 16"/>
          <p:cNvGrpSpPr/>
          <p:nvPr/>
        </p:nvGrpSpPr>
        <p:grpSpPr>
          <a:xfrm>
            <a:off x="3978259" y="3971737"/>
            <a:ext cx="3449919" cy="637859"/>
            <a:chOff x="755576" y="1720313"/>
            <a:chExt cx="3449919" cy="637859"/>
          </a:xfrm>
        </p:grpSpPr>
        <mc:AlternateContent xmlns:mc="http://schemas.openxmlformats.org/markup-compatibility/2006" xmlns:a14="http://schemas.microsoft.com/office/drawing/2010/main">
          <mc:Choice Requires="a14">
            <p:sp>
              <p:nvSpPr>
                <p:cNvPr id="18" name="TextBox 17"/>
                <p:cNvSpPr txBox="1"/>
                <p:nvPr/>
              </p:nvSpPr>
              <p:spPr>
                <a:xfrm>
                  <a:off x="755576" y="1988840"/>
                  <a:ext cx="34499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𝐷</m:t>
                        </m:r>
                        <m:r>
                          <a:rPr lang="en-US" b="0" i="1" smtClean="0">
                            <a:latin typeface="Cambria Math"/>
                          </a:rPr>
                          <m:t>=</m:t>
                        </m:r>
                        <m:r>
                          <a:rPr lang="en-US" b="0" i="1" smtClean="0">
                            <a:latin typeface="Cambria Math"/>
                          </a:rPr>
                          <m:t>𝐾</m:t>
                        </m:r>
                        <m:r>
                          <a:rPr lang="en-US" b="0" i="1" smtClean="0">
                            <a:latin typeface="Cambria Math"/>
                          </a:rPr>
                          <m:t> </m:t>
                        </m:r>
                        <m:d>
                          <m:dPr>
                            <m:ctrlPr>
                              <a:rPr lang="en-US" b="0" i="1" smtClean="0">
                                <a:latin typeface="Cambria Math"/>
                              </a:rPr>
                            </m:ctrlPr>
                          </m:dPr>
                          <m:e>
                            <m:r>
                              <a:rPr lang="en-US" b="0" i="1" smtClean="0">
                                <a:latin typeface="Cambria Math"/>
                              </a:rPr>
                              <m:t>1</m:t>
                            </m:r>
                            <m:r>
                              <a:rPr lang="en-US" b="0" i="1" smtClean="0">
                                <a:latin typeface="Cambria Math"/>
                              </a:rPr>
                              <m:t>+</m:t>
                            </m:r>
                            <m:r>
                              <a:rPr lang="en-US" b="0" i="1" smtClean="0">
                                <a:latin typeface="Cambria Math"/>
                                <a:ea typeface="Cambria Math"/>
                              </a:rPr>
                              <m:t>𝜇</m:t>
                            </m:r>
                            <m:r>
                              <a:rPr lang="en-US" b="0" i="1" smtClean="0">
                                <a:latin typeface="Cambria Math"/>
                                <a:ea typeface="Cambria Math"/>
                              </a:rPr>
                              <m:t>′</m:t>
                            </m:r>
                            <m:acc>
                              <m:accPr>
                                <m:chr m:val="̅"/>
                                <m:ctrlPr>
                                  <a:rPr lang="en-US" b="0" i="1" smtClean="0">
                                    <a:latin typeface="Cambria Math"/>
                                    <a:ea typeface="Cambria Math"/>
                                  </a:rPr>
                                </m:ctrlPr>
                              </m:accPr>
                              <m:e>
                                <m:r>
                                  <a:rPr lang="en-US" b="0" i="1" smtClean="0">
                                    <a:latin typeface="Cambria Math"/>
                                    <a:ea typeface="Cambria Math"/>
                                  </a:rPr>
                                  <m:t>𝑥</m:t>
                                </m:r>
                              </m:e>
                            </m:acc>
                          </m:e>
                        </m:d>
                        <m:r>
                          <a:rPr lang="en-US" b="0" i="1" smtClean="0">
                            <a:latin typeface="Cambria Math"/>
                          </a:rPr>
                          <m:t>=</m:t>
                        </m:r>
                        <m:r>
                          <m:rPr>
                            <m:sty m:val="p"/>
                          </m:rPr>
                          <a:rPr lang="el-GR" i="1">
                            <a:latin typeface="Cambria Math"/>
                            <a:ea typeface="Cambria Math"/>
                          </a:rPr>
                          <m:t>Φ</m:t>
                        </m:r>
                        <m:sSub>
                          <m:sSubPr>
                            <m:ctrlPr>
                              <a:rPr lang="el-GR" i="1">
                                <a:latin typeface="Cambria Math"/>
                                <a:ea typeface="Cambria Math"/>
                              </a:rPr>
                            </m:ctrlPr>
                          </m:sSubPr>
                          <m:e>
                            <m:r>
                              <a:rPr lang="en-US" i="1">
                                <a:latin typeface="Cambria Math"/>
                                <a:ea typeface="Cambria Math"/>
                              </a:rPr>
                              <m:t>𝐹</m:t>
                            </m:r>
                          </m:e>
                          <m:sub>
                            <m:r>
                              <a:rPr lang="en-US" i="1">
                                <a:latin typeface="Cambria Math"/>
                                <a:ea typeface="Cambria Math"/>
                              </a:rPr>
                              <m:t>𝑛</m:t>
                            </m:r>
                          </m:sub>
                        </m:sSub>
                        <m:d>
                          <m:dPr>
                            <m:ctrlPr>
                              <a:rPr lang="en-US" i="1">
                                <a:latin typeface="Cambria Math"/>
                              </a:rPr>
                            </m:ctrlPr>
                          </m:dPr>
                          <m:e>
                            <m:r>
                              <a:rPr lang="en-US" i="1">
                                <a:latin typeface="Cambria Math"/>
                              </a:rPr>
                              <m:t>1</m:t>
                            </m:r>
                            <m:r>
                              <a:rPr lang="en-US" i="1">
                                <a:latin typeface="Cambria Math"/>
                              </a:rPr>
                              <m:t>+</m:t>
                            </m:r>
                            <m:r>
                              <a:rPr lang="en-US" i="1">
                                <a:latin typeface="Cambria Math"/>
                                <a:ea typeface="Cambria Math"/>
                              </a:rPr>
                              <m:t>𝜇</m:t>
                            </m:r>
                            <m:r>
                              <a:rPr lang="en-US" i="1">
                                <a:latin typeface="Cambria Math"/>
                                <a:ea typeface="Cambria Math"/>
                              </a:rPr>
                              <m:t>′</m:t>
                            </m:r>
                            <m:acc>
                              <m:accPr>
                                <m:chr m:val="̅"/>
                                <m:ctrlPr>
                                  <a:rPr lang="en-US" i="1">
                                    <a:latin typeface="Cambria Math"/>
                                    <a:ea typeface="Cambria Math"/>
                                  </a:rPr>
                                </m:ctrlPr>
                              </m:accPr>
                              <m:e>
                                <m:r>
                                  <a:rPr lang="en-US" i="1">
                                    <a:latin typeface="Cambria Math"/>
                                    <a:ea typeface="Cambria Math"/>
                                  </a:rPr>
                                  <m:t>𝑥</m:t>
                                </m:r>
                              </m:e>
                            </m:acc>
                          </m:e>
                        </m:d>
                      </m:oMath>
                    </m:oMathPara>
                  </a14:m>
                  <a:endParaRPr lang="en-GB" dirty="0"/>
                </a:p>
              </p:txBody>
            </p:sp>
          </mc:Choice>
          <mc:Fallback xmlns="">
            <p:sp>
              <p:nvSpPr>
                <p:cNvPr id="18" name="TextBox 17"/>
                <p:cNvSpPr txBox="1">
                  <a:spLocks noRot="1" noChangeAspect="1" noMove="1" noResize="1" noEditPoints="1" noAdjustHandles="1" noChangeArrowheads="1" noChangeShapeType="1" noTextEdit="1"/>
                </p:cNvSpPr>
                <p:nvPr/>
              </p:nvSpPr>
              <p:spPr>
                <a:xfrm>
                  <a:off x="755576" y="1988840"/>
                  <a:ext cx="3449919" cy="369332"/>
                </a:xfrm>
                <a:prstGeom prst="rect">
                  <a:avLst/>
                </a:prstGeom>
                <a:blipFill rotWithShape="1">
                  <a:blip r:embed="rId5"/>
                  <a:stretch>
                    <a:fillRect r="-3710" b="-11475"/>
                  </a:stretch>
                </a:blipFill>
              </p:spPr>
              <p:txBody>
                <a:bodyPr/>
                <a:lstStyle/>
                <a:p>
                  <a:r>
                    <a:rPr lang="en-GB">
                      <a:noFill/>
                    </a:rPr>
                    <a:t> </a:t>
                  </a:r>
                </a:p>
              </p:txBody>
            </p:sp>
          </mc:Fallback>
        </mc:AlternateContent>
        <p:sp>
          <p:nvSpPr>
            <p:cNvPr id="19" name="TextBox 18"/>
            <p:cNvSpPr txBox="1"/>
            <p:nvPr/>
          </p:nvSpPr>
          <p:spPr>
            <a:xfrm>
              <a:off x="957744" y="1720313"/>
              <a:ext cx="716439" cy="338554"/>
            </a:xfrm>
            <a:prstGeom prst="rect">
              <a:avLst/>
            </a:prstGeom>
            <a:noFill/>
          </p:spPr>
          <p:txBody>
            <a:bodyPr wrap="square" rtlCol="0">
              <a:spAutoFit/>
            </a:bodyPr>
            <a:lstStyle/>
            <a:p>
              <a:r>
                <a:rPr lang="en-US" sz="1600" dirty="0" smtClean="0"/>
                <a:t>TCPE</a:t>
              </a:r>
              <a:endParaRPr lang="en-GB" sz="1600" dirty="0"/>
            </a:p>
          </p:txBody>
        </p:sp>
      </p:grpSp>
      <p:grpSp>
        <p:nvGrpSpPr>
          <p:cNvPr id="22" name="Group 21"/>
          <p:cNvGrpSpPr/>
          <p:nvPr/>
        </p:nvGrpSpPr>
        <p:grpSpPr>
          <a:xfrm>
            <a:off x="827584" y="1988840"/>
            <a:ext cx="2610330" cy="955650"/>
            <a:chOff x="827584" y="2564904"/>
            <a:chExt cx="2610330" cy="955650"/>
          </a:xfrm>
        </p:grpSpPr>
        <mc:AlternateContent xmlns:mc="http://schemas.openxmlformats.org/markup-compatibility/2006" xmlns:a14="http://schemas.microsoft.com/office/drawing/2010/main">
          <mc:Choice Requires="a14">
            <p:sp>
              <p:nvSpPr>
                <p:cNvPr id="20" name="TextBox 19"/>
                <p:cNvSpPr txBox="1"/>
                <p:nvPr/>
              </p:nvSpPr>
              <p:spPr>
                <a:xfrm>
                  <a:off x="827584" y="2780928"/>
                  <a:ext cx="2610330" cy="73962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a:rPr>
                            </m:ctrlPr>
                          </m:fPr>
                          <m:num>
                            <m:sSub>
                              <m:sSubPr>
                                <m:ctrlPr>
                                  <a:rPr lang="en-GB" i="1" smtClean="0">
                                    <a:latin typeface="Cambria Math"/>
                                  </a:rPr>
                                </m:ctrlPr>
                              </m:sSubPr>
                              <m:e>
                                <m:r>
                                  <a:rPr lang="en-US" b="0" i="1" smtClean="0">
                                    <a:latin typeface="Cambria Math"/>
                                  </a:rPr>
                                  <m:t>𝐷</m:t>
                                </m:r>
                              </m:e>
                              <m:sub>
                                <m:r>
                                  <a:rPr lang="en-US" b="0" i="1" smtClean="0">
                                    <a:latin typeface="Cambria Math"/>
                                  </a:rPr>
                                  <m:t>𝐴</m:t>
                                </m:r>
                              </m:sub>
                            </m:sSub>
                          </m:num>
                          <m:den>
                            <m:sSub>
                              <m:sSubPr>
                                <m:ctrlPr>
                                  <a:rPr lang="en-GB" i="1" smtClean="0">
                                    <a:latin typeface="Cambria Math"/>
                                  </a:rPr>
                                </m:ctrlPr>
                              </m:sSubPr>
                              <m:e>
                                <m:r>
                                  <a:rPr lang="en-US" b="0" i="1" smtClean="0">
                                    <a:latin typeface="Cambria Math"/>
                                  </a:rPr>
                                  <m:t>𝐷</m:t>
                                </m:r>
                              </m:e>
                              <m:sub>
                                <m:r>
                                  <a:rPr lang="en-US" b="0" i="1" smtClean="0">
                                    <a:latin typeface="Cambria Math"/>
                                  </a:rPr>
                                  <m:t>𝐵</m:t>
                                </m:r>
                              </m:sub>
                            </m:sSub>
                          </m:den>
                        </m:f>
                        <m:r>
                          <a:rPr lang="en-US" b="0" i="1" smtClean="0">
                            <a:latin typeface="Cambria Math"/>
                          </a:rPr>
                          <m:t>=</m:t>
                        </m:r>
                        <m:f>
                          <m:fPr>
                            <m:ctrlPr>
                              <a:rPr lang="en-US" b="0" i="1" smtClean="0">
                                <a:latin typeface="Cambria Math"/>
                              </a:rPr>
                            </m:ctrlPr>
                          </m:fPr>
                          <m:num>
                            <m:sSub>
                              <m:sSubPr>
                                <m:ctrlPr>
                                  <a:rPr lang="en-US" b="0" i="1" smtClean="0">
                                    <a:latin typeface="Cambria Math"/>
                                  </a:rPr>
                                </m:ctrlPr>
                              </m:sSubPr>
                              <m:e>
                                <m:d>
                                  <m:dPr>
                                    <m:ctrlPr>
                                      <a:rPr lang="en-US" b="0" i="1" smtClean="0">
                                        <a:latin typeface="Cambria Math"/>
                                      </a:rPr>
                                    </m:ctrlPr>
                                  </m:dPr>
                                  <m:e>
                                    <m:r>
                                      <a:rPr lang="en-US" b="0" i="1" smtClean="0">
                                        <a:latin typeface="Cambria Math"/>
                                      </a:rPr>
                                      <m:t>𝐾𝑐</m:t>
                                    </m:r>
                                  </m:e>
                                </m:d>
                              </m:e>
                              <m:sub>
                                <m:r>
                                  <a:rPr lang="en-US" b="0" i="1" smtClean="0">
                                    <a:latin typeface="Cambria Math"/>
                                  </a:rPr>
                                  <m:t>𝐴</m:t>
                                </m:r>
                              </m:sub>
                            </m:sSub>
                          </m:num>
                          <m:den>
                            <m:sSub>
                              <m:sSubPr>
                                <m:ctrlPr>
                                  <a:rPr lang="en-US" i="1">
                                    <a:latin typeface="Cambria Math"/>
                                  </a:rPr>
                                </m:ctrlPr>
                              </m:sSubPr>
                              <m:e>
                                <m:d>
                                  <m:dPr>
                                    <m:ctrlPr>
                                      <a:rPr lang="en-US" i="1">
                                        <a:latin typeface="Cambria Math"/>
                                      </a:rPr>
                                    </m:ctrlPr>
                                  </m:dPr>
                                  <m:e>
                                    <m:r>
                                      <a:rPr lang="en-US" i="1">
                                        <a:latin typeface="Cambria Math"/>
                                      </a:rPr>
                                      <m:t>𝐾𝑐</m:t>
                                    </m:r>
                                  </m:e>
                                </m:d>
                              </m:e>
                              <m:sub>
                                <m:r>
                                  <a:rPr lang="en-US" b="0" i="1" smtClean="0">
                                    <a:latin typeface="Cambria Math"/>
                                  </a:rPr>
                                  <m:t>𝐵</m:t>
                                </m:r>
                              </m:sub>
                            </m:sSub>
                          </m:den>
                        </m:f>
                        <m:r>
                          <a:rPr lang="en-US" b="0" i="1" smtClean="0">
                            <a:latin typeface="Cambria Math"/>
                          </a:rPr>
                          <m:t>=</m:t>
                        </m:r>
                        <m:f>
                          <m:fPr>
                            <m:ctrlPr>
                              <a:rPr lang="en-US" b="0" i="1" smtClean="0">
                                <a:latin typeface="Cambria Math"/>
                              </a:rPr>
                            </m:ctrlPr>
                          </m:fPr>
                          <m:num>
                            <m:sSub>
                              <m:sSubPr>
                                <m:ctrlPr>
                                  <a:rPr lang="en-US" b="0" i="1" smtClean="0">
                                    <a:latin typeface="Cambria Math"/>
                                  </a:rPr>
                                </m:ctrlPr>
                              </m:sSubPr>
                              <m:e>
                                <m:acc>
                                  <m:accPr>
                                    <m:chr m:val="̅"/>
                                    <m:ctrlPr>
                                      <a:rPr lang="en-US" b="0" i="1" smtClean="0">
                                        <a:latin typeface="Cambria Math"/>
                                      </a:rPr>
                                    </m:ctrlPr>
                                  </m:accPr>
                                  <m:e>
                                    <m:d>
                                      <m:dPr>
                                        <m:ctrlPr>
                                          <a:rPr lang="en-US" b="0" i="1" smtClean="0">
                                            <a:latin typeface="Cambria Math"/>
                                          </a:rPr>
                                        </m:ctrlPr>
                                      </m:dPr>
                                      <m:e>
                                        <m:sSub>
                                          <m:sSubPr>
                                            <m:ctrlPr>
                                              <a:rPr lang="en-US" b="0" i="1" smtClean="0">
                                                <a:latin typeface="Cambria Math"/>
                                              </a:rPr>
                                            </m:ctrlPr>
                                          </m:sSubPr>
                                          <m:e>
                                            <m:r>
                                              <a:rPr lang="en-US" b="0" i="1" smtClean="0">
                                                <a:latin typeface="Cambria Math"/>
                                                <a:ea typeface="Cambria Math"/>
                                              </a:rPr>
                                              <m:t>𝜇</m:t>
                                            </m:r>
                                          </m:e>
                                          <m:sub>
                                            <m:r>
                                              <a:rPr lang="en-US" b="0" i="1" smtClean="0">
                                                <a:latin typeface="Cambria Math"/>
                                              </a:rPr>
                                              <m:t>𝑒𝑛</m:t>
                                            </m:r>
                                          </m:sub>
                                        </m:sSub>
                                        <m:r>
                                          <a:rPr lang="en-US" b="0" i="1" smtClean="0">
                                            <a:latin typeface="Cambria Math"/>
                                          </a:rPr>
                                          <m:t>/</m:t>
                                        </m:r>
                                        <m:r>
                                          <a:rPr lang="en-US" b="0" i="1" smtClean="0">
                                            <a:latin typeface="Cambria Math"/>
                                            <a:ea typeface="Cambria Math"/>
                                          </a:rPr>
                                          <m:t>𝜌</m:t>
                                        </m:r>
                                      </m:e>
                                    </m:d>
                                  </m:e>
                                </m:acc>
                              </m:e>
                              <m:sub>
                                <m:r>
                                  <a:rPr lang="en-US" b="0" i="1" smtClean="0">
                                    <a:latin typeface="Cambria Math"/>
                                  </a:rPr>
                                  <m:t>𝐴</m:t>
                                </m:r>
                              </m:sub>
                            </m:sSub>
                          </m:num>
                          <m:den>
                            <m:sSub>
                              <m:sSubPr>
                                <m:ctrlPr>
                                  <a:rPr lang="en-US" i="1">
                                    <a:latin typeface="Cambria Math"/>
                                  </a:rPr>
                                </m:ctrlPr>
                              </m:sSubPr>
                              <m:e>
                                <m:acc>
                                  <m:accPr>
                                    <m:chr m:val="̅"/>
                                    <m:ctrlPr>
                                      <a:rPr lang="en-US" i="1">
                                        <a:latin typeface="Cambria Math"/>
                                      </a:rPr>
                                    </m:ctrlPr>
                                  </m:accPr>
                                  <m:e>
                                    <m:d>
                                      <m:dPr>
                                        <m:ctrlPr>
                                          <a:rPr lang="en-US" i="1">
                                            <a:latin typeface="Cambria Math"/>
                                          </a:rPr>
                                        </m:ctrlPr>
                                      </m:dPr>
                                      <m:e>
                                        <m:sSub>
                                          <m:sSubPr>
                                            <m:ctrlPr>
                                              <a:rPr lang="en-US" i="1">
                                                <a:latin typeface="Cambria Math"/>
                                              </a:rPr>
                                            </m:ctrlPr>
                                          </m:sSubPr>
                                          <m:e>
                                            <m:r>
                                              <a:rPr lang="en-US" i="1">
                                                <a:latin typeface="Cambria Math"/>
                                                <a:ea typeface="Cambria Math"/>
                                              </a:rPr>
                                              <m:t>𝜇</m:t>
                                            </m:r>
                                          </m:e>
                                          <m:sub>
                                            <m:r>
                                              <a:rPr lang="en-US" i="1">
                                                <a:latin typeface="Cambria Math"/>
                                              </a:rPr>
                                              <m:t>𝑒𝑛</m:t>
                                            </m:r>
                                          </m:sub>
                                        </m:sSub>
                                        <m:r>
                                          <a:rPr lang="en-US" i="1">
                                            <a:latin typeface="Cambria Math"/>
                                          </a:rPr>
                                          <m:t>/</m:t>
                                        </m:r>
                                        <m:r>
                                          <a:rPr lang="en-US" i="1">
                                            <a:latin typeface="Cambria Math"/>
                                            <a:ea typeface="Cambria Math"/>
                                          </a:rPr>
                                          <m:t>𝜌</m:t>
                                        </m:r>
                                      </m:e>
                                    </m:d>
                                  </m:e>
                                </m:acc>
                              </m:e>
                              <m:sub>
                                <m:r>
                                  <a:rPr lang="en-US" b="0" i="1" smtClean="0">
                                    <a:latin typeface="Cambria Math"/>
                                  </a:rPr>
                                  <m:t>𝐵</m:t>
                                </m:r>
                              </m:sub>
                            </m:sSub>
                          </m:den>
                        </m:f>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827584" y="2780928"/>
                  <a:ext cx="2610330" cy="739626"/>
                </a:xfrm>
                <a:prstGeom prst="rect">
                  <a:avLst/>
                </a:prstGeom>
                <a:blipFill rotWithShape="1">
                  <a:blip r:embed="rId6"/>
                  <a:stretch>
                    <a:fillRect/>
                  </a:stretch>
                </a:blipFill>
              </p:spPr>
              <p:txBody>
                <a:bodyPr/>
                <a:lstStyle/>
                <a:p>
                  <a:r>
                    <a:rPr lang="en-GB">
                      <a:noFill/>
                    </a:rPr>
                    <a:t> </a:t>
                  </a:r>
                </a:p>
              </p:txBody>
            </p:sp>
          </mc:Fallback>
        </mc:AlternateContent>
        <p:sp>
          <p:nvSpPr>
            <p:cNvPr id="21" name="TextBox 20"/>
            <p:cNvSpPr txBox="1"/>
            <p:nvPr/>
          </p:nvSpPr>
          <p:spPr>
            <a:xfrm>
              <a:off x="1115616" y="2564904"/>
              <a:ext cx="576064" cy="338554"/>
            </a:xfrm>
            <a:prstGeom prst="rect">
              <a:avLst/>
            </a:prstGeom>
            <a:noFill/>
          </p:spPr>
          <p:txBody>
            <a:bodyPr wrap="square" rtlCol="0">
              <a:spAutoFit/>
            </a:bodyPr>
            <a:lstStyle/>
            <a:p>
              <a:r>
                <a:rPr lang="en-US" sz="1600" dirty="0" smtClean="0"/>
                <a:t>CPE</a:t>
              </a:r>
              <a:endParaRPr lang="en-GB" sz="1600" dirty="0"/>
            </a:p>
          </p:txBody>
        </p:sp>
      </p:grpSp>
      <p:grpSp>
        <p:nvGrpSpPr>
          <p:cNvPr id="23" name="Group 22"/>
          <p:cNvGrpSpPr/>
          <p:nvPr/>
        </p:nvGrpSpPr>
        <p:grpSpPr>
          <a:xfrm>
            <a:off x="827584" y="4993695"/>
            <a:ext cx="2140138" cy="955585"/>
            <a:chOff x="827584" y="2564904"/>
            <a:chExt cx="2140138" cy="955585"/>
          </a:xfrm>
        </p:grpSpPr>
        <mc:AlternateContent xmlns:mc="http://schemas.openxmlformats.org/markup-compatibility/2006" xmlns:a14="http://schemas.microsoft.com/office/drawing/2010/main">
          <mc:Choice Requires="a14">
            <p:sp>
              <p:nvSpPr>
                <p:cNvPr id="24" name="TextBox 23"/>
                <p:cNvSpPr txBox="1"/>
                <p:nvPr/>
              </p:nvSpPr>
              <p:spPr>
                <a:xfrm>
                  <a:off x="827584" y="2780928"/>
                  <a:ext cx="2140138" cy="73956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a:rPr>
                            </m:ctrlPr>
                          </m:fPr>
                          <m:num>
                            <m:sSub>
                              <m:sSubPr>
                                <m:ctrlPr>
                                  <a:rPr lang="en-GB" i="1" smtClean="0">
                                    <a:latin typeface="Cambria Math"/>
                                  </a:rPr>
                                </m:ctrlPr>
                              </m:sSubPr>
                              <m:e>
                                <m:r>
                                  <a:rPr lang="en-US" b="0" i="1" smtClean="0">
                                    <a:latin typeface="Cambria Math"/>
                                  </a:rPr>
                                  <m:t>𝐷</m:t>
                                </m:r>
                              </m:e>
                              <m:sub>
                                <m:r>
                                  <a:rPr lang="en-US" b="0" i="1" smtClean="0">
                                    <a:latin typeface="Cambria Math"/>
                                  </a:rPr>
                                  <m:t>𝐴</m:t>
                                </m:r>
                              </m:sub>
                            </m:sSub>
                          </m:num>
                          <m:den>
                            <m:sSub>
                              <m:sSubPr>
                                <m:ctrlPr>
                                  <a:rPr lang="en-GB" i="1" smtClean="0">
                                    <a:latin typeface="Cambria Math"/>
                                  </a:rPr>
                                </m:ctrlPr>
                              </m:sSubPr>
                              <m:e>
                                <m:r>
                                  <a:rPr lang="en-US" b="0" i="1" smtClean="0">
                                    <a:latin typeface="Cambria Math"/>
                                  </a:rPr>
                                  <m:t>𝐷</m:t>
                                </m:r>
                              </m:e>
                              <m:sub>
                                <m:r>
                                  <a:rPr lang="en-US" b="0" i="1" smtClean="0">
                                    <a:latin typeface="Cambria Math"/>
                                  </a:rPr>
                                  <m:t>𝐵</m:t>
                                </m:r>
                              </m:sub>
                            </m:sSub>
                          </m:den>
                        </m:f>
                        <m:r>
                          <a:rPr lang="en-US" b="0" i="1" smtClean="0">
                            <a:latin typeface="Cambria Math"/>
                          </a:rPr>
                          <m:t>=</m:t>
                        </m:r>
                        <m:f>
                          <m:fPr>
                            <m:ctrlPr>
                              <a:rPr lang="en-US" b="0" i="1" smtClean="0">
                                <a:latin typeface="Cambria Math"/>
                              </a:rPr>
                            </m:ctrlPr>
                          </m:fPr>
                          <m:num>
                            <m:sSub>
                              <m:sSubPr>
                                <m:ctrlPr>
                                  <a:rPr lang="en-US" b="0" i="1" smtClean="0">
                                    <a:latin typeface="Cambria Math"/>
                                  </a:rPr>
                                </m:ctrlPr>
                              </m:sSubPr>
                              <m:e>
                                <m:d>
                                  <m:dPr>
                                    <m:ctrlPr>
                                      <a:rPr lang="en-US" b="0" i="1" smtClean="0">
                                        <a:latin typeface="Cambria Math"/>
                                      </a:rPr>
                                    </m:ctrlPr>
                                  </m:dPr>
                                  <m:e>
                                    <m:r>
                                      <a:rPr lang="en-US" b="0" i="1" smtClean="0">
                                        <a:latin typeface="Cambria Math"/>
                                      </a:rPr>
                                      <m:t>𝐾</m:t>
                                    </m:r>
                                  </m:e>
                                </m:d>
                              </m:e>
                              <m:sub>
                                <m:r>
                                  <a:rPr lang="en-US" b="0" i="1" smtClean="0">
                                    <a:latin typeface="Cambria Math"/>
                                  </a:rPr>
                                  <m:t>𝐴</m:t>
                                </m:r>
                              </m:sub>
                            </m:sSub>
                          </m:num>
                          <m:den>
                            <m:sSub>
                              <m:sSubPr>
                                <m:ctrlPr>
                                  <a:rPr lang="en-US" i="1">
                                    <a:latin typeface="Cambria Math"/>
                                  </a:rPr>
                                </m:ctrlPr>
                              </m:sSubPr>
                              <m:e>
                                <m:d>
                                  <m:dPr>
                                    <m:ctrlPr>
                                      <a:rPr lang="en-US" i="1">
                                        <a:latin typeface="Cambria Math"/>
                                      </a:rPr>
                                    </m:ctrlPr>
                                  </m:dPr>
                                  <m:e>
                                    <m:r>
                                      <a:rPr lang="en-US" i="1">
                                        <a:latin typeface="Cambria Math"/>
                                      </a:rPr>
                                      <m:t>𝐾</m:t>
                                    </m:r>
                                  </m:e>
                                </m:d>
                              </m:e>
                              <m:sub>
                                <m:r>
                                  <a:rPr lang="en-US" b="0" i="1" smtClean="0">
                                    <a:latin typeface="Cambria Math"/>
                                  </a:rPr>
                                  <m:t>𝐵</m:t>
                                </m:r>
                              </m:sub>
                            </m:sSub>
                          </m:den>
                        </m:f>
                        <m:r>
                          <a:rPr lang="en-US" b="0" i="1" smtClean="0">
                            <a:latin typeface="Cambria Math"/>
                          </a:rPr>
                          <m:t>=</m:t>
                        </m:r>
                        <m:f>
                          <m:fPr>
                            <m:ctrlPr>
                              <a:rPr lang="en-US" b="0" i="1" smtClean="0">
                                <a:latin typeface="Cambria Math"/>
                              </a:rPr>
                            </m:ctrlPr>
                          </m:fPr>
                          <m:num>
                            <m:sSub>
                              <m:sSubPr>
                                <m:ctrlPr>
                                  <a:rPr lang="en-US" b="0" i="1" smtClean="0">
                                    <a:latin typeface="Cambria Math"/>
                                  </a:rPr>
                                </m:ctrlPr>
                              </m:sSubPr>
                              <m:e>
                                <m:acc>
                                  <m:accPr>
                                    <m:chr m:val="̅"/>
                                    <m:ctrlPr>
                                      <a:rPr lang="en-US" b="0" i="1" smtClean="0">
                                        <a:latin typeface="Cambria Math"/>
                                      </a:rPr>
                                    </m:ctrlPr>
                                  </m:accPr>
                                  <m:e>
                                    <m:d>
                                      <m:dPr>
                                        <m:ctrlPr>
                                          <a:rPr lang="en-US" b="0" i="1" smtClean="0">
                                            <a:latin typeface="Cambria Math"/>
                                          </a:rPr>
                                        </m:ctrlPr>
                                      </m:dPr>
                                      <m:e>
                                        <m:sSub>
                                          <m:sSubPr>
                                            <m:ctrlPr>
                                              <a:rPr lang="en-US" b="0" i="1" smtClean="0">
                                                <a:latin typeface="Cambria Math"/>
                                              </a:rPr>
                                            </m:ctrlPr>
                                          </m:sSubPr>
                                          <m:e>
                                            <m:r>
                                              <a:rPr lang="en-US" b="0" i="1" smtClean="0">
                                                <a:latin typeface="Cambria Math"/>
                                                <a:ea typeface="Cambria Math"/>
                                              </a:rPr>
                                              <m:t>𝐹</m:t>
                                            </m:r>
                                          </m:e>
                                          <m:sub>
                                            <m:r>
                                              <a:rPr lang="en-US" b="0" i="1" smtClean="0">
                                                <a:latin typeface="Cambria Math"/>
                                              </a:rPr>
                                              <m:t>𝑛</m:t>
                                            </m:r>
                                          </m:sub>
                                        </m:sSub>
                                      </m:e>
                                    </m:d>
                                  </m:e>
                                </m:acc>
                              </m:e>
                              <m:sub>
                                <m:r>
                                  <a:rPr lang="en-US" b="0" i="1" smtClean="0">
                                    <a:latin typeface="Cambria Math"/>
                                  </a:rPr>
                                  <m:t>𝐴</m:t>
                                </m:r>
                              </m:sub>
                            </m:sSub>
                          </m:num>
                          <m:den>
                            <m:sSub>
                              <m:sSubPr>
                                <m:ctrlPr>
                                  <a:rPr lang="en-US" i="1">
                                    <a:latin typeface="Cambria Math"/>
                                  </a:rPr>
                                </m:ctrlPr>
                              </m:sSubPr>
                              <m:e>
                                <m:acc>
                                  <m:accPr>
                                    <m:chr m:val="̅"/>
                                    <m:ctrlPr>
                                      <a:rPr lang="en-US" i="1">
                                        <a:latin typeface="Cambria Math"/>
                                      </a:rPr>
                                    </m:ctrlPr>
                                  </m:accPr>
                                  <m:e>
                                    <m:d>
                                      <m:dPr>
                                        <m:ctrlPr>
                                          <a:rPr lang="en-US" i="1">
                                            <a:latin typeface="Cambria Math"/>
                                          </a:rPr>
                                        </m:ctrlPr>
                                      </m:dPr>
                                      <m:e>
                                        <m:sSub>
                                          <m:sSubPr>
                                            <m:ctrlPr>
                                              <a:rPr lang="en-US" i="1">
                                                <a:latin typeface="Cambria Math"/>
                                              </a:rPr>
                                            </m:ctrlPr>
                                          </m:sSubPr>
                                          <m:e>
                                            <m:r>
                                              <a:rPr lang="en-US" i="1">
                                                <a:latin typeface="Cambria Math"/>
                                                <a:ea typeface="Cambria Math"/>
                                              </a:rPr>
                                              <m:t>𝐹</m:t>
                                            </m:r>
                                          </m:e>
                                          <m:sub>
                                            <m:r>
                                              <a:rPr lang="en-US" i="1">
                                                <a:latin typeface="Cambria Math"/>
                                              </a:rPr>
                                              <m:t>𝑛</m:t>
                                            </m:r>
                                          </m:sub>
                                        </m:sSub>
                                      </m:e>
                                    </m:d>
                                  </m:e>
                                </m:acc>
                              </m:e>
                              <m:sub>
                                <m:r>
                                  <a:rPr lang="en-US" b="0" i="1" smtClean="0">
                                    <a:latin typeface="Cambria Math"/>
                                  </a:rPr>
                                  <m:t>𝐵</m:t>
                                </m:r>
                              </m:sub>
                            </m:sSub>
                          </m:den>
                        </m:f>
                      </m:oMath>
                    </m:oMathPara>
                  </a14:m>
                  <a:endParaRPr lang="en-GB" dirty="0"/>
                </a:p>
              </p:txBody>
            </p:sp>
          </mc:Choice>
          <mc:Fallback xmlns="">
            <p:sp>
              <p:nvSpPr>
                <p:cNvPr id="24" name="TextBox 23"/>
                <p:cNvSpPr txBox="1">
                  <a:spLocks noRot="1" noChangeAspect="1" noMove="1" noResize="1" noEditPoints="1" noAdjustHandles="1" noChangeArrowheads="1" noChangeShapeType="1" noTextEdit="1"/>
                </p:cNvSpPr>
                <p:nvPr/>
              </p:nvSpPr>
              <p:spPr>
                <a:xfrm>
                  <a:off x="827584" y="2780928"/>
                  <a:ext cx="2140138" cy="739561"/>
                </a:xfrm>
                <a:prstGeom prst="rect">
                  <a:avLst/>
                </a:prstGeom>
                <a:blipFill rotWithShape="1">
                  <a:blip r:embed="rId7"/>
                  <a:stretch>
                    <a:fillRect/>
                  </a:stretch>
                </a:blipFill>
              </p:spPr>
              <p:txBody>
                <a:bodyPr/>
                <a:lstStyle/>
                <a:p>
                  <a:r>
                    <a:rPr lang="en-GB">
                      <a:noFill/>
                    </a:rPr>
                    <a:t> </a:t>
                  </a:r>
                </a:p>
              </p:txBody>
            </p:sp>
          </mc:Fallback>
        </mc:AlternateContent>
        <p:sp>
          <p:nvSpPr>
            <p:cNvPr id="25" name="TextBox 24"/>
            <p:cNvSpPr txBox="1"/>
            <p:nvPr/>
          </p:nvSpPr>
          <p:spPr>
            <a:xfrm>
              <a:off x="1115616" y="2564904"/>
              <a:ext cx="576064" cy="338554"/>
            </a:xfrm>
            <a:prstGeom prst="rect">
              <a:avLst/>
            </a:prstGeom>
            <a:noFill/>
          </p:spPr>
          <p:txBody>
            <a:bodyPr wrap="square" rtlCol="0">
              <a:spAutoFit/>
            </a:bodyPr>
            <a:lstStyle/>
            <a:p>
              <a:r>
                <a:rPr lang="en-US" sz="1600" dirty="0" smtClean="0"/>
                <a:t>CPE</a:t>
              </a:r>
              <a:endParaRPr lang="en-GB" sz="1600" dirty="0"/>
            </a:p>
          </p:txBody>
        </p:sp>
      </p:grpSp>
      <p:sp>
        <p:nvSpPr>
          <p:cNvPr id="28" name="Slide Number Placeholder 27"/>
          <p:cNvSpPr>
            <a:spLocks noGrp="1"/>
          </p:cNvSpPr>
          <p:nvPr>
            <p:ph type="sldNum" sz="quarter" idx="12"/>
          </p:nvPr>
        </p:nvSpPr>
        <p:spPr/>
        <p:txBody>
          <a:bodyPr/>
          <a:lstStyle/>
          <a:p>
            <a:fld id="{97B5E8DF-58F0-4F1A-9C8E-35C36CDA2C44}" type="slidenum">
              <a:rPr lang="en-GB" smtClean="0"/>
              <a:pPr/>
              <a:t>69</a:t>
            </a:fld>
            <a:endParaRPr lang="en-GB"/>
          </a:p>
        </p:txBody>
      </p:sp>
      <mc:AlternateContent xmlns:mc="http://schemas.openxmlformats.org/markup-compatibility/2006" xmlns:a14="http://schemas.microsoft.com/office/drawing/2010/main">
        <mc:Choice Requires="a14">
          <p:sp>
            <p:nvSpPr>
              <p:cNvPr id="14" name="TextBox 13"/>
              <p:cNvSpPr txBox="1"/>
              <p:nvPr/>
            </p:nvSpPr>
            <p:spPr>
              <a:xfrm>
                <a:off x="3923928" y="2204864"/>
                <a:ext cx="5133588" cy="1200329"/>
              </a:xfrm>
              <a:prstGeom prst="rect">
                <a:avLst/>
              </a:prstGeom>
              <a:noFill/>
            </p:spPr>
            <p:txBody>
              <a:bodyPr wrap="square" rtlCol="0">
                <a:spAutoFit/>
              </a:bodyPr>
              <a:lstStyle/>
              <a:p>
                <a:pPr marL="285750" indent="-285750">
                  <a:buFont typeface="Arial" pitchFamily="34" charset="0"/>
                  <a:buChar char="•"/>
                </a:pPr>
                <a:r>
                  <a:rPr lang="en-US" dirty="0">
                    <a:latin typeface="Symbol" pitchFamily="18" charset="2"/>
                  </a:rPr>
                  <a:t>m</a:t>
                </a:r>
                <a:r>
                  <a:rPr lang="en-US" dirty="0" smtClean="0"/>
                  <a:t>’ is the common slope of the </a:t>
                </a:r>
                <a:r>
                  <a:rPr lang="en-US" i="1" dirty="0" smtClean="0"/>
                  <a:t>K, D and </a:t>
                </a:r>
                <a:r>
                  <a:rPr lang="en-US" i="1" dirty="0" err="1" smtClean="0"/>
                  <a:t>Kc</a:t>
                </a:r>
                <a:r>
                  <a:rPr lang="en-US" i="1" dirty="0" smtClean="0"/>
                  <a:t> </a:t>
                </a:r>
                <a:r>
                  <a:rPr lang="en-US" dirty="0" smtClean="0"/>
                  <a:t>curves</a:t>
                </a:r>
              </a:p>
              <a:p>
                <a:pPr marL="285750" indent="-285750">
                  <a:buFont typeface="Arial" pitchFamily="34" charset="0"/>
                  <a:buChar char="•"/>
                </a:pPr>
                <a:r>
                  <a:rPr lang="en-US" dirty="0" smtClean="0"/>
                  <a:t> </a:t>
                </a:r>
                <a14:m>
                  <m:oMath xmlns:m="http://schemas.openxmlformats.org/officeDocument/2006/math">
                    <m:acc>
                      <m:accPr>
                        <m:chr m:val="̅"/>
                        <m:ctrlPr>
                          <a:rPr lang="en-US" i="1">
                            <a:latin typeface="Cambria Math"/>
                            <a:ea typeface="Cambria Math"/>
                          </a:rPr>
                        </m:ctrlPr>
                      </m:accPr>
                      <m:e>
                        <m:r>
                          <a:rPr lang="en-US" i="1">
                            <a:latin typeface="Cambria Math"/>
                            <a:ea typeface="Cambria Math"/>
                          </a:rPr>
                          <m:t>𝑥</m:t>
                        </m:r>
                      </m:e>
                    </m:acc>
                  </m:oMath>
                </a14:m>
                <a:r>
                  <a:rPr lang="en-GB" dirty="0" smtClean="0"/>
                  <a:t> is the mean distance the secondary charged particles carry they kinetic energy in the direction of the primary rays while depositing it as dose</a:t>
                </a:r>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3923928" y="2204864"/>
                <a:ext cx="5133588" cy="1200329"/>
              </a:xfrm>
              <a:prstGeom prst="rect">
                <a:avLst/>
              </a:prstGeom>
              <a:blipFill rotWithShape="1">
                <a:blip r:embed="rId8"/>
                <a:stretch>
                  <a:fillRect l="-831" t="-3553" r="-831" b="-7107"/>
                </a:stretch>
              </a:blipFill>
            </p:spPr>
            <p:txBody>
              <a:bodyPr/>
              <a:lstStyle/>
              <a:p>
                <a:r>
                  <a:rPr lang="en-GB">
                    <a:noFill/>
                  </a:rPr>
                  <a:t> </a:t>
                </a:r>
              </a:p>
            </p:txBody>
          </p:sp>
        </mc:Fallback>
      </mc:AlternateContent>
    </p:spTree>
    <p:extLst>
      <p:ext uri="{BB962C8B-B14F-4D97-AF65-F5344CB8AC3E}">
        <p14:creationId xmlns:p14="http://schemas.microsoft.com/office/powerpoint/2010/main" val="127934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7" y="29568"/>
            <a:ext cx="6912768"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Why is radiation dosimetry important?</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31306"/>
            <a:ext cx="8568952" cy="4785926"/>
          </a:xfrm>
          <a:prstGeom prst="rect">
            <a:avLst/>
          </a:prstGeom>
          <a:noFill/>
        </p:spPr>
        <p:txBody>
          <a:bodyPr wrap="square" rtlCol="0">
            <a:spAutoFit/>
          </a:bodyPr>
          <a:lstStyle/>
          <a:p>
            <a:r>
              <a:rPr lang="en-US" sz="1900" b="1" dirty="0" smtClean="0">
                <a:solidFill>
                  <a:srgbClr val="0070C0"/>
                </a:solidFill>
                <a:latin typeface="Verdana" pitchFamily="34" charset="0"/>
                <a:ea typeface="Verdana" pitchFamily="34" charset="0"/>
                <a:cs typeface="Verdana" pitchFamily="34" charset="0"/>
              </a:rPr>
              <a:t>Unique effects of interaction of ionizing radiation with matter</a:t>
            </a:r>
          </a:p>
          <a:p>
            <a:r>
              <a:rPr lang="en-US" sz="1900" dirty="0" smtClean="0">
                <a:latin typeface="Verdana" pitchFamily="34" charset="0"/>
                <a:ea typeface="Verdana" pitchFamily="34" charset="0"/>
                <a:cs typeface="Verdana" pitchFamily="34" charset="0"/>
              </a:rPr>
              <a:t> </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Biological systems (humans in particular) are particularly susceptible to damage by ionizing radiation</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The expenditure of a trivial amount of energy (~4 J/kg or </a:t>
            </a:r>
            <a:r>
              <a:rPr lang="en-US" sz="1900" dirty="0" err="1" smtClean="0">
                <a:latin typeface="Verdana" pitchFamily="34" charset="0"/>
                <a:ea typeface="Verdana" pitchFamily="34" charset="0"/>
                <a:cs typeface="Verdana" pitchFamily="34" charset="0"/>
              </a:rPr>
              <a:t>Gy</a:t>
            </a:r>
            <a:r>
              <a:rPr lang="en-US" sz="1900" dirty="0" smtClean="0">
                <a:latin typeface="Verdana" pitchFamily="34" charset="0"/>
                <a:ea typeface="Verdana" pitchFamily="34" charset="0"/>
                <a:cs typeface="Verdana" pitchFamily="34" charset="0"/>
              </a:rPr>
              <a:t>) to the whole body is likely to cause death</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Even if this amount of energy can only raise the gross temperature by about 0.001 °C</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This is because of the ability of ionizing radiation to impart their energy to individual atoms</a:t>
            </a:r>
            <a:r>
              <a:rPr lang="en-US" sz="1900" dirty="0">
                <a:latin typeface="Verdana" pitchFamily="34" charset="0"/>
                <a:ea typeface="Verdana" pitchFamily="34" charset="0"/>
                <a:cs typeface="Verdana" pitchFamily="34" charset="0"/>
              </a:rPr>
              <a:t> </a:t>
            </a:r>
            <a:r>
              <a:rPr lang="en-US" sz="1900" dirty="0" smtClean="0">
                <a:latin typeface="Verdana" pitchFamily="34" charset="0"/>
                <a:ea typeface="Verdana" pitchFamily="34" charset="0"/>
                <a:cs typeface="Verdana" pitchFamily="34" charset="0"/>
              </a:rPr>
              <a:t>and molecules</a:t>
            </a:r>
          </a:p>
          <a:p>
            <a:pPr marL="285750" indent="-285750">
              <a:spcAft>
                <a:spcPts val="600"/>
              </a:spcAft>
              <a:buFont typeface="Arial" pitchFamily="34" charset="0"/>
              <a:buChar char="•"/>
            </a:pPr>
            <a:r>
              <a:rPr lang="en-US" sz="1900" dirty="0" smtClean="0">
                <a:latin typeface="Verdana" pitchFamily="34" charset="0"/>
                <a:ea typeface="Verdana" pitchFamily="34" charset="0"/>
                <a:cs typeface="Verdana" pitchFamily="34" charset="0"/>
              </a:rPr>
              <a:t>The resulting high local concentration of absorbed energy can kill a cell either </a:t>
            </a:r>
            <a:r>
              <a:rPr lang="en-US" sz="1900" b="1" i="1" dirty="0" smtClean="0">
                <a:latin typeface="Verdana" pitchFamily="34" charset="0"/>
                <a:ea typeface="Verdana" pitchFamily="34" charset="0"/>
                <a:cs typeface="Verdana" pitchFamily="34" charset="0"/>
              </a:rPr>
              <a:t>directly</a:t>
            </a:r>
            <a:r>
              <a:rPr lang="en-US" sz="1900" dirty="0" smtClean="0">
                <a:latin typeface="Verdana" pitchFamily="34" charset="0"/>
                <a:ea typeface="Verdana" pitchFamily="34" charset="0"/>
                <a:cs typeface="Verdana" pitchFamily="34" charset="0"/>
              </a:rPr>
              <a:t> or through the formation of highly reactive chemical species such as </a:t>
            </a:r>
            <a:r>
              <a:rPr lang="en-US" sz="1900" b="1" i="1" dirty="0" smtClean="0">
                <a:latin typeface="Verdana" pitchFamily="34" charset="0"/>
                <a:ea typeface="Verdana" pitchFamily="34" charset="0"/>
                <a:cs typeface="Verdana" pitchFamily="34" charset="0"/>
              </a:rPr>
              <a:t>free radicals </a:t>
            </a:r>
            <a:r>
              <a:rPr lang="en-US" sz="1900" dirty="0" smtClean="0">
                <a:latin typeface="Verdana" pitchFamily="34" charset="0"/>
                <a:ea typeface="Verdana" pitchFamily="34" charset="0"/>
                <a:cs typeface="Verdana" pitchFamily="34" charset="0"/>
              </a:rPr>
              <a:t>(atom or compound in which there is an unpaired electron, such as H or CH</a:t>
            </a:r>
            <a:r>
              <a:rPr lang="en-US" sz="1900" baseline="-25000" dirty="0" smtClean="0">
                <a:latin typeface="Verdana" pitchFamily="34" charset="0"/>
                <a:ea typeface="Verdana" pitchFamily="34" charset="0"/>
                <a:cs typeface="Verdana" pitchFamily="34" charset="0"/>
              </a:rPr>
              <a:t>3</a:t>
            </a:r>
            <a:r>
              <a:rPr lang="en-US" sz="1900" dirty="0" smtClean="0">
                <a:latin typeface="Verdana" pitchFamily="34" charset="0"/>
                <a:ea typeface="Verdana" pitchFamily="34" charset="0"/>
                <a:cs typeface="Verdana" pitchFamily="34" charset="0"/>
              </a:rPr>
              <a:t>) in the water medium that constitutes the bulk of the biological material</a:t>
            </a:r>
            <a:endParaRPr lang="en-GB" sz="1900" dirty="0">
              <a:latin typeface="Verdana" pitchFamily="34" charset="0"/>
              <a:ea typeface="Verdana" pitchFamily="34" charset="0"/>
              <a:cs typeface="Verdana" pitchFamily="34" charset="0"/>
            </a:endParaRPr>
          </a:p>
        </p:txBody>
      </p:sp>
      <p:sp>
        <p:nvSpPr>
          <p:cNvPr id="4" name="TextBox 3"/>
          <p:cNvSpPr txBox="1"/>
          <p:nvPr/>
        </p:nvSpPr>
        <p:spPr>
          <a:xfrm>
            <a:off x="251520" y="5811361"/>
            <a:ext cx="8712968" cy="353943"/>
          </a:xfrm>
          <a:prstGeom prst="rect">
            <a:avLst/>
          </a:prstGeom>
          <a:noFill/>
          <a:ln w="6350">
            <a:solidFill>
              <a:schemeClr val="tx1"/>
            </a:solidFill>
          </a:ln>
        </p:spPr>
        <p:txBody>
          <a:bodyPr wrap="square" rtlCol="0">
            <a:spAutoFit/>
          </a:bodyPr>
          <a:lstStyle/>
          <a:p>
            <a:r>
              <a:rPr lang="en-US" sz="1700" dirty="0" smtClean="0">
                <a:latin typeface="Verdana" pitchFamily="34" charset="0"/>
                <a:ea typeface="Verdana" pitchFamily="34" charset="0"/>
                <a:cs typeface="Verdana" pitchFamily="34" charset="0"/>
              </a:rPr>
              <a:t>Main aim of </a:t>
            </a:r>
            <a:r>
              <a:rPr lang="en-US" sz="1700" b="1" dirty="0" smtClean="0">
                <a:latin typeface="Verdana" pitchFamily="34" charset="0"/>
                <a:ea typeface="Verdana" pitchFamily="34" charset="0"/>
                <a:cs typeface="Verdana" pitchFamily="34" charset="0"/>
              </a:rPr>
              <a:t>dosimetry</a:t>
            </a:r>
            <a:r>
              <a:rPr lang="en-US" sz="1700" dirty="0" smtClean="0">
                <a:latin typeface="Verdana" pitchFamily="34" charset="0"/>
                <a:ea typeface="Verdana" pitchFamily="34" charset="0"/>
                <a:cs typeface="Verdana" pitchFamily="34" charset="0"/>
              </a:rPr>
              <a:t> = measurement of the absorbed dose (energy/mass)</a:t>
            </a:r>
            <a:endParaRPr lang="en-GB" sz="1700"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7</a:t>
            </a:fld>
            <a:endParaRPr lang="en-GB"/>
          </a:p>
        </p:txBody>
      </p:sp>
    </p:spTree>
    <p:extLst>
      <p:ext uri="{BB962C8B-B14F-4D97-AF65-F5344CB8AC3E}">
        <p14:creationId xmlns:p14="http://schemas.microsoft.com/office/powerpoint/2010/main" val="2429653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90" y="15575"/>
            <a:ext cx="8454842"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Relating absorbed dose D in air to exposure X for x- or </a:t>
            </a:r>
            <a:r>
              <a:rPr lang="en-US" sz="2000" i="1" dirty="0" smtClean="0">
                <a:solidFill>
                  <a:srgbClr val="FF0000"/>
                </a:solidFill>
                <a:latin typeface="Symbol" pitchFamily="18" charset="2"/>
                <a:ea typeface="Verdana" pitchFamily="34" charset="0"/>
                <a:cs typeface="Verdana" pitchFamily="34" charset="0"/>
              </a:rPr>
              <a:t>g</a:t>
            </a:r>
            <a:r>
              <a:rPr lang="en-US" sz="2000" i="1" dirty="0" smtClean="0">
                <a:solidFill>
                  <a:srgbClr val="FF0000"/>
                </a:solidFill>
                <a:latin typeface="Verdana" pitchFamily="34" charset="0"/>
                <a:ea typeface="Verdana" pitchFamily="34" charset="0"/>
                <a:cs typeface="Verdana" pitchFamily="34" charset="0"/>
              </a:rPr>
              <a:t>-fields</a:t>
            </a:r>
            <a:endParaRPr lang="en-GB" sz="2000" i="1" dirty="0">
              <a:solidFill>
                <a:srgbClr val="FF0000"/>
              </a:solidFill>
              <a:latin typeface="Verdana" pitchFamily="34" charset="0"/>
              <a:ea typeface="Verdana" pitchFamily="34" charset="0"/>
              <a:cs typeface="Verdana" pitchFamily="34" charset="0"/>
            </a:endParaRPr>
          </a:p>
        </p:txBody>
      </p:sp>
      <p:grpSp>
        <p:nvGrpSpPr>
          <p:cNvPr id="17" name="Group 16"/>
          <p:cNvGrpSpPr/>
          <p:nvPr/>
        </p:nvGrpSpPr>
        <p:grpSpPr>
          <a:xfrm>
            <a:off x="755576" y="836712"/>
            <a:ext cx="3816424" cy="1665476"/>
            <a:chOff x="755576" y="1772816"/>
            <a:chExt cx="3816424" cy="1665476"/>
          </a:xfrm>
        </p:grpSpPr>
        <p:grpSp>
          <p:nvGrpSpPr>
            <p:cNvPr id="5" name="Group 4"/>
            <p:cNvGrpSpPr/>
            <p:nvPr/>
          </p:nvGrpSpPr>
          <p:grpSpPr>
            <a:xfrm>
              <a:off x="755576" y="1772816"/>
              <a:ext cx="3323346" cy="903389"/>
              <a:chOff x="755576" y="1772816"/>
              <a:chExt cx="3323346" cy="903389"/>
            </a:xfrm>
          </p:grpSpPr>
          <mc:AlternateContent xmlns:mc="http://schemas.openxmlformats.org/markup-compatibility/2006" xmlns:a14="http://schemas.microsoft.com/office/drawing/2010/main">
            <mc:Choice Requires="a14">
              <p:sp>
                <p:nvSpPr>
                  <p:cNvPr id="3" name="TextBox 2"/>
                  <p:cNvSpPr txBox="1"/>
                  <p:nvPr/>
                </p:nvSpPr>
                <p:spPr>
                  <a:xfrm>
                    <a:off x="755576" y="1844824"/>
                    <a:ext cx="3323346" cy="8313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a:rPr>
                              </m:ctrlPr>
                            </m:sSubPr>
                            <m:e>
                              <m:r>
                                <a:rPr lang="en-US" sz="2000" b="0" i="1" smtClean="0">
                                  <a:latin typeface="Cambria Math"/>
                                </a:rPr>
                                <m:t>𝐷</m:t>
                              </m:r>
                            </m:e>
                            <m:sub>
                              <m:r>
                                <a:rPr lang="en-US" sz="2000" b="0" i="1" smtClean="0">
                                  <a:latin typeface="Cambria Math"/>
                                </a:rPr>
                                <m:t>𝑎𝑖𝑟</m:t>
                              </m:r>
                            </m:sub>
                          </m:sSub>
                          <m:r>
                            <a:rPr lang="en-US" sz="2000" b="0" i="1" smtClean="0">
                              <a:latin typeface="Cambria Math"/>
                            </a:rPr>
                            <m:t>=</m:t>
                          </m:r>
                          <m:sSub>
                            <m:sSubPr>
                              <m:ctrlPr>
                                <a:rPr lang="en-US" sz="2000" b="0" i="1" smtClean="0">
                                  <a:latin typeface="Cambria Math"/>
                                </a:rPr>
                              </m:ctrlPr>
                            </m:sSubPr>
                            <m:e>
                              <m:r>
                                <a:rPr lang="en-US" sz="2000" b="0" i="1" smtClean="0">
                                  <a:latin typeface="Cambria Math"/>
                                </a:rPr>
                                <m:t>(</m:t>
                              </m:r>
                              <m:r>
                                <a:rPr lang="en-US" sz="2000" b="0" i="1" smtClean="0">
                                  <a:latin typeface="Cambria Math"/>
                                </a:rPr>
                                <m:t>𝐾𝑐</m:t>
                              </m:r>
                              <m:r>
                                <a:rPr lang="en-US" sz="2000" b="0" i="1" smtClean="0">
                                  <a:latin typeface="Cambria Math"/>
                                </a:rPr>
                                <m:t>)</m:t>
                              </m:r>
                            </m:e>
                            <m:sub>
                              <m:r>
                                <a:rPr lang="en-US" sz="2000" b="0" i="1" smtClean="0">
                                  <a:latin typeface="Cambria Math"/>
                                </a:rPr>
                                <m:t>𝑎𝑖𝑟</m:t>
                              </m:r>
                            </m:sub>
                          </m:sSub>
                          <m:r>
                            <a:rPr lang="en-US" sz="2000" b="0" i="1" smtClean="0">
                              <a:latin typeface="Cambria Math"/>
                            </a:rPr>
                            <m:t>=</m:t>
                          </m:r>
                          <m:r>
                            <a:rPr lang="en-US" sz="2000" b="0" i="1" smtClean="0">
                              <a:latin typeface="Cambria Math"/>
                            </a:rPr>
                            <m:t>𝑋</m:t>
                          </m:r>
                          <m:r>
                            <a:rPr lang="en-US" sz="2000" b="0" i="1" smtClean="0">
                              <a:latin typeface="Cambria Math"/>
                              <a:ea typeface="Cambria Math"/>
                            </a:rPr>
                            <m:t>⋅</m:t>
                          </m:r>
                          <m:sSub>
                            <m:sSubPr>
                              <m:ctrlPr>
                                <a:rPr lang="en-US" sz="2000" b="0" i="1" smtClean="0">
                                  <a:latin typeface="Cambria Math"/>
                                </a:rPr>
                              </m:ctrlPr>
                            </m:sSubPr>
                            <m:e>
                              <m:d>
                                <m:dPr>
                                  <m:ctrlPr>
                                    <a:rPr lang="en-US" sz="2000" i="1">
                                      <a:latin typeface="Cambria Math"/>
                                    </a:rPr>
                                  </m:ctrlPr>
                                </m:dPr>
                                <m:e>
                                  <m:f>
                                    <m:fPr>
                                      <m:ctrlPr>
                                        <a:rPr lang="en-US" sz="2000" i="1">
                                          <a:latin typeface="Cambria Math"/>
                                        </a:rPr>
                                      </m:ctrlPr>
                                    </m:fPr>
                                    <m:num>
                                      <m:acc>
                                        <m:accPr>
                                          <m:chr m:val="̅"/>
                                          <m:ctrlPr>
                                            <a:rPr lang="en-US" sz="2000" i="1">
                                              <a:latin typeface="Cambria Math"/>
                                            </a:rPr>
                                          </m:ctrlPr>
                                        </m:accPr>
                                        <m:e>
                                          <m:r>
                                            <a:rPr lang="en-US" sz="2000" i="1">
                                              <a:latin typeface="Cambria Math"/>
                                            </a:rPr>
                                            <m:t>𝑊</m:t>
                                          </m:r>
                                        </m:e>
                                      </m:acc>
                                    </m:num>
                                    <m:den>
                                      <m:r>
                                        <a:rPr lang="en-US" sz="2000" i="1">
                                          <a:latin typeface="Cambria Math"/>
                                        </a:rPr>
                                        <m:t>𝑒</m:t>
                                      </m:r>
                                    </m:den>
                                  </m:f>
                                </m:e>
                              </m:d>
                            </m:e>
                            <m:sub>
                              <m:r>
                                <a:rPr lang="en-US" sz="2000" b="0" i="1" smtClean="0">
                                  <a:latin typeface="Cambria Math"/>
                                </a:rPr>
                                <m:t>𝑎𝑖𝑟</m:t>
                              </m:r>
                            </m:sub>
                          </m:sSub>
                        </m:oMath>
                      </m:oMathPara>
                    </a14:m>
                    <a:endParaRPr lang="en-GB"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755576" y="1844824"/>
                    <a:ext cx="3323346" cy="831381"/>
                  </a:xfrm>
                  <a:prstGeom prst="rect">
                    <a:avLst/>
                  </a:prstGeom>
                  <a:blipFill rotWithShape="1">
                    <a:blip r:embed="rId2"/>
                    <a:stretch>
                      <a:fillRect/>
                    </a:stretch>
                  </a:blipFill>
                </p:spPr>
                <p:txBody>
                  <a:bodyPr/>
                  <a:lstStyle/>
                  <a:p>
                    <a:r>
                      <a:rPr lang="en-GB">
                        <a:noFill/>
                      </a:rPr>
                      <a:t> </a:t>
                    </a:r>
                  </a:p>
                </p:txBody>
              </p:sp>
            </mc:Fallback>
          </mc:AlternateContent>
          <p:sp>
            <p:nvSpPr>
              <p:cNvPr id="4" name="TextBox 3"/>
              <p:cNvSpPr txBox="1"/>
              <p:nvPr/>
            </p:nvSpPr>
            <p:spPr>
              <a:xfrm>
                <a:off x="1187624" y="1772816"/>
                <a:ext cx="523695" cy="338554"/>
              </a:xfrm>
              <a:prstGeom prst="rect">
                <a:avLst/>
              </a:prstGeom>
              <a:noFill/>
            </p:spPr>
            <p:txBody>
              <a:bodyPr wrap="square" rtlCol="0">
                <a:spAutoFit/>
              </a:bodyPr>
              <a:lstStyle/>
              <a:p>
                <a:r>
                  <a:rPr lang="en-US" sz="1600" dirty="0" smtClean="0"/>
                  <a:t>CPE</a:t>
                </a:r>
                <a:endParaRPr lang="en-GB" sz="1600" dirty="0"/>
              </a:p>
            </p:txBody>
          </p:sp>
        </p:grpSp>
        <p:sp>
          <p:nvSpPr>
            <p:cNvPr id="6" name="TextBox 5"/>
            <p:cNvSpPr txBox="1"/>
            <p:nvPr/>
          </p:nvSpPr>
          <p:spPr>
            <a:xfrm>
              <a:off x="799874" y="3059668"/>
              <a:ext cx="760780"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J/kg</a:t>
              </a:r>
              <a:endParaRPr lang="en-GB" dirty="0">
                <a:latin typeface="Verdana" pitchFamily="34" charset="0"/>
                <a:ea typeface="Verdana" pitchFamily="34" charset="0"/>
                <a:cs typeface="Verdana" pitchFamily="34" charset="0"/>
              </a:endParaRPr>
            </a:p>
          </p:txBody>
        </p:sp>
        <p:sp>
          <p:nvSpPr>
            <p:cNvPr id="7" name="TextBox 6"/>
            <p:cNvSpPr txBox="1"/>
            <p:nvPr/>
          </p:nvSpPr>
          <p:spPr>
            <a:xfrm>
              <a:off x="1547664" y="3059668"/>
              <a:ext cx="760780"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J/kg</a:t>
              </a:r>
              <a:endParaRPr lang="en-GB" dirty="0">
                <a:latin typeface="Verdana" pitchFamily="34" charset="0"/>
                <a:ea typeface="Verdana" pitchFamily="34" charset="0"/>
                <a:cs typeface="Verdana" pitchFamily="34" charset="0"/>
              </a:endParaRPr>
            </a:p>
          </p:txBody>
        </p:sp>
        <p:sp>
          <p:nvSpPr>
            <p:cNvPr id="8" name="TextBox 7"/>
            <p:cNvSpPr txBox="1"/>
            <p:nvPr/>
          </p:nvSpPr>
          <p:spPr>
            <a:xfrm>
              <a:off x="2515076" y="3059668"/>
              <a:ext cx="760780" cy="369332"/>
            </a:xfrm>
            <a:prstGeom prst="rect">
              <a:avLst/>
            </a:prstGeom>
            <a:noFill/>
          </p:spPr>
          <p:txBody>
            <a:bodyPr wrap="square" rtlCol="0">
              <a:spAutoFit/>
            </a:bodyPr>
            <a:lstStyle/>
            <a:p>
              <a:r>
                <a:rPr lang="en-US" dirty="0">
                  <a:latin typeface="Verdana" pitchFamily="34" charset="0"/>
                  <a:ea typeface="Verdana" pitchFamily="34" charset="0"/>
                  <a:cs typeface="Verdana" pitchFamily="34" charset="0"/>
                </a:rPr>
                <a:t>C</a:t>
              </a:r>
              <a:r>
                <a:rPr lang="en-US" dirty="0" smtClean="0">
                  <a:latin typeface="Verdana" pitchFamily="34" charset="0"/>
                  <a:ea typeface="Verdana" pitchFamily="34" charset="0"/>
                  <a:cs typeface="Verdana" pitchFamily="34" charset="0"/>
                </a:rPr>
                <a:t>/kg</a:t>
              </a:r>
              <a:endParaRPr lang="en-GB" dirty="0">
                <a:latin typeface="Verdana" pitchFamily="34" charset="0"/>
                <a:ea typeface="Verdana" pitchFamily="34" charset="0"/>
                <a:cs typeface="Verdana" pitchFamily="34" charset="0"/>
              </a:endParaRPr>
            </a:p>
          </p:txBody>
        </p:sp>
        <p:sp>
          <p:nvSpPr>
            <p:cNvPr id="9" name="TextBox 8"/>
            <p:cNvSpPr txBox="1"/>
            <p:nvPr/>
          </p:nvSpPr>
          <p:spPr>
            <a:xfrm>
              <a:off x="3599892" y="3068960"/>
              <a:ext cx="972108" cy="369332"/>
            </a:xfrm>
            <a:prstGeom prst="rect">
              <a:avLst/>
            </a:prstGeom>
            <a:noFill/>
          </p:spPr>
          <p:txBody>
            <a:bodyPr wrap="square" rtlCol="0">
              <a:spAutoFit/>
            </a:bodyPr>
            <a:lstStyle/>
            <a:p>
              <a:r>
                <a:rPr lang="en-US" dirty="0" smtClean="0">
                  <a:latin typeface="Verdana" pitchFamily="34" charset="0"/>
                  <a:ea typeface="Verdana" pitchFamily="34" charset="0"/>
                  <a:cs typeface="Verdana" pitchFamily="34" charset="0"/>
                </a:rPr>
                <a:t>34 J/C</a:t>
              </a:r>
              <a:endParaRPr lang="en-GB" dirty="0">
                <a:latin typeface="Verdana" pitchFamily="34" charset="0"/>
                <a:ea typeface="Verdana" pitchFamily="34" charset="0"/>
                <a:cs typeface="Verdana" pitchFamily="34" charset="0"/>
              </a:endParaRPr>
            </a:p>
          </p:txBody>
        </p:sp>
        <p:cxnSp>
          <p:nvCxnSpPr>
            <p:cNvPr id="11" name="Straight Arrow Connector 10"/>
            <p:cNvCxnSpPr>
              <a:stCxn id="6" idx="0"/>
            </p:cNvCxnSpPr>
            <p:nvPr/>
          </p:nvCxnSpPr>
          <p:spPr>
            <a:xfrm flipH="1" flipV="1">
              <a:off x="1123910" y="2492896"/>
              <a:ext cx="56354" cy="56677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1835696" y="2506751"/>
              <a:ext cx="0" cy="56677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803108" y="2492896"/>
              <a:ext cx="0" cy="56677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1"/>
            </p:cNvCxnSpPr>
            <p:nvPr/>
          </p:nvCxnSpPr>
          <p:spPr>
            <a:xfrm flipH="1" flipV="1">
              <a:off x="3383868" y="2574196"/>
              <a:ext cx="216024" cy="67943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539552" y="3068960"/>
            <a:ext cx="7704856" cy="384721"/>
          </a:xfrm>
          <a:prstGeom prst="rect">
            <a:avLst/>
          </a:prstGeom>
          <a:noFill/>
        </p:spPr>
        <p:txBody>
          <a:bodyPr wrap="square" rtlCol="0">
            <a:spAutoFit/>
          </a:bodyPr>
          <a:lstStyle/>
          <a:p>
            <a:r>
              <a:rPr lang="en-US" sz="1900" dirty="0" smtClean="0">
                <a:latin typeface="Verdana" pitchFamily="34" charset="0"/>
                <a:ea typeface="Verdana" pitchFamily="34" charset="0"/>
                <a:cs typeface="Verdana" pitchFamily="34" charset="0"/>
              </a:rPr>
              <a:t>If D is in </a:t>
            </a:r>
            <a:r>
              <a:rPr lang="en-US" sz="1900" dirty="0" err="1" smtClean="0">
                <a:latin typeface="Verdana" pitchFamily="34" charset="0"/>
                <a:ea typeface="Verdana" pitchFamily="34" charset="0"/>
                <a:cs typeface="Verdana" pitchFamily="34" charset="0"/>
              </a:rPr>
              <a:t>Gy</a:t>
            </a:r>
            <a:r>
              <a:rPr lang="en-US" sz="1900" dirty="0" smtClean="0">
                <a:latin typeface="Verdana" pitchFamily="34" charset="0"/>
                <a:ea typeface="Verdana" pitchFamily="34" charset="0"/>
                <a:cs typeface="Verdana" pitchFamily="34" charset="0"/>
              </a:rPr>
              <a:t> and X is in Roentgen, remembering that:</a:t>
            </a:r>
          </a:p>
        </p:txBody>
      </p:sp>
      <mc:AlternateContent xmlns:mc="http://schemas.openxmlformats.org/markup-compatibility/2006" xmlns:a14="http://schemas.microsoft.com/office/drawing/2010/main">
        <mc:Choice Requires="a14">
          <p:sp>
            <p:nvSpPr>
              <p:cNvPr id="19" name="TextBox 18"/>
              <p:cNvSpPr txBox="1"/>
              <p:nvPr/>
            </p:nvSpPr>
            <p:spPr>
              <a:xfrm>
                <a:off x="251520" y="5477162"/>
                <a:ext cx="875977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GB" sz="2000" i="1" smtClean="0">
                              <a:latin typeface="Cambria Math"/>
                            </a:rPr>
                          </m:ctrlPr>
                        </m:sSubPr>
                        <m:e>
                          <m:r>
                            <a:rPr lang="en-US" sz="2000" b="0" i="1" smtClean="0">
                              <a:latin typeface="Cambria Math"/>
                            </a:rPr>
                            <m:t>𝐷</m:t>
                          </m:r>
                        </m:e>
                        <m:sub>
                          <m:r>
                            <a:rPr lang="en-US" sz="2000" b="0" i="1" smtClean="0">
                              <a:latin typeface="Cambria Math"/>
                            </a:rPr>
                            <m:t>𝑎𝑖𝑟</m:t>
                          </m:r>
                        </m:sub>
                      </m:sSub>
                      <m:r>
                        <a:rPr lang="en-US" sz="2000" b="0" i="1" smtClean="0">
                          <a:latin typeface="Cambria Math"/>
                        </a:rPr>
                        <m:t>=</m:t>
                      </m:r>
                      <m:sSub>
                        <m:sSubPr>
                          <m:ctrlPr>
                            <a:rPr lang="en-US" sz="2000" i="1">
                              <a:latin typeface="Cambria Math"/>
                            </a:rPr>
                          </m:ctrlPr>
                        </m:sSubPr>
                        <m:e>
                          <m:r>
                            <a:rPr lang="en-US" sz="2000" i="1">
                              <a:latin typeface="Cambria Math"/>
                            </a:rPr>
                            <m:t>(</m:t>
                          </m:r>
                          <m:r>
                            <a:rPr lang="en-US" sz="2000" i="1">
                              <a:latin typeface="Cambria Math"/>
                            </a:rPr>
                            <m:t>𝐾𝑐</m:t>
                          </m:r>
                          <m:r>
                            <a:rPr lang="en-US" sz="2000" i="1">
                              <a:latin typeface="Cambria Math"/>
                            </a:rPr>
                            <m:t>)</m:t>
                          </m:r>
                        </m:e>
                        <m:sub>
                          <m:r>
                            <a:rPr lang="en-US" sz="2000" i="1">
                              <a:latin typeface="Cambria Math"/>
                            </a:rPr>
                            <m:t>𝑎𝑖𝑟</m:t>
                          </m:r>
                        </m:sub>
                      </m:sSub>
                      <m:r>
                        <a:rPr lang="en-US" sz="2000" b="0" i="1" smtClean="0">
                          <a:latin typeface="Cambria Math"/>
                        </a:rPr>
                        <m:t>=</m:t>
                      </m:r>
                      <m:r>
                        <a:rPr lang="en-US" sz="2000" b="0" i="1" smtClean="0">
                          <a:latin typeface="Cambria Math"/>
                        </a:rPr>
                        <m:t>2</m:t>
                      </m:r>
                      <m:r>
                        <a:rPr lang="en-US" sz="2000" b="0" i="1" smtClean="0">
                          <a:latin typeface="Cambria Math"/>
                        </a:rPr>
                        <m:t>.</m:t>
                      </m:r>
                      <m:r>
                        <a:rPr lang="en-US" sz="2000" b="0" i="1" smtClean="0">
                          <a:latin typeface="Cambria Math"/>
                        </a:rPr>
                        <m:t>58</m:t>
                      </m:r>
                      <m:r>
                        <a:rPr lang="en-US" sz="2000" b="0" i="1" smtClean="0">
                          <a:latin typeface="Cambria Math"/>
                        </a:rPr>
                        <m:t>𝑥</m:t>
                      </m:r>
                      <m:sSup>
                        <m:sSupPr>
                          <m:ctrlPr>
                            <a:rPr lang="en-US" sz="2000" b="0" i="1" smtClean="0">
                              <a:latin typeface="Cambria Math"/>
                            </a:rPr>
                          </m:ctrlPr>
                        </m:sSupPr>
                        <m:e>
                          <m:r>
                            <a:rPr lang="en-US" sz="2000" b="0" i="1" smtClean="0">
                              <a:latin typeface="Cambria Math"/>
                            </a:rPr>
                            <m:t>10</m:t>
                          </m:r>
                        </m:e>
                        <m:sup>
                          <m:r>
                            <a:rPr lang="en-US" sz="2000" b="0" i="1" smtClean="0">
                              <a:latin typeface="Cambria Math"/>
                            </a:rPr>
                            <m:t>−</m:t>
                          </m:r>
                          <m:r>
                            <a:rPr lang="en-US" sz="2000" b="0" i="1" smtClean="0">
                              <a:latin typeface="Cambria Math"/>
                            </a:rPr>
                            <m:t>4</m:t>
                          </m:r>
                        </m:sup>
                      </m:sSup>
                      <m:r>
                        <a:rPr lang="en-US" sz="2000" b="0" i="1" smtClean="0">
                          <a:latin typeface="Cambria Math"/>
                        </a:rPr>
                        <m:t>𝑥</m:t>
                      </m:r>
                      <m:r>
                        <a:rPr lang="en-US" sz="2000" b="0" i="1" smtClean="0">
                          <a:latin typeface="Cambria Math"/>
                        </a:rPr>
                        <m:t> </m:t>
                      </m:r>
                      <m:r>
                        <a:rPr lang="en-US" sz="2000" b="0" i="1" smtClean="0">
                          <a:latin typeface="Cambria Math"/>
                        </a:rPr>
                        <m:t>34</m:t>
                      </m:r>
                      <m:r>
                        <a:rPr lang="en-US" sz="2000" b="0" i="1" smtClean="0">
                          <a:latin typeface="Cambria Math"/>
                        </a:rPr>
                        <m:t> </m:t>
                      </m:r>
                      <m:r>
                        <a:rPr lang="en-US" sz="2000" b="0" i="1" smtClean="0">
                          <a:latin typeface="Cambria Math"/>
                        </a:rPr>
                        <m:t>𝑋</m:t>
                      </m:r>
                      <m:r>
                        <a:rPr lang="en-US" sz="2000" b="0" i="1" smtClean="0">
                          <a:latin typeface="Cambria Math"/>
                        </a:rPr>
                        <m:t> </m:t>
                      </m:r>
                      <m:d>
                        <m:dPr>
                          <m:ctrlPr>
                            <a:rPr lang="en-US" sz="2000" b="0" i="1" smtClean="0">
                              <a:latin typeface="Cambria Math"/>
                            </a:rPr>
                          </m:ctrlPr>
                        </m:dPr>
                        <m:e>
                          <m:r>
                            <a:rPr lang="en-US" sz="2000" b="0" i="1" smtClean="0">
                              <a:latin typeface="Cambria Math"/>
                            </a:rPr>
                            <m:t>𝐺𝑦</m:t>
                          </m:r>
                        </m:e>
                      </m:d>
                      <m:r>
                        <a:rPr lang="en-US" sz="2000" b="0" i="1" smtClean="0">
                          <a:latin typeface="Cambria Math"/>
                        </a:rPr>
                        <m:t>=</m:t>
                      </m:r>
                      <m:r>
                        <a:rPr lang="en-US" sz="2000" b="0" i="1" smtClean="0">
                          <a:latin typeface="Cambria Math"/>
                        </a:rPr>
                        <m:t>8</m:t>
                      </m:r>
                      <m:r>
                        <a:rPr lang="en-US" sz="2000" b="0" i="1" smtClean="0">
                          <a:latin typeface="Cambria Math"/>
                        </a:rPr>
                        <m:t>.</m:t>
                      </m:r>
                      <m:r>
                        <a:rPr lang="en-US" sz="2000" b="0" i="1" smtClean="0">
                          <a:latin typeface="Cambria Math"/>
                        </a:rPr>
                        <m:t>76</m:t>
                      </m:r>
                      <m:r>
                        <a:rPr lang="en-US" sz="2000" b="0" i="1" smtClean="0">
                          <a:latin typeface="Cambria Math"/>
                        </a:rPr>
                        <m:t>𝑥</m:t>
                      </m:r>
                      <m:sSup>
                        <m:sSupPr>
                          <m:ctrlPr>
                            <a:rPr lang="en-US" sz="2000" b="0" i="1" smtClean="0">
                              <a:latin typeface="Cambria Math"/>
                            </a:rPr>
                          </m:ctrlPr>
                        </m:sSupPr>
                        <m:e>
                          <m:r>
                            <a:rPr lang="en-US" sz="2000" b="0" i="1" smtClean="0">
                              <a:latin typeface="Cambria Math"/>
                            </a:rPr>
                            <m:t>10</m:t>
                          </m:r>
                        </m:e>
                        <m:sup>
                          <m:r>
                            <a:rPr lang="en-US" sz="2000" b="0" i="1" smtClean="0">
                              <a:latin typeface="Cambria Math"/>
                            </a:rPr>
                            <m:t>−</m:t>
                          </m:r>
                          <m:r>
                            <a:rPr lang="en-US" sz="2000" b="0" i="1" smtClean="0">
                              <a:latin typeface="Cambria Math"/>
                            </a:rPr>
                            <m:t>3</m:t>
                          </m:r>
                        </m:sup>
                      </m:sSup>
                      <m:r>
                        <a:rPr lang="en-US" sz="2000" b="0" i="1" smtClean="0">
                          <a:latin typeface="Cambria Math"/>
                        </a:rPr>
                        <m:t>𝑋</m:t>
                      </m:r>
                      <m:r>
                        <a:rPr lang="en-US" sz="2000" b="0" i="1" smtClean="0">
                          <a:latin typeface="Cambria Math"/>
                        </a:rPr>
                        <m:t> (</m:t>
                      </m:r>
                      <m:r>
                        <a:rPr lang="en-US" sz="2000" b="0" i="1" smtClean="0">
                          <a:latin typeface="Cambria Math"/>
                        </a:rPr>
                        <m:t>𝐺𝑦</m:t>
                      </m:r>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876</m:t>
                      </m:r>
                      <m:r>
                        <a:rPr lang="en-US" sz="2000" b="0" i="1" smtClean="0">
                          <a:latin typeface="Cambria Math"/>
                        </a:rPr>
                        <m:t> </m:t>
                      </m:r>
                      <m:r>
                        <a:rPr lang="en-US" sz="2000" b="0" i="1" smtClean="0">
                          <a:latin typeface="Cambria Math"/>
                        </a:rPr>
                        <m:t>𝑋</m:t>
                      </m:r>
                      <m:r>
                        <a:rPr lang="en-US" sz="2000" b="0" i="1" smtClean="0">
                          <a:latin typeface="Cambria Math"/>
                        </a:rPr>
                        <m:t> (</m:t>
                      </m:r>
                      <m:r>
                        <a:rPr lang="en-US" sz="2000" b="0" i="1" smtClean="0">
                          <a:latin typeface="Cambria Math"/>
                        </a:rPr>
                        <m:t>𝑟𝑎𝑑</m:t>
                      </m:r>
                      <m:r>
                        <a:rPr lang="en-US" sz="2000" b="0" i="1" smtClean="0">
                          <a:latin typeface="Cambria Math"/>
                        </a:rPr>
                        <m:t>) </m:t>
                      </m:r>
                    </m:oMath>
                  </m:oMathPara>
                </a14:m>
                <a:endParaRPr lang="en-GB" sz="2000" dirty="0"/>
              </a:p>
            </p:txBody>
          </p:sp>
        </mc:Choice>
        <mc:Fallback xmlns="">
          <p:sp>
            <p:nvSpPr>
              <p:cNvPr id="19" name="TextBox 18"/>
              <p:cNvSpPr txBox="1">
                <a:spLocks noRot="1" noChangeAspect="1" noMove="1" noResize="1" noEditPoints="1" noAdjustHandles="1" noChangeArrowheads="1" noChangeShapeType="1" noTextEdit="1"/>
              </p:cNvSpPr>
              <p:nvPr/>
            </p:nvSpPr>
            <p:spPr>
              <a:xfrm>
                <a:off x="251520" y="5477162"/>
                <a:ext cx="8759770" cy="400110"/>
              </a:xfrm>
              <a:prstGeom prst="rect">
                <a:avLst/>
              </a:prstGeom>
              <a:blipFill rotWithShape="1">
                <a:blip r:embed="rId3"/>
                <a:stretch>
                  <a:fillRect b="-13636"/>
                </a:stretch>
              </a:blipFill>
            </p:spPr>
            <p:txBody>
              <a:bodyPr/>
              <a:lstStyle/>
              <a:p>
                <a:r>
                  <a:rPr lang="en-GB">
                    <a:noFill/>
                  </a:rPr>
                  <a:t> </a:t>
                </a:r>
              </a:p>
            </p:txBody>
          </p:sp>
        </mc:Fallback>
      </mc:AlternateContent>
      <p:sp>
        <p:nvSpPr>
          <p:cNvPr id="22" name="Slide Number Placeholder 21"/>
          <p:cNvSpPr>
            <a:spLocks noGrp="1"/>
          </p:cNvSpPr>
          <p:nvPr>
            <p:ph type="sldNum" sz="quarter" idx="12"/>
          </p:nvPr>
        </p:nvSpPr>
        <p:spPr/>
        <p:txBody>
          <a:bodyPr/>
          <a:lstStyle/>
          <a:p>
            <a:fld id="{97B5E8DF-58F0-4F1A-9C8E-35C36CDA2C44}" type="slidenum">
              <a:rPr lang="en-GB" smtClean="0"/>
              <a:pPr/>
              <a:t>70</a:t>
            </a:fld>
            <a:endParaRPr lang="en-GB"/>
          </a:p>
        </p:txBody>
      </p:sp>
      <mc:AlternateContent xmlns:mc="http://schemas.openxmlformats.org/markup-compatibility/2006" xmlns:a14="http://schemas.microsoft.com/office/drawing/2010/main">
        <mc:Choice Requires="a14">
          <p:sp>
            <p:nvSpPr>
              <p:cNvPr id="20" name="TextBox 19"/>
              <p:cNvSpPr txBox="1"/>
              <p:nvPr/>
            </p:nvSpPr>
            <p:spPr>
              <a:xfrm>
                <a:off x="525519" y="3645024"/>
                <a:ext cx="5978624" cy="7734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𝑋</m:t>
                      </m:r>
                      <m:r>
                        <a:rPr lang="en-US" b="0" i="1" smtClean="0">
                          <a:latin typeface="Cambria Math"/>
                        </a:rPr>
                        <m:t>=</m:t>
                      </m:r>
                      <m:r>
                        <m:rPr>
                          <m:sty m:val="p"/>
                        </m:rPr>
                        <a:rPr lang="el-GR" i="1" dirty="0">
                          <a:latin typeface="Cambria Math"/>
                          <a:ea typeface="Cambria Math"/>
                        </a:rPr>
                        <m:t>Ψ</m:t>
                      </m:r>
                      <m:r>
                        <a:rPr lang="en-US" i="1">
                          <a:latin typeface="Cambria Math"/>
                          <a:ea typeface="Cambria Math"/>
                        </a:rPr>
                        <m:t>⋅</m:t>
                      </m:r>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sSub>
                                    <m:sSubPr>
                                      <m:ctrlPr>
                                        <a:rPr lang="el-GR" i="1">
                                          <a:latin typeface="Cambria Math"/>
                                          <a:ea typeface="Cambria Math"/>
                                        </a:rPr>
                                      </m:ctrlPr>
                                    </m:sSubPr>
                                    <m:e>
                                      <m:r>
                                        <a:rPr lang="el-GR" i="1">
                                          <a:latin typeface="Cambria Math"/>
                                          <a:ea typeface="Cambria Math"/>
                                        </a:rPr>
                                        <m:t>𝜇</m:t>
                                      </m:r>
                                    </m:e>
                                    <m:sub>
                                      <m:r>
                                        <a:rPr lang="en-US" i="1">
                                          <a:latin typeface="Cambria Math"/>
                                          <a:ea typeface="Cambria Math"/>
                                        </a:rPr>
                                        <m:t>𝑒𝑛</m:t>
                                      </m:r>
                                    </m:sub>
                                  </m:sSub>
                                </m:num>
                                <m:den>
                                  <m:r>
                                    <a:rPr lang="el-GR" i="1">
                                      <a:latin typeface="Cambria Math"/>
                                      <a:ea typeface="Cambria Math"/>
                                    </a:rPr>
                                    <m:t>𝜌</m:t>
                                  </m:r>
                                </m:den>
                              </m:f>
                            </m:e>
                          </m:d>
                        </m:e>
                        <m:sub>
                          <m:r>
                            <a:rPr lang="en-US" i="1">
                              <a:latin typeface="Cambria Math"/>
                              <a:ea typeface="Cambria Math"/>
                            </a:rPr>
                            <m:t>𝐸</m:t>
                          </m:r>
                          <m:r>
                            <a:rPr lang="en-US" i="1">
                              <a:latin typeface="Cambria Math"/>
                              <a:ea typeface="Cambria Math"/>
                            </a:rPr>
                            <m:t>,</m:t>
                          </m:r>
                          <m:r>
                            <a:rPr lang="en-US" b="0" i="1" smtClean="0">
                              <a:latin typeface="Cambria Math"/>
                              <a:ea typeface="Cambria Math"/>
                            </a:rPr>
                            <m:t>𝑎𝑖𝑟</m:t>
                          </m:r>
                        </m:sub>
                      </m:sSub>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r>
                                    <a:rPr lang="en-US" b="0" i="1" smtClean="0">
                                      <a:latin typeface="Cambria Math"/>
                                      <a:ea typeface="Cambria Math"/>
                                    </a:rPr>
                                    <m:t>𝑒</m:t>
                                  </m:r>
                                </m:num>
                                <m:den>
                                  <m:acc>
                                    <m:accPr>
                                      <m:chr m:val="̅"/>
                                      <m:ctrlPr>
                                        <a:rPr lang="en-US" b="0" i="1" smtClean="0">
                                          <a:latin typeface="Cambria Math"/>
                                          <a:ea typeface="Cambria Math"/>
                                        </a:rPr>
                                      </m:ctrlPr>
                                    </m:accPr>
                                    <m:e>
                                      <m:r>
                                        <a:rPr lang="en-US" b="0" i="1" smtClean="0">
                                          <a:latin typeface="Cambria Math"/>
                                          <a:ea typeface="Cambria Math"/>
                                        </a:rPr>
                                        <m:t>𝑊</m:t>
                                      </m:r>
                                    </m:e>
                                  </m:acc>
                                </m:den>
                              </m:f>
                            </m:e>
                          </m:d>
                        </m:e>
                        <m:sub>
                          <m:r>
                            <a:rPr lang="en-US" b="0" i="1" smtClean="0">
                              <a:latin typeface="Cambria Math"/>
                              <a:ea typeface="Cambria Math"/>
                            </a:rPr>
                            <m:t>𝑎𝑖𝑟</m:t>
                          </m:r>
                        </m:sub>
                      </m:sSub>
                      <m:r>
                        <a:rPr lang="en-US" b="0" i="1" smtClean="0">
                          <a:latin typeface="Cambria Math"/>
                          <a:ea typeface="Cambria Math"/>
                        </a:rPr>
                        <m:t>=</m:t>
                      </m:r>
                      <m:sSub>
                        <m:sSubPr>
                          <m:ctrlPr>
                            <a:rPr lang="en-US" b="0" i="1" smtClean="0">
                              <a:latin typeface="Cambria Math"/>
                              <a:ea typeface="Cambria Math"/>
                            </a:rPr>
                          </m:ctrlPr>
                        </m:sSubPr>
                        <m:e>
                          <m:d>
                            <m:dPr>
                              <m:ctrlPr>
                                <a:rPr lang="en-US" b="0" i="1" smtClean="0">
                                  <a:latin typeface="Cambria Math"/>
                                  <a:ea typeface="Cambria Math"/>
                                </a:rPr>
                              </m:ctrlPr>
                            </m:dPr>
                            <m:e>
                              <m:sSub>
                                <m:sSubPr>
                                  <m:ctrlPr>
                                    <a:rPr lang="en-US" b="0" i="1" smtClean="0">
                                      <a:latin typeface="Cambria Math"/>
                                      <a:ea typeface="Cambria Math"/>
                                    </a:rPr>
                                  </m:ctrlPr>
                                </m:sSubPr>
                                <m:e>
                                  <m:r>
                                    <a:rPr lang="en-US" b="0" i="1" smtClean="0">
                                      <a:latin typeface="Cambria Math"/>
                                      <a:ea typeface="Cambria Math"/>
                                    </a:rPr>
                                    <m:t>𝐾</m:t>
                                  </m:r>
                                </m:e>
                                <m:sub>
                                  <m:r>
                                    <a:rPr lang="en-US" b="0" i="1" smtClean="0">
                                      <a:latin typeface="Cambria Math"/>
                                      <a:ea typeface="Cambria Math"/>
                                    </a:rPr>
                                    <m:t>𝑐</m:t>
                                  </m:r>
                                </m:sub>
                              </m:sSub>
                            </m:e>
                          </m:d>
                        </m:e>
                        <m:sub>
                          <m:r>
                            <a:rPr lang="en-US" b="0" i="1" smtClean="0">
                              <a:latin typeface="Cambria Math"/>
                              <a:ea typeface="Cambria Math"/>
                            </a:rPr>
                            <m:t>𝑎𝑖𝑟</m:t>
                          </m:r>
                        </m:sub>
                      </m:sSub>
                      <m:sSub>
                        <m:sSubPr>
                          <m:ctrlPr>
                            <a:rPr lang="el-GR" i="1">
                              <a:latin typeface="Cambria Math"/>
                              <a:ea typeface="Cambria Math"/>
                            </a:rPr>
                          </m:ctrlPr>
                        </m:sSubPr>
                        <m:e>
                          <m:d>
                            <m:dPr>
                              <m:ctrlPr>
                                <a:rPr lang="el-GR" i="1">
                                  <a:latin typeface="Cambria Math"/>
                                  <a:ea typeface="Cambria Math"/>
                                </a:rPr>
                              </m:ctrlPr>
                            </m:dPr>
                            <m:e>
                              <m:f>
                                <m:fPr>
                                  <m:ctrlPr>
                                    <a:rPr lang="el-GR" i="1">
                                      <a:latin typeface="Cambria Math"/>
                                      <a:ea typeface="Cambria Math"/>
                                    </a:rPr>
                                  </m:ctrlPr>
                                </m:fPr>
                                <m:num>
                                  <m:r>
                                    <a:rPr lang="en-US" i="1">
                                      <a:latin typeface="Cambria Math"/>
                                      <a:ea typeface="Cambria Math"/>
                                    </a:rPr>
                                    <m:t>𝑒</m:t>
                                  </m:r>
                                </m:num>
                                <m:den>
                                  <m:acc>
                                    <m:accPr>
                                      <m:chr m:val="̅"/>
                                      <m:ctrlPr>
                                        <a:rPr lang="en-US" i="1">
                                          <a:latin typeface="Cambria Math"/>
                                          <a:ea typeface="Cambria Math"/>
                                        </a:rPr>
                                      </m:ctrlPr>
                                    </m:accPr>
                                    <m:e>
                                      <m:r>
                                        <a:rPr lang="en-US" i="1">
                                          <a:latin typeface="Cambria Math"/>
                                          <a:ea typeface="Cambria Math"/>
                                        </a:rPr>
                                        <m:t>𝑊</m:t>
                                      </m:r>
                                    </m:e>
                                  </m:acc>
                                </m:den>
                              </m:f>
                            </m:e>
                          </m:d>
                        </m:e>
                        <m:sub>
                          <m:r>
                            <a:rPr lang="en-US" i="1">
                              <a:latin typeface="Cambria Math"/>
                              <a:ea typeface="Cambria Math"/>
                            </a:rPr>
                            <m:t>𝑎𝑖𝑟</m:t>
                          </m:r>
                        </m:sub>
                      </m:sSub>
                      <m:r>
                        <a:rPr lang="en-US" b="0" i="1" smtClean="0">
                          <a:latin typeface="Cambria Math"/>
                          <a:ea typeface="Cambria Math"/>
                        </a:rPr>
                        <m:t>=</m:t>
                      </m:r>
                      <m:sSub>
                        <m:sSubPr>
                          <m:ctrlPr>
                            <a:rPr lang="en-US" i="1">
                              <a:latin typeface="Cambria Math"/>
                              <a:ea typeface="Cambria Math"/>
                            </a:rPr>
                          </m:ctrlPr>
                        </m:sSubPr>
                        <m:e>
                          <m:d>
                            <m:dPr>
                              <m:ctrlPr>
                                <a:rPr lang="en-US" i="1">
                                  <a:latin typeface="Cambria Math"/>
                                  <a:ea typeface="Cambria Math"/>
                                </a:rPr>
                              </m:ctrlPr>
                            </m:dPr>
                            <m:e>
                              <m:sSub>
                                <m:sSubPr>
                                  <m:ctrlPr>
                                    <a:rPr lang="en-US" i="1">
                                      <a:latin typeface="Cambria Math"/>
                                      <a:ea typeface="Cambria Math"/>
                                    </a:rPr>
                                  </m:ctrlPr>
                                </m:sSubPr>
                                <m:e>
                                  <m:r>
                                    <a:rPr lang="en-US" i="1">
                                      <a:latin typeface="Cambria Math"/>
                                      <a:ea typeface="Cambria Math"/>
                                    </a:rPr>
                                    <m:t>𝐾</m:t>
                                  </m:r>
                                </m:e>
                                <m:sub>
                                  <m:r>
                                    <a:rPr lang="en-US" i="1">
                                      <a:latin typeface="Cambria Math"/>
                                      <a:ea typeface="Cambria Math"/>
                                    </a:rPr>
                                    <m:t>𝑐</m:t>
                                  </m:r>
                                </m:sub>
                              </m:sSub>
                            </m:e>
                          </m:d>
                        </m:e>
                        <m:sub>
                          <m:r>
                            <a:rPr lang="en-US" i="1">
                              <a:latin typeface="Cambria Math"/>
                              <a:ea typeface="Cambria Math"/>
                            </a:rPr>
                            <m:t>𝑎𝑖𝑟</m:t>
                          </m:r>
                        </m:sub>
                      </m:sSub>
                      <m:r>
                        <a:rPr lang="en-US" b="0" i="0" smtClean="0">
                          <a:latin typeface="Cambria Math"/>
                          <a:ea typeface="Cambria Math"/>
                        </a:rPr>
                        <m:t>/</m:t>
                      </m:r>
                      <m:r>
                        <a:rPr lang="en-US" b="0" i="0" smtClean="0">
                          <a:latin typeface="Cambria Math"/>
                          <a:ea typeface="Cambria Math"/>
                        </a:rPr>
                        <m:t>34</m:t>
                      </m:r>
                    </m:oMath>
                  </m:oMathPara>
                </a14:m>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525519" y="3645024"/>
                <a:ext cx="5978624" cy="773481"/>
              </a:xfrm>
              <a:prstGeom prst="rect">
                <a:avLst/>
              </a:prstGeom>
              <a:blipFill rotWithShape="1">
                <a:blip r:embed="rId4"/>
                <a:stretch>
                  <a:fillRect/>
                </a:stretch>
              </a:blipFill>
            </p:spPr>
            <p:txBody>
              <a:bodyPr/>
              <a:lstStyle/>
              <a:p>
                <a:r>
                  <a:rPr lang="en-GB">
                    <a:noFill/>
                  </a:rPr>
                  <a:t> </a:t>
                </a:r>
              </a:p>
            </p:txBody>
          </p:sp>
        </mc:Fallback>
      </mc:AlternateContent>
      <p:sp>
        <p:nvSpPr>
          <p:cNvPr id="10" name="Rectangle 9"/>
          <p:cNvSpPr/>
          <p:nvPr/>
        </p:nvSpPr>
        <p:spPr>
          <a:xfrm>
            <a:off x="683485" y="4643844"/>
            <a:ext cx="3663182" cy="369332"/>
          </a:xfrm>
          <a:prstGeom prst="rect">
            <a:avLst/>
          </a:prstGeom>
        </p:spPr>
        <p:txBody>
          <a:bodyPr wrap="none">
            <a:spAutoFit/>
          </a:bodyPr>
          <a:lstStyle/>
          <a:p>
            <a:r>
              <a:rPr lang="en-US" dirty="0">
                <a:latin typeface="Verdana" pitchFamily="34" charset="0"/>
                <a:ea typeface="Verdana" pitchFamily="34" charset="0"/>
                <a:cs typeface="Verdana" pitchFamily="34" charset="0"/>
              </a:rPr>
              <a:t>a</a:t>
            </a:r>
            <a:r>
              <a:rPr lang="en-US" dirty="0" smtClean="0">
                <a:latin typeface="Verdana" pitchFamily="34" charset="0"/>
                <a:ea typeface="Verdana" pitchFamily="34" charset="0"/>
                <a:cs typeface="Verdana" pitchFamily="34" charset="0"/>
              </a:rPr>
              <a:t>nd 1 </a:t>
            </a:r>
            <a:r>
              <a:rPr lang="en-US" dirty="0">
                <a:latin typeface="Verdana" pitchFamily="34" charset="0"/>
                <a:ea typeface="Verdana" pitchFamily="34" charset="0"/>
                <a:cs typeface="Verdana" pitchFamily="34" charset="0"/>
              </a:rPr>
              <a:t>R = 2.58 </a:t>
            </a:r>
            <a:r>
              <a:rPr lang="en-US" i="1" dirty="0">
                <a:latin typeface="Verdana" pitchFamily="34" charset="0"/>
                <a:ea typeface="Verdana" pitchFamily="34" charset="0"/>
                <a:cs typeface="Verdana" pitchFamily="34" charset="0"/>
              </a:rPr>
              <a:t>x</a:t>
            </a:r>
            <a:r>
              <a:rPr lang="en-US" dirty="0">
                <a:latin typeface="Verdana" pitchFamily="34" charset="0"/>
                <a:ea typeface="Verdana" pitchFamily="34" charset="0"/>
                <a:cs typeface="Verdana" pitchFamily="34" charset="0"/>
              </a:rPr>
              <a:t> 10</a:t>
            </a:r>
            <a:r>
              <a:rPr lang="en-US" baseline="30000" dirty="0">
                <a:latin typeface="Verdana" pitchFamily="34" charset="0"/>
                <a:ea typeface="Verdana" pitchFamily="34" charset="0"/>
                <a:cs typeface="Verdana" pitchFamily="34" charset="0"/>
              </a:rPr>
              <a:t>-4</a:t>
            </a:r>
            <a:r>
              <a:rPr lang="en-US" dirty="0">
                <a:latin typeface="Verdana" pitchFamily="34" charset="0"/>
                <a:ea typeface="Verdana" pitchFamily="34" charset="0"/>
                <a:cs typeface="Verdana" pitchFamily="34" charset="0"/>
              </a:rPr>
              <a:t>   C kg</a:t>
            </a:r>
            <a:r>
              <a:rPr lang="en-US" baseline="30000" dirty="0">
                <a:latin typeface="Verdana" pitchFamily="34" charset="0"/>
                <a:ea typeface="Verdana" pitchFamily="34" charset="0"/>
                <a:cs typeface="Verdana" pitchFamily="34" charset="0"/>
              </a:rPr>
              <a:t>-1</a:t>
            </a:r>
            <a:endParaRPr lang="en-GB" baseline="30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378095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09" y="14236"/>
            <a:ext cx="4680520" cy="400110"/>
          </a:xfrm>
          <a:prstGeom prst="rect">
            <a:avLst/>
          </a:prstGeom>
          <a:noFill/>
        </p:spPr>
        <p:txBody>
          <a:bodyPr wrap="square" rtlCol="0">
            <a:spAutoFit/>
          </a:bodyPr>
          <a:lstStyle/>
          <a:p>
            <a:r>
              <a:rPr lang="en-US" sz="2000" dirty="0" smtClean="0">
                <a:solidFill>
                  <a:srgbClr val="FF0000"/>
                </a:solidFill>
                <a:latin typeface="Verdana" pitchFamily="34" charset="0"/>
                <a:ea typeface="Verdana" pitchFamily="34" charset="0"/>
                <a:cs typeface="Verdana" pitchFamily="34" charset="0"/>
              </a:rPr>
              <a:t>Bibliography</a:t>
            </a:r>
            <a:endParaRPr lang="en-GB" sz="2000"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611560" y="980728"/>
            <a:ext cx="8136904" cy="2062103"/>
          </a:xfrm>
          <a:prstGeom prst="rect">
            <a:avLst/>
          </a:prstGeom>
          <a:noFill/>
        </p:spPr>
        <p:txBody>
          <a:bodyPr wrap="square" rtlCol="0">
            <a:spAutoFit/>
          </a:bodyPr>
          <a:lstStyle/>
          <a:p>
            <a:pPr>
              <a:spcAft>
                <a:spcPts val="1200"/>
              </a:spcAft>
            </a:pPr>
            <a:r>
              <a:rPr lang="en-US" dirty="0" smtClean="0">
                <a:latin typeface="Verdana" pitchFamily="34" charset="0"/>
                <a:ea typeface="Verdana" pitchFamily="34" charset="0"/>
                <a:cs typeface="Verdana" pitchFamily="34" charset="0"/>
              </a:rPr>
              <a:t>F. H. </a:t>
            </a:r>
            <a:r>
              <a:rPr lang="en-US" dirty="0" err="1" smtClean="0">
                <a:latin typeface="Verdana" pitchFamily="34" charset="0"/>
                <a:ea typeface="Verdana" pitchFamily="34" charset="0"/>
                <a:cs typeface="Verdana" pitchFamily="34" charset="0"/>
              </a:rPr>
              <a:t>Attix</a:t>
            </a:r>
            <a:r>
              <a:rPr lang="en-US" dirty="0" smtClean="0">
                <a:latin typeface="Verdana" pitchFamily="34" charset="0"/>
                <a:ea typeface="Verdana" pitchFamily="34" charset="0"/>
                <a:cs typeface="Verdana" pitchFamily="34" charset="0"/>
              </a:rPr>
              <a:t>, Introduction to radiological physics  and radiation dosimetry, Wiley-VCH (2004)</a:t>
            </a:r>
            <a:endParaRPr lang="en-US" dirty="0">
              <a:latin typeface="Verdana" pitchFamily="34" charset="0"/>
              <a:ea typeface="Verdana" pitchFamily="34" charset="0"/>
              <a:cs typeface="Verdana" pitchFamily="34" charset="0"/>
            </a:endParaRPr>
          </a:p>
          <a:p>
            <a:pPr>
              <a:spcAft>
                <a:spcPts val="1200"/>
              </a:spcAft>
            </a:pPr>
            <a:r>
              <a:rPr lang="en-US" dirty="0" smtClean="0">
                <a:latin typeface="Verdana" pitchFamily="34" charset="0"/>
                <a:ea typeface="Verdana" pitchFamily="34" charset="0"/>
                <a:cs typeface="Verdana" pitchFamily="34" charset="0"/>
              </a:rPr>
              <a:t>International Commission on Radiation Units and Measurements, ICRU Report 33, Radiation quantities and units (1980)</a:t>
            </a:r>
            <a:endParaRPr lang="en-US" dirty="0">
              <a:latin typeface="Verdana" pitchFamily="34" charset="0"/>
              <a:ea typeface="Verdana" pitchFamily="34" charset="0"/>
              <a:cs typeface="Verdana" pitchFamily="34" charset="0"/>
            </a:endParaRPr>
          </a:p>
          <a:p>
            <a:pPr>
              <a:spcAft>
                <a:spcPts val="1200"/>
              </a:spcAft>
            </a:pPr>
            <a:r>
              <a:rPr lang="en-US" dirty="0" smtClean="0">
                <a:latin typeface="Verdana" pitchFamily="34" charset="0"/>
                <a:ea typeface="Verdana" pitchFamily="34" charset="0"/>
                <a:cs typeface="Verdana" pitchFamily="34" charset="0"/>
              </a:rPr>
              <a:t>F.H. </a:t>
            </a:r>
            <a:r>
              <a:rPr lang="en-US" dirty="0" err="1" smtClean="0">
                <a:latin typeface="Verdana" pitchFamily="34" charset="0"/>
                <a:ea typeface="Verdana" pitchFamily="34" charset="0"/>
                <a:cs typeface="Verdana" pitchFamily="34" charset="0"/>
              </a:rPr>
              <a:t>Attix</a:t>
            </a:r>
            <a:r>
              <a:rPr lang="en-US" dirty="0" smtClean="0">
                <a:latin typeface="Verdana" pitchFamily="34" charset="0"/>
                <a:ea typeface="Verdana" pitchFamily="34" charset="0"/>
                <a:cs typeface="Verdana" pitchFamily="34" charset="0"/>
              </a:rPr>
              <a:t> , W.C. </a:t>
            </a:r>
            <a:r>
              <a:rPr lang="en-US" dirty="0" err="1" smtClean="0">
                <a:latin typeface="Verdana" pitchFamily="34" charset="0"/>
                <a:ea typeface="Verdana" pitchFamily="34" charset="0"/>
                <a:cs typeface="Verdana" pitchFamily="34" charset="0"/>
              </a:rPr>
              <a:t>Roesch</a:t>
            </a:r>
            <a:r>
              <a:rPr lang="en-US" dirty="0" smtClean="0">
                <a:latin typeface="Verdana" pitchFamily="34" charset="0"/>
                <a:ea typeface="Verdana" pitchFamily="34" charset="0"/>
                <a:cs typeface="Verdana" pitchFamily="34" charset="0"/>
              </a:rPr>
              <a:t> and E. </a:t>
            </a:r>
            <a:r>
              <a:rPr lang="en-US" dirty="0" err="1" smtClean="0">
                <a:latin typeface="Verdana" pitchFamily="34" charset="0"/>
                <a:ea typeface="Verdana" pitchFamily="34" charset="0"/>
                <a:cs typeface="Verdana" pitchFamily="34" charset="0"/>
              </a:rPr>
              <a:t>Tochilin</a:t>
            </a:r>
            <a:r>
              <a:rPr lang="en-US" dirty="0" smtClean="0">
                <a:latin typeface="Verdana" pitchFamily="34" charset="0"/>
                <a:ea typeface="Verdana" pitchFamily="34" charset="0"/>
                <a:cs typeface="Verdana" pitchFamily="34" charset="0"/>
              </a:rPr>
              <a:t>, Radiation dosimetry, 2</a:t>
            </a:r>
            <a:r>
              <a:rPr lang="en-US" baseline="30000" dirty="0" smtClean="0">
                <a:latin typeface="Verdana" pitchFamily="34" charset="0"/>
                <a:ea typeface="Verdana" pitchFamily="34" charset="0"/>
                <a:cs typeface="Verdana" pitchFamily="34" charset="0"/>
              </a:rPr>
              <a:t>nd</a:t>
            </a:r>
            <a:r>
              <a:rPr lang="en-US" dirty="0" smtClean="0">
                <a:latin typeface="Verdana" pitchFamily="34" charset="0"/>
                <a:ea typeface="Verdana" pitchFamily="34" charset="0"/>
                <a:cs typeface="Verdana" pitchFamily="34" charset="0"/>
              </a:rPr>
              <a:t> edition, Vols. I-III, Academic Press (1966-1969)</a:t>
            </a:r>
            <a:endParaRPr lang="en-GB" dirty="0">
              <a:latin typeface="Verdana" pitchFamily="34" charset="0"/>
              <a:ea typeface="Verdana" pitchFamily="34" charset="0"/>
              <a:cs typeface="Verdana" pitchFamily="34" charset="0"/>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71</a:t>
            </a:fld>
            <a:endParaRPr lang="en-GB"/>
          </a:p>
        </p:txBody>
      </p:sp>
      <p:sp>
        <p:nvSpPr>
          <p:cNvPr id="4" name="TextBox 3"/>
          <p:cNvSpPr txBox="1"/>
          <p:nvPr/>
        </p:nvSpPr>
        <p:spPr>
          <a:xfrm>
            <a:off x="611560" y="4341003"/>
            <a:ext cx="7992888" cy="1508105"/>
          </a:xfrm>
          <a:prstGeom prst="rect">
            <a:avLst/>
          </a:prstGeom>
          <a:noFill/>
        </p:spPr>
        <p:txBody>
          <a:bodyPr wrap="square" rtlCol="0">
            <a:spAutoFit/>
          </a:bodyPr>
          <a:lstStyle/>
          <a:p>
            <a:pPr>
              <a:spcAft>
                <a:spcPts val="1200"/>
              </a:spcAft>
            </a:pPr>
            <a:r>
              <a:rPr lang="en-US" u="sng" dirty="0" smtClean="0">
                <a:latin typeface="Verdana" pitchFamily="34" charset="0"/>
                <a:ea typeface="Verdana" pitchFamily="34" charset="0"/>
                <a:cs typeface="Verdana" pitchFamily="34" charset="0"/>
              </a:rPr>
              <a:t>In Italian</a:t>
            </a:r>
          </a:p>
          <a:p>
            <a:pPr>
              <a:spcAft>
                <a:spcPts val="1200"/>
              </a:spcAft>
            </a:pPr>
            <a:r>
              <a:rPr lang="en-US" dirty="0" smtClean="0">
                <a:latin typeface="Verdana" pitchFamily="34" charset="0"/>
                <a:ea typeface="Verdana" pitchFamily="34" charset="0"/>
                <a:cs typeface="Verdana" pitchFamily="34" charset="0"/>
              </a:rPr>
              <a:t>M. </a:t>
            </a:r>
            <a:r>
              <a:rPr lang="en-US" dirty="0" err="1" smtClean="0">
                <a:latin typeface="Verdana" pitchFamily="34" charset="0"/>
                <a:ea typeface="Verdana" pitchFamily="34" charset="0"/>
                <a:cs typeface="Verdana" pitchFamily="34" charset="0"/>
              </a:rPr>
              <a:t>Pelliccioni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Elementi</a:t>
            </a:r>
            <a:r>
              <a:rPr lang="en-US" dirty="0" smtClean="0">
                <a:latin typeface="Verdana" pitchFamily="34" charset="0"/>
                <a:ea typeface="Verdana" pitchFamily="34" charset="0"/>
                <a:cs typeface="Verdana" pitchFamily="34" charset="0"/>
              </a:rPr>
              <a:t> di </a:t>
            </a:r>
            <a:r>
              <a:rPr lang="en-US" dirty="0" err="1" smtClean="0">
                <a:latin typeface="Verdana" pitchFamily="34" charset="0"/>
                <a:ea typeface="Verdana" pitchFamily="34" charset="0"/>
                <a:cs typeface="Verdana" pitchFamily="34" charset="0"/>
              </a:rPr>
              <a:t>dosimetria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delle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radiazioni</a:t>
            </a:r>
            <a:r>
              <a:rPr lang="en-US" dirty="0" smtClean="0">
                <a:latin typeface="Verdana" pitchFamily="34" charset="0"/>
                <a:ea typeface="Verdana" pitchFamily="34" charset="0"/>
                <a:cs typeface="Verdana" pitchFamily="34" charset="0"/>
              </a:rPr>
              <a:t>, ENEA (1983)</a:t>
            </a:r>
          </a:p>
          <a:p>
            <a:pPr>
              <a:spcAft>
                <a:spcPts val="1200"/>
              </a:spcAft>
            </a:pPr>
            <a:r>
              <a:rPr lang="en-US" dirty="0" smtClean="0">
                <a:latin typeface="Verdana" pitchFamily="34" charset="0"/>
                <a:ea typeface="Verdana" pitchFamily="34" charset="0"/>
                <a:cs typeface="Verdana" pitchFamily="34" charset="0"/>
              </a:rPr>
              <a:t>R.F. </a:t>
            </a:r>
            <a:r>
              <a:rPr lang="en-US" dirty="0" err="1" smtClean="0">
                <a:latin typeface="Verdana" pitchFamily="34" charset="0"/>
                <a:ea typeface="Verdana" pitchFamily="34" charset="0"/>
                <a:cs typeface="Verdana" pitchFamily="34" charset="0"/>
              </a:rPr>
              <a:t>Laitano</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Fondamenti</a:t>
            </a:r>
            <a:r>
              <a:rPr lang="en-US" dirty="0" smtClean="0">
                <a:latin typeface="Verdana" pitchFamily="34" charset="0"/>
                <a:ea typeface="Verdana" pitchFamily="34" charset="0"/>
                <a:cs typeface="Verdana" pitchFamily="34" charset="0"/>
              </a:rPr>
              <a:t> di </a:t>
            </a:r>
            <a:r>
              <a:rPr lang="en-US" dirty="0" err="1" smtClean="0">
                <a:latin typeface="Verdana" pitchFamily="34" charset="0"/>
                <a:ea typeface="Verdana" pitchFamily="34" charset="0"/>
                <a:cs typeface="Verdana" pitchFamily="34" charset="0"/>
              </a:rPr>
              <a:t>dosimetria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delle</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radiazioni</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ionizzanti</a:t>
            </a:r>
            <a:r>
              <a:rPr lang="en-US" dirty="0" smtClean="0">
                <a:latin typeface="Verdana" pitchFamily="34" charset="0"/>
                <a:ea typeface="Verdana" pitchFamily="34" charset="0"/>
                <a:cs typeface="Verdana" pitchFamily="34" charset="0"/>
              </a:rPr>
              <a:t>, 2</a:t>
            </a:r>
            <a:r>
              <a:rPr lang="en-US" baseline="30000" dirty="0" smtClean="0">
                <a:latin typeface="Verdana" pitchFamily="34" charset="0"/>
                <a:ea typeface="Verdana" pitchFamily="34" charset="0"/>
                <a:cs typeface="Verdana" pitchFamily="34" charset="0"/>
              </a:rPr>
              <a:t>a</a:t>
            </a:r>
            <a:r>
              <a:rPr lang="en-US" dirty="0" smtClean="0">
                <a:latin typeface="Verdana" pitchFamily="34" charset="0"/>
                <a:ea typeface="Verdana" pitchFamily="34" charset="0"/>
                <a:cs typeface="Verdana" pitchFamily="34" charset="0"/>
              </a:rPr>
              <a:t> </a:t>
            </a:r>
            <a:r>
              <a:rPr lang="en-US" dirty="0" err="1" smtClean="0">
                <a:latin typeface="Verdana" pitchFamily="34" charset="0"/>
                <a:ea typeface="Verdana" pitchFamily="34" charset="0"/>
                <a:cs typeface="Verdana" pitchFamily="34" charset="0"/>
              </a:rPr>
              <a:t>edizione</a:t>
            </a:r>
            <a:r>
              <a:rPr lang="en-US" dirty="0" smtClean="0">
                <a:latin typeface="Verdana" pitchFamily="34" charset="0"/>
                <a:ea typeface="Verdana" pitchFamily="34" charset="0"/>
                <a:cs typeface="Verdana" pitchFamily="34" charset="0"/>
              </a:rPr>
              <a:t>, ENEA (2011)</a:t>
            </a:r>
            <a:endParaRPr lang="en-GB"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704580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3" name="Rectangle 3"/>
          <p:cNvSpPr>
            <a:spLocks noChangeArrowheads="1"/>
          </p:cNvSpPr>
          <p:nvPr/>
        </p:nvSpPr>
        <p:spPr bwMode="auto">
          <a:xfrm>
            <a:off x="1263352" y="252045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1800" b="0" i="0" u="none" strike="noStrike" kern="0" cap="none" spc="0" normalizeH="0" baseline="0" noProof="0" smtClean="0">
                <a:ln>
                  <a:noFill/>
                </a:ln>
                <a:solidFill>
                  <a:srgbClr val="FF33CC"/>
                </a:solidFill>
                <a:effectLst/>
                <a:uLnTx/>
                <a:uFillTx/>
              </a:rPr>
              <a:t> </a:t>
            </a:r>
            <a:r>
              <a:rPr kumimoji="0" lang="en-US" altLang="he-IL" sz="1800" b="0" i="0" u="none" strike="noStrike" kern="0" cap="none" spc="0" normalizeH="0" baseline="0" noProof="0" smtClean="0">
                <a:ln>
                  <a:noFill/>
                </a:ln>
                <a:solidFill>
                  <a:srgbClr val="FF33CC"/>
                </a:solidFill>
                <a:effectLst/>
                <a:uLnTx/>
                <a:uFillTx/>
              </a:rPr>
              <a:t>delta rays</a:t>
            </a:r>
          </a:p>
        </p:txBody>
      </p:sp>
      <p:sp>
        <p:nvSpPr>
          <p:cNvPr id="4" name="Rectangle 4"/>
          <p:cNvSpPr>
            <a:spLocks noChangeArrowheads="1"/>
          </p:cNvSpPr>
          <p:nvPr/>
        </p:nvSpPr>
        <p:spPr bwMode="auto">
          <a:xfrm>
            <a:off x="1022052" y="441350"/>
            <a:ext cx="29654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smtClean="0">
                <a:ln>
                  <a:noFill/>
                </a:ln>
                <a:solidFill>
                  <a:srgbClr val="CC0000"/>
                </a:solidFill>
                <a:effectLst/>
                <a:uLnTx/>
                <a:uFillTx/>
              </a:rPr>
              <a:t>Ionization event (formation of water radicals)</a:t>
            </a:r>
          </a:p>
        </p:txBody>
      </p:sp>
      <p:sp>
        <p:nvSpPr>
          <p:cNvPr id="5" name="Rectangle 5"/>
          <p:cNvSpPr>
            <a:spLocks noChangeArrowheads="1"/>
          </p:cNvSpPr>
          <p:nvPr/>
        </p:nvSpPr>
        <p:spPr bwMode="auto">
          <a:xfrm>
            <a:off x="5346402" y="853575"/>
            <a:ext cx="225266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smtClean="0">
                <a:ln>
                  <a:noFill/>
                </a:ln>
                <a:solidFill>
                  <a:srgbClr val="009900"/>
                </a:solidFill>
                <a:effectLst/>
                <a:uLnTx/>
                <a:uFillTx/>
              </a:rPr>
              <a:t>Light damage - reparable</a:t>
            </a:r>
          </a:p>
        </p:txBody>
      </p:sp>
      <p:sp>
        <p:nvSpPr>
          <p:cNvPr id="6" name="Line 6"/>
          <p:cNvSpPr>
            <a:spLocks noChangeShapeType="1"/>
          </p:cNvSpPr>
          <p:nvPr/>
        </p:nvSpPr>
        <p:spPr bwMode="auto">
          <a:xfrm>
            <a:off x="3396952" y="877387"/>
            <a:ext cx="457200" cy="911225"/>
          </a:xfrm>
          <a:prstGeom prst="line">
            <a:avLst/>
          </a:prstGeom>
          <a:noFill/>
          <a:ln w="12699">
            <a:solidFill>
              <a:srgbClr val="CC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 name="Rectangle 8"/>
          <p:cNvSpPr>
            <a:spLocks noChangeArrowheads="1"/>
          </p:cNvSpPr>
          <p:nvPr/>
        </p:nvSpPr>
        <p:spPr bwMode="auto">
          <a:xfrm>
            <a:off x="4984452" y="4877887"/>
            <a:ext cx="261461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smtClean="0">
                <a:ln>
                  <a:noFill/>
                </a:ln>
                <a:solidFill>
                  <a:sysClr val="windowText" lastClr="000000"/>
                </a:solidFill>
                <a:effectLst/>
                <a:uLnTx/>
                <a:uFillTx/>
              </a:rPr>
              <a:t>Clustered damage - irreparable</a:t>
            </a:r>
          </a:p>
        </p:txBody>
      </p:sp>
      <p:grpSp>
        <p:nvGrpSpPr>
          <p:cNvPr id="9" name="Group 9"/>
          <p:cNvGrpSpPr>
            <a:grpSpLocks/>
          </p:cNvGrpSpPr>
          <p:nvPr/>
        </p:nvGrpSpPr>
        <p:grpSpPr bwMode="auto">
          <a:xfrm>
            <a:off x="3630315" y="170950"/>
            <a:ext cx="1763712" cy="6399212"/>
            <a:chOff x="1491" y="382"/>
            <a:chExt cx="1111" cy="4367"/>
          </a:xfrm>
        </p:grpSpPr>
        <p:grpSp>
          <p:nvGrpSpPr>
            <p:cNvPr id="10" name="Group 10"/>
            <p:cNvGrpSpPr>
              <a:grpSpLocks/>
            </p:cNvGrpSpPr>
            <p:nvPr/>
          </p:nvGrpSpPr>
          <p:grpSpPr bwMode="auto">
            <a:xfrm>
              <a:off x="1491" y="382"/>
              <a:ext cx="1111" cy="4367"/>
              <a:chOff x="1491" y="382"/>
              <a:chExt cx="1111" cy="4369"/>
            </a:xfrm>
          </p:grpSpPr>
          <p:sp>
            <p:nvSpPr>
              <p:cNvPr id="13"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sp useBgFill="1">
          <p:nvSpPr>
            <p:cNvPr id="11"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useBgFill="1">
          <p:nvSpPr>
            <p:cNvPr id="12"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nvGrpSpPr>
          <p:cNvPr id="23" name="Group 23"/>
          <p:cNvGrpSpPr>
            <a:grpSpLocks/>
          </p:cNvGrpSpPr>
          <p:nvPr/>
        </p:nvGrpSpPr>
        <p:grpSpPr bwMode="auto">
          <a:xfrm>
            <a:off x="4668540" y="3569787"/>
            <a:ext cx="498475" cy="458788"/>
            <a:chOff x="2145" y="2702"/>
            <a:chExt cx="314" cy="313"/>
          </a:xfrm>
        </p:grpSpPr>
        <p:sp useBgFill="1">
          <p:nvSpPr>
            <p:cNvPr id="24"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grpSp>
      <p:sp>
        <p:nvSpPr>
          <p:cNvPr id="26" name="Line 27"/>
          <p:cNvSpPr>
            <a:spLocks noChangeShapeType="1"/>
          </p:cNvSpPr>
          <p:nvPr/>
        </p:nvSpPr>
        <p:spPr bwMode="auto">
          <a:xfrm>
            <a:off x="4451052" y="4611187"/>
            <a:ext cx="1198563" cy="136525"/>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 name="Line 28"/>
          <p:cNvSpPr>
            <a:spLocks noChangeShapeType="1"/>
          </p:cNvSpPr>
          <p:nvPr/>
        </p:nvSpPr>
        <p:spPr bwMode="auto">
          <a:xfrm>
            <a:off x="4882852" y="3963487"/>
            <a:ext cx="790575" cy="806450"/>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28" name="Group 29"/>
          <p:cNvGrpSpPr>
            <a:grpSpLocks/>
          </p:cNvGrpSpPr>
          <p:nvPr/>
        </p:nvGrpSpPr>
        <p:grpSpPr bwMode="auto">
          <a:xfrm>
            <a:off x="4728865" y="1836237"/>
            <a:ext cx="385762" cy="300038"/>
            <a:chOff x="2183" y="1518"/>
            <a:chExt cx="243" cy="206"/>
          </a:xfrm>
        </p:grpSpPr>
        <p:sp useBgFill="1">
          <p:nvSpPr>
            <p:cNvPr id="2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3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grpSp>
      <p:sp>
        <p:nvSpPr>
          <p:cNvPr id="31" name="Line 32"/>
          <p:cNvSpPr>
            <a:spLocks noChangeShapeType="1"/>
          </p:cNvSpPr>
          <p:nvPr/>
        </p:nvSpPr>
        <p:spPr bwMode="auto">
          <a:xfrm flipV="1">
            <a:off x="5020965" y="1437775"/>
            <a:ext cx="966787" cy="560387"/>
          </a:xfrm>
          <a:prstGeom prst="line">
            <a:avLst/>
          </a:prstGeom>
          <a:noFill/>
          <a:ln w="38100">
            <a:solidFill>
              <a:srgbClr val="008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32"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33" name="Group 34"/>
          <p:cNvGrpSpPr>
            <a:grpSpLocks/>
          </p:cNvGrpSpPr>
          <p:nvPr/>
        </p:nvGrpSpPr>
        <p:grpSpPr bwMode="auto">
          <a:xfrm>
            <a:off x="2558752" y="1791787"/>
            <a:ext cx="3290888" cy="504825"/>
            <a:chOff x="816" y="1488"/>
            <a:chExt cx="2073" cy="345"/>
          </a:xfrm>
        </p:grpSpPr>
        <p:sp useBgFill="1">
          <p:nvSpPr>
            <p:cNvPr id="34"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sp useBgFill="1">
          <p:nvSpPr>
            <p:cNvPr id="35"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sp useBgFill="1">
          <p:nvSpPr>
            <p:cNvPr id="36"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sp useBgFill="1">
          <p:nvSpPr>
            <p:cNvPr id="37"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smtClean="0">
                <a:ln>
                  <a:noFill/>
                </a:ln>
                <a:solidFill>
                  <a:sysClr val="windowText" lastClr="000000"/>
                </a:solidFill>
                <a:effectLst/>
                <a:uLnTx/>
                <a:uFillTx/>
              </a:endParaRPr>
            </a:p>
          </p:txBody>
        </p:sp>
      </p:grpSp>
      <p:grpSp>
        <p:nvGrpSpPr>
          <p:cNvPr id="38" name="Group 39"/>
          <p:cNvGrpSpPr>
            <a:grpSpLocks/>
          </p:cNvGrpSpPr>
          <p:nvPr/>
        </p:nvGrpSpPr>
        <p:grpSpPr bwMode="auto">
          <a:xfrm>
            <a:off x="4981277" y="1969587"/>
            <a:ext cx="623888" cy="749300"/>
            <a:chOff x="2342" y="1947"/>
            <a:chExt cx="393" cy="512"/>
          </a:xfrm>
        </p:grpSpPr>
        <p:sp>
          <p:nvSpPr>
            <p:cNvPr id="39" name="Freeform 40"/>
            <p:cNvSpPr>
              <a:spLocks/>
            </p:cNvSpPr>
            <p:nvPr/>
          </p:nvSpPr>
          <p:spPr bwMode="auto">
            <a:xfrm flipH="1">
              <a:off x="2498" y="2314"/>
              <a:ext cx="224" cy="145"/>
            </a:xfrm>
            <a:custGeom>
              <a:avLst/>
              <a:gdLst>
                <a:gd name="T0" fmla="*/ 224 w 446"/>
                <a:gd name="T1" fmla="*/ 95 h 290"/>
                <a:gd name="T2" fmla="*/ 224 w 446"/>
                <a:gd name="T3" fmla="*/ 111 h 290"/>
                <a:gd name="T4" fmla="*/ 224 w 446"/>
                <a:gd name="T5" fmla="*/ 125 h 290"/>
                <a:gd name="T6" fmla="*/ 223 w 446"/>
                <a:gd name="T7" fmla="*/ 136 h 290"/>
                <a:gd name="T8" fmla="*/ 223 w 446"/>
                <a:gd name="T9" fmla="*/ 144 h 290"/>
                <a:gd name="T10" fmla="*/ 222 w 446"/>
                <a:gd name="T11" fmla="*/ 144 h 290"/>
                <a:gd name="T12" fmla="*/ 219 w 446"/>
                <a:gd name="T13" fmla="*/ 144 h 290"/>
                <a:gd name="T14" fmla="*/ 214 w 446"/>
                <a:gd name="T15" fmla="*/ 145 h 290"/>
                <a:gd name="T16" fmla="*/ 208 w 446"/>
                <a:gd name="T17" fmla="*/ 145 h 290"/>
                <a:gd name="T18" fmla="*/ 200 w 446"/>
                <a:gd name="T19" fmla="*/ 145 h 290"/>
                <a:gd name="T20" fmla="*/ 192 w 446"/>
                <a:gd name="T21" fmla="*/ 145 h 290"/>
                <a:gd name="T22" fmla="*/ 183 w 446"/>
                <a:gd name="T23" fmla="*/ 145 h 290"/>
                <a:gd name="T24" fmla="*/ 173 w 446"/>
                <a:gd name="T25" fmla="*/ 145 h 290"/>
                <a:gd name="T26" fmla="*/ 167 w 446"/>
                <a:gd name="T27" fmla="*/ 145 h 290"/>
                <a:gd name="T28" fmla="*/ 159 w 446"/>
                <a:gd name="T29" fmla="*/ 145 h 290"/>
                <a:gd name="T30" fmla="*/ 150 w 446"/>
                <a:gd name="T31" fmla="*/ 145 h 290"/>
                <a:gd name="T32" fmla="*/ 138 w 446"/>
                <a:gd name="T33" fmla="*/ 145 h 290"/>
                <a:gd name="T34" fmla="*/ 126 w 446"/>
                <a:gd name="T35" fmla="*/ 145 h 290"/>
                <a:gd name="T36" fmla="*/ 111 w 446"/>
                <a:gd name="T37" fmla="*/ 145 h 290"/>
                <a:gd name="T38" fmla="*/ 97 w 446"/>
                <a:gd name="T39" fmla="*/ 145 h 290"/>
                <a:gd name="T40" fmla="*/ 83 w 446"/>
                <a:gd name="T41" fmla="*/ 145 h 290"/>
                <a:gd name="T42" fmla="*/ 69 w 446"/>
                <a:gd name="T43" fmla="*/ 145 h 290"/>
                <a:gd name="T44" fmla="*/ 55 w 446"/>
                <a:gd name="T45" fmla="*/ 145 h 290"/>
                <a:gd name="T46" fmla="*/ 42 w 446"/>
                <a:gd name="T47" fmla="*/ 145 h 290"/>
                <a:gd name="T48" fmla="*/ 30 w 446"/>
                <a:gd name="T49" fmla="*/ 145 h 290"/>
                <a:gd name="T50" fmla="*/ 20 w 446"/>
                <a:gd name="T51" fmla="*/ 145 h 290"/>
                <a:gd name="T52" fmla="*/ 11 w 446"/>
                <a:gd name="T53" fmla="*/ 145 h 290"/>
                <a:gd name="T54" fmla="*/ 4 w 446"/>
                <a:gd name="T55" fmla="*/ 145 h 290"/>
                <a:gd name="T56" fmla="*/ 0 w 446"/>
                <a:gd name="T57" fmla="*/ 145 h 290"/>
                <a:gd name="T58" fmla="*/ 0 w 446"/>
                <a:gd name="T59" fmla="*/ 116 h 290"/>
                <a:gd name="T60" fmla="*/ 1 w 446"/>
                <a:gd name="T61" fmla="*/ 74 h 290"/>
                <a:gd name="T62" fmla="*/ 4 w 446"/>
                <a:gd name="T63" fmla="*/ 32 h 290"/>
                <a:gd name="T64" fmla="*/ 11 w 446"/>
                <a:gd name="T65" fmla="*/ 0 h 290"/>
                <a:gd name="T66" fmla="*/ 15 w 446"/>
                <a:gd name="T67" fmla="*/ 6 h 290"/>
                <a:gd name="T68" fmla="*/ 20 w 446"/>
                <a:gd name="T69" fmla="*/ 13 h 290"/>
                <a:gd name="T70" fmla="*/ 27 w 446"/>
                <a:gd name="T71" fmla="*/ 20 h 290"/>
                <a:gd name="T72" fmla="*/ 36 w 446"/>
                <a:gd name="T73" fmla="*/ 28 h 290"/>
                <a:gd name="T74" fmla="*/ 47 w 446"/>
                <a:gd name="T75" fmla="*/ 36 h 290"/>
                <a:gd name="T76" fmla="*/ 58 w 446"/>
                <a:gd name="T77" fmla="*/ 44 h 290"/>
                <a:gd name="T78" fmla="*/ 72 w 446"/>
                <a:gd name="T79" fmla="*/ 52 h 290"/>
                <a:gd name="T80" fmla="*/ 85 w 446"/>
                <a:gd name="T81" fmla="*/ 60 h 290"/>
                <a:gd name="T82" fmla="*/ 100 w 446"/>
                <a:gd name="T83" fmla="*/ 67 h 290"/>
                <a:gd name="T84" fmla="*/ 117 w 446"/>
                <a:gd name="T85" fmla="*/ 74 h 290"/>
                <a:gd name="T86" fmla="*/ 134 w 446"/>
                <a:gd name="T87" fmla="*/ 80 h 290"/>
                <a:gd name="T88" fmla="*/ 151 w 446"/>
                <a:gd name="T89" fmla="*/ 85 h 290"/>
                <a:gd name="T90" fmla="*/ 169 w 446"/>
                <a:gd name="T91" fmla="*/ 89 h 290"/>
                <a:gd name="T92" fmla="*/ 187 w 446"/>
                <a:gd name="T93" fmla="*/ 93 h 290"/>
                <a:gd name="T94" fmla="*/ 205 w 446"/>
                <a:gd name="T95" fmla="*/ 95 h 290"/>
                <a:gd name="T96" fmla="*/ 224 w 446"/>
                <a:gd name="T97" fmla="*/ 95 h 2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46" h="290">
                  <a:moveTo>
                    <a:pt x="446" y="189"/>
                  </a:move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0" name="Freeform 41"/>
            <p:cNvSpPr>
              <a:spLocks/>
            </p:cNvSpPr>
            <p:nvPr/>
          </p:nvSpPr>
          <p:spPr bwMode="auto">
            <a:xfrm flipH="1">
              <a:off x="2498" y="2314"/>
              <a:ext cx="224" cy="145"/>
            </a:xfrm>
            <a:custGeom>
              <a:avLst/>
              <a:gdLst>
                <a:gd name="T0" fmla="*/ 224 w 446"/>
                <a:gd name="T1" fmla="*/ 95 h 290"/>
                <a:gd name="T2" fmla="*/ 224 w 446"/>
                <a:gd name="T3" fmla="*/ 95 h 290"/>
                <a:gd name="T4" fmla="*/ 224 w 446"/>
                <a:gd name="T5" fmla="*/ 111 h 290"/>
                <a:gd name="T6" fmla="*/ 224 w 446"/>
                <a:gd name="T7" fmla="*/ 125 h 290"/>
                <a:gd name="T8" fmla="*/ 223 w 446"/>
                <a:gd name="T9" fmla="*/ 136 h 290"/>
                <a:gd name="T10" fmla="*/ 223 w 446"/>
                <a:gd name="T11" fmla="*/ 144 h 290"/>
                <a:gd name="T12" fmla="*/ 223 w 446"/>
                <a:gd name="T13" fmla="*/ 144 h 290"/>
                <a:gd name="T14" fmla="*/ 222 w 446"/>
                <a:gd name="T15" fmla="*/ 144 h 290"/>
                <a:gd name="T16" fmla="*/ 219 w 446"/>
                <a:gd name="T17" fmla="*/ 144 h 290"/>
                <a:gd name="T18" fmla="*/ 214 w 446"/>
                <a:gd name="T19" fmla="*/ 145 h 290"/>
                <a:gd name="T20" fmla="*/ 208 w 446"/>
                <a:gd name="T21" fmla="*/ 145 h 290"/>
                <a:gd name="T22" fmla="*/ 200 w 446"/>
                <a:gd name="T23" fmla="*/ 145 h 290"/>
                <a:gd name="T24" fmla="*/ 192 w 446"/>
                <a:gd name="T25" fmla="*/ 145 h 290"/>
                <a:gd name="T26" fmla="*/ 183 w 446"/>
                <a:gd name="T27" fmla="*/ 145 h 290"/>
                <a:gd name="T28" fmla="*/ 173 w 446"/>
                <a:gd name="T29" fmla="*/ 145 h 290"/>
                <a:gd name="T30" fmla="*/ 173 w 446"/>
                <a:gd name="T31" fmla="*/ 145 h 290"/>
                <a:gd name="T32" fmla="*/ 167 w 446"/>
                <a:gd name="T33" fmla="*/ 145 h 290"/>
                <a:gd name="T34" fmla="*/ 159 w 446"/>
                <a:gd name="T35" fmla="*/ 145 h 290"/>
                <a:gd name="T36" fmla="*/ 150 w 446"/>
                <a:gd name="T37" fmla="*/ 145 h 290"/>
                <a:gd name="T38" fmla="*/ 138 w 446"/>
                <a:gd name="T39" fmla="*/ 145 h 290"/>
                <a:gd name="T40" fmla="*/ 126 w 446"/>
                <a:gd name="T41" fmla="*/ 145 h 290"/>
                <a:gd name="T42" fmla="*/ 111 w 446"/>
                <a:gd name="T43" fmla="*/ 145 h 290"/>
                <a:gd name="T44" fmla="*/ 97 w 446"/>
                <a:gd name="T45" fmla="*/ 145 h 290"/>
                <a:gd name="T46" fmla="*/ 83 w 446"/>
                <a:gd name="T47" fmla="*/ 145 h 290"/>
                <a:gd name="T48" fmla="*/ 69 w 446"/>
                <a:gd name="T49" fmla="*/ 145 h 290"/>
                <a:gd name="T50" fmla="*/ 55 w 446"/>
                <a:gd name="T51" fmla="*/ 145 h 290"/>
                <a:gd name="T52" fmla="*/ 42 w 446"/>
                <a:gd name="T53" fmla="*/ 145 h 290"/>
                <a:gd name="T54" fmla="*/ 30 w 446"/>
                <a:gd name="T55" fmla="*/ 145 h 290"/>
                <a:gd name="T56" fmla="*/ 20 w 446"/>
                <a:gd name="T57" fmla="*/ 145 h 290"/>
                <a:gd name="T58" fmla="*/ 11 w 446"/>
                <a:gd name="T59" fmla="*/ 145 h 290"/>
                <a:gd name="T60" fmla="*/ 4 w 446"/>
                <a:gd name="T61" fmla="*/ 145 h 290"/>
                <a:gd name="T62" fmla="*/ 0 w 446"/>
                <a:gd name="T63" fmla="*/ 145 h 290"/>
                <a:gd name="T64" fmla="*/ 0 w 446"/>
                <a:gd name="T65" fmla="*/ 145 h 290"/>
                <a:gd name="T66" fmla="*/ 0 w 446"/>
                <a:gd name="T67" fmla="*/ 116 h 290"/>
                <a:gd name="T68" fmla="*/ 1 w 446"/>
                <a:gd name="T69" fmla="*/ 74 h 290"/>
                <a:gd name="T70" fmla="*/ 4 w 446"/>
                <a:gd name="T71" fmla="*/ 32 h 290"/>
                <a:gd name="T72" fmla="*/ 11 w 446"/>
                <a:gd name="T73" fmla="*/ 0 h 290"/>
                <a:gd name="T74" fmla="*/ 11 w 446"/>
                <a:gd name="T75" fmla="*/ 0 h 290"/>
                <a:gd name="T76" fmla="*/ 15 w 446"/>
                <a:gd name="T77" fmla="*/ 6 h 290"/>
                <a:gd name="T78" fmla="*/ 20 w 446"/>
                <a:gd name="T79" fmla="*/ 13 h 290"/>
                <a:gd name="T80" fmla="*/ 27 w 446"/>
                <a:gd name="T81" fmla="*/ 20 h 290"/>
                <a:gd name="T82" fmla="*/ 36 w 446"/>
                <a:gd name="T83" fmla="*/ 28 h 290"/>
                <a:gd name="T84" fmla="*/ 47 w 446"/>
                <a:gd name="T85" fmla="*/ 36 h 290"/>
                <a:gd name="T86" fmla="*/ 58 w 446"/>
                <a:gd name="T87" fmla="*/ 44 h 290"/>
                <a:gd name="T88" fmla="*/ 72 w 446"/>
                <a:gd name="T89" fmla="*/ 52 h 290"/>
                <a:gd name="T90" fmla="*/ 85 w 446"/>
                <a:gd name="T91" fmla="*/ 60 h 290"/>
                <a:gd name="T92" fmla="*/ 100 w 446"/>
                <a:gd name="T93" fmla="*/ 67 h 290"/>
                <a:gd name="T94" fmla="*/ 117 w 446"/>
                <a:gd name="T95" fmla="*/ 74 h 290"/>
                <a:gd name="T96" fmla="*/ 134 w 446"/>
                <a:gd name="T97" fmla="*/ 80 h 290"/>
                <a:gd name="T98" fmla="*/ 151 w 446"/>
                <a:gd name="T99" fmla="*/ 85 h 290"/>
                <a:gd name="T100" fmla="*/ 169 w 446"/>
                <a:gd name="T101" fmla="*/ 89 h 290"/>
                <a:gd name="T102" fmla="*/ 187 w 446"/>
                <a:gd name="T103" fmla="*/ 93 h 290"/>
                <a:gd name="T104" fmla="*/ 205 w 446"/>
                <a:gd name="T105" fmla="*/ 95 h 290"/>
                <a:gd name="T106" fmla="*/ 224 w 446"/>
                <a:gd name="T107" fmla="*/ 95 h 2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6" h="290">
                  <a:moveTo>
                    <a:pt x="446" y="189"/>
                  </a:moveTo>
                  <a:lnTo>
                    <a:pt x="446" y="189"/>
                  </a:ln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1" name="Freeform 42"/>
            <p:cNvSpPr>
              <a:spLocks/>
            </p:cNvSpPr>
            <p:nvPr/>
          </p:nvSpPr>
          <p:spPr bwMode="auto">
            <a:xfrm flipH="1">
              <a:off x="2592" y="2106"/>
              <a:ext cx="124" cy="180"/>
            </a:xfrm>
            <a:custGeom>
              <a:avLst/>
              <a:gdLst>
                <a:gd name="T0" fmla="*/ 124 w 249"/>
                <a:gd name="T1" fmla="*/ 173 h 361"/>
                <a:gd name="T2" fmla="*/ 117 w 249"/>
                <a:gd name="T3" fmla="*/ 176 h 361"/>
                <a:gd name="T4" fmla="*/ 110 w 249"/>
                <a:gd name="T5" fmla="*/ 178 h 361"/>
                <a:gd name="T6" fmla="*/ 103 w 249"/>
                <a:gd name="T7" fmla="*/ 180 h 361"/>
                <a:gd name="T8" fmla="*/ 95 w 249"/>
                <a:gd name="T9" fmla="*/ 180 h 361"/>
                <a:gd name="T10" fmla="*/ 88 w 249"/>
                <a:gd name="T11" fmla="*/ 180 h 361"/>
                <a:gd name="T12" fmla="*/ 81 w 249"/>
                <a:gd name="T13" fmla="*/ 179 h 361"/>
                <a:gd name="T14" fmla="*/ 74 w 249"/>
                <a:gd name="T15" fmla="*/ 178 h 361"/>
                <a:gd name="T16" fmla="*/ 67 w 249"/>
                <a:gd name="T17" fmla="*/ 176 h 361"/>
                <a:gd name="T18" fmla="*/ 60 w 249"/>
                <a:gd name="T19" fmla="*/ 173 h 361"/>
                <a:gd name="T20" fmla="*/ 54 w 249"/>
                <a:gd name="T21" fmla="*/ 170 h 361"/>
                <a:gd name="T22" fmla="*/ 48 w 249"/>
                <a:gd name="T23" fmla="*/ 166 h 361"/>
                <a:gd name="T24" fmla="*/ 43 w 249"/>
                <a:gd name="T25" fmla="*/ 161 h 361"/>
                <a:gd name="T26" fmla="*/ 37 w 249"/>
                <a:gd name="T27" fmla="*/ 156 h 361"/>
                <a:gd name="T28" fmla="*/ 33 w 249"/>
                <a:gd name="T29" fmla="*/ 150 h 361"/>
                <a:gd name="T30" fmla="*/ 29 w 249"/>
                <a:gd name="T31" fmla="*/ 144 h 361"/>
                <a:gd name="T32" fmla="*/ 25 w 249"/>
                <a:gd name="T33" fmla="*/ 138 h 361"/>
                <a:gd name="T34" fmla="*/ 7 w 249"/>
                <a:gd name="T35" fmla="*/ 98 h 361"/>
                <a:gd name="T36" fmla="*/ 2 w 249"/>
                <a:gd name="T37" fmla="*/ 84 h 361"/>
                <a:gd name="T38" fmla="*/ 0 w 249"/>
                <a:gd name="T39" fmla="*/ 70 h 361"/>
                <a:gd name="T40" fmla="*/ 1 w 249"/>
                <a:gd name="T41" fmla="*/ 55 h 361"/>
                <a:gd name="T42" fmla="*/ 5 w 249"/>
                <a:gd name="T43" fmla="*/ 42 h 361"/>
                <a:gd name="T44" fmla="*/ 10 w 249"/>
                <a:gd name="T45" fmla="*/ 28 h 361"/>
                <a:gd name="T46" fmla="*/ 19 w 249"/>
                <a:gd name="T47" fmla="*/ 17 h 361"/>
                <a:gd name="T48" fmla="*/ 30 w 249"/>
                <a:gd name="T49" fmla="*/ 7 h 361"/>
                <a:gd name="T50" fmla="*/ 43 w 249"/>
                <a:gd name="T51" fmla="*/ 0 h 361"/>
                <a:gd name="T52" fmla="*/ 36 w 249"/>
                <a:gd name="T53" fmla="*/ 6 h 361"/>
                <a:gd name="T54" fmla="*/ 32 w 249"/>
                <a:gd name="T55" fmla="*/ 12 h 361"/>
                <a:gd name="T56" fmla="*/ 29 w 249"/>
                <a:gd name="T57" fmla="*/ 17 h 361"/>
                <a:gd name="T58" fmla="*/ 27 w 249"/>
                <a:gd name="T59" fmla="*/ 24 h 361"/>
                <a:gd name="T60" fmla="*/ 27 w 249"/>
                <a:gd name="T61" fmla="*/ 31 h 361"/>
                <a:gd name="T62" fmla="*/ 28 w 249"/>
                <a:gd name="T63" fmla="*/ 39 h 361"/>
                <a:gd name="T64" fmla="*/ 30 w 249"/>
                <a:gd name="T65" fmla="*/ 48 h 361"/>
                <a:gd name="T66" fmla="*/ 34 w 249"/>
                <a:gd name="T67" fmla="*/ 59 h 361"/>
                <a:gd name="T68" fmla="*/ 39 w 249"/>
                <a:gd name="T69" fmla="*/ 72 h 361"/>
                <a:gd name="T70" fmla="*/ 44 w 249"/>
                <a:gd name="T71" fmla="*/ 84 h 361"/>
                <a:gd name="T72" fmla="*/ 49 w 249"/>
                <a:gd name="T73" fmla="*/ 96 h 361"/>
                <a:gd name="T74" fmla="*/ 55 w 249"/>
                <a:gd name="T75" fmla="*/ 108 h 361"/>
                <a:gd name="T76" fmla="*/ 60 w 249"/>
                <a:gd name="T77" fmla="*/ 119 h 361"/>
                <a:gd name="T78" fmla="*/ 64 w 249"/>
                <a:gd name="T79" fmla="*/ 128 h 361"/>
                <a:gd name="T80" fmla="*/ 69 w 249"/>
                <a:gd name="T81" fmla="*/ 136 h 361"/>
                <a:gd name="T82" fmla="*/ 72 w 249"/>
                <a:gd name="T83" fmla="*/ 142 h 361"/>
                <a:gd name="T84" fmla="*/ 76 w 249"/>
                <a:gd name="T85" fmla="*/ 147 h 361"/>
                <a:gd name="T86" fmla="*/ 82 w 249"/>
                <a:gd name="T87" fmla="*/ 153 h 361"/>
                <a:gd name="T88" fmla="*/ 89 w 249"/>
                <a:gd name="T89" fmla="*/ 159 h 361"/>
                <a:gd name="T90" fmla="*/ 96 w 249"/>
                <a:gd name="T91" fmla="*/ 164 h 361"/>
                <a:gd name="T92" fmla="*/ 103 w 249"/>
                <a:gd name="T93" fmla="*/ 169 h 361"/>
                <a:gd name="T94" fmla="*/ 111 w 249"/>
                <a:gd name="T95" fmla="*/ 172 h 361"/>
                <a:gd name="T96" fmla="*/ 118 w 249"/>
                <a:gd name="T97" fmla="*/ 173 h 361"/>
                <a:gd name="T98" fmla="*/ 124 w 249"/>
                <a:gd name="T99" fmla="*/ 173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49" h="361">
                  <a:moveTo>
                    <a:pt x="249" y="347"/>
                  </a:move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2" name="Freeform 43"/>
            <p:cNvSpPr>
              <a:spLocks/>
            </p:cNvSpPr>
            <p:nvPr/>
          </p:nvSpPr>
          <p:spPr bwMode="auto">
            <a:xfrm flipH="1">
              <a:off x="2592" y="2106"/>
              <a:ext cx="124" cy="180"/>
            </a:xfrm>
            <a:custGeom>
              <a:avLst/>
              <a:gdLst>
                <a:gd name="T0" fmla="*/ 124 w 249"/>
                <a:gd name="T1" fmla="*/ 173 h 361"/>
                <a:gd name="T2" fmla="*/ 124 w 249"/>
                <a:gd name="T3" fmla="*/ 173 h 361"/>
                <a:gd name="T4" fmla="*/ 117 w 249"/>
                <a:gd name="T5" fmla="*/ 176 h 361"/>
                <a:gd name="T6" fmla="*/ 110 w 249"/>
                <a:gd name="T7" fmla="*/ 178 h 361"/>
                <a:gd name="T8" fmla="*/ 103 w 249"/>
                <a:gd name="T9" fmla="*/ 180 h 361"/>
                <a:gd name="T10" fmla="*/ 95 w 249"/>
                <a:gd name="T11" fmla="*/ 180 h 361"/>
                <a:gd name="T12" fmla="*/ 88 w 249"/>
                <a:gd name="T13" fmla="*/ 180 h 361"/>
                <a:gd name="T14" fmla="*/ 81 w 249"/>
                <a:gd name="T15" fmla="*/ 179 h 361"/>
                <a:gd name="T16" fmla="*/ 74 w 249"/>
                <a:gd name="T17" fmla="*/ 178 h 361"/>
                <a:gd name="T18" fmla="*/ 67 w 249"/>
                <a:gd name="T19" fmla="*/ 176 h 361"/>
                <a:gd name="T20" fmla="*/ 60 w 249"/>
                <a:gd name="T21" fmla="*/ 173 h 361"/>
                <a:gd name="T22" fmla="*/ 54 w 249"/>
                <a:gd name="T23" fmla="*/ 170 h 361"/>
                <a:gd name="T24" fmla="*/ 48 w 249"/>
                <a:gd name="T25" fmla="*/ 166 h 361"/>
                <a:gd name="T26" fmla="*/ 43 w 249"/>
                <a:gd name="T27" fmla="*/ 161 h 361"/>
                <a:gd name="T28" fmla="*/ 37 w 249"/>
                <a:gd name="T29" fmla="*/ 156 h 361"/>
                <a:gd name="T30" fmla="*/ 33 w 249"/>
                <a:gd name="T31" fmla="*/ 150 h 361"/>
                <a:gd name="T32" fmla="*/ 29 w 249"/>
                <a:gd name="T33" fmla="*/ 144 h 361"/>
                <a:gd name="T34" fmla="*/ 25 w 249"/>
                <a:gd name="T35" fmla="*/ 138 h 361"/>
                <a:gd name="T36" fmla="*/ 7 w 249"/>
                <a:gd name="T37" fmla="*/ 98 h 361"/>
                <a:gd name="T38" fmla="*/ 7 w 249"/>
                <a:gd name="T39" fmla="*/ 98 h 361"/>
                <a:gd name="T40" fmla="*/ 2 w 249"/>
                <a:gd name="T41" fmla="*/ 84 h 361"/>
                <a:gd name="T42" fmla="*/ 0 w 249"/>
                <a:gd name="T43" fmla="*/ 70 h 361"/>
                <a:gd name="T44" fmla="*/ 1 w 249"/>
                <a:gd name="T45" fmla="*/ 55 h 361"/>
                <a:gd name="T46" fmla="*/ 5 w 249"/>
                <a:gd name="T47" fmla="*/ 42 h 361"/>
                <a:gd name="T48" fmla="*/ 10 w 249"/>
                <a:gd name="T49" fmla="*/ 28 h 361"/>
                <a:gd name="T50" fmla="*/ 19 w 249"/>
                <a:gd name="T51" fmla="*/ 17 h 361"/>
                <a:gd name="T52" fmla="*/ 30 w 249"/>
                <a:gd name="T53" fmla="*/ 7 h 361"/>
                <a:gd name="T54" fmla="*/ 43 w 249"/>
                <a:gd name="T55" fmla="*/ 0 h 361"/>
                <a:gd name="T56" fmla="*/ 43 w 249"/>
                <a:gd name="T57" fmla="*/ 0 h 361"/>
                <a:gd name="T58" fmla="*/ 36 w 249"/>
                <a:gd name="T59" fmla="*/ 6 h 361"/>
                <a:gd name="T60" fmla="*/ 32 w 249"/>
                <a:gd name="T61" fmla="*/ 12 h 361"/>
                <a:gd name="T62" fmla="*/ 29 w 249"/>
                <a:gd name="T63" fmla="*/ 17 h 361"/>
                <a:gd name="T64" fmla="*/ 27 w 249"/>
                <a:gd name="T65" fmla="*/ 24 h 361"/>
                <a:gd name="T66" fmla="*/ 27 w 249"/>
                <a:gd name="T67" fmla="*/ 31 h 361"/>
                <a:gd name="T68" fmla="*/ 28 w 249"/>
                <a:gd name="T69" fmla="*/ 39 h 361"/>
                <a:gd name="T70" fmla="*/ 30 w 249"/>
                <a:gd name="T71" fmla="*/ 48 h 361"/>
                <a:gd name="T72" fmla="*/ 34 w 249"/>
                <a:gd name="T73" fmla="*/ 59 h 361"/>
                <a:gd name="T74" fmla="*/ 34 w 249"/>
                <a:gd name="T75" fmla="*/ 59 h 361"/>
                <a:gd name="T76" fmla="*/ 39 w 249"/>
                <a:gd name="T77" fmla="*/ 72 h 361"/>
                <a:gd name="T78" fmla="*/ 44 w 249"/>
                <a:gd name="T79" fmla="*/ 84 h 361"/>
                <a:gd name="T80" fmla="*/ 49 w 249"/>
                <a:gd name="T81" fmla="*/ 96 h 361"/>
                <a:gd name="T82" fmla="*/ 55 w 249"/>
                <a:gd name="T83" fmla="*/ 108 h 361"/>
                <a:gd name="T84" fmla="*/ 60 w 249"/>
                <a:gd name="T85" fmla="*/ 119 h 361"/>
                <a:gd name="T86" fmla="*/ 64 w 249"/>
                <a:gd name="T87" fmla="*/ 128 h 361"/>
                <a:gd name="T88" fmla="*/ 69 w 249"/>
                <a:gd name="T89" fmla="*/ 136 h 361"/>
                <a:gd name="T90" fmla="*/ 72 w 249"/>
                <a:gd name="T91" fmla="*/ 142 h 361"/>
                <a:gd name="T92" fmla="*/ 72 w 249"/>
                <a:gd name="T93" fmla="*/ 142 h 361"/>
                <a:gd name="T94" fmla="*/ 76 w 249"/>
                <a:gd name="T95" fmla="*/ 147 h 361"/>
                <a:gd name="T96" fmla="*/ 82 w 249"/>
                <a:gd name="T97" fmla="*/ 153 h 361"/>
                <a:gd name="T98" fmla="*/ 89 w 249"/>
                <a:gd name="T99" fmla="*/ 159 h 361"/>
                <a:gd name="T100" fmla="*/ 96 w 249"/>
                <a:gd name="T101" fmla="*/ 164 h 361"/>
                <a:gd name="T102" fmla="*/ 103 w 249"/>
                <a:gd name="T103" fmla="*/ 169 h 361"/>
                <a:gd name="T104" fmla="*/ 111 w 249"/>
                <a:gd name="T105" fmla="*/ 172 h 361"/>
                <a:gd name="T106" fmla="*/ 118 w 249"/>
                <a:gd name="T107" fmla="*/ 173 h 361"/>
                <a:gd name="T108" fmla="*/ 124 w 249"/>
                <a:gd name="T109" fmla="*/ 173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9" h="361">
                  <a:moveTo>
                    <a:pt x="249" y="347"/>
                  </a:moveTo>
                  <a:lnTo>
                    <a:pt x="249" y="347"/>
                  </a:ln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3" name="Freeform 44"/>
            <p:cNvSpPr>
              <a:spLocks/>
            </p:cNvSpPr>
            <p:nvPr/>
          </p:nvSpPr>
          <p:spPr bwMode="auto">
            <a:xfrm flipH="1">
              <a:off x="2498" y="2274"/>
              <a:ext cx="213" cy="134"/>
            </a:xfrm>
            <a:custGeom>
              <a:avLst/>
              <a:gdLst>
                <a:gd name="T0" fmla="*/ 213 w 425"/>
                <a:gd name="T1" fmla="*/ 134 h 268"/>
                <a:gd name="T2" fmla="*/ 194 w 425"/>
                <a:gd name="T3" fmla="*/ 134 h 268"/>
                <a:gd name="T4" fmla="*/ 176 w 425"/>
                <a:gd name="T5" fmla="*/ 132 h 268"/>
                <a:gd name="T6" fmla="*/ 158 w 425"/>
                <a:gd name="T7" fmla="*/ 129 h 268"/>
                <a:gd name="T8" fmla="*/ 140 w 425"/>
                <a:gd name="T9" fmla="*/ 125 h 268"/>
                <a:gd name="T10" fmla="*/ 123 w 425"/>
                <a:gd name="T11" fmla="*/ 120 h 268"/>
                <a:gd name="T12" fmla="*/ 106 w 425"/>
                <a:gd name="T13" fmla="*/ 113 h 268"/>
                <a:gd name="T14" fmla="*/ 90 w 425"/>
                <a:gd name="T15" fmla="*/ 107 h 268"/>
                <a:gd name="T16" fmla="*/ 75 w 425"/>
                <a:gd name="T17" fmla="*/ 99 h 268"/>
                <a:gd name="T18" fmla="*/ 61 w 425"/>
                <a:gd name="T19" fmla="*/ 92 h 268"/>
                <a:gd name="T20" fmla="*/ 48 w 425"/>
                <a:gd name="T21" fmla="*/ 84 h 268"/>
                <a:gd name="T22" fmla="*/ 36 w 425"/>
                <a:gd name="T23" fmla="*/ 75 h 268"/>
                <a:gd name="T24" fmla="*/ 26 w 425"/>
                <a:gd name="T25" fmla="*/ 67 h 268"/>
                <a:gd name="T26" fmla="*/ 17 w 425"/>
                <a:gd name="T27" fmla="*/ 60 h 268"/>
                <a:gd name="T28" fmla="*/ 9 w 425"/>
                <a:gd name="T29" fmla="*/ 52 h 268"/>
                <a:gd name="T30" fmla="*/ 4 w 425"/>
                <a:gd name="T31" fmla="*/ 46 h 268"/>
                <a:gd name="T32" fmla="*/ 0 w 425"/>
                <a:gd name="T33" fmla="*/ 40 h 268"/>
                <a:gd name="T34" fmla="*/ 5 w 425"/>
                <a:gd name="T35" fmla="*/ 31 h 268"/>
                <a:gd name="T36" fmla="*/ 10 w 425"/>
                <a:gd name="T37" fmla="*/ 23 h 268"/>
                <a:gd name="T38" fmla="*/ 17 w 425"/>
                <a:gd name="T39" fmla="*/ 16 h 268"/>
                <a:gd name="T40" fmla="*/ 24 w 425"/>
                <a:gd name="T41" fmla="*/ 10 h 268"/>
                <a:gd name="T42" fmla="*/ 32 w 425"/>
                <a:gd name="T43" fmla="*/ 6 h 268"/>
                <a:gd name="T44" fmla="*/ 39 w 425"/>
                <a:gd name="T45" fmla="*/ 2 h 268"/>
                <a:gd name="T46" fmla="*/ 47 w 425"/>
                <a:gd name="T47" fmla="*/ 1 h 268"/>
                <a:gd name="T48" fmla="*/ 54 w 425"/>
                <a:gd name="T49" fmla="*/ 0 h 268"/>
                <a:gd name="T50" fmla="*/ 64 w 425"/>
                <a:gd name="T51" fmla="*/ 0 h 268"/>
                <a:gd name="T52" fmla="*/ 75 w 425"/>
                <a:gd name="T53" fmla="*/ 1 h 268"/>
                <a:gd name="T54" fmla="*/ 85 w 425"/>
                <a:gd name="T55" fmla="*/ 0 h 268"/>
                <a:gd name="T56" fmla="*/ 96 w 425"/>
                <a:gd name="T57" fmla="*/ 0 h 268"/>
                <a:gd name="T58" fmla="*/ 106 w 425"/>
                <a:gd name="T59" fmla="*/ 0 h 268"/>
                <a:gd name="T60" fmla="*/ 118 w 425"/>
                <a:gd name="T61" fmla="*/ 0 h 268"/>
                <a:gd name="T62" fmla="*/ 130 w 425"/>
                <a:gd name="T63" fmla="*/ 0 h 268"/>
                <a:gd name="T64" fmla="*/ 143 w 425"/>
                <a:gd name="T65" fmla="*/ 1 h 268"/>
                <a:gd name="T66" fmla="*/ 162 w 425"/>
                <a:gd name="T67" fmla="*/ 5 h 268"/>
                <a:gd name="T68" fmla="*/ 178 w 425"/>
                <a:gd name="T69" fmla="*/ 14 h 268"/>
                <a:gd name="T70" fmla="*/ 190 w 425"/>
                <a:gd name="T71" fmla="*/ 29 h 268"/>
                <a:gd name="T72" fmla="*/ 200 w 425"/>
                <a:gd name="T73" fmla="*/ 47 h 268"/>
                <a:gd name="T74" fmla="*/ 205 w 425"/>
                <a:gd name="T75" fmla="*/ 68 h 268"/>
                <a:gd name="T76" fmla="*/ 209 w 425"/>
                <a:gd name="T77" fmla="*/ 90 h 268"/>
                <a:gd name="T78" fmla="*/ 212 w 425"/>
                <a:gd name="T79" fmla="*/ 113 h 268"/>
                <a:gd name="T80" fmla="*/ 213 w 425"/>
                <a:gd name="T81" fmla="*/ 134 h 2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25" h="268">
                  <a:moveTo>
                    <a:pt x="425" y="268"/>
                  </a:move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4" name="Freeform 45"/>
            <p:cNvSpPr>
              <a:spLocks/>
            </p:cNvSpPr>
            <p:nvPr/>
          </p:nvSpPr>
          <p:spPr bwMode="auto">
            <a:xfrm flipH="1">
              <a:off x="2498" y="2274"/>
              <a:ext cx="213" cy="134"/>
            </a:xfrm>
            <a:custGeom>
              <a:avLst/>
              <a:gdLst>
                <a:gd name="T0" fmla="*/ 213 w 425"/>
                <a:gd name="T1" fmla="*/ 134 h 268"/>
                <a:gd name="T2" fmla="*/ 213 w 425"/>
                <a:gd name="T3" fmla="*/ 134 h 268"/>
                <a:gd name="T4" fmla="*/ 194 w 425"/>
                <a:gd name="T5" fmla="*/ 134 h 268"/>
                <a:gd name="T6" fmla="*/ 176 w 425"/>
                <a:gd name="T7" fmla="*/ 132 h 268"/>
                <a:gd name="T8" fmla="*/ 158 w 425"/>
                <a:gd name="T9" fmla="*/ 129 h 268"/>
                <a:gd name="T10" fmla="*/ 140 w 425"/>
                <a:gd name="T11" fmla="*/ 125 h 268"/>
                <a:gd name="T12" fmla="*/ 123 w 425"/>
                <a:gd name="T13" fmla="*/ 120 h 268"/>
                <a:gd name="T14" fmla="*/ 106 w 425"/>
                <a:gd name="T15" fmla="*/ 113 h 268"/>
                <a:gd name="T16" fmla="*/ 90 w 425"/>
                <a:gd name="T17" fmla="*/ 107 h 268"/>
                <a:gd name="T18" fmla="*/ 75 w 425"/>
                <a:gd name="T19" fmla="*/ 99 h 268"/>
                <a:gd name="T20" fmla="*/ 61 w 425"/>
                <a:gd name="T21" fmla="*/ 92 h 268"/>
                <a:gd name="T22" fmla="*/ 48 w 425"/>
                <a:gd name="T23" fmla="*/ 84 h 268"/>
                <a:gd name="T24" fmla="*/ 36 w 425"/>
                <a:gd name="T25" fmla="*/ 75 h 268"/>
                <a:gd name="T26" fmla="*/ 26 w 425"/>
                <a:gd name="T27" fmla="*/ 67 h 268"/>
                <a:gd name="T28" fmla="*/ 17 w 425"/>
                <a:gd name="T29" fmla="*/ 60 h 268"/>
                <a:gd name="T30" fmla="*/ 9 w 425"/>
                <a:gd name="T31" fmla="*/ 52 h 268"/>
                <a:gd name="T32" fmla="*/ 4 w 425"/>
                <a:gd name="T33" fmla="*/ 46 h 268"/>
                <a:gd name="T34" fmla="*/ 0 w 425"/>
                <a:gd name="T35" fmla="*/ 40 h 268"/>
                <a:gd name="T36" fmla="*/ 0 w 425"/>
                <a:gd name="T37" fmla="*/ 40 h 268"/>
                <a:gd name="T38" fmla="*/ 5 w 425"/>
                <a:gd name="T39" fmla="*/ 31 h 268"/>
                <a:gd name="T40" fmla="*/ 10 w 425"/>
                <a:gd name="T41" fmla="*/ 23 h 268"/>
                <a:gd name="T42" fmla="*/ 17 w 425"/>
                <a:gd name="T43" fmla="*/ 16 h 268"/>
                <a:gd name="T44" fmla="*/ 24 w 425"/>
                <a:gd name="T45" fmla="*/ 10 h 268"/>
                <a:gd name="T46" fmla="*/ 32 w 425"/>
                <a:gd name="T47" fmla="*/ 6 h 268"/>
                <a:gd name="T48" fmla="*/ 39 w 425"/>
                <a:gd name="T49" fmla="*/ 2 h 268"/>
                <a:gd name="T50" fmla="*/ 47 w 425"/>
                <a:gd name="T51" fmla="*/ 1 h 268"/>
                <a:gd name="T52" fmla="*/ 54 w 425"/>
                <a:gd name="T53" fmla="*/ 0 h 268"/>
                <a:gd name="T54" fmla="*/ 54 w 425"/>
                <a:gd name="T55" fmla="*/ 0 h 268"/>
                <a:gd name="T56" fmla="*/ 64 w 425"/>
                <a:gd name="T57" fmla="*/ 0 h 268"/>
                <a:gd name="T58" fmla="*/ 75 w 425"/>
                <a:gd name="T59" fmla="*/ 1 h 268"/>
                <a:gd name="T60" fmla="*/ 85 w 425"/>
                <a:gd name="T61" fmla="*/ 0 h 268"/>
                <a:gd name="T62" fmla="*/ 96 w 425"/>
                <a:gd name="T63" fmla="*/ 0 h 268"/>
                <a:gd name="T64" fmla="*/ 106 w 425"/>
                <a:gd name="T65" fmla="*/ 0 h 268"/>
                <a:gd name="T66" fmla="*/ 118 w 425"/>
                <a:gd name="T67" fmla="*/ 0 h 268"/>
                <a:gd name="T68" fmla="*/ 130 w 425"/>
                <a:gd name="T69" fmla="*/ 0 h 268"/>
                <a:gd name="T70" fmla="*/ 143 w 425"/>
                <a:gd name="T71" fmla="*/ 1 h 268"/>
                <a:gd name="T72" fmla="*/ 143 w 425"/>
                <a:gd name="T73" fmla="*/ 1 h 268"/>
                <a:gd name="T74" fmla="*/ 162 w 425"/>
                <a:gd name="T75" fmla="*/ 5 h 268"/>
                <a:gd name="T76" fmla="*/ 178 w 425"/>
                <a:gd name="T77" fmla="*/ 14 h 268"/>
                <a:gd name="T78" fmla="*/ 190 w 425"/>
                <a:gd name="T79" fmla="*/ 29 h 268"/>
                <a:gd name="T80" fmla="*/ 200 w 425"/>
                <a:gd name="T81" fmla="*/ 47 h 268"/>
                <a:gd name="T82" fmla="*/ 205 w 425"/>
                <a:gd name="T83" fmla="*/ 68 h 268"/>
                <a:gd name="T84" fmla="*/ 209 w 425"/>
                <a:gd name="T85" fmla="*/ 90 h 268"/>
                <a:gd name="T86" fmla="*/ 212 w 425"/>
                <a:gd name="T87" fmla="*/ 113 h 268"/>
                <a:gd name="T88" fmla="*/ 213 w 425"/>
                <a:gd name="T89" fmla="*/ 134 h 2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25" h="268">
                  <a:moveTo>
                    <a:pt x="425" y="268"/>
                  </a:moveTo>
                  <a:lnTo>
                    <a:pt x="425" y="268"/>
                  </a:ln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5" name="Freeform 46"/>
            <p:cNvSpPr>
              <a:spLocks/>
            </p:cNvSpPr>
            <p:nvPr/>
          </p:nvSpPr>
          <p:spPr bwMode="auto">
            <a:xfrm flipH="1">
              <a:off x="2442" y="2233"/>
              <a:ext cx="73" cy="164"/>
            </a:xfrm>
            <a:custGeom>
              <a:avLst/>
              <a:gdLst>
                <a:gd name="T0" fmla="*/ 72 w 146"/>
                <a:gd name="T1" fmla="*/ 124 h 328"/>
                <a:gd name="T2" fmla="*/ 73 w 146"/>
                <a:gd name="T3" fmla="*/ 96 h 328"/>
                <a:gd name="T4" fmla="*/ 72 w 146"/>
                <a:gd name="T5" fmla="*/ 64 h 328"/>
                <a:gd name="T6" fmla="*/ 70 w 146"/>
                <a:gd name="T7" fmla="*/ 32 h 328"/>
                <a:gd name="T8" fmla="*/ 71 w 146"/>
                <a:gd name="T9" fmla="*/ 3 h 328"/>
                <a:gd name="T10" fmla="*/ 16 w 146"/>
                <a:gd name="T11" fmla="*/ 0 h 328"/>
                <a:gd name="T12" fmla="*/ 15 w 146"/>
                <a:gd name="T13" fmla="*/ 12 h 328"/>
                <a:gd name="T14" fmla="*/ 11 w 146"/>
                <a:gd name="T15" fmla="*/ 40 h 328"/>
                <a:gd name="T16" fmla="*/ 5 w 146"/>
                <a:gd name="T17" fmla="*/ 77 h 328"/>
                <a:gd name="T18" fmla="*/ 0 w 146"/>
                <a:gd name="T19" fmla="*/ 115 h 328"/>
                <a:gd name="T20" fmla="*/ 0 w 146"/>
                <a:gd name="T21" fmla="*/ 130 h 328"/>
                <a:gd name="T22" fmla="*/ 5 w 146"/>
                <a:gd name="T23" fmla="*/ 143 h 328"/>
                <a:gd name="T24" fmla="*/ 13 w 146"/>
                <a:gd name="T25" fmla="*/ 154 h 328"/>
                <a:gd name="T26" fmla="*/ 23 w 146"/>
                <a:gd name="T27" fmla="*/ 162 h 328"/>
                <a:gd name="T28" fmla="*/ 35 w 146"/>
                <a:gd name="T29" fmla="*/ 164 h 328"/>
                <a:gd name="T30" fmla="*/ 48 w 146"/>
                <a:gd name="T31" fmla="*/ 160 h 328"/>
                <a:gd name="T32" fmla="*/ 61 w 146"/>
                <a:gd name="T33" fmla="*/ 146 h 328"/>
                <a:gd name="T34" fmla="*/ 72 w 146"/>
                <a:gd name="T35" fmla="*/ 124 h 3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6" h="328">
                  <a:moveTo>
                    <a:pt x="144" y="247"/>
                  </a:move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6" name="Freeform 47"/>
            <p:cNvSpPr>
              <a:spLocks/>
            </p:cNvSpPr>
            <p:nvPr/>
          </p:nvSpPr>
          <p:spPr bwMode="auto">
            <a:xfrm flipH="1">
              <a:off x="2442" y="2233"/>
              <a:ext cx="73" cy="164"/>
            </a:xfrm>
            <a:custGeom>
              <a:avLst/>
              <a:gdLst>
                <a:gd name="T0" fmla="*/ 72 w 146"/>
                <a:gd name="T1" fmla="*/ 124 h 328"/>
                <a:gd name="T2" fmla="*/ 72 w 146"/>
                <a:gd name="T3" fmla="*/ 124 h 328"/>
                <a:gd name="T4" fmla="*/ 73 w 146"/>
                <a:gd name="T5" fmla="*/ 96 h 328"/>
                <a:gd name="T6" fmla="*/ 72 w 146"/>
                <a:gd name="T7" fmla="*/ 64 h 328"/>
                <a:gd name="T8" fmla="*/ 70 w 146"/>
                <a:gd name="T9" fmla="*/ 32 h 328"/>
                <a:gd name="T10" fmla="*/ 71 w 146"/>
                <a:gd name="T11" fmla="*/ 3 h 328"/>
                <a:gd name="T12" fmla="*/ 16 w 146"/>
                <a:gd name="T13" fmla="*/ 0 h 328"/>
                <a:gd name="T14" fmla="*/ 16 w 146"/>
                <a:gd name="T15" fmla="*/ 0 h 328"/>
                <a:gd name="T16" fmla="*/ 15 w 146"/>
                <a:gd name="T17" fmla="*/ 12 h 328"/>
                <a:gd name="T18" fmla="*/ 11 w 146"/>
                <a:gd name="T19" fmla="*/ 40 h 328"/>
                <a:gd name="T20" fmla="*/ 5 w 146"/>
                <a:gd name="T21" fmla="*/ 77 h 328"/>
                <a:gd name="T22" fmla="*/ 0 w 146"/>
                <a:gd name="T23" fmla="*/ 115 h 328"/>
                <a:gd name="T24" fmla="*/ 0 w 146"/>
                <a:gd name="T25" fmla="*/ 115 h 328"/>
                <a:gd name="T26" fmla="*/ 0 w 146"/>
                <a:gd name="T27" fmla="*/ 130 h 328"/>
                <a:gd name="T28" fmla="*/ 5 w 146"/>
                <a:gd name="T29" fmla="*/ 143 h 328"/>
                <a:gd name="T30" fmla="*/ 13 w 146"/>
                <a:gd name="T31" fmla="*/ 154 h 328"/>
                <a:gd name="T32" fmla="*/ 23 w 146"/>
                <a:gd name="T33" fmla="*/ 162 h 328"/>
                <a:gd name="T34" fmla="*/ 35 w 146"/>
                <a:gd name="T35" fmla="*/ 164 h 328"/>
                <a:gd name="T36" fmla="*/ 48 w 146"/>
                <a:gd name="T37" fmla="*/ 160 h 328"/>
                <a:gd name="T38" fmla="*/ 61 w 146"/>
                <a:gd name="T39" fmla="*/ 146 h 328"/>
                <a:gd name="T40" fmla="*/ 72 w 146"/>
                <a:gd name="T41" fmla="*/ 124 h 3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6" h="328">
                  <a:moveTo>
                    <a:pt x="144" y="247"/>
                  </a:moveTo>
                  <a:lnTo>
                    <a:pt x="144" y="247"/>
                  </a:ln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7" name="Freeform 48"/>
            <p:cNvSpPr>
              <a:spLocks/>
            </p:cNvSpPr>
            <p:nvPr/>
          </p:nvSpPr>
          <p:spPr bwMode="auto">
            <a:xfrm flipH="1">
              <a:off x="2538" y="2302"/>
              <a:ext cx="187" cy="96"/>
            </a:xfrm>
            <a:custGeom>
              <a:avLst/>
              <a:gdLst>
                <a:gd name="T0" fmla="*/ 108 w 375"/>
                <a:gd name="T1" fmla="*/ 93 h 192"/>
                <a:gd name="T2" fmla="*/ 112 w 375"/>
                <a:gd name="T3" fmla="*/ 95 h 192"/>
                <a:gd name="T4" fmla="*/ 117 w 375"/>
                <a:gd name="T5" fmla="*/ 96 h 192"/>
                <a:gd name="T6" fmla="*/ 121 w 375"/>
                <a:gd name="T7" fmla="*/ 96 h 192"/>
                <a:gd name="T8" fmla="*/ 126 w 375"/>
                <a:gd name="T9" fmla="*/ 96 h 192"/>
                <a:gd name="T10" fmla="*/ 131 w 375"/>
                <a:gd name="T11" fmla="*/ 94 h 192"/>
                <a:gd name="T12" fmla="*/ 137 w 375"/>
                <a:gd name="T13" fmla="*/ 91 h 192"/>
                <a:gd name="T14" fmla="*/ 144 w 375"/>
                <a:gd name="T15" fmla="*/ 87 h 192"/>
                <a:gd name="T16" fmla="*/ 150 w 375"/>
                <a:gd name="T17" fmla="*/ 81 h 192"/>
                <a:gd name="T18" fmla="*/ 157 w 375"/>
                <a:gd name="T19" fmla="*/ 74 h 192"/>
                <a:gd name="T20" fmla="*/ 163 w 375"/>
                <a:gd name="T21" fmla="*/ 69 h 192"/>
                <a:gd name="T22" fmla="*/ 169 w 375"/>
                <a:gd name="T23" fmla="*/ 63 h 192"/>
                <a:gd name="T24" fmla="*/ 175 w 375"/>
                <a:gd name="T25" fmla="*/ 58 h 192"/>
                <a:gd name="T26" fmla="*/ 180 w 375"/>
                <a:gd name="T27" fmla="*/ 54 h 192"/>
                <a:gd name="T28" fmla="*/ 184 w 375"/>
                <a:gd name="T29" fmla="*/ 51 h 192"/>
                <a:gd name="T30" fmla="*/ 186 w 375"/>
                <a:gd name="T31" fmla="*/ 49 h 192"/>
                <a:gd name="T32" fmla="*/ 187 w 375"/>
                <a:gd name="T33" fmla="*/ 49 h 192"/>
                <a:gd name="T34" fmla="*/ 187 w 375"/>
                <a:gd name="T35" fmla="*/ 49 h 192"/>
                <a:gd name="T36" fmla="*/ 164 w 375"/>
                <a:gd name="T37" fmla="*/ 31 h 192"/>
                <a:gd name="T38" fmla="*/ 128 w 375"/>
                <a:gd name="T39" fmla="*/ 58 h 192"/>
                <a:gd name="T40" fmla="*/ 125 w 375"/>
                <a:gd name="T41" fmla="*/ 57 h 192"/>
                <a:gd name="T42" fmla="*/ 118 w 375"/>
                <a:gd name="T43" fmla="*/ 51 h 192"/>
                <a:gd name="T44" fmla="*/ 107 w 375"/>
                <a:gd name="T45" fmla="*/ 43 h 192"/>
                <a:gd name="T46" fmla="*/ 94 w 375"/>
                <a:gd name="T47" fmla="*/ 35 h 192"/>
                <a:gd name="T48" fmla="*/ 80 w 375"/>
                <a:gd name="T49" fmla="*/ 25 h 192"/>
                <a:gd name="T50" fmla="*/ 68 w 375"/>
                <a:gd name="T51" fmla="*/ 16 h 192"/>
                <a:gd name="T52" fmla="*/ 56 w 375"/>
                <a:gd name="T53" fmla="*/ 9 h 192"/>
                <a:gd name="T54" fmla="*/ 48 w 375"/>
                <a:gd name="T55" fmla="*/ 4 h 192"/>
                <a:gd name="T56" fmla="*/ 42 w 375"/>
                <a:gd name="T57" fmla="*/ 2 h 192"/>
                <a:gd name="T58" fmla="*/ 36 w 375"/>
                <a:gd name="T59" fmla="*/ 1 h 192"/>
                <a:gd name="T60" fmla="*/ 30 w 375"/>
                <a:gd name="T61" fmla="*/ 0 h 192"/>
                <a:gd name="T62" fmla="*/ 23 w 375"/>
                <a:gd name="T63" fmla="*/ 1 h 192"/>
                <a:gd name="T64" fmla="*/ 18 w 375"/>
                <a:gd name="T65" fmla="*/ 2 h 192"/>
                <a:gd name="T66" fmla="*/ 12 w 375"/>
                <a:gd name="T67" fmla="*/ 4 h 192"/>
                <a:gd name="T68" fmla="*/ 7 w 375"/>
                <a:gd name="T69" fmla="*/ 7 h 192"/>
                <a:gd name="T70" fmla="*/ 2 w 375"/>
                <a:gd name="T71" fmla="*/ 11 h 192"/>
                <a:gd name="T72" fmla="*/ 0 w 375"/>
                <a:gd name="T73" fmla="*/ 17 h 192"/>
                <a:gd name="T74" fmla="*/ 0 w 375"/>
                <a:gd name="T75" fmla="*/ 23 h 192"/>
                <a:gd name="T76" fmla="*/ 2 w 375"/>
                <a:gd name="T77" fmla="*/ 29 h 192"/>
                <a:gd name="T78" fmla="*/ 6 w 375"/>
                <a:gd name="T79" fmla="*/ 35 h 192"/>
                <a:gd name="T80" fmla="*/ 11 w 375"/>
                <a:gd name="T81" fmla="*/ 40 h 192"/>
                <a:gd name="T82" fmla="*/ 18 w 375"/>
                <a:gd name="T83" fmla="*/ 46 h 192"/>
                <a:gd name="T84" fmla="*/ 25 w 375"/>
                <a:gd name="T85" fmla="*/ 52 h 192"/>
                <a:gd name="T86" fmla="*/ 34 w 375"/>
                <a:gd name="T87" fmla="*/ 58 h 192"/>
                <a:gd name="T88" fmla="*/ 43 w 375"/>
                <a:gd name="T89" fmla="*/ 63 h 192"/>
                <a:gd name="T90" fmla="*/ 53 w 375"/>
                <a:gd name="T91" fmla="*/ 69 h 192"/>
                <a:gd name="T92" fmla="*/ 64 w 375"/>
                <a:gd name="T93" fmla="*/ 73 h 192"/>
                <a:gd name="T94" fmla="*/ 73 w 375"/>
                <a:gd name="T95" fmla="*/ 78 h 192"/>
                <a:gd name="T96" fmla="*/ 83 w 375"/>
                <a:gd name="T97" fmla="*/ 82 h 192"/>
                <a:gd name="T98" fmla="*/ 92 w 375"/>
                <a:gd name="T99" fmla="*/ 86 h 192"/>
                <a:gd name="T100" fmla="*/ 101 w 375"/>
                <a:gd name="T101" fmla="*/ 90 h 192"/>
                <a:gd name="T102" fmla="*/ 108 w 375"/>
                <a:gd name="T103" fmla="*/ 93 h 1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75" h="192">
                  <a:moveTo>
                    <a:pt x="217" y="185"/>
                  </a:move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8" name="Freeform 49"/>
            <p:cNvSpPr>
              <a:spLocks/>
            </p:cNvSpPr>
            <p:nvPr/>
          </p:nvSpPr>
          <p:spPr bwMode="auto">
            <a:xfrm flipH="1">
              <a:off x="2538" y="2302"/>
              <a:ext cx="187" cy="96"/>
            </a:xfrm>
            <a:custGeom>
              <a:avLst/>
              <a:gdLst>
                <a:gd name="T0" fmla="*/ 108 w 375"/>
                <a:gd name="T1" fmla="*/ 93 h 192"/>
                <a:gd name="T2" fmla="*/ 108 w 375"/>
                <a:gd name="T3" fmla="*/ 93 h 192"/>
                <a:gd name="T4" fmla="*/ 112 w 375"/>
                <a:gd name="T5" fmla="*/ 95 h 192"/>
                <a:gd name="T6" fmla="*/ 117 w 375"/>
                <a:gd name="T7" fmla="*/ 96 h 192"/>
                <a:gd name="T8" fmla="*/ 121 w 375"/>
                <a:gd name="T9" fmla="*/ 96 h 192"/>
                <a:gd name="T10" fmla="*/ 126 w 375"/>
                <a:gd name="T11" fmla="*/ 96 h 192"/>
                <a:gd name="T12" fmla="*/ 131 w 375"/>
                <a:gd name="T13" fmla="*/ 94 h 192"/>
                <a:gd name="T14" fmla="*/ 137 w 375"/>
                <a:gd name="T15" fmla="*/ 91 h 192"/>
                <a:gd name="T16" fmla="*/ 144 w 375"/>
                <a:gd name="T17" fmla="*/ 87 h 192"/>
                <a:gd name="T18" fmla="*/ 150 w 375"/>
                <a:gd name="T19" fmla="*/ 81 h 192"/>
                <a:gd name="T20" fmla="*/ 150 w 375"/>
                <a:gd name="T21" fmla="*/ 81 h 192"/>
                <a:gd name="T22" fmla="*/ 157 w 375"/>
                <a:gd name="T23" fmla="*/ 74 h 192"/>
                <a:gd name="T24" fmla="*/ 163 w 375"/>
                <a:gd name="T25" fmla="*/ 69 h 192"/>
                <a:gd name="T26" fmla="*/ 169 w 375"/>
                <a:gd name="T27" fmla="*/ 63 h 192"/>
                <a:gd name="T28" fmla="*/ 175 w 375"/>
                <a:gd name="T29" fmla="*/ 58 h 192"/>
                <a:gd name="T30" fmla="*/ 180 w 375"/>
                <a:gd name="T31" fmla="*/ 54 h 192"/>
                <a:gd name="T32" fmla="*/ 184 w 375"/>
                <a:gd name="T33" fmla="*/ 51 h 192"/>
                <a:gd name="T34" fmla="*/ 186 w 375"/>
                <a:gd name="T35" fmla="*/ 49 h 192"/>
                <a:gd name="T36" fmla="*/ 187 w 375"/>
                <a:gd name="T37" fmla="*/ 49 h 192"/>
                <a:gd name="T38" fmla="*/ 187 w 375"/>
                <a:gd name="T39" fmla="*/ 49 h 192"/>
                <a:gd name="T40" fmla="*/ 164 w 375"/>
                <a:gd name="T41" fmla="*/ 31 h 192"/>
                <a:gd name="T42" fmla="*/ 128 w 375"/>
                <a:gd name="T43" fmla="*/ 58 h 192"/>
                <a:gd name="T44" fmla="*/ 128 w 375"/>
                <a:gd name="T45" fmla="*/ 58 h 192"/>
                <a:gd name="T46" fmla="*/ 125 w 375"/>
                <a:gd name="T47" fmla="*/ 57 h 192"/>
                <a:gd name="T48" fmla="*/ 118 w 375"/>
                <a:gd name="T49" fmla="*/ 51 h 192"/>
                <a:gd name="T50" fmla="*/ 107 w 375"/>
                <a:gd name="T51" fmla="*/ 43 h 192"/>
                <a:gd name="T52" fmla="*/ 94 w 375"/>
                <a:gd name="T53" fmla="*/ 35 h 192"/>
                <a:gd name="T54" fmla="*/ 80 w 375"/>
                <a:gd name="T55" fmla="*/ 25 h 192"/>
                <a:gd name="T56" fmla="*/ 68 w 375"/>
                <a:gd name="T57" fmla="*/ 16 h 192"/>
                <a:gd name="T58" fmla="*/ 56 w 375"/>
                <a:gd name="T59" fmla="*/ 9 h 192"/>
                <a:gd name="T60" fmla="*/ 48 w 375"/>
                <a:gd name="T61" fmla="*/ 4 h 192"/>
                <a:gd name="T62" fmla="*/ 48 w 375"/>
                <a:gd name="T63" fmla="*/ 4 h 192"/>
                <a:gd name="T64" fmla="*/ 42 w 375"/>
                <a:gd name="T65" fmla="*/ 2 h 192"/>
                <a:gd name="T66" fmla="*/ 36 w 375"/>
                <a:gd name="T67" fmla="*/ 1 h 192"/>
                <a:gd name="T68" fmla="*/ 30 w 375"/>
                <a:gd name="T69" fmla="*/ 0 h 192"/>
                <a:gd name="T70" fmla="*/ 23 w 375"/>
                <a:gd name="T71" fmla="*/ 1 h 192"/>
                <a:gd name="T72" fmla="*/ 18 w 375"/>
                <a:gd name="T73" fmla="*/ 2 h 192"/>
                <a:gd name="T74" fmla="*/ 12 w 375"/>
                <a:gd name="T75" fmla="*/ 4 h 192"/>
                <a:gd name="T76" fmla="*/ 7 w 375"/>
                <a:gd name="T77" fmla="*/ 7 h 192"/>
                <a:gd name="T78" fmla="*/ 2 w 375"/>
                <a:gd name="T79" fmla="*/ 11 h 192"/>
                <a:gd name="T80" fmla="*/ 2 w 375"/>
                <a:gd name="T81" fmla="*/ 11 h 192"/>
                <a:gd name="T82" fmla="*/ 0 w 375"/>
                <a:gd name="T83" fmla="*/ 17 h 192"/>
                <a:gd name="T84" fmla="*/ 0 w 375"/>
                <a:gd name="T85" fmla="*/ 23 h 192"/>
                <a:gd name="T86" fmla="*/ 2 w 375"/>
                <a:gd name="T87" fmla="*/ 29 h 192"/>
                <a:gd name="T88" fmla="*/ 6 w 375"/>
                <a:gd name="T89" fmla="*/ 35 h 192"/>
                <a:gd name="T90" fmla="*/ 11 w 375"/>
                <a:gd name="T91" fmla="*/ 40 h 192"/>
                <a:gd name="T92" fmla="*/ 18 w 375"/>
                <a:gd name="T93" fmla="*/ 46 h 192"/>
                <a:gd name="T94" fmla="*/ 25 w 375"/>
                <a:gd name="T95" fmla="*/ 52 h 192"/>
                <a:gd name="T96" fmla="*/ 34 w 375"/>
                <a:gd name="T97" fmla="*/ 58 h 192"/>
                <a:gd name="T98" fmla="*/ 43 w 375"/>
                <a:gd name="T99" fmla="*/ 63 h 192"/>
                <a:gd name="T100" fmla="*/ 53 w 375"/>
                <a:gd name="T101" fmla="*/ 69 h 192"/>
                <a:gd name="T102" fmla="*/ 64 w 375"/>
                <a:gd name="T103" fmla="*/ 73 h 192"/>
                <a:gd name="T104" fmla="*/ 73 w 375"/>
                <a:gd name="T105" fmla="*/ 78 h 192"/>
                <a:gd name="T106" fmla="*/ 83 w 375"/>
                <a:gd name="T107" fmla="*/ 82 h 192"/>
                <a:gd name="T108" fmla="*/ 92 w 375"/>
                <a:gd name="T109" fmla="*/ 86 h 192"/>
                <a:gd name="T110" fmla="*/ 101 w 375"/>
                <a:gd name="T111" fmla="*/ 90 h 192"/>
                <a:gd name="T112" fmla="*/ 108 w 375"/>
                <a:gd name="T113" fmla="*/ 93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5" h="192">
                  <a:moveTo>
                    <a:pt x="217" y="185"/>
                  </a:moveTo>
                  <a:lnTo>
                    <a:pt x="217" y="185"/>
                  </a:ln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49" name="Freeform 50"/>
            <p:cNvSpPr>
              <a:spLocks/>
            </p:cNvSpPr>
            <p:nvPr/>
          </p:nvSpPr>
          <p:spPr bwMode="auto">
            <a:xfrm flipH="1">
              <a:off x="2443" y="2349"/>
              <a:ext cx="80" cy="82"/>
            </a:xfrm>
            <a:custGeom>
              <a:avLst/>
              <a:gdLst>
                <a:gd name="T0" fmla="*/ 80 w 159"/>
                <a:gd name="T1" fmla="*/ 8 h 166"/>
                <a:gd name="T2" fmla="*/ 78 w 159"/>
                <a:gd name="T3" fmla="*/ 18 h 166"/>
                <a:gd name="T4" fmla="*/ 77 w 159"/>
                <a:gd name="T5" fmla="*/ 27 h 166"/>
                <a:gd name="T6" fmla="*/ 76 w 159"/>
                <a:gd name="T7" fmla="*/ 36 h 166"/>
                <a:gd name="T8" fmla="*/ 74 w 159"/>
                <a:gd name="T9" fmla="*/ 42 h 166"/>
                <a:gd name="T10" fmla="*/ 71 w 159"/>
                <a:gd name="T11" fmla="*/ 53 h 166"/>
                <a:gd name="T12" fmla="*/ 67 w 159"/>
                <a:gd name="T13" fmla="*/ 61 h 166"/>
                <a:gd name="T14" fmla="*/ 63 w 159"/>
                <a:gd name="T15" fmla="*/ 69 h 166"/>
                <a:gd name="T16" fmla="*/ 57 w 159"/>
                <a:gd name="T17" fmla="*/ 75 h 166"/>
                <a:gd name="T18" fmla="*/ 50 w 159"/>
                <a:gd name="T19" fmla="*/ 79 h 166"/>
                <a:gd name="T20" fmla="*/ 42 w 159"/>
                <a:gd name="T21" fmla="*/ 82 h 166"/>
                <a:gd name="T22" fmla="*/ 34 w 159"/>
                <a:gd name="T23" fmla="*/ 82 h 166"/>
                <a:gd name="T24" fmla="*/ 24 w 159"/>
                <a:gd name="T25" fmla="*/ 81 h 166"/>
                <a:gd name="T26" fmla="*/ 16 w 159"/>
                <a:gd name="T27" fmla="*/ 78 h 166"/>
                <a:gd name="T28" fmla="*/ 9 w 159"/>
                <a:gd name="T29" fmla="*/ 75 h 166"/>
                <a:gd name="T30" fmla="*/ 5 w 159"/>
                <a:gd name="T31" fmla="*/ 71 h 166"/>
                <a:gd name="T32" fmla="*/ 2 w 159"/>
                <a:gd name="T33" fmla="*/ 66 h 166"/>
                <a:gd name="T34" fmla="*/ 0 w 159"/>
                <a:gd name="T35" fmla="*/ 61 h 166"/>
                <a:gd name="T36" fmla="*/ 0 w 159"/>
                <a:gd name="T37" fmla="*/ 54 h 166"/>
                <a:gd name="T38" fmla="*/ 1 w 159"/>
                <a:gd name="T39" fmla="*/ 46 h 166"/>
                <a:gd name="T40" fmla="*/ 2 w 159"/>
                <a:gd name="T41" fmla="*/ 39 h 166"/>
                <a:gd name="T42" fmla="*/ 3 w 159"/>
                <a:gd name="T43" fmla="*/ 33 h 166"/>
                <a:gd name="T44" fmla="*/ 4 w 159"/>
                <a:gd name="T45" fmla="*/ 23 h 166"/>
                <a:gd name="T46" fmla="*/ 6 w 159"/>
                <a:gd name="T47" fmla="*/ 12 h 166"/>
                <a:gd name="T48" fmla="*/ 8 w 159"/>
                <a:gd name="T49" fmla="*/ 0 h 166"/>
                <a:gd name="T50" fmla="*/ 8 w 159"/>
                <a:gd name="T51" fmla="*/ 15 h 166"/>
                <a:gd name="T52" fmla="*/ 13 w 159"/>
                <a:gd name="T53" fmla="*/ 28 h 166"/>
                <a:gd name="T54" fmla="*/ 21 w 159"/>
                <a:gd name="T55" fmla="*/ 39 h 166"/>
                <a:gd name="T56" fmla="*/ 32 w 159"/>
                <a:gd name="T57" fmla="*/ 45 h 166"/>
                <a:gd name="T58" fmla="*/ 44 w 159"/>
                <a:gd name="T59" fmla="*/ 47 h 166"/>
                <a:gd name="T60" fmla="*/ 57 w 159"/>
                <a:gd name="T61" fmla="*/ 42 h 166"/>
                <a:gd name="T62" fmla="*/ 69 w 159"/>
                <a:gd name="T63" fmla="*/ 30 h 166"/>
                <a:gd name="T64" fmla="*/ 80 w 159"/>
                <a:gd name="T65" fmla="*/ 8 h 1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66">
                  <a:moveTo>
                    <a:pt x="159" y="17"/>
                  </a:move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0" name="Freeform 51"/>
            <p:cNvSpPr>
              <a:spLocks/>
            </p:cNvSpPr>
            <p:nvPr/>
          </p:nvSpPr>
          <p:spPr bwMode="auto">
            <a:xfrm flipH="1">
              <a:off x="2443" y="2349"/>
              <a:ext cx="80" cy="82"/>
            </a:xfrm>
            <a:custGeom>
              <a:avLst/>
              <a:gdLst>
                <a:gd name="T0" fmla="*/ 80 w 159"/>
                <a:gd name="T1" fmla="*/ 8 h 166"/>
                <a:gd name="T2" fmla="*/ 80 w 159"/>
                <a:gd name="T3" fmla="*/ 8 h 166"/>
                <a:gd name="T4" fmla="*/ 78 w 159"/>
                <a:gd name="T5" fmla="*/ 18 h 166"/>
                <a:gd name="T6" fmla="*/ 77 w 159"/>
                <a:gd name="T7" fmla="*/ 27 h 166"/>
                <a:gd name="T8" fmla="*/ 76 w 159"/>
                <a:gd name="T9" fmla="*/ 36 h 166"/>
                <a:gd name="T10" fmla="*/ 74 w 159"/>
                <a:gd name="T11" fmla="*/ 42 h 166"/>
                <a:gd name="T12" fmla="*/ 74 w 159"/>
                <a:gd name="T13" fmla="*/ 42 h 166"/>
                <a:gd name="T14" fmla="*/ 71 w 159"/>
                <a:gd name="T15" fmla="*/ 53 h 166"/>
                <a:gd name="T16" fmla="*/ 67 w 159"/>
                <a:gd name="T17" fmla="*/ 61 h 166"/>
                <a:gd name="T18" fmla="*/ 63 w 159"/>
                <a:gd name="T19" fmla="*/ 69 h 166"/>
                <a:gd name="T20" fmla="*/ 57 w 159"/>
                <a:gd name="T21" fmla="*/ 75 h 166"/>
                <a:gd name="T22" fmla="*/ 50 w 159"/>
                <a:gd name="T23" fmla="*/ 79 h 166"/>
                <a:gd name="T24" fmla="*/ 42 w 159"/>
                <a:gd name="T25" fmla="*/ 82 h 166"/>
                <a:gd name="T26" fmla="*/ 34 w 159"/>
                <a:gd name="T27" fmla="*/ 82 h 166"/>
                <a:gd name="T28" fmla="*/ 24 w 159"/>
                <a:gd name="T29" fmla="*/ 81 h 166"/>
                <a:gd name="T30" fmla="*/ 24 w 159"/>
                <a:gd name="T31" fmla="*/ 81 h 166"/>
                <a:gd name="T32" fmla="*/ 16 w 159"/>
                <a:gd name="T33" fmla="*/ 78 h 166"/>
                <a:gd name="T34" fmla="*/ 9 w 159"/>
                <a:gd name="T35" fmla="*/ 75 h 166"/>
                <a:gd name="T36" fmla="*/ 5 w 159"/>
                <a:gd name="T37" fmla="*/ 71 h 166"/>
                <a:gd name="T38" fmla="*/ 2 w 159"/>
                <a:gd name="T39" fmla="*/ 66 h 166"/>
                <a:gd name="T40" fmla="*/ 0 w 159"/>
                <a:gd name="T41" fmla="*/ 61 h 166"/>
                <a:gd name="T42" fmla="*/ 0 w 159"/>
                <a:gd name="T43" fmla="*/ 54 h 166"/>
                <a:gd name="T44" fmla="*/ 1 w 159"/>
                <a:gd name="T45" fmla="*/ 46 h 166"/>
                <a:gd name="T46" fmla="*/ 2 w 159"/>
                <a:gd name="T47" fmla="*/ 39 h 166"/>
                <a:gd name="T48" fmla="*/ 2 w 159"/>
                <a:gd name="T49" fmla="*/ 39 h 166"/>
                <a:gd name="T50" fmla="*/ 3 w 159"/>
                <a:gd name="T51" fmla="*/ 33 h 166"/>
                <a:gd name="T52" fmla="*/ 4 w 159"/>
                <a:gd name="T53" fmla="*/ 23 h 166"/>
                <a:gd name="T54" fmla="*/ 6 w 159"/>
                <a:gd name="T55" fmla="*/ 12 h 166"/>
                <a:gd name="T56" fmla="*/ 8 w 159"/>
                <a:gd name="T57" fmla="*/ 0 h 166"/>
                <a:gd name="T58" fmla="*/ 8 w 159"/>
                <a:gd name="T59" fmla="*/ 0 h 166"/>
                <a:gd name="T60" fmla="*/ 8 w 159"/>
                <a:gd name="T61" fmla="*/ 15 h 166"/>
                <a:gd name="T62" fmla="*/ 13 w 159"/>
                <a:gd name="T63" fmla="*/ 28 h 166"/>
                <a:gd name="T64" fmla="*/ 21 w 159"/>
                <a:gd name="T65" fmla="*/ 39 h 166"/>
                <a:gd name="T66" fmla="*/ 32 w 159"/>
                <a:gd name="T67" fmla="*/ 45 h 166"/>
                <a:gd name="T68" fmla="*/ 44 w 159"/>
                <a:gd name="T69" fmla="*/ 47 h 166"/>
                <a:gd name="T70" fmla="*/ 57 w 159"/>
                <a:gd name="T71" fmla="*/ 42 h 166"/>
                <a:gd name="T72" fmla="*/ 69 w 159"/>
                <a:gd name="T73" fmla="*/ 30 h 166"/>
                <a:gd name="T74" fmla="*/ 80 w 159"/>
                <a:gd name="T75" fmla="*/ 8 h 16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9" h="166">
                  <a:moveTo>
                    <a:pt x="159" y="17"/>
                  </a:moveTo>
                  <a:lnTo>
                    <a:pt x="159" y="17"/>
                  </a:ln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1" name="Freeform 52"/>
            <p:cNvSpPr>
              <a:spLocks/>
            </p:cNvSpPr>
            <p:nvPr/>
          </p:nvSpPr>
          <p:spPr bwMode="auto">
            <a:xfrm flipH="1">
              <a:off x="2513" y="2313"/>
              <a:ext cx="222" cy="125"/>
            </a:xfrm>
            <a:custGeom>
              <a:avLst/>
              <a:gdLst>
                <a:gd name="T0" fmla="*/ 2 w 445"/>
                <a:gd name="T1" fmla="*/ 16 h 251"/>
                <a:gd name="T2" fmla="*/ 0 w 445"/>
                <a:gd name="T3" fmla="*/ 30 h 251"/>
                <a:gd name="T4" fmla="*/ 3 w 445"/>
                <a:gd name="T5" fmla="*/ 43 h 251"/>
                <a:gd name="T6" fmla="*/ 10 w 445"/>
                <a:gd name="T7" fmla="*/ 54 h 251"/>
                <a:gd name="T8" fmla="*/ 17 w 445"/>
                <a:gd name="T9" fmla="*/ 60 h 251"/>
                <a:gd name="T10" fmla="*/ 20 w 445"/>
                <a:gd name="T11" fmla="*/ 62 h 251"/>
                <a:gd name="T12" fmla="*/ 26 w 445"/>
                <a:gd name="T13" fmla="*/ 66 h 251"/>
                <a:gd name="T14" fmla="*/ 44 w 445"/>
                <a:gd name="T15" fmla="*/ 77 h 251"/>
                <a:gd name="T16" fmla="*/ 67 w 445"/>
                <a:gd name="T17" fmla="*/ 91 h 251"/>
                <a:gd name="T18" fmla="*/ 94 w 445"/>
                <a:gd name="T19" fmla="*/ 107 h 251"/>
                <a:gd name="T20" fmla="*/ 118 w 445"/>
                <a:gd name="T21" fmla="*/ 119 h 251"/>
                <a:gd name="T22" fmla="*/ 136 w 445"/>
                <a:gd name="T23" fmla="*/ 124 h 251"/>
                <a:gd name="T24" fmla="*/ 151 w 445"/>
                <a:gd name="T25" fmla="*/ 123 h 251"/>
                <a:gd name="T26" fmla="*/ 164 w 445"/>
                <a:gd name="T27" fmla="*/ 117 h 251"/>
                <a:gd name="T28" fmla="*/ 176 w 445"/>
                <a:gd name="T29" fmla="*/ 106 h 251"/>
                <a:gd name="T30" fmla="*/ 193 w 445"/>
                <a:gd name="T31" fmla="*/ 89 h 251"/>
                <a:gd name="T32" fmla="*/ 210 w 445"/>
                <a:gd name="T33" fmla="*/ 70 h 251"/>
                <a:gd name="T34" fmla="*/ 221 w 445"/>
                <a:gd name="T35" fmla="*/ 57 h 251"/>
                <a:gd name="T36" fmla="*/ 198 w 445"/>
                <a:gd name="T37" fmla="*/ 37 h 251"/>
                <a:gd name="T38" fmla="*/ 194 w 445"/>
                <a:gd name="T39" fmla="*/ 39 h 251"/>
                <a:gd name="T40" fmla="*/ 186 w 445"/>
                <a:gd name="T41" fmla="*/ 46 h 251"/>
                <a:gd name="T42" fmla="*/ 174 w 445"/>
                <a:gd name="T43" fmla="*/ 57 h 251"/>
                <a:gd name="T44" fmla="*/ 160 w 445"/>
                <a:gd name="T45" fmla="*/ 70 h 251"/>
                <a:gd name="T46" fmla="*/ 148 w 445"/>
                <a:gd name="T47" fmla="*/ 80 h 251"/>
                <a:gd name="T48" fmla="*/ 137 w 445"/>
                <a:gd name="T49" fmla="*/ 84 h 251"/>
                <a:gd name="T50" fmla="*/ 128 w 445"/>
                <a:gd name="T51" fmla="*/ 84 h 251"/>
                <a:gd name="T52" fmla="*/ 120 w 445"/>
                <a:gd name="T53" fmla="*/ 82 h 251"/>
                <a:gd name="T54" fmla="*/ 104 w 445"/>
                <a:gd name="T55" fmla="*/ 76 h 251"/>
                <a:gd name="T56" fmla="*/ 85 w 445"/>
                <a:gd name="T57" fmla="*/ 68 h 251"/>
                <a:gd name="T58" fmla="*/ 64 w 445"/>
                <a:gd name="T59" fmla="*/ 58 h 251"/>
                <a:gd name="T60" fmla="*/ 45 w 445"/>
                <a:gd name="T61" fmla="*/ 47 h 251"/>
                <a:gd name="T62" fmla="*/ 28 w 445"/>
                <a:gd name="T63" fmla="*/ 35 h 251"/>
                <a:gd name="T64" fmla="*/ 16 w 445"/>
                <a:gd name="T65" fmla="*/ 23 h 251"/>
                <a:gd name="T66" fmla="*/ 10 w 445"/>
                <a:gd name="T67" fmla="*/ 11 h 251"/>
                <a:gd name="T68" fmla="*/ 13 w 445"/>
                <a:gd name="T69" fmla="*/ 0 h 251"/>
                <a:gd name="T70" fmla="*/ 8 w 445"/>
                <a:gd name="T71" fmla="*/ 5 h 251"/>
                <a:gd name="T72" fmla="*/ 5 w 445"/>
                <a:gd name="T73" fmla="*/ 10 h 25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45" h="251">
                  <a:moveTo>
                    <a:pt x="10" y="20"/>
                  </a:move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close/>
                </a:path>
              </a:pathLst>
            </a:custGeom>
            <a:solidFill>
              <a:srgbClr val="007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2" name="Freeform 53"/>
            <p:cNvSpPr>
              <a:spLocks/>
            </p:cNvSpPr>
            <p:nvPr/>
          </p:nvSpPr>
          <p:spPr bwMode="auto">
            <a:xfrm flipH="1">
              <a:off x="2513" y="2313"/>
              <a:ext cx="222" cy="125"/>
            </a:xfrm>
            <a:custGeom>
              <a:avLst/>
              <a:gdLst>
                <a:gd name="T0" fmla="*/ 5 w 445"/>
                <a:gd name="T1" fmla="*/ 10 h 251"/>
                <a:gd name="T2" fmla="*/ 1 w 445"/>
                <a:gd name="T3" fmla="*/ 23 h 251"/>
                <a:gd name="T4" fmla="*/ 1 w 445"/>
                <a:gd name="T5" fmla="*/ 36 h 251"/>
                <a:gd name="T6" fmla="*/ 6 w 445"/>
                <a:gd name="T7" fmla="*/ 49 h 251"/>
                <a:gd name="T8" fmla="*/ 15 w 445"/>
                <a:gd name="T9" fmla="*/ 59 h 251"/>
                <a:gd name="T10" fmla="*/ 17 w 445"/>
                <a:gd name="T11" fmla="*/ 60 h 251"/>
                <a:gd name="T12" fmla="*/ 20 w 445"/>
                <a:gd name="T13" fmla="*/ 62 h 251"/>
                <a:gd name="T14" fmla="*/ 22 w 445"/>
                <a:gd name="T15" fmla="*/ 63 h 251"/>
                <a:gd name="T16" fmla="*/ 34 w 445"/>
                <a:gd name="T17" fmla="*/ 71 h 251"/>
                <a:gd name="T18" fmla="*/ 55 w 445"/>
                <a:gd name="T19" fmla="*/ 84 h 251"/>
                <a:gd name="T20" fmla="*/ 80 w 445"/>
                <a:gd name="T21" fmla="*/ 99 h 251"/>
                <a:gd name="T22" fmla="*/ 106 w 445"/>
                <a:gd name="T23" fmla="*/ 114 h 251"/>
                <a:gd name="T24" fmla="*/ 118 w 445"/>
                <a:gd name="T25" fmla="*/ 119 h 251"/>
                <a:gd name="T26" fmla="*/ 136 w 445"/>
                <a:gd name="T27" fmla="*/ 124 h 251"/>
                <a:gd name="T28" fmla="*/ 151 w 445"/>
                <a:gd name="T29" fmla="*/ 123 h 251"/>
                <a:gd name="T30" fmla="*/ 164 w 445"/>
                <a:gd name="T31" fmla="*/ 117 h 251"/>
                <a:gd name="T32" fmla="*/ 170 w 445"/>
                <a:gd name="T33" fmla="*/ 112 h 251"/>
                <a:gd name="T34" fmla="*/ 184 w 445"/>
                <a:gd name="T35" fmla="*/ 98 h 251"/>
                <a:gd name="T36" fmla="*/ 202 w 445"/>
                <a:gd name="T37" fmla="*/ 79 h 251"/>
                <a:gd name="T38" fmla="*/ 216 w 445"/>
                <a:gd name="T39" fmla="*/ 62 h 251"/>
                <a:gd name="T40" fmla="*/ 222 w 445"/>
                <a:gd name="T41" fmla="*/ 55 h 251"/>
                <a:gd name="T42" fmla="*/ 198 w 445"/>
                <a:gd name="T43" fmla="*/ 37 h 251"/>
                <a:gd name="T44" fmla="*/ 194 w 445"/>
                <a:gd name="T45" fmla="*/ 39 h 251"/>
                <a:gd name="T46" fmla="*/ 186 w 445"/>
                <a:gd name="T47" fmla="*/ 46 h 251"/>
                <a:gd name="T48" fmla="*/ 174 w 445"/>
                <a:gd name="T49" fmla="*/ 57 h 251"/>
                <a:gd name="T50" fmla="*/ 160 w 445"/>
                <a:gd name="T51" fmla="*/ 70 h 251"/>
                <a:gd name="T52" fmla="*/ 154 w 445"/>
                <a:gd name="T53" fmla="*/ 76 h 251"/>
                <a:gd name="T54" fmla="*/ 143 w 445"/>
                <a:gd name="T55" fmla="*/ 82 h 251"/>
                <a:gd name="T56" fmla="*/ 132 w 445"/>
                <a:gd name="T57" fmla="*/ 85 h 251"/>
                <a:gd name="T58" fmla="*/ 124 w 445"/>
                <a:gd name="T59" fmla="*/ 84 h 251"/>
                <a:gd name="T60" fmla="*/ 120 w 445"/>
                <a:gd name="T61" fmla="*/ 82 h 251"/>
                <a:gd name="T62" fmla="*/ 104 w 445"/>
                <a:gd name="T63" fmla="*/ 76 h 251"/>
                <a:gd name="T64" fmla="*/ 85 w 445"/>
                <a:gd name="T65" fmla="*/ 68 h 251"/>
                <a:gd name="T66" fmla="*/ 64 w 445"/>
                <a:gd name="T67" fmla="*/ 58 h 251"/>
                <a:gd name="T68" fmla="*/ 45 w 445"/>
                <a:gd name="T69" fmla="*/ 47 h 251"/>
                <a:gd name="T70" fmla="*/ 28 w 445"/>
                <a:gd name="T71" fmla="*/ 35 h 251"/>
                <a:gd name="T72" fmla="*/ 16 w 445"/>
                <a:gd name="T73" fmla="*/ 23 h 251"/>
                <a:gd name="T74" fmla="*/ 10 w 445"/>
                <a:gd name="T75" fmla="*/ 11 h 251"/>
                <a:gd name="T76" fmla="*/ 13 w 445"/>
                <a:gd name="T77" fmla="*/ 0 h 251"/>
                <a:gd name="T78" fmla="*/ 10 w 445"/>
                <a:gd name="T79" fmla="*/ 3 h 251"/>
                <a:gd name="T80" fmla="*/ 6 w 445"/>
                <a:gd name="T81" fmla="*/ 8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45" h="251">
                  <a:moveTo>
                    <a:pt x="10" y="20"/>
                  </a:moveTo>
                  <a:lnTo>
                    <a:pt x="10" y="20"/>
                  </a:ln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3" name="Freeform 54"/>
            <p:cNvSpPr>
              <a:spLocks/>
            </p:cNvSpPr>
            <p:nvPr/>
          </p:nvSpPr>
          <p:spPr bwMode="auto">
            <a:xfrm flipH="1">
              <a:off x="2549" y="2099"/>
              <a:ext cx="140" cy="181"/>
            </a:xfrm>
            <a:custGeom>
              <a:avLst/>
              <a:gdLst>
                <a:gd name="T0" fmla="*/ 97 w 279"/>
                <a:gd name="T1" fmla="*/ 181 h 361"/>
                <a:gd name="T2" fmla="*/ 110 w 279"/>
                <a:gd name="T3" fmla="*/ 173 h 361"/>
                <a:gd name="T4" fmla="*/ 121 w 279"/>
                <a:gd name="T5" fmla="*/ 163 h 361"/>
                <a:gd name="T6" fmla="*/ 129 w 279"/>
                <a:gd name="T7" fmla="*/ 151 h 361"/>
                <a:gd name="T8" fmla="*/ 135 w 279"/>
                <a:gd name="T9" fmla="*/ 138 h 361"/>
                <a:gd name="T10" fmla="*/ 139 w 279"/>
                <a:gd name="T11" fmla="*/ 124 h 361"/>
                <a:gd name="T12" fmla="*/ 140 w 279"/>
                <a:gd name="T13" fmla="*/ 111 h 361"/>
                <a:gd name="T14" fmla="*/ 138 w 279"/>
                <a:gd name="T15" fmla="*/ 96 h 361"/>
                <a:gd name="T16" fmla="*/ 133 w 279"/>
                <a:gd name="T17" fmla="*/ 82 h 361"/>
                <a:gd name="T18" fmla="*/ 114 w 279"/>
                <a:gd name="T19" fmla="*/ 43 h 361"/>
                <a:gd name="T20" fmla="*/ 111 w 279"/>
                <a:gd name="T21" fmla="*/ 36 h 361"/>
                <a:gd name="T22" fmla="*/ 107 w 279"/>
                <a:gd name="T23" fmla="*/ 30 h 361"/>
                <a:gd name="T24" fmla="*/ 102 w 279"/>
                <a:gd name="T25" fmla="*/ 24 h 361"/>
                <a:gd name="T26" fmla="*/ 97 w 279"/>
                <a:gd name="T27" fmla="*/ 19 h 361"/>
                <a:gd name="T28" fmla="*/ 91 w 279"/>
                <a:gd name="T29" fmla="*/ 15 h 361"/>
                <a:gd name="T30" fmla="*/ 86 w 279"/>
                <a:gd name="T31" fmla="*/ 10 h 361"/>
                <a:gd name="T32" fmla="*/ 79 w 279"/>
                <a:gd name="T33" fmla="*/ 8 h 361"/>
                <a:gd name="T34" fmla="*/ 72 w 279"/>
                <a:gd name="T35" fmla="*/ 5 h 361"/>
                <a:gd name="T36" fmla="*/ 66 w 279"/>
                <a:gd name="T37" fmla="*/ 2 h 361"/>
                <a:gd name="T38" fmla="*/ 59 w 279"/>
                <a:gd name="T39" fmla="*/ 1 h 361"/>
                <a:gd name="T40" fmla="*/ 52 w 279"/>
                <a:gd name="T41" fmla="*/ 0 h 361"/>
                <a:gd name="T42" fmla="*/ 44 w 279"/>
                <a:gd name="T43" fmla="*/ 0 h 361"/>
                <a:gd name="T44" fmla="*/ 37 w 279"/>
                <a:gd name="T45" fmla="*/ 1 h 361"/>
                <a:gd name="T46" fmla="*/ 30 w 279"/>
                <a:gd name="T47" fmla="*/ 2 h 361"/>
                <a:gd name="T48" fmla="*/ 22 w 279"/>
                <a:gd name="T49" fmla="*/ 4 h 361"/>
                <a:gd name="T50" fmla="*/ 16 w 279"/>
                <a:gd name="T51" fmla="*/ 7 h 361"/>
                <a:gd name="T52" fmla="*/ 9 w 279"/>
                <a:gd name="T53" fmla="*/ 13 h 361"/>
                <a:gd name="T54" fmla="*/ 5 w 279"/>
                <a:gd name="T55" fmla="*/ 19 h 361"/>
                <a:gd name="T56" fmla="*/ 2 w 279"/>
                <a:gd name="T57" fmla="*/ 25 h 361"/>
                <a:gd name="T58" fmla="*/ 0 w 279"/>
                <a:gd name="T59" fmla="*/ 31 h 361"/>
                <a:gd name="T60" fmla="*/ 0 w 279"/>
                <a:gd name="T61" fmla="*/ 38 h 361"/>
                <a:gd name="T62" fmla="*/ 1 w 279"/>
                <a:gd name="T63" fmla="*/ 46 h 361"/>
                <a:gd name="T64" fmla="*/ 3 w 279"/>
                <a:gd name="T65" fmla="*/ 56 h 361"/>
                <a:gd name="T66" fmla="*/ 7 w 279"/>
                <a:gd name="T67" fmla="*/ 67 h 361"/>
                <a:gd name="T68" fmla="*/ 12 w 279"/>
                <a:gd name="T69" fmla="*/ 80 h 361"/>
                <a:gd name="T70" fmla="*/ 17 w 279"/>
                <a:gd name="T71" fmla="*/ 92 h 361"/>
                <a:gd name="T72" fmla="*/ 22 w 279"/>
                <a:gd name="T73" fmla="*/ 104 h 361"/>
                <a:gd name="T74" fmla="*/ 28 w 279"/>
                <a:gd name="T75" fmla="*/ 115 h 361"/>
                <a:gd name="T76" fmla="*/ 33 w 279"/>
                <a:gd name="T77" fmla="*/ 126 h 361"/>
                <a:gd name="T78" fmla="*/ 37 w 279"/>
                <a:gd name="T79" fmla="*/ 135 h 361"/>
                <a:gd name="T80" fmla="*/ 42 w 279"/>
                <a:gd name="T81" fmla="*/ 143 h 361"/>
                <a:gd name="T82" fmla="*/ 45 w 279"/>
                <a:gd name="T83" fmla="*/ 150 h 361"/>
                <a:gd name="T84" fmla="*/ 49 w 279"/>
                <a:gd name="T85" fmla="*/ 155 h 361"/>
                <a:gd name="T86" fmla="*/ 55 w 279"/>
                <a:gd name="T87" fmla="*/ 161 h 361"/>
                <a:gd name="T88" fmla="*/ 62 w 279"/>
                <a:gd name="T89" fmla="*/ 166 h 361"/>
                <a:gd name="T90" fmla="*/ 69 w 279"/>
                <a:gd name="T91" fmla="*/ 172 h 361"/>
                <a:gd name="T92" fmla="*/ 76 w 279"/>
                <a:gd name="T93" fmla="*/ 176 h 361"/>
                <a:gd name="T94" fmla="*/ 84 w 279"/>
                <a:gd name="T95" fmla="*/ 179 h 361"/>
                <a:gd name="T96" fmla="*/ 91 w 279"/>
                <a:gd name="T97" fmla="*/ 181 h 361"/>
                <a:gd name="T98" fmla="*/ 97 w 279"/>
                <a:gd name="T99" fmla="*/ 181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9" h="361">
                  <a:moveTo>
                    <a:pt x="194" y="361"/>
                  </a:move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close/>
                </a:path>
              </a:pathLst>
            </a:custGeom>
            <a:solidFill>
              <a:srgbClr val="C1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4" name="Freeform 55"/>
            <p:cNvSpPr>
              <a:spLocks/>
            </p:cNvSpPr>
            <p:nvPr/>
          </p:nvSpPr>
          <p:spPr bwMode="auto">
            <a:xfrm flipH="1">
              <a:off x="2549" y="2099"/>
              <a:ext cx="140" cy="181"/>
            </a:xfrm>
            <a:custGeom>
              <a:avLst/>
              <a:gdLst>
                <a:gd name="T0" fmla="*/ 97 w 279"/>
                <a:gd name="T1" fmla="*/ 181 h 361"/>
                <a:gd name="T2" fmla="*/ 97 w 279"/>
                <a:gd name="T3" fmla="*/ 181 h 361"/>
                <a:gd name="T4" fmla="*/ 110 w 279"/>
                <a:gd name="T5" fmla="*/ 173 h 361"/>
                <a:gd name="T6" fmla="*/ 121 w 279"/>
                <a:gd name="T7" fmla="*/ 163 h 361"/>
                <a:gd name="T8" fmla="*/ 129 w 279"/>
                <a:gd name="T9" fmla="*/ 151 h 361"/>
                <a:gd name="T10" fmla="*/ 135 w 279"/>
                <a:gd name="T11" fmla="*/ 138 h 361"/>
                <a:gd name="T12" fmla="*/ 139 w 279"/>
                <a:gd name="T13" fmla="*/ 124 h 361"/>
                <a:gd name="T14" fmla="*/ 140 w 279"/>
                <a:gd name="T15" fmla="*/ 111 h 361"/>
                <a:gd name="T16" fmla="*/ 138 w 279"/>
                <a:gd name="T17" fmla="*/ 96 h 361"/>
                <a:gd name="T18" fmla="*/ 133 w 279"/>
                <a:gd name="T19" fmla="*/ 82 h 361"/>
                <a:gd name="T20" fmla="*/ 114 w 279"/>
                <a:gd name="T21" fmla="*/ 43 h 361"/>
                <a:gd name="T22" fmla="*/ 114 w 279"/>
                <a:gd name="T23" fmla="*/ 43 h 361"/>
                <a:gd name="T24" fmla="*/ 111 w 279"/>
                <a:gd name="T25" fmla="*/ 36 h 361"/>
                <a:gd name="T26" fmla="*/ 107 w 279"/>
                <a:gd name="T27" fmla="*/ 30 h 361"/>
                <a:gd name="T28" fmla="*/ 102 w 279"/>
                <a:gd name="T29" fmla="*/ 24 h 361"/>
                <a:gd name="T30" fmla="*/ 97 w 279"/>
                <a:gd name="T31" fmla="*/ 19 h 361"/>
                <a:gd name="T32" fmla="*/ 91 w 279"/>
                <a:gd name="T33" fmla="*/ 15 h 361"/>
                <a:gd name="T34" fmla="*/ 86 w 279"/>
                <a:gd name="T35" fmla="*/ 10 h 361"/>
                <a:gd name="T36" fmla="*/ 79 w 279"/>
                <a:gd name="T37" fmla="*/ 8 h 361"/>
                <a:gd name="T38" fmla="*/ 72 w 279"/>
                <a:gd name="T39" fmla="*/ 5 h 361"/>
                <a:gd name="T40" fmla="*/ 66 w 279"/>
                <a:gd name="T41" fmla="*/ 2 h 361"/>
                <a:gd name="T42" fmla="*/ 59 w 279"/>
                <a:gd name="T43" fmla="*/ 1 h 361"/>
                <a:gd name="T44" fmla="*/ 52 w 279"/>
                <a:gd name="T45" fmla="*/ 0 h 361"/>
                <a:gd name="T46" fmla="*/ 44 w 279"/>
                <a:gd name="T47" fmla="*/ 0 h 361"/>
                <a:gd name="T48" fmla="*/ 37 w 279"/>
                <a:gd name="T49" fmla="*/ 1 h 361"/>
                <a:gd name="T50" fmla="*/ 30 w 279"/>
                <a:gd name="T51" fmla="*/ 2 h 361"/>
                <a:gd name="T52" fmla="*/ 22 w 279"/>
                <a:gd name="T53" fmla="*/ 4 h 361"/>
                <a:gd name="T54" fmla="*/ 16 w 279"/>
                <a:gd name="T55" fmla="*/ 7 h 361"/>
                <a:gd name="T56" fmla="*/ 16 w 279"/>
                <a:gd name="T57" fmla="*/ 7 h 361"/>
                <a:gd name="T58" fmla="*/ 9 w 279"/>
                <a:gd name="T59" fmla="*/ 13 h 361"/>
                <a:gd name="T60" fmla="*/ 5 w 279"/>
                <a:gd name="T61" fmla="*/ 19 h 361"/>
                <a:gd name="T62" fmla="*/ 2 w 279"/>
                <a:gd name="T63" fmla="*/ 25 h 361"/>
                <a:gd name="T64" fmla="*/ 0 w 279"/>
                <a:gd name="T65" fmla="*/ 31 h 361"/>
                <a:gd name="T66" fmla="*/ 0 w 279"/>
                <a:gd name="T67" fmla="*/ 38 h 361"/>
                <a:gd name="T68" fmla="*/ 1 w 279"/>
                <a:gd name="T69" fmla="*/ 46 h 361"/>
                <a:gd name="T70" fmla="*/ 3 w 279"/>
                <a:gd name="T71" fmla="*/ 56 h 361"/>
                <a:gd name="T72" fmla="*/ 7 w 279"/>
                <a:gd name="T73" fmla="*/ 67 h 361"/>
                <a:gd name="T74" fmla="*/ 7 w 279"/>
                <a:gd name="T75" fmla="*/ 67 h 361"/>
                <a:gd name="T76" fmla="*/ 12 w 279"/>
                <a:gd name="T77" fmla="*/ 80 h 361"/>
                <a:gd name="T78" fmla="*/ 17 w 279"/>
                <a:gd name="T79" fmla="*/ 92 h 361"/>
                <a:gd name="T80" fmla="*/ 22 w 279"/>
                <a:gd name="T81" fmla="*/ 104 h 361"/>
                <a:gd name="T82" fmla="*/ 28 w 279"/>
                <a:gd name="T83" fmla="*/ 115 h 361"/>
                <a:gd name="T84" fmla="*/ 33 w 279"/>
                <a:gd name="T85" fmla="*/ 126 h 361"/>
                <a:gd name="T86" fmla="*/ 37 w 279"/>
                <a:gd name="T87" fmla="*/ 135 h 361"/>
                <a:gd name="T88" fmla="*/ 42 w 279"/>
                <a:gd name="T89" fmla="*/ 143 h 361"/>
                <a:gd name="T90" fmla="*/ 45 w 279"/>
                <a:gd name="T91" fmla="*/ 150 h 361"/>
                <a:gd name="T92" fmla="*/ 45 w 279"/>
                <a:gd name="T93" fmla="*/ 150 h 361"/>
                <a:gd name="T94" fmla="*/ 49 w 279"/>
                <a:gd name="T95" fmla="*/ 155 h 361"/>
                <a:gd name="T96" fmla="*/ 55 w 279"/>
                <a:gd name="T97" fmla="*/ 161 h 361"/>
                <a:gd name="T98" fmla="*/ 62 w 279"/>
                <a:gd name="T99" fmla="*/ 166 h 361"/>
                <a:gd name="T100" fmla="*/ 69 w 279"/>
                <a:gd name="T101" fmla="*/ 172 h 361"/>
                <a:gd name="T102" fmla="*/ 76 w 279"/>
                <a:gd name="T103" fmla="*/ 176 h 361"/>
                <a:gd name="T104" fmla="*/ 84 w 279"/>
                <a:gd name="T105" fmla="*/ 179 h 361"/>
                <a:gd name="T106" fmla="*/ 91 w 279"/>
                <a:gd name="T107" fmla="*/ 181 h 361"/>
                <a:gd name="T108" fmla="*/ 97 w 279"/>
                <a:gd name="T109" fmla="*/ 181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9" h="361">
                  <a:moveTo>
                    <a:pt x="194" y="361"/>
                  </a:moveTo>
                  <a:lnTo>
                    <a:pt x="194" y="361"/>
                  </a:ln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5" name="Freeform 56"/>
            <p:cNvSpPr>
              <a:spLocks/>
            </p:cNvSpPr>
            <p:nvPr/>
          </p:nvSpPr>
          <p:spPr bwMode="auto">
            <a:xfrm flipH="1">
              <a:off x="2503" y="2083"/>
              <a:ext cx="195" cy="209"/>
            </a:xfrm>
            <a:custGeom>
              <a:avLst/>
              <a:gdLst>
                <a:gd name="T0" fmla="*/ 145 w 390"/>
                <a:gd name="T1" fmla="*/ 63 h 417"/>
                <a:gd name="T2" fmla="*/ 130 w 390"/>
                <a:gd name="T3" fmla="*/ 60 h 417"/>
                <a:gd name="T4" fmla="*/ 115 w 390"/>
                <a:gd name="T5" fmla="*/ 60 h 417"/>
                <a:gd name="T6" fmla="*/ 99 w 390"/>
                <a:gd name="T7" fmla="*/ 64 h 417"/>
                <a:gd name="T8" fmla="*/ 84 w 390"/>
                <a:gd name="T9" fmla="*/ 70 h 417"/>
                <a:gd name="T10" fmla="*/ 69 w 390"/>
                <a:gd name="T11" fmla="*/ 78 h 417"/>
                <a:gd name="T12" fmla="*/ 57 w 390"/>
                <a:gd name="T13" fmla="*/ 87 h 417"/>
                <a:gd name="T14" fmla="*/ 49 w 390"/>
                <a:gd name="T15" fmla="*/ 96 h 417"/>
                <a:gd name="T16" fmla="*/ 26 w 390"/>
                <a:gd name="T17" fmla="*/ 62 h 417"/>
                <a:gd name="T18" fmla="*/ 37 w 390"/>
                <a:gd name="T19" fmla="*/ 48 h 417"/>
                <a:gd name="T20" fmla="*/ 50 w 390"/>
                <a:gd name="T21" fmla="*/ 37 h 417"/>
                <a:gd name="T22" fmla="*/ 65 w 390"/>
                <a:gd name="T23" fmla="*/ 30 h 417"/>
                <a:gd name="T24" fmla="*/ 82 w 390"/>
                <a:gd name="T25" fmla="*/ 25 h 417"/>
                <a:gd name="T26" fmla="*/ 98 w 390"/>
                <a:gd name="T27" fmla="*/ 24 h 417"/>
                <a:gd name="T28" fmla="*/ 112 w 390"/>
                <a:gd name="T29" fmla="*/ 24 h 417"/>
                <a:gd name="T30" fmla="*/ 124 w 390"/>
                <a:gd name="T31" fmla="*/ 25 h 417"/>
                <a:gd name="T32" fmla="*/ 132 w 390"/>
                <a:gd name="T33" fmla="*/ 28 h 417"/>
                <a:gd name="T34" fmla="*/ 116 w 390"/>
                <a:gd name="T35" fmla="*/ 10 h 417"/>
                <a:gd name="T36" fmla="*/ 100 w 390"/>
                <a:gd name="T37" fmla="*/ 1 h 417"/>
                <a:gd name="T38" fmla="*/ 80 w 390"/>
                <a:gd name="T39" fmla="*/ 0 h 417"/>
                <a:gd name="T40" fmla="*/ 56 w 390"/>
                <a:gd name="T41" fmla="*/ 3 h 417"/>
                <a:gd name="T42" fmla="*/ 27 w 390"/>
                <a:gd name="T43" fmla="*/ 14 h 417"/>
                <a:gd name="T44" fmla="*/ 9 w 390"/>
                <a:gd name="T45" fmla="*/ 32 h 417"/>
                <a:gd name="T46" fmla="*/ 0 w 390"/>
                <a:gd name="T47" fmla="*/ 52 h 417"/>
                <a:gd name="T48" fmla="*/ 3 w 390"/>
                <a:gd name="T49" fmla="*/ 71 h 417"/>
                <a:gd name="T50" fmla="*/ 13 w 390"/>
                <a:gd name="T51" fmla="*/ 95 h 417"/>
                <a:gd name="T52" fmla="*/ 28 w 390"/>
                <a:gd name="T53" fmla="*/ 132 h 417"/>
                <a:gd name="T54" fmla="*/ 46 w 390"/>
                <a:gd name="T55" fmla="*/ 172 h 417"/>
                <a:gd name="T56" fmla="*/ 66 w 390"/>
                <a:gd name="T57" fmla="*/ 209 h 417"/>
                <a:gd name="T58" fmla="*/ 77 w 390"/>
                <a:gd name="T59" fmla="*/ 198 h 417"/>
                <a:gd name="T60" fmla="*/ 91 w 390"/>
                <a:gd name="T61" fmla="*/ 189 h 417"/>
                <a:gd name="T62" fmla="*/ 106 w 390"/>
                <a:gd name="T63" fmla="*/ 180 h 417"/>
                <a:gd name="T64" fmla="*/ 123 w 390"/>
                <a:gd name="T65" fmla="*/ 173 h 417"/>
                <a:gd name="T66" fmla="*/ 144 w 390"/>
                <a:gd name="T67" fmla="*/ 165 h 417"/>
                <a:gd name="T68" fmla="*/ 165 w 390"/>
                <a:gd name="T69" fmla="*/ 161 h 417"/>
                <a:gd name="T70" fmla="*/ 182 w 390"/>
                <a:gd name="T71" fmla="*/ 161 h 417"/>
                <a:gd name="T72" fmla="*/ 195 w 390"/>
                <a:gd name="T73" fmla="*/ 165 h 4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90" h="417">
                  <a:moveTo>
                    <a:pt x="301" y="133"/>
                  </a:move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6" name="Freeform 57"/>
            <p:cNvSpPr>
              <a:spLocks/>
            </p:cNvSpPr>
            <p:nvPr/>
          </p:nvSpPr>
          <p:spPr bwMode="auto">
            <a:xfrm flipH="1">
              <a:off x="2503" y="2083"/>
              <a:ext cx="195" cy="209"/>
            </a:xfrm>
            <a:custGeom>
              <a:avLst/>
              <a:gdLst>
                <a:gd name="T0" fmla="*/ 151 w 390"/>
                <a:gd name="T1" fmla="*/ 67 h 417"/>
                <a:gd name="T2" fmla="*/ 138 w 390"/>
                <a:gd name="T3" fmla="*/ 62 h 417"/>
                <a:gd name="T4" fmla="*/ 123 w 390"/>
                <a:gd name="T5" fmla="*/ 60 h 417"/>
                <a:gd name="T6" fmla="*/ 107 w 390"/>
                <a:gd name="T7" fmla="*/ 62 h 417"/>
                <a:gd name="T8" fmla="*/ 91 w 390"/>
                <a:gd name="T9" fmla="*/ 67 h 417"/>
                <a:gd name="T10" fmla="*/ 76 w 390"/>
                <a:gd name="T11" fmla="*/ 74 h 417"/>
                <a:gd name="T12" fmla="*/ 63 w 390"/>
                <a:gd name="T13" fmla="*/ 82 h 417"/>
                <a:gd name="T14" fmla="*/ 53 w 390"/>
                <a:gd name="T15" fmla="*/ 91 h 417"/>
                <a:gd name="T16" fmla="*/ 45 w 390"/>
                <a:gd name="T17" fmla="*/ 100 h 417"/>
                <a:gd name="T18" fmla="*/ 26 w 390"/>
                <a:gd name="T19" fmla="*/ 62 h 417"/>
                <a:gd name="T20" fmla="*/ 37 w 390"/>
                <a:gd name="T21" fmla="*/ 48 h 417"/>
                <a:gd name="T22" fmla="*/ 50 w 390"/>
                <a:gd name="T23" fmla="*/ 37 h 417"/>
                <a:gd name="T24" fmla="*/ 65 w 390"/>
                <a:gd name="T25" fmla="*/ 30 h 417"/>
                <a:gd name="T26" fmla="*/ 82 w 390"/>
                <a:gd name="T27" fmla="*/ 25 h 417"/>
                <a:gd name="T28" fmla="*/ 98 w 390"/>
                <a:gd name="T29" fmla="*/ 24 h 417"/>
                <a:gd name="T30" fmla="*/ 112 w 390"/>
                <a:gd name="T31" fmla="*/ 24 h 417"/>
                <a:gd name="T32" fmla="*/ 124 w 390"/>
                <a:gd name="T33" fmla="*/ 25 h 417"/>
                <a:gd name="T34" fmla="*/ 132 w 390"/>
                <a:gd name="T35" fmla="*/ 28 h 417"/>
                <a:gd name="T36" fmla="*/ 125 w 390"/>
                <a:gd name="T37" fmla="*/ 18 h 417"/>
                <a:gd name="T38" fmla="*/ 108 w 390"/>
                <a:gd name="T39" fmla="*/ 5 h 417"/>
                <a:gd name="T40" fmla="*/ 91 w 390"/>
                <a:gd name="T41" fmla="*/ 0 h 417"/>
                <a:gd name="T42" fmla="*/ 69 w 390"/>
                <a:gd name="T43" fmla="*/ 1 h 417"/>
                <a:gd name="T44" fmla="*/ 56 w 390"/>
                <a:gd name="T45" fmla="*/ 3 h 417"/>
                <a:gd name="T46" fmla="*/ 27 w 390"/>
                <a:gd name="T47" fmla="*/ 14 h 417"/>
                <a:gd name="T48" fmla="*/ 9 w 390"/>
                <a:gd name="T49" fmla="*/ 32 h 417"/>
                <a:gd name="T50" fmla="*/ 0 w 390"/>
                <a:gd name="T51" fmla="*/ 52 h 417"/>
                <a:gd name="T52" fmla="*/ 3 w 390"/>
                <a:gd name="T53" fmla="*/ 71 h 417"/>
                <a:gd name="T54" fmla="*/ 7 w 390"/>
                <a:gd name="T55" fmla="*/ 81 h 417"/>
                <a:gd name="T56" fmla="*/ 20 w 390"/>
                <a:gd name="T57" fmla="*/ 112 h 417"/>
                <a:gd name="T58" fmla="*/ 37 w 390"/>
                <a:gd name="T59" fmla="*/ 152 h 417"/>
                <a:gd name="T60" fmla="*/ 56 w 390"/>
                <a:gd name="T61" fmla="*/ 192 h 417"/>
                <a:gd name="T62" fmla="*/ 66 w 390"/>
                <a:gd name="T63" fmla="*/ 209 h 417"/>
                <a:gd name="T64" fmla="*/ 77 w 390"/>
                <a:gd name="T65" fmla="*/ 198 h 417"/>
                <a:gd name="T66" fmla="*/ 91 w 390"/>
                <a:gd name="T67" fmla="*/ 189 h 417"/>
                <a:gd name="T68" fmla="*/ 106 w 390"/>
                <a:gd name="T69" fmla="*/ 180 h 417"/>
                <a:gd name="T70" fmla="*/ 123 w 390"/>
                <a:gd name="T71" fmla="*/ 173 h 417"/>
                <a:gd name="T72" fmla="*/ 134 w 390"/>
                <a:gd name="T73" fmla="*/ 169 h 417"/>
                <a:gd name="T74" fmla="*/ 155 w 390"/>
                <a:gd name="T75" fmla="*/ 163 h 417"/>
                <a:gd name="T76" fmla="*/ 174 w 390"/>
                <a:gd name="T77" fmla="*/ 161 h 417"/>
                <a:gd name="T78" fmla="*/ 189 w 390"/>
                <a:gd name="T79" fmla="*/ 162 h 417"/>
                <a:gd name="T80" fmla="*/ 151 w 390"/>
                <a:gd name="T81" fmla="*/ 67 h 4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90" h="417">
                  <a:moveTo>
                    <a:pt x="301" y="133"/>
                  </a:moveTo>
                  <a:lnTo>
                    <a:pt x="301" y="133"/>
                  </a:ln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7" name="Freeform 58"/>
            <p:cNvSpPr>
              <a:spLocks/>
            </p:cNvSpPr>
            <p:nvPr/>
          </p:nvSpPr>
          <p:spPr bwMode="auto">
            <a:xfrm flipH="1">
              <a:off x="2680" y="2154"/>
              <a:ext cx="43" cy="61"/>
            </a:xfrm>
            <a:custGeom>
              <a:avLst/>
              <a:gdLst>
                <a:gd name="T0" fmla="*/ 43 w 86"/>
                <a:gd name="T1" fmla="*/ 36 h 123"/>
                <a:gd name="T2" fmla="*/ 38 w 86"/>
                <a:gd name="T3" fmla="*/ 25 h 123"/>
                <a:gd name="T4" fmla="*/ 34 w 86"/>
                <a:gd name="T5" fmla="*/ 15 h 123"/>
                <a:gd name="T6" fmla="*/ 31 w 86"/>
                <a:gd name="T7" fmla="*/ 6 h 123"/>
                <a:gd name="T8" fmla="*/ 27 w 86"/>
                <a:gd name="T9" fmla="*/ 0 h 123"/>
                <a:gd name="T10" fmla="*/ 24 w 86"/>
                <a:gd name="T11" fmla="*/ 3 h 123"/>
                <a:gd name="T12" fmla="*/ 19 w 86"/>
                <a:gd name="T13" fmla="*/ 6 h 123"/>
                <a:gd name="T14" fmla="*/ 14 w 86"/>
                <a:gd name="T15" fmla="*/ 10 h 123"/>
                <a:gd name="T16" fmla="*/ 10 w 86"/>
                <a:gd name="T17" fmla="*/ 14 h 123"/>
                <a:gd name="T18" fmla="*/ 6 w 86"/>
                <a:gd name="T19" fmla="*/ 19 h 123"/>
                <a:gd name="T20" fmla="*/ 2 w 86"/>
                <a:gd name="T21" fmla="*/ 23 h 123"/>
                <a:gd name="T22" fmla="*/ 1 w 86"/>
                <a:gd name="T23" fmla="*/ 27 h 123"/>
                <a:gd name="T24" fmla="*/ 0 w 86"/>
                <a:gd name="T25" fmla="*/ 31 h 123"/>
                <a:gd name="T26" fmla="*/ 3 w 86"/>
                <a:gd name="T27" fmla="*/ 39 h 123"/>
                <a:gd name="T28" fmla="*/ 8 w 86"/>
                <a:gd name="T29" fmla="*/ 49 h 123"/>
                <a:gd name="T30" fmla="*/ 12 w 86"/>
                <a:gd name="T31" fmla="*/ 58 h 123"/>
                <a:gd name="T32" fmla="*/ 13 w 86"/>
                <a:gd name="T33" fmla="*/ 61 h 123"/>
                <a:gd name="T34" fmla="*/ 16 w 86"/>
                <a:gd name="T35" fmla="*/ 59 h 123"/>
                <a:gd name="T36" fmla="*/ 20 w 86"/>
                <a:gd name="T37" fmla="*/ 56 h 123"/>
                <a:gd name="T38" fmla="*/ 25 w 86"/>
                <a:gd name="T39" fmla="*/ 52 h 123"/>
                <a:gd name="T40" fmla="*/ 30 w 86"/>
                <a:gd name="T41" fmla="*/ 47 h 123"/>
                <a:gd name="T42" fmla="*/ 35 w 86"/>
                <a:gd name="T43" fmla="*/ 43 h 123"/>
                <a:gd name="T44" fmla="*/ 39 w 86"/>
                <a:gd name="T45" fmla="*/ 39 h 123"/>
                <a:gd name="T46" fmla="*/ 42 w 86"/>
                <a:gd name="T47" fmla="*/ 37 h 123"/>
                <a:gd name="T48" fmla="*/ 43 w 86"/>
                <a:gd name="T49" fmla="*/ 36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23">
                  <a:moveTo>
                    <a:pt x="86" y="73"/>
                  </a:move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8" name="Freeform 59"/>
            <p:cNvSpPr>
              <a:spLocks/>
            </p:cNvSpPr>
            <p:nvPr/>
          </p:nvSpPr>
          <p:spPr bwMode="auto">
            <a:xfrm flipH="1">
              <a:off x="2680" y="2154"/>
              <a:ext cx="43" cy="61"/>
            </a:xfrm>
            <a:custGeom>
              <a:avLst/>
              <a:gdLst>
                <a:gd name="T0" fmla="*/ 43 w 86"/>
                <a:gd name="T1" fmla="*/ 36 h 123"/>
                <a:gd name="T2" fmla="*/ 43 w 86"/>
                <a:gd name="T3" fmla="*/ 36 h 123"/>
                <a:gd name="T4" fmla="*/ 38 w 86"/>
                <a:gd name="T5" fmla="*/ 25 h 123"/>
                <a:gd name="T6" fmla="*/ 34 w 86"/>
                <a:gd name="T7" fmla="*/ 15 h 123"/>
                <a:gd name="T8" fmla="*/ 31 w 86"/>
                <a:gd name="T9" fmla="*/ 6 h 123"/>
                <a:gd name="T10" fmla="*/ 27 w 86"/>
                <a:gd name="T11" fmla="*/ 0 h 123"/>
                <a:gd name="T12" fmla="*/ 27 w 86"/>
                <a:gd name="T13" fmla="*/ 0 h 123"/>
                <a:gd name="T14" fmla="*/ 24 w 86"/>
                <a:gd name="T15" fmla="*/ 3 h 123"/>
                <a:gd name="T16" fmla="*/ 19 w 86"/>
                <a:gd name="T17" fmla="*/ 6 h 123"/>
                <a:gd name="T18" fmla="*/ 14 w 86"/>
                <a:gd name="T19" fmla="*/ 10 h 123"/>
                <a:gd name="T20" fmla="*/ 10 w 86"/>
                <a:gd name="T21" fmla="*/ 14 h 123"/>
                <a:gd name="T22" fmla="*/ 6 w 86"/>
                <a:gd name="T23" fmla="*/ 19 h 123"/>
                <a:gd name="T24" fmla="*/ 2 w 86"/>
                <a:gd name="T25" fmla="*/ 23 h 123"/>
                <a:gd name="T26" fmla="*/ 1 w 86"/>
                <a:gd name="T27" fmla="*/ 27 h 123"/>
                <a:gd name="T28" fmla="*/ 0 w 86"/>
                <a:gd name="T29" fmla="*/ 31 h 123"/>
                <a:gd name="T30" fmla="*/ 0 w 86"/>
                <a:gd name="T31" fmla="*/ 31 h 123"/>
                <a:gd name="T32" fmla="*/ 3 w 86"/>
                <a:gd name="T33" fmla="*/ 39 h 123"/>
                <a:gd name="T34" fmla="*/ 8 w 86"/>
                <a:gd name="T35" fmla="*/ 49 h 123"/>
                <a:gd name="T36" fmla="*/ 12 w 86"/>
                <a:gd name="T37" fmla="*/ 58 h 123"/>
                <a:gd name="T38" fmla="*/ 13 w 86"/>
                <a:gd name="T39" fmla="*/ 61 h 123"/>
                <a:gd name="T40" fmla="*/ 13 w 86"/>
                <a:gd name="T41" fmla="*/ 61 h 123"/>
                <a:gd name="T42" fmla="*/ 16 w 86"/>
                <a:gd name="T43" fmla="*/ 59 h 123"/>
                <a:gd name="T44" fmla="*/ 20 w 86"/>
                <a:gd name="T45" fmla="*/ 56 h 123"/>
                <a:gd name="T46" fmla="*/ 25 w 86"/>
                <a:gd name="T47" fmla="*/ 52 h 123"/>
                <a:gd name="T48" fmla="*/ 30 w 86"/>
                <a:gd name="T49" fmla="*/ 47 h 123"/>
                <a:gd name="T50" fmla="*/ 35 w 86"/>
                <a:gd name="T51" fmla="*/ 43 h 123"/>
                <a:gd name="T52" fmla="*/ 39 w 86"/>
                <a:gd name="T53" fmla="*/ 39 h 123"/>
                <a:gd name="T54" fmla="*/ 42 w 86"/>
                <a:gd name="T55" fmla="*/ 37 h 123"/>
                <a:gd name="T56" fmla="*/ 43 w 86"/>
                <a:gd name="T57" fmla="*/ 36 h 1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123">
                  <a:moveTo>
                    <a:pt x="86" y="73"/>
                  </a:moveTo>
                  <a:lnTo>
                    <a:pt x="86" y="73"/>
                  </a:ln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59" name="Freeform 60"/>
            <p:cNvSpPr>
              <a:spLocks/>
            </p:cNvSpPr>
            <p:nvPr/>
          </p:nvSpPr>
          <p:spPr bwMode="auto">
            <a:xfrm flipH="1">
              <a:off x="2547" y="2106"/>
              <a:ext cx="125" cy="77"/>
            </a:xfrm>
            <a:custGeom>
              <a:avLst/>
              <a:gdLst>
                <a:gd name="T0" fmla="*/ 125 w 249"/>
                <a:gd name="T1" fmla="*/ 44 h 154"/>
                <a:gd name="T2" fmla="*/ 119 w 249"/>
                <a:gd name="T3" fmla="*/ 40 h 154"/>
                <a:gd name="T4" fmla="*/ 112 w 249"/>
                <a:gd name="T5" fmla="*/ 39 h 154"/>
                <a:gd name="T6" fmla="*/ 104 w 249"/>
                <a:gd name="T7" fmla="*/ 37 h 154"/>
                <a:gd name="T8" fmla="*/ 97 w 249"/>
                <a:gd name="T9" fmla="*/ 37 h 154"/>
                <a:gd name="T10" fmla="*/ 89 w 249"/>
                <a:gd name="T11" fmla="*/ 37 h 154"/>
                <a:gd name="T12" fmla="*/ 81 w 249"/>
                <a:gd name="T13" fmla="*/ 39 h 154"/>
                <a:gd name="T14" fmla="*/ 73 w 249"/>
                <a:gd name="T15" fmla="*/ 41 h 154"/>
                <a:gd name="T16" fmla="*/ 65 w 249"/>
                <a:gd name="T17" fmla="*/ 44 h 154"/>
                <a:gd name="T18" fmla="*/ 58 w 249"/>
                <a:gd name="T19" fmla="*/ 47 h 154"/>
                <a:gd name="T20" fmla="*/ 50 w 249"/>
                <a:gd name="T21" fmla="*/ 51 h 154"/>
                <a:gd name="T22" fmla="*/ 43 w 249"/>
                <a:gd name="T23" fmla="*/ 55 h 154"/>
                <a:gd name="T24" fmla="*/ 37 w 249"/>
                <a:gd name="T25" fmla="*/ 59 h 154"/>
                <a:gd name="T26" fmla="*/ 31 w 249"/>
                <a:gd name="T27" fmla="*/ 64 h 154"/>
                <a:gd name="T28" fmla="*/ 27 w 249"/>
                <a:gd name="T29" fmla="*/ 68 h 154"/>
                <a:gd name="T30" fmla="*/ 23 w 249"/>
                <a:gd name="T31" fmla="*/ 73 h 154"/>
                <a:gd name="T32" fmla="*/ 19 w 249"/>
                <a:gd name="T33" fmla="*/ 77 h 154"/>
                <a:gd name="T34" fmla="*/ 0 w 249"/>
                <a:gd name="T35" fmla="*/ 39 h 154"/>
                <a:gd name="T36" fmla="*/ 5 w 249"/>
                <a:gd name="T37" fmla="*/ 31 h 154"/>
                <a:gd name="T38" fmla="*/ 11 w 249"/>
                <a:gd name="T39" fmla="*/ 25 h 154"/>
                <a:gd name="T40" fmla="*/ 17 w 249"/>
                <a:gd name="T41" fmla="*/ 19 h 154"/>
                <a:gd name="T42" fmla="*/ 24 w 249"/>
                <a:gd name="T43" fmla="*/ 14 h 154"/>
                <a:gd name="T44" fmla="*/ 31 w 249"/>
                <a:gd name="T45" fmla="*/ 10 h 154"/>
                <a:gd name="T46" fmla="*/ 39 w 249"/>
                <a:gd name="T47" fmla="*/ 7 h 154"/>
                <a:gd name="T48" fmla="*/ 48 w 249"/>
                <a:gd name="T49" fmla="*/ 5 h 154"/>
                <a:gd name="T50" fmla="*/ 56 w 249"/>
                <a:gd name="T51" fmla="*/ 2 h 154"/>
                <a:gd name="T52" fmla="*/ 64 w 249"/>
                <a:gd name="T53" fmla="*/ 1 h 154"/>
                <a:gd name="T54" fmla="*/ 72 w 249"/>
                <a:gd name="T55" fmla="*/ 1 h 154"/>
                <a:gd name="T56" fmla="*/ 80 w 249"/>
                <a:gd name="T57" fmla="*/ 0 h 154"/>
                <a:gd name="T58" fmla="*/ 86 w 249"/>
                <a:gd name="T59" fmla="*/ 1 h 154"/>
                <a:gd name="T60" fmla="*/ 93 w 249"/>
                <a:gd name="T61" fmla="*/ 1 h 154"/>
                <a:gd name="T62" fmla="*/ 98 w 249"/>
                <a:gd name="T63" fmla="*/ 2 h 154"/>
                <a:gd name="T64" fmla="*/ 103 w 249"/>
                <a:gd name="T65" fmla="*/ 3 h 154"/>
                <a:gd name="T66" fmla="*/ 106 w 249"/>
                <a:gd name="T67" fmla="*/ 5 h 154"/>
                <a:gd name="T68" fmla="*/ 108 w 249"/>
                <a:gd name="T69" fmla="*/ 9 h 154"/>
                <a:gd name="T70" fmla="*/ 110 w 249"/>
                <a:gd name="T71" fmla="*/ 14 h 154"/>
                <a:gd name="T72" fmla="*/ 113 w 249"/>
                <a:gd name="T73" fmla="*/ 19 h 154"/>
                <a:gd name="T74" fmla="*/ 115 w 249"/>
                <a:gd name="T75" fmla="*/ 24 h 154"/>
                <a:gd name="T76" fmla="*/ 118 w 249"/>
                <a:gd name="T77" fmla="*/ 30 h 154"/>
                <a:gd name="T78" fmla="*/ 120 w 249"/>
                <a:gd name="T79" fmla="*/ 35 h 154"/>
                <a:gd name="T80" fmla="*/ 123 w 249"/>
                <a:gd name="T81" fmla="*/ 39 h 154"/>
                <a:gd name="T82" fmla="*/ 124 w 249"/>
                <a:gd name="T83" fmla="*/ 42 h 154"/>
                <a:gd name="T84" fmla="*/ 125 w 249"/>
                <a:gd name="T85" fmla="*/ 44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9" h="154">
                  <a:moveTo>
                    <a:pt x="249" y="87"/>
                  </a:move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lnTo>
                    <a:pt x="249" y="87"/>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0" name="Freeform 61"/>
            <p:cNvSpPr>
              <a:spLocks/>
            </p:cNvSpPr>
            <p:nvPr/>
          </p:nvSpPr>
          <p:spPr bwMode="auto">
            <a:xfrm flipH="1">
              <a:off x="2547" y="2106"/>
              <a:ext cx="125" cy="77"/>
            </a:xfrm>
            <a:custGeom>
              <a:avLst/>
              <a:gdLst>
                <a:gd name="T0" fmla="*/ 125 w 249"/>
                <a:gd name="T1" fmla="*/ 44 h 154"/>
                <a:gd name="T2" fmla="*/ 125 w 249"/>
                <a:gd name="T3" fmla="*/ 44 h 154"/>
                <a:gd name="T4" fmla="*/ 119 w 249"/>
                <a:gd name="T5" fmla="*/ 40 h 154"/>
                <a:gd name="T6" fmla="*/ 112 w 249"/>
                <a:gd name="T7" fmla="*/ 39 h 154"/>
                <a:gd name="T8" fmla="*/ 104 w 249"/>
                <a:gd name="T9" fmla="*/ 37 h 154"/>
                <a:gd name="T10" fmla="*/ 97 w 249"/>
                <a:gd name="T11" fmla="*/ 37 h 154"/>
                <a:gd name="T12" fmla="*/ 89 w 249"/>
                <a:gd name="T13" fmla="*/ 37 h 154"/>
                <a:gd name="T14" fmla="*/ 81 w 249"/>
                <a:gd name="T15" fmla="*/ 39 h 154"/>
                <a:gd name="T16" fmla="*/ 73 w 249"/>
                <a:gd name="T17" fmla="*/ 41 h 154"/>
                <a:gd name="T18" fmla="*/ 65 w 249"/>
                <a:gd name="T19" fmla="*/ 44 h 154"/>
                <a:gd name="T20" fmla="*/ 58 w 249"/>
                <a:gd name="T21" fmla="*/ 47 h 154"/>
                <a:gd name="T22" fmla="*/ 50 w 249"/>
                <a:gd name="T23" fmla="*/ 51 h 154"/>
                <a:gd name="T24" fmla="*/ 43 w 249"/>
                <a:gd name="T25" fmla="*/ 55 h 154"/>
                <a:gd name="T26" fmla="*/ 37 w 249"/>
                <a:gd name="T27" fmla="*/ 59 h 154"/>
                <a:gd name="T28" fmla="*/ 31 w 249"/>
                <a:gd name="T29" fmla="*/ 64 h 154"/>
                <a:gd name="T30" fmla="*/ 27 w 249"/>
                <a:gd name="T31" fmla="*/ 68 h 154"/>
                <a:gd name="T32" fmla="*/ 23 w 249"/>
                <a:gd name="T33" fmla="*/ 73 h 154"/>
                <a:gd name="T34" fmla="*/ 19 w 249"/>
                <a:gd name="T35" fmla="*/ 77 h 154"/>
                <a:gd name="T36" fmla="*/ 0 w 249"/>
                <a:gd name="T37" fmla="*/ 39 h 154"/>
                <a:gd name="T38" fmla="*/ 0 w 249"/>
                <a:gd name="T39" fmla="*/ 39 h 154"/>
                <a:gd name="T40" fmla="*/ 5 w 249"/>
                <a:gd name="T41" fmla="*/ 31 h 154"/>
                <a:gd name="T42" fmla="*/ 11 w 249"/>
                <a:gd name="T43" fmla="*/ 25 h 154"/>
                <a:gd name="T44" fmla="*/ 17 w 249"/>
                <a:gd name="T45" fmla="*/ 19 h 154"/>
                <a:gd name="T46" fmla="*/ 24 w 249"/>
                <a:gd name="T47" fmla="*/ 14 h 154"/>
                <a:gd name="T48" fmla="*/ 31 w 249"/>
                <a:gd name="T49" fmla="*/ 10 h 154"/>
                <a:gd name="T50" fmla="*/ 39 w 249"/>
                <a:gd name="T51" fmla="*/ 7 h 154"/>
                <a:gd name="T52" fmla="*/ 48 w 249"/>
                <a:gd name="T53" fmla="*/ 5 h 154"/>
                <a:gd name="T54" fmla="*/ 56 w 249"/>
                <a:gd name="T55" fmla="*/ 2 h 154"/>
                <a:gd name="T56" fmla="*/ 64 w 249"/>
                <a:gd name="T57" fmla="*/ 1 h 154"/>
                <a:gd name="T58" fmla="*/ 72 w 249"/>
                <a:gd name="T59" fmla="*/ 1 h 154"/>
                <a:gd name="T60" fmla="*/ 80 w 249"/>
                <a:gd name="T61" fmla="*/ 0 h 154"/>
                <a:gd name="T62" fmla="*/ 86 w 249"/>
                <a:gd name="T63" fmla="*/ 1 h 154"/>
                <a:gd name="T64" fmla="*/ 93 w 249"/>
                <a:gd name="T65" fmla="*/ 1 h 154"/>
                <a:gd name="T66" fmla="*/ 98 w 249"/>
                <a:gd name="T67" fmla="*/ 2 h 154"/>
                <a:gd name="T68" fmla="*/ 103 w 249"/>
                <a:gd name="T69" fmla="*/ 3 h 154"/>
                <a:gd name="T70" fmla="*/ 106 w 249"/>
                <a:gd name="T71" fmla="*/ 5 h 154"/>
                <a:gd name="T72" fmla="*/ 106 w 249"/>
                <a:gd name="T73" fmla="*/ 5 h 154"/>
                <a:gd name="T74" fmla="*/ 108 w 249"/>
                <a:gd name="T75" fmla="*/ 9 h 154"/>
                <a:gd name="T76" fmla="*/ 110 w 249"/>
                <a:gd name="T77" fmla="*/ 14 h 154"/>
                <a:gd name="T78" fmla="*/ 113 w 249"/>
                <a:gd name="T79" fmla="*/ 19 h 154"/>
                <a:gd name="T80" fmla="*/ 115 w 249"/>
                <a:gd name="T81" fmla="*/ 24 h 154"/>
                <a:gd name="T82" fmla="*/ 118 w 249"/>
                <a:gd name="T83" fmla="*/ 30 h 154"/>
                <a:gd name="T84" fmla="*/ 120 w 249"/>
                <a:gd name="T85" fmla="*/ 35 h 154"/>
                <a:gd name="T86" fmla="*/ 123 w 249"/>
                <a:gd name="T87" fmla="*/ 39 h 154"/>
                <a:gd name="T88" fmla="*/ 124 w 249"/>
                <a:gd name="T89" fmla="*/ 42 h 1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49" h="154">
                  <a:moveTo>
                    <a:pt x="249" y="87"/>
                  </a:moveTo>
                  <a:lnTo>
                    <a:pt x="249" y="87"/>
                  </a:ln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1" name="Freeform 62"/>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2" name="Freeform 63"/>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3" name="Freeform 64"/>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close/>
                </a:path>
              </a:pathLst>
            </a:custGeom>
            <a:solidFill>
              <a:srgbClr val="A3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4" name="Freeform 65"/>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5" name="Freeform 66"/>
            <p:cNvSpPr>
              <a:spLocks/>
            </p:cNvSpPr>
            <p:nvPr/>
          </p:nvSpPr>
          <p:spPr bwMode="auto">
            <a:xfrm flipH="1">
              <a:off x="2404" y="2307"/>
              <a:ext cx="68" cy="151"/>
            </a:xfrm>
            <a:custGeom>
              <a:avLst/>
              <a:gdLst>
                <a:gd name="T0" fmla="*/ 52 w 137"/>
                <a:gd name="T1" fmla="*/ 151 h 303"/>
                <a:gd name="T2" fmla="*/ 56 w 137"/>
                <a:gd name="T3" fmla="*/ 151 h 303"/>
                <a:gd name="T4" fmla="*/ 60 w 137"/>
                <a:gd name="T5" fmla="*/ 151 h 303"/>
                <a:gd name="T6" fmla="*/ 64 w 137"/>
                <a:gd name="T7" fmla="*/ 149 h 303"/>
                <a:gd name="T8" fmla="*/ 68 w 137"/>
                <a:gd name="T9" fmla="*/ 148 h 303"/>
                <a:gd name="T10" fmla="*/ 62 w 137"/>
                <a:gd name="T11" fmla="*/ 143 h 303"/>
                <a:gd name="T12" fmla="*/ 56 w 137"/>
                <a:gd name="T13" fmla="*/ 135 h 303"/>
                <a:gd name="T14" fmla="*/ 49 w 137"/>
                <a:gd name="T15" fmla="*/ 125 h 303"/>
                <a:gd name="T16" fmla="*/ 42 w 137"/>
                <a:gd name="T17" fmla="*/ 114 h 303"/>
                <a:gd name="T18" fmla="*/ 35 w 137"/>
                <a:gd name="T19" fmla="*/ 102 h 303"/>
                <a:gd name="T20" fmla="*/ 30 w 137"/>
                <a:gd name="T21" fmla="*/ 90 h 303"/>
                <a:gd name="T22" fmla="*/ 25 w 137"/>
                <a:gd name="T23" fmla="*/ 78 h 303"/>
                <a:gd name="T24" fmla="*/ 23 w 137"/>
                <a:gd name="T25" fmla="*/ 67 h 303"/>
                <a:gd name="T26" fmla="*/ 19 w 137"/>
                <a:gd name="T27" fmla="*/ 44 h 303"/>
                <a:gd name="T28" fmla="*/ 16 w 137"/>
                <a:gd name="T29" fmla="*/ 23 h 303"/>
                <a:gd name="T30" fmla="*/ 14 w 137"/>
                <a:gd name="T31" fmla="*/ 6 h 303"/>
                <a:gd name="T32" fmla="*/ 13 w 137"/>
                <a:gd name="T33" fmla="*/ 0 h 303"/>
                <a:gd name="T34" fmla="*/ 0 w 137"/>
                <a:gd name="T35" fmla="*/ 1 h 303"/>
                <a:gd name="T36" fmla="*/ 2 w 137"/>
                <a:gd name="T37" fmla="*/ 17 h 303"/>
                <a:gd name="T38" fmla="*/ 4 w 137"/>
                <a:gd name="T39" fmla="*/ 44 h 303"/>
                <a:gd name="T40" fmla="*/ 8 w 137"/>
                <a:gd name="T41" fmla="*/ 73 h 303"/>
                <a:gd name="T42" fmla="*/ 14 w 137"/>
                <a:gd name="T43" fmla="*/ 95 h 303"/>
                <a:gd name="T44" fmla="*/ 19 w 137"/>
                <a:gd name="T45" fmla="*/ 106 h 303"/>
                <a:gd name="T46" fmla="*/ 25 w 137"/>
                <a:gd name="T47" fmla="*/ 117 h 303"/>
                <a:gd name="T48" fmla="*/ 31 w 137"/>
                <a:gd name="T49" fmla="*/ 127 h 303"/>
                <a:gd name="T50" fmla="*/ 38 w 137"/>
                <a:gd name="T51" fmla="*/ 135 h 303"/>
                <a:gd name="T52" fmla="*/ 43 w 137"/>
                <a:gd name="T53" fmla="*/ 142 h 303"/>
                <a:gd name="T54" fmla="*/ 48 w 137"/>
                <a:gd name="T55" fmla="*/ 147 h 303"/>
                <a:gd name="T56" fmla="*/ 50 w 137"/>
                <a:gd name="T57" fmla="*/ 150 h 303"/>
                <a:gd name="T58" fmla="*/ 52 w 137"/>
                <a:gd name="T59" fmla="*/ 151 h 3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7" h="303">
                  <a:moveTo>
                    <a:pt x="104" y="303"/>
                  </a:move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6" name="Freeform 67"/>
            <p:cNvSpPr>
              <a:spLocks/>
            </p:cNvSpPr>
            <p:nvPr/>
          </p:nvSpPr>
          <p:spPr bwMode="auto">
            <a:xfrm flipH="1">
              <a:off x="2404" y="2307"/>
              <a:ext cx="68" cy="151"/>
            </a:xfrm>
            <a:custGeom>
              <a:avLst/>
              <a:gdLst>
                <a:gd name="T0" fmla="*/ 52 w 137"/>
                <a:gd name="T1" fmla="*/ 151 h 303"/>
                <a:gd name="T2" fmla="*/ 52 w 137"/>
                <a:gd name="T3" fmla="*/ 151 h 303"/>
                <a:gd name="T4" fmla="*/ 56 w 137"/>
                <a:gd name="T5" fmla="*/ 151 h 303"/>
                <a:gd name="T6" fmla="*/ 60 w 137"/>
                <a:gd name="T7" fmla="*/ 151 h 303"/>
                <a:gd name="T8" fmla="*/ 64 w 137"/>
                <a:gd name="T9" fmla="*/ 149 h 303"/>
                <a:gd name="T10" fmla="*/ 68 w 137"/>
                <a:gd name="T11" fmla="*/ 148 h 303"/>
                <a:gd name="T12" fmla="*/ 68 w 137"/>
                <a:gd name="T13" fmla="*/ 148 h 303"/>
                <a:gd name="T14" fmla="*/ 62 w 137"/>
                <a:gd name="T15" fmla="*/ 143 h 303"/>
                <a:gd name="T16" fmla="*/ 56 w 137"/>
                <a:gd name="T17" fmla="*/ 135 h 303"/>
                <a:gd name="T18" fmla="*/ 49 w 137"/>
                <a:gd name="T19" fmla="*/ 125 h 303"/>
                <a:gd name="T20" fmla="*/ 42 w 137"/>
                <a:gd name="T21" fmla="*/ 114 h 303"/>
                <a:gd name="T22" fmla="*/ 35 w 137"/>
                <a:gd name="T23" fmla="*/ 102 h 303"/>
                <a:gd name="T24" fmla="*/ 30 w 137"/>
                <a:gd name="T25" fmla="*/ 90 h 303"/>
                <a:gd name="T26" fmla="*/ 25 w 137"/>
                <a:gd name="T27" fmla="*/ 78 h 303"/>
                <a:gd name="T28" fmla="*/ 23 w 137"/>
                <a:gd name="T29" fmla="*/ 67 h 303"/>
                <a:gd name="T30" fmla="*/ 23 w 137"/>
                <a:gd name="T31" fmla="*/ 67 h 303"/>
                <a:gd name="T32" fmla="*/ 19 w 137"/>
                <a:gd name="T33" fmla="*/ 44 h 303"/>
                <a:gd name="T34" fmla="*/ 16 w 137"/>
                <a:gd name="T35" fmla="*/ 23 h 303"/>
                <a:gd name="T36" fmla="*/ 14 w 137"/>
                <a:gd name="T37" fmla="*/ 6 h 303"/>
                <a:gd name="T38" fmla="*/ 13 w 137"/>
                <a:gd name="T39" fmla="*/ 0 h 303"/>
                <a:gd name="T40" fmla="*/ 0 w 137"/>
                <a:gd name="T41" fmla="*/ 1 h 303"/>
                <a:gd name="T42" fmla="*/ 0 w 137"/>
                <a:gd name="T43" fmla="*/ 1 h 303"/>
                <a:gd name="T44" fmla="*/ 2 w 137"/>
                <a:gd name="T45" fmla="*/ 17 h 303"/>
                <a:gd name="T46" fmla="*/ 4 w 137"/>
                <a:gd name="T47" fmla="*/ 44 h 303"/>
                <a:gd name="T48" fmla="*/ 8 w 137"/>
                <a:gd name="T49" fmla="*/ 73 h 303"/>
                <a:gd name="T50" fmla="*/ 14 w 137"/>
                <a:gd name="T51" fmla="*/ 95 h 303"/>
                <a:gd name="T52" fmla="*/ 14 w 137"/>
                <a:gd name="T53" fmla="*/ 95 h 303"/>
                <a:gd name="T54" fmla="*/ 19 w 137"/>
                <a:gd name="T55" fmla="*/ 106 h 303"/>
                <a:gd name="T56" fmla="*/ 25 w 137"/>
                <a:gd name="T57" fmla="*/ 117 h 303"/>
                <a:gd name="T58" fmla="*/ 31 w 137"/>
                <a:gd name="T59" fmla="*/ 127 h 303"/>
                <a:gd name="T60" fmla="*/ 38 w 137"/>
                <a:gd name="T61" fmla="*/ 135 h 303"/>
                <a:gd name="T62" fmla="*/ 43 w 137"/>
                <a:gd name="T63" fmla="*/ 142 h 303"/>
                <a:gd name="T64" fmla="*/ 48 w 137"/>
                <a:gd name="T65" fmla="*/ 147 h 303"/>
                <a:gd name="T66" fmla="*/ 50 w 137"/>
                <a:gd name="T67" fmla="*/ 150 h 303"/>
                <a:gd name="T68" fmla="*/ 52 w 137"/>
                <a:gd name="T69" fmla="*/ 151 h 3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7" h="303">
                  <a:moveTo>
                    <a:pt x="104" y="303"/>
                  </a:moveTo>
                  <a:lnTo>
                    <a:pt x="104" y="303"/>
                  </a:ln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7" name="Freeform 68"/>
            <p:cNvSpPr>
              <a:spLocks/>
            </p:cNvSpPr>
            <p:nvPr/>
          </p:nvSpPr>
          <p:spPr bwMode="auto">
            <a:xfrm flipH="1">
              <a:off x="2375" y="2305"/>
              <a:ext cx="84" cy="144"/>
            </a:xfrm>
            <a:custGeom>
              <a:avLst/>
              <a:gdLst>
                <a:gd name="T0" fmla="*/ 0 w 167"/>
                <a:gd name="T1" fmla="*/ 2 h 287"/>
                <a:gd name="T2" fmla="*/ 1 w 167"/>
                <a:gd name="T3" fmla="*/ 11 h 287"/>
                <a:gd name="T4" fmla="*/ 3 w 167"/>
                <a:gd name="T5" fmla="*/ 23 h 287"/>
                <a:gd name="T6" fmla="*/ 6 w 167"/>
                <a:gd name="T7" fmla="*/ 36 h 287"/>
                <a:gd name="T8" fmla="*/ 9 w 167"/>
                <a:gd name="T9" fmla="*/ 50 h 287"/>
                <a:gd name="T10" fmla="*/ 12 w 167"/>
                <a:gd name="T11" fmla="*/ 63 h 287"/>
                <a:gd name="T12" fmla="*/ 16 w 167"/>
                <a:gd name="T13" fmla="*/ 77 h 287"/>
                <a:gd name="T14" fmla="*/ 20 w 167"/>
                <a:gd name="T15" fmla="*/ 88 h 287"/>
                <a:gd name="T16" fmla="*/ 25 w 167"/>
                <a:gd name="T17" fmla="*/ 97 h 287"/>
                <a:gd name="T18" fmla="*/ 32 w 167"/>
                <a:gd name="T19" fmla="*/ 107 h 287"/>
                <a:gd name="T20" fmla="*/ 39 w 167"/>
                <a:gd name="T21" fmla="*/ 116 h 287"/>
                <a:gd name="T22" fmla="*/ 47 w 167"/>
                <a:gd name="T23" fmla="*/ 124 h 287"/>
                <a:gd name="T24" fmla="*/ 54 w 167"/>
                <a:gd name="T25" fmla="*/ 131 h 287"/>
                <a:gd name="T26" fmla="*/ 60 w 167"/>
                <a:gd name="T27" fmla="*/ 137 h 287"/>
                <a:gd name="T28" fmla="*/ 65 w 167"/>
                <a:gd name="T29" fmla="*/ 141 h 287"/>
                <a:gd name="T30" fmla="*/ 68 w 167"/>
                <a:gd name="T31" fmla="*/ 143 h 287"/>
                <a:gd name="T32" fmla="*/ 70 w 167"/>
                <a:gd name="T33" fmla="*/ 144 h 287"/>
                <a:gd name="T34" fmla="*/ 74 w 167"/>
                <a:gd name="T35" fmla="*/ 141 h 287"/>
                <a:gd name="T36" fmla="*/ 78 w 167"/>
                <a:gd name="T37" fmla="*/ 138 h 287"/>
                <a:gd name="T38" fmla="*/ 81 w 167"/>
                <a:gd name="T39" fmla="*/ 134 h 287"/>
                <a:gd name="T40" fmla="*/ 84 w 167"/>
                <a:gd name="T41" fmla="*/ 130 h 287"/>
                <a:gd name="T42" fmla="*/ 74 w 167"/>
                <a:gd name="T43" fmla="*/ 126 h 287"/>
                <a:gd name="T44" fmla="*/ 64 w 167"/>
                <a:gd name="T45" fmla="*/ 120 h 287"/>
                <a:gd name="T46" fmla="*/ 56 w 167"/>
                <a:gd name="T47" fmla="*/ 113 h 287"/>
                <a:gd name="T48" fmla="*/ 48 w 167"/>
                <a:gd name="T49" fmla="*/ 105 h 287"/>
                <a:gd name="T50" fmla="*/ 41 w 167"/>
                <a:gd name="T51" fmla="*/ 95 h 287"/>
                <a:gd name="T52" fmla="*/ 35 w 167"/>
                <a:gd name="T53" fmla="*/ 84 h 287"/>
                <a:gd name="T54" fmla="*/ 30 w 167"/>
                <a:gd name="T55" fmla="*/ 70 h 287"/>
                <a:gd name="T56" fmla="*/ 25 w 167"/>
                <a:gd name="T57" fmla="*/ 55 h 287"/>
                <a:gd name="T58" fmla="*/ 19 w 167"/>
                <a:gd name="T59" fmla="*/ 28 h 287"/>
                <a:gd name="T60" fmla="*/ 16 w 167"/>
                <a:gd name="T61" fmla="*/ 11 h 287"/>
                <a:gd name="T62" fmla="*/ 14 w 167"/>
                <a:gd name="T63" fmla="*/ 2 h 287"/>
                <a:gd name="T64" fmla="*/ 14 w 167"/>
                <a:gd name="T65" fmla="*/ 0 h 287"/>
                <a:gd name="T66" fmla="*/ 0 w 167"/>
                <a:gd name="T67" fmla="*/ 2 h 2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67" h="287">
                  <a:moveTo>
                    <a:pt x="0" y="3"/>
                  </a:move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close/>
                </a:path>
              </a:pathLst>
            </a:custGeom>
            <a:solidFill>
              <a:srgbClr val="84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8" name="Freeform 69"/>
            <p:cNvSpPr>
              <a:spLocks/>
            </p:cNvSpPr>
            <p:nvPr/>
          </p:nvSpPr>
          <p:spPr bwMode="auto">
            <a:xfrm flipH="1">
              <a:off x="2375" y="2305"/>
              <a:ext cx="84" cy="144"/>
            </a:xfrm>
            <a:custGeom>
              <a:avLst/>
              <a:gdLst>
                <a:gd name="T0" fmla="*/ 0 w 167"/>
                <a:gd name="T1" fmla="*/ 2 h 287"/>
                <a:gd name="T2" fmla="*/ 0 w 167"/>
                <a:gd name="T3" fmla="*/ 2 h 287"/>
                <a:gd name="T4" fmla="*/ 1 w 167"/>
                <a:gd name="T5" fmla="*/ 11 h 287"/>
                <a:gd name="T6" fmla="*/ 3 w 167"/>
                <a:gd name="T7" fmla="*/ 23 h 287"/>
                <a:gd name="T8" fmla="*/ 6 w 167"/>
                <a:gd name="T9" fmla="*/ 36 h 287"/>
                <a:gd name="T10" fmla="*/ 9 w 167"/>
                <a:gd name="T11" fmla="*/ 50 h 287"/>
                <a:gd name="T12" fmla="*/ 12 w 167"/>
                <a:gd name="T13" fmla="*/ 63 h 287"/>
                <a:gd name="T14" fmla="*/ 16 w 167"/>
                <a:gd name="T15" fmla="*/ 77 h 287"/>
                <a:gd name="T16" fmla="*/ 20 w 167"/>
                <a:gd name="T17" fmla="*/ 88 h 287"/>
                <a:gd name="T18" fmla="*/ 25 w 167"/>
                <a:gd name="T19" fmla="*/ 97 h 287"/>
                <a:gd name="T20" fmla="*/ 25 w 167"/>
                <a:gd name="T21" fmla="*/ 97 h 287"/>
                <a:gd name="T22" fmla="*/ 32 w 167"/>
                <a:gd name="T23" fmla="*/ 107 h 287"/>
                <a:gd name="T24" fmla="*/ 39 w 167"/>
                <a:gd name="T25" fmla="*/ 116 h 287"/>
                <a:gd name="T26" fmla="*/ 47 w 167"/>
                <a:gd name="T27" fmla="*/ 124 h 287"/>
                <a:gd name="T28" fmla="*/ 54 w 167"/>
                <a:gd name="T29" fmla="*/ 131 h 287"/>
                <a:gd name="T30" fmla="*/ 60 w 167"/>
                <a:gd name="T31" fmla="*/ 137 h 287"/>
                <a:gd name="T32" fmla="*/ 65 w 167"/>
                <a:gd name="T33" fmla="*/ 141 h 287"/>
                <a:gd name="T34" fmla="*/ 68 w 167"/>
                <a:gd name="T35" fmla="*/ 143 h 287"/>
                <a:gd name="T36" fmla="*/ 70 w 167"/>
                <a:gd name="T37" fmla="*/ 144 h 287"/>
                <a:gd name="T38" fmla="*/ 70 w 167"/>
                <a:gd name="T39" fmla="*/ 144 h 287"/>
                <a:gd name="T40" fmla="*/ 74 w 167"/>
                <a:gd name="T41" fmla="*/ 141 h 287"/>
                <a:gd name="T42" fmla="*/ 78 w 167"/>
                <a:gd name="T43" fmla="*/ 138 h 287"/>
                <a:gd name="T44" fmla="*/ 81 w 167"/>
                <a:gd name="T45" fmla="*/ 134 h 287"/>
                <a:gd name="T46" fmla="*/ 84 w 167"/>
                <a:gd name="T47" fmla="*/ 130 h 287"/>
                <a:gd name="T48" fmla="*/ 84 w 167"/>
                <a:gd name="T49" fmla="*/ 130 h 287"/>
                <a:gd name="T50" fmla="*/ 74 w 167"/>
                <a:gd name="T51" fmla="*/ 126 h 287"/>
                <a:gd name="T52" fmla="*/ 64 w 167"/>
                <a:gd name="T53" fmla="*/ 120 h 287"/>
                <a:gd name="T54" fmla="*/ 56 w 167"/>
                <a:gd name="T55" fmla="*/ 113 h 287"/>
                <a:gd name="T56" fmla="*/ 48 w 167"/>
                <a:gd name="T57" fmla="*/ 105 h 287"/>
                <a:gd name="T58" fmla="*/ 41 w 167"/>
                <a:gd name="T59" fmla="*/ 95 h 287"/>
                <a:gd name="T60" fmla="*/ 35 w 167"/>
                <a:gd name="T61" fmla="*/ 84 h 287"/>
                <a:gd name="T62" fmla="*/ 30 w 167"/>
                <a:gd name="T63" fmla="*/ 70 h 287"/>
                <a:gd name="T64" fmla="*/ 25 w 167"/>
                <a:gd name="T65" fmla="*/ 55 h 287"/>
                <a:gd name="T66" fmla="*/ 25 w 167"/>
                <a:gd name="T67" fmla="*/ 55 h 287"/>
                <a:gd name="T68" fmla="*/ 19 w 167"/>
                <a:gd name="T69" fmla="*/ 28 h 287"/>
                <a:gd name="T70" fmla="*/ 16 w 167"/>
                <a:gd name="T71" fmla="*/ 11 h 287"/>
                <a:gd name="T72" fmla="*/ 14 w 167"/>
                <a:gd name="T73" fmla="*/ 2 h 287"/>
                <a:gd name="T74" fmla="*/ 14 w 167"/>
                <a:gd name="T75" fmla="*/ 0 h 287"/>
                <a:gd name="T76" fmla="*/ 0 w 167"/>
                <a:gd name="T77" fmla="*/ 2 h 28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7" h="287">
                  <a:moveTo>
                    <a:pt x="0" y="3"/>
                  </a:moveTo>
                  <a:lnTo>
                    <a:pt x="0" y="3"/>
                  </a:ln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69" name="Freeform 70"/>
            <p:cNvSpPr>
              <a:spLocks/>
            </p:cNvSpPr>
            <p:nvPr/>
          </p:nvSpPr>
          <p:spPr bwMode="auto">
            <a:xfrm flipH="1">
              <a:off x="2444" y="2233"/>
              <a:ext cx="57" cy="31"/>
            </a:xfrm>
            <a:custGeom>
              <a:avLst/>
              <a:gdLst>
                <a:gd name="T0" fmla="*/ 57 w 114"/>
                <a:gd name="T1" fmla="*/ 7 h 62"/>
                <a:gd name="T2" fmla="*/ 56 w 114"/>
                <a:gd name="T3" fmla="*/ 9 h 62"/>
                <a:gd name="T4" fmla="*/ 53 w 114"/>
                <a:gd name="T5" fmla="*/ 11 h 62"/>
                <a:gd name="T6" fmla="*/ 51 w 114"/>
                <a:gd name="T7" fmla="*/ 12 h 62"/>
                <a:gd name="T8" fmla="*/ 49 w 114"/>
                <a:gd name="T9" fmla="*/ 13 h 62"/>
                <a:gd name="T10" fmla="*/ 46 w 114"/>
                <a:gd name="T11" fmla="*/ 14 h 62"/>
                <a:gd name="T12" fmla="*/ 44 w 114"/>
                <a:gd name="T13" fmla="*/ 15 h 62"/>
                <a:gd name="T14" fmla="*/ 41 w 114"/>
                <a:gd name="T15" fmla="*/ 16 h 62"/>
                <a:gd name="T16" fmla="*/ 38 w 114"/>
                <a:gd name="T17" fmla="*/ 16 h 62"/>
                <a:gd name="T18" fmla="*/ 33 w 114"/>
                <a:gd name="T19" fmla="*/ 17 h 62"/>
                <a:gd name="T20" fmla="*/ 28 w 114"/>
                <a:gd name="T21" fmla="*/ 16 h 62"/>
                <a:gd name="T22" fmla="*/ 23 w 114"/>
                <a:gd name="T23" fmla="*/ 15 h 62"/>
                <a:gd name="T24" fmla="*/ 18 w 114"/>
                <a:gd name="T25" fmla="*/ 13 h 62"/>
                <a:gd name="T26" fmla="*/ 14 w 114"/>
                <a:gd name="T27" fmla="*/ 11 h 62"/>
                <a:gd name="T28" fmla="*/ 10 w 114"/>
                <a:gd name="T29" fmla="*/ 8 h 62"/>
                <a:gd name="T30" fmla="*/ 6 w 114"/>
                <a:gd name="T31" fmla="*/ 4 h 62"/>
                <a:gd name="T32" fmla="*/ 3 w 114"/>
                <a:gd name="T33" fmla="*/ 0 h 62"/>
                <a:gd name="T34" fmla="*/ 0 w 114"/>
                <a:gd name="T35" fmla="*/ 18 h 62"/>
                <a:gd name="T36" fmla="*/ 3 w 114"/>
                <a:gd name="T37" fmla="*/ 20 h 62"/>
                <a:gd name="T38" fmla="*/ 8 w 114"/>
                <a:gd name="T39" fmla="*/ 23 h 62"/>
                <a:gd name="T40" fmla="*/ 14 w 114"/>
                <a:gd name="T41" fmla="*/ 26 h 62"/>
                <a:gd name="T42" fmla="*/ 21 w 114"/>
                <a:gd name="T43" fmla="*/ 29 h 62"/>
                <a:gd name="T44" fmla="*/ 29 w 114"/>
                <a:gd name="T45" fmla="*/ 31 h 62"/>
                <a:gd name="T46" fmla="*/ 38 w 114"/>
                <a:gd name="T47" fmla="*/ 31 h 62"/>
                <a:gd name="T48" fmla="*/ 47 w 114"/>
                <a:gd name="T49" fmla="*/ 30 h 62"/>
                <a:gd name="T50" fmla="*/ 57 w 114"/>
                <a:gd name="T51" fmla="*/ 27 h 62"/>
                <a:gd name="T52" fmla="*/ 57 w 114"/>
                <a:gd name="T53" fmla="*/ 7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 h="62">
                  <a:moveTo>
                    <a:pt x="114" y="14"/>
                  </a:move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0" name="Freeform 71"/>
            <p:cNvSpPr>
              <a:spLocks/>
            </p:cNvSpPr>
            <p:nvPr/>
          </p:nvSpPr>
          <p:spPr bwMode="auto">
            <a:xfrm flipH="1">
              <a:off x="2444" y="2233"/>
              <a:ext cx="57" cy="31"/>
            </a:xfrm>
            <a:custGeom>
              <a:avLst/>
              <a:gdLst>
                <a:gd name="T0" fmla="*/ 57 w 114"/>
                <a:gd name="T1" fmla="*/ 7 h 62"/>
                <a:gd name="T2" fmla="*/ 57 w 114"/>
                <a:gd name="T3" fmla="*/ 7 h 62"/>
                <a:gd name="T4" fmla="*/ 56 w 114"/>
                <a:gd name="T5" fmla="*/ 9 h 62"/>
                <a:gd name="T6" fmla="*/ 53 w 114"/>
                <a:gd name="T7" fmla="*/ 11 h 62"/>
                <a:gd name="T8" fmla="*/ 51 w 114"/>
                <a:gd name="T9" fmla="*/ 12 h 62"/>
                <a:gd name="T10" fmla="*/ 49 w 114"/>
                <a:gd name="T11" fmla="*/ 13 h 62"/>
                <a:gd name="T12" fmla="*/ 46 w 114"/>
                <a:gd name="T13" fmla="*/ 14 h 62"/>
                <a:gd name="T14" fmla="*/ 44 w 114"/>
                <a:gd name="T15" fmla="*/ 15 h 62"/>
                <a:gd name="T16" fmla="*/ 41 w 114"/>
                <a:gd name="T17" fmla="*/ 16 h 62"/>
                <a:gd name="T18" fmla="*/ 38 w 114"/>
                <a:gd name="T19" fmla="*/ 16 h 62"/>
                <a:gd name="T20" fmla="*/ 38 w 114"/>
                <a:gd name="T21" fmla="*/ 16 h 62"/>
                <a:gd name="T22" fmla="*/ 33 w 114"/>
                <a:gd name="T23" fmla="*/ 17 h 62"/>
                <a:gd name="T24" fmla="*/ 28 w 114"/>
                <a:gd name="T25" fmla="*/ 16 h 62"/>
                <a:gd name="T26" fmla="*/ 23 w 114"/>
                <a:gd name="T27" fmla="*/ 15 h 62"/>
                <a:gd name="T28" fmla="*/ 18 w 114"/>
                <a:gd name="T29" fmla="*/ 13 h 62"/>
                <a:gd name="T30" fmla="*/ 14 w 114"/>
                <a:gd name="T31" fmla="*/ 11 h 62"/>
                <a:gd name="T32" fmla="*/ 10 w 114"/>
                <a:gd name="T33" fmla="*/ 8 h 62"/>
                <a:gd name="T34" fmla="*/ 6 w 114"/>
                <a:gd name="T35" fmla="*/ 4 h 62"/>
                <a:gd name="T36" fmla="*/ 3 w 114"/>
                <a:gd name="T37" fmla="*/ 0 h 62"/>
                <a:gd name="T38" fmla="*/ 0 w 114"/>
                <a:gd name="T39" fmla="*/ 18 h 62"/>
                <a:gd name="T40" fmla="*/ 0 w 114"/>
                <a:gd name="T41" fmla="*/ 18 h 62"/>
                <a:gd name="T42" fmla="*/ 3 w 114"/>
                <a:gd name="T43" fmla="*/ 20 h 62"/>
                <a:gd name="T44" fmla="*/ 8 w 114"/>
                <a:gd name="T45" fmla="*/ 23 h 62"/>
                <a:gd name="T46" fmla="*/ 14 w 114"/>
                <a:gd name="T47" fmla="*/ 26 h 62"/>
                <a:gd name="T48" fmla="*/ 21 w 114"/>
                <a:gd name="T49" fmla="*/ 29 h 62"/>
                <a:gd name="T50" fmla="*/ 29 w 114"/>
                <a:gd name="T51" fmla="*/ 31 h 62"/>
                <a:gd name="T52" fmla="*/ 38 w 114"/>
                <a:gd name="T53" fmla="*/ 31 h 62"/>
                <a:gd name="T54" fmla="*/ 47 w 114"/>
                <a:gd name="T55" fmla="*/ 30 h 62"/>
                <a:gd name="T56" fmla="*/ 57 w 114"/>
                <a:gd name="T57" fmla="*/ 27 h 62"/>
                <a:gd name="T58" fmla="*/ 57 w 114"/>
                <a:gd name="T59" fmla="*/ 7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4" h="62">
                  <a:moveTo>
                    <a:pt x="114" y="14"/>
                  </a:moveTo>
                  <a:lnTo>
                    <a:pt x="114" y="14"/>
                  </a:ln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1" name="Freeform 72"/>
            <p:cNvSpPr>
              <a:spLocks/>
            </p:cNvSpPr>
            <p:nvPr/>
          </p:nvSpPr>
          <p:spPr bwMode="auto">
            <a:xfrm flipH="1">
              <a:off x="2450" y="2301"/>
              <a:ext cx="272" cy="157"/>
            </a:xfrm>
            <a:custGeom>
              <a:avLst/>
              <a:gdLst>
                <a:gd name="T0" fmla="*/ 266 w 544"/>
                <a:gd name="T1" fmla="*/ 4 h 314"/>
                <a:gd name="T2" fmla="*/ 258 w 544"/>
                <a:gd name="T3" fmla="*/ 13 h 314"/>
                <a:gd name="T4" fmla="*/ 247 w 544"/>
                <a:gd name="T5" fmla="*/ 23 h 314"/>
                <a:gd name="T6" fmla="*/ 238 w 544"/>
                <a:gd name="T7" fmla="*/ 27 h 314"/>
                <a:gd name="T8" fmla="*/ 212 w 544"/>
                <a:gd name="T9" fmla="*/ 71 h 314"/>
                <a:gd name="T10" fmla="*/ 207 w 544"/>
                <a:gd name="T11" fmla="*/ 69 h 314"/>
                <a:gd name="T12" fmla="*/ 196 w 544"/>
                <a:gd name="T13" fmla="*/ 82 h 314"/>
                <a:gd name="T14" fmla="*/ 180 w 544"/>
                <a:gd name="T15" fmla="*/ 101 h 314"/>
                <a:gd name="T16" fmla="*/ 162 w 544"/>
                <a:gd name="T17" fmla="*/ 118 h 314"/>
                <a:gd name="T18" fmla="*/ 150 w 544"/>
                <a:gd name="T19" fmla="*/ 129 h 314"/>
                <a:gd name="T20" fmla="*/ 138 w 544"/>
                <a:gd name="T21" fmla="*/ 135 h 314"/>
                <a:gd name="T22" fmla="*/ 123 w 544"/>
                <a:gd name="T23" fmla="*/ 136 h 314"/>
                <a:gd name="T24" fmla="*/ 104 w 544"/>
                <a:gd name="T25" fmla="*/ 131 h 314"/>
                <a:gd name="T26" fmla="*/ 80 w 544"/>
                <a:gd name="T27" fmla="*/ 119 h 314"/>
                <a:gd name="T28" fmla="*/ 54 w 544"/>
                <a:gd name="T29" fmla="*/ 103 h 314"/>
                <a:gd name="T30" fmla="*/ 30 w 544"/>
                <a:gd name="T31" fmla="*/ 89 h 314"/>
                <a:gd name="T32" fmla="*/ 13 w 544"/>
                <a:gd name="T33" fmla="*/ 78 h 314"/>
                <a:gd name="T34" fmla="*/ 6 w 544"/>
                <a:gd name="T35" fmla="*/ 74 h 314"/>
                <a:gd name="T36" fmla="*/ 2 w 544"/>
                <a:gd name="T37" fmla="*/ 71 h 314"/>
                <a:gd name="T38" fmla="*/ 0 w 544"/>
                <a:gd name="T39" fmla="*/ 96 h 314"/>
                <a:gd name="T40" fmla="*/ 8 w 544"/>
                <a:gd name="T41" fmla="*/ 101 h 314"/>
                <a:gd name="T42" fmla="*/ 19 w 544"/>
                <a:gd name="T43" fmla="*/ 109 h 314"/>
                <a:gd name="T44" fmla="*/ 33 w 544"/>
                <a:gd name="T45" fmla="*/ 119 h 314"/>
                <a:gd name="T46" fmla="*/ 48 w 544"/>
                <a:gd name="T47" fmla="*/ 129 h 314"/>
                <a:gd name="T48" fmla="*/ 63 w 544"/>
                <a:gd name="T49" fmla="*/ 139 h 314"/>
                <a:gd name="T50" fmla="*/ 78 w 544"/>
                <a:gd name="T51" fmla="*/ 148 h 314"/>
                <a:gd name="T52" fmla="*/ 89 w 544"/>
                <a:gd name="T53" fmla="*/ 154 h 314"/>
                <a:gd name="T54" fmla="*/ 97 w 544"/>
                <a:gd name="T55" fmla="*/ 156 h 314"/>
                <a:gd name="T56" fmla="*/ 110 w 544"/>
                <a:gd name="T57" fmla="*/ 157 h 314"/>
                <a:gd name="T58" fmla="*/ 126 w 544"/>
                <a:gd name="T59" fmla="*/ 157 h 314"/>
                <a:gd name="T60" fmla="*/ 139 w 544"/>
                <a:gd name="T61" fmla="*/ 157 h 314"/>
                <a:gd name="T62" fmla="*/ 149 w 544"/>
                <a:gd name="T63" fmla="*/ 156 h 314"/>
                <a:gd name="T64" fmla="*/ 162 w 544"/>
                <a:gd name="T65" fmla="*/ 146 h 314"/>
                <a:gd name="T66" fmla="*/ 182 w 544"/>
                <a:gd name="T67" fmla="*/ 126 h 314"/>
                <a:gd name="T68" fmla="*/ 203 w 544"/>
                <a:gd name="T69" fmla="*/ 102 h 314"/>
                <a:gd name="T70" fmla="*/ 219 w 544"/>
                <a:gd name="T71" fmla="*/ 81 h 314"/>
                <a:gd name="T72" fmla="*/ 223 w 544"/>
                <a:gd name="T73" fmla="*/ 82 h 314"/>
                <a:gd name="T74" fmla="*/ 227 w 544"/>
                <a:gd name="T75" fmla="*/ 83 h 314"/>
                <a:gd name="T76" fmla="*/ 233 w 544"/>
                <a:gd name="T77" fmla="*/ 70 h 314"/>
                <a:gd name="T78" fmla="*/ 238 w 544"/>
                <a:gd name="T79" fmla="*/ 56 h 314"/>
                <a:gd name="T80" fmla="*/ 242 w 544"/>
                <a:gd name="T81" fmla="*/ 44 h 314"/>
                <a:gd name="T82" fmla="*/ 245 w 544"/>
                <a:gd name="T83" fmla="*/ 38 h 314"/>
                <a:gd name="T84" fmla="*/ 253 w 544"/>
                <a:gd name="T85" fmla="*/ 36 h 314"/>
                <a:gd name="T86" fmla="*/ 264 w 544"/>
                <a:gd name="T87" fmla="*/ 27 h 314"/>
                <a:gd name="T88" fmla="*/ 272 w 544"/>
                <a:gd name="T89" fmla="*/ 14 h 314"/>
                <a:gd name="T90" fmla="*/ 269 w 544"/>
                <a:gd name="T91" fmla="*/ 0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44" h="314">
                  <a:moveTo>
                    <a:pt x="537" y="0"/>
                  </a:move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2" name="Freeform 73"/>
            <p:cNvSpPr>
              <a:spLocks/>
            </p:cNvSpPr>
            <p:nvPr/>
          </p:nvSpPr>
          <p:spPr bwMode="auto">
            <a:xfrm flipH="1">
              <a:off x="2450" y="2301"/>
              <a:ext cx="272" cy="157"/>
            </a:xfrm>
            <a:custGeom>
              <a:avLst/>
              <a:gdLst>
                <a:gd name="T0" fmla="*/ 269 w 544"/>
                <a:gd name="T1" fmla="*/ 0 h 314"/>
                <a:gd name="T2" fmla="*/ 262 w 544"/>
                <a:gd name="T3" fmla="*/ 9 h 314"/>
                <a:gd name="T4" fmla="*/ 253 w 544"/>
                <a:gd name="T5" fmla="*/ 19 h 314"/>
                <a:gd name="T6" fmla="*/ 242 w 544"/>
                <a:gd name="T7" fmla="*/ 25 h 314"/>
                <a:gd name="T8" fmla="*/ 234 w 544"/>
                <a:gd name="T9" fmla="*/ 27 h 314"/>
                <a:gd name="T10" fmla="*/ 209 w 544"/>
                <a:gd name="T11" fmla="*/ 67 h 314"/>
                <a:gd name="T12" fmla="*/ 207 w 544"/>
                <a:gd name="T13" fmla="*/ 69 h 314"/>
                <a:gd name="T14" fmla="*/ 196 w 544"/>
                <a:gd name="T15" fmla="*/ 82 h 314"/>
                <a:gd name="T16" fmla="*/ 180 w 544"/>
                <a:gd name="T17" fmla="*/ 101 h 314"/>
                <a:gd name="T18" fmla="*/ 162 w 544"/>
                <a:gd name="T19" fmla="*/ 118 h 314"/>
                <a:gd name="T20" fmla="*/ 156 w 544"/>
                <a:gd name="T21" fmla="*/ 124 h 314"/>
                <a:gd name="T22" fmla="*/ 144 w 544"/>
                <a:gd name="T23" fmla="*/ 133 h 314"/>
                <a:gd name="T24" fmla="*/ 131 w 544"/>
                <a:gd name="T25" fmla="*/ 137 h 314"/>
                <a:gd name="T26" fmla="*/ 114 w 544"/>
                <a:gd name="T27" fmla="*/ 135 h 314"/>
                <a:gd name="T28" fmla="*/ 93 w 544"/>
                <a:gd name="T29" fmla="*/ 126 h 314"/>
                <a:gd name="T30" fmla="*/ 80 w 544"/>
                <a:gd name="T31" fmla="*/ 119 h 314"/>
                <a:gd name="T32" fmla="*/ 54 w 544"/>
                <a:gd name="T33" fmla="*/ 103 h 314"/>
                <a:gd name="T34" fmla="*/ 30 w 544"/>
                <a:gd name="T35" fmla="*/ 89 h 314"/>
                <a:gd name="T36" fmla="*/ 13 w 544"/>
                <a:gd name="T37" fmla="*/ 78 h 314"/>
                <a:gd name="T38" fmla="*/ 8 w 544"/>
                <a:gd name="T39" fmla="*/ 75 h 314"/>
                <a:gd name="T40" fmla="*/ 4 w 544"/>
                <a:gd name="T41" fmla="*/ 73 h 314"/>
                <a:gd name="T42" fmla="*/ 1 w 544"/>
                <a:gd name="T43" fmla="*/ 70 h 314"/>
                <a:gd name="T44" fmla="*/ 0 w 544"/>
                <a:gd name="T45" fmla="*/ 96 h 314"/>
                <a:gd name="T46" fmla="*/ 8 w 544"/>
                <a:gd name="T47" fmla="*/ 101 h 314"/>
                <a:gd name="T48" fmla="*/ 19 w 544"/>
                <a:gd name="T49" fmla="*/ 109 h 314"/>
                <a:gd name="T50" fmla="*/ 33 w 544"/>
                <a:gd name="T51" fmla="*/ 119 h 314"/>
                <a:gd name="T52" fmla="*/ 48 w 544"/>
                <a:gd name="T53" fmla="*/ 129 h 314"/>
                <a:gd name="T54" fmla="*/ 63 w 544"/>
                <a:gd name="T55" fmla="*/ 139 h 314"/>
                <a:gd name="T56" fmla="*/ 78 w 544"/>
                <a:gd name="T57" fmla="*/ 148 h 314"/>
                <a:gd name="T58" fmla="*/ 89 w 544"/>
                <a:gd name="T59" fmla="*/ 154 h 314"/>
                <a:gd name="T60" fmla="*/ 97 w 544"/>
                <a:gd name="T61" fmla="*/ 156 h 314"/>
                <a:gd name="T62" fmla="*/ 103 w 544"/>
                <a:gd name="T63" fmla="*/ 156 h 314"/>
                <a:gd name="T64" fmla="*/ 118 w 544"/>
                <a:gd name="T65" fmla="*/ 157 h 314"/>
                <a:gd name="T66" fmla="*/ 132 w 544"/>
                <a:gd name="T67" fmla="*/ 157 h 314"/>
                <a:gd name="T68" fmla="*/ 145 w 544"/>
                <a:gd name="T69" fmla="*/ 157 h 314"/>
                <a:gd name="T70" fmla="*/ 149 w 544"/>
                <a:gd name="T71" fmla="*/ 156 h 314"/>
                <a:gd name="T72" fmla="*/ 162 w 544"/>
                <a:gd name="T73" fmla="*/ 146 h 314"/>
                <a:gd name="T74" fmla="*/ 182 w 544"/>
                <a:gd name="T75" fmla="*/ 126 h 314"/>
                <a:gd name="T76" fmla="*/ 203 w 544"/>
                <a:gd name="T77" fmla="*/ 102 h 314"/>
                <a:gd name="T78" fmla="*/ 219 w 544"/>
                <a:gd name="T79" fmla="*/ 81 h 314"/>
                <a:gd name="T80" fmla="*/ 221 w 544"/>
                <a:gd name="T81" fmla="*/ 80 h 314"/>
                <a:gd name="T82" fmla="*/ 226 w 544"/>
                <a:gd name="T83" fmla="*/ 83 h 314"/>
                <a:gd name="T84" fmla="*/ 227 w 544"/>
                <a:gd name="T85" fmla="*/ 83 h 314"/>
                <a:gd name="T86" fmla="*/ 233 w 544"/>
                <a:gd name="T87" fmla="*/ 70 h 314"/>
                <a:gd name="T88" fmla="*/ 238 w 544"/>
                <a:gd name="T89" fmla="*/ 56 h 314"/>
                <a:gd name="T90" fmla="*/ 242 w 544"/>
                <a:gd name="T91" fmla="*/ 44 h 314"/>
                <a:gd name="T92" fmla="*/ 245 w 544"/>
                <a:gd name="T93" fmla="*/ 38 h 314"/>
                <a:gd name="T94" fmla="*/ 248 w 544"/>
                <a:gd name="T95" fmla="*/ 38 h 314"/>
                <a:gd name="T96" fmla="*/ 258 w 544"/>
                <a:gd name="T97" fmla="*/ 32 h 314"/>
                <a:gd name="T98" fmla="*/ 269 w 544"/>
                <a:gd name="T99" fmla="*/ 21 h 314"/>
                <a:gd name="T100" fmla="*/ 272 w 544"/>
                <a:gd name="T101" fmla="*/ 7 h 3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4" h="314">
                  <a:moveTo>
                    <a:pt x="537" y="0"/>
                  </a:moveTo>
                  <a:lnTo>
                    <a:pt x="537" y="0"/>
                  </a:ln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3" name="Freeform 74"/>
            <p:cNvSpPr>
              <a:spLocks/>
            </p:cNvSpPr>
            <p:nvPr/>
          </p:nvSpPr>
          <p:spPr bwMode="auto">
            <a:xfrm flipH="1">
              <a:off x="2558" y="2154"/>
              <a:ext cx="138" cy="153"/>
            </a:xfrm>
            <a:custGeom>
              <a:avLst/>
              <a:gdLst>
                <a:gd name="T0" fmla="*/ 138 w 276"/>
                <a:gd name="T1" fmla="*/ 96 h 307"/>
                <a:gd name="T2" fmla="*/ 128 w 276"/>
                <a:gd name="T3" fmla="*/ 98 h 307"/>
                <a:gd name="T4" fmla="*/ 118 w 276"/>
                <a:gd name="T5" fmla="*/ 102 h 307"/>
                <a:gd name="T6" fmla="*/ 107 w 276"/>
                <a:gd name="T7" fmla="*/ 107 h 307"/>
                <a:gd name="T8" fmla="*/ 96 w 276"/>
                <a:gd name="T9" fmla="*/ 113 h 307"/>
                <a:gd name="T10" fmla="*/ 86 w 276"/>
                <a:gd name="T11" fmla="*/ 119 h 307"/>
                <a:gd name="T12" fmla="*/ 77 w 276"/>
                <a:gd name="T13" fmla="*/ 126 h 307"/>
                <a:gd name="T14" fmla="*/ 69 w 276"/>
                <a:gd name="T15" fmla="*/ 132 h 307"/>
                <a:gd name="T16" fmla="*/ 63 w 276"/>
                <a:gd name="T17" fmla="*/ 138 h 307"/>
                <a:gd name="T18" fmla="*/ 54 w 276"/>
                <a:gd name="T19" fmla="*/ 121 h 307"/>
                <a:gd name="T20" fmla="*/ 44 w 276"/>
                <a:gd name="T21" fmla="*/ 101 h 307"/>
                <a:gd name="T22" fmla="*/ 34 w 276"/>
                <a:gd name="T23" fmla="*/ 81 h 307"/>
                <a:gd name="T24" fmla="*/ 25 w 276"/>
                <a:gd name="T25" fmla="*/ 61 h 307"/>
                <a:gd name="T26" fmla="*/ 17 w 276"/>
                <a:gd name="T27" fmla="*/ 41 h 307"/>
                <a:gd name="T28" fmla="*/ 10 w 276"/>
                <a:gd name="T29" fmla="*/ 24 h 307"/>
                <a:gd name="T30" fmla="*/ 5 w 276"/>
                <a:gd name="T31" fmla="*/ 10 h 307"/>
                <a:gd name="T32" fmla="*/ 0 w 276"/>
                <a:gd name="T33" fmla="*/ 0 h 307"/>
                <a:gd name="T34" fmla="*/ 1 w 276"/>
                <a:gd name="T35" fmla="*/ 11 h 307"/>
                <a:gd name="T36" fmla="*/ 5 w 276"/>
                <a:gd name="T37" fmla="*/ 29 h 307"/>
                <a:gd name="T38" fmla="*/ 13 w 276"/>
                <a:gd name="T39" fmla="*/ 51 h 307"/>
                <a:gd name="T40" fmla="*/ 23 w 276"/>
                <a:gd name="T41" fmla="*/ 76 h 307"/>
                <a:gd name="T42" fmla="*/ 33 w 276"/>
                <a:gd name="T43" fmla="*/ 100 h 307"/>
                <a:gd name="T44" fmla="*/ 43 w 276"/>
                <a:gd name="T45" fmla="*/ 123 h 307"/>
                <a:gd name="T46" fmla="*/ 52 w 276"/>
                <a:gd name="T47" fmla="*/ 141 h 307"/>
                <a:gd name="T48" fmla="*/ 60 w 276"/>
                <a:gd name="T49" fmla="*/ 153 h 307"/>
                <a:gd name="T50" fmla="*/ 65 w 276"/>
                <a:gd name="T51" fmla="*/ 148 h 307"/>
                <a:gd name="T52" fmla="*/ 73 w 276"/>
                <a:gd name="T53" fmla="*/ 141 h 307"/>
                <a:gd name="T54" fmla="*/ 81 w 276"/>
                <a:gd name="T55" fmla="*/ 133 h 307"/>
                <a:gd name="T56" fmla="*/ 92 w 276"/>
                <a:gd name="T57" fmla="*/ 125 h 307"/>
                <a:gd name="T58" fmla="*/ 103 w 276"/>
                <a:gd name="T59" fmla="*/ 116 h 307"/>
                <a:gd name="T60" fmla="*/ 115 w 276"/>
                <a:gd name="T61" fmla="*/ 108 h 307"/>
                <a:gd name="T62" fmla="*/ 127 w 276"/>
                <a:gd name="T63" fmla="*/ 101 h 307"/>
                <a:gd name="T64" fmla="*/ 138 w 276"/>
                <a:gd name="T65" fmla="*/ 96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6" h="307">
                  <a:moveTo>
                    <a:pt x="276" y="192"/>
                  </a:move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4" name="Freeform 75"/>
            <p:cNvSpPr>
              <a:spLocks/>
            </p:cNvSpPr>
            <p:nvPr/>
          </p:nvSpPr>
          <p:spPr bwMode="auto">
            <a:xfrm flipH="1">
              <a:off x="2558" y="2154"/>
              <a:ext cx="138" cy="153"/>
            </a:xfrm>
            <a:custGeom>
              <a:avLst/>
              <a:gdLst>
                <a:gd name="T0" fmla="*/ 138 w 276"/>
                <a:gd name="T1" fmla="*/ 96 h 307"/>
                <a:gd name="T2" fmla="*/ 138 w 276"/>
                <a:gd name="T3" fmla="*/ 96 h 307"/>
                <a:gd name="T4" fmla="*/ 128 w 276"/>
                <a:gd name="T5" fmla="*/ 98 h 307"/>
                <a:gd name="T6" fmla="*/ 118 w 276"/>
                <a:gd name="T7" fmla="*/ 102 h 307"/>
                <a:gd name="T8" fmla="*/ 107 w 276"/>
                <a:gd name="T9" fmla="*/ 107 h 307"/>
                <a:gd name="T10" fmla="*/ 96 w 276"/>
                <a:gd name="T11" fmla="*/ 113 h 307"/>
                <a:gd name="T12" fmla="*/ 86 w 276"/>
                <a:gd name="T13" fmla="*/ 119 h 307"/>
                <a:gd name="T14" fmla="*/ 77 w 276"/>
                <a:gd name="T15" fmla="*/ 126 h 307"/>
                <a:gd name="T16" fmla="*/ 69 w 276"/>
                <a:gd name="T17" fmla="*/ 132 h 307"/>
                <a:gd name="T18" fmla="*/ 63 w 276"/>
                <a:gd name="T19" fmla="*/ 138 h 307"/>
                <a:gd name="T20" fmla="*/ 63 w 276"/>
                <a:gd name="T21" fmla="*/ 138 h 307"/>
                <a:gd name="T22" fmla="*/ 54 w 276"/>
                <a:gd name="T23" fmla="*/ 121 h 307"/>
                <a:gd name="T24" fmla="*/ 44 w 276"/>
                <a:gd name="T25" fmla="*/ 101 h 307"/>
                <a:gd name="T26" fmla="*/ 34 w 276"/>
                <a:gd name="T27" fmla="*/ 81 h 307"/>
                <a:gd name="T28" fmla="*/ 25 w 276"/>
                <a:gd name="T29" fmla="*/ 61 h 307"/>
                <a:gd name="T30" fmla="*/ 17 w 276"/>
                <a:gd name="T31" fmla="*/ 41 h 307"/>
                <a:gd name="T32" fmla="*/ 10 w 276"/>
                <a:gd name="T33" fmla="*/ 24 h 307"/>
                <a:gd name="T34" fmla="*/ 5 w 276"/>
                <a:gd name="T35" fmla="*/ 10 h 307"/>
                <a:gd name="T36" fmla="*/ 0 w 276"/>
                <a:gd name="T37" fmla="*/ 0 h 307"/>
                <a:gd name="T38" fmla="*/ 0 w 276"/>
                <a:gd name="T39" fmla="*/ 0 h 307"/>
                <a:gd name="T40" fmla="*/ 1 w 276"/>
                <a:gd name="T41" fmla="*/ 11 h 307"/>
                <a:gd name="T42" fmla="*/ 5 w 276"/>
                <a:gd name="T43" fmla="*/ 29 h 307"/>
                <a:gd name="T44" fmla="*/ 13 w 276"/>
                <a:gd name="T45" fmla="*/ 51 h 307"/>
                <a:gd name="T46" fmla="*/ 23 w 276"/>
                <a:gd name="T47" fmla="*/ 76 h 307"/>
                <a:gd name="T48" fmla="*/ 33 w 276"/>
                <a:gd name="T49" fmla="*/ 100 h 307"/>
                <a:gd name="T50" fmla="*/ 43 w 276"/>
                <a:gd name="T51" fmla="*/ 123 h 307"/>
                <a:gd name="T52" fmla="*/ 52 w 276"/>
                <a:gd name="T53" fmla="*/ 141 h 307"/>
                <a:gd name="T54" fmla="*/ 60 w 276"/>
                <a:gd name="T55" fmla="*/ 153 h 307"/>
                <a:gd name="T56" fmla="*/ 60 w 276"/>
                <a:gd name="T57" fmla="*/ 153 h 307"/>
                <a:gd name="T58" fmla="*/ 65 w 276"/>
                <a:gd name="T59" fmla="*/ 148 h 307"/>
                <a:gd name="T60" fmla="*/ 73 w 276"/>
                <a:gd name="T61" fmla="*/ 141 h 307"/>
                <a:gd name="T62" fmla="*/ 81 w 276"/>
                <a:gd name="T63" fmla="*/ 133 h 307"/>
                <a:gd name="T64" fmla="*/ 92 w 276"/>
                <a:gd name="T65" fmla="*/ 125 h 307"/>
                <a:gd name="T66" fmla="*/ 103 w 276"/>
                <a:gd name="T67" fmla="*/ 116 h 307"/>
                <a:gd name="T68" fmla="*/ 115 w 276"/>
                <a:gd name="T69" fmla="*/ 108 h 307"/>
                <a:gd name="T70" fmla="*/ 127 w 276"/>
                <a:gd name="T71" fmla="*/ 101 h 307"/>
                <a:gd name="T72" fmla="*/ 138 w 276"/>
                <a:gd name="T73" fmla="*/ 96 h 3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6" h="307">
                  <a:moveTo>
                    <a:pt x="276" y="192"/>
                  </a:moveTo>
                  <a:lnTo>
                    <a:pt x="276" y="192"/>
                  </a:ln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5" name="Freeform 76"/>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4 w 169"/>
                <a:gd name="T7" fmla="*/ 44 h 175"/>
                <a:gd name="T8" fmla="*/ 58 w 169"/>
                <a:gd name="T9" fmla="*/ 42 h 175"/>
                <a:gd name="T10" fmla="*/ 63 w 169"/>
                <a:gd name="T11" fmla="*/ 39 h 175"/>
                <a:gd name="T12" fmla="*/ 69 w 169"/>
                <a:gd name="T13" fmla="*/ 35 h 175"/>
                <a:gd name="T14" fmla="*/ 74 w 169"/>
                <a:gd name="T15" fmla="*/ 30 h 175"/>
                <a:gd name="T16" fmla="*/ 78 w 169"/>
                <a:gd name="T17" fmla="*/ 25 h 175"/>
                <a:gd name="T18" fmla="*/ 82 w 169"/>
                <a:gd name="T19" fmla="*/ 21 h 175"/>
                <a:gd name="T20" fmla="*/ 85 w 169"/>
                <a:gd name="T21" fmla="*/ 17 h 175"/>
                <a:gd name="T22" fmla="*/ 83 w 169"/>
                <a:gd name="T23" fmla="*/ 17 h 175"/>
                <a:gd name="T24" fmla="*/ 82 w 169"/>
                <a:gd name="T25" fmla="*/ 16 h 175"/>
                <a:gd name="T26" fmla="*/ 80 w 169"/>
                <a:gd name="T27" fmla="*/ 15 h 175"/>
                <a:gd name="T28" fmla="*/ 79 w 169"/>
                <a:gd name="T29" fmla="*/ 14 h 175"/>
                <a:gd name="T30" fmla="*/ 77 w 169"/>
                <a:gd name="T31" fmla="*/ 13 h 175"/>
                <a:gd name="T32" fmla="*/ 74 w 169"/>
                <a:gd name="T33" fmla="*/ 11 h 175"/>
                <a:gd name="T34" fmla="*/ 70 w 169"/>
                <a:gd name="T35" fmla="*/ 7 h 175"/>
                <a:gd name="T36" fmla="*/ 64 w 169"/>
                <a:gd name="T37" fmla="*/ 3 h 175"/>
                <a:gd name="T38" fmla="*/ 57 w 169"/>
                <a:gd name="T39" fmla="*/ 0 h 175"/>
                <a:gd name="T40" fmla="*/ 51 w 169"/>
                <a:gd name="T41" fmla="*/ 0 h 175"/>
                <a:gd name="T42" fmla="*/ 47 w 169"/>
                <a:gd name="T43" fmla="*/ 3 h 175"/>
                <a:gd name="T44" fmla="*/ 43 w 169"/>
                <a:gd name="T45" fmla="*/ 7 h 175"/>
                <a:gd name="T46" fmla="*/ 40 w 169"/>
                <a:gd name="T47" fmla="*/ 14 h 175"/>
                <a:gd name="T48" fmla="*/ 38 w 169"/>
                <a:gd name="T49" fmla="*/ 20 h 175"/>
                <a:gd name="T50" fmla="*/ 35 w 169"/>
                <a:gd name="T51" fmla="*/ 26 h 175"/>
                <a:gd name="T52" fmla="*/ 33 w 169"/>
                <a:gd name="T53" fmla="*/ 31 h 175"/>
                <a:gd name="T54" fmla="*/ 31 w 169"/>
                <a:gd name="T55" fmla="*/ 33 h 175"/>
                <a:gd name="T56" fmla="*/ 29 w 169"/>
                <a:gd name="T57" fmla="*/ 36 h 175"/>
                <a:gd name="T58" fmla="*/ 26 w 169"/>
                <a:gd name="T59" fmla="*/ 40 h 175"/>
                <a:gd name="T60" fmla="*/ 23 w 169"/>
                <a:gd name="T61" fmla="*/ 44 h 175"/>
                <a:gd name="T62" fmla="*/ 18 w 169"/>
                <a:gd name="T63" fmla="*/ 49 h 175"/>
                <a:gd name="T64" fmla="*/ 13 w 169"/>
                <a:gd name="T65" fmla="*/ 54 h 175"/>
                <a:gd name="T66" fmla="*/ 7 w 169"/>
                <a:gd name="T67" fmla="*/ 60 h 175"/>
                <a:gd name="T68" fmla="*/ 0 w 169"/>
                <a:gd name="T69" fmla="*/ 66 h 17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6" name="Freeform 77"/>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0 w 169"/>
                <a:gd name="T7" fmla="*/ 44 h 175"/>
                <a:gd name="T8" fmla="*/ 54 w 169"/>
                <a:gd name="T9" fmla="*/ 44 h 175"/>
                <a:gd name="T10" fmla="*/ 58 w 169"/>
                <a:gd name="T11" fmla="*/ 42 h 175"/>
                <a:gd name="T12" fmla="*/ 63 w 169"/>
                <a:gd name="T13" fmla="*/ 39 h 175"/>
                <a:gd name="T14" fmla="*/ 69 w 169"/>
                <a:gd name="T15" fmla="*/ 35 h 175"/>
                <a:gd name="T16" fmla="*/ 74 w 169"/>
                <a:gd name="T17" fmla="*/ 30 h 175"/>
                <a:gd name="T18" fmla="*/ 78 w 169"/>
                <a:gd name="T19" fmla="*/ 25 h 175"/>
                <a:gd name="T20" fmla="*/ 82 w 169"/>
                <a:gd name="T21" fmla="*/ 21 h 175"/>
                <a:gd name="T22" fmla="*/ 85 w 169"/>
                <a:gd name="T23" fmla="*/ 17 h 175"/>
                <a:gd name="T24" fmla="*/ 85 w 169"/>
                <a:gd name="T25" fmla="*/ 17 h 175"/>
                <a:gd name="T26" fmla="*/ 83 w 169"/>
                <a:gd name="T27" fmla="*/ 17 h 175"/>
                <a:gd name="T28" fmla="*/ 82 w 169"/>
                <a:gd name="T29" fmla="*/ 16 h 175"/>
                <a:gd name="T30" fmla="*/ 80 w 169"/>
                <a:gd name="T31" fmla="*/ 15 h 175"/>
                <a:gd name="T32" fmla="*/ 79 w 169"/>
                <a:gd name="T33" fmla="*/ 14 h 175"/>
                <a:gd name="T34" fmla="*/ 77 w 169"/>
                <a:gd name="T35" fmla="*/ 13 h 175"/>
                <a:gd name="T36" fmla="*/ 74 w 169"/>
                <a:gd name="T37" fmla="*/ 11 h 175"/>
                <a:gd name="T38" fmla="*/ 70 w 169"/>
                <a:gd name="T39" fmla="*/ 7 h 175"/>
                <a:gd name="T40" fmla="*/ 64 w 169"/>
                <a:gd name="T41" fmla="*/ 3 h 175"/>
                <a:gd name="T42" fmla="*/ 64 w 169"/>
                <a:gd name="T43" fmla="*/ 3 h 175"/>
                <a:gd name="T44" fmla="*/ 57 w 169"/>
                <a:gd name="T45" fmla="*/ 0 h 175"/>
                <a:gd name="T46" fmla="*/ 51 w 169"/>
                <a:gd name="T47" fmla="*/ 0 h 175"/>
                <a:gd name="T48" fmla="*/ 47 w 169"/>
                <a:gd name="T49" fmla="*/ 3 h 175"/>
                <a:gd name="T50" fmla="*/ 43 w 169"/>
                <a:gd name="T51" fmla="*/ 7 h 175"/>
                <a:gd name="T52" fmla="*/ 40 w 169"/>
                <a:gd name="T53" fmla="*/ 14 h 175"/>
                <a:gd name="T54" fmla="*/ 38 w 169"/>
                <a:gd name="T55" fmla="*/ 20 h 175"/>
                <a:gd name="T56" fmla="*/ 35 w 169"/>
                <a:gd name="T57" fmla="*/ 26 h 175"/>
                <a:gd name="T58" fmla="*/ 33 w 169"/>
                <a:gd name="T59" fmla="*/ 31 h 175"/>
                <a:gd name="T60" fmla="*/ 33 w 169"/>
                <a:gd name="T61" fmla="*/ 31 h 175"/>
                <a:gd name="T62" fmla="*/ 31 w 169"/>
                <a:gd name="T63" fmla="*/ 33 h 175"/>
                <a:gd name="T64" fmla="*/ 29 w 169"/>
                <a:gd name="T65" fmla="*/ 36 h 175"/>
                <a:gd name="T66" fmla="*/ 26 w 169"/>
                <a:gd name="T67" fmla="*/ 40 h 175"/>
                <a:gd name="T68" fmla="*/ 23 w 169"/>
                <a:gd name="T69" fmla="*/ 44 h 175"/>
                <a:gd name="T70" fmla="*/ 18 w 169"/>
                <a:gd name="T71" fmla="*/ 49 h 175"/>
                <a:gd name="T72" fmla="*/ 13 w 169"/>
                <a:gd name="T73" fmla="*/ 54 h 175"/>
                <a:gd name="T74" fmla="*/ 7 w 169"/>
                <a:gd name="T75" fmla="*/ 60 h 175"/>
                <a:gd name="T76" fmla="*/ 0 w 169"/>
                <a:gd name="T77" fmla="*/ 66 h 1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7" name="Freeform 78"/>
            <p:cNvSpPr>
              <a:spLocks/>
            </p:cNvSpPr>
            <p:nvPr/>
          </p:nvSpPr>
          <p:spPr bwMode="auto">
            <a:xfrm flipH="1">
              <a:off x="2434" y="2189"/>
              <a:ext cx="72" cy="61"/>
            </a:xfrm>
            <a:custGeom>
              <a:avLst/>
              <a:gdLst>
                <a:gd name="T0" fmla="*/ 0 w 145"/>
                <a:gd name="T1" fmla="*/ 11 h 121"/>
                <a:gd name="T2" fmla="*/ 3 w 145"/>
                <a:gd name="T3" fmla="*/ 31 h 121"/>
                <a:gd name="T4" fmla="*/ 4 w 145"/>
                <a:gd name="T5" fmla="*/ 34 h 121"/>
                <a:gd name="T6" fmla="*/ 5 w 145"/>
                <a:gd name="T7" fmla="*/ 38 h 121"/>
                <a:gd name="T8" fmla="*/ 6 w 145"/>
                <a:gd name="T9" fmla="*/ 41 h 121"/>
                <a:gd name="T10" fmla="*/ 8 w 145"/>
                <a:gd name="T11" fmla="*/ 44 h 121"/>
                <a:gd name="T12" fmla="*/ 11 w 145"/>
                <a:gd name="T13" fmla="*/ 48 h 121"/>
                <a:gd name="T14" fmla="*/ 14 w 145"/>
                <a:gd name="T15" fmla="*/ 52 h 121"/>
                <a:gd name="T16" fmla="*/ 18 w 145"/>
                <a:gd name="T17" fmla="*/ 55 h 121"/>
                <a:gd name="T18" fmla="*/ 23 w 145"/>
                <a:gd name="T19" fmla="*/ 57 h 121"/>
                <a:gd name="T20" fmla="*/ 27 w 145"/>
                <a:gd name="T21" fmla="*/ 59 h 121"/>
                <a:gd name="T22" fmla="*/ 33 w 145"/>
                <a:gd name="T23" fmla="*/ 60 h 121"/>
                <a:gd name="T24" fmla="*/ 38 w 145"/>
                <a:gd name="T25" fmla="*/ 61 h 121"/>
                <a:gd name="T26" fmla="*/ 43 w 145"/>
                <a:gd name="T27" fmla="*/ 60 h 121"/>
                <a:gd name="T28" fmla="*/ 46 w 145"/>
                <a:gd name="T29" fmla="*/ 60 h 121"/>
                <a:gd name="T30" fmla="*/ 48 w 145"/>
                <a:gd name="T31" fmla="*/ 59 h 121"/>
                <a:gd name="T32" fmla="*/ 51 w 145"/>
                <a:gd name="T33" fmla="*/ 58 h 121"/>
                <a:gd name="T34" fmla="*/ 53 w 145"/>
                <a:gd name="T35" fmla="*/ 57 h 121"/>
                <a:gd name="T36" fmla="*/ 56 w 145"/>
                <a:gd name="T37" fmla="*/ 56 h 121"/>
                <a:gd name="T38" fmla="*/ 58 w 145"/>
                <a:gd name="T39" fmla="*/ 55 h 121"/>
                <a:gd name="T40" fmla="*/ 60 w 145"/>
                <a:gd name="T41" fmla="*/ 53 h 121"/>
                <a:gd name="T42" fmla="*/ 62 w 145"/>
                <a:gd name="T43" fmla="*/ 51 h 121"/>
                <a:gd name="T44" fmla="*/ 67 w 145"/>
                <a:gd name="T45" fmla="*/ 45 h 121"/>
                <a:gd name="T46" fmla="*/ 71 w 145"/>
                <a:gd name="T47" fmla="*/ 37 h 121"/>
                <a:gd name="T48" fmla="*/ 72 w 145"/>
                <a:gd name="T49" fmla="*/ 29 h 121"/>
                <a:gd name="T50" fmla="*/ 72 w 145"/>
                <a:gd name="T51" fmla="*/ 21 h 121"/>
                <a:gd name="T52" fmla="*/ 69 w 145"/>
                <a:gd name="T53" fmla="*/ 0 h 121"/>
                <a:gd name="T54" fmla="*/ 69 w 145"/>
                <a:gd name="T55" fmla="*/ 7 h 121"/>
                <a:gd name="T56" fmla="*/ 68 w 145"/>
                <a:gd name="T57" fmla="*/ 13 h 121"/>
                <a:gd name="T58" fmla="*/ 65 w 145"/>
                <a:gd name="T59" fmla="*/ 18 h 121"/>
                <a:gd name="T60" fmla="*/ 62 w 145"/>
                <a:gd name="T61" fmla="*/ 22 h 121"/>
                <a:gd name="T62" fmla="*/ 58 w 145"/>
                <a:gd name="T63" fmla="*/ 25 h 121"/>
                <a:gd name="T64" fmla="*/ 53 w 145"/>
                <a:gd name="T65" fmla="*/ 28 h 121"/>
                <a:gd name="T66" fmla="*/ 46 w 145"/>
                <a:gd name="T67" fmla="*/ 30 h 121"/>
                <a:gd name="T68" fmla="*/ 38 w 145"/>
                <a:gd name="T69" fmla="*/ 32 h 121"/>
                <a:gd name="T70" fmla="*/ 30 w 145"/>
                <a:gd name="T71" fmla="*/ 32 h 121"/>
                <a:gd name="T72" fmla="*/ 23 w 145"/>
                <a:gd name="T73" fmla="*/ 32 h 121"/>
                <a:gd name="T74" fmla="*/ 17 w 145"/>
                <a:gd name="T75" fmla="*/ 30 h 121"/>
                <a:gd name="T76" fmla="*/ 11 w 145"/>
                <a:gd name="T77" fmla="*/ 27 h 121"/>
                <a:gd name="T78" fmla="*/ 7 w 145"/>
                <a:gd name="T79" fmla="*/ 25 h 121"/>
                <a:gd name="T80" fmla="*/ 4 w 145"/>
                <a:gd name="T81" fmla="*/ 21 h 121"/>
                <a:gd name="T82" fmla="*/ 1 w 145"/>
                <a:gd name="T83" fmla="*/ 16 h 121"/>
                <a:gd name="T84" fmla="*/ 0 w 145"/>
                <a:gd name="T85" fmla="*/ 11 h 1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8" name="Freeform 79"/>
            <p:cNvSpPr>
              <a:spLocks/>
            </p:cNvSpPr>
            <p:nvPr/>
          </p:nvSpPr>
          <p:spPr bwMode="auto">
            <a:xfrm flipH="1">
              <a:off x="2434" y="2189"/>
              <a:ext cx="72" cy="61"/>
            </a:xfrm>
            <a:custGeom>
              <a:avLst/>
              <a:gdLst>
                <a:gd name="T0" fmla="*/ 0 w 145"/>
                <a:gd name="T1" fmla="*/ 11 h 121"/>
                <a:gd name="T2" fmla="*/ 3 w 145"/>
                <a:gd name="T3" fmla="*/ 31 h 121"/>
                <a:gd name="T4" fmla="*/ 3 w 145"/>
                <a:gd name="T5" fmla="*/ 31 h 121"/>
                <a:gd name="T6" fmla="*/ 4 w 145"/>
                <a:gd name="T7" fmla="*/ 34 h 121"/>
                <a:gd name="T8" fmla="*/ 5 w 145"/>
                <a:gd name="T9" fmla="*/ 38 h 121"/>
                <a:gd name="T10" fmla="*/ 6 w 145"/>
                <a:gd name="T11" fmla="*/ 41 h 121"/>
                <a:gd name="T12" fmla="*/ 8 w 145"/>
                <a:gd name="T13" fmla="*/ 44 h 121"/>
                <a:gd name="T14" fmla="*/ 8 w 145"/>
                <a:gd name="T15" fmla="*/ 44 h 121"/>
                <a:gd name="T16" fmla="*/ 11 w 145"/>
                <a:gd name="T17" fmla="*/ 48 h 121"/>
                <a:gd name="T18" fmla="*/ 14 w 145"/>
                <a:gd name="T19" fmla="*/ 52 h 121"/>
                <a:gd name="T20" fmla="*/ 18 w 145"/>
                <a:gd name="T21" fmla="*/ 55 h 121"/>
                <a:gd name="T22" fmla="*/ 23 w 145"/>
                <a:gd name="T23" fmla="*/ 57 h 121"/>
                <a:gd name="T24" fmla="*/ 27 w 145"/>
                <a:gd name="T25" fmla="*/ 59 h 121"/>
                <a:gd name="T26" fmla="*/ 33 w 145"/>
                <a:gd name="T27" fmla="*/ 60 h 121"/>
                <a:gd name="T28" fmla="*/ 38 w 145"/>
                <a:gd name="T29" fmla="*/ 61 h 121"/>
                <a:gd name="T30" fmla="*/ 43 w 145"/>
                <a:gd name="T31" fmla="*/ 60 h 121"/>
                <a:gd name="T32" fmla="*/ 43 w 145"/>
                <a:gd name="T33" fmla="*/ 60 h 121"/>
                <a:gd name="T34" fmla="*/ 46 w 145"/>
                <a:gd name="T35" fmla="*/ 60 h 121"/>
                <a:gd name="T36" fmla="*/ 48 w 145"/>
                <a:gd name="T37" fmla="*/ 59 h 121"/>
                <a:gd name="T38" fmla="*/ 51 w 145"/>
                <a:gd name="T39" fmla="*/ 58 h 121"/>
                <a:gd name="T40" fmla="*/ 53 w 145"/>
                <a:gd name="T41" fmla="*/ 57 h 121"/>
                <a:gd name="T42" fmla="*/ 56 w 145"/>
                <a:gd name="T43" fmla="*/ 56 h 121"/>
                <a:gd name="T44" fmla="*/ 58 w 145"/>
                <a:gd name="T45" fmla="*/ 55 h 121"/>
                <a:gd name="T46" fmla="*/ 60 w 145"/>
                <a:gd name="T47" fmla="*/ 53 h 121"/>
                <a:gd name="T48" fmla="*/ 62 w 145"/>
                <a:gd name="T49" fmla="*/ 51 h 121"/>
                <a:gd name="T50" fmla="*/ 62 w 145"/>
                <a:gd name="T51" fmla="*/ 51 h 121"/>
                <a:gd name="T52" fmla="*/ 67 w 145"/>
                <a:gd name="T53" fmla="*/ 45 h 121"/>
                <a:gd name="T54" fmla="*/ 71 w 145"/>
                <a:gd name="T55" fmla="*/ 37 h 121"/>
                <a:gd name="T56" fmla="*/ 72 w 145"/>
                <a:gd name="T57" fmla="*/ 29 h 121"/>
                <a:gd name="T58" fmla="*/ 72 w 145"/>
                <a:gd name="T59" fmla="*/ 21 h 121"/>
                <a:gd name="T60" fmla="*/ 69 w 145"/>
                <a:gd name="T61" fmla="*/ 0 h 121"/>
                <a:gd name="T62" fmla="*/ 69 w 145"/>
                <a:gd name="T63" fmla="*/ 0 h 121"/>
                <a:gd name="T64" fmla="*/ 69 w 145"/>
                <a:gd name="T65" fmla="*/ 7 h 121"/>
                <a:gd name="T66" fmla="*/ 68 w 145"/>
                <a:gd name="T67" fmla="*/ 13 h 121"/>
                <a:gd name="T68" fmla="*/ 65 w 145"/>
                <a:gd name="T69" fmla="*/ 18 h 121"/>
                <a:gd name="T70" fmla="*/ 62 w 145"/>
                <a:gd name="T71" fmla="*/ 22 h 121"/>
                <a:gd name="T72" fmla="*/ 58 w 145"/>
                <a:gd name="T73" fmla="*/ 25 h 121"/>
                <a:gd name="T74" fmla="*/ 53 w 145"/>
                <a:gd name="T75" fmla="*/ 28 h 121"/>
                <a:gd name="T76" fmla="*/ 46 w 145"/>
                <a:gd name="T77" fmla="*/ 30 h 121"/>
                <a:gd name="T78" fmla="*/ 38 w 145"/>
                <a:gd name="T79" fmla="*/ 32 h 121"/>
                <a:gd name="T80" fmla="*/ 38 w 145"/>
                <a:gd name="T81" fmla="*/ 32 h 121"/>
                <a:gd name="T82" fmla="*/ 30 w 145"/>
                <a:gd name="T83" fmla="*/ 32 h 121"/>
                <a:gd name="T84" fmla="*/ 23 w 145"/>
                <a:gd name="T85" fmla="*/ 32 h 121"/>
                <a:gd name="T86" fmla="*/ 17 w 145"/>
                <a:gd name="T87" fmla="*/ 30 h 121"/>
                <a:gd name="T88" fmla="*/ 11 w 145"/>
                <a:gd name="T89" fmla="*/ 27 h 121"/>
                <a:gd name="T90" fmla="*/ 7 w 145"/>
                <a:gd name="T91" fmla="*/ 25 h 121"/>
                <a:gd name="T92" fmla="*/ 4 w 145"/>
                <a:gd name="T93" fmla="*/ 21 h 121"/>
                <a:gd name="T94" fmla="*/ 1 w 145"/>
                <a:gd name="T95" fmla="*/ 16 h 121"/>
                <a:gd name="T96" fmla="*/ 0 w 145"/>
                <a:gd name="T97" fmla="*/ 11 h 1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79" name="Freeform 80"/>
            <p:cNvSpPr>
              <a:spLocks/>
            </p:cNvSpPr>
            <p:nvPr/>
          </p:nvSpPr>
          <p:spPr bwMode="auto">
            <a:xfrm flipH="1">
              <a:off x="2437" y="2159"/>
              <a:ext cx="70" cy="62"/>
            </a:xfrm>
            <a:custGeom>
              <a:avLst/>
              <a:gdLst>
                <a:gd name="T0" fmla="*/ 70 w 140"/>
                <a:gd name="T1" fmla="*/ 30 h 123"/>
                <a:gd name="T2" fmla="*/ 69 w 140"/>
                <a:gd name="T3" fmla="*/ 23 h 123"/>
                <a:gd name="T4" fmla="*/ 66 w 140"/>
                <a:gd name="T5" fmla="*/ 17 h 123"/>
                <a:gd name="T6" fmla="*/ 62 w 140"/>
                <a:gd name="T7" fmla="*/ 12 h 123"/>
                <a:gd name="T8" fmla="*/ 57 w 140"/>
                <a:gd name="T9" fmla="*/ 7 h 123"/>
                <a:gd name="T10" fmla="*/ 51 w 140"/>
                <a:gd name="T11" fmla="*/ 3 h 123"/>
                <a:gd name="T12" fmla="*/ 44 w 140"/>
                <a:gd name="T13" fmla="*/ 1 h 123"/>
                <a:gd name="T14" fmla="*/ 38 w 140"/>
                <a:gd name="T15" fmla="*/ 0 h 123"/>
                <a:gd name="T16" fmla="*/ 31 w 140"/>
                <a:gd name="T17" fmla="*/ 1 h 123"/>
                <a:gd name="T18" fmla="*/ 24 w 140"/>
                <a:gd name="T19" fmla="*/ 2 h 123"/>
                <a:gd name="T20" fmla="*/ 17 w 140"/>
                <a:gd name="T21" fmla="*/ 5 h 123"/>
                <a:gd name="T22" fmla="*/ 12 w 140"/>
                <a:gd name="T23" fmla="*/ 9 h 123"/>
                <a:gd name="T24" fmla="*/ 7 w 140"/>
                <a:gd name="T25" fmla="*/ 14 h 123"/>
                <a:gd name="T26" fmla="*/ 4 w 140"/>
                <a:gd name="T27" fmla="*/ 20 h 123"/>
                <a:gd name="T28" fmla="*/ 1 w 140"/>
                <a:gd name="T29" fmla="*/ 26 h 123"/>
                <a:gd name="T30" fmla="*/ 0 w 140"/>
                <a:gd name="T31" fmla="*/ 33 h 123"/>
                <a:gd name="T32" fmla="*/ 1 w 140"/>
                <a:gd name="T33" fmla="*/ 40 h 123"/>
                <a:gd name="T34" fmla="*/ 2 w 140"/>
                <a:gd name="T35" fmla="*/ 45 h 123"/>
                <a:gd name="T36" fmla="*/ 5 w 140"/>
                <a:gd name="T37" fmla="*/ 50 h 123"/>
                <a:gd name="T38" fmla="*/ 8 w 140"/>
                <a:gd name="T39" fmla="*/ 54 h 123"/>
                <a:gd name="T40" fmla="*/ 12 w 140"/>
                <a:gd name="T41" fmla="*/ 57 h 123"/>
                <a:gd name="T42" fmla="*/ 18 w 140"/>
                <a:gd name="T43" fmla="*/ 60 h 123"/>
                <a:gd name="T44" fmla="*/ 24 w 140"/>
                <a:gd name="T45" fmla="*/ 61 h 123"/>
                <a:gd name="T46" fmla="*/ 31 w 140"/>
                <a:gd name="T47" fmla="*/ 62 h 123"/>
                <a:gd name="T48" fmla="*/ 39 w 140"/>
                <a:gd name="T49" fmla="*/ 61 h 123"/>
                <a:gd name="T50" fmla="*/ 47 w 140"/>
                <a:gd name="T51" fmla="*/ 59 h 123"/>
                <a:gd name="T52" fmla="*/ 54 w 140"/>
                <a:gd name="T53" fmla="*/ 58 h 123"/>
                <a:gd name="T54" fmla="*/ 59 w 140"/>
                <a:gd name="T55" fmla="*/ 55 h 123"/>
                <a:gd name="T56" fmla="*/ 63 w 140"/>
                <a:gd name="T57" fmla="*/ 51 h 123"/>
                <a:gd name="T58" fmla="*/ 66 w 140"/>
                <a:gd name="T59" fmla="*/ 47 h 123"/>
                <a:gd name="T60" fmla="*/ 69 w 140"/>
                <a:gd name="T61" fmla="*/ 43 h 123"/>
                <a:gd name="T62" fmla="*/ 70 w 140"/>
                <a:gd name="T63" fmla="*/ 37 h 123"/>
                <a:gd name="T64" fmla="*/ 70 w 140"/>
                <a:gd name="T65" fmla="*/ 30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0" h="123">
                  <a:moveTo>
                    <a:pt x="140" y="59"/>
                  </a:move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0" name="Freeform 81"/>
            <p:cNvSpPr>
              <a:spLocks/>
            </p:cNvSpPr>
            <p:nvPr/>
          </p:nvSpPr>
          <p:spPr bwMode="auto">
            <a:xfrm flipH="1">
              <a:off x="2437" y="2159"/>
              <a:ext cx="70" cy="62"/>
            </a:xfrm>
            <a:custGeom>
              <a:avLst/>
              <a:gdLst>
                <a:gd name="T0" fmla="*/ 70 w 140"/>
                <a:gd name="T1" fmla="*/ 30 h 123"/>
                <a:gd name="T2" fmla="*/ 70 w 140"/>
                <a:gd name="T3" fmla="*/ 30 h 123"/>
                <a:gd name="T4" fmla="*/ 69 w 140"/>
                <a:gd name="T5" fmla="*/ 23 h 123"/>
                <a:gd name="T6" fmla="*/ 66 w 140"/>
                <a:gd name="T7" fmla="*/ 17 h 123"/>
                <a:gd name="T8" fmla="*/ 62 w 140"/>
                <a:gd name="T9" fmla="*/ 12 h 123"/>
                <a:gd name="T10" fmla="*/ 57 w 140"/>
                <a:gd name="T11" fmla="*/ 7 h 123"/>
                <a:gd name="T12" fmla="*/ 51 w 140"/>
                <a:gd name="T13" fmla="*/ 3 h 123"/>
                <a:gd name="T14" fmla="*/ 44 w 140"/>
                <a:gd name="T15" fmla="*/ 1 h 123"/>
                <a:gd name="T16" fmla="*/ 38 w 140"/>
                <a:gd name="T17" fmla="*/ 0 h 123"/>
                <a:gd name="T18" fmla="*/ 31 w 140"/>
                <a:gd name="T19" fmla="*/ 1 h 123"/>
                <a:gd name="T20" fmla="*/ 31 w 140"/>
                <a:gd name="T21" fmla="*/ 1 h 123"/>
                <a:gd name="T22" fmla="*/ 24 w 140"/>
                <a:gd name="T23" fmla="*/ 2 h 123"/>
                <a:gd name="T24" fmla="*/ 17 w 140"/>
                <a:gd name="T25" fmla="*/ 5 h 123"/>
                <a:gd name="T26" fmla="*/ 12 w 140"/>
                <a:gd name="T27" fmla="*/ 9 h 123"/>
                <a:gd name="T28" fmla="*/ 7 w 140"/>
                <a:gd name="T29" fmla="*/ 14 h 123"/>
                <a:gd name="T30" fmla="*/ 4 w 140"/>
                <a:gd name="T31" fmla="*/ 20 h 123"/>
                <a:gd name="T32" fmla="*/ 1 w 140"/>
                <a:gd name="T33" fmla="*/ 26 h 123"/>
                <a:gd name="T34" fmla="*/ 0 w 140"/>
                <a:gd name="T35" fmla="*/ 33 h 123"/>
                <a:gd name="T36" fmla="*/ 1 w 140"/>
                <a:gd name="T37" fmla="*/ 40 h 123"/>
                <a:gd name="T38" fmla="*/ 1 w 140"/>
                <a:gd name="T39" fmla="*/ 40 h 123"/>
                <a:gd name="T40" fmla="*/ 2 w 140"/>
                <a:gd name="T41" fmla="*/ 45 h 123"/>
                <a:gd name="T42" fmla="*/ 5 w 140"/>
                <a:gd name="T43" fmla="*/ 50 h 123"/>
                <a:gd name="T44" fmla="*/ 8 w 140"/>
                <a:gd name="T45" fmla="*/ 54 h 123"/>
                <a:gd name="T46" fmla="*/ 12 w 140"/>
                <a:gd name="T47" fmla="*/ 57 h 123"/>
                <a:gd name="T48" fmla="*/ 18 w 140"/>
                <a:gd name="T49" fmla="*/ 60 h 123"/>
                <a:gd name="T50" fmla="*/ 24 w 140"/>
                <a:gd name="T51" fmla="*/ 61 h 123"/>
                <a:gd name="T52" fmla="*/ 31 w 140"/>
                <a:gd name="T53" fmla="*/ 62 h 123"/>
                <a:gd name="T54" fmla="*/ 39 w 140"/>
                <a:gd name="T55" fmla="*/ 61 h 123"/>
                <a:gd name="T56" fmla="*/ 39 w 140"/>
                <a:gd name="T57" fmla="*/ 61 h 123"/>
                <a:gd name="T58" fmla="*/ 47 w 140"/>
                <a:gd name="T59" fmla="*/ 59 h 123"/>
                <a:gd name="T60" fmla="*/ 54 w 140"/>
                <a:gd name="T61" fmla="*/ 58 h 123"/>
                <a:gd name="T62" fmla="*/ 59 w 140"/>
                <a:gd name="T63" fmla="*/ 55 h 123"/>
                <a:gd name="T64" fmla="*/ 63 w 140"/>
                <a:gd name="T65" fmla="*/ 51 h 123"/>
                <a:gd name="T66" fmla="*/ 66 w 140"/>
                <a:gd name="T67" fmla="*/ 47 h 123"/>
                <a:gd name="T68" fmla="*/ 69 w 140"/>
                <a:gd name="T69" fmla="*/ 43 h 123"/>
                <a:gd name="T70" fmla="*/ 70 w 140"/>
                <a:gd name="T71" fmla="*/ 37 h 123"/>
                <a:gd name="T72" fmla="*/ 70 w 140"/>
                <a:gd name="T73" fmla="*/ 30 h 1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0" h="123">
                  <a:moveTo>
                    <a:pt x="140" y="59"/>
                  </a:moveTo>
                  <a:lnTo>
                    <a:pt x="140" y="59"/>
                  </a:ln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1" name="Freeform 82"/>
            <p:cNvSpPr>
              <a:spLocks/>
            </p:cNvSpPr>
            <p:nvPr/>
          </p:nvSpPr>
          <p:spPr bwMode="auto">
            <a:xfrm flipH="1">
              <a:off x="2447" y="2249"/>
              <a:ext cx="119" cy="101"/>
            </a:xfrm>
            <a:custGeom>
              <a:avLst/>
              <a:gdLst>
                <a:gd name="T0" fmla="*/ 113 w 237"/>
                <a:gd name="T1" fmla="*/ 52 h 203"/>
                <a:gd name="T2" fmla="*/ 115 w 237"/>
                <a:gd name="T3" fmla="*/ 49 h 203"/>
                <a:gd name="T4" fmla="*/ 117 w 237"/>
                <a:gd name="T5" fmla="*/ 45 h 203"/>
                <a:gd name="T6" fmla="*/ 119 w 237"/>
                <a:gd name="T7" fmla="*/ 40 h 203"/>
                <a:gd name="T8" fmla="*/ 119 w 237"/>
                <a:gd name="T9" fmla="*/ 36 h 203"/>
                <a:gd name="T10" fmla="*/ 117 w 237"/>
                <a:gd name="T11" fmla="*/ 31 h 203"/>
                <a:gd name="T12" fmla="*/ 115 w 237"/>
                <a:gd name="T13" fmla="*/ 26 h 203"/>
                <a:gd name="T14" fmla="*/ 110 w 237"/>
                <a:gd name="T15" fmla="*/ 19 h 203"/>
                <a:gd name="T16" fmla="*/ 102 w 237"/>
                <a:gd name="T17" fmla="*/ 13 h 203"/>
                <a:gd name="T18" fmla="*/ 94 w 237"/>
                <a:gd name="T19" fmla="*/ 7 h 203"/>
                <a:gd name="T20" fmla="*/ 87 w 237"/>
                <a:gd name="T21" fmla="*/ 3 h 203"/>
                <a:gd name="T22" fmla="*/ 80 w 237"/>
                <a:gd name="T23" fmla="*/ 1 h 203"/>
                <a:gd name="T24" fmla="*/ 74 w 237"/>
                <a:gd name="T25" fmla="*/ 0 h 203"/>
                <a:gd name="T26" fmla="*/ 69 w 237"/>
                <a:gd name="T27" fmla="*/ 0 h 203"/>
                <a:gd name="T28" fmla="*/ 64 w 237"/>
                <a:gd name="T29" fmla="*/ 1 h 203"/>
                <a:gd name="T30" fmla="*/ 60 w 237"/>
                <a:gd name="T31" fmla="*/ 4 h 203"/>
                <a:gd name="T32" fmla="*/ 56 w 237"/>
                <a:gd name="T33" fmla="*/ 7 h 203"/>
                <a:gd name="T34" fmla="*/ 53 w 237"/>
                <a:gd name="T35" fmla="*/ 11 h 203"/>
                <a:gd name="T36" fmla="*/ 49 w 237"/>
                <a:gd name="T37" fmla="*/ 16 h 203"/>
                <a:gd name="T38" fmla="*/ 45 w 237"/>
                <a:gd name="T39" fmla="*/ 22 h 203"/>
                <a:gd name="T40" fmla="*/ 41 w 237"/>
                <a:gd name="T41" fmla="*/ 27 h 203"/>
                <a:gd name="T42" fmla="*/ 38 w 237"/>
                <a:gd name="T43" fmla="*/ 34 h 203"/>
                <a:gd name="T44" fmla="*/ 36 w 237"/>
                <a:gd name="T45" fmla="*/ 40 h 203"/>
                <a:gd name="T46" fmla="*/ 36 w 237"/>
                <a:gd name="T47" fmla="*/ 46 h 203"/>
                <a:gd name="T48" fmla="*/ 39 w 237"/>
                <a:gd name="T49" fmla="*/ 52 h 203"/>
                <a:gd name="T50" fmla="*/ 35 w 237"/>
                <a:gd name="T51" fmla="*/ 54 h 203"/>
                <a:gd name="T52" fmla="*/ 30 w 237"/>
                <a:gd name="T53" fmla="*/ 58 h 203"/>
                <a:gd name="T54" fmla="*/ 24 w 237"/>
                <a:gd name="T55" fmla="*/ 62 h 203"/>
                <a:gd name="T56" fmla="*/ 17 w 237"/>
                <a:gd name="T57" fmla="*/ 67 h 203"/>
                <a:gd name="T58" fmla="*/ 11 w 237"/>
                <a:gd name="T59" fmla="*/ 72 h 203"/>
                <a:gd name="T60" fmla="*/ 5 w 237"/>
                <a:gd name="T61" fmla="*/ 76 h 203"/>
                <a:gd name="T62" fmla="*/ 1 w 237"/>
                <a:gd name="T63" fmla="*/ 79 h 203"/>
                <a:gd name="T64" fmla="*/ 0 w 237"/>
                <a:gd name="T65" fmla="*/ 80 h 203"/>
                <a:gd name="T66" fmla="*/ 28 w 237"/>
                <a:gd name="T67" fmla="*/ 101 h 203"/>
                <a:gd name="T68" fmla="*/ 35 w 237"/>
                <a:gd name="T69" fmla="*/ 95 h 203"/>
                <a:gd name="T70" fmla="*/ 41 w 237"/>
                <a:gd name="T71" fmla="*/ 90 h 203"/>
                <a:gd name="T72" fmla="*/ 46 w 237"/>
                <a:gd name="T73" fmla="*/ 85 h 203"/>
                <a:gd name="T74" fmla="*/ 51 w 237"/>
                <a:gd name="T75" fmla="*/ 80 h 203"/>
                <a:gd name="T76" fmla="*/ 54 w 237"/>
                <a:gd name="T77" fmla="*/ 76 h 203"/>
                <a:gd name="T78" fmla="*/ 57 w 237"/>
                <a:gd name="T79" fmla="*/ 72 h 203"/>
                <a:gd name="T80" fmla="*/ 59 w 237"/>
                <a:gd name="T81" fmla="*/ 69 h 203"/>
                <a:gd name="T82" fmla="*/ 61 w 237"/>
                <a:gd name="T83" fmla="*/ 67 h 203"/>
                <a:gd name="T84" fmla="*/ 63 w 237"/>
                <a:gd name="T85" fmla="*/ 62 h 203"/>
                <a:gd name="T86" fmla="*/ 66 w 237"/>
                <a:gd name="T87" fmla="*/ 56 h 203"/>
                <a:gd name="T88" fmla="*/ 68 w 237"/>
                <a:gd name="T89" fmla="*/ 49 h 203"/>
                <a:gd name="T90" fmla="*/ 71 w 237"/>
                <a:gd name="T91" fmla="*/ 43 h 203"/>
                <a:gd name="T92" fmla="*/ 75 w 237"/>
                <a:gd name="T93" fmla="*/ 38 h 203"/>
                <a:gd name="T94" fmla="*/ 79 w 237"/>
                <a:gd name="T95" fmla="*/ 35 h 203"/>
                <a:gd name="T96" fmla="*/ 85 w 237"/>
                <a:gd name="T97" fmla="*/ 35 h 203"/>
                <a:gd name="T98" fmla="*/ 92 w 237"/>
                <a:gd name="T99" fmla="*/ 39 h 203"/>
                <a:gd name="T100" fmla="*/ 98 w 237"/>
                <a:gd name="T101" fmla="*/ 43 h 203"/>
                <a:gd name="T102" fmla="*/ 102 w 237"/>
                <a:gd name="T103" fmla="*/ 46 h 203"/>
                <a:gd name="T104" fmla="*/ 105 w 237"/>
                <a:gd name="T105" fmla="*/ 49 h 203"/>
                <a:gd name="T106" fmla="*/ 107 w 237"/>
                <a:gd name="T107" fmla="*/ 50 h 203"/>
                <a:gd name="T108" fmla="*/ 108 w 237"/>
                <a:gd name="T109" fmla="*/ 51 h 203"/>
                <a:gd name="T110" fmla="*/ 110 w 237"/>
                <a:gd name="T111" fmla="*/ 52 h 203"/>
                <a:gd name="T112" fmla="*/ 111 w 237"/>
                <a:gd name="T113" fmla="*/ 52 h 203"/>
                <a:gd name="T114" fmla="*/ 113 w 237"/>
                <a:gd name="T115" fmla="*/ 52 h 2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7" h="203">
                  <a:moveTo>
                    <a:pt x="225" y="105"/>
                  </a:move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2" name="Freeform 83"/>
            <p:cNvSpPr>
              <a:spLocks/>
            </p:cNvSpPr>
            <p:nvPr/>
          </p:nvSpPr>
          <p:spPr bwMode="auto">
            <a:xfrm flipH="1">
              <a:off x="2447" y="2249"/>
              <a:ext cx="119" cy="101"/>
            </a:xfrm>
            <a:custGeom>
              <a:avLst/>
              <a:gdLst>
                <a:gd name="T0" fmla="*/ 113 w 237"/>
                <a:gd name="T1" fmla="*/ 52 h 203"/>
                <a:gd name="T2" fmla="*/ 117 w 237"/>
                <a:gd name="T3" fmla="*/ 45 h 203"/>
                <a:gd name="T4" fmla="*/ 119 w 237"/>
                <a:gd name="T5" fmla="*/ 36 h 203"/>
                <a:gd name="T6" fmla="*/ 115 w 237"/>
                <a:gd name="T7" fmla="*/ 26 h 203"/>
                <a:gd name="T8" fmla="*/ 102 w 237"/>
                <a:gd name="T9" fmla="*/ 13 h 203"/>
                <a:gd name="T10" fmla="*/ 94 w 237"/>
                <a:gd name="T11" fmla="*/ 7 h 203"/>
                <a:gd name="T12" fmla="*/ 80 w 237"/>
                <a:gd name="T13" fmla="*/ 1 h 203"/>
                <a:gd name="T14" fmla="*/ 69 w 237"/>
                <a:gd name="T15" fmla="*/ 0 h 203"/>
                <a:gd name="T16" fmla="*/ 60 w 237"/>
                <a:gd name="T17" fmla="*/ 4 h 203"/>
                <a:gd name="T18" fmla="*/ 56 w 237"/>
                <a:gd name="T19" fmla="*/ 7 h 203"/>
                <a:gd name="T20" fmla="*/ 49 w 237"/>
                <a:gd name="T21" fmla="*/ 16 h 203"/>
                <a:gd name="T22" fmla="*/ 41 w 237"/>
                <a:gd name="T23" fmla="*/ 27 h 203"/>
                <a:gd name="T24" fmla="*/ 36 w 237"/>
                <a:gd name="T25" fmla="*/ 40 h 203"/>
                <a:gd name="T26" fmla="*/ 39 w 237"/>
                <a:gd name="T27" fmla="*/ 52 h 203"/>
                <a:gd name="T28" fmla="*/ 35 w 237"/>
                <a:gd name="T29" fmla="*/ 54 h 203"/>
                <a:gd name="T30" fmla="*/ 24 w 237"/>
                <a:gd name="T31" fmla="*/ 62 h 203"/>
                <a:gd name="T32" fmla="*/ 11 w 237"/>
                <a:gd name="T33" fmla="*/ 72 h 203"/>
                <a:gd name="T34" fmla="*/ 1 w 237"/>
                <a:gd name="T35" fmla="*/ 79 h 203"/>
                <a:gd name="T36" fmla="*/ 28 w 237"/>
                <a:gd name="T37" fmla="*/ 101 h 203"/>
                <a:gd name="T38" fmla="*/ 35 w 237"/>
                <a:gd name="T39" fmla="*/ 95 h 203"/>
                <a:gd name="T40" fmla="*/ 46 w 237"/>
                <a:gd name="T41" fmla="*/ 85 h 203"/>
                <a:gd name="T42" fmla="*/ 54 w 237"/>
                <a:gd name="T43" fmla="*/ 76 h 203"/>
                <a:gd name="T44" fmla="*/ 59 w 237"/>
                <a:gd name="T45" fmla="*/ 69 h 203"/>
                <a:gd name="T46" fmla="*/ 61 w 237"/>
                <a:gd name="T47" fmla="*/ 67 h 203"/>
                <a:gd name="T48" fmla="*/ 66 w 237"/>
                <a:gd name="T49" fmla="*/ 56 h 203"/>
                <a:gd name="T50" fmla="*/ 71 w 237"/>
                <a:gd name="T51" fmla="*/ 43 h 203"/>
                <a:gd name="T52" fmla="*/ 79 w 237"/>
                <a:gd name="T53" fmla="*/ 35 h 203"/>
                <a:gd name="T54" fmla="*/ 92 w 237"/>
                <a:gd name="T55" fmla="*/ 39 h 203"/>
                <a:gd name="T56" fmla="*/ 98 w 237"/>
                <a:gd name="T57" fmla="*/ 43 h 203"/>
                <a:gd name="T58" fmla="*/ 105 w 237"/>
                <a:gd name="T59" fmla="*/ 49 h 203"/>
                <a:gd name="T60" fmla="*/ 108 w 237"/>
                <a:gd name="T61" fmla="*/ 51 h 203"/>
                <a:gd name="T62" fmla="*/ 111 w 237"/>
                <a:gd name="T63" fmla="*/ 52 h 2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7" h="203">
                  <a:moveTo>
                    <a:pt x="225" y="105"/>
                  </a:moveTo>
                  <a:lnTo>
                    <a:pt x="225" y="105"/>
                  </a:ln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3" name="Freeform 84"/>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4" name="Freeform 85"/>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nvGrpSpPr>
          <p:cNvPr id="85" name="Group 86"/>
          <p:cNvGrpSpPr>
            <a:grpSpLocks/>
          </p:cNvGrpSpPr>
          <p:nvPr/>
        </p:nvGrpSpPr>
        <p:grpSpPr bwMode="auto">
          <a:xfrm>
            <a:off x="3411240" y="3876175"/>
            <a:ext cx="406400" cy="588962"/>
            <a:chOff x="1353" y="3248"/>
            <a:chExt cx="256" cy="402"/>
          </a:xfrm>
        </p:grpSpPr>
        <p:sp>
          <p:nvSpPr>
            <p:cNvPr id="86" name="Freeform 87"/>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7" name="Freeform 88"/>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8" name="Freeform 89"/>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89" name="Freeform 90"/>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0" name="Freeform 91"/>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1" name="Freeform 92"/>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2" name="Freeform 93"/>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3" name="Freeform 94"/>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4" name="Freeform 95"/>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5" name="Freeform 96"/>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6" name="Freeform 97"/>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7" name="Freeform 98"/>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8" name="Freeform 99"/>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99" name="Freeform 100"/>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0" name="Freeform 101"/>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1" name="Freeform 102"/>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2" name="Freeform 103"/>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3" name="Freeform 104"/>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4" name="Freeform 105"/>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5" name="Freeform 106"/>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6" name="Freeform 107"/>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7" name="Freeform 108"/>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8" name="Freeform 109"/>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09" name="Freeform 110"/>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10" name="Freeform 111"/>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11" name="Group 112"/>
            <p:cNvGrpSpPr>
              <a:grpSpLocks/>
            </p:cNvGrpSpPr>
            <p:nvPr/>
          </p:nvGrpSpPr>
          <p:grpSpPr bwMode="auto">
            <a:xfrm>
              <a:off x="1353" y="3288"/>
              <a:ext cx="256" cy="319"/>
              <a:chOff x="1353" y="3288"/>
              <a:chExt cx="256" cy="319"/>
            </a:xfrm>
          </p:grpSpPr>
          <p:grpSp>
            <p:nvGrpSpPr>
              <p:cNvPr id="130" name="Group 113"/>
              <p:cNvGrpSpPr>
                <a:grpSpLocks noChangeAspect="1"/>
              </p:cNvGrpSpPr>
              <p:nvPr/>
            </p:nvGrpSpPr>
            <p:grpSpPr bwMode="auto">
              <a:xfrm rot="3374691" flipH="1">
                <a:off x="1371" y="3405"/>
                <a:ext cx="319" cy="86"/>
                <a:chOff x="526" y="3435"/>
                <a:chExt cx="638" cy="173"/>
              </a:xfrm>
            </p:grpSpPr>
            <p:sp>
              <p:nvSpPr>
                <p:cNvPr id="147" name="Freeform 114"/>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8" name="Freeform 115"/>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9" name="Freeform 116"/>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0" name="Freeform 117"/>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nvGrpSpPr>
              <p:cNvPr id="131" name="Group 118"/>
              <p:cNvGrpSpPr>
                <a:grpSpLocks noChangeAspect="1"/>
              </p:cNvGrpSpPr>
              <p:nvPr/>
            </p:nvGrpSpPr>
            <p:grpSpPr bwMode="auto">
              <a:xfrm rot="3374691" flipH="1">
                <a:off x="1441" y="3209"/>
                <a:ext cx="80" cy="256"/>
                <a:chOff x="1005" y="3223"/>
                <a:chExt cx="159" cy="511"/>
              </a:xfrm>
            </p:grpSpPr>
            <p:grpSp>
              <p:nvGrpSpPr>
                <p:cNvPr id="132" name="Group 119"/>
                <p:cNvGrpSpPr>
                  <a:grpSpLocks noChangeAspect="1"/>
                </p:cNvGrpSpPr>
                <p:nvPr/>
              </p:nvGrpSpPr>
              <p:grpSpPr bwMode="auto">
                <a:xfrm>
                  <a:off x="1093" y="3490"/>
                  <a:ext cx="61" cy="244"/>
                  <a:chOff x="1093" y="3490"/>
                  <a:chExt cx="61" cy="244"/>
                </a:xfrm>
              </p:grpSpPr>
              <p:sp>
                <p:nvSpPr>
                  <p:cNvPr id="142" name="Freeform 120"/>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3" name="Freeform 121"/>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4" name="Freeform 122"/>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5" name="Freeform 123"/>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6" name="Freeform 124"/>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sp>
              <p:nvSpPr>
                <p:cNvPr id="133" name="Freeform 125"/>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4" name="Freeform 126"/>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5" name="Freeform 127"/>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6" name="Freeform 128"/>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7" name="Freeform 129"/>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8" name="Freeform 130"/>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39" name="Freeform 131"/>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0" name="Freeform 132"/>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41" name="Freeform 133"/>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nvGrpSpPr>
            <p:cNvPr id="112" name="Group 134"/>
            <p:cNvGrpSpPr>
              <a:grpSpLocks noChangeAspect="1"/>
            </p:cNvGrpSpPr>
            <p:nvPr/>
          </p:nvGrpSpPr>
          <p:grpSpPr bwMode="auto">
            <a:xfrm rot="1708905" flipH="1">
              <a:off x="1377" y="3476"/>
              <a:ext cx="210" cy="174"/>
              <a:chOff x="991" y="3087"/>
              <a:chExt cx="420" cy="347"/>
            </a:xfrm>
          </p:grpSpPr>
          <p:sp>
            <p:nvSpPr>
              <p:cNvPr id="113" name="Freeform 135"/>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14" name="Group 136"/>
              <p:cNvGrpSpPr>
                <a:grpSpLocks noChangeAspect="1"/>
              </p:cNvGrpSpPr>
              <p:nvPr/>
            </p:nvGrpSpPr>
            <p:grpSpPr bwMode="auto">
              <a:xfrm>
                <a:off x="991" y="3087"/>
                <a:ext cx="420" cy="347"/>
                <a:chOff x="576" y="3492"/>
                <a:chExt cx="420" cy="347"/>
              </a:xfrm>
            </p:grpSpPr>
            <p:sp>
              <p:nvSpPr>
                <p:cNvPr id="115" name="Freeform 137"/>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16" name="Freeform 138"/>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17" name="Group 139"/>
                <p:cNvGrpSpPr>
                  <a:grpSpLocks noChangeAspect="1"/>
                </p:cNvGrpSpPr>
                <p:nvPr/>
              </p:nvGrpSpPr>
              <p:grpSpPr bwMode="auto">
                <a:xfrm>
                  <a:off x="576" y="3492"/>
                  <a:ext cx="418" cy="347"/>
                  <a:chOff x="576" y="3492"/>
                  <a:chExt cx="418" cy="347"/>
                </a:xfrm>
              </p:grpSpPr>
              <p:sp>
                <p:nvSpPr>
                  <p:cNvPr id="118" name="Freeform 140"/>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19" name="Freeform 141"/>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0" name="Freeform 142"/>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1" name="Freeform 143"/>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2" name="Freeform 144"/>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3" name="Freeform 145"/>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4" name="Freeform 146"/>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5" name="Freeform 147"/>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6" name="Freeform 148"/>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7" name="Freeform 149"/>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8" name="Freeform 150"/>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29" name="Freeform 151"/>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grpSp>
      <p:sp>
        <p:nvSpPr>
          <p:cNvPr id="151" name="Text Box 152"/>
          <p:cNvSpPr txBox="1">
            <a:spLocks noChangeArrowheads="1"/>
          </p:cNvSpPr>
          <p:nvPr/>
        </p:nvSpPr>
        <p:spPr bwMode="auto">
          <a:xfrm>
            <a:off x="1263352" y="3931737"/>
            <a:ext cx="21256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altLang="he-IL" sz="2400" b="0" i="0" u="none" strike="noStrike" kern="0" cap="none" spc="0" normalizeH="0" baseline="0" noProof="0" dirty="0" smtClean="0">
                <a:ln>
                  <a:noFill/>
                </a:ln>
                <a:solidFill>
                  <a:srgbClr val="FF0000"/>
                </a:solidFill>
                <a:effectLst/>
                <a:uLnTx/>
                <a:uFillTx/>
                <a:latin typeface="+mn-lt"/>
              </a:rPr>
              <a:t>Water radicals attack the DNA</a:t>
            </a:r>
          </a:p>
        </p:txBody>
      </p:sp>
      <p:grpSp>
        <p:nvGrpSpPr>
          <p:cNvPr id="152" name="Group 153"/>
          <p:cNvGrpSpPr>
            <a:grpSpLocks/>
          </p:cNvGrpSpPr>
          <p:nvPr/>
        </p:nvGrpSpPr>
        <p:grpSpPr bwMode="auto">
          <a:xfrm>
            <a:off x="3579515" y="4509587"/>
            <a:ext cx="406400" cy="588963"/>
            <a:chOff x="1353" y="3248"/>
            <a:chExt cx="256" cy="402"/>
          </a:xfrm>
        </p:grpSpPr>
        <p:sp>
          <p:nvSpPr>
            <p:cNvPr id="153" name="Freeform 154"/>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4" name="Freeform 155"/>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5" name="Freeform 156"/>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6" name="Freeform 157"/>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7" name="Freeform 158"/>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8" name="Freeform 159"/>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59" name="Freeform 160"/>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0" name="Freeform 161"/>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1" name="Freeform 162"/>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2" name="Freeform 163"/>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3" name="Freeform 164"/>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4" name="Freeform 165"/>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5" name="Freeform 166"/>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6" name="Freeform 167"/>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7" name="Freeform 168"/>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8" name="Freeform 169"/>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69" name="Freeform 170"/>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0" name="Freeform 171"/>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1" name="Freeform 172"/>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2" name="Freeform 173"/>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3" name="Freeform 174"/>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4" name="Freeform 175"/>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5" name="Freeform 176"/>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6" name="Freeform 177"/>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77" name="Freeform 178"/>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78" name="Group 179"/>
            <p:cNvGrpSpPr>
              <a:grpSpLocks/>
            </p:cNvGrpSpPr>
            <p:nvPr/>
          </p:nvGrpSpPr>
          <p:grpSpPr bwMode="auto">
            <a:xfrm>
              <a:off x="1353" y="3288"/>
              <a:ext cx="256" cy="319"/>
              <a:chOff x="1353" y="3288"/>
              <a:chExt cx="256" cy="319"/>
            </a:xfrm>
          </p:grpSpPr>
          <p:grpSp>
            <p:nvGrpSpPr>
              <p:cNvPr id="197" name="Group 180"/>
              <p:cNvGrpSpPr>
                <a:grpSpLocks noChangeAspect="1"/>
              </p:cNvGrpSpPr>
              <p:nvPr/>
            </p:nvGrpSpPr>
            <p:grpSpPr bwMode="auto">
              <a:xfrm rot="3374691" flipH="1">
                <a:off x="1371" y="3405"/>
                <a:ext cx="319" cy="86"/>
                <a:chOff x="526" y="3435"/>
                <a:chExt cx="638" cy="173"/>
              </a:xfrm>
            </p:grpSpPr>
            <p:sp>
              <p:nvSpPr>
                <p:cNvPr id="214" name="Freeform 181"/>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5" name="Freeform 182"/>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6" name="Freeform 183"/>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7" name="Freeform 184"/>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nvGrpSpPr>
              <p:cNvPr id="198" name="Group 185"/>
              <p:cNvGrpSpPr>
                <a:grpSpLocks noChangeAspect="1"/>
              </p:cNvGrpSpPr>
              <p:nvPr/>
            </p:nvGrpSpPr>
            <p:grpSpPr bwMode="auto">
              <a:xfrm rot="3374691" flipH="1">
                <a:off x="1441" y="3209"/>
                <a:ext cx="80" cy="256"/>
                <a:chOff x="1005" y="3223"/>
                <a:chExt cx="159" cy="511"/>
              </a:xfrm>
            </p:grpSpPr>
            <p:grpSp>
              <p:nvGrpSpPr>
                <p:cNvPr id="199" name="Group 186"/>
                <p:cNvGrpSpPr>
                  <a:grpSpLocks noChangeAspect="1"/>
                </p:cNvGrpSpPr>
                <p:nvPr/>
              </p:nvGrpSpPr>
              <p:grpSpPr bwMode="auto">
                <a:xfrm>
                  <a:off x="1093" y="3490"/>
                  <a:ext cx="61" cy="244"/>
                  <a:chOff x="1093" y="3490"/>
                  <a:chExt cx="61" cy="244"/>
                </a:xfrm>
              </p:grpSpPr>
              <p:sp>
                <p:nvSpPr>
                  <p:cNvPr id="209" name="Freeform 187"/>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0" name="Freeform 188"/>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1" name="Freeform 189"/>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2" name="Freeform 190"/>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13" name="Freeform 191"/>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sp>
              <p:nvSpPr>
                <p:cNvPr id="200" name="Freeform 192"/>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1" name="Freeform 193"/>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2" name="Freeform 194"/>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3" name="Freeform 195"/>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4" name="Freeform 196"/>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5" name="Freeform 197"/>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6" name="Freeform 198"/>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7" name="Freeform 199"/>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08" name="Freeform 200"/>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nvGrpSpPr>
            <p:cNvPr id="179" name="Group 201"/>
            <p:cNvGrpSpPr>
              <a:grpSpLocks noChangeAspect="1"/>
            </p:cNvGrpSpPr>
            <p:nvPr/>
          </p:nvGrpSpPr>
          <p:grpSpPr bwMode="auto">
            <a:xfrm rot="1708905" flipH="1">
              <a:off x="1377" y="3476"/>
              <a:ext cx="210" cy="174"/>
              <a:chOff x="991" y="3087"/>
              <a:chExt cx="420" cy="347"/>
            </a:xfrm>
          </p:grpSpPr>
          <p:sp>
            <p:nvSpPr>
              <p:cNvPr id="180" name="Freeform 202"/>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81" name="Group 203"/>
              <p:cNvGrpSpPr>
                <a:grpSpLocks noChangeAspect="1"/>
              </p:cNvGrpSpPr>
              <p:nvPr/>
            </p:nvGrpSpPr>
            <p:grpSpPr bwMode="auto">
              <a:xfrm>
                <a:off x="991" y="3087"/>
                <a:ext cx="420" cy="347"/>
                <a:chOff x="576" y="3492"/>
                <a:chExt cx="420" cy="347"/>
              </a:xfrm>
            </p:grpSpPr>
            <p:sp>
              <p:nvSpPr>
                <p:cNvPr id="182" name="Freeform 204"/>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3" name="Freeform 205"/>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184" name="Group 206"/>
                <p:cNvGrpSpPr>
                  <a:grpSpLocks noChangeAspect="1"/>
                </p:cNvGrpSpPr>
                <p:nvPr/>
              </p:nvGrpSpPr>
              <p:grpSpPr bwMode="auto">
                <a:xfrm>
                  <a:off x="576" y="3492"/>
                  <a:ext cx="418" cy="347"/>
                  <a:chOff x="576" y="3492"/>
                  <a:chExt cx="418" cy="347"/>
                </a:xfrm>
              </p:grpSpPr>
              <p:sp>
                <p:nvSpPr>
                  <p:cNvPr id="185" name="Freeform 207"/>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6" name="Freeform 208"/>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7" name="Freeform 209"/>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8" name="Freeform 210"/>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89" name="Freeform 211"/>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0" name="Freeform 212"/>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1" name="Freeform 213"/>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2" name="Freeform 214"/>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3" name="Freeform 215"/>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4" name="Freeform 216"/>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5" name="Freeform 217"/>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196" name="Freeform 218"/>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grpSp>
      <p:grpSp>
        <p:nvGrpSpPr>
          <p:cNvPr id="218" name="Group 219"/>
          <p:cNvGrpSpPr>
            <a:grpSpLocks/>
          </p:cNvGrpSpPr>
          <p:nvPr/>
        </p:nvGrpSpPr>
        <p:grpSpPr bwMode="auto">
          <a:xfrm flipH="1">
            <a:off x="5065415" y="3807912"/>
            <a:ext cx="406400" cy="588963"/>
            <a:chOff x="1353" y="3248"/>
            <a:chExt cx="256" cy="402"/>
          </a:xfrm>
        </p:grpSpPr>
        <p:sp>
          <p:nvSpPr>
            <p:cNvPr id="219" name="Freeform 220"/>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0" name="Freeform 221"/>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1" name="Freeform 222"/>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2" name="Freeform 223"/>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3" name="Freeform 224"/>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4" name="Freeform 225"/>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5" name="Freeform 226"/>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6" name="Freeform 227"/>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7" name="Freeform 228"/>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8" name="Freeform 229"/>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29" name="Freeform 230"/>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0" name="Freeform 231"/>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1" name="Freeform 232"/>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2" name="Freeform 233"/>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3" name="Freeform 234"/>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4" name="Freeform 235"/>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5" name="Freeform 236"/>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6" name="Freeform 237"/>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7" name="Freeform 238"/>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8" name="Freeform 239"/>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39" name="Freeform 240"/>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40" name="Freeform 241"/>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41" name="Freeform 242"/>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42" name="Freeform 243"/>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43" name="Freeform 244"/>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244" name="Group 245"/>
            <p:cNvGrpSpPr>
              <a:grpSpLocks/>
            </p:cNvGrpSpPr>
            <p:nvPr/>
          </p:nvGrpSpPr>
          <p:grpSpPr bwMode="auto">
            <a:xfrm>
              <a:off x="1353" y="3288"/>
              <a:ext cx="256" cy="319"/>
              <a:chOff x="1353" y="3288"/>
              <a:chExt cx="256" cy="319"/>
            </a:xfrm>
          </p:grpSpPr>
          <p:grpSp>
            <p:nvGrpSpPr>
              <p:cNvPr id="263" name="Group 246"/>
              <p:cNvGrpSpPr>
                <a:grpSpLocks noChangeAspect="1"/>
              </p:cNvGrpSpPr>
              <p:nvPr/>
            </p:nvGrpSpPr>
            <p:grpSpPr bwMode="auto">
              <a:xfrm rot="3374691" flipH="1">
                <a:off x="1371" y="3405"/>
                <a:ext cx="319" cy="86"/>
                <a:chOff x="526" y="3435"/>
                <a:chExt cx="638" cy="173"/>
              </a:xfrm>
            </p:grpSpPr>
            <p:sp>
              <p:nvSpPr>
                <p:cNvPr id="280" name="Freeform 247"/>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81" name="Freeform 248"/>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82" name="Freeform 249"/>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83" name="Freeform 250"/>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nvGrpSpPr>
              <p:cNvPr id="264" name="Group 251"/>
              <p:cNvGrpSpPr>
                <a:grpSpLocks noChangeAspect="1"/>
              </p:cNvGrpSpPr>
              <p:nvPr/>
            </p:nvGrpSpPr>
            <p:grpSpPr bwMode="auto">
              <a:xfrm rot="3374691" flipH="1">
                <a:off x="1441" y="3209"/>
                <a:ext cx="80" cy="256"/>
                <a:chOff x="1005" y="3223"/>
                <a:chExt cx="159" cy="511"/>
              </a:xfrm>
            </p:grpSpPr>
            <p:grpSp>
              <p:nvGrpSpPr>
                <p:cNvPr id="265" name="Group 252"/>
                <p:cNvGrpSpPr>
                  <a:grpSpLocks noChangeAspect="1"/>
                </p:cNvGrpSpPr>
                <p:nvPr/>
              </p:nvGrpSpPr>
              <p:grpSpPr bwMode="auto">
                <a:xfrm>
                  <a:off x="1093" y="3490"/>
                  <a:ext cx="61" cy="244"/>
                  <a:chOff x="1093" y="3490"/>
                  <a:chExt cx="61" cy="244"/>
                </a:xfrm>
              </p:grpSpPr>
              <p:sp>
                <p:nvSpPr>
                  <p:cNvPr id="275" name="Freeform 253"/>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6" name="Freeform 254"/>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7" name="Freeform 255"/>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8" name="Freeform 256"/>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9" name="Freeform 257"/>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sp>
              <p:nvSpPr>
                <p:cNvPr id="266" name="Freeform 258"/>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7" name="Freeform 259"/>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8" name="Freeform 260"/>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9" name="Freeform 261"/>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0" name="Freeform 262"/>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1" name="Freeform 263"/>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2" name="Freeform 264"/>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3" name="Freeform 265"/>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74" name="Freeform 266"/>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nvGrpSpPr>
            <p:cNvPr id="245" name="Group 267"/>
            <p:cNvGrpSpPr>
              <a:grpSpLocks noChangeAspect="1"/>
            </p:cNvGrpSpPr>
            <p:nvPr/>
          </p:nvGrpSpPr>
          <p:grpSpPr bwMode="auto">
            <a:xfrm rot="1708905" flipH="1">
              <a:off x="1377" y="3476"/>
              <a:ext cx="210" cy="174"/>
              <a:chOff x="991" y="3087"/>
              <a:chExt cx="420" cy="347"/>
            </a:xfrm>
          </p:grpSpPr>
          <p:sp>
            <p:nvSpPr>
              <p:cNvPr id="246" name="Freeform 268"/>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247" name="Group 269"/>
              <p:cNvGrpSpPr>
                <a:grpSpLocks noChangeAspect="1"/>
              </p:cNvGrpSpPr>
              <p:nvPr/>
            </p:nvGrpSpPr>
            <p:grpSpPr bwMode="auto">
              <a:xfrm>
                <a:off x="991" y="3087"/>
                <a:ext cx="420" cy="347"/>
                <a:chOff x="576" y="3492"/>
                <a:chExt cx="420" cy="347"/>
              </a:xfrm>
            </p:grpSpPr>
            <p:sp>
              <p:nvSpPr>
                <p:cNvPr id="248" name="Freeform 270"/>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49" name="Freeform 271"/>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nvGrpSpPr>
                <p:cNvPr id="250" name="Group 272"/>
                <p:cNvGrpSpPr>
                  <a:grpSpLocks noChangeAspect="1"/>
                </p:cNvGrpSpPr>
                <p:nvPr/>
              </p:nvGrpSpPr>
              <p:grpSpPr bwMode="auto">
                <a:xfrm>
                  <a:off x="576" y="3492"/>
                  <a:ext cx="418" cy="347"/>
                  <a:chOff x="576" y="3492"/>
                  <a:chExt cx="418" cy="347"/>
                </a:xfrm>
              </p:grpSpPr>
              <p:sp>
                <p:nvSpPr>
                  <p:cNvPr id="251" name="Freeform 273"/>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2" name="Freeform 274"/>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3" name="Freeform 275"/>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4" name="Freeform 276"/>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5" name="Freeform 277"/>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6" name="Freeform 278"/>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7" name="Freeform 279"/>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8" name="Freeform 280"/>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59" name="Freeform 281"/>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0" name="Freeform 282"/>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1" name="Freeform 283"/>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62" name="Freeform 284"/>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grpSp>
          </p:grpSp>
        </p:grpSp>
      </p:grpSp>
      <p:sp>
        <p:nvSpPr>
          <p:cNvPr id="284"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85"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ysClr val="windowText" lastClr="000000"/>
              </a:solidFill>
              <a:effectLst/>
              <a:uLnTx/>
              <a:uFillTx/>
            </a:endParaRPr>
          </a:p>
        </p:txBody>
      </p:sp>
      <p:sp>
        <p:nvSpPr>
          <p:cNvPr id="286" name="Text Box 287"/>
          <p:cNvSpPr txBox="1">
            <a:spLocks noChangeArrowheads="1"/>
          </p:cNvSpPr>
          <p:nvPr/>
        </p:nvSpPr>
        <p:spPr bwMode="auto">
          <a:xfrm>
            <a:off x="5170227" y="5652537"/>
            <a:ext cx="350622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he-IL" sz="1600" b="0" i="0" u="none" strike="noStrike" kern="0" cap="none" spc="0" normalizeH="0" baseline="0" noProof="0" dirty="0" smtClean="0">
                <a:ln>
                  <a:noFill/>
                </a:ln>
                <a:effectLst/>
                <a:uLnTx/>
                <a:uFillTx/>
                <a:latin typeface="+mn-lt"/>
              </a:rPr>
              <a:t>The mean diffusion distance of OH radicals before they react is only 2-3 nm</a:t>
            </a:r>
          </a:p>
        </p:txBody>
      </p:sp>
      <p:sp>
        <p:nvSpPr>
          <p:cNvPr id="287" name="Text Box 288"/>
          <p:cNvSpPr txBox="1">
            <a:spLocks noChangeArrowheads="1"/>
          </p:cNvSpPr>
          <p:nvPr/>
        </p:nvSpPr>
        <p:spPr bwMode="auto">
          <a:xfrm>
            <a:off x="2393652" y="4725487"/>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rgbClr val="3333CC"/>
                </a:solidFill>
                <a:effectLst/>
                <a:uLnTx/>
                <a:uFillTx/>
                <a:latin typeface="+mn-lt"/>
              </a:rPr>
              <a:t>OH</a:t>
            </a:r>
            <a:r>
              <a:rPr kumimoji="0" lang="en-US" sz="2400" b="0" i="0" u="none" strike="noStrike" kern="0" cap="none" spc="0" normalizeH="0" baseline="30000" noProof="0" dirty="0" smtClean="0">
                <a:ln>
                  <a:noFill/>
                </a:ln>
                <a:solidFill>
                  <a:srgbClr val="3333CC"/>
                </a:solidFill>
                <a:effectLst/>
                <a:uLnTx/>
                <a:uFillTx/>
                <a:latin typeface="+mn-lt"/>
              </a:rPr>
              <a:t>•</a:t>
            </a:r>
            <a:endParaRPr kumimoji="0" lang="en-US" sz="2400" b="0" i="0" u="none" strike="noStrike" kern="0" cap="none" spc="0" normalizeH="0" baseline="0" noProof="0" dirty="0" smtClean="0">
              <a:ln>
                <a:noFill/>
              </a:ln>
              <a:solidFill>
                <a:srgbClr val="3333CC"/>
              </a:solidFill>
              <a:effectLst/>
              <a:uLnTx/>
              <a:uFillTx/>
              <a:latin typeface="+mn-lt"/>
            </a:endParaRPr>
          </a:p>
        </p:txBody>
      </p:sp>
      <p:sp>
        <p:nvSpPr>
          <p:cNvPr id="288" name="Text Box 289"/>
          <p:cNvSpPr txBox="1">
            <a:spLocks noChangeArrowheads="1"/>
          </p:cNvSpPr>
          <p:nvPr/>
        </p:nvSpPr>
        <p:spPr bwMode="auto">
          <a:xfrm>
            <a:off x="3079452" y="3277687"/>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1" i="0" u="none" strike="noStrike" kern="0" cap="none" spc="0" normalizeH="0" baseline="0" noProof="0" smtClean="0">
                <a:ln>
                  <a:noFill/>
                </a:ln>
                <a:solidFill>
                  <a:srgbClr val="FF3300"/>
                </a:solidFill>
                <a:effectLst/>
                <a:uLnTx/>
                <a:uFillTx/>
                <a:latin typeface="Times New Roman" pitchFamily="18" charset="0"/>
              </a:rPr>
              <a:t>e</a:t>
            </a:r>
            <a:r>
              <a:rPr kumimoji="0" lang="en-US" sz="2400" b="1" i="0" u="none" strike="noStrike" kern="0" cap="none" spc="0" normalizeH="0" baseline="30000" noProof="0" smtClean="0">
                <a:ln>
                  <a:noFill/>
                </a:ln>
                <a:solidFill>
                  <a:srgbClr val="FF3300"/>
                </a:solidFill>
                <a:effectLst/>
                <a:uLnTx/>
                <a:uFillTx/>
                <a:latin typeface="Times New Roman" pitchFamily="18" charset="0"/>
              </a:rPr>
              <a:t>-</a:t>
            </a:r>
            <a:endParaRPr kumimoji="0" lang="en-US" sz="2400" b="1" i="0" u="none" strike="noStrike" kern="0" cap="none" spc="0" normalizeH="0" baseline="0" noProof="0" smtClean="0">
              <a:ln>
                <a:noFill/>
              </a:ln>
              <a:solidFill>
                <a:srgbClr val="FF3300"/>
              </a:solidFill>
              <a:effectLst/>
              <a:uLnTx/>
              <a:uFillTx/>
              <a:latin typeface="Times New Roman" pitchFamily="18" charset="0"/>
            </a:endParaRPr>
          </a:p>
        </p:txBody>
      </p:sp>
      <p:sp>
        <p:nvSpPr>
          <p:cNvPr id="289" name="Text Box 290"/>
          <p:cNvSpPr txBox="1">
            <a:spLocks noChangeArrowheads="1"/>
          </p:cNvSpPr>
          <p:nvPr/>
        </p:nvSpPr>
        <p:spPr bwMode="auto">
          <a:xfrm>
            <a:off x="1022052" y="1448887"/>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smtClean="0">
                <a:ln>
                  <a:noFill/>
                </a:ln>
                <a:solidFill>
                  <a:srgbClr val="FF33CC"/>
                </a:solidFill>
                <a:effectLst/>
                <a:uLnTx/>
                <a:uFillTx/>
                <a:latin typeface="+mn-lt"/>
              </a:rPr>
              <a:t>Primary particle track</a:t>
            </a:r>
          </a:p>
        </p:txBody>
      </p:sp>
      <p:sp>
        <p:nvSpPr>
          <p:cNvPr id="290" name="TextBox 289"/>
          <p:cNvSpPr txBox="1"/>
          <p:nvPr/>
        </p:nvSpPr>
        <p:spPr>
          <a:xfrm>
            <a:off x="303989" y="5887675"/>
            <a:ext cx="1758032" cy="307777"/>
          </a:xfrm>
          <a:prstGeom prst="rect">
            <a:avLst/>
          </a:prstGeom>
          <a:noFill/>
        </p:spPr>
        <p:txBody>
          <a:bodyPr wrap="square" rtlCol="0">
            <a:spAutoFit/>
          </a:bodyPr>
          <a:lstStyle/>
          <a:p>
            <a:r>
              <a:rPr lang="en-US" sz="1400" dirty="0" smtClean="0"/>
              <a:t>Courtesy R. Schulte</a:t>
            </a:r>
            <a:endParaRPr lang="en-GB" sz="1400" dirty="0"/>
          </a:p>
        </p:txBody>
      </p:sp>
      <p:sp>
        <p:nvSpPr>
          <p:cNvPr id="296" name="Slide Number Placeholder 295"/>
          <p:cNvSpPr>
            <a:spLocks noGrp="1"/>
          </p:cNvSpPr>
          <p:nvPr>
            <p:ph type="sldNum" sz="quarter" idx="12"/>
          </p:nvPr>
        </p:nvSpPr>
        <p:spPr/>
        <p:txBody>
          <a:bodyPr/>
          <a:lstStyle/>
          <a:p>
            <a:fld id="{97B5E8DF-58F0-4F1A-9C8E-35C36CDA2C44}" type="slidenum">
              <a:rPr lang="en-GB" smtClean="0"/>
              <a:pPr/>
              <a:t>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US" sz="2000" i="1" dirty="0" smtClean="0">
                <a:solidFill>
                  <a:srgbClr val="FF0000"/>
                </a:solidFill>
                <a:latin typeface="Verdana" pitchFamily="34" charset="0"/>
                <a:ea typeface="Verdana" pitchFamily="34" charset="0"/>
                <a:cs typeface="Verdana" pitchFamily="34" charset="0"/>
              </a:rPr>
              <a:t>DNA damage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9359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rotWithShape="1">
          <a:blip r:embed="rId2" cstate="print"/>
          <a:srcRect/>
          <a:stretch/>
        </p:blipFill>
        <p:spPr bwMode="auto">
          <a:xfrm>
            <a:off x="609600" y="838200"/>
            <a:ext cx="7848600" cy="4897438"/>
          </a:xfrm>
          <a:prstGeom prst="rect">
            <a:avLst/>
          </a:prstGeom>
          <a:noFill/>
          <a:ln w="9525">
            <a:noFill/>
            <a:miter lim="800000"/>
            <a:headEnd/>
            <a:tailEnd/>
          </a:ln>
        </p:spPr>
      </p:pic>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Radiobiological effectiveness (RBE)</a:t>
            </a:r>
          </a:p>
        </p:txBody>
      </p:sp>
      <p:sp>
        <p:nvSpPr>
          <p:cNvPr id="9" name="Slide Number Placeholder 8"/>
          <p:cNvSpPr>
            <a:spLocks noGrp="1"/>
          </p:cNvSpPr>
          <p:nvPr>
            <p:ph type="sldNum" sz="quarter" idx="12"/>
          </p:nvPr>
        </p:nvSpPr>
        <p:spPr/>
        <p:txBody>
          <a:bodyPr/>
          <a:lstStyle/>
          <a:p>
            <a:fld id="{97B5E8DF-58F0-4F1A-9C8E-35C36CDA2C44}" type="slidenum">
              <a:rPr lang="en-GB" smtClean="0"/>
              <a:pPr/>
              <a:t>9</a:t>
            </a:fld>
            <a:endParaRPr lang="en-GB"/>
          </a:p>
        </p:txBody>
      </p:sp>
    </p:spTree>
    <p:extLst>
      <p:ext uri="{BB962C8B-B14F-4D97-AF65-F5344CB8AC3E}">
        <p14:creationId xmlns:p14="http://schemas.microsoft.com/office/powerpoint/2010/main" val="55359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gles">
  <a:themeElements>
    <a:clrScheme name="Custom 3">
      <a:dk1>
        <a:sysClr val="windowText" lastClr="000000"/>
      </a:dk1>
      <a:lt1>
        <a:sysClr val="window" lastClr="FFFFFF"/>
      </a:lt1>
      <a:dk2>
        <a:srgbClr val="3E3D2D"/>
      </a:dk2>
      <a:lt2>
        <a:srgbClr val="CAF278"/>
      </a:lt2>
      <a:accent1>
        <a:srgbClr val="94C600"/>
      </a:accent1>
      <a:accent2>
        <a:srgbClr val="71685A"/>
      </a:accent2>
      <a:accent3>
        <a:srgbClr val="E22B00"/>
      </a:accent3>
      <a:accent4>
        <a:srgbClr val="909465"/>
      </a:accent4>
      <a:accent5>
        <a:srgbClr val="956B43"/>
      </a:accent5>
      <a:accent6>
        <a:srgbClr val="FEA022"/>
      </a:accent6>
      <a:hlink>
        <a:srgbClr val="E68200"/>
      </a:hlink>
      <a:folHlink>
        <a:srgbClr val="FFA94A"/>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3709</TotalTime>
  <Words>7916</Words>
  <Application>Microsoft Office PowerPoint</Application>
  <PresentationFormat>On-screen Show (4:3)</PresentationFormat>
  <Paragraphs>720</Paragraphs>
  <Slides>71</Slides>
  <Notes>22</Notes>
  <HiddenSlides>0</HiddenSlides>
  <MMClips>0</MMClips>
  <ScaleCrop>false</ScaleCrop>
  <HeadingPairs>
    <vt:vector size="4" baseType="variant">
      <vt:variant>
        <vt:lpstr>Theme</vt:lpstr>
      </vt:variant>
      <vt:variant>
        <vt:i4>2</vt:i4>
      </vt:variant>
      <vt:variant>
        <vt:lpstr>Slide Titles</vt:lpstr>
      </vt:variant>
      <vt:variant>
        <vt:i4>71</vt:i4>
      </vt:variant>
    </vt:vector>
  </HeadingPairs>
  <TitlesOfParts>
    <vt:vector size="73" baseType="lpstr">
      <vt:lpstr>Office Theme</vt:lpstr>
      <vt:lpstr>Angles</vt:lpstr>
      <vt:lpstr>TRAINING COURSE on radiation dosimetry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Silari</cp:lastModifiedBy>
  <cp:revision>391</cp:revision>
  <dcterms:created xsi:type="dcterms:W3CDTF">2012-09-29T09:08:00Z</dcterms:created>
  <dcterms:modified xsi:type="dcterms:W3CDTF">2012-11-21T09:51:22Z</dcterms:modified>
</cp:coreProperties>
</file>