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ink/ink2.xml" ContentType="application/inkml+xml"/>
  <Override PartName="/ppt/notesSlides/notesSlide5.xml" ContentType="application/vnd.openxmlformats-officedocument.presentationml.notesSlide+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56"/>
  </p:notesMasterIdLst>
  <p:handoutMasterIdLst>
    <p:handoutMasterId r:id="rId57"/>
  </p:handoutMasterIdLst>
  <p:sldIdLst>
    <p:sldId id="260" r:id="rId2"/>
    <p:sldId id="261" r:id="rId3"/>
    <p:sldId id="263" r:id="rId4"/>
    <p:sldId id="266" r:id="rId5"/>
    <p:sldId id="274" r:id="rId6"/>
    <p:sldId id="272" r:id="rId7"/>
    <p:sldId id="270" r:id="rId8"/>
    <p:sldId id="409" r:id="rId9"/>
    <p:sldId id="411" r:id="rId10"/>
    <p:sldId id="410" r:id="rId11"/>
    <p:sldId id="282" r:id="rId12"/>
    <p:sldId id="297" r:id="rId13"/>
    <p:sldId id="413" r:id="rId14"/>
    <p:sldId id="311" r:id="rId15"/>
    <p:sldId id="412" r:id="rId16"/>
    <p:sldId id="316" r:id="rId17"/>
    <p:sldId id="333" r:id="rId18"/>
    <p:sldId id="335" r:id="rId19"/>
    <p:sldId id="337" r:id="rId20"/>
    <p:sldId id="338" r:id="rId21"/>
    <p:sldId id="414" r:id="rId22"/>
    <p:sldId id="415" r:id="rId23"/>
    <p:sldId id="417" r:id="rId24"/>
    <p:sldId id="340" r:id="rId25"/>
    <p:sldId id="341" r:id="rId26"/>
    <p:sldId id="342" r:id="rId27"/>
    <p:sldId id="343" r:id="rId28"/>
    <p:sldId id="344" r:id="rId29"/>
    <p:sldId id="345" r:id="rId30"/>
    <p:sldId id="349" r:id="rId31"/>
    <p:sldId id="362" r:id="rId32"/>
    <p:sldId id="365" r:id="rId33"/>
    <p:sldId id="366" r:id="rId34"/>
    <p:sldId id="369" r:id="rId35"/>
    <p:sldId id="370" r:id="rId36"/>
    <p:sldId id="371" r:id="rId37"/>
    <p:sldId id="418" r:id="rId38"/>
    <p:sldId id="419" r:id="rId39"/>
    <p:sldId id="421" r:id="rId40"/>
    <p:sldId id="374" r:id="rId41"/>
    <p:sldId id="387" r:id="rId42"/>
    <p:sldId id="392" r:id="rId43"/>
    <p:sldId id="388" r:id="rId44"/>
    <p:sldId id="390" r:id="rId45"/>
    <p:sldId id="391" r:id="rId46"/>
    <p:sldId id="394" r:id="rId47"/>
    <p:sldId id="395" r:id="rId48"/>
    <p:sldId id="378" r:id="rId49"/>
    <p:sldId id="379" r:id="rId50"/>
    <p:sldId id="380" r:id="rId51"/>
    <p:sldId id="381" r:id="rId52"/>
    <p:sldId id="382" r:id="rId53"/>
    <p:sldId id="383" r:id="rId54"/>
    <p:sldId id="384"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75" autoAdjust="0"/>
    <p:restoredTop sz="94673" autoAdjust="0"/>
  </p:normalViewPr>
  <p:slideViewPr>
    <p:cSldViewPr>
      <p:cViewPr>
        <p:scale>
          <a:sx n="77" d="100"/>
          <a:sy n="77" d="100"/>
        </p:scale>
        <p:origin x="-126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1132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D:\My%20Documents\Spring2010\Experiments\TEgas\RelGainTEgas_RelTo32.5tor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CA" sz="1200"/>
            </a:pPr>
            <a:r>
              <a:rPr lang="en-US" sz="1200"/>
              <a:t>Relative Gas Gain for</a:t>
            </a:r>
            <a:r>
              <a:rPr lang="en-US" sz="1200" baseline="0"/>
              <a:t>  Propane Based TE Gas at P</a:t>
            </a:r>
            <a:r>
              <a:rPr lang="en-US" sz="1200"/>
              <a:t>ressures 3.25 (graph 1), 6.5 (2), 16.25 (3), 26 (4), 32.5 torr, Relative to the Measurement Made at 32.5 Torr and  Vanode 100 V</a:t>
            </a:r>
          </a:p>
        </c:rich>
      </c:tx>
      <c:layout/>
      <c:overlay val="0"/>
    </c:title>
    <c:autoTitleDeleted val="0"/>
    <c:plotArea>
      <c:layout>
        <c:manualLayout>
          <c:layoutTarget val="inner"/>
          <c:xMode val="edge"/>
          <c:yMode val="edge"/>
          <c:x val="9.9467662696010081E-2"/>
          <c:y val="0.2019310204446387"/>
          <c:w val="0.80457601453664451"/>
          <c:h val="0.62881959269593601"/>
        </c:manualLayout>
      </c:layout>
      <c:scatterChart>
        <c:scatterStyle val="smoothMarker"/>
        <c:varyColors val="0"/>
        <c:ser>
          <c:idx val="0"/>
          <c:order val="0"/>
          <c:xVal>
            <c:numRef>
              <c:f>Sheet1!$A$6:$A$12</c:f>
              <c:numCache>
                <c:formatCode>General</c:formatCode>
                <c:ptCount val="7"/>
                <c:pt idx="0">
                  <c:v>100</c:v>
                </c:pt>
                <c:pt idx="1">
                  <c:v>200</c:v>
                </c:pt>
                <c:pt idx="2">
                  <c:v>300</c:v>
                </c:pt>
                <c:pt idx="3">
                  <c:v>400</c:v>
                </c:pt>
                <c:pt idx="4">
                  <c:v>500</c:v>
                </c:pt>
                <c:pt idx="5">
                  <c:v>600</c:v>
                </c:pt>
                <c:pt idx="6">
                  <c:v>700</c:v>
                </c:pt>
              </c:numCache>
            </c:numRef>
          </c:xVal>
          <c:yVal>
            <c:numRef>
              <c:f>Sheet1!$B$6:$B$12</c:f>
              <c:numCache>
                <c:formatCode>General</c:formatCode>
                <c:ptCount val="7"/>
                <c:pt idx="1">
                  <c:v>2.0099999999999998</c:v>
                </c:pt>
                <c:pt idx="2">
                  <c:v>3.1</c:v>
                </c:pt>
                <c:pt idx="3">
                  <c:v>4.2300000000000004</c:v>
                </c:pt>
                <c:pt idx="4">
                  <c:v>5.2700000000000014</c:v>
                </c:pt>
                <c:pt idx="5">
                  <c:v>6.3599999999999985</c:v>
                </c:pt>
              </c:numCache>
            </c:numRef>
          </c:yVal>
          <c:smooth val="1"/>
        </c:ser>
        <c:ser>
          <c:idx val="1"/>
          <c:order val="1"/>
          <c:xVal>
            <c:numRef>
              <c:f>Sheet1!$A$6:$A$12</c:f>
              <c:numCache>
                <c:formatCode>General</c:formatCode>
                <c:ptCount val="7"/>
                <c:pt idx="0">
                  <c:v>100</c:v>
                </c:pt>
                <c:pt idx="1">
                  <c:v>200</c:v>
                </c:pt>
                <c:pt idx="2">
                  <c:v>300</c:v>
                </c:pt>
                <c:pt idx="3">
                  <c:v>400</c:v>
                </c:pt>
                <c:pt idx="4">
                  <c:v>500</c:v>
                </c:pt>
                <c:pt idx="5">
                  <c:v>600</c:v>
                </c:pt>
                <c:pt idx="6">
                  <c:v>700</c:v>
                </c:pt>
              </c:numCache>
            </c:numRef>
          </c:xVal>
          <c:yVal>
            <c:numRef>
              <c:f>Sheet1!$C$6:$C$12</c:f>
              <c:numCache>
                <c:formatCode>General</c:formatCode>
                <c:ptCount val="7"/>
                <c:pt idx="0">
                  <c:v>0.85000000000000064</c:v>
                </c:pt>
                <c:pt idx="1">
                  <c:v>1.71</c:v>
                </c:pt>
                <c:pt idx="2">
                  <c:v>2.71</c:v>
                </c:pt>
                <c:pt idx="3">
                  <c:v>3.7600000000000002</c:v>
                </c:pt>
                <c:pt idx="4">
                  <c:v>4.79</c:v>
                </c:pt>
                <c:pt idx="5">
                  <c:v>5.8199999999999985</c:v>
                </c:pt>
                <c:pt idx="6">
                  <c:v>6.88</c:v>
                </c:pt>
              </c:numCache>
            </c:numRef>
          </c:yVal>
          <c:smooth val="1"/>
        </c:ser>
        <c:ser>
          <c:idx val="2"/>
          <c:order val="2"/>
          <c:xVal>
            <c:numRef>
              <c:f>Sheet1!$A$6:$A$12</c:f>
              <c:numCache>
                <c:formatCode>General</c:formatCode>
                <c:ptCount val="7"/>
                <c:pt idx="0">
                  <c:v>100</c:v>
                </c:pt>
                <c:pt idx="1">
                  <c:v>200</c:v>
                </c:pt>
                <c:pt idx="2">
                  <c:v>300</c:v>
                </c:pt>
                <c:pt idx="3">
                  <c:v>400</c:v>
                </c:pt>
                <c:pt idx="4">
                  <c:v>500</c:v>
                </c:pt>
                <c:pt idx="5">
                  <c:v>600</c:v>
                </c:pt>
                <c:pt idx="6">
                  <c:v>700</c:v>
                </c:pt>
              </c:numCache>
            </c:numRef>
          </c:xVal>
          <c:yVal>
            <c:numRef>
              <c:f>Sheet1!$D$6:$D$12</c:f>
              <c:numCache>
                <c:formatCode>General</c:formatCode>
                <c:ptCount val="7"/>
                <c:pt idx="0">
                  <c:v>0.52</c:v>
                </c:pt>
                <c:pt idx="1">
                  <c:v>1.1499999999999873</c:v>
                </c:pt>
                <c:pt idx="2">
                  <c:v>1.9400000000000113</c:v>
                </c:pt>
                <c:pt idx="3">
                  <c:v>2.82</c:v>
                </c:pt>
                <c:pt idx="4">
                  <c:v>3.7600000000000002</c:v>
                </c:pt>
                <c:pt idx="5">
                  <c:v>4.72</c:v>
                </c:pt>
                <c:pt idx="6">
                  <c:v>5.71</c:v>
                </c:pt>
              </c:numCache>
            </c:numRef>
          </c:yVal>
          <c:smooth val="1"/>
        </c:ser>
        <c:ser>
          <c:idx val="3"/>
          <c:order val="3"/>
          <c:xVal>
            <c:numRef>
              <c:f>Sheet1!$A$6:$A$12</c:f>
              <c:numCache>
                <c:formatCode>General</c:formatCode>
                <c:ptCount val="7"/>
                <c:pt idx="0">
                  <c:v>100</c:v>
                </c:pt>
                <c:pt idx="1">
                  <c:v>200</c:v>
                </c:pt>
                <c:pt idx="2">
                  <c:v>300</c:v>
                </c:pt>
                <c:pt idx="3">
                  <c:v>400</c:v>
                </c:pt>
                <c:pt idx="4">
                  <c:v>500</c:v>
                </c:pt>
                <c:pt idx="5">
                  <c:v>600</c:v>
                </c:pt>
                <c:pt idx="6">
                  <c:v>700</c:v>
                </c:pt>
              </c:numCache>
            </c:numRef>
          </c:xVal>
          <c:yVal>
            <c:numRef>
              <c:f>Sheet1!$E$6:$E$12</c:f>
              <c:numCache>
                <c:formatCode>General</c:formatCode>
                <c:ptCount val="7"/>
                <c:pt idx="0">
                  <c:v>0.30000000000000032</c:v>
                </c:pt>
                <c:pt idx="1">
                  <c:v>0.85000000000000064</c:v>
                </c:pt>
                <c:pt idx="2">
                  <c:v>1.5</c:v>
                </c:pt>
                <c:pt idx="3">
                  <c:v>2.29</c:v>
                </c:pt>
                <c:pt idx="4">
                  <c:v>3.1</c:v>
                </c:pt>
                <c:pt idx="5">
                  <c:v>3.9899999999999998</c:v>
                </c:pt>
                <c:pt idx="6">
                  <c:v>4.9300000000000024</c:v>
                </c:pt>
              </c:numCache>
            </c:numRef>
          </c:yVal>
          <c:smooth val="1"/>
        </c:ser>
        <c:ser>
          <c:idx val="4"/>
          <c:order val="4"/>
          <c:xVal>
            <c:numRef>
              <c:f>Sheet1!$A$6:$A$12</c:f>
              <c:numCache>
                <c:formatCode>General</c:formatCode>
                <c:ptCount val="7"/>
                <c:pt idx="0">
                  <c:v>100</c:v>
                </c:pt>
                <c:pt idx="1">
                  <c:v>200</c:v>
                </c:pt>
                <c:pt idx="2">
                  <c:v>300</c:v>
                </c:pt>
                <c:pt idx="3">
                  <c:v>400</c:v>
                </c:pt>
                <c:pt idx="4">
                  <c:v>500</c:v>
                </c:pt>
                <c:pt idx="5">
                  <c:v>600</c:v>
                </c:pt>
                <c:pt idx="6">
                  <c:v>700</c:v>
                </c:pt>
              </c:numCache>
            </c:numRef>
          </c:xVal>
          <c:yVal>
            <c:numRef>
              <c:f>Sheet1!$F$6:$F$12</c:f>
              <c:numCache>
                <c:formatCode>General</c:formatCode>
                <c:ptCount val="7"/>
                <c:pt idx="0">
                  <c:v>0</c:v>
                </c:pt>
                <c:pt idx="1">
                  <c:v>0.55000000000000004</c:v>
                </c:pt>
                <c:pt idx="2">
                  <c:v>1.25</c:v>
                </c:pt>
                <c:pt idx="3">
                  <c:v>1.9800000000000126</c:v>
                </c:pt>
                <c:pt idx="4">
                  <c:v>2.7800000000000002</c:v>
                </c:pt>
                <c:pt idx="5">
                  <c:v>3.62</c:v>
                </c:pt>
                <c:pt idx="6">
                  <c:v>4.5</c:v>
                </c:pt>
              </c:numCache>
            </c:numRef>
          </c:yVal>
          <c:smooth val="1"/>
        </c:ser>
        <c:dLbls>
          <c:showLegendKey val="0"/>
          <c:showVal val="0"/>
          <c:showCatName val="0"/>
          <c:showSerName val="0"/>
          <c:showPercent val="0"/>
          <c:showBubbleSize val="0"/>
        </c:dLbls>
        <c:axId val="87701376"/>
        <c:axId val="87707648"/>
      </c:scatterChart>
      <c:valAx>
        <c:axId val="87701376"/>
        <c:scaling>
          <c:orientation val="minMax"/>
        </c:scaling>
        <c:delete val="0"/>
        <c:axPos val="b"/>
        <c:majorGridlines/>
        <c:minorGridlines/>
        <c:title>
          <c:tx>
            <c:rich>
              <a:bodyPr/>
              <a:lstStyle/>
              <a:p>
                <a:pPr>
                  <a:defRPr lang="en-CA"/>
                </a:pPr>
                <a:r>
                  <a:rPr lang="en-US"/>
                  <a:t>V anode (V)</a:t>
                </a:r>
              </a:p>
            </c:rich>
          </c:tx>
          <c:layout/>
          <c:overlay val="0"/>
        </c:title>
        <c:numFmt formatCode="General" sourceLinked="1"/>
        <c:majorTickMark val="none"/>
        <c:minorTickMark val="none"/>
        <c:tickLblPos val="nextTo"/>
        <c:txPr>
          <a:bodyPr/>
          <a:lstStyle/>
          <a:p>
            <a:pPr>
              <a:defRPr lang="en-CA"/>
            </a:pPr>
            <a:endParaRPr lang="en-US"/>
          </a:p>
        </c:txPr>
        <c:crossAx val="87707648"/>
        <c:crosses val="autoZero"/>
        <c:crossBetween val="midCat"/>
      </c:valAx>
      <c:valAx>
        <c:axId val="87707648"/>
        <c:scaling>
          <c:orientation val="minMax"/>
        </c:scaling>
        <c:delete val="0"/>
        <c:axPos val="l"/>
        <c:majorGridlines/>
        <c:minorGridlines/>
        <c:title>
          <c:tx>
            <c:rich>
              <a:bodyPr/>
              <a:lstStyle/>
              <a:p>
                <a:pPr>
                  <a:defRPr lang="en-CA"/>
                </a:pPr>
                <a:r>
                  <a:rPr lang="en-US"/>
                  <a:t>ln G*</a:t>
                </a:r>
              </a:p>
            </c:rich>
          </c:tx>
          <c:layout/>
          <c:overlay val="0"/>
        </c:title>
        <c:numFmt formatCode="General" sourceLinked="1"/>
        <c:majorTickMark val="none"/>
        <c:minorTickMark val="none"/>
        <c:tickLblPos val="nextTo"/>
        <c:txPr>
          <a:bodyPr/>
          <a:lstStyle/>
          <a:p>
            <a:pPr>
              <a:defRPr lang="en-CA"/>
            </a:pPr>
            <a:endParaRPr lang="en-US"/>
          </a:p>
        </c:txPr>
        <c:crossAx val="87701376"/>
        <c:crosses val="autoZero"/>
        <c:crossBetween val="midCat"/>
      </c:valAx>
    </c:plotArea>
    <c:legend>
      <c:legendPos val="r"/>
      <c:layout/>
      <c:overlay val="0"/>
      <c:txPr>
        <a:bodyPr/>
        <a:lstStyle/>
        <a:p>
          <a:pPr>
            <a:defRPr lang="en-CA"/>
          </a:pPr>
          <a:endParaRPr lang="en-US"/>
        </a:p>
      </c:txPr>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D7E9DD5-C66B-4060-9594-C8973020FB5C}" type="datetimeFigureOut">
              <a:rPr lang="en-US" smtClean="0"/>
              <a:t>11/16/2012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1934F2-38D9-4434-9801-6B8BCC007BFD}" type="slidenum">
              <a:rPr lang="en-US" smtClean="0"/>
              <a:t>‹#›</a:t>
            </a:fld>
            <a:endParaRPr lang="en-US"/>
          </a:p>
        </p:txBody>
      </p:sp>
    </p:spTree>
    <p:extLst>
      <p:ext uri="{BB962C8B-B14F-4D97-AF65-F5344CB8AC3E}">
        <p14:creationId xmlns:p14="http://schemas.microsoft.com/office/powerpoint/2010/main" val="3894153358"/>
      </p:ext>
    </p:extLst>
  </p:cSld>
  <p:clrMap bg1="lt1" tx1="dk1" bg2="lt2" tx2="dk2" accent1="accent1" accent2="accent2" accent3="accent3" accent4="accent4" accent5="accent5" accent6="accent6" hlink="hlink" folHlink="folHlink"/>
  <p:hf sldNum="0" hdr="0" ftr="0" dt="0"/>
</p:handoutMaster>
</file>

<file path=ppt/ink/ink1.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2-07T05:18:04.18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16-5 59,'-18'-1'19,"18"1"-6,5 20-12,-5-20-19,19 24-2,-7-14-1</inkml:trace>
</inkml:ink>
</file>

<file path=ppt/ink/ink10.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50"/>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6A3D0E21-3E2E-44C3-9A54-A93496AD5ABE}" emma:medium="tactile" emma:mode="ink">
          <msink:context xmlns:msink="http://schemas.microsoft.com/ink/2010/main" type="writingRegion" rotatedBoundingBox="16258,11228 16833,11228 16833,11788 16258,11788">
            <msink:destinationLink direction="with" ref="{6AA53302-96E3-4291-BAE2-26B5B8C954F5}"/>
          </msink:context>
        </emma:interpretation>
      </emma:emma>
    </inkml:annotationXML>
    <inkml:traceGroup>
      <inkml:annotationXML>
        <emma:emma xmlns:emma="http://www.w3.org/2003/04/emma" version="1.0">
          <emma:interpretation id="{6742C586-45C6-4C6F-A823-0EFC995CB6E5}" emma:medium="tactile" emma:mode="ink">
            <msink:context xmlns:msink="http://schemas.microsoft.com/ink/2010/main" type="paragraph" rotatedBoundingBox="16258,11228 16833,11228 16833,11788 16258,11788" alignmentLevel="1"/>
          </emma:interpretation>
        </emma:emma>
      </inkml:annotationXML>
      <inkml:traceGroup>
        <inkml:annotationXML>
          <emma:emma xmlns:emma="http://www.w3.org/2003/04/emma" version="1.0">
            <emma:interpretation id="{3A930A44-729A-4851-A7A6-F7EDC55933F7}" emma:medium="tactile" emma:mode="ink">
              <msink:context xmlns:msink="http://schemas.microsoft.com/ink/2010/main" type="line" rotatedBoundingBox="16258,11228 16833,11228 16833,11788 16258,11788"/>
            </emma:interpretation>
          </emma:emma>
        </inkml:annotationXML>
        <inkml:traceGroup>
          <inkml:annotationXML>
            <emma:emma xmlns:emma="http://www.w3.org/2003/04/emma" version="1.0">
              <emma:interpretation id="{7A54F7C4-389F-43E9-A11D-B395C0418D4E}" emma:medium="tactile" emma:mode="ink">
                <msink:context xmlns:msink="http://schemas.microsoft.com/ink/2010/main" type="inkWord" rotatedBoundingBox="16258,11228 16833,11228 16833,11788 16258,11788"/>
              </emma:interpretation>
              <emma:one-of disjunction-type="recognition" id="oneOf0">
                <emma:interpretation id="interp0" emma:lang="en-CA" emma:confidence="1">
                  <emma:literal>Q</emma:literal>
                </emma:interpretation>
                <emma:interpretation id="interp1" emma:lang="en-CA" emma:confidence="0">
                  <emma:literal>a</emma:literal>
                </emma:interpretation>
                <emma:interpretation id="interp2" emma:lang="en-CA" emma:confidence="0">
                  <emma:literal>On</emma:literal>
                </emma:interpretation>
                <emma:interpretation id="interp3" emma:lang="en-CA" emma:confidence="0">
                  <emma:literal>O,</emma:literal>
                </emma:interpretation>
                <emma:interpretation id="interp4" emma:lang="en-CA" emma:confidence="0">
                  <emma:literal>o,</emma:literal>
                </emma:interpretation>
              </emma:one-of>
            </emma:emma>
          </inkml:annotationXML>
          <inkml:trace contextRef="#ctx0" brushRef="#br0">3683 852 45,'0'0'27,"-2"-10"-1,2 10-3,0 0-6,-5-11-3,5 11-4,0 0-4,-2-13 0,2 13-3,-5-13 0,5 13 0,-12-12-1,12 12 1,-20-11-1,8 9 0,-4 2-1,-2 2 1,0 3 0,-4 3-1,3 5 0,1 1 1,-1 2-1,0 0 0,3 3 0,1 1 0,1 2-1,-3 2 1,5 3 0,-2 2-1,2 5 1,3-2 0,3-1 0,3 2 0,7-2 0,4-3 0,5-3-1,7-4 1,3-7-1,6-3 0,4-5 0,3-4 0,3-5 0,-1-4 0,1-5 0,-1-2 0,1-4 0,-4-3 1,-7-3-1,-1-1 0,-5-4 0,-3-2 0,-5 0 1,-6-3-1,-4 3 0,-7 0 0,2 2 0,-7 4 0,-3 0 0,-3 4-1,-3 2 1,-2 5 0,-4 0-1,-3 5 1,-2 2-1,1 5-2,-1 2-1,5 8-10,-7-1-17,5 3-5,7 7 0,2-3-2</inkml:trace>
          <inkml:trace contextRef="#ctx0" brushRef="#br0" timeOffset="1">3640 1156 12,'-7'-10'26,"7"10"1,0 0 1,-7-14-6,7 14-5,0 0-1,0 0-3,0 0-1,0 0-2,0 0-1,0 0-3,0 0 0,0 0-2,0 0-1,0 0-1,0 0 0,16 14 1,-16-14-2,18 18 2,-7-6-1,6 2 0,0 1-1,5 0 1,12 3-8,-6 2-3,4-1 2,-4-2 1,-1-1-1,-5-4 1,-2-1-1,-5-4 1,-15-7 6,0 0 3,0 0-6,-7-21-12,2 8-20,2 2-1,-1-4-2,4 0 1</inkml:trace>
        </inkml:traceGroup>
      </inkml:traceGroup>
    </inkml:traceGroup>
  </inkml:traceGroup>
</inkml:ink>
</file>

<file path=ppt/ink/ink11.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58"/>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BB368E06-E52F-40EC-8961-F7D040C68F65}" emma:medium="tactile" emma:mode="ink">
          <msink:context xmlns:msink="http://schemas.microsoft.com/ink/2010/main" type="inkDrawing" rotatedBoundingBox="17888,11282 17965,12575 17831,12583 17755,11290" semanticType="verticalRange" shapeName="Other">
            <msink:sourceLink direction="with" ref="{215419CC-02E7-4A73-AEA2-53627462AAB4}"/>
          </msink:context>
        </emma:interpretation>
      </emma:emma>
    </inkml:annotationXML>
    <inkml:trace contextRef="#ctx0" brushRef="#br0">4966 871 38,'-14'-18'28,"14"18"2,0 0-3,-10-16-12,10 16-2,0 0-2,-9 12-1,4 5-3,0 15-1,-3 7-3,2 14 0,-2 12-1,1 13 0,2 7 0,4 12 0,2 0-1,5 3-1,2-4-1,3-4-1,4-4-3,3-9-3,5-3-8,-5-17-11,6-7-6,2-10-2,1-10 1</inkml:trace>
  </inkml:traceGroup>
</inkml:ink>
</file>

<file path=ppt/ink/ink12.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65"/>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714E846F-1B8C-4B36-BA7F-CAAFD8928281}" emma:medium="tactile" emma:mode="ink">
          <msink:context xmlns:msink="http://schemas.microsoft.com/ink/2010/main" type="inkDrawing" rotatedBoundingBox="19363,12900 19484,11324 19779,11347 19658,12922" semanticType="verticalRange" shapeName="Other">
            <msink:sourceLink direction="with" ref="{7BD612FD-56B5-4384-A85C-E47AE65FC7DB}"/>
            <msink:sourceLink direction="with" ref="{77038660-F9C8-4FDD-86EF-E895C9FD749D}"/>
            <msink:sourceLink direction="with" ref="{33E5138D-41F6-4534-A7F0-4FD58FC24A6C}"/>
          </msink:context>
        </emma:interpretation>
      </emma:emma>
    </inkml:annotationXML>
    <inkml:trace contextRef="#ctx0" brushRef="#br0">6826 1049 41,'-7'-12'29,"7"12"2,-1-11-3,0-1-11,1 12-4,-7-22-4,2 8-1,-6-5-3,0 4-2,-8-2-2,-1 0-2,-3 6-2,0-1 0,0 9-1,0 1 0,4 12 0,2 4 1,3 7 0,3 3 2,3 9 1,1 3 1,1 5 0,3 6 2,-2 9-1,3 11 0,-1 8 0,3 10 0,-3 7 0,-1 4-1,3 2-1,-2 1 1,-1-10-1,2-2 1,-3-10 0,2-8 1,-1-10-3,2-2 1,1-8-1,1-5 0,2-8 1,0-3-1,2-8 1,2-3-1,1-7 2,-3-5 0,-4-10 0,16 11 1,-5-9-1,3-1-1,5-1-4,0-1-15,8-5-14,5 2 0,4-5-2,2-3 1</inkml:trace>
  </inkml:traceGroup>
</inkml:ink>
</file>

<file path=ppt/ink/ink1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52"/>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6AA53302-96E3-4291-BAE2-26B5B8C954F5}" emma:medium="tactile" emma:mode="ink">
          <msink:context xmlns:msink="http://schemas.microsoft.com/ink/2010/main" type="inkDrawing" rotatedBoundingBox="16071,11891 17136,11817 17140,11873 16075,11947" semanticType="underline" shapeName="Other">
            <msink:sourceLink direction="with" ref="{6A3D0E21-3E2E-44C3-9A54-A93496AD5ABE}"/>
          </msink:context>
        </emma:interpretation>
      </emma:emma>
    </inkml:annotationXML>
    <inkml:trace contextRef="#ctx0" brushRef="#br0">3273 1493 14,'-23'-1'23,"23"1"2,-17-1-6,17 1 1,-10-4-2,10 4 0,-13-6-2,13 6-2,-13-7-1,13 7-3,-14-5-3,14 5-2,-10-4-1,10 4-1,0 0-1,0 0 0,0 0 0,0 0-1,15-3 0,2 0 1,7 0 1,7-1-1,5 0 1,9-3-1,5 0 1,4 0-1,3 2 0,0 0-2,0 3 0,-5 2 0,-3-2-1,-2 3 1,-7 0 0,-2 0 0,-4 2 0,-2-3 0,0 0 0,-5-3 1,4 2-1,-3-1 1,4-3-7,-2 2-2,-3-2 1,0 3-1,-5-2 0,-2 3 0,-4-1 1,-2 2-2,-14 0 8,12 0 1,-12 0 0,0 0 1,12 0-1,-12 0 0,0 0-1,0 0 0,0 0 1,0 0-3,0 0-2,-18 5-26,8 5-2,-4-2-1,-1 2 3</inkml:trace>
  </inkml:traceGroup>
</inkml:ink>
</file>

<file path=ppt/ink/ink14.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11-16T04:23:39.155"/>
    </inkml:context>
    <inkml:brush xml:id="br0">
      <inkml:brushProperty name="width" value="0.06667" units="cm"/>
      <inkml:brushProperty name="height" value="0.06667" units="cm"/>
      <inkml:brushProperty name="fitToCurve" value="1"/>
    </inkml:brush>
    <inkml:context xml:id="ctx1">
      <inkml:inkSource xml:id="inkSrc3">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1" timeString="2012-11-16T04:22:59.253"/>
    </inkml:context>
    <inkml:brush xml:id="br1">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7EDD3E31-202D-4DBA-89DE-CAB46BAC2FAA}" emma:medium="tactile" emma:mode="ink">
          <msink:context xmlns:msink="http://schemas.microsoft.com/ink/2010/main" type="writingRegion" rotatedBoundingBox="15823,12494 17557,11747 17681,12036 15947,12782"/>
        </emma:interpretation>
      </emma:emma>
    </inkml:annotationXML>
    <inkml:traceGroup>
      <inkml:annotationXML>
        <emma:emma xmlns:emma="http://www.w3.org/2003/04/emma" version="1.0">
          <emma:interpretation id="{5AB5964F-BEFC-47DE-8002-4446A89FF0EC}" emma:medium="tactile" emma:mode="ink">
            <msink:context xmlns:msink="http://schemas.microsoft.com/ink/2010/main" type="paragraph" rotatedBoundingBox="15823,12494 17557,11747 17681,12036 15947,12782" alignmentLevel="1"/>
          </emma:interpretation>
        </emma:emma>
      </inkml:annotationXML>
      <inkml:traceGroup>
        <inkml:annotationXML>
          <emma:emma xmlns:emma="http://www.w3.org/2003/04/emma" version="1.0">
            <emma:interpretation id="{D6F4CBF4-FB6F-4073-B958-54ACAEAD9BB0}" emma:medium="tactile" emma:mode="ink">
              <msink:context xmlns:msink="http://schemas.microsoft.com/ink/2010/main" type="line" rotatedBoundingBox="15823,12494 17557,11747 17681,12036 15947,12782"/>
            </emma:interpretation>
          </emma:emma>
        </inkml:annotationXML>
        <inkml:traceGroup>
          <inkml:annotationXML>
            <emma:emma xmlns:emma="http://www.w3.org/2003/04/emma" version="1.0">
              <emma:interpretation id="{481A8727-A2BB-4138-8774-8001AE87EDD3}" emma:medium="tactile" emma:mode="ink">
                <msink:context xmlns:msink="http://schemas.microsoft.com/ink/2010/main" type="inkWord" rotatedBoundingBox="15823,12494 17557,11747 17681,12036 15947,12782"/>
              </emma:interpretation>
              <emma:one-of disjunction-type="recognition" id="oneOf0">
                <emma:interpretation id="interp0" emma:lang="en-CA" emma:confidence="0">
                  <emma:literal>in</emma:literal>
                </emma:interpretation>
                <emma:interpretation id="interp1" emma:lang="en-CA" emma:confidence="0">
                  <emma:literal>in.</emma:literal>
                </emma:interpretation>
                <emma:interpretation id="interp2" emma:lang="en-CA" emma:confidence="0">
                  <emma:literal>on</emma:literal>
                </emma:interpretation>
                <emma:interpretation id="interp3" emma:lang="en-CA" emma:confidence="0">
                  <emma:literal>7 m.</emma:literal>
                </emma:interpretation>
                <emma:interpretation id="interp4" emma:lang="en-CA" emma:confidence="0">
                  <emma:literal>on.</emma:literal>
                </emma:interpretation>
              </emma:one-of>
            </emma:emma>
          </inkml:annotationXML>
          <inkml:trace contextRef="#ctx0" brushRef="#br0">0 0</inkml:trace>
          <inkml:trace contextRef="#ctx0" brushRef="#br0" timeOffset="2825.0039">-69-34</inkml:trace>
          <inkml:trace contextRef="#ctx0" brushRef="#br0" timeOffset="1085.0015">0 0</inkml:trace>
          <inkml:trace contextRef="#ctx1" brushRef="#br1">474-204 39,'0'0'30,"-16"-14"2,16 14-4,-11-10-12,11 10-3,0 0-1,-14-14-1,14 14-2,0 0-1,0 0-3,0 16-1,0-3-1,1 0-1,2 4 0,-3 2-1,1 2 0,-1 0 1,0-1-1,-1-4-1,1-2 1,0-2-1,0-12 1,0 14-1,0-14 0,0 0 0,0 0 0,1-19 0,0 4-1,2-4 1,2-2-1,0-2 0,3-1 1,1 1-1,-1 4 1,2 0-1,-1 6 1,-9 13 1,18-15-1,-8 14 0,-1 3 1,3 5-1,0 2 1,-3 3 0,1 2 0,0 4 0,-3-3-1,-2 0 1,-2-1 0,-2-4-1,-1-10 1,4 17-1,-4-17 0,0 0 0,0 0-1,0 0 1,0 0 0,0 0-1,15-26 1,-7 4-1,3-6 1,0-4 0,5 1-1,-1 2 2,0 3-1,0 3 1,-1 7-1,0 9 1,0 7-1,-1 7 1,1 7 0,0 2 0,2 4 0,0 2 0,-4 0 0,1 1 1,-3-1-1,-3 1 0,-3-5 1,1-1-2,-4-4 1,1-1-1,-2-12 0,2 16-2,-2-16-3,4 16-17,-4-16-19,0 0 1,0 0-1,14-9 0</inkml:trace>
          <inkml:trace contextRef="#ctx1" brushRef="#br1" timeOffset="1">1667-670 37,'0'0'26,"0"0"1,0 0-3,-11-10-14,11 10-2,0 0-3,0 0 0,0 0 0,2-9 0,-2 9 1,0 0-1,13 0 0,-13 0-1,13 0-2,-13 0-1,12 4 0,-12-4 0,13 6 0,-13-6 1,0 0 0,0 0 0,0 0 0,0 0 1,0 0-1,-11 6 1,11-6-2,-14-6 0,14 6 0,-16-10 0,16 10-1,-14-16 1,10 5-2,4 11 1,-7-17 0,7 17-1,2-10 1,-2 10-2,0 0-8,11-7-25,-11 7 0,0 0 0,12 13 0</inkml:trace>
        </inkml:traceGroup>
      </inkml:traceGroup>
    </inkml:traceGroup>
  </inkml:traceGroup>
</inkml:ink>
</file>

<file path=ppt/ink/ink15.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45"/>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111C751C-F8C9-4247-AA22-76D492939E19}" emma:medium="tactile" emma:mode="ink">
          <msink:context xmlns:msink="http://schemas.microsoft.com/ink/2010/main" type="writingRegion" rotatedBoundingBox="12919,11452 15293,11777 15195,12487 12822,12163"/>
        </emma:interpretation>
      </emma:emma>
    </inkml:annotationXML>
    <inkml:traceGroup>
      <inkml:annotationXML>
        <emma:emma xmlns:emma="http://www.w3.org/2003/04/emma" version="1.0">
          <emma:interpretation id="{1CA7F29E-5BAF-4B7C-83E0-CEA1147DFBBE}" emma:medium="tactile" emma:mode="ink">
            <msink:context xmlns:msink="http://schemas.microsoft.com/ink/2010/main" type="paragraph" rotatedBoundingBox="12919,11452 15293,11777 15195,12487 12822,12163" alignmentLevel="1"/>
          </emma:interpretation>
        </emma:emma>
      </inkml:annotationXML>
      <inkml:traceGroup>
        <inkml:annotationXML>
          <emma:emma xmlns:emma="http://www.w3.org/2003/04/emma" version="1.0">
            <emma:interpretation id="{54BB603C-196B-41B0-A1EC-053E6F3253E0}" emma:medium="tactile" emma:mode="ink">
              <msink:context xmlns:msink="http://schemas.microsoft.com/ink/2010/main" type="line" rotatedBoundingBox="12919,11452 15293,11777 15195,12487 12822,12163"/>
            </emma:interpretation>
          </emma:emma>
        </inkml:annotationXML>
        <inkml:traceGroup>
          <inkml:annotationXML>
            <emma:emma xmlns:emma="http://www.w3.org/2003/04/emma" version="1.0">
              <emma:interpretation id="{F1AABE63-C9C1-495A-87A5-45D9B8C34623}" emma:medium="tactile" emma:mode="ink">
                <msink:context xmlns:msink="http://schemas.microsoft.com/ink/2010/main" type="inkWord" rotatedBoundingBox="12974,11418 14428,12025 14163,12660 12708,12053"/>
              </emma:interpretation>
              <emma:one-of disjunction-type="recognition" id="oneOf0">
                <emma:interpretation id="interp0" emma:lang="en-CA" emma:confidence="1">
                  <emma:literal>Dm</emma:literal>
                </emma:interpretation>
                <emma:interpretation id="interp1" emma:lang="en-CA" emma:confidence="0">
                  <emma:literal>Fm</emma:literal>
                </emma:interpretation>
                <emma:interpretation id="interp2" emma:lang="en-CA" emma:confidence="0">
                  <emma:literal>DM</emma:literal>
                </emma:interpretation>
                <emma:interpretation id="interp3" emma:lang="en-CA" emma:confidence="0">
                  <emma:literal>FM</emma:literal>
                </emma:interpretation>
                <emma:interpretation id="interp4" emma:lang="en-CA" emma:confidence="0">
                  <emma:literal>Am</emma:literal>
                </emma:interpretation>
              </emma:one-of>
            </emma:emma>
          </inkml:annotationXML>
          <inkml:trace contextRef="#ctx0" brushRef="#br0">75 1244 6,'0'0'21,"-13"-3"-1,13 3-2,0 0 2,0 0-1,0 0-1,-8-9-2,8 9-3,0 0-2,0 0-2,0 0-4,0 0-1,0 0-2,-6 14 0,8 5 0,0 5-1,-2 6 0,2 4-1,-2 5 2,3 1-2,-5 0 0,4 0 0,-1-9 0,-1-3-1,0-2 1,1-5-1,1-5-2,-2-16-4,6 19-12,-6-19-10,5-11-6,-1-2 0,-2-6 0</inkml:trace>
          <inkml:trace contextRef="#ctx0" brushRef="#br0" timeOffset="1">22 1209 41,'-10'-11'30,"10"11"0,0 0-8,-10-17-4,10 17-4,-3-13-4,3 13-1,1-20-3,7 7-2,-3-2-1,8 0 0,4-3-2,2 1-1,5 1 1,1 3-1,3 5 0,2 4 0,-1 4 0,1 6 1,-2 5-1,-1 1 1,1 2 0,-1 4 0,-3-1 0,3 1 0,0-1-1,-2 2 1,0-1 0,3 3-1,-1 2 0,1 5 1,-1 1-1,-2 3 2,-3 0-2,-2 2 0,-6-3 0,-3 1 0,-4-2 0,-2-4 0,-5-3 0,-3 0-1,-4-2 2,-4 0 0,-1-1-1,-3 2 1,-7-3 0,-4-1 0,-4-1 1,-5-2-1,-4-4 1,-6-2-1,-4-5 0,1-1 0,-2-2-2,2-5-1,5 4-2,-1-8-5,14 8-22,6-1-6,3 2-1,7-1-1</inkml:trace>
          <inkml:trace contextRef="#ctx0" brushRef="#br0" timeOffset="2">1057 1712 10,'0'0'18,"0"0"-3,0 0-1,0 0-1,0 0 0,0 0 1,0 0 0,0 0-1,-8-13 0,8 13-1,0 0 0,0 0 0,0 0-3,0 0-1,0-15-2,0 15 0,0 0-1,5-10-1,-5 10 0,0 0-2,5-12 1,-5 12-2,0 0 1,13 12-1,-7 2 0,1 4 0,-1 4 0,0 4 0,1 1-1,-2 1 1,-1-3 0,0-6-1,-3-4 1,0-4-1,-1-11 1,0 0-1,0 0 0,0 0 0,12-20 0,-6 4 0,2-8 0,-2 0-1,4 1 1,-2-1 0,2 4-1,-2 8 1,-8 12 0,17-6 0,-17 6 0,15 18 0,-6 0-1,-1-2 2,-1 2-1,0-2 0,-3-2 0,1-4 1,-5-10-1,0 0 0,0 0 0,12-10 0,-8-7-1,3-7 0,0-1 1,0-1-1,2 1 0,-5 3 1,1 11-1,-5 11 1,13 4 0,-8 14 1,0 6-1,0 4 1,3 3-1,2-1 0,-2-3 0,-1-6 0,2-7-3,-9-14-8,16 5-24,-16-5-4,14-17 0,-5 2-1</inkml:trace>
        </inkml:traceGroup>
        <inkml:traceGroup>
          <inkml:annotationXML>
            <emma:emma xmlns:emma="http://www.w3.org/2003/04/emma" version="1.0">
              <emma:interpretation id="{BCC71E7A-76A3-4EF1-B335-DB173B753BE2}" emma:medium="tactile" emma:mode="ink">
                <msink:context xmlns:msink="http://schemas.microsoft.com/ink/2010/main" type="inkWord" rotatedBoundingBox="14846,11832 15277,11891 15262,11997 14831,11938"/>
              </emma:interpretation>
              <emma:one-of disjunction-type="recognition" id="oneOf1">
                <emma:interpretation id="interp5" emma:lang="en-CA" emma:confidence="1">
                  <emma:literal>=</emma:literal>
                </emma:interpretation>
                <emma:interpretation id="interp6" emma:lang="en-CA" emma:confidence="0">
                  <emma:literal>l</emma:literal>
                </emma:interpretation>
                <emma:interpretation id="interp7" emma:lang="en-CA" emma:confidence="0">
                  <emma:literal>1</emma:literal>
                </emma:interpretation>
                <emma:interpretation id="interp8" emma:lang="en-CA" emma:confidence="0">
                  <emma:literal>I</emma:literal>
                </emma:interpretation>
                <emma:interpretation id="interp9" emma:lang="en-CA" emma:confidence="0">
                  <emma:literal>[</emma:literal>
                </emma:interpretation>
              </emma:one-of>
            </emma:emma>
          </inkml:annotationXML>
          <inkml:trace contextRef="#ctx0" brushRef="#br0" timeOffset="3">1957 1436 83,'0'0'42,"-17"-4"-3,17 4 3,0 0-18,0 0-15,8-10-4,8 8-3,7-1 0,1 1-1,5 0 0,2-2-2,-2 4-2,-5 0-1,1 7-7,-14-7-18,2 8-13,-13-8 1,10 20-1,-10-20 2</inkml:trace>
          <inkml:trace contextRef="#ctx0" brushRef="#br0" timeOffset="4">2078 1499 88,'0'0'39,"0"0"0,0 10 2,15-6-29,2-6-6,10 3-1,3 0-4,4 0-3,4 7-13,-3-4-24,-3 0-1,-1-1 0,-3-1-2</inkml:trace>
        </inkml:traceGroup>
      </inkml:traceGroup>
    </inkml:traceGroup>
  </inkml:traceGroup>
</inkml:ink>
</file>

<file path=ppt/ink/ink16.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1:04.225"/>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347A7522-7C8D-4BC0-9011-F078EA22844A}" emma:medium="tactile" emma:mode="ink">
          <msink:context xmlns:msink="http://schemas.microsoft.com/ink/2010/main" type="writingRegion" rotatedBoundingBox="17858,3987 20539,3806 20582,4447 17901,4628"/>
        </emma:interpretation>
      </emma:emma>
    </inkml:annotationXML>
    <inkml:traceGroup>
      <inkml:annotationXML>
        <emma:emma xmlns:emma="http://www.w3.org/2003/04/emma" version="1.0">
          <emma:interpretation id="{40D97853-CE40-43F0-8454-72D1CE561B76}" emma:medium="tactile" emma:mode="ink">
            <msink:context xmlns:msink="http://schemas.microsoft.com/ink/2010/main" type="paragraph" rotatedBoundingBox="17858,3987 20539,3806 20582,4447 17901,4628" alignmentLevel="1"/>
          </emma:interpretation>
        </emma:emma>
      </inkml:annotationXML>
      <inkml:traceGroup>
        <inkml:annotationXML>
          <emma:emma xmlns:emma="http://www.w3.org/2003/04/emma" version="1.0">
            <emma:interpretation id="{693173B1-1872-4869-9504-B04DBA9281A5}" emma:medium="tactile" emma:mode="ink">
              <msink:context xmlns:msink="http://schemas.microsoft.com/ink/2010/main" type="line" rotatedBoundingBox="17858,3987 20539,3806 20582,4447 17901,4628"/>
            </emma:interpretation>
          </emma:emma>
        </inkml:annotationXML>
        <inkml:traceGroup>
          <inkml:annotationXML>
            <emma:emma xmlns:emma="http://www.w3.org/2003/04/emma" version="1.0">
              <emma:interpretation id="{9915BAD0-6AE9-45EE-B5A8-4F8A7B8734C4}" emma:medium="tactile" emma:mode="ink">
                <msink:context xmlns:msink="http://schemas.microsoft.com/ink/2010/main" type="inkWord" rotatedBoundingBox="17880,3944 18962,4275 18804,4793 17722,4463"/>
              </emma:interpretation>
              <emma:one-of disjunction-type="recognition" id="oneOf0">
                <emma:interpretation id="interp0" emma:lang="en-CA" emma:confidence="1">
                  <emma:literal>Dm</emma:literal>
                </emma:interpretation>
                <emma:interpretation id="interp1" emma:lang="en-CA" emma:confidence="0">
                  <emma:literal>Dam</emma:literal>
                </emma:interpretation>
                <emma:interpretation id="interp2" emma:lang="en-CA" emma:confidence="0">
                  <emma:literal>Dim</emma:literal>
                </emma:interpretation>
                <emma:interpretation id="interp3" emma:lang="en-CA" emma:confidence="0">
                  <emma:literal>Dom</emma:literal>
                </emma:interpretation>
                <emma:interpretation id="interp4" emma:lang="en-CA" emma:confidence="0">
                  <emma:literal>Dem</emma:literal>
                </emma:interpretation>
              </emma:one-of>
            </emma:emma>
          </inkml:annotationXML>
          <inkml:trace contextRef="#ctx0" brushRef="#br0">73 817 67,'0'-11'33,"0"11"-1,0 0 0,0 0-9,0 0-11,0 0-5,0 0-2,0 0-1,0 0 0,0 0-1,-1 24 1,-3-8 0,5 10-1,-3 3 1,2 5-2,0 2 0,-3 2 0,2-2 0,2-1-1,-2-4 0,0-5 0,1-5 0,0-4-1,0-3 0,0-14-1,2 13-2,-2-13-2,0 0-11,0 0-17,9-25-6,-6 9 2,0-8-2</inkml:trace>
          <inkml:trace contextRef="#ctx0" brushRef="#br0" timeOffset="1">24 709 68,'-12'-10'36,"12"10"-2,-15-12 1,15 12-7,0 0-16,8-17-3,8 16-4,-2-5 0,5 5-1,3-3 0,6 4-1,4 2 0,0 5-1,2 5-1,3 2 0,-1 4-1,3 3 0,-2 5 0,-3 0 0,-3 2 1,-4-1-1,-4-1 1,-5 2-1,-3-1 1,-7-3 1,-2-2-2,-2 1 0,-4-3 0,-5-1 0,0 0 0,-6-1 0,-5-2 0,-2 2 0,-6-2 0,-4 0 0,-3-3 0,-7-1 0,-4-3 0,-2-2 0,2-2 0,1-4 0,2-3 0,4-2 0,9 0 0,1-8-9,25 12-20,-16-15-9,12 3-2,4 12 1,14-20-2</inkml:trace>
          <inkml:trace contextRef="#ctx0" brushRef="#br0" timeOffset="2">617 1085 90,'0'0'34,"0"0"0,0 0-2,0 0-16,0 0-4,5 12-3,-5-12-3,4 19-1,-1-6-1,1 5 0,-1-1-2,-1 1 0,-2-1 0,2-2-2,-2-2 1,0-13 1,0 16-2,0-16 0,0 0 0,5-11 0,0-1 0,-1-4 0,5-3 0,0-2 0,3 0-2,-1 1 2,0 3-1,-1 4 1,1 5 0,-11 8 1,20-5-1,-20 5 2,15 12-2,-6-2 0,-1 2 0,1 2 0,-1 0 0,-1 0 0,0-1 0,0 0 0,-7-13 0,9 14 0,-9-14 0,0 0 0,0 0 0,13 2 0,-13-2 0,9-23 0,0 6 0,1-3 0,3-1 0,1 1 0,0 1 0,-1 5 0,0 4 0,-2 9 0,-11 1 0,18 12 0,-14 2 0,3 2 0,-4 2 0,0 2 0,1-3 0,-2-1 0,1 0 0,-3-16 0,7 20-3,-7-20-25,0 0-11,12-6-1,-12 6 0,24-24 0</inkml:trace>
        </inkml:traceGroup>
        <inkml:traceGroup>
          <inkml:annotationXML>
            <emma:emma xmlns:emma="http://www.w3.org/2003/04/emma" version="1.0">
              <emma:interpretation id="{9CB86D54-4405-4CEA-8F6D-3F575FAA972E}" emma:medium="tactile" emma:mode="ink">
                <msink:context xmlns:msink="http://schemas.microsoft.com/ink/2010/main" type="inkWord" rotatedBoundingBox="19120,4117 20538,3952 20593,4431 19176,4596"/>
              </emma:interpretation>
              <emma:one-of disjunction-type="recognition" id="oneOf1">
                <emma:interpretation id="interp5" emma:lang="en-CA" emma:confidence="1">
                  <emma:literal>=0</emma:literal>
                </emma:interpretation>
                <emma:interpretation id="interp6" emma:lang="en-CA" emma:confidence="0">
                  <emma:literal>=</emma:literal>
                </emma:interpretation>
                <emma:interpretation id="interp7" emma:lang="en-CA" emma:confidence="0">
                  <emma:literal>•0</emma:literal>
                </emma:interpretation>
                <emma:interpretation id="interp8" emma:lang="en-CA" emma:confidence="0">
                  <emma:literal>00</emma:literal>
                </emma:interpretation>
                <emma:interpretation id="interp9" emma:lang="en-CA" emma:confidence="0">
                  <emma:literal>•O</emma:literal>
                </emma:interpretation>
              </emma:one-of>
            </emma:emma>
          </inkml:annotationXML>
          <inkml:trace contextRef="#ctx0" brushRef="#br0" timeOffset="5">2446 761 63,'0'0'28,"9"-12"-1,-5 1-1,-4 11-14,14-17-3,-7 5 0,-7 12-1,12-18-1,-12 18 0,5-18 0,-5 18-1,-5-13 0,5 13-2,-14-8-1,14 8 0,-23 2-2,5 5 0,-1 4 0,-1 1-1,-1 8 1,0 0-1,-1 5 0,1 2 1,2 0-1,4 2 1,2 2-1,5 1 2,0-2-2,6 1 1,3-1 0,4-2 0,3 0-1,2-3 1,4-5-1,4-1-1,2-4 1,5-3 0,-1-5 0,3-3 0,2-5 0,1-4 0,-1-3 0,3-4 0,-2-3 1,-2-5-1,0-1 1,-4-6-1,-2-2 0,-3 0 0,-5-3 0,-5 1 0,-2-1 0,-7 2-1,-7-1 2,-2 6-1,-3 0 1,-4 4 0,-7 3 0,2 4 1,-4 4-1,-2 4 0,-1 3 0,1 3-1,-1 1-2,1-2-4,12 5-15,-3-1-15,4-8-2,14 5 1,-4-18 0</inkml:trace>
          <inkml:trace contextRef="#ctx0" brushRef="#br0" timeOffset="3">1271 907 114,'0'0'39,"0"0"2,0 0-3,24-6-20,-13 0-13,10 3-5,3-2 0,2 3 0,7-2 0,0 3 0,3 3 0,-9-5-18,2 5-18,-3 2-5,-9-2 1,-6 1-2</inkml:trace>
          <inkml:trace contextRef="#ctx0" brushRef="#br0" timeOffset="4">1337 1034 128,'-10'8'38,"10"-8"3,10 3-4,-10-3-26,31-1-11,-9 1 0,6 1 0,2-1 0,1 1 0,2 0 0,-3-6 0,-2 2-31,-1-1-10,-8-3-1,-1-3 1</inkml:trace>
        </inkml:traceGroup>
      </inkml:traceGroup>
    </inkml:traceGroup>
  </inkml:traceGroup>
</inkml:ink>
</file>

<file path=ppt/ink/ink17.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1:04.240"/>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82A3B92F-7DA7-45B2-8888-F7C024767417}" emma:medium="tactile" emma:mode="ink">
          <msink:context xmlns:msink="http://schemas.microsoft.com/ink/2010/main" type="writingRegion" rotatedBoundingBox="17894,5426 19727,5562 19684,6134 17852,5998"/>
        </emma:interpretation>
      </emma:emma>
    </inkml:annotationXML>
    <inkml:traceGroup>
      <inkml:annotationXML>
        <emma:emma xmlns:emma="http://www.w3.org/2003/04/emma" version="1.0">
          <emma:interpretation id="{AA892F20-F78F-4FE5-B297-A6BADCD8EEBF}" emma:medium="tactile" emma:mode="ink">
            <msink:context xmlns:msink="http://schemas.microsoft.com/ink/2010/main" type="paragraph" rotatedBoundingBox="17894,5426 19727,5562 19684,6134 17852,5998" alignmentLevel="1"/>
          </emma:interpretation>
        </emma:emma>
      </inkml:annotationXML>
      <inkml:traceGroup>
        <inkml:annotationXML>
          <emma:emma xmlns:emma="http://www.w3.org/2003/04/emma" version="1.0">
            <emma:interpretation id="{87BEF5CC-03CF-4AA5-AEE1-1CD5BCBEAA5C}" emma:medium="tactile" emma:mode="ink">
              <msink:context xmlns:msink="http://schemas.microsoft.com/ink/2010/main" type="line" rotatedBoundingBox="17894,5426 19727,5562 19684,6134 17852,5998"/>
            </emma:interpretation>
          </emma:emma>
        </inkml:annotationXML>
        <inkml:traceGroup>
          <inkml:annotationXML>
            <emma:emma xmlns:emma="http://www.w3.org/2003/04/emma" version="1.0">
              <emma:interpretation id="{D3E32395-E11D-4C33-9991-29580AE1A27A}" emma:medium="tactile" emma:mode="ink">
                <msink:context xmlns:msink="http://schemas.microsoft.com/ink/2010/main" type="inkWord" rotatedBoundingBox="17894,5426 19039,5511 18997,6083 17852,5998"/>
              </emma:interpretation>
              <emma:one-of disjunction-type="recognition" id="oneOf0">
                <emma:interpretation id="interp0" emma:lang="en-CA" emma:confidence="0">
                  <emma:literal>Dear</emma:literal>
                </emma:interpretation>
                <emma:interpretation id="interp1" emma:lang="en-CA" emma:confidence="0">
                  <emma:literal>Dean</emma:literal>
                </emma:interpretation>
                <emma:interpretation id="interp2" emma:lang="en-CA" emma:confidence="0">
                  <emma:literal>Dcau</emma:literal>
                </emma:interpretation>
                <emma:interpretation id="interp3" emma:lang="en-CA" emma:confidence="0">
                  <emma:literal>Dav</emma:literal>
                </emma:interpretation>
                <emma:interpretation id="interp4" emma:lang="en-CA" emma:confidence="0">
                  <emma:literal>Dau</emma:literal>
                </emma:interpretation>
              </emma:one-of>
            </emma:emma>
          </inkml:annotationXML>
          <inkml:trace contextRef="#ctx0" brushRef="#br0">46 2232 43,'7'-11'31,"-7"11"1,0 0-1,14-12-7,-14 12-2,0 0-7,0 0-2,0 0-5,0 0-2,8 23-1,-6-2-1,1 5-2,1 7 1,0 6-1,-2 7 0,1 1 0,-3-1 0,1-4-1,0-5 0,-1-4-1,-2-6 0,0-7 0,1-6-1,1-14-1,0 0-4,0 0-8,0 0-13,-4-31-7,1 6-3,-4-10 0,1-3 0</inkml:trace>
          <inkml:trace contextRef="#ctx0" brushRef="#br0" timeOffset="1">32 2208 88,'-4'-20'32,"5"7"1,-1 3-2,-1-3-13,1 13-6,18-18-4,-1 12-2,2-2-1,8 3-2,3 2 0,3 4-1,0 3-1,2 6 0,-1 4 0,-3 5 0,-2 5 0,-3 6 1,-4 0-2,-3 3 1,-5 1 0,-1 0 0,-5-2 0,-2 1 0,-6-4-1,-4 0 0,-2-4 2,-3 1-2,-4-1 0,-1-6 0,-3-1 0,-4-3 0,-4-5 0,-2-3 0,-5-3 0,-6-5 0,1-5 0,-3-2-2,3 2-1,1-8-5,11 8-17,-2-2-12,8-1-2,19 9 1,-10-12 0</inkml:trace>
          <inkml:trace contextRef="#ctx0" brushRef="#br0" timeOffset="2">754 2472 104,'0'0'36,"0"-11"1,0 11-5,-10-16-16,10 16-6,-14-7-3,4 8-2,-5 2-2,-2 4-1,-4 5 1,-1 6-3,-1 4 0,-1 5 0,6 5 0,1-2 0,3 2 0,7-4 0,6-2 0,6-8-3,9 0-3,1-13-7,12-2-13,-3-6-5,1-8-7,3-2 0,0-5 1,2 1 1</inkml:trace>
          <inkml:trace contextRef="#ctx0" brushRef="#br0" timeOffset="3">867 2552 93,'0'0'35,"8"-11"-1,-8 11 0,0 0-15,0 0-5,0 0-4,0 0-3,-20 12-2,10-2-1,-5 2-4,-1 3 0,1-1 0,0 3 0,5-3 0,4-1 0,6-13 0,2 15 0,-2-15 0,20-1 0,-5-5-3,-2-5-1,3-2 0,-1-5 0,0 0 0,-5-2 1,-1 4 3,-3 1 1,-1 2 0,-5 13 2,5-12 1,-5 12 0,0 17 1,1-2-1,-1 2-4,1 4 0,1 0 0,2 0 0,-1-2 0,3-4 0,2-2 0,-8-13-2,17 11-13,-17-11-15,12-14-8,-5 2-3,-1-8 3,0-3-1</inkml:trace>
          <inkml:trace contextRef="#ctx0" brushRef="#br0" timeOffset="4">990 2444 112,'0'0'37,"-11"15"1,9-1-4,5 7-20,-5 0-6,7 8-1,-2-6-2,4 5-5,-1-5 0,2-2 0,2-5 0,4-8 0,1-8 0,0-6 0,1-7 0,1-7 0,-1-4 0,-2-4 0,0 0 0,-6-2 0,0 10-13,-9 1-16,0 6-10,1 13-1,0 0 2,0 0-1</inkml:trace>
        </inkml:traceGroup>
        <inkml:traceGroup>
          <inkml:annotationXML>
            <emma:emma xmlns:emma="http://www.w3.org/2003/04/emma" version="1.0">
              <emma:interpretation id="{0A5E62C5-0BB3-4E3B-9098-77EC3A6367DA}" emma:medium="tactile" emma:mode="ink">
                <msink:context xmlns:msink="http://schemas.microsoft.com/ink/2010/main" type="inkWord" rotatedBoundingBox="19488,5673 19717,5690 19703,5877 19474,5860"/>
              </emma:interpretation>
              <emma:one-of disjunction-type="recognition" id="oneOf1">
                <emma:interpretation id="interp5" emma:lang="en-CA" emma:confidence="1">
                  <emma:literal>=</emma:literal>
                </emma:interpretation>
                <emma:interpretation id="interp6" emma:lang="en-CA" emma:confidence="0">
                  <emma:literal>E</emma:literal>
                </emma:interpretation>
                <emma:interpretation id="interp7" emma:lang="en-CA" emma:confidence="0">
                  <emma:literal>I</emma:literal>
                </emma:interpretation>
                <emma:interpretation id="interp8" emma:lang="en-CA" emma:confidence="0">
                  <emma:literal>:</emma:literal>
                </emma:interpretation>
                <emma:interpretation id="interp9" emma:lang="en-CA" emma:confidence="0">
                  <emma:literal>.</emma:literal>
                </emma:interpretation>
              </emma:one-of>
            </emma:emma>
          </inkml:annotationXML>
          <inkml:trace contextRef="#ctx0" brushRef="#br0" timeOffset="5">1637 2363 129,'0'0'43,"-13"2"-1,13-2-1,0 0-41,0 0 0,22-4 0,-3 4 0,3-1 0,4 1 0,-2-2 0,7 6-2,-13-4-33,-1 1-6,-7 4-2,-10-5 1,5 12 0</inkml:trace>
          <inkml:trace contextRef="#ctx0" brushRef="#br0" timeOffset="6">1646 2527 128,'0'0'42,"-12"11"0,12-11 1,15-7-43,3 6 0,6-4 0,2 0 0,6 8 0,-2-6-38,-3 0-4,-5 0-1,-6 0 1</inkml:trace>
        </inkml:traceGroup>
      </inkml:traceGroup>
    </inkml:traceGroup>
  </inkml:traceGroup>
</inkml:ink>
</file>

<file path=ppt/ink/ink18.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1:04.248"/>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1D3B3D95-ED2A-4042-BF97-D25DC922EE4D}" emma:medium="tactile" emma:mode="ink">
          <msink:context xmlns:msink="http://schemas.microsoft.com/ink/2010/main" type="writingRegion" rotatedBoundingBox="20707,3481 20966,6805 20149,6868 19891,3545"/>
        </emma:interpretation>
      </emma:emma>
    </inkml:annotationXML>
    <inkml:traceGroup>
      <inkml:annotationXML>
        <emma:emma xmlns:emma="http://www.w3.org/2003/04/emma" version="1.0">
          <emma:interpretation id="{9BA95629-B7F5-4382-857C-60ABEAF1C2C9}" emma:medium="tactile" emma:mode="ink">
            <msink:context xmlns:msink="http://schemas.microsoft.com/ink/2010/main" type="paragraph" rotatedBoundingBox="20707,3481 20966,6805 20149,6868 19891,3545" alignmentLevel="1"/>
          </emma:interpretation>
        </emma:emma>
      </inkml:annotationXML>
      <inkml:traceGroup>
        <inkml:annotationXML>
          <emma:emma xmlns:emma="http://www.w3.org/2003/04/emma" version="1.0">
            <emma:interpretation id="{F520EAD5-0246-4B89-A1D6-3AF3BEF5EEB6}" emma:medium="tactile" emma:mode="ink">
              <msink:context xmlns:msink="http://schemas.microsoft.com/ink/2010/main" type="line" rotatedBoundingBox="20707,3481 20966,6805 20149,6868 19891,3545"/>
            </emma:interpretation>
          </emma:emma>
        </inkml:annotationXML>
        <inkml:traceGroup>
          <inkml:annotationXML>
            <emma:emma xmlns:emma="http://www.w3.org/2003/04/emma" version="1.0">
              <emma:interpretation id="{BC513F11-158A-44B4-ACBB-6C28E6075B5E}" emma:medium="tactile" emma:mode="ink">
                <msink:context xmlns:msink="http://schemas.microsoft.com/ink/2010/main" type="inkWord" rotatedBoundingBox="20707,3481 20966,6805 20149,6868 19891,3545"/>
              </emma:interpretation>
              <emma:one-of disjunction-type="recognition" id="oneOf0">
                <emma:interpretation id="interp0" emma:lang="en-CA" emma:confidence="0">
                  <emma:literal>I'd</emma:literal>
                </emma:interpretation>
                <emma:interpretation id="interp1" emma:lang="en-CA" emma:confidence="0">
                  <emma:literal>e:</emma:literal>
                </emma:interpretation>
                <emma:interpretation id="interp2" emma:lang="en-CA" emma:confidence="0">
                  <emma:literal>Zee:</emma:literal>
                </emma:interpretation>
                <emma:interpretation id="interp3" emma:lang="en-CA" emma:confidence="0">
                  <emma:literal>Io:</emma:literal>
                </emma:interpretation>
                <emma:interpretation id="interp4" emma:lang="en-CA" emma:confidence="0">
                  <emma:literal>to',</emma:literal>
                </emma:interpretation>
              </emma:one-of>
            </emma:emma>
          </inkml:annotationXML>
          <inkml:trace contextRef="#ctx0" brushRef="#br0">2687 2526 57,'-6'-14'31,"5"-1"0,6 0-2,-1-1-7,0-4-8,2 5-1,-5-1-4,1 3-1,-6 0-3,4 13-1,-19-15 0,2 13-2,-2 2 0,-5 2-1,-1 3 0,-2 5 0,2 3-1,-2 5-1,-1 4 1,3 5 0,1 5 0,2 7 0,2 2 0,3 3 0,5 1 0,4 1 0,7-4 0,3-4 0,11-4 0,5-6 0,8-7 1,3-4-1,6-7 0,4-6 0,2-7 0,0-6 1,-3-7-2,-2-8 1,0-6 0,-8-4 0,-9-4 0,-3-4 0,-11-1 0,-9-3 0,-6 3 0,-7 3 0,-8 1 0,-4 6-1,0 2-1,-3 7-2,6 8-5,-2 1-16,4 3-11,10 8 1,0-2 0,14 6-1</inkml:trace>
          <inkml:trace contextRef="#ctx0" brushRef="#br0" timeOffset="2">2418 3414 93,'14'7'34,"-4"15"0,14 58-6,11-75-22,4-15-6,18 10-3,-8-16-6,13 6-17,-6-5-12,-2-24-1,-12-60 9,-12 74-2</inkml:trace>
          <inkml:trace contextRef="#ctx0" brushRef="#br0" timeOffset="4">3033 2940 47,'0'0'27,"-4"-10"4,4 10-3,0 0-5,3-17-6,-3 17-2,4-16-3,-4 16-2,1-17-3,-1 17-2,-8-14-1,8 14-2,-15-11 0,6 6-2,-4 4 0,-1 3 0,-4 4 1,3 3-1,-2 9 1,-2 3-1,1 2 2,4 4-2,4 1 2,2 1-1,8-6 1,4 0 0,6-6-1,6-5 0,4-5-2,2-7-4,6-2-18,1-5-13,-4-7-1,-1-2 0,-1-9-1</inkml:trace>
          <inkml:trace contextRef="#ctx0" brushRef="#br0" timeOffset="-1">2672 1303 66,'0'0'32,"0"0"-1,2-11-1,-2 11-6,0 0-7,0 0-3,0 0-4,0 0-3,2 20-1,-3-6-2,6 3-1,-5 1 0,1 5-1,3 2-1,-3-1 0,1-3 0,-1-1-1,1-6 0,0-3 0,-2-11 0,0 0 0,0 0 0,0 0 0,12-20 0,-5-1 0,-2-4-1,4-1 1,0 0-1,0 1 0,-1 3 0,-2 1 0,0 9 1,-6 12 0,0 0 0,12 0 1,-11 12-1,2 5 2,-3 3-1,4 4 0,-3-2 0,3 2 1,-3-1-2,2-7 0,-2-2 0,-1-14 0,10 10 0,-10-10 0,14-15 0,-2-2 0,-1-9 0,3-3 0,0-3 0,0-2 0,-1 3 0,-1 5 0,-5 6 0,0 7 0,-7 13 0,0 0 0,6 22 0,-6 1 0,0 2 0,0 5 0,1 0 0,1-4-7,3-2-31,1 0 0,-2-11-1,-4-13 0</inkml:trace>
          <inkml:trace contextRef="#ctx0" brushRef="#br0" timeOffset="-15">2108 232 62,'0'0'33,"0"0"-1,0 0-2,0 0-5,0 0-8,12 7-5,4-9-3,10 5-2,7-7-2,12 4 1,2-7-2,7 1-1,1-1-1,2-1-1,-4 1-1,-4-2-1,-7 4-1,-9-2-2,-4 6-4,-14-5-11,0 3-16,-15 3-3,0 0 0,0 0 0</inkml:trace>
          <inkml:trace contextRef="#ctx0" brushRef="#br0" timeOffset="-16">2137 1480 103,'-11'0'35,"11"0"2,0 0-4,10-11-17,11 8-6,2-3-4,9 3 0,0-2-2,10 4 1,3-2-5,-2 3 0,1-1 0,-3-2-4,1 4-8,-10-7-17,-3-2-9,-3-2-1,-11-5 0,-1-3 0</inkml:trace>
          <inkml:trace contextRef="#ctx0" brushRef="#br0" timeOffset="3">2305 2004 87,'-15'-3'31,"15"3"1,-5 11-3,5-11-13,14 18-7,5-11-2,11 0-3,5-3 0,10-3-2,5-1-4,-2-7-14,4-5-17,0 3-2,-10-5 1,-2 2-2</inkml:trace>
        </inkml:traceGroup>
      </inkml:traceGroup>
    </inkml:traceGroup>
  </inkml:traceGroup>
</inkml:ink>
</file>

<file path=ppt/ink/ink19.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1:04.234"/>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CE8A2988-AC9A-4BCE-9EC1-F9B4F81A1087}" emma:medium="tactile" emma:mode="ink">
          <msink:context xmlns:msink="http://schemas.microsoft.com/ink/2010/main" type="writingRegion" rotatedBoundingBox="21261,3577 21914,3577 21914,4979 21261,4979"/>
        </emma:interpretation>
      </emma:emma>
    </inkml:annotationXML>
    <inkml:traceGroup>
      <inkml:annotationXML>
        <emma:emma xmlns:emma="http://www.w3.org/2003/04/emma" version="1.0">
          <emma:interpretation id="{6EA4D503-DE0C-4295-A5BB-1A304399B136}" emma:medium="tactile" emma:mode="ink">
            <msink:context xmlns:msink="http://schemas.microsoft.com/ink/2010/main" type="paragraph" rotatedBoundingBox="21261,3577 21914,3577 21914,4979 21261,4979" alignmentLevel="1"/>
          </emma:interpretation>
        </emma:emma>
      </inkml:annotationXML>
      <inkml:traceGroup>
        <inkml:annotationXML>
          <emma:emma xmlns:emma="http://www.w3.org/2003/04/emma" version="1.0">
            <emma:interpretation id="{9F7DB8D1-DD92-47EA-9787-C48745696A63}" emma:medium="tactile" emma:mode="ink">
              <msink:context xmlns:msink="http://schemas.microsoft.com/ink/2010/main" type="line" rotatedBoundingBox="21261,3577 21914,3577 21914,4979 21261,4979"/>
            </emma:interpretation>
          </emma:emma>
        </inkml:annotationXML>
        <inkml:traceGroup>
          <inkml:annotationXML>
            <emma:emma xmlns:emma="http://www.w3.org/2003/04/emma" version="1.0">
              <emma:interpretation id="{C1941DD5-9B69-4785-90C4-0E9A568DE5B2}" emma:medium="tactile" emma:mode="ink">
                <msink:context xmlns:msink="http://schemas.microsoft.com/ink/2010/main" type="inkWord" rotatedBoundingBox="21261,3577 21914,3577 21914,4979 21261,4979"/>
              </emma:interpretation>
              <emma:one-of disjunction-type="recognition" id="oneOf0">
                <emma:interpretation id="interp0" emma:lang="en-CA" emma:confidence="0">
                  <emma:literal>G</emma:literal>
                </emma:interpretation>
                <emma:interpretation id="interp1" emma:lang="en-CA" emma:confidence="0">
                  <emma:literal>€</emma:literal>
                </emma:interpretation>
                <emma:interpretation id="interp2" emma:lang="en-CA" emma:confidence="0">
                  <emma:literal>f</emma:literal>
                </emma:interpretation>
                <emma:interpretation id="interp3" emma:lang="en-CA" emma:confidence="0">
                  <emma:literal>g</emma:literal>
                </emma:interpretation>
                <emma:interpretation id="interp4" emma:lang="en-CA" emma:confidence="0">
                  <emma:literal>{</emma:literal>
                </emma:interpretation>
              </emma:one-of>
            </emma:emma>
          </inkml:annotationXML>
          <inkml:trace contextRef="#ctx0" brushRef="#br0">3776 379 60,'0'0'28,"8"-12"1,-8 12-6,12-11-7,-12 11-4,7-17 0,-7 17-6,0-17 1,-5 5-3,5 12 0,-14-21 0,6 10-2,-6 1 0,-1 3-1,-3 0 1,0 6-1,2 1 1,0 3 0,-2 3 0,3 5 0,0 1-1,3 1 2,-1 2 1,4 4-3,0 0 1,2 0-1,0 0 1,4 1-1,1-1 0,2 0-2,3-2 1,2 0 0,1-2-1,6-1 1,-1-3 0,3-2 1,6-2-1,4-1 0,-1-3 0,3 0 0,-3-1 1,2-1-1,-3 3 0,-4-2 0,-4 3 0,-2-1 0,-12-4 0,12 14 1,-12-14-1,4 17 0,-4-17 1,-5 15 0,-2-3-1,7-12 1,-21 20 0,4-11-1,-4-1 1,-3 0-1,-4-2 1,0-1-1,-2 1 0,0-5-3,3 2-7,0-3-22,7-3-5,8 1 0,1-5 0</inkml:trace>
          <inkml:trace contextRef="#ctx0" brushRef="#br0" timeOffset="1">3431 961 62,'-10'2'32,"-2"-4"2,12 2-2,0 0-4,-11-10-16,11 10-3,20-4-3,-2 2-3,5 0 0,9 1-1,9 0 0,4-3-1,7-2 0,5-1-1,2-2 1,0 0-1,-3-4 0,-4 1 0,-10 0 1,-5 1-1,-9 2 0,-8 2 0,-8 4-3,-12 3-8,0 0-20,0 0-5,-14 2 1,3 6-2</inkml:trace>
          <inkml:trace contextRef="#ctx0" brushRef="#br0" timeOffset="2">3617 1336 53,'0'0'26,"-2"13"3,2-13-3,0 0-8,0 0-4,0 0 0,0 0-4,0 0-1,17 10-2,-17-10-1,11 0-2,-11 0-2,21-7-1,-9 0 1,0 2-2,2-6 1,0 1 0,-1-6 0,-1 1-1,-3-1 1,-2-1-1,-2 0 1,2-1-1,-5 0 0,2 0 1,-4 2-1,-2 0 1,-1 2-1,-2 4 1,-3-1 0,-1 3 0,-5 1 0,1 1 0,-1 3 1,0 0-1,2 1 0,-1 2-1,0 0 1,13 0-1,-17 5 1,17-5-1,-16 10 1,16-10 0,-17 19 0,9-6-1,-1 2 1,3 4 0,0 2 0,-1-1 0,2 3 0,4 4-1,-2 1 1,1 1 0,-1 2 0,3-1 0,0 1 0,0 1 2,0 0-3,2-3 0,-1-3 0,1 0 0,0-3 0,0-2 0,2-3 0,-3-4 0,2-3 0,-3-11 0,4 14 0,-4-14 0,0 0 0,0 0 0,0 0 0,0 0 0,0 0 0,0 0-4,-9-11-35,9 11 0,-12-24-1,7 4 1</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2-07T05:11:34.23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ink/ink20.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1:04.239"/>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DCC22238-DCB5-46A9-ACDD-64570D1825E9}" emma:medium="tactile" emma:mode="ink">
          <msink:context xmlns:msink="http://schemas.microsoft.com/ink/2010/main" type="writingRegion" rotatedBoundingBox="22594,4768 23238,6762 22112,7126 21469,5132"/>
        </emma:interpretation>
      </emma:emma>
    </inkml:annotationXML>
    <inkml:traceGroup>
      <inkml:annotationXML>
        <emma:emma xmlns:emma="http://www.w3.org/2003/04/emma" version="1.0">
          <emma:interpretation id="{6E8C7347-FD8B-4C99-BED0-70F8920E8E1E}" emma:medium="tactile" emma:mode="ink">
            <msink:context xmlns:msink="http://schemas.microsoft.com/ink/2010/main" type="paragraph" rotatedBoundingBox="22594,4768 23238,6762 22952,6855 22308,4861" alignmentLevel="1"/>
          </emma:interpretation>
        </emma:emma>
      </inkml:annotationXML>
      <inkml:traceGroup>
        <inkml:annotationXML>
          <emma:emma xmlns:emma="http://www.w3.org/2003/04/emma" version="1.0">
            <emma:interpretation id="{9F967DD0-DE84-43B5-A021-9E3E5FAD6106}" emma:medium="tactile" emma:mode="ink">
              <msink:context xmlns:msink="http://schemas.microsoft.com/ink/2010/main" type="line" rotatedBoundingBox="22594,4768 23238,6762 22952,6855 22308,4861"/>
            </emma:interpretation>
          </emma:emma>
        </inkml:annotationXML>
        <inkml:traceGroup>
          <inkml:annotationXML>
            <emma:emma xmlns:emma="http://www.w3.org/2003/04/emma" version="1.0">
              <emma:interpretation id="{33852077-5A1A-496E-913E-2755DDFDF28A}" emma:medium="tactile" emma:mode="ink">
                <msink:context xmlns:msink="http://schemas.microsoft.com/ink/2010/main" type="inkWord" rotatedBoundingBox="22594,4768 23238,6762 22952,6855 22308,4861"/>
              </emma:interpretation>
              <emma:one-of disjunction-type="recognition" id="oneOf0">
                <emma:interpretation id="interp0" emma:lang="en-CA" emma:confidence="1">
                  <emma:literal>:</emma:literal>
                </emma:interpretation>
                <emma:interpretation id="interp1" emma:lang="en-CA" emma:confidence="1">
                  <emma:literal>M c</emma:literal>
                </emma:interpretation>
                <emma:interpretation id="interp2" emma:lang="en-CA" emma:confidence="0">
                  <emma:literal>m c</emma:literal>
                </emma:interpretation>
                <emma:interpretation id="interp3" emma:lang="en-CA" emma:confidence="0">
                  <emma:literal>n c</emma:literal>
                </emma:interpretation>
                <emma:interpretation id="interp4" emma:lang="en-CA" emma:confidence="0">
                  <emma:literal>mF c</emma:literal>
                </emma:interpretation>
              </emma:one-of>
            </emma:emma>
          </inkml:annotationXML>
          <inkml:trace contextRef="#ctx0" brushRef="#br0">4454 1564 87,'4'-16'30,"-4"16"0,8-13-2,-8 13-17,11-8-1,-11 8-2,0 0-1,10 7 0,-4 6 1,-6 1-1,2 6-2,-1-1-1,2 3-1,-3-5-1,1 2-1,0-7 0,-1-12-1,2 12 0,-2-12 0,7-10-1,-3-3 1,2-3-2,0-4 0,3-1 0,0-2 1,3 2-1,0 1 1,-2 8 1,2 5 0,-12 7 1,20 3 1,-20-3-1,15 20 1,-10-7-1,-1 3 1,1-2-2,1 0 2,-4-3-2,-2-11 0,0 0 1,0 0-2,0 0 1,9-22-1,-5 4 0,3-2-1,1 0 0,-1 4 1,3 3-1,-10 13 2,18-8 0,-18 8 0,17 20 2,-12 1-1,0 2 0,-1 3 0,0 0 0,1-2-2,2 1-10,-2-10-25,-5-15-3,10 9 2,-10-9 0</inkml:trace>
          <inkml:trace contextRef="#ctx0" brushRef="#br0" timeOffset="19">5235 3319 88,'-12'-14'34,"12"14"1,-10-10 0,1-3-17,9 13-7,-12-8-3,1 11-1,-4 3-2,0 10-1,-4 4 0,3 4 0,2 7-2,2 2-2,7 0 0,10-2 0,-7-2-6,31-20-8,13-11-24,3-11-3,6-8-1,-9 2 83,-60 24-80,96-83-1,-78 78 40</inkml:trace>
        </inkml:traceGroup>
      </inkml:traceGroup>
    </inkml:traceGroup>
    <inkml:traceGroup>
      <inkml:annotationXML>
        <emma:emma xmlns:emma="http://www.w3.org/2003/04/emma" version="1.0">
          <emma:interpretation id="{694DD751-415B-4493-8761-7C45963D9ECB}" emma:medium="tactile" emma:mode="ink">
            <msink:context xmlns:msink="http://schemas.microsoft.com/ink/2010/main" type="paragraph" rotatedBoundingBox="22559,5602 22535,6829 21812,6815 21836,5588" alignmentLevel="2"/>
          </emma:interpretation>
        </emma:emma>
      </inkml:annotationXML>
      <inkml:traceGroup>
        <inkml:annotationXML>
          <emma:emma xmlns:emma="http://www.w3.org/2003/04/emma" version="1.0">
            <emma:interpretation id="{C1B21A93-D85F-4624-9632-9018F40E0384}" emma:medium="tactile" emma:mode="ink">
              <msink:context xmlns:msink="http://schemas.microsoft.com/ink/2010/main" type="line" rotatedBoundingBox="22559,5602 22535,6829 21812,6815 21836,5588"/>
            </emma:interpretation>
          </emma:emma>
        </inkml:annotationXML>
        <inkml:traceGroup>
          <inkml:annotationXML>
            <emma:emma xmlns:emma="http://www.w3.org/2003/04/emma" version="1.0">
              <emma:interpretation id="{C23E855D-6715-4000-934F-F0962C67ED07}" emma:medium="tactile" emma:mode="ink">
                <msink:context xmlns:msink="http://schemas.microsoft.com/ink/2010/main" type="inkWord" rotatedBoundingBox="22559,5602 22535,6829 21812,6815 21836,5588"/>
              </emma:interpretation>
              <emma:one-of disjunction-type="recognition" id="oneOf1">
                <emma:interpretation id="interp5" emma:lang="en-CA" emma:confidence="0">
                  <emma:literal>See</emma:literal>
                </emma:interpretation>
                <emma:interpretation id="interp6" emma:lang="en-CA" emma:confidence="0">
                  <emma:literal>Se</emma:literal>
                </emma:interpretation>
                <emma:interpretation id="interp7" emma:lang="en-CA" emma:confidence="0">
                  <emma:literal>ST</emma:literal>
                </emma:interpretation>
                <emma:interpretation id="interp8" emma:lang="en-CA" emma:confidence="0">
                  <emma:literal>She</emma:literal>
                </emma:interpretation>
                <emma:interpretation id="interp9" emma:lang="en-CA" emma:confidence="0">
                  <emma:literal>Ste</emma:literal>
                </emma:interpretation>
              </emma:one-of>
            </emma:emma>
          </inkml:annotationXML>
          <inkml:trace contextRef="#ctx0" brushRef="#br0" timeOffset="15">4362 2335 72,'0'0'34,"-6"-14"-1,6 14 0,-7-16-15,-2 3-4,9 13-4,-20-16-3,8 12-2,-5 3-2,-2 6-1,-3 3-1,1 6 0,1 2-1,3 4 0,-1 1-1,4 3 1,7-6 0,5 2 0,5-2 0,5-1 0,6 1 0,3-3 0,5-1 1,1 1-1,1-3 0,-2 0 0,75-1-6,-90 19 0,-10-17 0,-15 6 3,-2 6-16,-7 0-16,-6-4-1,4 2 1,-81-4 5</inkml:trace>
          <inkml:trace contextRef="#ctx0" brushRef="#br0" timeOffset="16">3972 2902 110,'-11'5'37,"11"-5"1,0 0-1,0 0-24,30-14-7,6 0 0,7-6-3,13-4 2,6-7-5,6-2 0,3-4 0,-1 2 0,-2 0 0,-9 0-8,0 7-12,-16 2-16,-10 4-4,-10 4 1,-13 7 0</inkml:trace>
          <inkml:trace contextRef="#ctx0" brushRef="#br0" timeOffset="17">4275 3108 105,'0'0'36,"0"0"0,0 0-3,0 0-19,0 0-6,18 3-4,-7-8-1,4 1-1,1-6 1,2 1-2,-1-4 0,1-3-1,-4-2 0,-1-2 1,-2-2-3,-4-4 2,-3 0-2,-4 2 0,-4 2-1,-3 3 1,-3 6 0,-6 8 0,-2 9 1,-2 9 1,0 8 1,-2 9 0,3 11 2,2 6-1,1 6 1,4 8-1,4 1-1,3 0 1,3-3-1,4-4 0,1-9-2,2-9 1,3-7-3,-2-16-6,8-10-24,0-7-6,-1-15 3,5-7-2</inkml:trace>
        </inkml:traceGroup>
      </inkml:traceGroup>
    </inkml:traceGroup>
  </inkml:traceGroup>
</inkml:ink>
</file>

<file path=ppt/ink/ink21.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68"/>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7BD612FD-56B5-4384-A85C-E47AE65FC7DB}" emma:medium="tactile" emma:mode="ink">
          <msink:context xmlns:msink="http://schemas.microsoft.com/ink/2010/main" type="writingRegion" rotatedBoundingBox="21304,10421 21670,12646 21204,12723 20839,10498">
            <msink:destinationLink direction="with" ref="{714E846F-1B8C-4B36-BA7F-CAAFD8928281}"/>
          </msink:context>
        </emma:interpretation>
      </emma:emma>
    </inkml:annotationXML>
    <inkml:traceGroup>
      <inkml:annotationXML>
        <emma:emma xmlns:emma="http://www.w3.org/2003/04/emma" version="1.0">
          <emma:interpretation id="{7627A2FD-D7C0-4E0F-9493-4EB33585218A}" emma:medium="tactile" emma:mode="ink">
            <msink:context xmlns:msink="http://schemas.microsoft.com/ink/2010/main" type="paragraph" rotatedBoundingBox="21304,10421 21670,12646 21204,12723 20839,10498" alignmentLevel="1"/>
          </emma:interpretation>
        </emma:emma>
      </inkml:annotationXML>
      <inkml:traceGroup>
        <inkml:annotationXML>
          <emma:emma xmlns:emma="http://www.w3.org/2003/04/emma" version="1.0">
            <emma:interpretation id="{3F7C49E6-30F0-4F3D-8953-339D10F8826C}" emma:medium="tactile" emma:mode="ink">
              <msink:context xmlns:msink="http://schemas.microsoft.com/ink/2010/main" type="line" rotatedBoundingBox="21304,10421 21670,12646 21204,12723 20839,10498"/>
            </emma:interpretation>
          </emma:emma>
        </inkml:annotationXML>
        <inkml:traceGroup>
          <inkml:annotationXML>
            <emma:emma xmlns:emma="http://www.w3.org/2003/04/emma" version="1.0">
              <emma:interpretation id="{5AD2EC51-93CC-4040-9BF4-71994FCAB682}" emma:medium="tactile" emma:mode="ink">
                <msink:context xmlns:msink="http://schemas.microsoft.com/ink/2010/main" type="inkWord" rotatedBoundingBox="21458,12473 21491,12675 21204,12723 21171,12520"/>
              </emma:interpretation>
              <emma:one-of disjunction-type="recognition" id="oneOf0">
                <emma:interpretation id="interp0" emma:lang="en-CA" emma:confidence="1">
                  <emma:literal>k</emma:literal>
                </emma:interpretation>
                <emma:interpretation id="interp1" emma:lang="en-CA" emma:confidence="0">
                  <emma:literal>£</emma:literal>
                </emma:interpretation>
                <emma:interpretation id="interp2" emma:lang="en-CA" emma:confidence="0">
                  <emma:literal>K</emma:literal>
                </emma:interpretation>
                <emma:interpretation id="interp3" emma:lang="en-CA" emma:confidence="0">
                  <emma:literal>1</emma:literal>
                </emma:interpretation>
                <emma:interpretation id="interp4" emma:lang="en-CA" emma:confidence="0">
                  <emma:literal>¥</emma:literal>
                </emma:interpretation>
              </emma:one-of>
            </emma:emma>
          </inkml:annotationXML>
          <inkml:trace contextRef="#ctx0" brushRef="#br0">8362 3354 61,'0'-10'31,"0"10"1,-4-14-5,4 14-14,0-14-2,0 14-2,-3-12-1,3 12-1,-11-7-1,11 7 0,-22 5-2,8 4 0,-3 3-1,2 5-1,2 4 0,4 3-1,4 0 1,10 1-1,7-3 0,10-5 0,6-5-2,7-4 0,8-6-6,-5-6-24,5-7-8,-4-6 1,-4-4-2</inkml:trace>
          <inkml:trace contextRef="#ctx0" brushRef="#br0" timeOffset="-24">7922 1296 96,'0'0'36,"-1"16"0,1 1-1,1-6-22,3 10-9,3 1-1,5 2-2,-1-6 1,0-1-1,1-3 0,-2-5 1,2-7-1,2-5 0,-2-7 0,1-5-1,-1-4 0,1-7 0,-2-2-1,-2-1 0,0 5-3,-5-2-6,1 9-23,-5 7-4,0 10 0,0 0-1</inkml:trace>
          <inkml:trace contextRef="#ctx0" brushRef="#br0" timeOffset="-1">8244 2269 20,'0'0'28,"2"-17"3,-2 17-1,6-12-6,-6 1-4,0 11-3,0 0-3,0 0-4,9 15-3,-7 6-2,-3 0-2,4 6 0,-3 0-2,4 2 1,0-3-2,-1-5 1,1-8-1,-4-13 0,10 9 1,-10-9-1,13-19 1,-5 0-1,3-6 0,0-4 0,-1-2 0,1 2 0,-1 4 0,-2 5 0,-1 7-1,-7 13 1,0 0 0,7 13 1,-3 4-1,-2 2-1,3 1 1,1-3 0,2-1 0,-1-5 0,-7-11 0,21 1 0,-11-11 0,2-3 0,-2-5 1,2-3-2,-1-1 1,-1 1 0,-2 4 0,-1 6 0,-7 11 0,11 6 0,-8 10 0,1 8-2,1 8-3,-5-3-10,7 8-17,0-2-3,-3-5-1,2-3-2</inkml:trace>
        </inkml:traceGroup>
      </inkml:traceGroup>
    </inkml:traceGroup>
  </inkml:traceGroup>
</inkml:ink>
</file>

<file path=ppt/ink/ink22.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40"/>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77038660-F9C8-4FDD-86EF-E895C9FD749D}" emma:medium="tactile" emma:mode="ink">
          <msink:context xmlns:msink="http://schemas.microsoft.com/ink/2010/main" type="writingRegion" rotatedBoundingBox="21212,9332 20293,12293 19199,11954 20118,8993">
            <msink:destinationLink direction="with" ref="{714E846F-1B8C-4B36-BA7F-CAAFD8928281}"/>
            <msink:destinationLink direction="with" ref="{E3234009-79CD-49EB-B6C3-FE264B19E75C}"/>
          </msink:context>
        </emma:interpretation>
      </emma:emma>
    </inkml:annotationXML>
    <inkml:traceGroup>
      <inkml:annotationXML>
        <emma:emma xmlns:emma="http://www.w3.org/2003/04/emma" version="1.0">
          <emma:interpretation id="{D2E79401-0FCF-4DDC-BBE7-A2DC2D5D646C}" emma:medium="tactile" emma:mode="ink">
            <msink:context xmlns:msink="http://schemas.microsoft.com/ink/2010/main" type="paragraph" rotatedBoundingBox="21212,9332 20293,12293 19199,11954 20118,8993" alignmentLevel="1"/>
          </emma:interpretation>
        </emma:emma>
      </inkml:annotationXML>
      <inkml:traceGroup>
        <inkml:annotationXML>
          <emma:emma xmlns:emma="http://www.w3.org/2003/04/emma" version="1.0">
            <emma:interpretation id="{BA6311FA-8E24-4067-9D04-9EC2AD18D322}" emma:medium="tactile" emma:mode="ink">
              <msink:context xmlns:msink="http://schemas.microsoft.com/ink/2010/main" type="line" rotatedBoundingBox="21212,9332 20293,12293 19199,11954 20118,8993"/>
            </emma:interpretation>
          </emma:emma>
        </inkml:annotationXML>
        <inkml:traceGroup>
          <inkml:annotationXML>
            <emma:emma xmlns:emma="http://www.w3.org/2003/04/emma" version="1.0">
              <emma:interpretation id="{984333AC-9E69-4BF2-925B-B33875472D5F}" emma:medium="tactile" emma:mode="ink">
                <msink:context xmlns:msink="http://schemas.microsoft.com/ink/2010/main" type="inkWord" rotatedBoundingBox="21212,9332 20293,12293 19199,11954 20118,8993"/>
              </emma:interpretation>
              <emma:one-of disjunction-type="recognition" id="oneOf0">
                <emma:interpretation id="interp0" emma:lang="en-CA" emma:confidence="0">
                  <emma:literal>I.</emma:literal>
                </emma:interpretation>
                <emma:interpretation id="interp1" emma:lang="en-CA" emma:confidence="0">
                  <emma:literal>in.</emma:literal>
                </emma:interpretation>
                <emma:interpretation id="interp2" emma:lang="en-CA" emma:confidence="0">
                  <emma:literal>it.</emma:literal>
                </emma:interpretation>
                <emma:interpretation id="interp3" emma:lang="en-CA" emma:confidence="0">
                  <emma:literal>"I</emma:literal>
                </emma:interpretation>
                <emma:interpretation id="interp4" emma:lang="en-CA" emma:confidence="0">
                  <emma:literal>i.</emma:literal>
                </emma:interpretation>
              </emma:one-of>
            </emma:emma>
          </inkml:annotationXML>
          <inkml:trace contextRef="#ctx0" brushRef="#br0">7455-1296 66,'0'0'33,"-12"-8"-2,12 8-2,0 0-9,-7-17-5,7 17-5,0 0-2,0 0-2,0 0-1,17 10 0,-15 6-3,6 5-1,-3 4 0,3 2-1,-2-1 1,1-1-2,-5-2 1,2-8-2,-4-15 2,0 0 0,14 3 1,-10-17-2,6-8 1,-2-2 1,2-4-1,-2 1 0,3 4 0,-2 2 1,0 6-1,-9 15 2,0 0-2,9 6-1,-6 9 1,1 4-1,-2 0 1,2 1-1,-1 1 1,0-7-2,-3-14 2,9 14 1,-9-14-1,13-10 0,-7-4 0,2-5 2,1-1-2,3-1 1,-3 3-1,-1 0 1,-1 7-2,-7 11 3,11 1-3,-8 10-1,2 10 0,-3 0-5,8 10-14,-6-1-17,2-2 1,-1 0 0,0-6-1</inkml:trace>
          <inkml:trace contextRef="#ctx0" brushRef="#br0" timeOffset="2">7636 80 47,'1'-14'31,"-1"14"3,5-12-2,-6 2-9,1 10-4,3-15-4,-3 15-3,-2-14-3,2 14-1,-8-12-3,8 12-2,-16-4-1,4 6 0,-2 3-2,-1 7 1,-2 2-2,1 7 0,0 2 0,1 3 0,3 1 0,3 1 1,3-3-1,4-1-1,6-5 0,2-5 0,6-1-4,-2-8-5,9 2-14,-2-7-11,4-5-1,4-1-1,-2-4 3</inkml:trace>
          <inkml:trace contextRef="#ctx0" brushRef="#br0" timeOffset="3">7824 81 82,'3'-12'34,"-3"12"1,0 0-1,-17 8-17,11 9-8,-1-3-4,0 7-1,0 0-1,3 2-1,0-2-1,2-1 0,1-5-1,1-15-2,7 13 0,-7-13-1,14-8-1,-8-5-1,3-1-1,-4-7-1,4 1 2,-4-3 0,-1 5 4,-1 4 2,-2 1 2,-1 13 2,0 0 0,0 0 3,-5 13-2,5 7 0,-1-2-2,1 3-1,0-1-1,3 1-1,1-2-1,1-4 0,0-1-3,-5-14-6,16 11-20,-16-11-8,15-5-1,-15 5 0,14-22 1</inkml:trace>
          <inkml:trace contextRef="#ctx0" brushRef="#br0" timeOffset="20">6336 1462 64,'0'0'36,"-12"10"-1,12-10-2,-12-6-16,12 6-9,0 0-4,0 0-3,20-7 0,-9 4-1,-1 2 0,3-3 0,-3 2 1,-10 2-1,12 2 0,-12-2 1,0 0 1,-9 14-2,9-14 2,-17 15-1,17-15 0,-17 15 0,17-15 0,-13 12-2,13-12-1,-10 6-9,10-6-24,0 0 0,0 0-2,0 0 0</inkml:trace>
          <inkml:trace contextRef="#ctx0" brushRef="#br0" timeOffset="22">6973 741 72,'-10'-2'35,"10"2"0,-17-2-3,17 2-16,0 0-4,0 0-4,18 17-2,9-10-3,5 3 0,10-3 0,7 1 0,5-2-2,-1-3 0,-1 2-3,-6-5-3,-3 5-16,-12-1-17,-12-1 1,-10 3-1,-9-6-1</inkml:trace>
          <inkml:trace contextRef="#ctx0" brushRef="#br0" timeOffset="21">7219 950 52,'0'0'31,"0"0"0,-8-12-3,8 12-12,-11-7-3,11 7-5,-19-5-2,7 5-2,-3-2-1,-2 6-1,-1 2 0,-1 1-1,-2 5 0,3 5-1,2 0 0,2 2 0,5 2 0,7 0-1,6 1 1,8-2 0,2-2 0,8 0 1,2-2-1,3-1 0,-2-1 0,1-1 1,-4-2 0,-2-1 0,-6-1 1,-2 2-1,-12-11 1,2 17 1,-2-17-1,-19 20-1,2-9 1,-3-1-1,-3 0 0,-5-3-1,0 1-3,-3-8-5,8 1-15,-1-8-12,6-6-1,6-6-1,6-7 1</inkml:trace>
        </inkml:traceGroup>
      </inkml:traceGroup>
    </inkml:traceGroup>
  </inkml:traceGroup>
</inkml:ink>
</file>

<file path=ppt/ink/ink2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63"/>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E1FF18A3-70EB-467A-B81B-7FF094A8DA93}" emma:medium="tactile" emma:mode="ink">
          <msink:context xmlns:msink="http://schemas.microsoft.com/ink/2010/main" type="inkDrawing" rotatedBoundingBox="19783,11966 20473,11967 20472,11980 19782,11979" semanticType="underline" shapeName="Other"/>
        </emma:interpretation>
      </emma:emma>
    </inkml:annotationXML>
    <inkml:trace contextRef="#ctx0" brushRef="#br0">6904 1532 68,'-10'0'34,"-1"-2"-1,11 2-4,0 0-15,17-5-4,12 6-4,8-5-1,13 3-1,10-1-1,6 3 0,6-2-1,-2 3-1,-3 0 0,-9-2-1,-8 3-2,-10-2-2,-8 4-6,-13-9-13,-5 4-12,-14 0-1,9-1-1,-9 1 1</inkml:trace>
  </inkml:traceGroup>
</inkml:ink>
</file>

<file path=ppt/ink/ink24.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64"/>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33E5138D-41F6-4534-A7F0-4FD58FC24A6C}" emma:medium="tactile" emma:mode="ink">
          <msink:context xmlns:msink="http://schemas.microsoft.com/ink/2010/main" type="writingRegion" rotatedBoundingBox="19927,12197 20176,12197 20176,12736 19927,12736">
            <msink:destinationLink direction="with" ref="{714E846F-1B8C-4B36-BA7F-CAAFD8928281}"/>
            <msink:destinationLink direction="with" ref="{E3234009-79CD-49EB-B6C3-FE264B19E75C}"/>
          </msink:context>
        </emma:interpretation>
      </emma:emma>
    </inkml:annotationXML>
    <inkml:traceGroup>
      <inkml:annotationXML>
        <emma:emma xmlns:emma="http://www.w3.org/2003/04/emma" version="1.0">
          <emma:interpretation id="{C3B293F2-AF58-42A9-9ECF-F52497AD808A}" emma:medium="tactile" emma:mode="ink">
            <msink:context xmlns:msink="http://schemas.microsoft.com/ink/2010/main" type="paragraph" rotatedBoundingBox="19927,12197 20176,12197 20176,12736 19927,12736" alignmentLevel="1"/>
          </emma:interpretation>
        </emma:emma>
      </inkml:annotationXML>
      <inkml:traceGroup>
        <inkml:annotationXML>
          <emma:emma xmlns:emma="http://www.w3.org/2003/04/emma" version="1.0">
            <emma:interpretation id="{A31050FE-F137-4BE1-97F4-33B623BA928C}" emma:medium="tactile" emma:mode="ink">
              <msink:context xmlns:msink="http://schemas.microsoft.com/ink/2010/main" type="line" rotatedBoundingBox="19927,12197 20176,12197 20176,12736 19927,12736"/>
            </emma:interpretation>
          </emma:emma>
        </inkml:annotationXML>
        <inkml:traceGroup>
          <inkml:annotationXML>
            <emma:emma xmlns:emma="http://www.w3.org/2003/04/emma" version="1.0">
              <emma:interpretation id="{42076BA8-7862-4192-BA7F-BFAC0F1367C0}" emma:medium="tactile" emma:mode="ink">
                <msink:context xmlns:msink="http://schemas.microsoft.com/ink/2010/main" type="inkWord" rotatedBoundingBox="19927,12197 20176,12197 20176,12736 19927,12736"/>
              </emma:interpretation>
              <emma:one-of disjunction-type="recognition" id="oneOf0">
                <emma:interpretation id="interp0" emma:lang="en-CA" emma:confidence="0">
                  <emma:literal>•</emma:literal>
                </emma:interpretation>
                <emma:interpretation id="interp1" emma:lang="en-CA" emma:confidence="0">
                  <emma:literal>(</emma:literal>
                </emma:interpretation>
                <emma:interpretation id="interp2" emma:lang="en-CA" emma:confidence="0">
                  <emma:literal>f</emma:literal>
                </emma:interpretation>
                <emma:interpretation id="interp3" emma:lang="en-CA" emma:confidence="0">
                  <emma:literal>g</emma:literal>
                </emma:interpretation>
                <emma:interpretation id="interp4" emma:lang="en-CA" emma:confidence="0">
                  <emma:literal>t</emma:literal>
                </emma:interpretation>
              </emma:one-of>
            </emma:emma>
          </inkml:annotationXML>
          <inkml:trace contextRef="#ctx0" brushRef="#br0">7135 1928 70,'-1'10'35,"1"-10"-1,11 0-2,-11 0-22,17-8-3,-3-1-3,5 1-2,-2-5 0,2-2-2,-3-3 0,-2-2-1,-4 2 0,-5-3-1,-5 2 1,-6 3 0,-4 3-1,-6 4 1,-4 7 0,-2 7 1,-1 4 0,-1 9 0,0 4 1,0 6 1,2 3 0,4 10 1,2-1-2,3 3 2,5 0-1,5 1 1,5-2-2,4-1 0,3-6-2,3-6-2,3-1-3,-4-8-18,3-7-11,1-6-1,-3-11 1,0-6-1</inkml:trace>
        </inkml:traceGroup>
      </inkml:traceGroup>
    </inkml:traceGroup>
  </inkml:traceGroup>
</inkml:ink>
</file>

<file path=ppt/ink/ink25.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1:38.041"/>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51D77EEC-CCAB-49E6-9DA6-C9EA36F04AF2}" emma:medium="tactile" emma:mode="ink">
          <msink:context xmlns:msink="http://schemas.microsoft.com/ink/2010/main" type="writingRegion" rotatedBoundingBox="6905,11732 9666,11889 9604,12973 6843,12816">
            <msink:destinationLink direction="with" ref="{8C37EA80-37B6-47BA-AF4D-7A6495B6D799}"/>
          </msink:context>
        </emma:interpretation>
      </emma:emma>
    </inkml:annotationXML>
    <inkml:traceGroup>
      <inkml:annotationXML>
        <emma:emma xmlns:emma="http://www.w3.org/2003/04/emma" version="1.0">
          <emma:interpretation id="{54672781-E003-4C8D-885D-CC1EDB8213F1}" emma:medium="tactile" emma:mode="ink">
            <msink:context xmlns:msink="http://schemas.microsoft.com/ink/2010/main" type="paragraph" rotatedBoundingBox="6905,11732 9666,11889 9604,12973 6843,12816" alignmentLevel="1"/>
          </emma:interpretation>
        </emma:emma>
      </inkml:annotationXML>
      <inkml:traceGroup>
        <inkml:annotationXML>
          <emma:emma xmlns:emma="http://www.w3.org/2003/04/emma" version="1.0">
            <emma:interpretation id="{CF69F2EA-E758-4466-B409-25755598DD8B}" emma:medium="tactile" emma:mode="ink">
              <msink:context xmlns:msink="http://schemas.microsoft.com/ink/2010/main" type="line" rotatedBoundingBox="6905,11732 9666,11889 9604,12973 6843,12816"/>
            </emma:interpretation>
          </emma:emma>
        </inkml:annotationXML>
        <inkml:traceGroup>
          <inkml:annotationXML>
            <emma:emma xmlns:emma="http://www.w3.org/2003/04/emma" version="1.0">
              <emma:interpretation id="{0B04DCC5-BFFE-4F7B-98A3-C7149EF2285D}" emma:medium="tactile" emma:mode="ink">
                <msink:context xmlns:msink="http://schemas.microsoft.com/ink/2010/main" type="inkWord" rotatedBoundingBox="6905,11732 9666,11889 9604,12973 6843,12816"/>
              </emma:interpretation>
              <emma:one-of disjunction-type="recognition" id="oneOf0">
                <emma:interpretation id="interp0" emma:lang="en-CA" emma:confidence="0">
                  <emma:literal>Ere-EC</emma:literal>
                </emma:interpretation>
                <emma:interpretation id="interp1" emma:lang="en-CA" emma:confidence="0">
                  <emma:literal>Em: E.</emma:literal>
                </emma:interpretation>
                <emma:interpretation id="interp2" emma:lang="en-CA" emma:confidence="0">
                  <emma:literal>Em! E.</emma:literal>
                </emma:interpretation>
                <emma:interpretation id="interp3" emma:lang="en-CA" emma:confidence="0">
                  <emma:literal>Emit-EC</emma:literal>
                </emma:interpretation>
                <emma:interpretation id="interp4" emma:lang="en-CA" emma:confidence="0">
                  <emma:literal>En: E.</emma:literal>
                </emma:interpretation>
              </emma:one-of>
            </emma:emma>
          </inkml:annotationXML>
          <inkml:trace contextRef="#ctx0" brushRef="#br0">281 245 61,'0'0'36,"9"-13"-2,-9 13-3,0 0-4,5-12-8,-10 1-5,5 11-4,-5-11-4,5 11-3,-16-10-1,5 10-1,-6 4-1,-5 6-1,-3 8 1,-3 7 0,-1 8 0,-1 5 0,3 7 0,1 3 1,6 2 0,6-3 0,8 0 0,7-3 0,8-5 0,6-8 0,7-7-1,6-7 1,4-7-1,4-11 0,1-10 1,-1-8 0,1-5-1,-5-8 0,-5-7 0,-3-5-1,-8-4-1,-4 2-1,-8 0 0,-4 3-1,0 6 0,-9 2-3,4 13-2,-6-2-8,5 11-10,-5 3-6,2-2-3,9 12 1,-16-23 0</inkml:trace>
          <inkml:trace contextRef="#ctx0" brushRef="#br0" timeOffset="2">56 1025 81,'-16'-1'38,"16"1"1,0 0 0,0 0-10,10-3-12,3 1-8,8 2-6,5 0-3,7 0 0,3 0 0,4-1 0,-1 2 0,-4-4-3,4 4-25,-9-5-13,-5-5 0,-6-3 1,-6-8-2</inkml:trace>
          <inkml:trace contextRef="#ctx0" brushRef="#br0" timeOffset="5">20 119 87,'-12'-1'35,"12"1"1,-11-11 0,11 11-15,0 0-10,28-9-4,-4 0-2,11 4-1,6-4-1,6 1-1,3 2-4,-2-7-10,2 4-18,-2 3-9,-11-2 2,-5 5-1,-8 0-1</inkml:trace>
          <inkml:trace contextRef="#ctx0" brushRef="#br0" timeOffset="6">617 874 85,'4'-11'37,"-4"11"0,7-17 0,-7 17-17,13-6-7,-13 6-4,11 17-3,-6 0-3,0 5-1,-3 2-1,0 0 0,-1-1 0,1-4-1,-2-5-1,0-3 1,0-11 0,0 0-1,7-18 0,-3 2 1,2-5-2,2 1 1,2 0 0,-1-2 1,0 7-1,-9 15 1,18-12 0,-18 12 0,14 12 1,-9 1-1,-2 2 1,2-1 0,-1-1-1,1-1 1,-5-12-1,11 10 0,-11-10 0,14-13-1,-6-1 0,1-4 0,2-1 0,0-2-1,3 3 1,-4 2 0,-2 5 1,-8 11 0,15-2 0,-15 2 1,12 21 0,-8-6-1,2 3-1,-1-3-3,4 4-7,-9-19-16,18 12-11,-4-11 0,1-8 1,4-2-1</inkml:trace>
          <inkml:trace contextRef="#ctx0" brushRef="#br0" timeOffset="7">1175 528 93,'-10'-1'40,"10"1"0,-3-12-1,12 8-6,4-8-23,9 6-10,2-1 0,5 1 0,1 5 0,-2-1-4,0 9-20,-7 3-11,-6 2-6,-7 3 1,-5 1 0</inkml:trace>
          <inkml:trace contextRef="#ctx0" brushRef="#br0" timeOffset="8">1259 650 113,'-15'10'37,"15"-10"2,0 0-6,9 0-21,10 1-6,-2-2-4,6-2-7,8 2-23,3 1-10,-5-4 0,5 3 0,-2-5-1</inkml:trace>
          <inkml:trace contextRef="#ctx0" brushRef="#br0" timeOffset="11">1867 1134 119,'0'0'40,"2"-13"0,-2 13-4,23-8-21,-6 5-10,10 4-5,5 0 0,4 3 0,5 1 0,-4-6 0,7 5-38,-8-2-3,-3-5-1,-2-3 1</inkml:trace>
          <inkml:trace contextRef="#ctx0" brushRef="#br0" timeOffset="12">1841 45 81,'0'0'37,"-6"16"1,6-16 0,24 21-7,0-16-19,18 2-5,4-2-2,9-3-4,6 1-4,-4-7-18,2-2-18,-5 5 0,-8-1 1,-6 4-2</inkml:trace>
          <inkml:trace contextRef="#ctx0" brushRef="#br0" timeOffset="9">2066 345 85,'-5'-18'35,"3"4"1,-5 2-3,-8-1-14,4 12-7,-9 3-5,2 11-2,-9 6-1,-1 11-2,-4 6 0,7 9 0,-1 1-1,8 4 2,9-4-2,11 0 1,9-8 0,12-9-1,12-8 0,6-9 1,6-9-2,4-13 0,-2-9 0,-2-4 0,-4-7 0,-9-6 0,-9-5 0,-10-4-3,-9 5 1,-11 5 0,-7 2 1,-5 6-1,-4 7 1,-5 7-2,5 13-5,-8 1-12,10 4-12,5 3-6,0-5 1,14-3-1</inkml:trace>
          <inkml:trace contextRef="#ctx0" brushRef="#br0" timeOffset="13">2569 893 91,'0'0'37,"-3"-14"0,3 14-1,-6-14-16,-3 2-7,9 12-4,-25-6-3,10 12-2,-5 5-2,4 8-2,1 5 0,3 5 0,9 2 0,7 0 0,9-3 0,9-4 0,8-9 0,4-13 0,9-5-34,0-8-6,-3-11 0,2-4 0</inkml:trace>
        </inkml:traceGroup>
      </inkml:traceGroup>
    </inkml:traceGroup>
  </inkml:traceGroup>
</inkml:ink>
</file>

<file path=ppt/ink/ink26.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11-16T04:23:45.895"/>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CFD276A3-C4A6-4E3D-BCA0-0C2E1AB3A8CA}" emma:medium="tactile" emma:mode="ink">
          <msink:context xmlns:msink="http://schemas.microsoft.com/ink/2010/main" type="writingRegion" rotatedBoundingBox="28592,9130 28607,9130 28607,9145 28592,9145"/>
        </emma:interpretation>
      </emma:emma>
    </inkml:annotationXML>
    <inkml:traceGroup>
      <inkml:annotationXML>
        <emma:emma xmlns:emma="http://www.w3.org/2003/04/emma" version="1.0">
          <emma:interpretation id="{3929A3D1-318D-40B7-A5EA-9007CC00252C}" emma:medium="tactile" emma:mode="ink">
            <msink:context xmlns:msink="http://schemas.microsoft.com/ink/2010/main" type="paragraph" rotatedBoundingBox="28592,9130 28607,9130 28607,9145 28592,9145" alignmentLevel="1"/>
          </emma:interpretation>
        </emma:emma>
      </inkml:annotationXML>
      <inkml:traceGroup>
        <inkml:annotationXML>
          <emma:emma xmlns:emma="http://www.w3.org/2003/04/emma" version="1.0">
            <emma:interpretation id="{896A5009-E842-491D-ACD0-F819DF058B9C}" emma:medium="tactile" emma:mode="ink">
              <msink:context xmlns:msink="http://schemas.microsoft.com/ink/2010/main" type="line" rotatedBoundingBox="28592,9130 28607,9130 28607,9145 28592,9145"/>
            </emma:interpretation>
          </emma:emma>
        </inkml:annotationXML>
        <inkml:traceGroup>
          <inkml:annotationXML>
            <emma:emma xmlns:emma="http://www.w3.org/2003/04/emma" version="1.0">
              <emma:interpretation id="{FE220F8B-8954-455D-88A9-BFF6EF827A93}" emma:medium="tactile" emma:mode="ink">
                <msink:context xmlns:msink="http://schemas.microsoft.com/ink/2010/main" type="inkWord" rotatedBoundingBox="28592,9130 28607,9130 28607,9145 28592,9145"/>
              </emma:interpretation>
              <emma:one-of disjunction-type="recognition" id="oneOf0">
                <emma:interpretation id="interp0" emma:lang="en-CA" emma:confidence="0">
                  <emma:literal>.</emma:literal>
                </emma:interpretation>
                <emma:interpretation id="interp1" emma:lang="en-CA" emma:confidence="0">
                  <emma:literal>v</emma:literal>
                </emma:interpretation>
                <emma:interpretation id="interp2" emma:lang="en-CA" emma:confidence="0">
                  <emma:literal>}</emma:literal>
                </emma:interpretation>
                <emma:interpretation id="interp3" emma:lang="en-CA" emma:confidence="0">
                  <emma:literal>w</emma:literal>
                </emma:interpretation>
                <emma:interpretation id="interp4" emma:lang="en-CA" emma:confidence="0">
                  <emma:literal>3</emma:literal>
                </emma:interpretation>
              </emma:one-of>
            </emma:emma>
          </inkml:annotationXML>
          <inkml:trace contextRef="#ctx0" brushRef="#br0">0 0</inkml:trace>
        </inkml:traceGroup>
      </inkml:traceGroup>
    </inkml:traceGroup>
  </inkml:traceGroup>
</inkml:ink>
</file>

<file path=ppt/ink/ink27.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11-16T04:23:44.025"/>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2C1AA542-833A-4A00-A74E-7961DA9E07FA}" emma:medium="tactile" emma:mode="ink">
          <msink:context xmlns:msink="http://schemas.microsoft.com/ink/2010/main" type="writingRegion" rotatedBoundingBox="23923,11498 23938,11498 23938,11513 23923,11513"/>
        </emma:interpretation>
      </emma:emma>
    </inkml:annotationXML>
    <inkml:traceGroup>
      <inkml:annotationXML>
        <emma:emma xmlns:emma="http://www.w3.org/2003/04/emma" version="1.0">
          <emma:interpretation id="{F08461BF-B926-4C6F-836D-EA5DF2FA3887}" emma:medium="tactile" emma:mode="ink">
            <msink:context xmlns:msink="http://schemas.microsoft.com/ink/2010/main" type="paragraph" rotatedBoundingBox="23923,11498 23938,11498 23938,11513 23923,11513" alignmentLevel="1"/>
          </emma:interpretation>
        </emma:emma>
      </inkml:annotationXML>
      <inkml:traceGroup>
        <inkml:annotationXML>
          <emma:emma xmlns:emma="http://www.w3.org/2003/04/emma" version="1.0">
            <emma:interpretation id="{08D68CA5-01A3-4BAE-9A58-8F96B438F8EB}" emma:medium="tactile" emma:mode="ink">
              <msink:context xmlns:msink="http://schemas.microsoft.com/ink/2010/main" type="line" rotatedBoundingBox="23923,11498 23938,11498 23938,11513 23923,11513"/>
            </emma:interpretation>
          </emma:emma>
        </inkml:annotationXML>
        <inkml:traceGroup>
          <inkml:annotationXML>
            <emma:emma xmlns:emma="http://www.w3.org/2003/04/emma" version="1.0">
              <emma:interpretation id="{FF44F4D2-9F32-441B-88FC-DCE7C9264BAD}" emma:medium="tactile" emma:mode="ink">
                <msink:context xmlns:msink="http://schemas.microsoft.com/ink/2010/main" type="inkWord" rotatedBoundingBox="23923,11498 23938,11498 23938,11513 23923,11513"/>
              </emma:interpretation>
              <emma:one-of disjunction-type="recognition" id="oneOf0">
                <emma:interpretation id="interp0" emma:lang="en-CA" emma:confidence="0">
                  <emma:literal>.</emma:literal>
                </emma:interpretation>
                <emma:interpretation id="interp1" emma:lang="en-CA" emma:confidence="0">
                  <emma:literal>v</emma:literal>
                </emma:interpretation>
                <emma:interpretation id="interp2" emma:lang="en-CA" emma:confidence="0">
                  <emma:literal>}</emma:literal>
                </emma:interpretation>
                <emma:interpretation id="interp3" emma:lang="en-CA" emma:confidence="0">
                  <emma:literal>w</emma:literal>
                </emma:interpretation>
                <emma:interpretation id="interp4" emma:lang="en-CA" emma:confidence="0">
                  <emma:literal>3</emma:literal>
                </emma:interpretation>
              </emma:one-of>
            </emma:emma>
          </inkml:annotationXML>
          <inkml:trace contextRef="#ctx0" brushRef="#br0">0 0</inkml:trace>
        </inkml:traceGroup>
      </inkml:traceGroup>
    </inkml:traceGroup>
  </inkml:traceGroup>
</inkml:ink>
</file>

<file path=ppt/ink/ink28.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1-31T21:27:30.311"/>
    </inkml:context>
    <inkml:brush xml:id="br0">
      <inkml:brushProperty name="width" value="0.05292" units="cm"/>
      <inkml:brushProperty name="height" value="0.05292" units="cm"/>
      <inkml:brushProperty name="color" value="#002060"/>
      <inkml:brushProperty name="fitToCurve" value="1"/>
    </inkml:brush>
  </inkml:definitions>
  <inkml:trace contextRef="#ctx0" brushRef="#br0">127 0,'0'0,"0"0,-75 46,75-46,0 0,0 0,-52 76,52-76,0 0</inkml:trace>
</inkml:ink>
</file>

<file path=ppt/ink/ink29.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2-07T05:52:14.468"/>
    </inkml:context>
    <inkml:brush xml:id="br0">
      <inkml:brushProperty name="width" value="0.05292" units="cm"/>
      <inkml:brushProperty name="height" value="0.05292" units="cm"/>
      <inkml:brushProperty name="color" value="#002060"/>
      <inkml:brushProperty name="fitToCurve" value="1"/>
    </inkml:brush>
  </inkml:definitions>
  <inkml:trace contextRef="#ctx0" brushRef="#br0">0 0 108,'0'0'33,"0"0"-17,0 0-12,0 0-37,0 0-3,0 0-3</inkml:trace>
</inkml:ink>
</file>

<file path=ppt/ink/ink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1-31T19:46:57.75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0 385 25,'8'-18'23,"6"6"0,-5-7-2,1 4-13,0 2-1,-3 2-3,-7 11 2,17-16-2,-4 13 2,0-2 0,8 2 0,4-1 0,10 1 1,5-4-1,10 3 1,8-4 0,10 0-3,6 0-1,5 2-1,3-2 0,3 5-1,1 2-1,3 0 1,1 3-1,0 2 1,1 1 0,2 1 0,-1-2 0,3 0 1,3-3-1,7-1 0,-2-3 1,-2 1-1,5-2 0,-1-1-1,-1 1 1,-1-1-1,-3-2 0,-2 3 1,0-1-1,0-1 0,0 1 0,3-2 0,-1 1 0,6 1 0,3 0 1,0 2-1,-1-1 0,7 3 0,0-2 0,0 1 0,-1-1 0,1-2 0,0-2 0,3-1 0,-1-2 1,-2-2 0,-2 0 0,-2 1-1,1-1 1,-3 1-1,-5 3 1,-3 1-1,-3 3 0,-3 0 0,-6 4 1,-2 2-1,-4-1 0,-2 1 1,-1 0-1,-5-2 0,-5-1 1,-3 0-1,-8-4 0,-8 1 0,-8-1 0,-14 0-4,-10 2-7,-19 3-16,0 0-7,0 0-1,-22-10 0,8 8 0</inkml:trace>
</inkml:ink>
</file>

<file path=ppt/ink/ink30.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2-07T05:09:44.68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151 396,'0'0,"0"0,-23-51,16-9,7 13,0 47,0 0,0 0,0 0,0 0,0 0,-38-43,38 43,0 0,0 0,0 0,0 0,0 0,0 0,0 0,0 0,0 0,0 0,0 0,0 0,0 0,0 0,0 0,0-51,0 51,0 0,0 0,0 0,0 0,0 0,0 0,0 0,0 0,0 0,0 0,0 47,0-47,0 0,0 0,0 0,0 0,0 0,0 0,38 41,-38-41,0 0,0 0,0 0,0 0,0 0,0 0,0 48,0-48,0 0,0 0,0 0,0 0,0 0,0 0,15 56,-15-56,0 0,0 0,0 0,0 0,0 0,0 0,0 0,0 0,0 0,0 0,15 51,-15-51,0 0,0 0,0 0,0 0,0 0,7 70,-7-70,0 0,0 0,0 0,-7-42,7 42,0 0,0 0,0 0,0 0,0 0,0 0,0 0,7-47,-7 47,0 0,0 0,0 0,22 47,-22-47,0 0,0 0,0 0,0 56,0-56,0-42,0 42,0 0,0 0,0 0,0 0,0 0,0-42,0 42,0 0,0 0,0 0,0 0,0 0,0 0,0 0,0 0</inkml:trace>
  <inkml:trace contextRef="#ctx0" brushRef="#br0" timeOffset="3466">180 373,'0'0,"0"0,0 0,0 0,-59-61,59 61,0-55,0 55,0 0,0 0,0 0,0 0,0 0,0 0,0 0,-38-43,38 43,0 0,0 0,0 0,0 0,0 0,0 0,0-47,0 47,0 0,0 0,0 0,0 0,0 0,0 0,0 0,0 0,0 0,0 0,0 0,0 0,0 0,0 0,0 0,0 0,0 0,0 0,0 0,0 0,0 0,0 0,0 0,0 0,0 0,0 0,0 0,0 0,0 0,0 0,0 0,0 0,0 0,0 0,0 0,0 0,0 0,0 0,0 0,7 47,-7-47,0 0,0 0,0 0,0 0,0 0,0 0,0 0,0 0,31 47,-31-47,0 0,0 0,0 0,0 0,0 0,0 0,0 0,0 0,0 0,0 0,0 0,0 0,0 0,0 0,0 0,0 0,0 0,30 42,-30-42,0 0,0 0,0 0,0 0,0 0,0 0,0 0,0 0,0 0,0 0,0 0,0 0,0 0,0 0,0 0,0 0,0 0,0 0,0 0,0 0,0 0,0 0,0 0,0 0,0 0,0 0,0 0,0 0,0 0,0 0,0 0,0 0,68 23,-68-23,0 0,0 0,0 0,0 0,0 0,0 0,0 0,0 0,0 0,0 0,0 0,0 0,0 0,0 0</inkml:trace>
  <inkml:trace contextRef="#ctx0" brushRef="#br0" timeOffset="4270">219 312,'0'0,"0"0,0 0,0 0,0 0,0 0,0 0,0 0,0 0,0 0,0 0,0 0,-68-23,68 23,-23-61,23 61,0 0,0 0,0 0,0 0,0 0,0 0,0 0,0 0,0 0,-38-47,38 47,0 0,0 0,0 0,0 0,0 0,0-42,0 42,0 0,0 0,0 0,0 0,0 0,0 0,0 0,0 0,0 0,0 0,0 0,0 0,0 0,0 0,0 0,0 0,0 0,0 0,0 0,0 0,0 0,0 0,0 0,-45-51,45 51,0 0,-16-46,16 46,0 0,0 0,0 0,-29-42,29 42,0 0,0 0,0 0,0 0,0 0,0 0,0 0,0 0,0 0,0 0,0 0,0 0,0 0,0 0,0 0,22 42,-22-42,0 0,0 0,0 0,0 0,0 0,0 0,31 51,-31-51,0 0,0 0,0 0,0 0,0 0,0 0,0 0,0 0,0 0,0 0,0 0,0 0,0 0,0 0,0 0,0 0,0 0,0 0,0 0,0 0,0 0,0 0,0 0,0 0,0 0,0 0,0 0,0 0,0 0,0 0,0 0,0 0,0 0,0 0,0 0,0 0,0 0,0 0,0 0,0 42,0-42,0 0,0 0,0 0,0 0,0 0,0 0,0 0,0 0,0 0,0 0,0 0,0 0,0 0,0 0,0 0,0 0,0 0,0 0,0 0,0 0,0 0,0 0,0 0,0 0,0 0,0 0,0 0,0 0,0 0,0 0,0 0,0 0,0 0,0 0,0 0,0 0,0 0,0 0,0 0,0 0,0 0,0 0,0 0,0 0,0 0,0 0,0 0,0 0,0 0,0 0,15 42,-15-42,0 0,0 0,0 0,0 0,0 0,0 0,0 0,29 41,-29-41,0 0,0 0</inkml:trace>
</inkml:ink>
</file>

<file path=ppt/ink/ink31.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2-07T05:14:11.10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6 48 60,'8'-18'36,"-8"6"-2,-14-6-3,14 18-31</inkml:trace>
</inkml:ink>
</file>

<file path=ppt/ink/ink32.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2-07T05:10:37.20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0 0 126</inkml:trace>
</inkml:ink>
</file>

<file path=ppt/ink/ink3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2-07T05:12:58.30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0 0 126</inkml:trace>
</inkml:ink>
</file>

<file path=ppt/ink/ink4.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1:04.231"/>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D088B384-CE01-4CD8-86C1-A8741535B2C3}" emma:medium="tactile" emma:mode="ink">
          <msink:context xmlns:msink="http://schemas.microsoft.com/ink/2010/main" type="inkDrawing" rotatedBoundingBox="22103,3036 23205,6789 20684,7530 19581,3777" shapeName="Other"/>
        </emma:interpretation>
      </emma:emma>
    </inkml:annotationXML>
    <inkml:trace contextRef="#ctx0" brushRef="#br0">2401 258 69,'0'0'31,"0"0"-1,-10-2-2,10 2-11,-4 22-5,7-1-4,-5 7-1,4 12-1,-5 7 0,4 13-1,-5 5 0,4 7-1,-3-1-2,2 4 0,-2-1-1,2-4 1,-2-1-2,3-5 2,-1-4-2,-3-5 1,4-4 0,0-6 0,0-4-1,1-5 0,3-7 0,-4-4 1,3-9-1,0-2 0,-3-14 1,4 15 0,-4-15 0,0 0 0,0 0-3,-1-14-5,5 3-18,-8-3-11,1-4-2,3 2 1,-2-5-1</inkml:trace>
    <inkml:trace contextRef="#ctx0" brushRef="#br0" timeOffset="6">3407 202 81,'0'-13'34,"0"13"-1,-9-12-2,0 1-16,9 11-7,-19-20-3,7 10-3,-4-2-1,-1 0-1,-2-1 0,-2 3 0,2 2-1,1 1 0,3 4 0,1 0 0,2 4 0,12-1 0,-17 10 0,10 1 1,2 7-1,1 6 2,-1 11 1,4 11-2,-1 12 3,4 10-2,1 12 1,1 6-1,1 7 1,0-2-1,0 4-1,-2-3 2,0 0-2,-2-6 1,-2-3-1,-2-6 1,2-4-1,-3-6 1,-1-8-1,1-4 0,-1-8 0,0-6 0,0-7 1,-2-5-2,2-3 1,0-7 0,4-2-1,-2-2 0,1-4 1,2-1 0,0-10-1,6 16 2,-6-16-1,17 11 0,-2-6 0,3-3 1,11 1-3,-3-6-5,12 1-19,3 0-8,-3-5 1,4 0-1,-3-5 0</inkml:trace>
    <inkml:trace contextRef="#ctx0" brushRef="#br0" timeOffset="7">4100 16 54,'0'0'29,"-16"-6"2,16 6-2,0 0-11,-8-12-4,8 12-5,0 0-2,0 0-1,0 0-1,17 0-1,-17 0-1,23 7-1,-9-4-1,2 1 0,3-1 0,-2-1-1,-2 0 0,-2-2 0,-2 0-1,-11 0 1,14 1 0,-14-1-1,6 12 1,-5 3 0,0 7 0,0 10 0,1 11 2,1 12-1,0 11 1,1 13-1,-2 11 1,3 4-1,-3 4 1,3 6 0,-2-3-2,1 0 1,1-1 0,-2-8-1,1-2 0,-1-5 1,-1-6-3,1-6 1,-2-7 0,-2-5 0,-2-8 0,2-7 1,-2-7 0,-1-4 0,1-4 1,-1-5 1,1-8 0,-1 0 0,0-4 0,-1-3-1,5-11 1,-12 9-1,12-9-1,-20-1 0,7-3-2,-4-5-4,1 4-14,-7 1-15,-3-5-2,-1 5 2,-3-3-2</inkml:trace>
    <inkml:trace contextRef="#ctx0" brushRef="#br0" timeOffset="18">2537 2034 61,'-3'11'29,"-3"2"0,7 12-1,-1 7-12,4 11-4,2 14-3,1 12-2,2 16 0,-2 12-3,4 11-1,-6 8-1,1 4-1,2 11-11,-8-12 1,3-12 1,-3-20-2,2-16 1,-4-18-2,4-22-11,0 9-11,-2-74 10,10 2 0,-3-12 0,7 9 0</inkml:trace>
    <inkml:trace contextRef="#ctx0" brushRef="#br0" timeOffset="22">3889 2256 57,'0'0'31,"-10"-19"1,10 19-3,-3-13-4,2 1-9,1 12-4,-3-12-4,3 12-2,-10-12-3,10 12 0,-20-14-1,7 6-2,-4 0 0,-2-2 0,1 2-1,-6 0 0,2 1-1,0 1 1,1 4 0,0 2 0,3 2 1,4 4 0,0 7 0,5 7 1,1 10-1,3 13 0,0 13 1,3 13-1,0 10 1,3 5-1,-1 4 0,-1 3 0,-1-4 1,1-6-1,-1-9 0,-3-6 0,1-7 0,1-6 0,0-3 0,-1-5 0,0-6 0,0-2 0,-1-2 0,2-5 0,1 1 0,-3-3 0,1-3-1,1-2 1,2-2 0,1-1 0,8-2-13,-7-1 5,-1-17 0,33 17 1,-11-16 0,11 4 0,-1-10-2,13 5 0,-14-15 9,23 8-15,-12 1-12,-9-8-4,2 6 0,-11-10 1</inkml:trace>
    <inkml:trace contextRef="#ctx0" brushRef="#br0" timeOffset="26">4609 2106 95,'-5'-10'36,"0"-1"1,5 11-3,0 0-16,-9-11-6,9 11-5,19 5-2,-1-1-2,8-1-2,6-2 0,5 2-1,4-5-1,0 1-1,-4-2 0,-3-1 0,-8 0-1,-6 1 1,-11 3-1,-9 0 1,9 18 0,-10 2 2,-5 9-1,2 10 1,-1 6-1,-1 10 1,2 11 1,1 3-1,-1 3 2,3 5-2,2-3 2,6-59 20,-14 77-22,17 5-7,-3-5-1,1 0 0,-1-6 0,-1 1 1,-6-7 0,-7 55-28,12-78 38,-22-15 2,3-4 0,-8-11 0,-1-3 0,-5-11-1,-4-12-4,-12-16-29,4 1-3,0-7 0,11 0-1</inkml:trace>
  </inkml:traceGroup>
</inkml:ink>
</file>

<file path=ppt/ink/ink5.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1:38.042"/>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8C37EA80-37B6-47BA-AF4D-7A6495B6D799}" emma:medium="tactile" emma:mode="ink">
          <msink:context xmlns:msink="http://schemas.microsoft.com/ink/2010/main" type="inkDrawing" rotatedBoundingBox="7120,11778 9011,11787 9007,12809 7115,12800" semanticType="strikethrough" shapeName="Other">
            <msink:sourceLink direction="with" ref="{51D77EEC-CCAB-49E6-9DA6-C9EA36F04AF2}"/>
          </msink:context>
        </emma:interpretation>
      </emma:emma>
    </inkml:annotationXML>
    <inkml:trace contextRef="#ctx0" brushRef="#br0">244 15 93,'-9'-10'35,"9"10"-3,0 0-2,-13 1-12,17 15-7,-9 6-3,7 12-3,-3 10-1,5 19-1,-8 10 1,8 13-2,-7 2 0,2 2 1,0 0-2,3-4 1,-3-7-2,2-16 2,1-10-2,-1-14 0,2-10-2,0-10-1,1-7-4,-4-12-19,4-14-12,-1-1-2,0-8 1,0 1 0</inkml:trace>
    <inkml:trace contextRef="#ctx0" brushRef="#br0" timeOffset="9">2113-5 87,'-5'16'35,"-4"11"1,2 14-1,1 19-16,-6 6-5,8 17-5,-2 6-4,3 2-1,-2-1-2,5-3 0,-2-6-1,4-10 0,-1-14 0,3-6-1,1-17-1,-3-7-2,4-2-8,-6-12-19,0-13-9,4 13 2,-4-13-2,0 0 1</inkml:trace>
  </inkml:traceGroup>
</inkml:ink>
</file>

<file path=ppt/ink/ink6.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36"/>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8AE16DD2-CDE5-4073-8669-2CC6B15EB3B0}" emma:medium="tactile" emma:mode="ink">
          <msink:context xmlns:msink="http://schemas.microsoft.com/ink/2010/main" type="inkDrawing" rotatedBoundingBox="18070,10524 18882,8669 20470,9363 19658,11219" semanticType="enclosure" shapeName="Other">
            <msink:sourceLink direction="with" ref="{F5389D69-DFED-40AB-8F9B-A742DD89CA2C}"/>
            <msink:sourceLink direction="with" ref="{2EF82C42-1B90-48C9-A077-C4AD74A0D5AE}"/>
          </msink:context>
        </emma:interpretation>
      </emma:emma>
    </inkml:annotationXML>
    <inkml:trace contextRef="#ctx0" brushRef="#br0">558 807 64,'-12'1'36,"12"-1"-2,0 0-1,-11-2-11,11 2-7,0 0-5,17 6-3,-2-5-1,11 4-2,7-4-1,12 2 0,5-4 0,15 2-1,1-3-1,8 0 0,0-1 0,-3 1-1,-6-2 1,-6 3-1,-8 1 0,-10 1-1,-9 2-1,-11-2-1,-8 4-4,-13-5-12,0 0-19,-11 10-1,-2-6 1,0-1-1</inkml:trace>
    <inkml:trace contextRef="#ctx0" brushRef="#br0" timeOffset="2">630 318 36,'0'0'29,"3"-17"3,-3 17-3,0 0-6,-3-10-5,3 10-4,0 0-4,-10-6-3,-1 2-2,-2 3-2,-4-2-2,-5-2 1,-3 2-3,-3 0 0,2-1-1,0 1 1,2 1-1,4 1 1,4 7 0,2 2-1,5 6 2,4 7 0,-1 8 2,1 12-2,-2 11 2,5 15 0,-3 6 0,2 12 1,-1 6-1,2 5-1,0 0 1,-2 0 0,1-5-1,-1-4 0,-2-7-2,1-6 1,-2-3-1,-2-6 0,1-7 0,0-4 0,1-11 0,2-4 0,2-8 0,1-3 1,3-8 0,0-2 1,4-2-1,2-4 1,2 0-1,5-3 1,5-3-2,2-6-3,14-1-23,3-5-9,5-7 0,9-2 1</inkml:trace>
    <inkml:trace contextRef="#ctx0" brushRef="#br0" timeOffset="3">1337 209 82,'-16'3'35,"0"-2"-1,5 1-2,11-2-15,0 0-7,-2 16-4,16-12-3,9 2 1,6-3-2,6 1 0,4-4 0,-2 0-1,3-4-1,-3 0 0,-4-1 0,-6 1-1,-7 0 1,-6 0 0,-14 4-1,13 0 2,-13 0-1,-4 19-1,-2-2 1,1 7-1,0 7 1,-1 11-1,3 8 1,1 11-1,1 4 1,1 6 1,3 7 0,-2 6-1,1-1 1,0 1-1,-2-2 1,4 0-1,-2-4 0,1-3-1,-1-6 0,0-6 1,3-1-1,-3-6 0,-1-7 0,1-8 1,-2-3-1,-3-6 2,-1-7 0,-3-2-1,-5-7 2,-2-3-1,-5-6 1,-1-1-1,-7-5-1,-2-1 0,-2-4-2,-6-3-3,8 5-5,-6-3-20,4 2-8,7 2 1,4-2-2</inkml:trace>
  </inkml:traceGroup>
</inkml:ink>
</file>

<file path=ppt/ink/ink7.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55"/>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215419CC-02E7-4A73-AEA2-53627462AAB4}" emma:medium="tactile" emma:mode="ink">
          <msink:context xmlns:msink="http://schemas.microsoft.com/ink/2010/main" type="writingRegion" rotatedBoundingBox="18581,11302 18548,12488 17963,12471 17995,11286">
            <msink:destinationLink direction="with" ref="{BB368E06-E52F-40EC-8961-F7D040C68F65}"/>
          </msink:context>
        </emma:interpretation>
      </emma:emma>
    </inkml:annotationXML>
    <inkml:traceGroup>
      <inkml:annotationXML>
        <emma:emma xmlns:emma="http://www.w3.org/2003/04/emma" version="1.0">
          <emma:interpretation id="{FCCB201C-FE2D-4AE4-8A30-7A5C6F6A79FB}" emma:medium="tactile" emma:mode="ink">
            <msink:context xmlns:msink="http://schemas.microsoft.com/ink/2010/main" type="paragraph" rotatedBoundingBox="18581,11302 18548,12488 17963,12471 17995,11286" alignmentLevel="1"/>
          </emma:interpretation>
        </emma:emma>
      </inkml:annotationXML>
      <inkml:traceGroup>
        <inkml:annotationXML>
          <emma:emma xmlns:emma="http://www.w3.org/2003/04/emma" version="1.0">
            <emma:interpretation id="{5D5733BD-3E1A-403C-B236-7AED458C7FBD}" emma:medium="tactile" emma:mode="ink">
              <msink:context xmlns:msink="http://schemas.microsoft.com/ink/2010/main" type="line" rotatedBoundingBox="18581,11302 18548,12488 17963,12471 17995,11286"/>
            </emma:interpretation>
          </emma:emma>
        </inkml:annotationXML>
        <inkml:traceGroup>
          <inkml:annotationXML>
            <emma:emma xmlns:emma="http://www.w3.org/2003/04/emma" version="1.0">
              <emma:interpretation id="{B3F6D086-5C0F-464E-9679-2663C1DC1436}" emma:medium="tactile" emma:mode="ink">
                <msink:context xmlns:msink="http://schemas.microsoft.com/ink/2010/main" type="inkWord" rotatedBoundingBox="18581,11302 18548,12488 17963,12471 17995,11286"/>
              </emma:interpretation>
              <emma:one-of disjunction-type="recognition" id="oneOf0">
                <emma:interpretation id="interp0" emma:lang="en-CA" emma:confidence="0">
                  <emma:literal>we</emma:literal>
                </emma:interpretation>
                <emma:interpretation id="interp1" emma:lang="en-CA" emma:confidence="0">
                  <emma:literal>one</emma:literal>
                </emma:interpretation>
                <emma:interpretation id="interp2" emma:lang="en-CA" emma:confidence="0">
                  <emma:literal>he</emma:literal>
                </emma:interpretation>
                <emma:interpretation id="interp3" emma:lang="en-CA" emma:confidence="0">
                  <emma:literal>ane</emma:literal>
                </emma:interpretation>
                <emma:interpretation id="interp4" emma:lang="en-CA" emma:confidence="0">
                  <emma:literal>wee</emma:literal>
                </emma:interpretation>
              </emma:one-of>
            </emma:emma>
          </inkml:annotationXML>
          <inkml:trace contextRef="#ctx0" brushRef="#br0">5140 923 36,'0'0'29,"-14"-13"1,14 13-3,0 0-10,0 0-5,0 0-2,0 0-1,0 0-3,0 0-1,8 27 0,-5-6-2,2 9 1,0 3-2,4 5 0,1 1-1,0-1 0,2-3-1,1-4 1,-2-7-1,0-4 0,-1-8 1,1-5-1,-11-7 1,17-10-1,-10-4 0,0-4 0,-1-9 1,1-5-2,0-3 1,0-1 0,2 4-1,-2 3 1,-2 5 0,1 7 0,-6 17 0,13-6 0,-5 16 0,-2 8 1,2 3-1,2 4 0,0 2 0,2 1 0,-1-3 0,-1-4 0,-1-6 0,-1-4 1,-8-11-1,17 2 0,-12-13 0,4-6 0,-4-8 0,6-6 0,1-8 0,0-1 0,-1-1 1,1 2-1,-2 6-1,2 3-1,0 12-9,-4 6-20,-8 12-3,14 0-1,-14 0-1</inkml:trace>
          <inkml:trace contextRef="#ctx0" brushRef="#br0" timeOffset="1">5079 1446 27,'0'0'27,"7"-17"1,-7 17-2,21-8-11,-8 4-1,8 9-5,3-2 0,8 7-3,3-4 1,8 2-3,1-4 0,4 1-4,-1-5 2,0-2 0,-1-3-2,-8-3 2,-4 0-3,-5-3 0,-7 3-3,-6-7-9,-4 6-12,-12 9-8,9-15 0,-9 15 1</inkml:trace>
          <inkml:trace contextRef="#ctx0" brushRef="#br0" timeOffset="2">5298 1845 26,'0'0'29,"0"0"1,0 0 0,0 0-10,0 0-10,10 7-2,-10-7-2,21-7-1,-9 0 1,4 0-2,-2-6-1,3 0 0,-3-4-1,0-1 0,-3-3-2,-1-1 0,-5-2 1,-3 0-2,-4 2 2,-2 3-2,-6 3 1,-5 6 0,-1 5 0,-3 8 0,-3 7 0,-1 8 1,-1 3-1,1 6 2,0 3-1,2 3 1,3 2 0,6 0 0,4-3 0,9 3 0,5-4-1,7-1 1,3-4-1,9-5-1,1-4-1,3-7-5,4 1-12,-5-12-16,-2-6-2,1-3 0,-3-5 0</inkml:trace>
        </inkml:traceGroup>
      </inkml:traceGroup>
    </inkml:traceGroup>
  </inkml:traceGroup>
</inkml:ink>
</file>

<file path=ppt/ink/ink8.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24"/>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5ED75CE8-63AF-44A3-9363-76C2274270D7}" emma:medium="tactile" emma:mode="ink">
          <msink:context xmlns:msink="http://schemas.microsoft.com/ink/2010/main" type="writingRegion" rotatedBoundingBox="12894,9211 19385,8837 19490,10653 12999,11027"/>
        </emma:interpretation>
      </emma:emma>
    </inkml:annotationXML>
    <inkml:traceGroup>
      <inkml:annotationXML>
        <emma:emma xmlns:emma="http://www.w3.org/2003/04/emma" version="1.0">
          <emma:interpretation id="{35FAC279-6926-489E-B07F-00AC2D2EFACF}" emma:medium="tactile" emma:mode="ink">
            <msink:context xmlns:msink="http://schemas.microsoft.com/ink/2010/main" type="paragraph" rotatedBoundingBox="12894,9211 19385,8837 19438,9755 12947,10129" alignmentLevel="1"/>
          </emma:interpretation>
        </emma:emma>
      </inkml:annotationXML>
      <inkml:traceGroup>
        <inkml:annotationXML>
          <emma:emma xmlns:emma="http://www.w3.org/2003/04/emma" version="1.0">
            <emma:interpretation id="{38D798F5-87C3-4B20-BD71-ECDBBB9662DE}" emma:medium="tactile" emma:mode="ink">
              <msink:context xmlns:msink="http://schemas.microsoft.com/ink/2010/main" type="line" rotatedBoundingBox="12894,9211 19385,8837 19438,9755 12947,10129"/>
            </emma:interpretation>
          </emma:emma>
        </inkml:annotationXML>
        <inkml:traceGroup>
          <inkml:annotationXML>
            <emma:emma xmlns:emma="http://www.w3.org/2003/04/emma" version="1.0">
              <emma:interpretation id="{7F4A97F8-07B3-4F4D-94CA-70FE0834D28E}" emma:medium="tactile" emma:mode="ink">
                <msink:context xmlns:msink="http://schemas.microsoft.com/ink/2010/main" type="inkWord" rotatedBoundingBox="12894,9211 13911,9153 13956,9928 12939,9986"/>
              </emma:interpretation>
              <emma:one-of disjunction-type="recognition" id="oneOf0">
                <emma:interpretation id="interp0" emma:lang="en-CA" emma:confidence="1">
                  <emma:literal>Dm</emma:literal>
                </emma:interpretation>
                <emma:interpretation id="interp1" emma:lang="en-CA" emma:confidence="0">
                  <emma:literal>Pm</emma:literal>
                </emma:interpretation>
                <emma:interpretation id="interp2" emma:lang="en-CA" emma:confidence="0">
                  <emma:literal>Dam</emma:literal>
                </emma:interpretation>
                <emma:interpretation id="interp3" emma:lang="en-CA" emma:confidence="0">
                  <emma:literal>Dim</emma:literal>
                </emma:interpretation>
                <emma:interpretation id="interp4" emma:lang="en-CA" emma:confidence="0">
                  <emma:literal>Dom</emma:literal>
                </emma:interpretation>
              </emma:one-of>
            </emma:emma>
          </inkml:annotationXML>
          <inkml:trace contextRef="#ctx0" brushRef="#br0">29 190 34,'-17'-5'28,"17"5"2,-14-4-2,14 4-8,0 0-7,0 0-4,0 0 0,0 0-3,0 19 1,2 0-2,4 10 0,-5 6 0,6 8-1,-5 3 0,7 6-2,-5 3 0,-1-4-2,0-3 1,-1-6-1,1-7 0,-3-9-2,2-2-4,-4-13-7,2-11-17,0 0-4,6-10-1,-3-8-1</inkml:trace>
          <inkml:trace contextRef="#ctx0" brushRef="#br0" timeOffset="1">6 145 48,'-8'-23'29,"10"6"2,-2-3-2,2-1-12,8 5-4,-3-2-1,4 7-4,1-1-1,5 9-2,0-1 0,4 6-2,2 3-1,5 9-1,2 2 0,4 6 0,0 3 0,0 5 0,-1 4-1,-1 3 1,-3 1 0,-5 4 0,-4 0-1,-5 0 1,-1-1 0,-4-2-1,-5-1 1,-3-3 0,-2-1 0,-5 1 0,-4-6 0,-6 0 1,-3-5 0,-8-1 0,-7-3-1,-3-2 1,-7-6-1,0-7 0,-5-1-2,1-8-3,6 3-5,-2-7-20,13-2-9,10 1 1,11 0-2,9 9 2</inkml:trace>
          <inkml:trace contextRef="#ctx0" brushRef="#br0" timeOffset="2">722 557 58,'0'0'36,"10"-11"0,-10 11-3,0 0-7,0 0-10,0 0-6,4 17-4,-1-2-2,0 0-2,2 4-1,-2-1 1,2 2-1,-3-3 0,2-3-1,-3-1 1,-1-13-2,5 13 1,-5-13 1,0 0-1,0 0-1,0 0 1,6-20-1,-4 5 0,2-1 1,1-4-1,0 0 1,2 0 0,-1 3 0,0 3 0,-6 14 1,9-12-1,-9 12 1,0 0-1,16 13 0,-11 0 1,1 1-1,2 1 1,-2-1-1,-1 1 1,2-2-1,-5-3 0,3 1 0,-5-11 0,0 0 0,0 0 0,11 0-1,-4-11 0,0-3 1,0-2-1,2-1 1,3 0-1,-3 0 1,0 3 0,-9 14 1,14-8-1,-14 8 1,10 20 0,-6-3 0,0 2 0,1 2-1,0 0 1,0-3-1,-1-2 1,1-2-3,-5-14-1,6 14-4,-6-14-19,0 0-12,10 6 0,-10-6 1,0 0-2</inkml:trace>
        </inkml:traceGroup>
        <inkml:traceGroup>
          <inkml:annotationXML>
            <emma:emma xmlns:emma="http://www.w3.org/2003/04/emma" version="1.0">
              <emma:interpretation id="{73C7CF1C-FDA7-48BB-A88F-25CBF80CB626}" emma:medium="tactile" emma:mode="ink">
                <msink:context xmlns:msink="http://schemas.microsoft.com/ink/2010/main" type="inkWord" rotatedBoundingBox="14618,9624 14895,9608 14904,9750 14626,9766"/>
              </emma:interpretation>
              <emma:one-of disjunction-type="recognition" id="oneOf1">
                <emma:interpretation id="interp5" emma:lang="en-CA" emma:confidence="1">
                  <emma:literal>=</emma:literal>
                </emma:interpretation>
                <emma:interpretation id="interp6" emma:lang="en-CA" emma:confidence="0">
                  <emma:literal>[</emma:literal>
                </emma:interpretation>
                <emma:interpretation id="interp7" emma:lang="en-CA" emma:confidence="0">
                  <emma:literal>F</emma:literal>
                </emma:interpretation>
                <emma:interpretation id="interp8" emma:lang="en-CA" emma:confidence="0">
                  <emma:literal>T</emma:literal>
                </emma:interpretation>
                <emma:interpretation id="interp9" emma:lang="en-CA" emma:confidence="0">
                  <emma:literal>E</emma:literal>
                </emma:interpretation>
              </emma:one-of>
            </emma:emma>
          </inkml:annotationXML>
          <inkml:trace contextRef="#ctx0" brushRef="#br0" timeOffset="3">1691 453 83,'-3'-11'39,"3"11"-1,0 0 1,-5-19-13,5 19-17,13-4-4,1 4-3,1-2 0,7 4-1,2-1-2,4-1-1,4 3-5,-6-6-7,8 5-18,-6-2-7,-5 0 0,-4 0 0</inkml:trace>
          <inkml:trace contextRef="#ctx0" brushRef="#br0" timeOffset="4">1802 547 99,'0'0'36,"0"0"1,0 0-4,15 7-23,-15-7-5,18-5-8,0 1-24,6 2-9,-1-6 0,8 2-2</inkml:trace>
        </inkml:traceGroup>
        <inkml:traceGroup>
          <inkml:annotationXML>
            <emma:emma xmlns:emma="http://www.w3.org/2003/04/emma" version="1.0">
              <emma:interpretation id="{A4991996-6BF9-45A5-A2A5-DE06AD976E43}" emma:medium="tactile" emma:mode="ink">
                <msink:context xmlns:msink="http://schemas.microsoft.com/ink/2010/main" type="inkWord" rotatedBoundingBox="15980,9193 18444,9407 18388,10060 15923,9845"/>
              </emma:interpretation>
              <emma:one-of disjunction-type="recognition" id="oneOf2">
                <emma:interpretation id="interp10" emma:lang="en-CA" emma:confidence="0">
                  <emma:literal>Dear.</emma:literal>
                </emma:interpretation>
                <emma:interpretation id="interp11" emma:lang="en-CA" emma:confidence="0">
                  <emma:literal>Dear,</emma:literal>
                </emma:interpretation>
                <emma:interpretation id="interp12" emma:lang="en-CA" emma:confidence="0">
                  <emma:literal>Dean.</emma:literal>
                </emma:interpretation>
                <emma:interpretation id="interp13" emma:lang="en-CA" emma:confidence="0">
                  <emma:literal>Dears</emma:literal>
                </emma:interpretation>
                <emma:interpretation id="interp14" emma:lang="en-CA" emma:confidence="0">
                  <emma:literal>Pear.</emma:literal>
                </emma:interpretation>
              </emma:one-of>
            </emma:emma>
          </inkml:annotationXML>
          <inkml:trace contextRef="#ctx0" brushRef="#br0" timeOffset="7">4110 519 32,'18'-9'27,"-5"-5"3,1 1-2,-1 4-4,-7-2-3,5 6-2,-11-6-3,0 11-3,-7-10-2,7 10-5,-17-6-1,5 7-2,-5 2-1,0 4-1,-3 3-1,2 3 1,-1 6-2,0 0 2,5 0-1,1 3 1,7 3-2,2-4 0,6 1-1,5-5-3,7 3-6,-3-8-14,12-2-11,3-1-2,3-8-1,1-2 2</inkml:trace>
          <inkml:trace contextRef="#ctx0" brushRef="#br0" timeOffset="8">4398 513 71,'0'0'34,"0"0"-1,-12-7 1,2 8-17,3 11-5,-9-1-6,3 5 0,-5 3-1,6 2-1,-3-1-1,6-3-1,3-3-2,6-14-1,0 0-2,22 4-3,-2-13 0,-1-8 0,6 0 0,-6-6 1,1 4 1,-6 3 3,-2 2 2,-12 14 2,9-16 1,-9 16 1,0 0 1,-8 14-1,1-3 0,4 9-1,-1 0-3,4 1 1,2-1-2,6-1-1,2-4-1,-10-15-5,27 18-10,-13-20-14,2-7-4,-1 0-1,-5-6-1</inkml:trace>
          <inkml:trace contextRef="#ctx0" brushRef="#br0" timeOffset="9">4551 465 76,'0'18'34,"2"-5"-2,2-1 0,-2-1-19,7 5-3,-1-4-3,4 3-1,-1-8-2,3 0-1,-1-7-1,4-4 0,-1-6 0,2-3-1,-3-6 0,2-4 0,-3-3 0,0 2-1,-3 0 0,-4 3-2,0 10-7,-7-1-22,0 12-6,0 0 0,0 0 0</inkml:trace>
          <inkml:trace contextRef="#ctx0" brushRef="#br0" timeOffset="6">3050 65 87,'0'0'35,"0"0"1,-12-1-2,12 1-19,0 0-6,19-12-3,-8 4-1,6 0-1,4-3-1,6 3 2,5 1-4,1 2 1,4 5-1,0 4 0,0 6-1,-2 5 0,-1 8 0,-1 2-1,-4 11 1,1 2 0,-4 6 0,0 3 1,-2 2-1,-1-2 1,0-1-1,-6-1 1,-3-5 0,-3-2 1,-6-5 0,-6-2-2,-11-6 2,-8-3-2,-10-4 2,-7-5-2,-9-5 0,-7-6-2,-3-6-1,-3-6-1,4 0-4,2-7-7,13 7-17,3-1-9,13 3 2,9 3-1</inkml:trace>
          <inkml:trace contextRef="#ctx0" brushRef="#br0" timeOffset="5">3047 305 67,'1'-10'36,"-1"-1"0,0 11 1,0 0-14,2-10-11,4 20-4,-4 7-3,5 9 0,-2 6-3,3 8 1,1 5-1,1 2 0,0-3-1,0-2-2,-1-8-2,-4-11-4,3-3-11,-8-20-16,0 0-4,8-11-1,-9-12 0</inkml:trace>
          <inkml:trace contextRef="#ctx0" brushRef="#br0" timeOffset="10">5345 535 45,'-1'-12'33,"1"12"3,14-15-2,-14 15-6,14-20-10,-2 15-5,-12 5-4,14-12-4,-14 12-3,17-9-1,-5 7 0,-1 1-2,3 1 0,-1 0 1,-3 1-1,-10-1 1,11 5-1,-11-5 1,0 0 0,-20 11 1,8-7-1,-2-1 0,0 1 0,1-3 0,3 0 0,10-1 0,-12 0 0,12 0-1,0 0 1,0 0-5,0 0-25,0 0-7,-3-11 1,3 11-1</inkml:trace>
        </inkml:traceGroup>
        <inkml:traceGroup>
          <inkml:annotationXML>
            <emma:emma xmlns:emma="http://www.w3.org/2003/04/emma" version="1.0">
              <emma:interpretation id="{F5389D69-DFED-40AB-8F9B-A742DD89CA2C}" emma:medium="tactile" emma:mode="ink">
                <msink:context xmlns:msink="http://schemas.microsoft.com/ink/2010/main" type="inkWord" rotatedBoundingBox="18870,8911 19388,8881 19425,9529 18908,9558">
                  <msink:destinationLink direction="with" ref="{8AE16DD2-CDE5-4073-8669-2CC6B15EB3B0}"/>
                </msink:context>
              </emma:interpretation>
              <emma:one-of disjunction-type="recognition" id="oneOf3">
                <emma:interpretation id="interp15" emma:lang="en-CA" emma:confidence="0">
                  <emma:literal>t</emma:literal>
                </emma:interpretation>
                <emma:interpretation id="interp16" emma:lang="en-CA" emma:confidence="0">
                  <emma:literal>5</emma:literal>
                </emma:interpretation>
                <emma:interpretation id="interp17" emma:lang="en-CA" emma:confidence="0">
                  <emma:literal>I</emma:literal>
                </emma:interpretation>
                <emma:interpretation id="interp18" emma:lang="en-CA" emma:confidence="0">
                  <emma:literal>T</emma:literal>
                </emma:interpretation>
                <emma:interpretation id="interp19" emma:lang="en-CA" emma:confidence="0">
                  <emma:literal>f</emma:literal>
                </emma:interpretation>
              </emma:one-of>
            </emma:emma>
          </inkml:annotationXML>
          <inkml:trace contextRef="#ctx0" brushRef="#br0" timeOffset="11">6262 37 36,'12'-19'28,"-2"13"2,-4-5-1,2-2-7,3 4-5,-7-5-3,-4 14-3,11-20-3,-11 20 0,1-14-3,-1 14 1,0 0-4,-14-11 0,4 8-1,-3 2 0,-2 1-1,-3 0 0,-2 1 0,-1 2 0,-3 3 0,-1 2 1,2 5-1,1 2-1,1 0 1,5 3-1,1-1 2,5 3-3,6-1 3,3 0-3,4 0 2,4 0 0,5-2 0,7 1 0,2-2 0,3-1 0,3-2 0,1-1 0,0-2 1,-1 0-1,-3-2 1,-3 0-1,-6 1 1,-6 1 0,-9-10 0,7 17 1,-7-17-1,-14 23 1,0-12 0,-2 1-1,-4-3 1,-2-2-1,-2 0-2,-5-7-5,6 1-24,-2-3-8,2-4 1,7 1-2</inkml:trace>
          <inkml:trace contextRef="#ctx0" brushRef="#br0" timeOffset="17">5972-291 25,'0'0'23,"-15"-2"2,15 2 0,0 0-6,-12-1-1,12 1-1,0 0-1,0 0 1,0 0-4,0 0-1,-10 1-2,10-1-1,0 0-2,0 0-2,0 0-2,0 0-1,0 0 0,12 7 0,-12-7 0,23 8 1,-5-4-3,3-1 0,4 1 0,4-1 0,2-3 0,2 0 0,0-3 0,1-2 0,4 2 0,-3-2 0,-1 0 0,-3 2 0,-2 0 0,-3 1 0,-3 2 0,-4 0 0,-8 1 0,-11-1 0,14 1 0,-14-1 0,0 0 0,0 0 0,0 0 0,0 0 0,0 0 0,0 0 0,0 0 0,0 0 0,0 0 0,-11-1 0,11 1 0,0 0-3,-14 0-38,14 0-2,-16-4 0,16 4 1</inkml:trace>
        </inkml:traceGroup>
      </inkml:traceGroup>
    </inkml:traceGroup>
    <inkml:traceGroup>
      <inkml:annotationXML>
        <emma:emma xmlns:emma="http://www.w3.org/2003/04/emma" version="1.0">
          <emma:interpretation id="{08BFAD99-E6BF-48CA-B3F0-DB44EFFB7972}" emma:medium="tactile" emma:mode="ink">
            <msink:context xmlns:msink="http://schemas.microsoft.com/ink/2010/main" type="paragraph" rotatedBoundingBox="18928,10623 19167,9881 19382,9950 19144,10692" alignmentLevel="2"/>
          </emma:interpretation>
        </emma:emma>
      </inkml:annotationXML>
      <inkml:traceGroup>
        <inkml:annotationXML>
          <emma:emma xmlns:emma="http://www.w3.org/2003/04/emma" version="1.0">
            <emma:interpretation id="{2EF82C42-1B90-48C9-A077-C4AD74A0D5AE}" emma:medium="tactile" emma:mode="ink">
              <msink:context xmlns:msink="http://schemas.microsoft.com/ink/2010/main" type="line" rotatedBoundingBox="18928,10623 19167,9881 19382,9950 19144,10692">
                <msink:destinationLink direction="with" ref="{8AE16DD2-CDE5-4073-8669-2CC6B15EB3B0}"/>
              </msink:context>
            </emma:interpretation>
          </emma:emma>
        </inkml:annotationXML>
        <inkml:traceGroup>
          <inkml:annotationXML>
            <emma:emma xmlns:emma="http://www.w3.org/2003/04/emma" version="1.0">
              <emma:interpretation id="{398F48BB-9E4B-4EF7-A3FE-71AD5D08201D}" emma:medium="tactile" emma:mode="ink">
                <msink:context xmlns:msink="http://schemas.microsoft.com/ink/2010/main" type="inkWord" rotatedBoundingBox="18928,10623 19167,9881 19382,9950 19144,10692"/>
              </emma:interpretation>
              <emma:one-of disjunction-type="recognition" id="oneOf4">
                <emma:interpretation id="interp20" emma:lang="en-CA" emma:confidence="1">
                  <emma:literal>'</emma:literal>
                </emma:interpretation>
                <emma:interpretation id="interp21" emma:lang="en-CA" emma:confidence="0">
                  <emma:literal>•</emma:literal>
                </emma:interpretation>
                <emma:interpretation id="interp22" emma:lang="en-CA" emma:confidence="0">
                  <emma:literal>(</emma:literal>
                </emma:interpretation>
                <emma:interpretation id="interp23" emma:lang="en-CA" emma:confidence="0">
                  <emma:literal>&amp;</emma:literal>
                </emma:interpretation>
                <emma:interpretation id="interp24" emma:lang="en-CA" emma:confidence="0">
                  <emma:literal>1</emma:literal>
                </emma:interpretation>
              </emma:one-of>
            </emma:emma>
          </inkml:annotationXML>
          <inkml:trace contextRef="#ctx0" brushRef="#br0" timeOffset="13">6199 978 73,'-13'10'35,"13"-10"-1,0 0-2,-5 11-12,5-11-8,0 0-5,18 3-2,-6-2-1,3-3 0,5-1-1,-2-4 0,8-1-1,-4-4-1,3-4 0,-2-4 0,-5-1-1,0-2 1,-6-3-1,-5-2 0,-6 2-1,-4 0 1,-8 0-1,-3 6 1,-4 4-1,-3 7 0,-5 5 1,2 9 0,-1 5-1,1 9 2,1 8-1,3 4 0,-1 7 0,2 4 1,3 2-1,2 1 1,7 1 0,0-1-1,5 1 1,-1-1-2,7 1 1,-1-3 0,3-4-1,0 1 1,-1-4-1,-2-3 1,1-5-1,-2-5 1,-1-7-2,3-2-3,-4-14-25,0 0-8,2-12 1,0-11-3</inkml:trace>
        </inkml:traceGroup>
      </inkml:traceGroup>
    </inkml:traceGroup>
  </inkml:traceGroup>
</inkml:ink>
</file>

<file path=ppt/ink/ink9.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2-11-16T04:22:59.266"/>
    </inkml:context>
    <inkml:brush xml:id="br0">
      <inkml:brushProperty name="width" value="0.05292" units="cm"/>
      <inkml:brushProperty name="height" value="0.05292" units="cm"/>
      <inkml:brushProperty name="color" value="#002060"/>
      <inkml:brushProperty name="fitToCurve" value="1"/>
    </inkml:brush>
  </inkml:definitions>
  <inkml:traceGroup>
    <inkml:annotationXML>
      <emma:emma xmlns:emma="http://www.w3.org/2003/04/emma" version="1.0">
        <emma:interpretation id="{E3234009-79CD-49EB-B6C3-FE264B19E75C}" emma:medium="tactile" emma:mode="ink">
          <msink:context xmlns:msink="http://schemas.microsoft.com/ink/2010/main" type="inkDrawing" rotatedBoundingBox="20407,12751 20454,11282 20876,11295 20830,12764" semanticType="verticalRange" shapeName="Other">
            <msink:sourceLink direction="with" ref="{77038660-F9C8-4FDD-86EF-E895C9FD749D}"/>
            <msink:sourceLink direction="with" ref="{33E5138D-41F6-4534-A7F0-4FD58FC24A6C}"/>
          </msink:context>
        </emma:interpretation>
      </emma:emma>
    </inkml:annotationXML>
    <inkml:trace contextRef="#ctx0" brushRef="#br0">7656 865 58,'0'0'36,"-10"-16"0,10 16 0,-14-12-14,14 12-9,0 0-5,0 0-3,-5 14-2,5-14-2,21 21 0,-2-7 0,4 0-1,5 1 0,4-2 0,3-3-1,-3-3 0,-1-3 0,-6-2 0,-5-3 0,-4-1 0,-5-3 1,-11 5-1,0 0 1,6-11 1,-6 11-1,0 0 0,0 0 0,-11 26-1,9-4 1,0 11 0,0 7 0,1 12 0,4 10 0,0 3 0,2 4 0,2 3 0,-1 6 0,0 0 0,-2 1-1,2-5 1,-6 0 0,-3-4 0,0-2 1,-5-9-2,0-3 2,0-6 0,-3-4 0,1-6 0,-2-5 0,-1-3 0,-1-4-1,-2-5 0,-2-2 0,-3-8 0,-3-3 0,-5-6 0,-4-7 1,-2 0-2,-3-7-4,7 4-14,-5-6-16,7-1-1,6 0 0,8-1-3</inkml:trace>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0B78DD-1C15-46BB-8CD0-91471F84EA70}" type="datetimeFigureOut">
              <a:rPr lang="en-US" smtClean="0"/>
              <a:t>11/16/2012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A43C59-CC27-450C-90A1-F5C97850AEBE}" type="slidenum">
              <a:rPr lang="en-US" smtClean="0"/>
              <a:t>‹#›</a:t>
            </a:fld>
            <a:endParaRPr lang="en-US"/>
          </a:p>
        </p:txBody>
      </p:sp>
    </p:spTree>
    <p:extLst>
      <p:ext uri="{BB962C8B-B14F-4D97-AF65-F5344CB8AC3E}">
        <p14:creationId xmlns:p14="http://schemas.microsoft.com/office/powerpoint/2010/main" val="4058281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2400" dirty="0" smtClean="0"/>
              <a:t>Basic elements of I.C.  - enclosed volume of gas in region where</a:t>
            </a:r>
            <a:r>
              <a:rPr lang="en-CA" sz="2400" baseline="0" dirty="0" smtClean="0"/>
              <a:t> E-field is applied by an external voltage.</a:t>
            </a:r>
            <a:endParaRPr lang="en-CA" sz="2400" dirty="0" smtClean="0"/>
          </a:p>
          <a:p>
            <a:r>
              <a:rPr lang="en-CA" sz="2400" dirty="0" smtClean="0"/>
              <a:t>Basic process</a:t>
            </a:r>
            <a:r>
              <a:rPr lang="en-CA" sz="2400" baseline="0" dirty="0" smtClean="0"/>
              <a:t> – radiation interacts with gas molecules generating e-ion pairs.  E-field separates positive and negative (e) ions and are collected at the electrodes.  Measuring the current generated by these pairs – IONIZATION CURRENT due to radiation interaction with sensitive gas volume.</a:t>
            </a:r>
            <a:endParaRPr lang="en-CA" sz="2400" dirty="0"/>
          </a:p>
        </p:txBody>
      </p:sp>
      <p:sp>
        <p:nvSpPr>
          <p:cNvPr id="4" name="Slide Number Placeholder 3"/>
          <p:cNvSpPr>
            <a:spLocks noGrp="1"/>
          </p:cNvSpPr>
          <p:nvPr>
            <p:ph type="sldNum" sz="quarter" idx="10"/>
          </p:nvPr>
        </p:nvSpPr>
        <p:spPr/>
        <p:txBody>
          <a:bodyPr/>
          <a:lstStyle/>
          <a:p>
            <a:fld id="{BA27D4E2-20BC-4555-A669-8B62623EA2AC}" type="slidenum">
              <a:rPr lang="en-CA" smtClean="0"/>
              <a:t>3</a:t>
            </a:fld>
            <a:endParaRPr lang="en-CA"/>
          </a:p>
        </p:txBody>
      </p:sp>
    </p:spTree>
    <p:extLst>
      <p:ext uri="{BB962C8B-B14F-4D97-AF65-F5344CB8AC3E}">
        <p14:creationId xmlns:p14="http://schemas.microsoft.com/office/powerpoint/2010/main" val="314228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2400" dirty="0" smtClean="0"/>
              <a:t>b/c</a:t>
            </a:r>
            <a:r>
              <a:rPr lang="en-CA" sz="2400" baseline="0" dirty="0" smtClean="0"/>
              <a:t> incident particle also loses energy by other mechanisms, ex. excitation</a:t>
            </a:r>
            <a:endParaRPr lang="en-CA" sz="2400" dirty="0"/>
          </a:p>
        </p:txBody>
      </p:sp>
      <p:sp>
        <p:nvSpPr>
          <p:cNvPr id="4" name="Slide Number Placeholder 3"/>
          <p:cNvSpPr>
            <a:spLocks noGrp="1"/>
          </p:cNvSpPr>
          <p:nvPr>
            <p:ph type="sldNum" sz="quarter" idx="10"/>
          </p:nvPr>
        </p:nvSpPr>
        <p:spPr/>
        <p:txBody>
          <a:bodyPr/>
          <a:lstStyle/>
          <a:p>
            <a:fld id="{BA27D4E2-20BC-4555-A669-8B62623EA2AC}" type="slidenum">
              <a:rPr lang="en-CA" smtClean="0"/>
              <a:t>4</a:t>
            </a:fld>
            <a:endParaRPr lang="en-CA"/>
          </a:p>
        </p:txBody>
      </p:sp>
    </p:spTree>
    <p:extLst>
      <p:ext uri="{BB962C8B-B14F-4D97-AF65-F5344CB8AC3E}">
        <p14:creationId xmlns:p14="http://schemas.microsoft.com/office/powerpoint/2010/main" val="627936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E/p – reduced electric field</a:t>
            </a:r>
          </a:p>
          <a:p>
            <a:endParaRPr lang="en-CA" dirty="0" smtClean="0"/>
          </a:p>
          <a:p>
            <a:r>
              <a:rPr lang="en-CA" dirty="0" smtClean="0"/>
              <a:t>Ex. At</a:t>
            </a:r>
            <a:r>
              <a:rPr lang="en-CA" baseline="0" dirty="0" smtClean="0"/>
              <a:t> 1 </a:t>
            </a:r>
            <a:r>
              <a:rPr lang="en-CA" baseline="0" dirty="0" err="1" smtClean="0"/>
              <a:t>atm</a:t>
            </a:r>
            <a:r>
              <a:rPr lang="en-CA" baseline="0" dirty="0" smtClean="0"/>
              <a:t>, E=10^4 V/m, </a:t>
            </a:r>
            <a:r>
              <a:rPr lang="en-CA" baseline="0" dirty="0" err="1" smtClean="0"/>
              <a:t>v_drift</a:t>
            </a:r>
            <a:r>
              <a:rPr lang="en-CA" baseline="0" dirty="0" smtClean="0"/>
              <a:t> ~1m/s This is a very long transit time in a detector volume with cm range, Transit time = 10 </a:t>
            </a:r>
            <a:r>
              <a:rPr lang="en-CA" baseline="0" dirty="0" err="1" smtClean="0"/>
              <a:t>ms.</a:t>
            </a:r>
            <a:endParaRPr lang="en-CA" baseline="0" dirty="0" smtClean="0"/>
          </a:p>
          <a:p>
            <a:endParaRPr lang="en-CA" baseline="0" dirty="0" smtClean="0"/>
          </a:p>
          <a:p>
            <a:r>
              <a:rPr lang="en-CA" baseline="0" dirty="0" smtClean="0"/>
              <a:t>So what can we do?  - Collect electrons – much faster drift velocities.</a:t>
            </a:r>
            <a:endParaRPr lang="en-CA" dirty="0"/>
          </a:p>
        </p:txBody>
      </p:sp>
      <p:sp>
        <p:nvSpPr>
          <p:cNvPr id="4" name="Slide Number Placeholder 3"/>
          <p:cNvSpPr>
            <a:spLocks noGrp="1"/>
          </p:cNvSpPr>
          <p:nvPr>
            <p:ph type="sldNum" sz="quarter" idx="10"/>
          </p:nvPr>
        </p:nvSpPr>
        <p:spPr/>
        <p:txBody>
          <a:bodyPr/>
          <a:lstStyle/>
          <a:p>
            <a:fld id="{BA27D4E2-20BC-4555-A669-8B62623EA2AC}" type="slidenum">
              <a:rPr lang="en-CA" smtClean="0"/>
              <a:t>6</a:t>
            </a:fld>
            <a:endParaRPr lang="en-CA"/>
          </a:p>
        </p:txBody>
      </p:sp>
    </p:spTree>
    <p:extLst>
      <p:ext uri="{BB962C8B-B14F-4D97-AF65-F5344CB8AC3E}">
        <p14:creationId xmlns:p14="http://schemas.microsoft.com/office/powerpoint/2010/main" val="3804404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2400" dirty="0" smtClean="0"/>
              <a:t>Recombination</a:t>
            </a:r>
            <a:r>
              <a:rPr lang="en-CA" sz="2400" baseline="0" dirty="0" smtClean="0"/>
              <a:t> rate, alpha – recombination coefficient, n+ density of +</a:t>
            </a:r>
            <a:r>
              <a:rPr lang="en-CA" sz="2400" baseline="0" dirty="0" err="1" smtClean="0"/>
              <a:t>ve</a:t>
            </a:r>
            <a:r>
              <a:rPr lang="en-CA" sz="2400" baseline="0" dirty="0" smtClean="0"/>
              <a:t> ions, n- density of –</a:t>
            </a:r>
            <a:r>
              <a:rPr lang="en-CA" sz="2400" baseline="0" dirty="0" err="1" smtClean="0"/>
              <a:t>ve</a:t>
            </a:r>
            <a:r>
              <a:rPr lang="en-CA" sz="2400" baseline="0" dirty="0" smtClean="0"/>
              <a:t> ions</a:t>
            </a:r>
          </a:p>
          <a:p>
            <a:r>
              <a:rPr lang="en-CA" sz="2400" baseline="0" dirty="0" smtClean="0"/>
              <a:t>Columnar – at incident particle track</a:t>
            </a:r>
          </a:p>
          <a:p>
            <a:r>
              <a:rPr lang="en-CA" sz="2400" baseline="0" dirty="0" smtClean="0"/>
              <a:t>Volume – after diffuse away from track location.</a:t>
            </a:r>
            <a:endParaRPr lang="en-CA" sz="2400" dirty="0"/>
          </a:p>
        </p:txBody>
      </p:sp>
      <p:sp>
        <p:nvSpPr>
          <p:cNvPr id="4" name="Slide Number Placeholder 3"/>
          <p:cNvSpPr>
            <a:spLocks noGrp="1"/>
          </p:cNvSpPr>
          <p:nvPr>
            <p:ph type="sldNum" sz="quarter" idx="10"/>
          </p:nvPr>
        </p:nvSpPr>
        <p:spPr/>
        <p:txBody>
          <a:bodyPr/>
          <a:lstStyle/>
          <a:p>
            <a:fld id="{BA27D4E2-20BC-4555-A669-8B62623EA2AC}" type="slidenum">
              <a:rPr lang="en-CA" smtClean="0"/>
              <a:t>7</a:t>
            </a:fld>
            <a:endParaRPr lang="en-CA"/>
          </a:p>
        </p:txBody>
      </p:sp>
    </p:spTree>
    <p:extLst>
      <p:ext uri="{BB962C8B-B14F-4D97-AF65-F5344CB8AC3E}">
        <p14:creationId xmlns:p14="http://schemas.microsoft.com/office/powerpoint/2010/main" val="2119497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Insulators – high resistivity synthetic</a:t>
            </a:r>
            <a:r>
              <a:rPr lang="en-CA" baseline="0" dirty="0" smtClean="0"/>
              <a:t> plastics</a:t>
            </a:r>
          </a:p>
          <a:p>
            <a:r>
              <a:rPr lang="en-CA" baseline="0" dirty="0" smtClean="0"/>
              <a:t>Radiation damage can occur when exposed to high radiation fields – use ceramics in detector design b/c ceramics have a higher resistance to radiation damage.</a:t>
            </a:r>
            <a:endParaRPr lang="en-CA" dirty="0"/>
          </a:p>
        </p:txBody>
      </p:sp>
      <p:sp>
        <p:nvSpPr>
          <p:cNvPr id="4" name="Slide Number Placeholder 3"/>
          <p:cNvSpPr>
            <a:spLocks noGrp="1"/>
          </p:cNvSpPr>
          <p:nvPr>
            <p:ph type="sldNum" sz="quarter" idx="10"/>
          </p:nvPr>
        </p:nvSpPr>
        <p:spPr/>
        <p:txBody>
          <a:bodyPr/>
          <a:lstStyle/>
          <a:p>
            <a:fld id="{BA27D4E2-20BC-4555-A669-8B62623EA2AC}" type="slidenum">
              <a:rPr lang="en-CA" smtClean="0"/>
              <a:t>11</a:t>
            </a:fld>
            <a:endParaRPr lang="en-CA"/>
          </a:p>
        </p:txBody>
      </p:sp>
    </p:spTree>
    <p:extLst>
      <p:ext uri="{BB962C8B-B14F-4D97-AF65-F5344CB8AC3E}">
        <p14:creationId xmlns:p14="http://schemas.microsoft.com/office/powerpoint/2010/main" val="2884976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E4C44F4C-5364-4F5C-9C13-2D0E4F22F1FD}" type="slidenum">
              <a:rPr lang="en-CA" smtClean="0"/>
              <a:pPr/>
              <a:t>40</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43D088F-C921-4857-87E1-4801FB571533}" type="slidenum">
              <a:rPr lang="en-CA" smtClean="0"/>
              <a:t>43</a:t>
            </a:fld>
            <a:endParaRPr lang="en-CA"/>
          </a:p>
        </p:txBody>
      </p:sp>
    </p:spTree>
    <p:extLst>
      <p:ext uri="{BB962C8B-B14F-4D97-AF65-F5344CB8AC3E}">
        <p14:creationId xmlns:p14="http://schemas.microsoft.com/office/powerpoint/2010/main" val="3073055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20 November, 2012</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ECC3F8-F0F1-46DC-B5AD-951BBF93B205}" type="slidenum">
              <a:rPr lang="en-GB" smtClean="0"/>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20 November, 2012</a:t>
            </a:r>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20 November, 2012</a:t>
            </a: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 November, 2012</a:t>
            </a:r>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r>
              <a:rPr lang="en-US" smtClean="0"/>
              <a:t>20 November, 2012</a:t>
            </a:r>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3ECC3F8-F0F1-46DC-B5AD-951BBF93B205}"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20 November, 2012</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r>
              <a:rPr lang="en-US" smtClean="0"/>
              <a:t>20 November, 2012</a:t>
            </a:r>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3ECC3F8-F0F1-46DC-B5AD-951BBF93B205}"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microsoft.com/office/2007/relationships/hdphoto" Target="../media/hdphoto1.wdp"/><Relationship Id="rId3" Type="http://schemas.openxmlformats.org/officeDocument/2006/relationships/image" Target="../media/image4.jpe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5.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www.wiley.com/college/knoll/0470131489/ig/ch05/pages/c05f006_highres.ht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25.png"/><Relationship Id="rId16" Type="http://schemas.openxmlformats.org/officeDocument/2006/relationships/image" Target="../media/image17.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3" Type="http://schemas.openxmlformats.org/officeDocument/2006/relationships/customXml" Target="../ink/ink9.xml"/><Relationship Id="rId18" Type="http://schemas.openxmlformats.org/officeDocument/2006/relationships/image" Target="../media/image34.emf"/><Relationship Id="rId26" Type="http://schemas.openxmlformats.org/officeDocument/2006/relationships/image" Target="../media/image38.emf"/><Relationship Id="rId39" Type="http://schemas.openxmlformats.org/officeDocument/2006/relationships/customXml" Target="../ink/ink22.xml"/><Relationship Id="rId3" Type="http://schemas.openxmlformats.org/officeDocument/2006/relationships/customXml" Target="../ink/ink4.xml"/><Relationship Id="rId21" Type="http://schemas.openxmlformats.org/officeDocument/2006/relationships/customXml" Target="../ink/ink13.xml"/><Relationship Id="rId34" Type="http://schemas.openxmlformats.org/officeDocument/2006/relationships/image" Target="../media/image42.emf"/><Relationship Id="rId42" Type="http://schemas.openxmlformats.org/officeDocument/2006/relationships/image" Target="../media/image46.emf"/><Relationship Id="rId47" Type="http://schemas.openxmlformats.org/officeDocument/2006/relationships/customXml" Target="../ink/ink26.xml"/><Relationship Id="rId50" Type="http://schemas.openxmlformats.org/officeDocument/2006/relationships/image" Target="../media/image50.emf"/><Relationship Id="rId7" Type="http://schemas.openxmlformats.org/officeDocument/2006/relationships/customXml" Target="../ink/ink6.xml"/><Relationship Id="rId12" Type="http://schemas.openxmlformats.org/officeDocument/2006/relationships/image" Target="../media/image31.emf"/><Relationship Id="rId17" Type="http://schemas.openxmlformats.org/officeDocument/2006/relationships/customXml" Target="../ink/ink11.xml"/><Relationship Id="rId25" Type="http://schemas.openxmlformats.org/officeDocument/2006/relationships/customXml" Target="../ink/ink15.xml"/><Relationship Id="rId33" Type="http://schemas.openxmlformats.org/officeDocument/2006/relationships/customXml" Target="../ink/ink19.xml"/><Relationship Id="rId38" Type="http://schemas.openxmlformats.org/officeDocument/2006/relationships/image" Target="../media/image44.emf"/><Relationship Id="rId46" Type="http://schemas.openxmlformats.org/officeDocument/2006/relationships/image" Target="../media/image48.emf"/><Relationship Id="rId2" Type="http://schemas.openxmlformats.org/officeDocument/2006/relationships/image" Target="../media/image26.png"/><Relationship Id="rId16" Type="http://schemas.openxmlformats.org/officeDocument/2006/relationships/image" Target="../media/image33.emf"/><Relationship Id="rId20" Type="http://schemas.openxmlformats.org/officeDocument/2006/relationships/image" Target="../media/image35.emf"/><Relationship Id="rId29" Type="http://schemas.openxmlformats.org/officeDocument/2006/relationships/customXml" Target="../ink/ink17.xml"/><Relationship Id="rId41" Type="http://schemas.openxmlformats.org/officeDocument/2006/relationships/customXml" Target="../ink/ink23.xml"/><Relationship Id="rId1" Type="http://schemas.openxmlformats.org/officeDocument/2006/relationships/slideLayout" Target="../slideLayouts/slideLayout6.xml"/><Relationship Id="rId6" Type="http://schemas.openxmlformats.org/officeDocument/2006/relationships/image" Target="../media/image28.emf"/><Relationship Id="rId11" Type="http://schemas.openxmlformats.org/officeDocument/2006/relationships/customXml" Target="../ink/ink8.xml"/><Relationship Id="rId24" Type="http://schemas.openxmlformats.org/officeDocument/2006/relationships/image" Target="../media/image37.emf"/><Relationship Id="rId32" Type="http://schemas.openxmlformats.org/officeDocument/2006/relationships/image" Target="../media/image41.emf"/><Relationship Id="rId37" Type="http://schemas.openxmlformats.org/officeDocument/2006/relationships/customXml" Target="../ink/ink21.xml"/><Relationship Id="rId40" Type="http://schemas.openxmlformats.org/officeDocument/2006/relationships/image" Target="../media/image45.emf"/><Relationship Id="rId45" Type="http://schemas.openxmlformats.org/officeDocument/2006/relationships/customXml" Target="../ink/ink25.xml"/><Relationship Id="rId5" Type="http://schemas.openxmlformats.org/officeDocument/2006/relationships/customXml" Target="../ink/ink5.xml"/><Relationship Id="rId15" Type="http://schemas.openxmlformats.org/officeDocument/2006/relationships/customXml" Target="../ink/ink10.xml"/><Relationship Id="rId23" Type="http://schemas.openxmlformats.org/officeDocument/2006/relationships/customXml" Target="../ink/ink14.xml"/><Relationship Id="rId28" Type="http://schemas.openxmlformats.org/officeDocument/2006/relationships/image" Target="../media/image39.emf"/><Relationship Id="rId36" Type="http://schemas.openxmlformats.org/officeDocument/2006/relationships/image" Target="../media/image43.emf"/><Relationship Id="rId49" Type="http://schemas.openxmlformats.org/officeDocument/2006/relationships/customXml" Target="../ink/ink27.xml"/><Relationship Id="rId10" Type="http://schemas.openxmlformats.org/officeDocument/2006/relationships/image" Target="../media/image30.emf"/><Relationship Id="rId19" Type="http://schemas.openxmlformats.org/officeDocument/2006/relationships/customXml" Target="../ink/ink12.xml"/><Relationship Id="rId31" Type="http://schemas.openxmlformats.org/officeDocument/2006/relationships/customXml" Target="../ink/ink18.xml"/><Relationship Id="rId44" Type="http://schemas.openxmlformats.org/officeDocument/2006/relationships/image" Target="../media/image47.emf"/><Relationship Id="rId4" Type="http://schemas.openxmlformats.org/officeDocument/2006/relationships/image" Target="../media/image27.emf"/><Relationship Id="rId9" Type="http://schemas.openxmlformats.org/officeDocument/2006/relationships/customXml" Target="../ink/ink7.xml"/><Relationship Id="rId14" Type="http://schemas.openxmlformats.org/officeDocument/2006/relationships/image" Target="../media/image32.emf"/><Relationship Id="rId22" Type="http://schemas.openxmlformats.org/officeDocument/2006/relationships/image" Target="../media/image36.emf"/><Relationship Id="rId27" Type="http://schemas.openxmlformats.org/officeDocument/2006/relationships/customXml" Target="../ink/ink16.xml"/><Relationship Id="rId30" Type="http://schemas.openxmlformats.org/officeDocument/2006/relationships/image" Target="../media/image40.emf"/><Relationship Id="rId35" Type="http://schemas.openxmlformats.org/officeDocument/2006/relationships/customXml" Target="../ink/ink20.xml"/><Relationship Id="rId43" Type="http://schemas.openxmlformats.org/officeDocument/2006/relationships/customXml" Target="../ink/ink24.xml"/><Relationship Id="rId48" Type="http://schemas.openxmlformats.org/officeDocument/2006/relationships/image" Target="../media/image49.emf"/><Relationship Id="rId8" Type="http://schemas.openxmlformats.org/officeDocument/2006/relationships/image" Target="../media/image29.emf"/></Relationships>
</file>

<file path=ppt/slides/_rels/slide14.xml.rels><?xml version="1.0" encoding="UTF-8" standalone="yes"?>
<Relationships xmlns="http://schemas.openxmlformats.org/package/2006/relationships"><Relationship Id="rId3" Type="http://schemas.openxmlformats.org/officeDocument/2006/relationships/image" Target="../media/image298.emf"/><Relationship Id="rId2" Type="http://schemas.openxmlformats.org/officeDocument/2006/relationships/customXml" Target="../ink/ink2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8" Type="http://schemas.openxmlformats.org/officeDocument/2006/relationships/image" Target="../media/image486.emf"/><Relationship Id="rId3" Type="http://schemas.openxmlformats.org/officeDocument/2006/relationships/customXml" Target="../ink/ink29.xml"/><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342.emf"/><Relationship Id="rId13" Type="http://schemas.openxmlformats.org/officeDocument/2006/relationships/customXml" Target="../ink/ink33.xml"/><Relationship Id="rId3" Type="http://schemas.openxmlformats.org/officeDocument/2006/relationships/customXml" Target="../ink/ink30.xml"/><Relationship Id="rId12" Type="http://schemas.openxmlformats.org/officeDocument/2006/relationships/image" Target="../media/image344.emf"/><Relationship Id="rId2" Type="http://schemas.openxmlformats.org/officeDocument/2006/relationships/image" Target="../media/image28.png"/><Relationship Id="rId1" Type="http://schemas.openxmlformats.org/officeDocument/2006/relationships/slideLayout" Target="../slideLayouts/slideLayout6.xml"/><Relationship Id="rId24" Type="http://schemas.openxmlformats.org/officeDocument/2006/relationships/image" Target="../media/image350.emf"/><Relationship Id="rId5" Type="http://schemas.openxmlformats.org/officeDocument/2006/relationships/customXml" Target="../ink/ink31.xml"/><Relationship Id="rId4" Type="http://schemas.openxmlformats.org/officeDocument/2006/relationships/image" Target="../media/image340.emf"/><Relationship Id="rId9" Type="http://schemas.openxmlformats.org/officeDocument/2006/relationships/customXml" Target="../ink/ink32.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33.w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300.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36.wmf"/></Relationships>
</file>

<file path=ppt/slides/_rels/slide2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wiley.com/college/knoll/0470131489/ig/ch05/pages/c05f004_highres.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7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1.png"/><Relationship Id="rId1" Type="http://schemas.openxmlformats.org/officeDocument/2006/relationships/slideLayout" Target="../slideLayouts/slideLayout6.xml"/><Relationship Id="rId9" Type="http://schemas.openxmlformats.org/officeDocument/2006/relationships/image" Target="../media/image369.emf"/></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wmf"/><Relationship Id="rId1" Type="http://schemas.openxmlformats.org/officeDocument/2006/relationships/slideLayout" Target="../slideLayouts/slideLayout6.xml"/><Relationship Id="rId5" Type="http://schemas.openxmlformats.org/officeDocument/2006/relationships/image" Target="../media/image3.emf"/><Relationship Id="rId4" Type="http://schemas.openxmlformats.org/officeDocument/2006/relationships/customXml" Target="../ink/ink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7057" y="839745"/>
            <a:ext cx="6473295" cy="548640"/>
          </a:xfrm>
        </p:spPr>
        <p:txBody>
          <a:bodyPr/>
          <a:lstStyle/>
          <a:p>
            <a:pPr algn="ctr"/>
            <a:r>
              <a:rPr lang="fr-FR" b="1" dirty="0" smtClean="0"/>
              <a:t>TRAINING COURSE on radiation dosimetry</a:t>
            </a:r>
            <a:r>
              <a:rPr lang="fr-FR" dirty="0" smtClean="0"/>
              <a:t>:</a:t>
            </a:r>
            <a:r>
              <a:rPr lang="fr-FR" sz="2000" u="sng" dirty="0" smtClean="0"/>
              <a:t/>
            </a:r>
            <a:br>
              <a:rPr lang="fr-FR" sz="2000" u="sng" dirty="0" smtClean="0"/>
            </a:br>
            <a:r>
              <a:rPr lang="fr-FR" sz="1000" u="sng" dirty="0" smtClean="0"/>
              <a:t/>
            </a:r>
            <a:br>
              <a:rPr lang="fr-FR" sz="1000" u="sng" dirty="0" smtClean="0"/>
            </a:br>
            <a:endParaRPr lang="en-GB" b="1" i="1" dirty="0">
              <a:solidFill>
                <a:schemeClr val="tx1">
                  <a:lumMod val="65000"/>
                  <a:lumOff val="35000"/>
                </a:schemeClr>
              </a:solidFill>
            </a:endParaRPr>
          </a:p>
        </p:txBody>
      </p:sp>
      <p:sp>
        <p:nvSpPr>
          <p:cNvPr id="3" name="Content Placeholder 2"/>
          <p:cNvSpPr>
            <a:spLocks noGrp="1"/>
          </p:cNvSpPr>
          <p:nvPr>
            <p:ph idx="1"/>
          </p:nvPr>
        </p:nvSpPr>
        <p:spPr>
          <a:xfrm>
            <a:off x="827584" y="1844824"/>
            <a:ext cx="7520940" cy="3579849"/>
          </a:xfrm>
        </p:spPr>
        <p:txBody>
          <a:bodyPr>
            <a:normAutofit/>
          </a:bodyPr>
          <a:lstStyle/>
          <a:p>
            <a:pPr marL="0" indent="0" algn="ctr"/>
            <a:r>
              <a:rPr lang="fr-FR" sz="4000" dirty="0" smtClean="0">
                <a:solidFill>
                  <a:schemeClr val="tx1">
                    <a:lumMod val="65000"/>
                    <a:lumOff val="35000"/>
                  </a:schemeClr>
                </a:solidFill>
              </a:rPr>
              <a:t>Instrumentation 1 –</a:t>
            </a:r>
          </a:p>
          <a:p>
            <a:pPr marL="0" indent="0" algn="ctr"/>
            <a:r>
              <a:rPr lang="fr-FR" sz="5400" dirty="0" smtClean="0">
                <a:solidFill>
                  <a:schemeClr val="tx1">
                    <a:lumMod val="65000"/>
                    <a:lumOff val="35000"/>
                  </a:schemeClr>
                </a:solidFill>
              </a:rPr>
              <a:t>Gas detectors / Part 1</a:t>
            </a:r>
          </a:p>
          <a:p>
            <a:pPr algn="r"/>
            <a:r>
              <a:rPr lang="fr-FR" sz="2000" dirty="0" smtClean="0">
                <a:solidFill>
                  <a:schemeClr val="tx1">
                    <a:lumMod val="65000"/>
                    <a:lumOff val="35000"/>
                  </a:schemeClr>
                </a:solidFill>
              </a:rPr>
              <a:t>Anthony WAKER, </a:t>
            </a:r>
          </a:p>
          <a:p>
            <a:pPr algn="r"/>
            <a:r>
              <a:rPr lang="fr-FR" sz="2000" i="1" dirty="0" err="1" smtClean="0">
                <a:solidFill>
                  <a:schemeClr val="tx1">
                    <a:lumMod val="65000"/>
                    <a:lumOff val="35000"/>
                  </a:schemeClr>
                </a:solidFill>
              </a:rPr>
              <a:t>University</a:t>
            </a:r>
            <a:r>
              <a:rPr lang="fr-FR" sz="2000" i="1" dirty="0" smtClean="0">
                <a:solidFill>
                  <a:schemeClr val="tx1">
                    <a:lumMod val="65000"/>
                    <a:lumOff val="35000"/>
                  </a:schemeClr>
                </a:solidFill>
              </a:rPr>
              <a:t> of Ontario </a:t>
            </a:r>
            <a:r>
              <a:rPr lang="fr-FR" sz="2000" i="1" dirty="0" err="1" smtClean="0">
                <a:solidFill>
                  <a:schemeClr val="tx1">
                    <a:lumMod val="65000"/>
                    <a:lumOff val="35000"/>
                  </a:schemeClr>
                </a:solidFill>
              </a:rPr>
              <a:t>Instutute</a:t>
            </a:r>
            <a:r>
              <a:rPr lang="fr-FR" sz="2000" i="1" dirty="0" smtClean="0">
                <a:solidFill>
                  <a:schemeClr val="tx1">
                    <a:lumMod val="65000"/>
                    <a:lumOff val="35000"/>
                  </a:schemeClr>
                </a:solidFill>
              </a:rPr>
              <a:t> of </a:t>
            </a:r>
            <a:r>
              <a:rPr lang="fr-FR" sz="2000" i="1" dirty="0" err="1" smtClean="0">
                <a:solidFill>
                  <a:schemeClr val="tx1">
                    <a:lumMod val="65000"/>
                    <a:lumOff val="35000"/>
                  </a:schemeClr>
                </a:solidFill>
              </a:rPr>
              <a:t>Technology</a:t>
            </a:r>
            <a:endParaRPr lang="fr-FR" sz="2000" i="1" dirty="0" smtClean="0">
              <a:solidFill>
                <a:schemeClr val="tx1">
                  <a:lumMod val="65000"/>
                  <a:lumOff val="35000"/>
                </a:schemeClr>
              </a:solidFill>
            </a:endParaRPr>
          </a:p>
          <a:p>
            <a:pPr algn="r"/>
            <a:r>
              <a:rPr lang="fr-FR" sz="1500" i="1" dirty="0">
                <a:solidFill>
                  <a:schemeClr val="tx1">
                    <a:lumMod val="65000"/>
                    <a:lumOff val="35000"/>
                  </a:schemeClr>
                </a:solidFill>
              </a:rPr>
              <a:t>Wed. 21/11/2012, </a:t>
            </a:r>
            <a:r>
              <a:rPr lang="fr-FR" sz="1500" i="1" dirty="0" smtClean="0">
                <a:solidFill>
                  <a:schemeClr val="tx1">
                    <a:lumMod val="65000"/>
                    <a:lumOff val="35000"/>
                  </a:schemeClr>
                </a:solidFill>
              </a:rPr>
              <a:t>15:00 – 16:00 pm, and 16:30 – 17:30 pm</a:t>
            </a:r>
            <a:endParaRPr lang="fr-FR" sz="1500" i="1" dirty="0">
              <a:solidFill>
                <a:schemeClr val="tx1">
                  <a:lumMod val="65000"/>
                  <a:lumOff val="35000"/>
                </a:schemeClr>
              </a:solidFill>
            </a:endParaRPr>
          </a:p>
          <a:p>
            <a:pPr algn="r"/>
            <a:endParaRPr lang="en-GB" sz="2000" i="1" dirty="0"/>
          </a:p>
        </p:txBody>
      </p:sp>
      <p:pic>
        <p:nvPicPr>
          <p:cNvPr id="4" name="Picture 2"/>
          <p:cNvPicPr>
            <a:picLocks noChangeAspect="1" noChangeArrowheads="1"/>
          </p:cNvPicPr>
          <p:nvPr/>
        </p:nvPicPr>
        <p:blipFill>
          <a:blip r:embed="rId2" cstate="print"/>
          <a:srcRect/>
          <a:stretch>
            <a:fillRect/>
          </a:stretch>
        </p:blipFill>
        <p:spPr bwMode="auto">
          <a:xfrm>
            <a:off x="107504" y="214064"/>
            <a:ext cx="1159553" cy="802567"/>
          </a:xfrm>
          <a:prstGeom prst="rect">
            <a:avLst/>
          </a:prstGeom>
          <a:noFill/>
          <a:ln w="9525">
            <a:noFill/>
            <a:miter lim="800000"/>
            <a:headEnd/>
            <a:tailEnd/>
          </a:ln>
        </p:spPr>
      </p:pic>
      <p:pic>
        <p:nvPicPr>
          <p:cNvPr id="6" name="Picture 2" descr="G:\Users\s\silari\Documents\Private\DOC\EU FP\ITN ARDENT\Logos\Logo_Marie-Curie.jpg"/>
          <p:cNvPicPr>
            <a:picLocks noChangeAspect="1" noChangeArrowheads="1"/>
          </p:cNvPicPr>
          <p:nvPr/>
        </p:nvPicPr>
        <p:blipFill>
          <a:blip r:embed="rId3" cstate="print"/>
          <a:srcRect/>
          <a:stretch>
            <a:fillRect/>
          </a:stretch>
        </p:blipFill>
        <p:spPr bwMode="auto">
          <a:xfrm>
            <a:off x="8028384" y="214065"/>
            <a:ext cx="927818" cy="900000"/>
          </a:xfrm>
          <a:prstGeom prst="rect">
            <a:avLst/>
          </a:prstGeom>
          <a:noFill/>
        </p:spPr>
      </p:pic>
      <p:pic>
        <p:nvPicPr>
          <p:cNvPr id="7" name="Picture 3" descr="\\cern.ch\dfs\Users\s\silari\Desktop\logoCERN80x56.png"/>
          <p:cNvPicPr>
            <a:picLocks noChangeAspect="1" noChangeArrowheads="1"/>
          </p:cNvPicPr>
          <p:nvPr/>
        </p:nvPicPr>
        <p:blipFill>
          <a:blip r:embed="rId4" cstate="print"/>
          <a:srcRect/>
          <a:stretch>
            <a:fillRect/>
          </a:stretch>
        </p:blipFill>
        <p:spPr bwMode="auto">
          <a:xfrm>
            <a:off x="390053" y="5850426"/>
            <a:ext cx="680635" cy="476444"/>
          </a:xfrm>
          <a:prstGeom prst="rect">
            <a:avLst/>
          </a:prstGeom>
          <a:noFill/>
        </p:spPr>
      </p:pic>
      <p:pic>
        <p:nvPicPr>
          <p:cNvPr id="8" name="Picture 4" descr="\\cern.ch\dfs\Users\s\silari\Desktop\Partner logos\logoAIT80x56.png"/>
          <p:cNvPicPr>
            <a:picLocks noChangeAspect="1" noChangeArrowheads="1"/>
          </p:cNvPicPr>
          <p:nvPr/>
        </p:nvPicPr>
        <p:blipFill>
          <a:blip r:embed="rId5" cstate="print"/>
          <a:srcRect/>
          <a:stretch>
            <a:fillRect/>
          </a:stretch>
        </p:blipFill>
        <p:spPr bwMode="auto">
          <a:xfrm>
            <a:off x="1097847" y="5849730"/>
            <a:ext cx="680635" cy="476444"/>
          </a:xfrm>
          <a:prstGeom prst="rect">
            <a:avLst/>
          </a:prstGeom>
          <a:noFill/>
        </p:spPr>
      </p:pic>
      <p:pic>
        <p:nvPicPr>
          <p:cNvPr id="9" name="Picture 5" descr="\\cern.ch\dfs\Users\s\silari\Desktop\Partner logos\logoCzechTU80x56.png"/>
          <p:cNvPicPr>
            <a:picLocks noChangeAspect="1" noChangeArrowheads="1"/>
          </p:cNvPicPr>
          <p:nvPr/>
        </p:nvPicPr>
        <p:blipFill>
          <a:blip r:embed="rId6" cstate="print"/>
          <a:srcRect/>
          <a:stretch>
            <a:fillRect/>
          </a:stretch>
        </p:blipFill>
        <p:spPr bwMode="auto">
          <a:xfrm>
            <a:off x="1801753" y="5853507"/>
            <a:ext cx="680635" cy="476444"/>
          </a:xfrm>
          <a:prstGeom prst="rect">
            <a:avLst/>
          </a:prstGeom>
          <a:noFill/>
        </p:spPr>
      </p:pic>
      <p:pic>
        <p:nvPicPr>
          <p:cNvPr id="10" name="Picture 6" descr="\\cern.ch\dfs\Users\s\silari\Desktop\Partner logos\logoIBA80x56.png"/>
          <p:cNvPicPr>
            <a:picLocks noChangeAspect="1" noChangeArrowheads="1"/>
          </p:cNvPicPr>
          <p:nvPr/>
        </p:nvPicPr>
        <p:blipFill>
          <a:blip r:embed="rId7" cstate="print"/>
          <a:srcRect/>
          <a:stretch>
            <a:fillRect/>
          </a:stretch>
        </p:blipFill>
        <p:spPr bwMode="auto">
          <a:xfrm>
            <a:off x="2504894" y="5853507"/>
            <a:ext cx="680635" cy="476444"/>
          </a:xfrm>
          <a:prstGeom prst="rect">
            <a:avLst/>
          </a:prstGeom>
          <a:noFill/>
        </p:spPr>
      </p:pic>
      <p:pic>
        <p:nvPicPr>
          <p:cNvPr id="11" name="Picture 7" descr="\\cern.ch\dfs\Users\s\silari\Desktop\Partner logos\logoJablotron80x56.png"/>
          <p:cNvPicPr>
            <a:picLocks noChangeAspect="1" noChangeArrowheads="1"/>
          </p:cNvPicPr>
          <p:nvPr/>
        </p:nvPicPr>
        <p:blipFill>
          <a:blip r:embed="rId8" cstate="print"/>
          <a:srcRect/>
          <a:stretch>
            <a:fillRect/>
          </a:stretch>
        </p:blipFill>
        <p:spPr bwMode="auto">
          <a:xfrm>
            <a:off x="3206018" y="5853507"/>
            <a:ext cx="680635" cy="476444"/>
          </a:xfrm>
          <a:prstGeom prst="rect">
            <a:avLst/>
          </a:prstGeom>
          <a:noFill/>
        </p:spPr>
      </p:pic>
      <p:pic>
        <p:nvPicPr>
          <p:cNvPr id="12" name="Picture 8" descr="\\cern.ch\dfs\Users\s\silari\Desktop\Partner logos\logoMIAM80x56.png"/>
          <p:cNvPicPr>
            <a:picLocks noChangeAspect="1" noChangeArrowheads="1"/>
          </p:cNvPicPr>
          <p:nvPr/>
        </p:nvPicPr>
        <p:blipFill>
          <a:blip r:embed="rId9" cstate="print"/>
          <a:srcRect/>
          <a:stretch>
            <a:fillRect/>
          </a:stretch>
        </p:blipFill>
        <p:spPr bwMode="auto">
          <a:xfrm>
            <a:off x="3909924" y="5853507"/>
            <a:ext cx="680635" cy="476444"/>
          </a:xfrm>
          <a:prstGeom prst="rect">
            <a:avLst/>
          </a:prstGeom>
          <a:noFill/>
        </p:spPr>
      </p:pic>
      <p:pic>
        <p:nvPicPr>
          <p:cNvPr id="13" name="Picture 9" descr="\\cern.ch\dfs\Users\s\silari\Desktop\Partner logos\logoPoliMi80x56.png"/>
          <p:cNvPicPr>
            <a:picLocks noChangeAspect="1" noChangeArrowheads="1"/>
          </p:cNvPicPr>
          <p:nvPr/>
        </p:nvPicPr>
        <p:blipFill>
          <a:blip r:embed="rId10" cstate="print"/>
          <a:srcRect/>
          <a:stretch>
            <a:fillRect/>
          </a:stretch>
        </p:blipFill>
        <p:spPr bwMode="auto">
          <a:xfrm>
            <a:off x="4611335" y="5853507"/>
            <a:ext cx="680635" cy="476444"/>
          </a:xfrm>
          <a:prstGeom prst="rect">
            <a:avLst/>
          </a:prstGeom>
          <a:noFill/>
        </p:spPr>
      </p:pic>
      <p:pic>
        <p:nvPicPr>
          <p:cNvPr id="14" name="Picture 10" descr="\\cern.ch\dfs\Users\s\silari\Desktop\Partner logos\logoFAU80x56.png"/>
          <p:cNvPicPr>
            <a:picLocks noChangeAspect="1" noChangeArrowheads="1"/>
          </p:cNvPicPr>
          <p:nvPr/>
        </p:nvPicPr>
        <p:blipFill>
          <a:blip r:embed="rId11" cstate="print"/>
          <a:srcRect/>
          <a:stretch>
            <a:fillRect/>
          </a:stretch>
        </p:blipFill>
        <p:spPr bwMode="auto">
          <a:xfrm>
            <a:off x="5315241" y="5853507"/>
            <a:ext cx="680635" cy="476444"/>
          </a:xfrm>
          <a:prstGeom prst="rect">
            <a:avLst/>
          </a:prstGeom>
          <a:noFill/>
        </p:spPr>
      </p:pic>
      <p:pic>
        <p:nvPicPr>
          <p:cNvPr id="15" name="Picture 3" descr="G:\Experiments\Ardent\Logos\Partner logos\st_logo new.png"/>
          <p:cNvPicPr>
            <a:picLocks noChangeAspect="1" noChangeArrowheads="1"/>
          </p:cNvPicPr>
          <p:nvPr/>
        </p:nvPicPr>
        <p:blipFill>
          <a:blip r:embed="rId12" cstate="print">
            <a:extLst>
              <a:ext uri="{BEBA8EAE-BF5A-486C-A8C5-ECC9F3942E4B}">
                <a14:imgProps xmlns:a14="http://schemas.microsoft.com/office/drawing/2010/main">
                  <a14:imgLayer r:embed="rId1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022838" y="5855267"/>
            <a:ext cx="673364" cy="474684"/>
          </a:xfrm>
          <a:prstGeom prst="rect">
            <a:avLst/>
          </a:prstGeom>
          <a:solidFill>
            <a:schemeClr val="bg1"/>
          </a:solidFill>
          <a:effectLst/>
        </p:spPr>
      </p:pic>
      <p:pic>
        <p:nvPicPr>
          <p:cNvPr id="16" name="Picture 12" descr="\\cern.ch\dfs\Users\s\silari\Desktop\Partner logos\logoUH80x56.png"/>
          <p:cNvPicPr>
            <a:picLocks noChangeAspect="1" noChangeArrowheads="1"/>
          </p:cNvPicPr>
          <p:nvPr/>
        </p:nvPicPr>
        <p:blipFill>
          <a:blip r:embed="rId14" cstate="print"/>
          <a:srcRect/>
          <a:stretch>
            <a:fillRect/>
          </a:stretch>
        </p:blipFill>
        <p:spPr bwMode="auto">
          <a:xfrm>
            <a:off x="6721036" y="5855267"/>
            <a:ext cx="670476" cy="469333"/>
          </a:xfrm>
          <a:prstGeom prst="rect">
            <a:avLst/>
          </a:prstGeom>
          <a:noFill/>
        </p:spPr>
      </p:pic>
      <p:pic>
        <p:nvPicPr>
          <p:cNvPr id="17" name="Picture 13" descr="\\cern.ch\dfs\Users\s\silari\Desktop\Partner logos\logoUO80x56.png"/>
          <p:cNvPicPr>
            <a:picLocks noChangeAspect="1" noChangeArrowheads="1"/>
          </p:cNvPicPr>
          <p:nvPr/>
        </p:nvPicPr>
        <p:blipFill>
          <a:blip r:embed="rId15" cstate="print"/>
          <a:srcRect/>
          <a:stretch>
            <a:fillRect/>
          </a:stretch>
        </p:blipFill>
        <p:spPr bwMode="auto">
          <a:xfrm>
            <a:off x="7409618" y="5855267"/>
            <a:ext cx="670476" cy="469333"/>
          </a:xfrm>
          <a:prstGeom prst="rect">
            <a:avLst/>
          </a:prstGeom>
          <a:noFill/>
        </p:spPr>
      </p:pic>
      <p:pic>
        <p:nvPicPr>
          <p:cNvPr id="18" name="Picture 14" descr="\\cern.ch\dfs\Users\s\silari\Desktop\Partner logos\logoUOW80x56.png"/>
          <p:cNvPicPr>
            <a:picLocks noChangeAspect="1" noChangeArrowheads="1"/>
          </p:cNvPicPr>
          <p:nvPr/>
        </p:nvPicPr>
        <p:blipFill>
          <a:blip r:embed="rId16" cstate="print"/>
          <a:srcRect/>
          <a:stretch>
            <a:fillRect/>
          </a:stretch>
        </p:blipFill>
        <p:spPr bwMode="auto">
          <a:xfrm>
            <a:off x="8096919" y="5855267"/>
            <a:ext cx="670476" cy="469333"/>
          </a:xfrm>
          <a:prstGeom prst="rect">
            <a:avLst/>
          </a:prstGeom>
          <a:noFill/>
        </p:spPr>
      </p:pic>
    </p:spTree>
    <p:extLst>
      <p:ext uri="{BB962C8B-B14F-4D97-AF65-F5344CB8AC3E}">
        <p14:creationId xmlns:p14="http://schemas.microsoft.com/office/powerpoint/2010/main" val="2885446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Ionization Chambers</a:t>
            </a:r>
            <a:endParaRPr lang="en-US" dirty="0"/>
          </a:p>
        </p:txBody>
      </p:sp>
      <p:sp>
        <p:nvSpPr>
          <p:cNvPr id="5" name="TextBox 4"/>
          <p:cNvSpPr txBox="1"/>
          <p:nvPr/>
        </p:nvSpPr>
        <p:spPr>
          <a:xfrm>
            <a:off x="892696" y="1052736"/>
            <a:ext cx="7239000" cy="1569660"/>
          </a:xfrm>
          <a:prstGeom prst="rect">
            <a:avLst/>
          </a:prstGeom>
          <a:noFill/>
        </p:spPr>
        <p:txBody>
          <a:bodyPr wrap="square" rtlCol="0">
            <a:spAutoFit/>
          </a:bodyPr>
          <a:lstStyle/>
          <a:p>
            <a:r>
              <a:rPr lang="en-US" sz="2400" dirty="0" smtClean="0"/>
              <a:t>What ionization current would we expect to measure in a Farmer chamber placed in a high energy photon radiotherapy beam where the dose rate to air is 10 </a:t>
            </a:r>
            <a:r>
              <a:rPr lang="en-US" sz="2400" dirty="0" err="1" smtClean="0"/>
              <a:t>Gy</a:t>
            </a:r>
            <a:r>
              <a:rPr lang="en-US" sz="2400" dirty="0" smtClean="0"/>
              <a:t> per minute.</a:t>
            </a:r>
            <a:endParaRPr lang="en-US" sz="2400" dirty="0"/>
          </a:p>
        </p:txBody>
      </p:sp>
    </p:spTree>
    <p:extLst>
      <p:ext uri="{BB962C8B-B14F-4D97-AF65-F5344CB8AC3E}">
        <p14:creationId xmlns:p14="http://schemas.microsoft.com/office/powerpoint/2010/main" val="7061477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1" indent="0">
              <a:buNone/>
            </a:pPr>
            <a:r>
              <a:rPr lang="en-CA" sz="2400" b="1" dirty="0" smtClean="0"/>
              <a:t>Typical ionization currents are extremely small.</a:t>
            </a:r>
          </a:p>
          <a:p>
            <a:pPr marL="0" lvl="1" indent="0">
              <a:buNone/>
            </a:pPr>
            <a:r>
              <a:rPr lang="en-CA" sz="2400" b="1" dirty="0" smtClean="0"/>
              <a:t>Require good insulation and </a:t>
            </a:r>
            <a:r>
              <a:rPr lang="en-CA" sz="2400" b="1" dirty="0" smtClean="0">
                <a:solidFill>
                  <a:schemeClr val="accent2"/>
                </a:solidFill>
              </a:rPr>
              <a:t>guard rings </a:t>
            </a:r>
            <a:r>
              <a:rPr lang="en-CA" sz="2400" b="1" dirty="0" smtClean="0"/>
              <a:t>to ensure leakage current does not interfere with ionization current</a:t>
            </a:r>
            <a:endParaRPr lang="en-CA" sz="2400" b="1" dirty="0"/>
          </a:p>
        </p:txBody>
      </p:sp>
      <p:sp>
        <p:nvSpPr>
          <p:cNvPr id="3" name="Title 2"/>
          <p:cNvSpPr>
            <a:spLocks noGrp="1"/>
          </p:cNvSpPr>
          <p:nvPr>
            <p:ph type="title"/>
          </p:nvPr>
        </p:nvSpPr>
        <p:spPr/>
        <p:txBody>
          <a:bodyPr/>
          <a:lstStyle/>
          <a:p>
            <a:r>
              <a:rPr lang="en-CA" dirty="0" smtClean="0"/>
              <a:t>Insulators and Guard Rings</a:t>
            </a:r>
            <a:endParaRPr lang="en-CA" dirty="0"/>
          </a:p>
        </p:txBody>
      </p:sp>
      <p:pic>
        <p:nvPicPr>
          <p:cNvPr id="4098" name="Picture 2" descr="c05f005_highre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5427" y="2780928"/>
            <a:ext cx="7219950" cy="3009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8676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Ionization chamber </a:t>
            </a:r>
            <a:r>
              <a:rPr lang="en-US" dirty="0" err="1" smtClean="0"/>
              <a:t>dosimetry</a:t>
            </a:r>
            <a:endParaRPr lang="en-US" dirty="0"/>
          </a:p>
        </p:txBody>
      </p:sp>
      <p:pic>
        <p:nvPicPr>
          <p:cNvPr id="52226" name="Picture 2"/>
          <p:cNvPicPr>
            <a:picLocks noChangeAspect="1" noChangeArrowheads="1"/>
          </p:cNvPicPr>
          <p:nvPr/>
        </p:nvPicPr>
        <p:blipFill>
          <a:blip r:embed="rId2" cstate="print"/>
          <a:srcRect/>
          <a:stretch>
            <a:fillRect/>
          </a:stretch>
        </p:blipFill>
        <p:spPr bwMode="auto">
          <a:xfrm>
            <a:off x="395536" y="973118"/>
            <a:ext cx="8392740" cy="4040058"/>
          </a:xfrm>
          <a:prstGeom prst="rect">
            <a:avLst/>
          </a:prstGeom>
          <a:noFill/>
          <a:ln w="9525">
            <a:noFill/>
            <a:miter lim="800000"/>
            <a:headEnd/>
            <a:tailEnd/>
          </a:ln>
        </p:spPr>
      </p:pic>
      <mc:AlternateContent xmlns:mc="http://schemas.openxmlformats.org/markup-compatibility/2006" xmlns:p14="http://schemas.microsoft.com/office/powerpoint/2010/main">
        <mc:Choice Requires="p14">
          <p:contentPart p14:bwMode="auto" r:id="rId3">
            <p14:nvContentPartPr>
              <p14:cNvPr id="3080" name="Ink 8"/>
              <p14:cNvContentPartPr>
                <a14:cpLocks xmlns:a14="http://schemas.microsoft.com/office/drawing/2010/main" noRot="1" noChangeAspect="1" noEditPoints="1" noChangeArrowheads="1" noChangeShapeType="1"/>
              </p14:cNvContentPartPr>
              <p14:nvPr/>
            </p14:nvContentPartPr>
            <p14:xfrm>
              <a:off x="6729413" y="5178425"/>
              <a:ext cx="2187575" cy="139700"/>
            </p14:xfrm>
          </p:contentPart>
        </mc:Choice>
        <mc:Fallback xmlns="">
          <p:pic>
            <p:nvPicPr>
              <p:cNvPr id="3080" name="Ink 8"/>
              <p:cNvPicPr>
                <a:picLocks noRot="1" noChangeAspect="1" noEditPoints="1" noChangeArrowheads="1" noChangeShapeType="1"/>
              </p:cNvPicPr>
              <p:nvPr/>
            </p:nvPicPr>
            <p:blipFill>
              <a:blip r:embed="rId16"/>
              <a:stretch>
                <a:fillRect/>
              </a:stretch>
            </p:blipFill>
            <p:spPr>
              <a:xfrm>
                <a:off x="6725452" y="5169377"/>
                <a:ext cx="2204860" cy="152729"/>
              </a:xfrm>
              <a:prstGeom prst="rect">
                <a:avLst/>
              </a:prstGeom>
            </p:spPr>
          </p:pic>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err="1" smtClean="0"/>
              <a:t>Dosimetry</a:t>
            </a:r>
            <a:r>
              <a:rPr lang="en-CA" dirty="0" smtClean="0"/>
              <a:t> with ionization chambers</a:t>
            </a:r>
            <a:endParaRPr lang="en-CA" dirty="0"/>
          </a:p>
        </p:txBody>
      </p:sp>
      <p:sp>
        <p:nvSpPr>
          <p:cNvPr id="5" name="Rectangle 4"/>
          <p:cNvSpPr/>
          <p:nvPr/>
        </p:nvSpPr>
        <p:spPr>
          <a:xfrm>
            <a:off x="179512" y="2348880"/>
            <a:ext cx="3528392" cy="24482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1547664" y="3207584"/>
            <a:ext cx="576064" cy="58145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9" name="TextBox 8"/>
              <p:cNvSpPr txBox="1"/>
              <p:nvPr/>
            </p:nvSpPr>
            <p:spPr>
              <a:xfrm>
                <a:off x="179512" y="1052736"/>
                <a:ext cx="5256584" cy="10534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A" sz="2800" i="1" smtClean="0">
                              <a:latin typeface="Cambria Math"/>
                              <a:ea typeface="Cambria Math" pitchFamily="18" charset="0"/>
                            </a:rPr>
                          </m:ctrlPr>
                        </m:sSubPr>
                        <m:e>
                          <m:r>
                            <a:rPr lang="en-CA" sz="2800" b="0" i="1" smtClean="0">
                              <a:latin typeface="Cambria Math" pitchFamily="18" charset="0"/>
                              <a:ea typeface="Cambria Math" pitchFamily="18" charset="0"/>
                            </a:rPr>
                            <m:t>𝐷</m:t>
                          </m:r>
                        </m:e>
                        <m:sub>
                          <m:r>
                            <a:rPr lang="en-CA" sz="2800" b="0" i="1" smtClean="0">
                              <a:latin typeface="Cambria Math" pitchFamily="18" charset="0"/>
                              <a:ea typeface="Cambria Math" pitchFamily="18" charset="0"/>
                            </a:rPr>
                            <m:t>𝑚𝑎𝑡𝑡𝑒𝑟</m:t>
                          </m:r>
                        </m:sub>
                      </m:sSub>
                      <m:r>
                        <a:rPr lang="en-CA" sz="2800" i="1" smtClean="0">
                          <a:latin typeface="Cambria Math" pitchFamily="18" charset="0"/>
                          <a:ea typeface="Cambria Math" pitchFamily="18" charset="0"/>
                        </a:rPr>
                        <m:t>=</m:t>
                      </m:r>
                      <m:sSub>
                        <m:sSubPr>
                          <m:ctrlPr>
                            <a:rPr lang="en-CA" sz="2800" i="1" smtClean="0">
                              <a:latin typeface="Cambria Math"/>
                              <a:ea typeface="Cambria Math" pitchFamily="18" charset="0"/>
                            </a:rPr>
                          </m:ctrlPr>
                        </m:sSubPr>
                        <m:e>
                          <m:r>
                            <a:rPr lang="en-CA" sz="2800" b="0" i="1" smtClean="0">
                              <a:latin typeface="Cambria Math" pitchFamily="18" charset="0"/>
                              <a:ea typeface="Cambria Math" pitchFamily="18" charset="0"/>
                            </a:rPr>
                            <m:t>𝐷</m:t>
                          </m:r>
                        </m:e>
                        <m:sub>
                          <m:r>
                            <a:rPr lang="en-CA" sz="2800" b="0" i="1" smtClean="0">
                              <a:latin typeface="Cambria Math" pitchFamily="18" charset="0"/>
                              <a:ea typeface="Cambria Math" pitchFamily="18" charset="0"/>
                            </a:rPr>
                            <m:t>𝑐𝑎𝑣𝑖𝑡𝑦</m:t>
                          </m:r>
                        </m:sub>
                      </m:sSub>
                      <m:r>
                        <a:rPr lang="en-CA" sz="2800" b="0" i="1" smtClean="0">
                          <a:latin typeface="Cambria Math" pitchFamily="18" charset="0"/>
                          <a:ea typeface="Cambria Math" pitchFamily="18" charset="0"/>
                        </a:rPr>
                        <m:t>.</m:t>
                      </m:r>
                      <m:d>
                        <m:dPr>
                          <m:begChr m:val="{"/>
                          <m:endChr m:val="}"/>
                          <m:ctrlPr>
                            <a:rPr lang="en-CA" sz="2800" b="0" i="1" smtClean="0">
                              <a:latin typeface="Cambria Math"/>
                              <a:ea typeface="Cambria Math" pitchFamily="18" charset="0"/>
                            </a:rPr>
                          </m:ctrlPr>
                        </m:dPr>
                        <m:e>
                          <m:f>
                            <m:fPr>
                              <m:ctrlPr>
                                <a:rPr lang="en-CA" sz="2800" b="0" i="1" smtClean="0">
                                  <a:latin typeface="Cambria Math"/>
                                  <a:ea typeface="Cambria Math" pitchFamily="18" charset="0"/>
                                </a:rPr>
                              </m:ctrlPr>
                            </m:fPr>
                            <m:num>
                              <m:r>
                                <a:rPr lang="en-CA" sz="2800" b="0" i="1" smtClean="0">
                                  <a:latin typeface="Cambria Math" pitchFamily="18" charset="0"/>
                                  <a:ea typeface="Cambria Math" pitchFamily="18" charset="0"/>
                                </a:rPr>
                                <m:t>𝑆</m:t>
                              </m:r>
                            </m:num>
                            <m:den>
                              <m:r>
                                <a:rPr lang="en-CA" sz="2800" b="0" i="1" smtClean="0">
                                  <a:latin typeface="Cambria Math" pitchFamily="18" charset="0"/>
                                  <a:ea typeface="Cambria Math" pitchFamily="18" charset="0"/>
                                </a:rPr>
                                <m:t>𝜌</m:t>
                              </m:r>
                            </m:den>
                          </m:f>
                        </m:e>
                      </m:d>
                      <m:box>
                        <m:boxPr>
                          <m:ctrlPr>
                            <a:rPr lang="en-CA" sz="2800" b="0" i="1" smtClean="0">
                              <a:latin typeface="Cambria Math"/>
                              <a:ea typeface="Cambria Math" pitchFamily="18" charset="0"/>
                            </a:rPr>
                          </m:ctrlPr>
                        </m:boxPr>
                        <m:e>
                          <m:argPr>
                            <m:argSz m:val="-1"/>
                          </m:argPr>
                          <m:f>
                            <m:fPr>
                              <m:ctrlPr>
                                <a:rPr lang="en-CA" sz="2800" b="0" i="1" smtClean="0">
                                  <a:latin typeface="Cambria Math"/>
                                  <a:ea typeface="Cambria Math" pitchFamily="18" charset="0"/>
                                </a:rPr>
                              </m:ctrlPr>
                            </m:fPr>
                            <m:num>
                              <m:r>
                                <a:rPr lang="en-CA" sz="2800" b="0" i="1" smtClean="0">
                                  <a:latin typeface="Cambria Math"/>
                                  <a:ea typeface="Cambria Math" pitchFamily="18" charset="0"/>
                                </a:rPr>
                                <m:t>𝑚𝑎𝑡𝑡𝑒𝑟</m:t>
                              </m:r>
                            </m:num>
                            <m:den>
                              <m:r>
                                <a:rPr lang="en-CA" sz="2800" b="0" i="1" smtClean="0">
                                  <a:latin typeface="Cambria Math"/>
                                  <a:ea typeface="Cambria Math" pitchFamily="18" charset="0"/>
                                </a:rPr>
                                <m:t>𝑐𝑎𝑣𝑖𝑡𝑦</m:t>
                              </m:r>
                            </m:den>
                          </m:f>
                        </m:e>
                      </m:box>
                    </m:oMath>
                  </m:oMathPara>
                </a14:m>
                <a:endParaRPr lang="en-CA" sz="2800" dirty="0">
                  <a:latin typeface="Cambria Math" pitchFamily="18" charset="0"/>
                  <a:ea typeface="Cambria Math"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179512" y="1052736"/>
                <a:ext cx="5256584" cy="1053494"/>
              </a:xfrm>
              <a:prstGeom prst="rect">
                <a:avLst/>
              </a:prstGeom>
              <a:blipFill rotWithShape="1">
                <a:blip r:embed="rId2"/>
                <a:stretch>
                  <a:fillRect/>
                </a:stretch>
              </a:blipFill>
            </p:spPr>
            <p:txBody>
              <a:bodyPr/>
              <a:lstStyle/>
              <a:p>
                <a:r>
                  <a:rPr lang="en-CA">
                    <a:noFill/>
                  </a:rPr>
                  <a:t> </a:t>
                </a:r>
              </a:p>
            </p:txBody>
          </p:sp>
        </mc:Fallback>
      </mc:AlternateContent>
      <mc:AlternateContent xmlns:mc="http://schemas.openxmlformats.org/markup-compatibility/2006" xmlns:p14="http://schemas.microsoft.com/office/powerpoint/2010/main">
        <mc:Choice Requires="p14">
          <p:contentPart p14:bwMode="auto" r:id="rId3">
            <p14:nvContentPartPr>
              <p14:cNvPr id="8" name="Ink 8"/>
              <p14:cNvContentPartPr>
                <a14:cpLocks xmlns:a14="http://schemas.microsoft.com/office/drawing/2010/main" noRot="1" noChangeAspect="1" noEditPoints="1" noChangeArrowheads="1" noChangeShapeType="1"/>
              </p14:cNvContentPartPr>
              <p14:nvPr/>
            </p14:nvContentPartPr>
            <p14:xfrm>
              <a:off x="7282723" y="1196752"/>
              <a:ext cx="928732" cy="1301750"/>
            </p14:xfrm>
          </p:contentPart>
        </mc:Choice>
        <mc:Fallback xmlns="">
          <p:pic>
            <p:nvPicPr>
              <p:cNvPr id="8" name="Ink 8"/>
              <p:cNvPicPr>
                <a:picLocks noRot="1" noChangeAspect="1" noEditPoints="1" noChangeArrowheads="1" noChangeShapeType="1"/>
              </p:cNvPicPr>
              <p:nvPr/>
            </p:nvPicPr>
            <p:blipFill>
              <a:blip r:embed="rId4"/>
              <a:stretch>
                <a:fillRect/>
              </a:stretch>
            </p:blipFill>
            <p:spPr>
              <a:xfrm>
                <a:off x="7266884" y="1182712"/>
                <a:ext cx="958970" cy="132947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1" name="Ink 9"/>
              <p14:cNvContentPartPr>
                <a14:cpLocks xmlns:a14="http://schemas.microsoft.com/office/drawing/2010/main" noRot="1" noChangeAspect="1" noEditPoints="1" noChangeArrowheads="1" noChangeShapeType="1"/>
              </p14:cNvContentPartPr>
              <p14:nvPr/>
            </p14:nvContentPartPr>
            <p14:xfrm>
              <a:off x="2563328" y="4245149"/>
              <a:ext cx="681260" cy="366587"/>
            </p14:xfrm>
          </p:contentPart>
        </mc:Choice>
        <mc:Fallback xmlns="">
          <p:pic>
            <p:nvPicPr>
              <p:cNvPr id="11" name="Ink 9"/>
              <p:cNvPicPr>
                <a:picLocks noRot="1" noChangeAspect="1" noEditPoints="1" noChangeArrowheads="1" noChangeShapeType="1"/>
              </p:cNvPicPr>
              <p:nvPr/>
            </p:nvPicPr>
            <p:blipFill>
              <a:blip r:embed="rId6"/>
              <a:stretch>
                <a:fillRect/>
              </a:stretch>
            </p:blipFill>
            <p:spPr>
              <a:xfrm>
                <a:off x="2546773" y="4235066"/>
                <a:ext cx="705372" cy="386393"/>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9" name="Ink 18"/>
              <p14:cNvContentPartPr/>
              <p14:nvPr/>
            </p14:nvContentPartPr>
            <p14:xfrm>
              <a:off x="6675226" y="3283094"/>
              <a:ext cx="502845" cy="587975"/>
            </p14:xfrm>
          </p:contentPart>
        </mc:Choice>
        <mc:Fallback xmlns="">
          <p:pic>
            <p:nvPicPr>
              <p:cNvPr id="19" name="Ink 18"/>
              <p:cNvPicPr/>
              <p:nvPr/>
            </p:nvPicPr>
            <p:blipFill>
              <a:blip r:embed="rId8"/>
              <a:stretch>
                <a:fillRect/>
              </a:stretch>
            </p:blipFill>
            <p:spPr>
              <a:xfrm>
                <a:off x="6661188" y="3271212"/>
                <a:ext cx="532001" cy="614259"/>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 name="Ink 21"/>
              <p14:cNvContentPartPr/>
              <p14:nvPr/>
            </p14:nvContentPartPr>
            <p14:xfrm>
              <a:off x="6472808" y="4070051"/>
              <a:ext cx="211453" cy="423253"/>
            </p14:xfrm>
          </p:contentPart>
        </mc:Choice>
        <mc:Fallback xmlns="">
          <p:pic>
            <p:nvPicPr>
              <p:cNvPr id="22" name="Ink 21"/>
              <p:cNvPicPr/>
              <p:nvPr/>
            </p:nvPicPr>
            <p:blipFill>
              <a:blip r:embed="rId10"/>
              <a:stretch>
                <a:fillRect/>
              </a:stretch>
            </p:blipFill>
            <p:spPr>
              <a:xfrm>
                <a:off x="6467044" y="4058884"/>
                <a:ext cx="224061" cy="446667"/>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5" name="Ink 24"/>
              <p14:cNvContentPartPr/>
              <p14:nvPr/>
            </p14:nvContentPartPr>
            <p14:xfrm>
              <a:off x="4656708" y="3207494"/>
              <a:ext cx="2323473" cy="633850"/>
            </p14:xfrm>
          </p:contentPart>
        </mc:Choice>
        <mc:Fallback xmlns="">
          <p:pic>
            <p:nvPicPr>
              <p:cNvPr id="25" name="Ink 24"/>
              <p:cNvPicPr/>
              <p:nvPr/>
            </p:nvPicPr>
            <p:blipFill>
              <a:blip r:embed="rId12"/>
              <a:stretch>
                <a:fillRect/>
              </a:stretch>
            </p:blipFill>
            <p:spPr>
              <a:xfrm>
                <a:off x="4644108" y="3192008"/>
                <a:ext cx="2352633" cy="664462"/>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6" name="Ink 25"/>
              <p14:cNvContentPartPr/>
              <p14:nvPr/>
            </p14:nvContentPartPr>
            <p14:xfrm>
              <a:off x="7347608" y="4063571"/>
              <a:ext cx="158173" cy="530533"/>
            </p14:xfrm>
          </p:contentPart>
        </mc:Choice>
        <mc:Fallback xmlns="">
          <p:pic>
            <p:nvPicPr>
              <p:cNvPr id="26" name="Ink 25"/>
              <p:cNvPicPr/>
              <p:nvPr/>
            </p:nvPicPr>
            <p:blipFill>
              <a:blip r:embed="rId14"/>
              <a:stretch>
                <a:fillRect/>
              </a:stretch>
            </p:blipFill>
            <p:spPr>
              <a:xfrm>
                <a:off x="7342564" y="4049164"/>
                <a:ext cx="177629" cy="559707"/>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8" name="Ink 27"/>
              <p14:cNvContentPartPr/>
              <p14:nvPr/>
            </p14:nvContentPartPr>
            <p14:xfrm>
              <a:off x="5852888" y="4042331"/>
              <a:ext cx="207493" cy="202213"/>
            </p14:xfrm>
          </p:contentPart>
        </mc:Choice>
        <mc:Fallback xmlns="">
          <p:pic>
            <p:nvPicPr>
              <p:cNvPr id="28" name="Ink 27"/>
              <p:cNvPicPr/>
              <p:nvPr/>
            </p:nvPicPr>
            <p:blipFill>
              <a:blip r:embed="rId16"/>
              <a:stretch>
                <a:fillRect/>
              </a:stretch>
            </p:blipFill>
            <p:spPr>
              <a:xfrm>
                <a:off x="5838839" y="4028994"/>
                <a:ext cx="233790" cy="227805"/>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9" name="Ink 28"/>
              <p14:cNvContentPartPr/>
              <p14:nvPr/>
            </p14:nvContentPartPr>
            <p14:xfrm>
              <a:off x="6403688" y="4063211"/>
              <a:ext cx="64213" cy="465013"/>
            </p14:xfrm>
          </p:contentPart>
        </mc:Choice>
        <mc:Fallback xmlns="">
          <p:pic>
            <p:nvPicPr>
              <p:cNvPr id="29" name="Ink 28"/>
              <p:cNvPicPr/>
              <p:nvPr/>
            </p:nvPicPr>
            <p:blipFill>
              <a:blip r:embed="rId18"/>
              <a:stretch>
                <a:fillRect/>
              </a:stretch>
            </p:blipFill>
            <p:spPr>
              <a:xfrm>
                <a:off x="6389980" y="4051685"/>
                <a:ext cx="82611" cy="481222"/>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30" name="Ink 29"/>
              <p14:cNvContentPartPr/>
              <p14:nvPr/>
            </p14:nvContentPartPr>
            <p14:xfrm>
              <a:off x="6991928" y="4077971"/>
              <a:ext cx="109933" cy="571573"/>
            </p14:xfrm>
          </p:contentPart>
        </mc:Choice>
        <mc:Fallback xmlns="">
          <p:pic>
            <p:nvPicPr>
              <p:cNvPr id="30" name="Ink 29"/>
              <p:cNvPicPr/>
              <p:nvPr/>
            </p:nvPicPr>
            <p:blipFill>
              <a:blip r:embed="rId20"/>
              <a:stretch>
                <a:fillRect/>
              </a:stretch>
            </p:blipFill>
            <p:spPr>
              <a:xfrm>
                <a:off x="6979673" y="4066086"/>
                <a:ext cx="130117" cy="596064"/>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1" name="Ink 30"/>
              <p14:cNvContentPartPr/>
              <p14:nvPr/>
            </p14:nvContentPartPr>
            <p14:xfrm>
              <a:off x="5786288" y="4262291"/>
              <a:ext cx="383173" cy="36973"/>
            </p14:xfrm>
          </p:contentPart>
        </mc:Choice>
        <mc:Fallback xmlns="">
          <p:pic>
            <p:nvPicPr>
              <p:cNvPr id="31" name="Ink 30"/>
              <p:cNvPicPr/>
              <p:nvPr/>
            </p:nvPicPr>
            <p:blipFill>
              <a:blip r:embed="rId22"/>
              <a:stretch>
                <a:fillRect/>
              </a:stretch>
            </p:blipFill>
            <p:spPr>
              <a:xfrm>
                <a:off x="5771883" y="4249604"/>
                <a:ext cx="409822" cy="57634"/>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2" name="Ink 31"/>
              <p14:cNvContentPartPr/>
              <p14:nvPr/>
            </p14:nvContentPartPr>
            <p14:xfrm>
              <a:off x="5696484" y="4239611"/>
              <a:ext cx="640737" cy="270917"/>
            </p14:xfrm>
          </p:contentPart>
        </mc:Choice>
        <mc:Fallback xmlns="">
          <p:pic>
            <p:nvPicPr>
              <p:cNvPr id="32" name="Ink 31"/>
              <p:cNvPicPr/>
              <p:nvPr/>
            </p:nvPicPr>
            <p:blipFill>
              <a:blip r:embed="rId24"/>
              <a:stretch>
                <a:fillRect/>
              </a:stretch>
            </p:blipFill>
            <p:spPr>
              <a:xfrm>
                <a:off x="5684598" y="4228817"/>
                <a:ext cx="665589" cy="293583"/>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3" name="Ink 32"/>
              <p14:cNvContentPartPr/>
              <p14:nvPr/>
            </p14:nvContentPartPr>
            <p14:xfrm>
              <a:off x="4644008" y="4131971"/>
              <a:ext cx="851893" cy="306613"/>
            </p14:xfrm>
          </p:contentPart>
        </mc:Choice>
        <mc:Fallback xmlns="">
          <p:pic>
            <p:nvPicPr>
              <p:cNvPr id="33" name="Ink 32"/>
              <p:cNvPicPr/>
              <p:nvPr/>
            </p:nvPicPr>
            <p:blipFill>
              <a:blip r:embed="rId26"/>
              <a:stretch>
                <a:fillRect/>
              </a:stretch>
            </p:blipFill>
            <p:spPr>
              <a:xfrm>
                <a:off x="4631766" y="4118640"/>
                <a:ext cx="869536" cy="335437"/>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6" name="Ink 35"/>
              <p14:cNvContentPartPr/>
              <p14:nvPr/>
            </p14:nvContentPartPr>
            <p14:xfrm>
              <a:off x="6430963" y="1432912"/>
              <a:ext cx="972292" cy="211670"/>
            </p14:xfrm>
          </p:contentPart>
        </mc:Choice>
        <mc:Fallback xmlns="">
          <p:pic>
            <p:nvPicPr>
              <p:cNvPr id="36" name="Ink 35"/>
              <p:cNvPicPr/>
              <p:nvPr/>
            </p:nvPicPr>
            <p:blipFill>
              <a:blip r:embed="rId28"/>
              <a:stretch>
                <a:fillRect/>
              </a:stretch>
            </p:blipFill>
            <p:spPr>
              <a:xfrm>
                <a:off x="6416564" y="1417793"/>
                <a:ext cx="1002530" cy="243349"/>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37" name="Ink 36"/>
              <p14:cNvContentPartPr/>
              <p14:nvPr/>
            </p14:nvContentPartPr>
            <p14:xfrm>
              <a:off x="6433123" y="1957072"/>
              <a:ext cx="661972" cy="219950"/>
            </p14:xfrm>
          </p:contentPart>
        </mc:Choice>
        <mc:Fallback xmlns="">
          <p:pic>
            <p:nvPicPr>
              <p:cNvPr id="37" name="Ink 36"/>
              <p:cNvPicPr/>
              <p:nvPr/>
            </p:nvPicPr>
            <p:blipFill>
              <a:blip r:embed="rId30"/>
              <a:stretch>
                <a:fillRect/>
              </a:stretch>
            </p:blipFill>
            <p:spPr>
              <a:xfrm>
                <a:off x="6426284" y="1941233"/>
                <a:ext cx="676371" cy="250189"/>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8" name="Ink 37"/>
              <p14:cNvContentPartPr/>
              <p14:nvPr/>
            </p14:nvContentPartPr>
            <p14:xfrm>
              <a:off x="7189843" y="1258312"/>
              <a:ext cx="343012" cy="1209230"/>
            </p14:xfrm>
          </p:contentPart>
        </mc:Choice>
        <mc:Fallback xmlns="">
          <p:pic>
            <p:nvPicPr>
              <p:cNvPr id="38" name="Ink 37"/>
              <p:cNvPicPr/>
              <p:nvPr/>
            </p:nvPicPr>
            <p:blipFill>
              <a:blip r:embed="rId32"/>
              <a:stretch>
                <a:fillRect/>
              </a:stretch>
            </p:blipFill>
            <p:spPr>
              <a:xfrm>
                <a:off x="7176166" y="1244992"/>
                <a:ext cx="363168" cy="123587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9" name="Ink 38"/>
              <p14:cNvContentPartPr/>
              <p14:nvPr/>
            </p14:nvContentPartPr>
            <p14:xfrm>
              <a:off x="7654243" y="1287832"/>
              <a:ext cx="237532" cy="503630"/>
            </p14:xfrm>
          </p:contentPart>
        </mc:Choice>
        <mc:Fallback xmlns="">
          <p:pic>
            <p:nvPicPr>
              <p:cNvPr id="39" name="Ink 38"/>
              <p:cNvPicPr/>
              <p:nvPr/>
            </p:nvPicPr>
            <p:blipFill>
              <a:blip r:embed="rId34"/>
              <a:stretch>
                <a:fillRect/>
              </a:stretch>
            </p:blipFill>
            <p:spPr>
              <a:xfrm>
                <a:off x="7640207" y="1273432"/>
                <a:ext cx="266684" cy="534589"/>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41" name="Ink 40"/>
              <p14:cNvContentPartPr/>
              <p14:nvPr/>
            </p14:nvContentPartPr>
            <p14:xfrm>
              <a:off x="7866283" y="1734232"/>
              <a:ext cx="493492" cy="723950"/>
            </p14:xfrm>
          </p:contentPart>
        </mc:Choice>
        <mc:Fallback xmlns="">
          <p:pic>
            <p:nvPicPr>
              <p:cNvPr id="41" name="Ink 40"/>
              <p:cNvPicPr/>
              <p:nvPr/>
            </p:nvPicPr>
            <p:blipFill>
              <a:blip r:embed="rId36"/>
              <a:stretch>
                <a:fillRect/>
              </a:stretch>
            </p:blipFill>
            <p:spPr>
              <a:xfrm>
                <a:off x="7850805" y="1718392"/>
                <a:ext cx="515449" cy="75527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42" name="Ink 41"/>
              <p14:cNvContentPartPr/>
              <p14:nvPr/>
            </p14:nvContentPartPr>
            <p14:xfrm>
              <a:off x="7509708" y="3767654"/>
              <a:ext cx="231513" cy="804850"/>
            </p14:xfrm>
          </p:contentPart>
        </mc:Choice>
        <mc:Fallback xmlns="">
          <p:pic>
            <p:nvPicPr>
              <p:cNvPr id="42" name="Ink 41"/>
              <p:cNvPicPr/>
              <p:nvPr/>
            </p:nvPicPr>
            <p:blipFill>
              <a:blip r:embed="rId38"/>
              <a:stretch>
                <a:fillRect/>
              </a:stretch>
            </p:blipFill>
            <p:spPr>
              <a:xfrm>
                <a:off x="7495666" y="3757215"/>
                <a:ext cx="251676" cy="830047"/>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43" name="Ink 42"/>
              <p14:cNvContentPartPr/>
              <p14:nvPr/>
            </p14:nvContentPartPr>
            <p14:xfrm>
              <a:off x="6916688" y="3286334"/>
              <a:ext cx="568573" cy="1020490"/>
            </p14:xfrm>
          </p:contentPart>
        </mc:Choice>
        <mc:Fallback xmlns="">
          <p:pic>
            <p:nvPicPr>
              <p:cNvPr id="43" name="Ink 42"/>
              <p:cNvPicPr/>
              <p:nvPr/>
            </p:nvPicPr>
            <p:blipFill>
              <a:blip r:embed="rId40"/>
              <a:stretch>
                <a:fillRect/>
              </a:stretch>
            </p:blipFill>
            <p:spPr>
              <a:xfrm>
                <a:off x="6903365" y="3271570"/>
                <a:ext cx="586577" cy="1048577"/>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44" name="Ink 43"/>
              <p14:cNvContentPartPr/>
              <p14:nvPr/>
            </p14:nvContentPartPr>
            <p14:xfrm>
              <a:off x="7124408" y="4308734"/>
              <a:ext cx="246013" cy="4210"/>
            </p14:xfrm>
          </p:contentPart>
        </mc:Choice>
        <mc:Fallback xmlns="">
          <p:pic>
            <p:nvPicPr>
              <p:cNvPr id="44" name="Ink 43"/>
              <p:cNvPicPr/>
              <p:nvPr/>
            </p:nvPicPr>
            <p:blipFill>
              <a:blip r:embed="rId42"/>
              <a:stretch>
                <a:fillRect/>
              </a:stretch>
            </p:blipFill>
            <p:spPr>
              <a:xfrm>
                <a:off x="7112161" y="4293808"/>
                <a:ext cx="265103" cy="33297"/>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45" name="Ink 44"/>
              <p14:cNvContentPartPr/>
              <p14:nvPr/>
            </p14:nvContentPartPr>
            <p14:xfrm>
              <a:off x="7173728" y="4391174"/>
              <a:ext cx="90493" cy="194650"/>
            </p14:xfrm>
          </p:contentPart>
        </mc:Choice>
        <mc:Fallback xmlns="">
          <p:pic>
            <p:nvPicPr>
              <p:cNvPr id="45" name="Ink 44"/>
              <p:cNvPicPr/>
              <p:nvPr/>
            </p:nvPicPr>
            <p:blipFill>
              <a:blip r:embed="rId44"/>
              <a:stretch>
                <a:fillRect/>
              </a:stretch>
            </p:blipFill>
            <p:spPr>
              <a:xfrm>
                <a:off x="7160028" y="4378197"/>
                <a:ext cx="117172" cy="215557"/>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46" name="Ink 45"/>
              <p14:cNvContentPartPr/>
              <p14:nvPr/>
            </p14:nvContentPartPr>
            <p14:xfrm>
              <a:off x="2483768" y="4251989"/>
              <a:ext cx="977900" cy="401147"/>
            </p14:xfrm>
          </p:contentPart>
        </mc:Choice>
        <mc:Fallback xmlns="">
          <p:pic>
            <p:nvPicPr>
              <p:cNvPr id="46" name="Ink 45"/>
              <p:cNvPicPr/>
              <p:nvPr/>
            </p:nvPicPr>
            <p:blipFill>
              <a:blip r:embed="rId46"/>
              <a:stretch>
                <a:fillRect/>
              </a:stretch>
            </p:blipFill>
            <p:spPr>
              <a:xfrm>
                <a:off x="2468651" y="4244787"/>
                <a:ext cx="1000935" cy="420232"/>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48" name="Ink 47"/>
              <p14:cNvContentPartPr/>
              <p14:nvPr/>
            </p14:nvContentPartPr>
            <p14:xfrm>
              <a:off x="10293324" y="3286888"/>
              <a:ext cx="360" cy="360"/>
            </p14:xfrm>
          </p:contentPart>
        </mc:Choice>
        <mc:Fallback xmlns="">
          <p:pic>
            <p:nvPicPr>
              <p:cNvPr id="48" name="Ink 47"/>
              <p:cNvPicPr/>
              <p:nvPr/>
            </p:nvPicPr>
            <p:blipFill>
              <a:blip r:embed="rId48"/>
              <a:stretch>
                <a:fillRect/>
              </a:stretch>
            </p:blipFill>
            <p:spPr>
              <a:xfrm>
                <a:off x="10281444" y="3275008"/>
                <a:ext cx="241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49" name="Ink 48"/>
              <p14:cNvContentPartPr/>
              <p14:nvPr/>
            </p14:nvContentPartPr>
            <p14:xfrm>
              <a:off x="8612484" y="4139368"/>
              <a:ext cx="360" cy="360"/>
            </p14:xfrm>
          </p:contentPart>
        </mc:Choice>
        <mc:Fallback xmlns="">
          <p:pic>
            <p:nvPicPr>
              <p:cNvPr id="49" name="Ink 48"/>
              <p:cNvPicPr/>
              <p:nvPr/>
            </p:nvPicPr>
            <p:blipFill>
              <a:blip r:embed="rId50"/>
              <a:stretch>
                <a:fillRect/>
              </a:stretch>
            </p:blipFill>
            <p:spPr>
              <a:xfrm>
                <a:off x="8600604" y="4127488"/>
                <a:ext cx="24120" cy="24120"/>
              </a:xfrm>
              <a:prstGeom prst="rect">
                <a:avLst/>
              </a:prstGeom>
            </p:spPr>
          </p:pic>
        </mc:Fallback>
      </mc:AlternateContent>
    </p:spTree>
    <p:extLst>
      <p:ext uri="{BB962C8B-B14F-4D97-AF65-F5344CB8AC3E}">
        <p14:creationId xmlns:p14="http://schemas.microsoft.com/office/powerpoint/2010/main" val="33982392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Fano’s</a:t>
            </a:r>
            <a:r>
              <a:rPr lang="en-US" dirty="0" smtClean="0"/>
              <a:t> Theorem</a:t>
            </a:r>
            <a:endParaRPr lang="en-US" dirty="0"/>
          </a:p>
        </p:txBody>
      </p:sp>
      <p:sp>
        <p:nvSpPr>
          <p:cNvPr id="3" name="TextBox 2"/>
          <p:cNvSpPr txBox="1"/>
          <p:nvPr/>
        </p:nvSpPr>
        <p:spPr>
          <a:xfrm>
            <a:off x="683568" y="1339021"/>
            <a:ext cx="7704856" cy="3170099"/>
          </a:xfrm>
          <a:prstGeom prst="rect">
            <a:avLst/>
          </a:prstGeom>
          <a:noFill/>
        </p:spPr>
        <p:txBody>
          <a:bodyPr wrap="square" rtlCol="0">
            <a:spAutoFit/>
          </a:bodyPr>
          <a:lstStyle/>
          <a:p>
            <a:r>
              <a:rPr lang="en-US" sz="2000" i="1" dirty="0" smtClean="0"/>
              <a:t>In an infinite medium of given atomic composition exposed to a uniform field of indirectly ionizing radiation, the field of secondary radiation is also uniform and independent of density of the medium, as well as density variations from point to point.</a:t>
            </a:r>
          </a:p>
          <a:p>
            <a:endParaRPr lang="en-US" sz="2000" dirty="0" smtClean="0"/>
          </a:p>
          <a:p>
            <a:r>
              <a:rPr lang="en-US" sz="2000" b="1" dirty="0" smtClean="0"/>
              <a:t>This means that if an ionization chamber is constructed of a wall material and filled with gas of the same atomic composition the dose to the wall material will be the same as the dose measured to the gas regardless of the size of the chamber</a:t>
            </a:r>
          </a:p>
        </p:txBody>
      </p:sp>
      <mc:AlternateContent xmlns:mc="http://schemas.openxmlformats.org/markup-compatibility/2006" xmlns:p14="http://schemas.microsoft.com/office/powerpoint/2010/main">
        <mc:Choice Requires="p14">
          <p:contentPart p14:bwMode="auto" r:id="rId2">
            <p14:nvContentPartPr>
              <p14:cNvPr id="17410" name="Ink 2"/>
              <p14:cNvContentPartPr>
                <a14:cpLocks xmlns:a14="http://schemas.microsoft.com/office/drawing/2010/main" noRot="1" noChangeAspect="1" noEditPoints="1" noChangeArrowheads="1" noChangeShapeType="1"/>
              </p14:cNvContentPartPr>
              <p14:nvPr/>
            </p14:nvContentPartPr>
            <p14:xfrm>
              <a:off x="5359400" y="5613400"/>
              <a:ext cx="46038" cy="44450"/>
            </p14:xfrm>
          </p:contentPart>
        </mc:Choice>
        <mc:Fallback xmlns="">
          <p:pic>
            <p:nvPicPr>
              <p:cNvPr id="17410" name="Ink 2"/>
              <p:cNvPicPr>
                <a:picLocks noRot="1" noChangeAspect="1" noEditPoints="1" noChangeArrowheads="1" noChangeShapeType="1"/>
              </p:cNvPicPr>
              <p:nvPr/>
            </p:nvPicPr>
            <p:blipFill>
              <a:blip r:embed="rId3"/>
              <a:stretch>
                <a:fillRect/>
              </a:stretch>
            </p:blipFill>
            <p:spPr>
              <a:xfrm>
                <a:off x="5349975" y="5603927"/>
                <a:ext cx="64888" cy="63396"/>
              </a:xfrm>
              <a:prstGeom prst="rect">
                <a:avLst/>
              </a:prstGeom>
            </p:spPr>
          </p:pic>
        </mc:Fallback>
      </mc:AlternateContent>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069520" cy="548640"/>
          </a:xfrm>
        </p:spPr>
        <p:txBody>
          <a:bodyPr>
            <a:noAutofit/>
          </a:bodyPr>
          <a:lstStyle/>
          <a:p>
            <a:r>
              <a:rPr lang="en-US" sz="2400" dirty="0" smtClean="0"/>
              <a:t>Ionization Chamber </a:t>
            </a:r>
            <a:r>
              <a:rPr lang="en-US" sz="2400" dirty="0" err="1" smtClean="0"/>
              <a:t>Dosimetry</a:t>
            </a:r>
            <a:r>
              <a:rPr lang="en-US" sz="2400" dirty="0" smtClean="0"/>
              <a:t> - calibration</a:t>
            </a:r>
            <a:endParaRPr lang="en-US" sz="2400" dirty="0"/>
          </a:p>
        </p:txBody>
      </p:sp>
      <p:pic>
        <p:nvPicPr>
          <p:cNvPr id="9220" name="Picture 4"/>
          <p:cNvPicPr>
            <a:picLocks noChangeAspect="1" noChangeArrowheads="1"/>
          </p:cNvPicPr>
          <p:nvPr/>
        </p:nvPicPr>
        <p:blipFill>
          <a:blip r:embed="rId2" cstate="print"/>
          <a:srcRect/>
          <a:stretch>
            <a:fillRect/>
          </a:stretch>
        </p:blipFill>
        <p:spPr bwMode="auto">
          <a:xfrm>
            <a:off x="1043608" y="911261"/>
            <a:ext cx="6874784" cy="5216489"/>
          </a:xfrm>
          <a:prstGeom prst="rect">
            <a:avLst/>
          </a:prstGeom>
          <a:noFill/>
          <a:ln w="9525">
            <a:noFill/>
            <a:miter lim="800000"/>
            <a:headEnd/>
            <a:tailEnd/>
          </a:ln>
        </p:spPr>
      </p:pic>
      <mc:AlternateContent xmlns:mc="http://schemas.openxmlformats.org/markup-compatibility/2006" xmlns:p14="http://schemas.microsoft.com/office/powerpoint/2010/main">
        <mc:Choice Requires="p14">
          <p:contentPart p14:bwMode="auto" r:id="rId3">
            <p14:nvContentPartPr>
              <p14:cNvPr id="46089" name="Ink 9"/>
              <p14:cNvContentPartPr>
                <a14:cpLocks xmlns:a14="http://schemas.microsoft.com/office/drawing/2010/main" noRot="1" noChangeAspect="1" noEditPoints="1" noChangeArrowheads="1" noChangeShapeType="1"/>
              </p14:cNvContentPartPr>
              <p14:nvPr/>
            </p14:nvContentPartPr>
            <p14:xfrm>
              <a:off x="24545925" y="35440938"/>
              <a:ext cx="0" cy="0"/>
            </p14:xfrm>
          </p:contentPart>
        </mc:Choice>
        <mc:Fallback xmlns="">
          <p:pic>
            <p:nvPicPr>
              <p:cNvPr id="46089" name="Ink 9"/>
              <p:cNvPicPr>
                <a:picLocks noRot="1" noChangeAspect="1" noEditPoints="1" noChangeArrowheads="1" noChangeShapeType="1"/>
              </p:cNvPicPr>
              <p:nvPr/>
            </p:nvPicPr>
            <p:blipFill>
              <a:blip r:embed="rId18"/>
              <a:stretch>
                <a:fillRect/>
              </a:stretch>
            </p:blipFill>
            <p:spPr>
              <a:xfrm>
                <a:off x="24545925" y="35440938"/>
                <a:ext cx="0" cy="0"/>
              </a:xfrm>
              <a:prstGeom prst="rect">
                <a:avLst/>
              </a:prstGeom>
            </p:spPr>
          </p:pic>
        </mc:Fallback>
      </mc:AlternateContent>
    </p:spTree>
    <p:extLst>
      <p:ext uri="{BB962C8B-B14F-4D97-AF65-F5344CB8AC3E}">
        <p14:creationId xmlns:p14="http://schemas.microsoft.com/office/powerpoint/2010/main" val="32457265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Ionization Chamber </a:t>
            </a:r>
            <a:r>
              <a:rPr lang="en-US" dirty="0" err="1" smtClean="0"/>
              <a:t>Dosimetry</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457200" y="1124744"/>
            <a:ext cx="8294296" cy="4538662"/>
          </a:xfrm>
          <a:prstGeom prst="rect">
            <a:avLst/>
          </a:prstGeom>
          <a:noFill/>
          <a:ln w="9525">
            <a:noFill/>
            <a:miter lim="800000"/>
            <a:headEnd/>
            <a:tailEnd/>
          </a:ln>
        </p:spPr>
      </p:pic>
      <mc:AlternateContent xmlns:mc="http://schemas.openxmlformats.org/markup-compatibility/2006" xmlns:p14="http://schemas.microsoft.com/office/powerpoint/2010/main">
        <mc:Choice Requires="p14">
          <p:contentPart p14:bwMode="auto" r:id="rId3">
            <p14:nvContentPartPr>
              <p14:cNvPr id="36866" name="Ink 2"/>
              <p14:cNvContentPartPr>
                <a14:cpLocks xmlns:a14="http://schemas.microsoft.com/office/drawing/2010/main" noRot="1" noChangeAspect="1" noEditPoints="1" noChangeArrowheads="1" noChangeShapeType="1"/>
              </p14:cNvContentPartPr>
              <p14:nvPr/>
            </p14:nvContentPartPr>
            <p14:xfrm>
              <a:off x="-733425" y="328613"/>
              <a:ext cx="79375" cy="169862"/>
            </p14:xfrm>
          </p:contentPart>
        </mc:Choice>
        <mc:Fallback xmlns="">
          <p:pic>
            <p:nvPicPr>
              <p:cNvPr id="36866" name="Ink 2"/>
              <p:cNvPicPr>
                <a:picLocks noRot="1" noChangeAspect="1" noEditPoints="1" noChangeArrowheads="1" noChangeShapeType="1"/>
              </p:cNvPicPr>
              <p:nvPr/>
            </p:nvPicPr>
            <p:blipFill>
              <a:blip r:embed="rId4"/>
              <a:stretch>
                <a:fillRect/>
              </a:stretch>
            </p:blipFill>
            <p:spPr>
              <a:xfrm>
                <a:off x="-742935" y="319236"/>
                <a:ext cx="98396" cy="188615"/>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6868" name="Ink 4"/>
              <p14:cNvContentPartPr>
                <a14:cpLocks xmlns:a14="http://schemas.microsoft.com/office/drawing/2010/main" noRot="1" noChangeAspect="1" noEditPoints="1" noChangeArrowheads="1" noChangeShapeType="1"/>
              </p14:cNvContentPartPr>
              <p14:nvPr/>
            </p14:nvContentPartPr>
            <p14:xfrm>
              <a:off x="8507413" y="3402013"/>
              <a:ext cx="4762" cy="17462"/>
            </p14:xfrm>
          </p:contentPart>
        </mc:Choice>
        <mc:Fallback xmlns="">
          <p:pic>
            <p:nvPicPr>
              <p:cNvPr id="36868" name="Ink 4"/>
              <p:cNvPicPr>
                <a:picLocks noRot="1" noChangeAspect="1" noEditPoints="1" noChangeArrowheads="1" noChangeShapeType="1"/>
              </p:cNvPicPr>
              <p:nvPr/>
            </p:nvPicPr>
            <p:blipFill>
              <a:blip r:embed="rId8"/>
              <a:stretch>
                <a:fillRect/>
              </a:stretch>
            </p:blipFill>
            <p:spPr>
              <a:xfrm>
                <a:off x="8490481" y="3390124"/>
                <a:ext cx="35980" cy="35296"/>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6870" name="Ink 6"/>
              <p14:cNvContentPartPr>
                <a14:cpLocks xmlns:a14="http://schemas.microsoft.com/office/drawing/2010/main" noRot="1" noChangeAspect="1" noEditPoints="1" noChangeArrowheads="1" noChangeShapeType="1"/>
              </p14:cNvContentPartPr>
              <p14:nvPr/>
            </p14:nvContentPartPr>
            <p14:xfrm>
              <a:off x="38706425" y="21251863"/>
              <a:ext cx="0" cy="0"/>
            </p14:xfrm>
          </p:contentPart>
        </mc:Choice>
        <mc:Fallback xmlns="">
          <p:pic>
            <p:nvPicPr>
              <p:cNvPr id="36870" name="Ink 6"/>
              <p:cNvPicPr>
                <a:picLocks noRot="1" noChangeAspect="1" noEditPoints="1" noChangeArrowheads="1" noChangeShapeType="1"/>
              </p:cNvPicPr>
              <p:nvPr/>
            </p:nvPicPr>
            <p:blipFill>
              <a:blip r:embed="rId12"/>
              <a:stretch>
                <a:fillRect/>
              </a:stretch>
            </p:blipFill>
            <p:spPr>
              <a:xfrm>
                <a:off x="38706425" y="21251863"/>
                <a:ext cx="0" cy="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36876" name="Ink 12"/>
              <p14:cNvContentPartPr>
                <a14:cpLocks xmlns:a14="http://schemas.microsoft.com/office/drawing/2010/main" noRot="1" noChangeAspect="1" noEditPoints="1" noChangeArrowheads="1" noChangeShapeType="1"/>
              </p14:cNvContentPartPr>
              <p14:nvPr/>
            </p14:nvContentPartPr>
            <p14:xfrm>
              <a:off x="27268488" y="33200975"/>
              <a:ext cx="0" cy="0"/>
            </p14:xfrm>
          </p:contentPart>
        </mc:Choice>
        <mc:Fallback xmlns="">
          <p:pic>
            <p:nvPicPr>
              <p:cNvPr id="36876" name="Ink 12"/>
              <p:cNvPicPr>
                <a:picLocks noRot="1" noChangeAspect="1" noEditPoints="1" noChangeArrowheads="1" noChangeShapeType="1"/>
              </p:cNvPicPr>
              <p:nvPr/>
            </p:nvPicPr>
            <p:blipFill>
              <a:blip r:embed="rId24"/>
              <a:stretch>
                <a:fillRect/>
              </a:stretch>
            </p:blipFill>
            <p:spPr>
              <a:xfrm>
                <a:off x="27268488" y="33200975"/>
                <a:ext cx="0" cy="0"/>
              </a:xfrm>
              <a:prstGeom prst="rect">
                <a:avLst/>
              </a:prstGeom>
            </p:spPr>
          </p:pic>
        </mc:Fallback>
      </mc:AlternateContent>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a:noAutofit/>
          </a:bodyPr>
          <a:lstStyle/>
          <a:p>
            <a:r>
              <a:rPr lang="en-CA" sz="1800" dirty="0" smtClean="0"/>
              <a:t>TISSUE EQUIVALENT PROPORTIONAL COUNTERS TEPC</a:t>
            </a:r>
            <a:endParaRPr lang="en-CA" sz="1800" dirty="0"/>
          </a:p>
        </p:txBody>
      </p:sp>
      <p:sp>
        <p:nvSpPr>
          <p:cNvPr id="4" name="Title 3"/>
          <p:cNvSpPr>
            <a:spLocks noGrp="1"/>
          </p:cNvSpPr>
          <p:nvPr>
            <p:ph type="title"/>
          </p:nvPr>
        </p:nvSpPr>
        <p:spPr/>
        <p:txBody>
          <a:bodyPr>
            <a:normAutofit/>
          </a:bodyPr>
          <a:lstStyle/>
          <a:p>
            <a:r>
              <a:rPr lang="en-CA" dirty="0" err="1" smtClean="0"/>
              <a:t>Dosimetry</a:t>
            </a:r>
            <a:r>
              <a:rPr lang="en-CA" dirty="0" smtClean="0"/>
              <a:t> with gas ionization devises </a:t>
            </a:r>
            <a:endParaRPr lang="en-CA"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7984" y="3573016"/>
            <a:ext cx="2016224" cy="2688299"/>
          </a:xfrm>
          <a:prstGeom prst="rect">
            <a:avLst/>
          </a:prstGeom>
        </p:spPr>
      </p:pic>
      <p:pic>
        <p:nvPicPr>
          <p:cNvPr id="11" name="Picture 10" descr="swc5ds.jpg"/>
          <p:cNvPicPr/>
          <p:nvPr/>
        </p:nvPicPr>
        <p:blipFill>
          <a:blip r:embed="rId3" cstate="print"/>
          <a:stretch>
            <a:fillRect/>
          </a:stretch>
        </p:blipFill>
        <p:spPr>
          <a:xfrm>
            <a:off x="6876256" y="1196752"/>
            <a:ext cx="2016224" cy="2688299"/>
          </a:xfrm>
          <a:prstGeom prst="rect">
            <a:avLst/>
          </a:prstGeom>
        </p:spPr>
      </p:pic>
    </p:spTree>
    <p:extLst>
      <p:ext uri="{BB962C8B-B14F-4D97-AF65-F5344CB8AC3E}">
        <p14:creationId xmlns:p14="http://schemas.microsoft.com/office/powerpoint/2010/main" val="2286340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365760"/>
            <a:ext cx="8496944" cy="548640"/>
          </a:xfrm>
        </p:spPr>
        <p:txBody>
          <a:bodyPr/>
          <a:lstStyle/>
          <a:p>
            <a:r>
              <a:rPr lang="en-CA" dirty="0" smtClean="0"/>
              <a:t>Atomic Composition of tissue and TE gas</a:t>
            </a:r>
            <a:endParaRPr lang="en-CA" dirty="0"/>
          </a:p>
        </p:txBody>
      </p:sp>
      <p:sp>
        <p:nvSpPr>
          <p:cNvPr id="2" name="Content Placeholder 1"/>
          <p:cNvSpPr>
            <a:spLocks noGrp="1"/>
          </p:cNvSpPr>
          <p:nvPr>
            <p:ph idx="4294967295"/>
          </p:nvPr>
        </p:nvSpPr>
        <p:spPr>
          <a:xfrm>
            <a:off x="80598" y="5589240"/>
            <a:ext cx="3627306" cy="576064"/>
          </a:xfrm>
        </p:spPr>
        <p:txBody>
          <a:bodyPr>
            <a:normAutofit lnSpcReduction="10000"/>
          </a:bodyPr>
          <a:lstStyle/>
          <a:p>
            <a:pPr marL="0" lvl="1" indent="0">
              <a:buNone/>
            </a:pPr>
            <a:r>
              <a:rPr lang="en-CA" b="1" dirty="0" smtClean="0"/>
              <a:t>ICRU Tissue (Muscle) atomic composition by % weight</a:t>
            </a:r>
            <a:endParaRPr lang="en-CA" b="1" dirty="0"/>
          </a:p>
        </p:txBody>
      </p:sp>
      <p:graphicFrame>
        <p:nvGraphicFramePr>
          <p:cNvPr id="5" name="Table 4"/>
          <p:cNvGraphicFramePr>
            <a:graphicFrameLocks noGrp="1"/>
          </p:cNvGraphicFramePr>
          <p:nvPr>
            <p:extLst>
              <p:ext uri="{D42A27DB-BD31-4B8C-83A1-F6EECF244321}">
                <p14:modId xmlns:p14="http://schemas.microsoft.com/office/powerpoint/2010/main" val="2943919390"/>
              </p:ext>
            </p:extLst>
          </p:nvPr>
        </p:nvGraphicFramePr>
        <p:xfrm>
          <a:off x="3779912" y="5229200"/>
          <a:ext cx="5159896" cy="1381760"/>
        </p:xfrm>
        <a:graphic>
          <a:graphicData uri="http://schemas.openxmlformats.org/drawingml/2006/table">
            <a:tbl>
              <a:tblPr firstRow="1" bandRow="1">
                <a:tableStyleId>{5C22544A-7EE6-4342-B048-85BDC9FD1C3A}</a:tableStyleId>
              </a:tblPr>
              <a:tblGrid>
                <a:gridCol w="1289974"/>
                <a:gridCol w="1289974"/>
                <a:gridCol w="1289974"/>
                <a:gridCol w="1289974"/>
              </a:tblGrid>
              <a:tr h="370840">
                <a:tc>
                  <a:txBody>
                    <a:bodyPr/>
                    <a:lstStyle/>
                    <a:p>
                      <a:pPr algn="ctr"/>
                      <a:r>
                        <a:rPr lang="en-CA" dirty="0" smtClean="0"/>
                        <a:t>H</a:t>
                      </a:r>
                      <a:endParaRPr lang="en-CA" dirty="0"/>
                    </a:p>
                  </a:txBody>
                  <a:tcPr/>
                </a:tc>
                <a:tc>
                  <a:txBody>
                    <a:bodyPr/>
                    <a:lstStyle/>
                    <a:p>
                      <a:pPr algn="ctr"/>
                      <a:r>
                        <a:rPr lang="en-CA" dirty="0" smtClean="0"/>
                        <a:t>C</a:t>
                      </a:r>
                      <a:endParaRPr lang="en-CA" dirty="0"/>
                    </a:p>
                  </a:txBody>
                  <a:tcPr/>
                </a:tc>
                <a:tc>
                  <a:txBody>
                    <a:bodyPr/>
                    <a:lstStyle/>
                    <a:p>
                      <a:pPr algn="ctr"/>
                      <a:r>
                        <a:rPr lang="en-CA" dirty="0" smtClean="0"/>
                        <a:t>N</a:t>
                      </a:r>
                      <a:endParaRPr lang="en-CA" dirty="0"/>
                    </a:p>
                  </a:txBody>
                  <a:tcPr/>
                </a:tc>
                <a:tc>
                  <a:txBody>
                    <a:bodyPr/>
                    <a:lstStyle/>
                    <a:p>
                      <a:pPr algn="ctr"/>
                      <a:r>
                        <a:rPr lang="en-CA" dirty="0" smtClean="0"/>
                        <a:t>O</a:t>
                      </a:r>
                      <a:endParaRPr lang="en-CA" dirty="0"/>
                    </a:p>
                  </a:txBody>
                  <a:tcPr/>
                </a:tc>
              </a:tr>
              <a:tr h="370840">
                <a:tc>
                  <a:txBody>
                    <a:bodyPr/>
                    <a:lstStyle/>
                    <a:p>
                      <a:pPr algn="ctr"/>
                      <a:r>
                        <a:rPr lang="en-CA" dirty="0" smtClean="0"/>
                        <a:t>10.2</a:t>
                      </a:r>
                      <a:endParaRPr lang="en-CA" dirty="0"/>
                    </a:p>
                  </a:txBody>
                  <a:tcPr/>
                </a:tc>
                <a:tc>
                  <a:txBody>
                    <a:bodyPr/>
                    <a:lstStyle/>
                    <a:p>
                      <a:pPr algn="ctr"/>
                      <a:r>
                        <a:rPr lang="en-CA" dirty="0" smtClean="0"/>
                        <a:t>12.3</a:t>
                      </a:r>
                      <a:endParaRPr lang="en-CA" dirty="0"/>
                    </a:p>
                  </a:txBody>
                  <a:tcPr/>
                </a:tc>
                <a:tc>
                  <a:txBody>
                    <a:bodyPr/>
                    <a:lstStyle/>
                    <a:p>
                      <a:pPr algn="ctr"/>
                      <a:r>
                        <a:rPr lang="en-CA" dirty="0" smtClean="0"/>
                        <a:t>3.5</a:t>
                      </a:r>
                      <a:endParaRPr lang="en-CA" dirty="0"/>
                    </a:p>
                  </a:txBody>
                  <a:tcPr/>
                </a:tc>
                <a:tc>
                  <a:txBody>
                    <a:bodyPr/>
                    <a:lstStyle/>
                    <a:p>
                      <a:pPr algn="ctr"/>
                      <a:r>
                        <a:rPr lang="en-CA" dirty="0" smtClean="0"/>
                        <a:t>72.9</a:t>
                      </a:r>
                    </a:p>
                    <a:p>
                      <a:pPr algn="ctr"/>
                      <a:endParaRPr lang="en-CA" dirty="0"/>
                    </a:p>
                  </a:txBody>
                  <a:tcPr/>
                </a:tc>
              </a:tr>
              <a:tr h="370840">
                <a:tc>
                  <a:txBody>
                    <a:bodyPr/>
                    <a:lstStyle/>
                    <a:p>
                      <a:endParaRPr lang="en-CA"/>
                    </a:p>
                  </a:txBody>
                  <a:tcPr/>
                </a:tc>
                <a:tc>
                  <a:txBody>
                    <a:bodyPr/>
                    <a:lstStyle/>
                    <a:p>
                      <a:endParaRPr lang="en-CA"/>
                    </a:p>
                  </a:txBody>
                  <a:tcPr/>
                </a:tc>
                <a:tc>
                  <a:txBody>
                    <a:bodyPr/>
                    <a:lstStyle/>
                    <a:p>
                      <a:endParaRPr lang="en-CA"/>
                    </a:p>
                  </a:txBody>
                  <a:tcPr/>
                </a:tc>
                <a:tc>
                  <a:txBody>
                    <a:bodyPr/>
                    <a:lstStyle/>
                    <a:p>
                      <a:endParaRPr lang="en-CA" dirty="0"/>
                    </a:p>
                  </a:txBody>
                  <a:tcPr/>
                </a:tc>
              </a:tr>
            </a:tbl>
          </a:graphicData>
        </a:graphic>
      </p:graphicFrame>
      <p:sp>
        <p:nvSpPr>
          <p:cNvPr id="6" name="Content Placeholder 2"/>
          <p:cNvSpPr txBox="1">
            <a:spLocks/>
          </p:cNvSpPr>
          <p:nvPr/>
        </p:nvSpPr>
        <p:spPr>
          <a:xfrm>
            <a:off x="179512" y="980728"/>
            <a:ext cx="5328592" cy="4421088"/>
          </a:xfrm>
          <a:prstGeom prst="rect">
            <a:avLst/>
          </a:prstGeom>
        </p:spPr>
        <p:txBody>
          <a:bodyPr vert="horz" lIns="91440" tIns="45720" rIns="91440" bIns="45720" rtlCol="0">
            <a:normAutofit fontScale="92500" lnSpcReduction="10000"/>
          </a:bodyPr>
          <a:lstStyle>
            <a:lvl1pPr marL="342900" indent="-228600" algn="l" defTabSz="914400" rtl="0" eaLnBrk="1" latinLnBrk="0" hangingPunct="1">
              <a:spcBef>
                <a:spcPct val="20000"/>
              </a:spcBef>
              <a:buClr>
                <a:schemeClr val="accent1"/>
              </a:buClr>
              <a:buFont typeface="Arial" pitchFamily="34" charset="0"/>
              <a:buChar char="•"/>
              <a:defRPr sz="32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8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24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20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20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20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2000" kern="1200">
                <a:solidFill>
                  <a:schemeClr val="tx2"/>
                </a:solidFill>
                <a:latin typeface="+mn-lt"/>
                <a:ea typeface="+mn-ea"/>
                <a:cs typeface="+mn-cs"/>
              </a:defRPr>
            </a:lvl9pPr>
          </a:lstStyle>
          <a:p>
            <a:r>
              <a:rPr lang="en-US" sz="2000" b="1" dirty="0" smtClean="0"/>
              <a:t>Methane based</a:t>
            </a:r>
          </a:p>
          <a:p>
            <a:pPr lvl="1"/>
            <a:r>
              <a:rPr lang="en-US" sz="2000" dirty="0" smtClean="0"/>
              <a:t>CH</a:t>
            </a:r>
            <a:r>
              <a:rPr lang="en-US" sz="2000" baseline="-25000" dirty="0" smtClean="0"/>
              <a:t>4</a:t>
            </a:r>
            <a:r>
              <a:rPr lang="en-US" sz="2000" dirty="0" smtClean="0"/>
              <a:t> (64.4% partial pressure)</a:t>
            </a:r>
          </a:p>
          <a:p>
            <a:pPr lvl="1"/>
            <a:r>
              <a:rPr lang="en-US" sz="2000" dirty="0" smtClean="0"/>
              <a:t>CO</a:t>
            </a:r>
            <a:r>
              <a:rPr lang="en-US" sz="2000" baseline="-25000" dirty="0" smtClean="0"/>
              <a:t>2  </a:t>
            </a:r>
            <a:r>
              <a:rPr lang="en-US" sz="2000" dirty="0" smtClean="0"/>
              <a:t>(32.4% partial pressure)</a:t>
            </a:r>
          </a:p>
          <a:p>
            <a:pPr lvl="1"/>
            <a:r>
              <a:rPr lang="en-US" sz="2000" dirty="0" smtClean="0"/>
              <a:t>N</a:t>
            </a:r>
            <a:r>
              <a:rPr lang="en-US" sz="2000" baseline="-25000" dirty="0" smtClean="0"/>
              <a:t>2 </a:t>
            </a:r>
            <a:r>
              <a:rPr lang="en-US" sz="2000" dirty="0" smtClean="0"/>
              <a:t> (3.2% partial pressure)</a:t>
            </a:r>
          </a:p>
          <a:p>
            <a:pPr lvl="1"/>
            <a:r>
              <a:rPr lang="en-US" sz="2000" dirty="0"/>
              <a:t>By </a:t>
            </a:r>
            <a:r>
              <a:rPr lang="en-US" sz="2000" dirty="0" smtClean="0"/>
              <a:t>%weight</a:t>
            </a:r>
            <a:r>
              <a:rPr lang="en-US" sz="2000" dirty="0"/>
              <a:t>: H (</a:t>
            </a:r>
            <a:r>
              <a:rPr lang="en-US" sz="2000" dirty="0" smtClean="0"/>
              <a:t>10.2); </a:t>
            </a:r>
            <a:r>
              <a:rPr lang="en-US" sz="2000" dirty="0"/>
              <a:t>C (</a:t>
            </a:r>
            <a:r>
              <a:rPr lang="en-US" sz="2000" dirty="0" smtClean="0"/>
              <a:t>45.6); </a:t>
            </a:r>
            <a:r>
              <a:rPr lang="en-US" sz="2000" dirty="0"/>
              <a:t>N (</a:t>
            </a:r>
            <a:r>
              <a:rPr lang="en-US" sz="2000" dirty="0" smtClean="0"/>
              <a:t>3.5); O (40.7)</a:t>
            </a:r>
            <a:endParaRPr lang="en-US" sz="2000" dirty="0"/>
          </a:p>
          <a:p>
            <a:pPr lvl="1"/>
            <a:endParaRPr lang="en-US" sz="2000" dirty="0"/>
          </a:p>
          <a:p>
            <a:r>
              <a:rPr lang="en-US" sz="2000" b="1" dirty="0" smtClean="0"/>
              <a:t>Propane </a:t>
            </a:r>
            <a:r>
              <a:rPr lang="en-US" sz="2000" b="1" dirty="0"/>
              <a:t>based</a:t>
            </a:r>
          </a:p>
          <a:p>
            <a:pPr lvl="1"/>
            <a:r>
              <a:rPr lang="en-US" sz="2000" dirty="0" smtClean="0"/>
              <a:t>C</a:t>
            </a:r>
            <a:r>
              <a:rPr lang="en-US" sz="2000" baseline="-25000" dirty="0" smtClean="0"/>
              <a:t>3</a:t>
            </a:r>
            <a:r>
              <a:rPr lang="en-US" sz="2000" dirty="0" smtClean="0"/>
              <a:t>H</a:t>
            </a:r>
            <a:r>
              <a:rPr lang="en-US" sz="2000" baseline="-25000" dirty="0" smtClean="0"/>
              <a:t>8</a:t>
            </a:r>
            <a:r>
              <a:rPr lang="en-US" sz="2000" dirty="0" smtClean="0"/>
              <a:t> (% partial </a:t>
            </a:r>
            <a:r>
              <a:rPr lang="en-US" sz="2000" dirty="0"/>
              <a:t>pressure)</a:t>
            </a:r>
          </a:p>
          <a:p>
            <a:pPr lvl="1"/>
            <a:r>
              <a:rPr lang="en-US" sz="2000" dirty="0"/>
              <a:t>CO</a:t>
            </a:r>
            <a:r>
              <a:rPr lang="en-US" sz="2000" baseline="-25000" dirty="0"/>
              <a:t>2  </a:t>
            </a:r>
            <a:r>
              <a:rPr lang="en-US" sz="2000" dirty="0" smtClean="0"/>
              <a:t>(% </a:t>
            </a:r>
            <a:r>
              <a:rPr lang="en-US" sz="2000" dirty="0"/>
              <a:t>partial pressure)</a:t>
            </a:r>
          </a:p>
          <a:p>
            <a:pPr lvl="1"/>
            <a:r>
              <a:rPr lang="en-US" sz="2000" dirty="0"/>
              <a:t>N</a:t>
            </a:r>
            <a:r>
              <a:rPr lang="en-US" sz="2000" baseline="-25000" dirty="0"/>
              <a:t>2 </a:t>
            </a:r>
            <a:r>
              <a:rPr lang="en-US" sz="2000" dirty="0"/>
              <a:t> </a:t>
            </a:r>
            <a:r>
              <a:rPr lang="en-US" sz="2000" dirty="0" smtClean="0"/>
              <a:t>(</a:t>
            </a:r>
            <a:r>
              <a:rPr lang="en-US" sz="2000" dirty="0"/>
              <a:t>%</a:t>
            </a:r>
            <a:r>
              <a:rPr lang="en-US" sz="2000" dirty="0" smtClean="0"/>
              <a:t>partial </a:t>
            </a:r>
            <a:r>
              <a:rPr lang="en-US" sz="2000" dirty="0"/>
              <a:t>pressure</a:t>
            </a:r>
            <a:r>
              <a:rPr lang="en-US" sz="2000" dirty="0" smtClean="0"/>
              <a:t>)</a:t>
            </a:r>
          </a:p>
          <a:p>
            <a:pPr lvl="1"/>
            <a:r>
              <a:rPr lang="en-US" sz="2000" dirty="0"/>
              <a:t>By </a:t>
            </a:r>
            <a:r>
              <a:rPr lang="en-US" sz="2000" dirty="0" smtClean="0"/>
              <a:t>%weight</a:t>
            </a:r>
            <a:r>
              <a:rPr lang="en-US" sz="2000" dirty="0"/>
              <a:t>: H </a:t>
            </a:r>
            <a:r>
              <a:rPr lang="en-US" sz="2000" dirty="0" smtClean="0"/>
              <a:t>(10.3); </a:t>
            </a:r>
            <a:r>
              <a:rPr lang="en-US" sz="2000" dirty="0"/>
              <a:t>C </a:t>
            </a:r>
            <a:r>
              <a:rPr lang="en-US" sz="2000" dirty="0" smtClean="0"/>
              <a:t>(56.9); N </a:t>
            </a:r>
            <a:r>
              <a:rPr lang="en-US" sz="2000" dirty="0"/>
              <a:t>(</a:t>
            </a:r>
            <a:r>
              <a:rPr lang="en-US" sz="2000" dirty="0" smtClean="0"/>
              <a:t>3.5); O (29.3)</a:t>
            </a:r>
          </a:p>
          <a:p>
            <a:pPr lvl="1"/>
            <a:endParaRPr lang="en-US" sz="2000" dirty="0" smtClean="0"/>
          </a:p>
        </p:txBody>
      </p:sp>
    </p:spTree>
    <p:extLst>
      <p:ext uri="{BB962C8B-B14F-4D97-AF65-F5344CB8AC3E}">
        <p14:creationId xmlns:p14="http://schemas.microsoft.com/office/powerpoint/2010/main" val="29451928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Tissue equivalent plastic</a:t>
            </a:r>
            <a:endParaRPr lang="en-CA" dirty="0"/>
          </a:p>
        </p:txBody>
      </p:sp>
      <p:sp>
        <p:nvSpPr>
          <p:cNvPr id="2" name="Content Placeholder 1"/>
          <p:cNvSpPr>
            <a:spLocks noGrp="1"/>
          </p:cNvSpPr>
          <p:nvPr>
            <p:ph idx="4294967295"/>
          </p:nvPr>
        </p:nvSpPr>
        <p:spPr>
          <a:xfrm>
            <a:off x="3419872" y="2132856"/>
            <a:ext cx="5112568" cy="438745"/>
          </a:xfrm>
        </p:spPr>
        <p:txBody>
          <a:bodyPr>
            <a:normAutofit/>
          </a:bodyPr>
          <a:lstStyle/>
          <a:p>
            <a:r>
              <a:rPr lang="en-CA" dirty="0" smtClean="0"/>
              <a:t>A150 TE-plastic atomic composition by % weight</a:t>
            </a:r>
          </a:p>
        </p:txBody>
      </p:sp>
      <p:sp>
        <p:nvSpPr>
          <p:cNvPr id="3" name="Text Placeholder 2"/>
          <p:cNvSpPr>
            <a:spLocks noGrp="1"/>
          </p:cNvSpPr>
          <p:nvPr>
            <p:ph type="body" sz="half" idx="4294967295"/>
          </p:nvPr>
        </p:nvSpPr>
        <p:spPr>
          <a:xfrm>
            <a:off x="251520" y="1604591"/>
            <a:ext cx="2915816" cy="3192561"/>
          </a:xfrm>
        </p:spPr>
        <p:txBody>
          <a:bodyPr>
            <a:normAutofit/>
          </a:bodyPr>
          <a:lstStyle/>
          <a:p>
            <a:pPr marL="0" lvl="1" indent="0">
              <a:buNone/>
            </a:pPr>
            <a:r>
              <a:rPr lang="en-CA" b="1" dirty="0" smtClean="0"/>
              <a:t>The main tissue equivalent plastic used in </a:t>
            </a:r>
            <a:r>
              <a:rPr lang="en-CA" b="1" dirty="0" err="1" smtClean="0"/>
              <a:t>dosimetry</a:t>
            </a:r>
            <a:r>
              <a:rPr lang="en-CA" b="1" dirty="0" smtClean="0"/>
              <a:t> is A150. </a:t>
            </a:r>
          </a:p>
          <a:p>
            <a:endParaRPr lang="en-CA" dirty="0" smtClean="0"/>
          </a:p>
          <a:p>
            <a:pPr marL="0" lvl="1" indent="0">
              <a:buNone/>
            </a:pPr>
            <a:r>
              <a:rPr lang="en-CA" b="1" dirty="0" smtClean="0"/>
              <a:t>The atomic composition of A150 is close to tissue but has a higher percentage by weight of carbon, which makes it conductive.</a:t>
            </a:r>
          </a:p>
        </p:txBody>
      </p:sp>
      <p:graphicFrame>
        <p:nvGraphicFramePr>
          <p:cNvPr id="5" name="Table 4"/>
          <p:cNvGraphicFramePr>
            <a:graphicFrameLocks noGrp="1"/>
          </p:cNvGraphicFramePr>
          <p:nvPr>
            <p:extLst>
              <p:ext uri="{D42A27DB-BD31-4B8C-83A1-F6EECF244321}">
                <p14:modId xmlns:p14="http://schemas.microsoft.com/office/powerpoint/2010/main" val="2588498237"/>
              </p:ext>
            </p:extLst>
          </p:nvPr>
        </p:nvGraphicFramePr>
        <p:xfrm>
          <a:off x="3419872" y="2767320"/>
          <a:ext cx="5159896" cy="1656080"/>
        </p:xfrm>
        <a:graphic>
          <a:graphicData uri="http://schemas.openxmlformats.org/drawingml/2006/table">
            <a:tbl>
              <a:tblPr firstRow="1" bandRow="1">
                <a:tableStyleId>{5C22544A-7EE6-4342-B048-85BDC9FD1C3A}</a:tableStyleId>
              </a:tblPr>
              <a:tblGrid>
                <a:gridCol w="1289974"/>
                <a:gridCol w="1289974"/>
                <a:gridCol w="1289974"/>
                <a:gridCol w="1289974"/>
              </a:tblGrid>
              <a:tr h="370840">
                <a:tc>
                  <a:txBody>
                    <a:bodyPr/>
                    <a:lstStyle/>
                    <a:p>
                      <a:pPr algn="ctr"/>
                      <a:r>
                        <a:rPr lang="en-CA" dirty="0" smtClean="0"/>
                        <a:t>H</a:t>
                      </a:r>
                      <a:endParaRPr lang="en-CA" dirty="0"/>
                    </a:p>
                  </a:txBody>
                  <a:tcPr/>
                </a:tc>
                <a:tc>
                  <a:txBody>
                    <a:bodyPr/>
                    <a:lstStyle/>
                    <a:p>
                      <a:pPr algn="ctr"/>
                      <a:r>
                        <a:rPr lang="en-CA" dirty="0" smtClean="0"/>
                        <a:t>C</a:t>
                      </a:r>
                      <a:endParaRPr lang="en-CA" dirty="0"/>
                    </a:p>
                  </a:txBody>
                  <a:tcPr/>
                </a:tc>
                <a:tc>
                  <a:txBody>
                    <a:bodyPr/>
                    <a:lstStyle/>
                    <a:p>
                      <a:pPr algn="ctr"/>
                      <a:r>
                        <a:rPr lang="en-CA" dirty="0" smtClean="0"/>
                        <a:t>N</a:t>
                      </a:r>
                      <a:endParaRPr lang="en-CA" dirty="0"/>
                    </a:p>
                  </a:txBody>
                  <a:tcPr/>
                </a:tc>
                <a:tc>
                  <a:txBody>
                    <a:bodyPr/>
                    <a:lstStyle/>
                    <a:p>
                      <a:pPr algn="ctr"/>
                      <a:r>
                        <a:rPr lang="en-CA" dirty="0" smtClean="0"/>
                        <a:t>O</a:t>
                      </a:r>
                      <a:endParaRPr lang="en-CA" dirty="0"/>
                    </a:p>
                  </a:txBody>
                  <a:tcPr/>
                </a:tc>
              </a:tr>
              <a:tr h="370840">
                <a:tc>
                  <a:txBody>
                    <a:bodyPr/>
                    <a:lstStyle/>
                    <a:p>
                      <a:pPr algn="ctr"/>
                      <a:r>
                        <a:rPr lang="en-CA" dirty="0" smtClean="0"/>
                        <a:t>muscle</a:t>
                      </a:r>
                    </a:p>
                    <a:p>
                      <a:pPr algn="ctr"/>
                      <a:r>
                        <a:rPr lang="en-CA" dirty="0" smtClean="0"/>
                        <a:t>(10.2)</a:t>
                      </a:r>
                      <a:endParaRPr lang="en-CA" dirty="0"/>
                    </a:p>
                  </a:txBody>
                  <a:tcPr/>
                </a:tc>
                <a:tc>
                  <a:txBody>
                    <a:bodyPr/>
                    <a:lstStyle/>
                    <a:p>
                      <a:pPr algn="ctr"/>
                      <a:r>
                        <a:rPr lang="en-CA" dirty="0" smtClean="0"/>
                        <a:t>muscle</a:t>
                      </a:r>
                    </a:p>
                    <a:p>
                      <a:pPr algn="ctr"/>
                      <a:r>
                        <a:rPr lang="en-CA" dirty="0" smtClean="0"/>
                        <a:t>(12.3)</a:t>
                      </a:r>
                      <a:endParaRPr lang="en-CA" dirty="0"/>
                    </a:p>
                  </a:txBody>
                  <a:tcPr/>
                </a:tc>
                <a:tc>
                  <a:txBody>
                    <a:bodyPr/>
                    <a:lstStyle/>
                    <a:p>
                      <a:pPr algn="ctr"/>
                      <a:r>
                        <a:rPr lang="en-CA" dirty="0" smtClean="0"/>
                        <a:t>muscle</a:t>
                      </a:r>
                    </a:p>
                    <a:p>
                      <a:pPr algn="ctr"/>
                      <a:r>
                        <a:rPr lang="en-CA" dirty="0" smtClean="0"/>
                        <a:t>(3.5)</a:t>
                      </a:r>
                      <a:endParaRPr lang="en-CA" dirty="0"/>
                    </a:p>
                  </a:txBody>
                  <a:tcPr/>
                </a:tc>
                <a:tc>
                  <a:txBody>
                    <a:bodyPr/>
                    <a:lstStyle/>
                    <a:p>
                      <a:pPr algn="ctr"/>
                      <a:r>
                        <a:rPr lang="en-CA" dirty="0" smtClean="0"/>
                        <a:t>muscle</a:t>
                      </a:r>
                    </a:p>
                    <a:p>
                      <a:pPr algn="ctr"/>
                      <a:r>
                        <a:rPr lang="en-CA" dirty="0" smtClean="0"/>
                        <a:t>(72.9)</a:t>
                      </a:r>
                    </a:p>
                    <a:p>
                      <a:pPr algn="ctr"/>
                      <a:endParaRPr lang="en-CA" dirty="0"/>
                    </a:p>
                  </a:txBody>
                  <a:tcPr/>
                </a:tc>
              </a:tr>
              <a:tr h="370840">
                <a:tc>
                  <a:txBody>
                    <a:bodyPr/>
                    <a:lstStyle/>
                    <a:p>
                      <a:pPr algn="ctr"/>
                      <a:r>
                        <a:rPr lang="en-CA" b="1" dirty="0" smtClean="0"/>
                        <a:t>10.1</a:t>
                      </a:r>
                      <a:endParaRPr lang="en-CA" b="1" dirty="0"/>
                    </a:p>
                  </a:txBody>
                  <a:tcPr/>
                </a:tc>
                <a:tc>
                  <a:txBody>
                    <a:bodyPr/>
                    <a:lstStyle/>
                    <a:p>
                      <a:pPr algn="ctr"/>
                      <a:r>
                        <a:rPr lang="en-CA" b="1" dirty="0" smtClean="0"/>
                        <a:t>77.6</a:t>
                      </a:r>
                      <a:endParaRPr lang="en-CA" b="1" dirty="0"/>
                    </a:p>
                  </a:txBody>
                  <a:tcPr/>
                </a:tc>
                <a:tc>
                  <a:txBody>
                    <a:bodyPr/>
                    <a:lstStyle/>
                    <a:p>
                      <a:pPr algn="ctr"/>
                      <a:r>
                        <a:rPr lang="en-CA" b="1" dirty="0" smtClean="0"/>
                        <a:t>3.5</a:t>
                      </a:r>
                      <a:endParaRPr lang="en-CA" b="1" dirty="0"/>
                    </a:p>
                  </a:txBody>
                  <a:tcPr/>
                </a:tc>
                <a:tc>
                  <a:txBody>
                    <a:bodyPr/>
                    <a:lstStyle/>
                    <a:p>
                      <a:pPr algn="ctr"/>
                      <a:r>
                        <a:rPr lang="en-CA" b="1" dirty="0" smtClean="0"/>
                        <a:t>5.2</a:t>
                      </a:r>
                      <a:endParaRPr lang="en-CA" b="1" dirty="0"/>
                    </a:p>
                  </a:txBody>
                  <a:tcPr/>
                </a:tc>
              </a:tr>
            </a:tbl>
          </a:graphicData>
        </a:graphic>
      </p:graphicFrame>
    </p:spTree>
    <p:extLst>
      <p:ext uri="{BB962C8B-B14F-4D97-AF65-F5344CB8AC3E}">
        <p14:creationId xmlns:p14="http://schemas.microsoft.com/office/powerpoint/2010/main" val="3324159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2960" y="1100628"/>
            <a:ext cx="7520940" cy="3840540"/>
          </a:xfrm>
        </p:spPr>
        <p:txBody>
          <a:bodyPr>
            <a:normAutofit fontScale="92500" lnSpcReduction="10000"/>
          </a:bodyPr>
          <a:lstStyle/>
          <a:p>
            <a:pPr>
              <a:buFont typeface="Arial" pitchFamily="34" charset="0"/>
              <a:buChar char="•"/>
            </a:pPr>
            <a:r>
              <a:rPr lang="en-CA" sz="2400" dirty="0" smtClean="0"/>
              <a:t>One of the oldest and most widely used radiation detectors</a:t>
            </a:r>
          </a:p>
          <a:p>
            <a:pPr>
              <a:buFont typeface="Arial" pitchFamily="34" charset="0"/>
              <a:buChar char="•"/>
            </a:pPr>
            <a:endParaRPr lang="en-CA" sz="2400" dirty="0" smtClean="0"/>
          </a:p>
          <a:p>
            <a:pPr>
              <a:buFont typeface="Arial" pitchFamily="34" charset="0"/>
              <a:buChar char="•"/>
            </a:pPr>
            <a:r>
              <a:rPr lang="en-CA" sz="2400" dirty="0" smtClean="0"/>
              <a:t>Gas-filled detectors sense the direct ionization created by the passage of charged particles caused by the interaction of the radiation with the chamber gas</a:t>
            </a:r>
          </a:p>
          <a:p>
            <a:pPr>
              <a:buFont typeface="Arial" pitchFamily="34" charset="0"/>
              <a:buChar char="•"/>
            </a:pPr>
            <a:endParaRPr lang="en-CA" sz="2400" dirty="0" smtClean="0"/>
          </a:p>
          <a:p>
            <a:pPr lvl="3"/>
            <a:r>
              <a:rPr lang="en-CA" sz="2000" dirty="0" smtClean="0"/>
              <a:t>Ion Chambers </a:t>
            </a:r>
          </a:p>
          <a:p>
            <a:pPr lvl="3"/>
            <a:r>
              <a:rPr lang="en-CA" sz="2000" dirty="0" smtClean="0"/>
              <a:t>Proportional Counters</a:t>
            </a:r>
          </a:p>
          <a:p>
            <a:pPr lvl="3"/>
            <a:r>
              <a:rPr lang="en-CA" sz="2000" dirty="0"/>
              <a:t>Geiger-Mueller Counters</a:t>
            </a:r>
          </a:p>
        </p:txBody>
      </p:sp>
      <p:sp>
        <p:nvSpPr>
          <p:cNvPr id="3" name="Title 2"/>
          <p:cNvSpPr>
            <a:spLocks noGrp="1"/>
          </p:cNvSpPr>
          <p:nvPr>
            <p:ph type="title"/>
          </p:nvPr>
        </p:nvSpPr>
        <p:spPr/>
        <p:txBody>
          <a:bodyPr/>
          <a:lstStyle/>
          <a:p>
            <a:r>
              <a:rPr lang="en-CA" dirty="0" smtClean="0"/>
              <a:t>Gas-Filled Detectors</a:t>
            </a:r>
            <a:endParaRPr lang="en-CA" dirty="0"/>
          </a:p>
        </p:txBody>
      </p:sp>
    </p:spTree>
    <p:extLst>
      <p:ext uri="{BB962C8B-B14F-4D97-AF65-F5344CB8AC3E}">
        <p14:creationId xmlns:p14="http://schemas.microsoft.com/office/powerpoint/2010/main" val="14021647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4294967295"/>
          </p:nvPr>
        </p:nvPicPr>
        <p:blipFill>
          <a:blip r:embed="rId2">
            <a:extLst>
              <a:ext uri="{28A0092B-C50C-407E-A947-70E740481C1C}">
                <a14:useLocalDpi xmlns:a14="http://schemas.microsoft.com/office/drawing/2010/main" val="0"/>
              </a:ext>
            </a:extLst>
          </a:blip>
          <a:srcRect t="12840" b="12840"/>
          <a:stretch>
            <a:fillRect/>
          </a:stretch>
        </p:blipFill>
        <p:spPr>
          <a:xfrm>
            <a:off x="1837928" y="833767"/>
            <a:ext cx="6982544" cy="3891377"/>
          </a:xfrm>
          <a:prstGeom prst="rect">
            <a:avLst/>
          </a:prstGeom>
        </p:spPr>
      </p:pic>
    </p:spTree>
    <p:extLst>
      <p:ext uri="{BB962C8B-B14F-4D97-AF65-F5344CB8AC3E}">
        <p14:creationId xmlns:p14="http://schemas.microsoft.com/office/powerpoint/2010/main" val="2227798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Gas-gain in proportional counters</a:t>
            </a:r>
            <a:endParaRPr lang="en-CA" dirty="0"/>
          </a:p>
        </p:txBody>
      </p:sp>
      <p:sp>
        <p:nvSpPr>
          <p:cNvPr id="3" name="Text Placeholder 2"/>
          <p:cNvSpPr>
            <a:spLocks noGrp="1"/>
          </p:cNvSpPr>
          <p:nvPr>
            <p:ph type="body" sz="half" idx="4294967295"/>
          </p:nvPr>
        </p:nvSpPr>
        <p:spPr>
          <a:xfrm>
            <a:off x="1585937" y="1148929"/>
            <a:ext cx="5794375" cy="1415975"/>
          </a:xfrm>
        </p:spPr>
        <p:txBody>
          <a:bodyPr>
            <a:noAutofit/>
          </a:bodyPr>
          <a:lstStyle/>
          <a:p>
            <a:pPr marL="0" lvl="1" indent="0">
              <a:buNone/>
            </a:pPr>
            <a:r>
              <a:rPr lang="en-CA" b="1" dirty="0" smtClean="0"/>
              <a:t>A proportional counter is a gas-ionization device consisting of a cathode, thin anode wire and fill-gas.  Ionization in the fill gas is multiplied providing an amplified signal proportional to the original amount of ionization.</a:t>
            </a:r>
            <a:endParaRPr lang="en-CA" b="1" dirty="0"/>
          </a:p>
        </p:txBody>
      </p:sp>
      <p:sp>
        <p:nvSpPr>
          <p:cNvPr id="19"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
        <p:nvSpPr>
          <p:cNvPr id="20" name="Rectangle 22"/>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3095"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4125" y="2564904"/>
            <a:ext cx="4832131"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23059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22960" y="260648"/>
            <a:ext cx="7520940" cy="548640"/>
          </a:xfrm>
        </p:spPr>
        <p:txBody>
          <a:bodyPr/>
          <a:lstStyle/>
          <a:p>
            <a:r>
              <a:rPr lang="en-CA" dirty="0" smtClean="0"/>
              <a:t>Gas Gain</a:t>
            </a:r>
            <a:endParaRPr lang="en-CA" dirty="0"/>
          </a:p>
        </p:txBody>
      </p:sp>
      <p:sp>
        <p:nvSpPr>
          <p:cNvPr id="3" name="Text Placeholder 2"/>
          <p:cNvSpPr>
            <a:spLocks noGrp="1"/>
          </p:cNvSpPr>
          <p:nvPr>
            <p:ph type="body" sz="half" idx="4294967295"/>
          </p:nvPr>
        </p:nvSpPr>
        <p:spPr>
          <a:xfrm>
            <a:off x="-23777" y="1340768"/>
            <a:ext cx="3779912" cy="3240360"/>
          </a:xfrm>
        </p:spPr>
        <p:txBody>
          <a:bodyPr>
            <a:noAutofit/>
          </a:bodyPr>
          <a:lstStyle/>
          <a:p>
            <a:pPr marL="0" lvl="1" indent="0">
              <a:buNone/>
            </a:pPr>
            <a:r>
              <a:rPr lang="en-CA" b="1" dirty="0" smtClean="0"/>
              <a:t>The gas-gain achievable in a proportional counter is determined by the first Townsend coefficient </a:t>
            </a:r>
            <a:r>
              <a:rPr lang="el-GR" b="1" dirty="0" smtClean="0">
                <a:latin typeface="Calibri"/>
                <a:cs typeface="Calibri"/>
              </a:rPr>
              <a:t>α</a:t>
            </a:r>
            <a:r>
              <a:rPr lang="en-CA" b="1" dirty="0" smtClean="0">
                <a:latin typeface="Calibri"/>
                <a:cs typeface="Calibri"/>
              </a:rPr>
              <a:t> </a:t>
            </a:r>
            <a:r>
              <a:rPr lang="en-CA" b="1" dirty="0" smtClean="0"/>
              <a:t>for the counter fill gas used</a:t>
            </a:r>
          </a:p>
          <a:p>
            <a:endParaRPr lang="en-CA" dirty="0" smtClean="0"/>
          </a:p>
          <a:p>
            <a:pPr marL="0" lvl="1" indent="0">
              <a:buNone/>
            </a:pPr>
            <a:r>
              <a:rPr lang="el-GR" b="1" dirty="0" smtClean="0">
                <a:latin typeface="Calibri"/>
                <a:cs typeface="Calibri"/>
              </a:rPr>
              <a:t>α</a:t>
            </a:r>
            <a:r>
              <a:rPr lang="en-CA" b="1" dirty="0" smtClean="0">
                <a:latin typeface="Calibri"/>
                <a:cs typeface="Calibri"/>
              </a:rPr>
              <a:t> </a:t>
            </a:r>
            <a:r>
              <a:rPr lang="en-CA" b="1" dirty="0" smtClean="0">
                <a:cs typeface="Calibri"/>
              </a:rPr>
              <a:t>itself depends on the reduced electric field in the counter, which is determined by the applied voltage and counter geometry</a:t>
            </a:r>
            <a:endParaRPr lang="en-CA" b="1"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pic>
        <p:nvPicPr>
          <p:cNvPr id="7" name="Picture 6" descr="http://www.orau.org/ptp/collection/proportional%20counters/introp2.gif"/>
          <p:cNvPicPr/>
          <p:nvPr/>
        </p:nvPicPr>
        <p:blipFill>
          <a:blip r:embed="rId3" cstate="print"/>
          <a:srcRect/>
          <a:stretch>
            <a:fillRect/>
          </a:stretch>
        </p:blipFill>
        <p:spPr bwMode="auto">
          <a:xfrm>
            <a:off x="4354919" y="692696"/>
            <a:ext cx="3961497" cy="3240360"/>
          </a:xfrm>
          <a:prstGeom prst="rect">
            <a:avLst/>
          </a:prstGeom>
          <a:noFill/>
          <a:ln w="9525">
            <a:noFill/>
            <a:miter lim="800000"/>
            <a:headEnd/>
            <a:tailEnd/>
          </a:ln>
        </p:spPr>
      </p:pic>
      <p:sp>
        <p:nvSpPr>
          <p:cNvPr id="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
        <p:nvSpPr>
          <p:cNvPr id="9"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
        <p:nvSpPr>
          <p:cNvPr id="11"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
        <p:nvSpPr>
          <p:cNvPr id="13"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
        <p:nvSpPr>
          <p:cNvPr id="15"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
        <p:nvSpPr>
          <p:cNvPr id="1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19" name="Object 18"/>
          <p:cNvGraphicFramePr>
            <a:graphicFrameLocks noChangeAspect="1"/>
          </p:cNvGraphicFramePr>
          <p:nvPr>
            <p:extLst>
              <p:ext uri="{D42A27DB-BD31-4B8C-83A1-F6EECF244321}">
                <p14:modId xmlns:p14="http://schemas.microsoft.com/office/powerpoint/2010/main" val="2630303835"/>
              </p:ext>
            </p:extLst>
          </p:nvPr>
        </p:nvGraphicFramePr>
        <p:xfrm>
          <a:off x="5076056" y="4149080"/>
          <a:ext cx="2233305" cy="553009"/>
        </p:xfrm>
        <a:graphic>
          <a:graphicData uri="http://schemas.openxmlformats.org/presentationml/2006/ole">
            <mc:AlternateContent xmlns:mc="http://schemas.openxmlformats.org/markup-compatibility/2006">
              <mc:Choice xmlns:v="urn:schemas-microsoft-com:vml" Requires="v">
                <p:oleObj spid="_x0000_s5131" name="Equation" r:id="rId4" imgW="837836" imgH="203112" progId="Equation.3">
                  <p:embed/>
                </p:oleObj>
              </mc:Choice>
              <mc:Fallback>
                <p:oleObj name="Equation" r:id="rId4" imgW="837836" imgH="203112"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6056" y="4149080"/>
                        <a:ext cx="2233305" cy="553009"/>
                      </a:xfrm>
                      <a:prstGeom prst="rect">
                        <a:avLst/>
                      </a:prstGeom>
                      <a:noFill/>
                    </p:spPr>
                  </p:pic>
                </p:oleObj>
              </mc:Fallback>
            </mc:AlternateContent>
          </a:graphicData>
        </a:graphic>
      </p:graphicFrame>
    </p:spTree>
    <p:extLst>
      <p:ext uri="{BB962C8B-B14F-4D97-AF65-F5344CB8AC3E}">
        <p14:creationId xmlns:p14="http://schemas.microsoft.com/office/powerpoint/2010/main" val="19808598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22960" y="260648"/>
            <a:ext cx="7520940" cy="548640"/>
          </a:xfrm>
        </p:spPr>
        <p:txBody>
          <a:bodyPr/>
          <a:lstStyle/>
          <a:p>
            <a:r>
              <a:rPr lang="en-CA" dirty="0" smtClean="0"/>
              <a:t>Gas Gain</a:t>
            </a:r>
            <a:endParaRPr lang="en-CA" dirty="0"/>
          </a:p>
        </p:txBody>
      </p:sp>
      <p:sp>
        <p:nvSpPr>
          <p:cNvPr id="3" name="Text Placeholder 2"/>
          <p:cNvSpPr>
            <a:spLocks noGrp="1"/>
          </p:cNvSpPr>
          <p:nvPr>
            <p:ph type="body" sz="half" idx="4294967295"/>
          </p:nvPr>
        </p:nvSpPr>
        <p:spPr>
          <a:xfrm>
            <a:off x="107505" y="1292945"/>
            <a:ext cx="2520280" cy="3576215"/>
          </a:xfrm>
        </p:spPr>
        <p:txBody>
          <a:bodyPr>
            <a:normAutofit/>
          </a:bodyPr>
          <a:lstStyle/>
          <a:p>
            <a:pPr marL="0" lvl="1" indent="0">
              <a:buNone/>
            </a:pPr>
            <a:r>
              <a:rPr lang="en-CA" sz="2300" dirty="0" smtClean="0"/>
              <a:t>To a first approximation the relationship between the logarithm of gas-gain and applied anode voltage is linear</a:t>
            </a:r>
            <a:endParaRPr lang="en-CA"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7" name="Chart 6"/>
          <p:cNvGraphicFramePr/>
          <p:nvPr>
            <p:extLst>
              <p:ext uri="{D42A27DB-BD31-4B8C-83A1-F6EECF244321}">
                <p14:modId xmlns:p14="http://schemas.microsoft.com/office/powerpoint/2010/main" val="2323295720"/>
              </p:ext>
            </p:extLst>
          </p:nvPr>
        </p:nvGraphicFramePr>
        <p:xfrm>
          <a:off x="2627784" y="1052736"/>
          <a:ext cx="6120680" cy="3960440"/>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Tree>
    <p:extLst>
      <p:ext uri="{BB962C8B-B14F-4D97-AF65-F5344CB8AC3E}">
        <p14:creationId xmlns:p14="http://schemas.microsoft.com/office/powerpoint/2010/main" val="29985800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latin typeface="Times New Roman" pitchFamily="18" charset="0"/>
                <a:cs typeface="Times New Roman" pitchFamily="18" charset="0"/>
              </a:rPr>
              <a:t>Simulation using a gas cavity</a:t>
            </a:r>
            <a:endParaRPr lang="en-CA" b="1" dirty="0">
              <a:latin typeface="Times New Roman" pitchFamily="18" charset="0"/>
              <a:cs typeface="Times New Roman" pitchFamily="18" charset="0"/>
            </a:endParaRPr>
          </a:p>
        </p:txBody>
      </p:sp>
      <p:pic>
        <p:nvPicPr>
          <p:cNvPr id="4" name="Picture 3" descr="Micro_to_Macro.png"/>
          <p:cNvPicPr>
            <a:picLocks noChangeAspect="1"/>
          </p:cNvPicPr>
          <p:nvPr/>
        </p:nvPicPr>
        <p:blipFill>
          <a:blip r:embed="rId2" cstate="print"/>
          <a:stretch>
            <a:fillRect/>
          </a:stretch>
        </p:blipFill>
        <p:spPr>
          <a:xfrm>
            <a:off x="42655" y="1556792"/>
            <a:ext cx="8975087" cy="38261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Site-size simulation</a:t>
            </a:r>
            <a:endParaRPr lang="en-CA" dirty="0"/>
          </a:p>
        </p:txBody>
      </p:sp>
      <p:sp>
        <p:nvSpPr>
          <p:cNvPr id="3" name="Text Placeholder 2"/>
          <p:cNvSpPr>
            <a:spLocks noGrp="1"/>
          </p:cNvSpPr>
          <p:nvPr>
            <p:ph type="body" sz="half" idx="4294967295"/>
          </p:nvPr>
        </p:nvSpPr>
        <p:spPr>
          <a:xfrm>
            <a:off x="0" y="1340768"/>
            <a:ext cx="1979472" cy="3384375"/>
          </a:xfrm>
        </p:spPr>
        <p:txBody>
          <a:bodyPr>
            <a:normAutofit/>
          </a:bodyPr>
          <a:lstStyle/>
          <a:p>
            <a:pPr marL="0" lvl="1" indent="0">
              <a:buNone/>
            </a:pPr>
            <a:r>
              <a:rPr lang="en-CA" sz="1800" b="1" dirty="0" smtClean="0"/>
              <a:t>Energy deposited in the gas cavity by a charged particle crossing the cavity equals energy deposited in tissue site by an identical particle</a:t>
            </a:r>
            <a:endParaRPr lang="en-CA" sz="1800" b="1" dirty="0"/>
          </a:p>
        </p:txBody>
      </p:sp>
      <p:grpSp>
        <p:nvGrpSpPr>
          <p:cNvPr id="2" name="Group 1"/>
          <p:cNvGrpSpPr/>
          <p:nvPr/>
        </p:nvGrpSpPr>
        <p:grpSpPr>
          <a:xfrm>
            <a:off x="2195736" y="1984607"/>
            <a:ext cx="6768752" cy="2160000"/>
            <a:chOff x="1187624" y="1156695"/>
            <a:chExt cx="6768752" cy="2160000"/>
          </a:xfrm>
        </p:grpSpPr>
        <p:grpSp>
          <p:nvGrpSpPr>
            <p:cNvPr id="20" name="Group 19"/>
            <p:cNvGrpSpPr/>
            <p:nvPr/>
          </p:nvGrpSpPr>
          <p:grpSpPr>
            <a:xfrm>
              <a:off x="5940172" y="1916832"/>
              <a:ext cx="2016204" cy="837216"/>
              <a:chOff x="1331640" y="2272559"/>
              <a:chExt cx="2016204" cy="837216"/>
            </a:xfrm>
          </p:grpSpPr>
          <p:sp>
            <p:nvSpPr>
              <p:cNvPr id="13" name="Oval 12"/>
              <p:cNvSpPr/>
              <p:nvPr/>
            </p:nvSpPr>
            <p:spPr>
              <a:xfrm>
                <a:off x="2555776" y="2348800"/>
                <a:ext cx="360000" cy="360000"/>
              </a:xfrm>
              <a:prstGeom prst="ellipse">
                <a:avLst/>
              </a:prstGeom>
              <a:solidFill>
                <a:schemeClr val="accent1">
                  <a:lumMod val="75000"/>
                </a:schemeClr>
              </a:solidFill>
              <a:ln>
                <a:noFill/>
              </a:ln>
              <a:scene3d>
                <a:camera prst="orthographicFront"/>
                <a:lightRig rig="morning" dir="t"/>
              </a:scene3d>
              <a:sp3d prstMaterial="matte">
                <a:bevelT w="180000" h="18034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5" name="Straight Arrow Connector 14"/>
              <p:cNvCxnSpPr/>
              <p:nvPr/>
            </p:nvCxnSpPr>
            <p:spPr>
              <a:xfrm flipV="1">
                <a:off x="2123708" y="2272559"/>
                <a:ext cx="1224136" cy="512482"/>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331640" y="2340334"/>
                <a:ext cx="632353" cy="769441"/>
              </a:xfrm>
              <a:prstGeom prst="rect">
                <a:avLst/>
              </a:prstGeom>
              <a:noFill/>
            </p:spPr>
            <p:txBody>
              <a:bodyPr wrap="none" rtlCol="0">
                <a:spAutoFit/>
              </a:bodyPr>
              <a:lstStyle/>
              <a:p>
                <a:r>
                  <a:rPr lang="en-CA" sz="4400" i="1" dirty="0" smtClean="0">
                    <a:latin typeface="Cambria Math" pitchFamily="18" charset="0"/>
                    <a:ea typeface="Cambria Math" pitchFamily="18" charset="0"/>
                  </a:rPr>
                  <a:t>E</a:t>
                </a:r>
                <a:r>
                  <a:rPr lang="en-CA" sz="4400" i="1" baseline="-25000" dirty="0" smtClean="0">
                    <a:latin typeface="Cambria Math" pitchFamily="18" charset="0"/>
                    <a:ea typeface="Cambria Math" pitchFamily="18" charset="0"/>
                  </a:rPr>
                  <a:t>t</a:t>
                </a:r>
                <a:endParaRPr lang="en-CA" sz="4400" i="1" baseline="-25000" dirty="0">
                  <a:latin typeface="Cambria Math" pitchFamily="18" charset="0"/>
                  <a:ea typeface="Cambria Math" pitchFamily="18" charset="0"/>
                </a:endParaRPr>
              </a:p>
            </p:txBody>
          </p:sp>
        </p:grpSp>
        <p:grpSp>
          <p:nvGrpSpPr>
            <p:cNvPr id="19" name="Group 18"/>
            <p:cNvGrpSpPr/>
            <p:nvPr/>
          </p:nvGrpSpPr>
          <p:grpSpPr>
            <a:xfrm>
              <a:off x="1187624" y="1156695"/>
              <a:ext cx="4104456" cy="2160000"/>
              <a:chOff x="3851920" y="1628800"/>
              <a:chExt cx="4104456" cy="2160000"/>
            </a:xfrm>
          </p:grpSpPr>
          <p:sp>
            <p:nvSpPr>
              <p:cNvPr id="14" name="Oval 13"/>
              <p:cNvSpPr/>
              <p:nvPr/>
            </p:nvSpPr>
            <p:spPr>
              <a:xfrm>
                <a:off x="5148064" y="1628800"/>
                <a:ext cx="2160000" cy="2160000"/>
              </a:xfrm>
              <a:prstGeom prst="ellipse">
                <a:avLst/>
              </a:prstGeom>
              <a:solidFill>
                <a:schemeClr val="accent1">
                  <a:lumMod val="75000"/>
                </a:schemeClr>
              </a:solidFill>
              <a:ln>
                <a:noFill/>
              </a:ln>
              <a:scene3d>
                <a:camera prst="orthographicFront"/>
                <a:lightRig rig="morning" dir="t"/>
              </a:scene3d>
              <a:sp3d prstMaterial="matte">
                <a:bevelT w="1080000" h="1080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6" name="Straight Arrow Connector 15"/>
              <p:cNvCxnSpPr/>
              <p:nvPr/>
            </p:nvCxnSpPr>
            <p:spPr>
              <a:xfrm flipV="1">
                <a:off x="4644008" y="1980294"/>
                <a:ext cx="3312368" cy="144016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51920" y="3011053"/>
                <a:ext cx="694421" cy="769441"/>
              </a:xfrm>
              <a:prstGeom prst="rect">
                <a:avLst/>
              </a:prstGeom>
              <a:noFill/>
            </p:spPr>
            <p:txBody>
              <a:bodyPr wrap="none" rtlCol="0">
                <a:spAutoFit/>
              </a:bodyPr>
              <a:lstStyle/>
              <a:p>
                <a:r>
                  <a:rPr lang="en-CA" sz="4400" i="1" dirty="0" err="1" smtClean="0">
                    <a:latin typeface="Cambria Math" pitchFamily="18" charset="0"/>
                    <a:ea typeface="Cambria Math" pitchFamily="18" charset="0"/>
                  </a:rPr>
                  <a:t>E</a:t>
                </a:r>
                <a:r>
                  <a:rPr lang="en-CA" sz="4400" i="1" baseline="-25000" dirty="0" err="1" smtClean="0">
                    <a:latin typeface="Cambria Math" pitchFamily="18" charset="0"/>
                    <a:ea typeface="Cambria Math" pitchFamily="18" charset="0"/>
                  </a:rPr>
                  <a:t>g</a:t>
                </a:r>
                <a:endParaRPr lang="en-CA" sz="4400" i="1" baseline="-25000" dirty="0">
                  <a:latin typeface="Cambria Math" pitchFamily="18" charset="0"/>
                  <a:ea typeface="Cambria Math" pitchFamily="18" charset="0"/>
                </a:endParaRPr>
              </a:p>
            </p:txBody>
          </p:sp>
        </p:grpSp>
      </p:grpSp>
    </p:spTree>
    <p:extLst>
      <p:ext uri="{BB962C8B-B14F-4D97-AF65-F5344CB8AC3E}">
        <p14:creationId xmlns:p14="http://schemas.microsoft.com/office/powerpoint/2010/main" val="20340581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Site-size simulation</a:t>
            </a:r>
            <a:endParaRPr lang="en-CA" dirty="0"/>
          </a:p>
        </p:txBody>
      </p:sp>
      <p:grpSp>
        <p:nvGrpSpPr>
          <p:cNvPr id="2" name="Group 1"/>
          <p:cNvGrpSpPr/>
          <p:nvPr/>
        </p:nvGrpSpPr>
        <p:grpSpPr>
          <a:xfrm>
            <a:off x="922532" y="1793419"/>
            <a:ext cx="7393884" cy="2787709"/>
            <a:chOff x="994540" y="1261891"/>
            <a:chExt cx="7393884" cy="2787709"/>
          </a:xfrm>
        </p:grpSpPr>
        <p:grpSp>
          <p:nvGrpSpPr>
            <p:cNvPr id="6" name="Group 5"/>
            <p:cNvGrpSpPr/>
            <p:nvPr/>
          </p:nvGrpSpPr>
          <p:grpSpPr>
            <a:xfrm>
              <a:off x="994540" y="2492896"/>
              <a:ext cx="7393884" cy="1556704"/>
              <a:chOff x="871812" y="3825804"/>
              <a:chExt cx="7393884" cy="1556704"/>
            </a:xfrm>
          </p:grpSpPr>
          <mc:AlternateContent xmlns:mc="http://schemas.openxmlformats.org/markup-compatibility/2006" xmlns:a14="http://schemas.microsoft.com/office/drawing/2010/main">
            <mc:Choice Requires="a14">
              <p:sp>
                <p:nvSpPr>
                  <p:cNvPr id="7" name="TextBox 6"/>
                  <p:cNvSpPr txBox="1"/>
                  <p:nvPr/>
                </p:nvSpPr>
                <p:spPr>
                  <a:xfrm>
                    <a:off x="871812" y="3825804"/>
                    <a:ext cx="7393884" cy="14754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CA" sz="4000" b="0" i="1" smtClean="0">
                                  <a:latin typeface="Cambria Math"/>
                                </a:rPr>
                              </m:ctrlPr>
                            </m:dPr>
                            <m:e>
                              <m:f>
                                <m:fPr>
                                  <m:ctrlPr>
                                    <a:rPr lang="en-CA" sz="4000" b="0" i="1" smtClean="0">
                                      <a:latin typeface="Cambria Math"/>
                                    </a:rPr>
                                  </m:ctrlPr>
                                </m:fPr>
                                <m:num>
                                  <m:r>
                                    <a:rPr lang="en-CA" sz="4000" b="0" i="1" smtClean="0">
                                      <a:latin typeface="Cambria Math"/>
                                    </a:rPr>
                                    <m:t>1</m:t>
                                  </m:r>
                                </m:num>
                                <m:den>
                                  <m:r>
                                    <a:rPr lang="en-CA" sz="4000" b="0" i="1" smtClean="0">
                                      <a:latin typeface="Cambria Math"/>
                                      <a:ea typeface="Cambria Math"/>
                                    </a:rPr>
                                    <m:t>𝜌</m:t>
                                  </m:r>
                                </m:den>
                              </m:f>
                              <m:r>
                                <a:rPr lang="en-CA" sz="4000" b="0" i="1" smtClean="0">
                                  <a:latin typeface="Cambria Math"/>
                                  <a:ea typeface="Cambria Math"/>
                                </a:rPr>
                                <m:t>.</m:t>
                              </m:r>
                              <m:f>
                                <m:fPr>
                                  <m:ctrlPr>
                                    <a:rPr lang="en-CA" sz="4000" b="0" i="1" smtClean="0">
                                      <a:latin typeface="Cambria Math"/>
                                      <a:ea typeface="Cambria Math"/>
                                    </a:rPr>
                                  </m:ctrlPr>
                                </m:fPr>
                                <m:num>
                                  <m:r>
                                    <a:rPr lang="en-CA" sz="4000" b="0" i="1" smtClean="0">
                                      <a:latin typeface="Cambria Math"/>
                                      <a:ea typeface="Cambria Math"/>
                                    </a:rPr>
                                    <m:t>𝑑𝐸</m:t>
                                  </m:r>
                                </m:num>
                                <m:den>
                                  <m:r>
                                    <a:rPr lang="en-CA" sz="4000" b="0" i="1" smtClean="0">
                                      <a:latin typeface="Cambria Math"/>
                                      <a:ea typeface="Cambria Math"/>
                                    </a:rPr>
                                    <m:t>𝑑𝑥</m:t>
                                  </m:r>
                                </m:den>
                              </m:f>
                            </m:e>
                          </m:d>
                          <m:r>
                            <a:rPr lang="en-CA" sz="4000" b="0" i="1" smtClean="0">
                              <a:latin typeface="Cambria Math"/>
                              <a:ea typeface="Cambria Math"/>
                            </a:rPr>
                            <m:t>. </m:t>
                          </m:r>
                          <m:r>
                            <a:rPr lang="en-CA" sz="4000" b="0" i="1" smtClean="0">
                              <a:latin typeface="Cambria Math"/>
                              <a:ea typeface="Cambria Math"/>
                            </a:rPr>
                            <m:t>𝜌</m:t>
                          </m:r>
                          <m:r>
                            <a:rPr lang="en-CA" sz="4000" b="0" i="1" baseline="-25000" smtClean="0">
                              <a:latin typeface="Cambria Math"/>
                              <a:ea typeface="Cambria Math"/>
                            </a:rPr>
                            <m:t>𝑔</m:t>
                          </m:r>
                          <m:r>
                            <a:rPr lang="en-CA" sz="4000" b="0" i="1" smtClean="0">
                              <a:latin typeface="Cambria Math"/>
                              <a:ea typeface="Cambria Math"/>
                            </a:rPr>
                            <m:t>.∆</m:t>
                          </m:r>
                          <m:r>
                            <a:rPr lang="en-CA" sz="4000" b="0" i="1" baseline="-25000" smtClean="0">
                              <a:latin typeface="Cambria Math"/>
                              <a:ea typeface="Cambria Math"/>
                            </a:rPr>
                            <m:t>𝑔</m:t>
                          </m:r>
                          <m:r>
                            <a:rPr lang="en-CA" sz="4000" b="0" i="1" smtClean="0">
                              <a:latin typeface="Cambria Math"/>
                              <a:ea typeface="Cambria Math"/>
                            </a:rPr>
                            <m:t>=</m:t>
                          </m:r>
                          <m:d>
                            <m:dPr>
                              <m:ctrlPr>
                                <a:rPr lang="en-CA" sz="4000" b="0" i="1" smtClean="0">
                                  <a:latin typeface="Cambria Math"/>
                                  <a:ea typeface="Cambria Math"/>
                                </a:rPr>
                              </m:ctrlPr>
                            </m:dPr>
                            <m:e>
                              <m:f>
                                <m:fPr>
                                  <m:ctrlPr>
                                    <a:rPr lang="en-CA" sz="4000" b="0" i="1" smtClean="0">
                                      <a:latin typeface="Cambria Math"/>
                                      <a:ea typeface="Cambria Math"/>
                                    </a:rPr>
                                  </m:ctrlPr>
                                </m:fPr>
                                <m:num>
                                  <m:r>
                                    <a:rPr lang="en-CA" sz="4000" b="0" i="1" smtClean="0">
                                      <a:latin typeface="Cambria Math"/>
                                      <a:ea typeface="Cambria Math"/>
                                    </a:rPr>
                                    <m:t>1</m:t>
                                  </m:r>
                                </m:num>
                                <m:den>
                                  <m:r>
                                    <a:rPr lang="en-CA" sz="4000" b="0" i="1" smtClean="0">
                                      <a:latin typeface="Cambria Math"/>
                                      <a:ea typeface="Cambria Math"/>
                                    </a:rPr>
                                    <m:t>𝜌</m:t>
                                  </m:r>
                                </m:den>
                              </m:f>
                              <m:r>
                                <a:rPr lang="en-CA" sz="4000" b="0" i="1" smtClean="0">
                                  <a:latin typeface="Cambria Math"/>
                                  <a:ea typeface="Cambria Math"/>
                                </a:rPr>
                                <m:t>.</m:t>
                              </m:r>
                              <m:f>
                                <m:fPr>
                                  <m:ctrlPr>
                                    <a:rPr lang="en-CA" sz="4000" b="0" i="1" smtClean="0">
                                      <a:latin typeface="Cambria Math"/>
                                      <a:ea typeface="Cambria Math"/>
                                    </a:rPr>
                                  </m:ctrlPr>
                                </m:fPr>
                                <m:num>
                                  <m:r>
                                    <a:rPr lang="en-CA" sz="4000" b="0" i="1" smtClean="0">
                                      <a:latin typeface="Cambria Math"/>
                                      <a:ea typeface="Cambria Math"/>
                                    </a:rPr>
                                    <m:t>𝑑𝐸</m:t>
                                  </m:r>
                                </m:num>
                                <m:den>
                                  <m:r>
                                    <a:rPr lang="en-CA" sz="4000" b="0" i="1" smtClean="0">
                                      <a:latin typeface="Cambria Math"/>
                                      <a:ea typeface="Cambria Math"/>
                                    </a:rPr>
                                    <m:t>𝑑𝑥</m:t>
                                  </m:r>
                                </m:den>
                              </m:f>
                            </m:e>
                          </m:d>
                          <m:r>
                            <a:rPr lang="en-CA" sz="4000" b="0" i="1" smtClean="0">
                              <a:latin typeface="Cambria Math"/>
                              <a:ea typeface="Cambria Math"/>
                            </a:rPr>
                            <m:t>.</m:t>
                          </m:r>
                          <m:r>
                            <a:rPr lang="en-CA" sz="4000" b="0" i="1" smtClean="0">
                              <a:latin typeface="Cambria Math"/>
                              <a:ea typeface="Cambria Math"/>
                            </a:rPr>
                            <m:t>𝜌</m:t>
                          </m:r>
                          <m:r>
                            <a:rPr lang="en-CA" sz="4000" b="0" i="1" baseline="-25000" smtClean="0">
                              <a:latin typeface="Cambria Math"/>
                              <a:ea typeface="Cambria Math"/>
                            </a:rPr>
                            <m:t>𝑡</m:t>
                          </m:r>
                          <m:r>
                            <a:rPr lang="en-CA" sz="4000" b="0" i="1" smtClean="0">
                              <a:latin typeface="Cambria Math"/>
                              <a:ea typeface="Cambria Math"/>
                            </a:rPr>
                            <m:t>.∆</m:t>
                          </m:r>
                          <m:r>
                            <a:rPr lang="en-CA" sz="4000" b="0" i="1" baseline="-25000" smtClean="0">
                              <a:latin typeface="Cambria Math"/>
                              <a:ea typeface="Cambria Math"/>
                            </a:rPr>
                            <m:t>𝑡</m:t>
                          </m:r>
                        </m:oMath>
                      </m:oMathPara>
                    </a14:m>
                    <a:endParaRPr lang="en-CA" sz="4000" i="1" baseline="-25000" dirty="0"/>
                  </a:p>
                </p:txBody>
              </p:sp>
            </mc:Choice>
            <mc:Fallback xmlns="">
              <p:sp>
                <p:nvSpPr>
                  <p:cNvPr id="7" name="TextBox 6"/>
                  <p:cNvSpPr txBox="1">
                    <a:spLocks noRot="1" noChangeAspect="1" noMove="1" noResize="1" noEditPoints="1" noAdjustHandles="1" noChangeArrowheads="1" noChangeShapeType="1" noTextEdit="1"/>
                  </p:cNvSpPr>
                  <p:nvPr/>
                </p:nvSpPr>
                <p:spPr>
                  <a:xfrm>
                    <a:off x="871812" y="3825804"/>
                    <a:ext cx="7393884" cy="1475404"/>
                  </a:xfrm>
                  <a:prstGeom prst="rect">
                    <a:avLst/>
                  </a:prstGeom>
                  <a:blipFill rotWithShape="1">
                    <a:blip r:embed="rId2"/>
                    <a:stretch>
                      <a:fillRect/>
                    </a:stretch>
                  </a:blipFill>
                </p:spPr>
                <p:txBody>
                  <a:bodyPr/>
                  <a:lstStyle/>
                  <a:p>
                    <a:r>
                      <a:rPr lang="en-CA">
                        <a:noFill/>
                      </a:rPr>
                      <a:t> </a:t>
                    </a:r>
                  </a:p>
                </p:txBody>
              </p:sp>
            </mc:Fallback>
          </mc:AlternateContent>
          <p:sp>
            <p:nvSpPr>
              <p:cNvPr id="8" name="TextBox 7"/>
              <p:cNvSpPr txBox="1"/>
              <p:nvPr/>
            </p:nvSpPr>
            <p:spPr>
              <a:xfrm>
                <a:off x="6599329" y="4941168"/>
                <a:ext cx="780983" cy="369332"/>
              </a:xfrm>
              <a:prstGeom prst="rect">
                <a:avLst/>
              </a:prstGeom>
              <a:noFill/>
            </p:spPr>
            <p:txBody>
              <a:bodyPr wrap="none" rtlCol="0">
                <a:spAutoFit/>
              </a:bodyPr>
              <a:lstStyle/>
              <a:p>
                <a:r>
                  <a:rPr lang="en-CA" i="1" dirty="0" smtClean="0"/>
                  <a:t>tissue</a:t>
                </a:r>
                <a:endParaRPr lang="en-CA" i="1" dirty="0"/>
              </a:p>
            </p:txBody>
          </p:sp>
          <p:sp>
            <p:nvSpPr>
              <p:cNvPr id="9" name="TextBox 8"/>
              <p:cNvSpPr txBox="1"/>
              <p:nvPr/>
            </p:nvSpPr>
            <p:spPr>
              <a:xfrm>
                <a:off x="2616828" y="5013176"/>
                <a:ext cx="587020" cy="369332"/>
              </a:xfrm>
              <a:prstGeom prst="rect">
                <a:avLst/>
              </a:prstGeom>
              <a:noFill/>
            </p:spPr>
            <p:txBody>
              <a:bodyPr wrap="none" rtlCol="0">
                <a:spAutoFit/>
              </a:bodyPr>
              <a:lstStyle/>
              <a:p>
                <a:r>
                  <a:rPr lang="en-CA" i="1" dirty="0" smtClean="0"/>
                  <a:t>gas</a:t>
                </a:r>
                <a:endParaRPr lang="en-CA" i="1" dirty="0"/>
              </a:p>
            </p:txBody>
          </p:sp>
        </p:grpSp>
        <mc:AlternateContent xmlns:mc="http://schemas.openxmlformats.org/markup-compatibility/2006" xmlns:a14="http://schemas.microsoft.com/office/drawing/2010/main">
          <mc:Choice Requires="a14">
            <p:sp>
              <p:nvSpPr>
                <p:cNvPr id="10" name="TextBox 9"/>
                <p:cNvSpPr txBox="1"/>
                <p:nvPr/>
              </p:nvSpPr>
              <p:spPr>
                <a:xfrm>
                  <a:off x="3033066" y="1261891"/>
                  <a:ext cx="2840136" cy="9943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6000" b="0" i="1" smtClean="0">
                            <a:latin typeface="Cambria Math"/>
                          </a:rPr>
                          <m:t>𝐸</m:t>
                        </m:r>
                        <m:r>
                          <a:rPr lang="en-CA" sz="6000" b="0" i="1" baseline="-25000" smtClean="0">
                            <a:latin typeface="Cambria Math"/>
                          </a:rPr>
                          <m:t>𝑔</m:t>
                        </m:r>
                        <m:r>
                          <a:rPr lang="en-CA" sz="6000" b="0" i="1" smtClean="0">
                            <a:latin typeface="Cambria Math"/>
                          </a:rPr>
                          <m:t>=</m:t>
                        </m:r>
                        <m:r>
                          <a:rPr lang="en-CA" sz="6000" b="0" i="1" smtClean="0">
                            <a:latin typeface="Cambria Math"/>
                          </a:rPr>
                          <m:t>𝐸𝑡</m:t>
                        </m:r>
                      </m:oMath>
                    </m:oMathPara>
                  </a14:m>
                  <a:endParaRPr lang="en-CA" sz="6000" b="0" baseline="-25000"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3033066" y="1261891"/>
                  <a:ext cx="2840136" cy="994375"/>
                </a:xfrm>
                <a:prstGeom prst="rect">
                  <a:avLst/>
                </a:prstGeom>
                <a:blipFill rotWithShape="1">
                  <a:blip r:embed="rId3"/>
                  <a:stretch>
                    <a:fillRect b="-7362"/>
                  </a:stretch>
                </a:blipFill>
              </p:spPr>
              <p:txBody>
                <a:bodyPr/>
                <a:lstStyle/>
                <a:p>
                  <a:r>
                    <a:rPr lang="en-CA">
                      <a:noFill/>
                    </a:rPr>
                    <a:t> </a:t>
                  </a:r>
                </a:p>
              </p:txBody>
            </p:sp>
          </mc:Fallback>
        </mc:AlternateContent>
      </p:grpSp>
    </p:spTree>
    <p:extLst>
      <p:ext uri="{BB962C8B-B14F-4D97-AF65-F5344CB8AC3E}">
        <p14:creationId xmlns:p14="http://schemas.microsoft.com/office/powerpoint/2010/main" val="2801850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Site-size simulation</a:t>
            </a:r>
            <a:endParaRPr lang="en-CA" dirty="0"/>
          </a:p>
        </p:txBody>
      </p:sp>
      <p:sp>
        <p:nvSpPr>
          <p:cNvPr id="3" name="Text Placeholder 2"/>
          <p:cNvSpPr>
            <a:spLocks noGrp="1"/>
          </p:cNvSpPr>
          <p:nvPr>
            <p:ph type="body" sz="half" idx="4294967295"/>
          </p:nvPr>
        </p:nvSpPr>
        <p:spPr>
          <a:xfrm>
            <a:off x="72008" y="1628800"/>
            <a:ext cx="1907704" cy="2808312"/>
          </a:xfrm>
        </p:spPr>
        <p:txBody>
          <a:bodyPr>
            <a:normAutofit/>
          </a:bodyPr>
          <a:lstStyle/>
          <a:p>
            <a:pPr marL="0" lvl="1" indent="0">
              <a:buNone/>
            </a:pPr>
            <a:r>
              <a:rPr lang="en-CA" sz="1800" b="1" dirty="0" smtClean="0"/>
              <a:t>The density of the gas in the cavity is adjusted to equal the ratio of the tissue site diameter to the gas cavity diameter</a:t>
            </a:r>
            <a:endParaRPr lang="en-CA" sz="1800" b="1" dirty="0"/>
          </a:p>
        </p:txBody>
      </p:sp>
      <p:grpSp>
        <p:nvGrpSpPr>
          <p:cNvPr id="5" name="Group 4"/>
          <p:cNvGrpSpPr/>
          <p:nvPr/>
        </p:nvGrpSpPr>
        <p:grpSpPr>
          <a:xfrm>
            <a:off x="2080997" y="1202043"/>
            <a:ext cx="6739475" cy="3389727"/>
            <a:chOff x="1619671" y="1320041"/>
            <a:chExt cx="7049336" cy="3734586"/>
          </a:xfrm>
        </p:grpSpPr>
        <p:graphicFrame>
          <p:nvGraphicFramePr>
            <p:cNvPr id="6" name="Object 5"/>
            <p:cNvGraphicFramePr>
              <a:graphicFrameLocks noChangeAspect="1"/>
            </p:cNvGraphicFramePr>
            <p:nvPr>
              <p:extLst>
                <p:ext uri="{D42A27DB-BD31-4B8C-83A1-F6EECF244321}">
                  <p14:modId xmlns:p14="http://schemas.microsoft.com/office/powerpoint/2010/main" val="2014896760"/>
                </p:ext>
              </p:extLst>
            </p:nvPr>
          </p:nvGraphicFramePr>
          <p:xfrm>
            <a:off x="2051720" y="1916832"/>
            <a:ext cx="4396088" cy="2376264"/>
          </p:xfrm>
          <a:graphic>
            <a:graphicData uri="http://schemas.openxmlformats.org/presentationml/2006/ole">
              <mc:AlternateContent xmlns:mc="http://schemas.openxmlformats.org/markup-compatibility/2006">
                <mc:Choice xmlns:v="urn:schemas-microsoft-com:vml" Requires="v">
                  <p:oleObj spid="_x0000_s1035" name="Equation" r:id="rId3" imgW="939600" imgH="507960" progId="Equation.3">
                    <p:embed/>
                  </p:oleObj>
                </mc:Choice>
                <mc:Fallback>
                  <p:oleObj name="Equation" r:id="rId3" imgW="939600" imgH="507960" progId="Equation.3">
                    <p:embed/>
                    <p:pic>
                      <p:nvPicPr>
                        <p:cNvPr id="0" name=""/>
                        <p:cNvPicPr>
                          <a:picLocks noChangeAspect="1" noChangeArrowheads="1"/>
                        </p:cNvPicPr>
                        <p:nvPr/>
                      </p:nvPicPr>
                      <p:blipFill>
                        <a:blip r:embed="rId4"/>
                        <a:srcRect/>
                        <a:stretch>
                          <a:fillRect/>
                        </a:stretch>
                      </p:blipFill>
                      <p:spPr bwMode="auto">
                        <a:xfrm>
                          <a:off x="2051720" y="1916832"/>
                          <a:ext cx="4396088" cy="23762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1619671" y="3698138"/>
              <a:ext cx="1728191" cy="369332"/>
            </a:xfrm>
            <a:prstGeom prst="rect">
              <a:avLst/>
            </a:prstGeom>
            <a:noFill/>
          </p:spPr>
          <p:txBody>
            <a:bodyPr wrap="square" rtlCol="0">
              <a:spAutoFit/>
            </a:bodyPr>
            <a:lstStyle/>
            <a:p>
              <a:r>
                <a:rPr lang="en-CA" dirty="0" smtClean="0">
                  <a:solidFill>
                    <a:srgbClr val="0070C0"/>
                  </a:solidFill>
                  <a:latin typeface="Times New Roman" pitchFamily="18" charset="0"/>
                  <a:cs typeface="Times New Roman" pitchFamily="18" charset="0"/>
                </a:rPr>
                <a:t>Density of Gas</a:t>
              </a:r>
              <a:endParaRPr lang="en-CA" dirty="0">
                <a:solidFill>
                  <a:srgbClr val="0070C0"/>
                </a:solidFill>
                <a:latin typeface="Times New Roman" pitchFamily="18" charset="0"/>
                <a:cs typeface="Times New Roman" pitchFamily="18" charset="0"/>
              </a:endParaRPr>
            </a:p>
          </p:txBody>
        </p:sp>
        <p:sp>
          <p:nvSpPr>
            <p:cNvPr id="8" name="TextBox 7"/>
            <p:cNvSpPr txBox="1"/>
            <p:nvPr/>
          </p:nvSpPr>
          <p:spPr>
            <a:xfrm>
              <a:off x="3779911" y="4342541"/>
              <a:ext cx="1872208" cy="712086"/>
            </a:xfrm>
            <a:prstGeom prst="rect">
              <a:avLst/>
            </a:prstGeom>
            <a:noFill/>
          </p:spPr>
          <p:txBody>
            <a:bodyPr wrap="square" rtlCol="0">
              <a:spAutoFit/>
            </a:bodyPr>
            <a:lstStyle/>
            <a:p>
              <a:r>
                <a:rPr lang="en-CA" dirty="0" smtClean="0">
                  <a:solidFill>
                    <a:srgbClr val="0070C0"/>
                  </a:solidFill>
                  <a:latin typeface="Times New Roman" pitchFamily="18" charset="0"/>
                  <a:cs typeface="Times New Roman" pitchFamily="18" charset="0"/>
                </a:rPr>
                <a:t>Diameter of Gas Cavity </a:t>
              </a:r>
              <a:endParaRPr lang="en-CA" dirty="0">
                <a:solidFill>
                  <a:srgbClr val="0070C0"/>
                </a:solidFill>
                <a:latin typeface="Times New Roman" pitchFamily="18" charset="0"/>
                <a:cs typeface="Times New Roman" pitchFamily="18" charset="0"/>
              </a:endParaRPr>
            </a:p>
          </p:txBody>
        </p:sp>
        <p:sp>
          <p:nvSpPr>
            <p:cNvPr id="9" name="TextBox 8"/>
            <p:cNvSpPr txBox="1"/>
            <p:nvPr/>
          </p:nvSpPr>
          <p:spPr>
            <a:xfrm>
              <a:off x="6364751" y="2986052"/>
              <a:ext cx="2304256" cy="712087"/>
            </a:xfrm>
            <a:prstGeom prst="rect">
              <a:avLst/>
            </a:prstGeom>
            <a:noFill/>
          </p:spPr>
          <p:txBody>
            <a:bodyPr wrap="square" rtlCol="0">
              <a:spAutoFit/>
            </a:bodyPr>
            <a:lstStyle/>
            <a:p>
              <a:r>
                <a:rPr lang="en-CA" dirty="0" smtClean="0">
                  <a:solidFill>
                    <a:srgbClr val="FF0000"/>
                  </a:solidFill>
                  <a:latin typeface="Times New Roman" pitchFamily="18" charset="0"/>
                  <a:cs typeface="Times New Roman" pitchFamily="18" charset="0"/>
                </a:rPr>
                <a:t>Density of Tissue Site (1000 kg.m</a:t>
              </a:r>
              <a:r>
                <a:rPr lang="en-CA" baseline="30000" dirty="0" smtClean="0">
                  <a:solidFill>
                    <a:srgbClr val="FF0000"/>
                  </a:solidFill>
                  <a:latin typeface="Times New Roman" pitchFamily="18" charset="0"/>
                  <a:cs typeface="Times New Roman" pitchFamily="18" charset="0"/>
                </a:rPr>
                <a:t>-3</a:t>
              </a:r>
              <a:r>
                <a:rPr lang="en-CA" dirty="0" smtClean="0">
                  <a:solidFill>
                    <a:srgbClr val="FF0000"/>
                  </a:solidFill>
                  <a:latin typeface="Times New Roman" pitchFamily="18" charset="0"/>
                  <a:cs typeface="Times New Roman" pitchFamily="18" charset="0"/>
                </a:rPr>
                <a:t>)</a:t>
              </a:r>
              <a:endParaRPr lang="en-CA" dirty="0">
                <a:solidFill>
                  <a:srgbClr val="FF0000"/>
                </a:solidFill>
                <a:latin typeface="Times New Roman" pitchFamily="18" charset="0"/>
                <a:cs typeface="Times New Roman" pitchFamily="18" charset="0"/>
              </a:endParaRPr>
            </a:p>
          </p:txBody>
        </p:sp>
        <p:sp>
          <p:nvSpPr>
            <p:cNvPr id="10" name="TextBox 9"/>
            <p:cNvSpPr txBox="1"/>
            <p:nvPr/>
          </p:nvSpPr>
          <p:spPr>
            <a:xfrm>
              <a:off x="3809764" y="1320041"/>
              <a:ext cx="1728193" cy="646330"/>
            </a:xfrm>
            <a:prstGeom prst="rect">
              <a:avLst/>
            </a:prstGeom>
            <a:noFill/>
          </p:spPr>
          <p:txBody>
            <a:bodyPr wrap="square" rtlCol="0">
              <a:spAutoFit/>
            </a:bodyPr>
            <a:lstStyle/>
            <a:p>
              <a:r>
                <a:rPr lang="en-CA" dirty="0" smtClean="0">
                  <a:solidFill>
                    <a:srgbClr val="FF0000"/>
                  </a:solidFill>
                  <a:latin typeface="Times New Roman" pitchFamily="18" charset="0"/>
                  <a:cs typeface="Times New Roman" pitchFamily="18" charset="0"/>
                </a:rPr>
                <a:t>Diameter of Tissue Site</a:t>
              </a:r>
              <a:endParaRPr lang="en-CA" dirty="0">
                <a:solidFill>
                  <a:srgbClr val="FF000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21441047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example</a:t>
            </a:r>
            <a:endParaRPr lang="en-CA" dirty="0"/>
          </a:p>
        </p:txBody>
      </p:sp>
      <p:sp>
        <p:nvSpPr>
          <p:cNvPr id="3" name="Text Placeholder 2"/>
          <p:cNvSpPr>
            <a:spLocks noGrp="1"/>
          </p:cNvSpPr>
          <p:nvPr>
            <p:ph type="body" sz="half" idx="4294967295"/>
          </p:nvPr>
        </p:nvSpPr>
        <p:spPr>
          <a:xfrm>
            <a:off x="144016" y="2204865"/>
            <a:ext cx="2627784" cy="1512167"/>
          </a:xfrm>
        </p:spPr>
        <p:txBody>
          <a:bodyPr>
            <a:normAutofit/>
          </a:bodyPr>
          <a:lstStyle/>
          <a:p>
            <a:pPr marL="0" lvl="1" indent="0">
              <a:buNone/>
            </a:pPr>
            <a:r>
              <a:rPr lang="en-CA" sz="1800" dirty="0" smtClean="0"/>
              <a:t>What is the density of propane TE gas required for a 1 cm cavity to simulate a tissue sphere of 1 µm.</a:t>
            </a:r>
            <a:endParaRPr lang="en-CA" sz="1800" dirty="0"/>
          </a:p>
        </p:txBody>
      </p:sp>
      <mc:AlternateContent xmlns:mc="http://schemas.openxmlformats.org/markup-compatibility/2006" xmlns:a14="http://schemas.microsoft.com/office/drawing/2010/main">
        <mc:Choice Requires="a14">
          <p:sp>
            <p:nvSpPr>
              <p:cNvPr id="5" name="Content Placeholder 4"/>
              <p:cNvSpPr>
                <a:spLocks noGrp="1"/>
              </p:cNvSpPr>
              <p:nvPr>
                <p:ph idx="4294967295"/>
              </p:nvPr>
            </p:nvSpPr>
            <p:spPr>
              <a:xfrm>
                <a:off x="3347864" y="1412776"/>
                <a:ext cx="4789487" cy="3248025"/>
              </a:xfrm>
            </p:spPr>
            <p:txBody>
              <a:bodyPr>
                <a:normAutofit/>
              </a:bodyPr>
              <a:lstStyle/>
              <a:p>
                <a:pPr marL="114300" indent="0">
                  <a:buNone/>
                </a:pPr>
                <a14:m>
                  <m:oMathPara xmlns:m="http://schemas.openxmlformats.org/officeDocument/2006/math">
                    <m:oMathParaPr>
                      <m:jc m:val="centerGroup"/>
                    </m:oMathParaPr>
                    <m:oMath xmlns:m="http://schemas.openxmlformats.org/officeDocument/2006/math">
                      <m:r>
                        <a:rPr lang="en-CA" sz="3200" b="1" i="1" smtClean="0">
                          <a:latin typeface="Cambria Math" pitchFamily="18" charset="0"/>
                          <a:ea typeface="Cambria Math" pitchFamily="18" charset="0"/>
                        </a:rPr>
                        <m:t>𝝆</m:t>
                      </m:r>
                      <m:r>
                        <a:rPr lang="en-CA" sz="3200" b="1" i="1" baseline="-25000" smtClean="0">
                          <a:latin typeface="Cambria Math" pitchFamily="18" charset="0"/>
                          <a:ea typeface="Cambria Math" pitchFamily="18" charset="0"/>
                        </a:rPr>
                        <m:t>𝒈</m:t>
                      </m:r>
                      <m:r>
                        <a:rPr lang="en-CA" sz="3200" b="1" i="1" smtClean="0">
                          <a:latin typeface="Cambria Math" pitchFamily="18" charset="0"/>
                          <a:ea typeface="Cambria Math" pitchFamily="18" charset="0"/>
                        </a:rPr>
                        <m:t>=</m:t>
                      </m:r>
                      <m:sSup>
                        <m:sSupPr>
                          <m:ctrlPr>
                            <a:rPr lang="en-CA" sz="3200" i="1" smtClean="0">
                              <a:latin typeface="Cambria Math"/>
                              <a:ea typeface="Cambria Math" pitchFamily="18" charset="0"/>
                            </a:rPr>
                          </m:ctrlPr>
                        </m:sSupPr>
                        <m:e>
                          <m:r>
                            <a:rPr lang="en-CA" sz="3200" b="1" i="1" smtClean="0">
                              <a:latin typeface="Cambria Math" pitchFamily="18" charset="0"/>
                              <a:ea typeface="Cambria Math" pitchFamily="18" charset="0"/>
                            </a:rPr>
                            <m:t>(</m:t>
                          </m:r>
                          <m:r>
                            <a:rPr lang="en-CA" sz="3200" b="1" i="1" smtClean="0">
                              <a:latin typeface="Cambria Math" pitchFamily="18" charset="0"/>
                              <a:ea typeface="Cambria Math" pitchFamily="18" charset="0"/>
                            </a:rPr>
                            <m:t>𝟏𝟎</m:t>
                          </m:r>
                        </m:e>
                        <m:sup>
                          <m:r>
                            <a:rPr lang="en-CA" sz="3200" b="1" i="1" smtClean="0">
                              <a:latin typeface="Cambria Math" pitchFamily="18" charset="0"/>
                              <a:ea typeface="Cambria Math" pitchFamily="18" charset="0"/>
                            </a:rPr>
                            <m:t>−</m:t>
                          </m:r>
                          <m:r>
                            <a:rPr lang="en-CA" sz="3200" b="1" i="1" smtClean="0">
                              <a:latin typeface="Cambria Math" pitchFamily="18" charset="0"/>
                              <a:ea typeface="Cambria Math" pitchFamily="18" charset="0"/>
                            </a:rPr>
                            <m:t>𝟔</m:t>
                          </m:r>
                        </m:sup>
                      </m:sSup>
                      <m:r>
                        <a:rPr lang="en-CA" sz="3200" b="1" i="0" smtClean="0">
                          <a:latin typeface="Cambria Math" pitchFamily="18" charset="0"/>
                          <a:ea typeface="Cambria Math" pitchFamily="18" charset="0"/>
                        </a:rPr>
                        <m:t>/</m:t>
                      </m:r>
                      <m:sSup>
                        <m:sSupPr>
                          <m:ctrlPr>
                            <a:rPr lang="en-CA" sz="3200" i="1" smtClean="0">
                              <a:latin typeface="Cambria Math"/>
                              <a:ea typeface="Cambria Math" pitchFamily="18" charset="0"/>
                            </a:rPr>
                          </m:ctrlPr>
                        </m:sSupPr>
                        <m:e>
                          <m:r>
                            <a:rPr lang="en-CA" sz="3200" b="1" i="1" smtClean="0">
                              <a:latin typeface="Cambria Math" pitchFamily="18" charset="0"/>
                              <a:ea typeface="Cambria Math" pitchFamily="18" charset="0"/>
                            </a:rPr>
                            <m:t>𝟏𝟎</m:t>
                          </m:r>
                        </m:e>
                        <m:sup>
                          <m:r>
                            <a:rPr lang="en-CA" sz="3200" b="1" i="1" smtClean="0">
                              <a:latin typeface="Cambria Math" pitchFamily="18" charset="0"/>
                              <a:ea typeface="Cambria Math" pitchFamily="18" charset="0"/>
                            </a:rPr>
                            <m:t>−</m:t>
                          </m:r>
                          <m:r>
                            <a:rPr lang="en-CA" sz="3200" b="1" i="1" smtClean="0">
                              <a:latin typeface="Cambria Math" pitchFamily="18" charset="0"/>
                              <a:ea typeface="Cambria Math" pitchFamily="18" charset="0"/>
                            </a:rPr>
                            <m:t>𝟐</m:t>
                          </m:r>
                        </m:sup>
                      </m:sSup>
                      <m:r>
                        <a:rPr lang="en-CA" sz="3200" b="1" i="1" smtClean="0">
                          <a:latin typeface="Cambria Math" pitchFamily="18" charset="0"/>
                          <a:ea typeface="Cambria Math" pitchFamily="18" charset="0"/>
                        </a:rPr>
                        <m:t>).</m:t>
                      </m:r>
                      <m:r>
                        <a:rPr lang="en-CA" sz="3200" b="1" i="1" smtClean="0">
                          <a:latin typeface="Cambria Math" pitchFamily="18" charset="0"/>
                          <a:ea typeface="Cambria Math" pitchFamily="18" charset="0"/>
                        </a:rPr>
                        <m:t>𝝆</m:t>
                      </m:r>
                      <m:r>
                        <a:rPr lang="en-CA" sz="3200" b="1" i="1" baseline="-25000" smtClean="0">
                          <a:latin typeface="Cambria Math" pitchFamily="18" charset="0"/>
                          <a:ea typeface="Cambria Math" pitchFamily="18" charset="0"/>
                        </a:rPr>
                        <m:t>𝒕</m:t>
                      </m:r>
                    </m:oMath>
                  </m:oMathPara>
                </a14:m>
                <a:endParaRPr lang="en-CA" sz="3200" dirty="0" smtClean="0">
                  <a:latin typeface="Cambria Math" pitchFamily="18" charset="0"/>
                  <a:ea typeface="Cambria Math" pitchFamily="18" charset="0"/>
                </a:endParaRPr>
              </a:p>
              <a:p>
                <a:pPr marL="114300" indent="0">
                  <a:buNone/>
                </a:pPr>
                <a:endParaRPr lang="en-CA" sz="3200" dirty="0" smtClean="0">
                  <a:latin typeface="Cambria Math" pitchFamily="18" charset="0"/>
                  <a:ea typeface="Cambria Math" pitchFamily="18" charset="0"/>
                </a:endParaRPr>
              </a:p>
              <a:p>
                <a:pPr marL="114300" indent="0">
                  <a:buNone/>
                </a:pPr>
                <a14:m>
                  <m:oMath xmlns:m="http://schemas.openxmlformats.org/officeDocument/2006/math">
                    <m:r>
                      <a:rPr lang="en-CA" sz="3200" b="1" i="1">
                        <a:latin typeface="Cambria Math" pitchFamily="18" charset="0"/>
                        <a:ea typeface="Cambria Math" pitchFamily="18" charset="0"/>
                      </a:rPr>
                      <m:t>𝝆</m:t>
                    </m:r>
                    <m:r>
                      <a:rPr lang="en-CA" sz="3200" b="1" i="1" baseline="-25000">
                        <a:latin typeface="Cambria Math" pitchFamily="18" charset="0"/>
                        <a:ea typeface="Cambria Math" pitchFamily="18" charset="0"/>
                      </a:rPr>
                      <m:t>𝒈</m:t>
                    </m:r>
                  </m:oMath>
                </a14:m>
                <a:r>
                  <a:rPr lang="en-CA" sz="3200" dirty="0" smtClean="0">
                    <a:latin typeface="Cambria Math" pitchFamily="18" charset="0"/>
                    <a:ea typeface="Cambria Math" pitchFamily="18" charset="0"/>
                  </a:rPr>
                  <a:t> = 10</a:t>
                </a:r>
                <a:r>
                  <a:rPr lang="en-CA" sz="3200" baseline="30000" dirty="0" smtClean="0">
                    <a:latin typeface="Cambria Math" pitchFamily="18" charset="0"/>
                    <a:ea typeface="Cambria Math" pitchFamily="18" charset="0"/>
                  </a:rPr>
                  <a:t>-4 </a:t>
                </a:r>
                <a:r>
                  <a:rPr lang="en-CA" sz="3200" dirty="0" smtClean="0">
                    <a:latin typeface="Cambria Math" pitchFamily="18" charset="0"/>
                    <a:ea typeface="Cambria Math" pitchFamily="18" charset="0"/>
                  </a:rPr>
                  <a:t> . 1000 kg.m</a:t>
                </a:r>
                <a:r>
                  <a:rPr lang="en-CA" sz="3200" baseline="30000" dirty="0" smtClean="0">
                    <a:latin typeface="Cambria Math" pitchFamily="18" charset="0"/>
                    <a:ea typeface="Cambria Math" pitchFamily="18" charset="0"/>
                  </a:rPr>
                  <a:t>-3</a:t>
                </a:r>
              </a:p>
              <a:p>
                <a:pPr marL="114300" indent="0">
                  <a:buNone/>
                </a:pPr>
                <a:endParaRPr lang="en-CA" sz="3200" baseline="30000" dirty="0">
                  <a:latin typeface="Cambria Math" pitchFamily="18" charset="0"/>
                  <a:ea typeface="Cambria Math" pitchFamily="18" charset="0"/>
                </a:endParaRPr>
              </a:p>
              <a:p>
                <a:pPr marL="114300" indent="0">
                  <a:buNone/>
                </a:pPr>
                <a14:m>
                  <m:oMath xmlns:m="http://schemas.openxmlformats.org/officeDocument/2006/math">
                    <m:r>
                      <a:rPr lang="en-CA" sz="3200" b="1" i="1">
                        <a:latin typeface="Cambria Math" pitchFamily="18" charset="0"/>
                        <a:ea typeface="Cambria Math" pitchFamily="18" charset="0"/>
                      </a:rPr>
                      <m:t>𝝆</m:t>
                    </m:r>
                    <m:r>
                      <a:rPr lang="en-CA" sz="3200" b="1" i="1" baseline="-25000">
                        <a:latin typeface="Cambria Math" pitchFamily="18" charset="0"/>
                        <a:ea typeface="Cambria Math" pitchFamily="18" charset="0"/>
                      </a:rPr>
                      <m:t>𝒈</m:t>
                    </m:r>
                  </m:oMath>
                </a14:m>
                <a:r>
                  <a:rPr lang="en-CA" sz="3200" dirty="0">
                    <a:latin typeface="Cambria Math" pitchFamily="18" charset="0"/>
                    <a:ea typeface="Cambria Math" pitchFamily="18" charset="0"/>
                  </a:rPr>
                  <a:t> </a:t>
                </a:r>
                <a:r>
                  <a:rPr lang="en-CA" sz="3200" dirty="0" smtClean="0">
                    <a:latin typeface="Cambria Math" pitchFamily="18" charset="0"/>
                    <a:ea typeface="Cambria Math" pitchFamily="18" charset="0"/>
                  </a:rPr>
                  <a:t>= 0.1</a:t>
                </a:r>
                <a:r>
                  <a:rPr lang="en-CA" sz="3200" dirty="0">
                    <a:latin typeface="Cambria Math" pitchFamily="18" charset="0"/>
                    <a:ea typeface="Cambria Math" pitchFamily="18" charset="0"/>
                  </a:rPr>
                  <a:t>kg.m</a:t>
                </a:r>
                <a:r>
                  <a:rPr lang="en-CA" sz="3200" baseline="30000" dirty="0">
                    <a:latin typeface="Cambria Math" pitchFamily="18" charset="0"/>
                    <a:ea typeface="Cambria Math" pitchFamily="18" charset="0"/>
                  </a:rPr>
                  <a:t>-3</a:t>
                </a:r>
              </a:p>
              <a:p>
                <a:pPr marL="114300" indent="0">
                  <a:buNone/>
                </a:pPr>
                <a:endParaRPr lang="en-CA" dirty="0"/>
              </a:p>
            </p:txBody>
          </p:sp>
        </mc:Choice>
        <mc:Fallback xmlns="">
          <p:sp>
            <p:nvSpPr>
              <p:cNvPr id="5" name="Content Placeholder 4"/>
              <p:cNvSpPr>
                <a:spLocks noGrp="1" noRot="1" noChangeAspect="1" noMove="1" noResize="1" noEditPoints="1" noAdjustHandles="1" noChangeArrowheads="1" noChangeShapeType="1" noTextEdit="1"/>
              </p:cNvSpPr>
              <p:nvPr>
                <p:ph idx="4294967295"/>
              </p:nvPr>
            </p:nvSpPr>
            <p:spPr>
              <a:xfrm>
                <a:off x="3347864" y="1412776"/>
                <a:ext cx="4789487" cy="3248025"/>
              </a:xfrm>
              <a:blipFill rotWithShape="1">
                <a:blip r:embed="rId2"/>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6078786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example</a:t>
            </a:r>
            <a:endParaRPr lang="en-CA" dirty="0"/>
          </a:p>
        </p:txBody>
      </p:sp>
      <p:sp>
        <p:nvSpPr>
          <p:cNvPr id="3" name="Text Placeholder 2"/>
          <p:cNvSpPr>
            <a:spLocks noGrp="1"/>
          </p:cNvSpPr>
          <p:nvPr>
            <p:ph type="body" sz="half" idx="4294967295"/>
          </p:nvPr>
        </p:nvSpPr>
        <p:spPr>
          <a:xfrm>
            <a:off x="0" y="1988840"/>
            <a:ext cx="2771800" cy="1656183"/>
          </a:xfrm>
        </p:spPr>
        <p:txBody>
          <a:bodyPr>
            <a:normAutofit/>
          </a:bodyPr>
          <a:lstStyle/>
          <a:p>
            <a:pPr marL="0" lvl="1" indent="0">
              <a:buNone/>
            </a:pPr>
            <a:r>
              <a:rPr lang="en-CA" sz="1800" b="1" dirty="0" smtClean="0"/>
              <a:t>What pressure of propane TE gas is required for a density of 0.1 kg.m</a:t>
            </a:r>
            <a:r>
              <a:rPr lang="en-CA" sz="1800" b="1" baseline="30000" dirty="0" smtClean="0"/>
              <a:t>-3</a:t>
            </a:r>
            <a:endParaRPr lang="en-CA" sz="1800" b="1" dirty="0"/>
          </a:p>
        </p:txBody>
      </p:sp>
      <mc:AlternateContent xmlns:mc="http://schemas.openxmlformats.org/markup-compatibility/2006" xmlns:a14="http://schemas.microsoft.com/office/drawing/2010/main">
        <mc:Choice Requires="a14">
          <p:sp>
            <p:nvSpPr>
              <p:cNvPr id="5" name="Content Placeholder 4"/>
              <p:cNvSpPr>
                <a:spLocks noGrp="1"/>
              </p:cNvSpPr>
              <p:nvPr>
                <p:ph idx="4294967295"/>
              </p:nvPr>
            </p:nvSpPr>
            <p:spPr>
              <a:xfrm>
                <a:off x="3419872" y="332656"/>
                <a:ext cx="5328592" cy="4536504"/>
              </a:xfrm>
            </p:spPr>
            <p:txBody>
              <a:bodyPr>
                <a:noAutofit/>
              </a:bodyPr>
              <a:lstStyle/>
              <a:p>
                <a:pPr marL="114300" indent="0">
                  <a:buNone/>
                </a:pPr>
                <a14:m>
                  <m:oMathPara xmlns:m="http://schemas.openxmlformats.org/officeDocument/2006/math">
                    <m:oMathParaPr>
                      <m:jc m:val="centerGroup"/>
                    </m:oMathParaPr>
                    <m:oMath xmlns:m="http://schemas.openxmlformats.org/officeDocument/2006/math">
                      <m:sSub>
                        <m:sSubPr>
                          <m:ctrlPr>
                            <a:rPr lang="en-CA" sz="1800" b="1" i="1" smtClean="0">
                              <a:latin typeface="Cambria Math"/>
                              <a:ea typeface="Cambria Math"/>
                            </a:rPr>
                          </m:ctrlPr>
                        </m:sSubPr>
                        <m:e>
                          <m:r>
                            <a:rPr lang="en-CA" sz="1800" b="1" i="1" smtClean="0">
                              <a:latin typeface="Cambria Math"/>
                              <a:ea typeface="Cambria Math"/>
                            </a:rPr>
                            <m:t>𝝆</m:t>
                          </m:r>
                        </m:e>
                        <m:sub>
                          <m:r>
                            <a:rPr lang="en-CA" sz="1800" b="1" i="1" smtClean="0">
                              <a:latin typeface="Cambria Math"/>
                              <a:ea typeface="Cambria Math"/>
                            </a:rPr>
                            <m:t>𝒈</m:t>
                          </m:r>
                        </m:sub>
                      </m:sSub>
                      <m:r>
                        <a:rPr lang="en-CA" sz="1800" b="1" i="1" smtClean="0">
                          <a:latin typeface="Cambria Math"/>
                          <a:ea typeface="Cambria Math"/>
                        </a:rPr>
                        <m:t>=</m:t>
                      </m:r>
                      <m:r>
                        <a:rPr lang="en-CA" sz="1800" b="1" i="1" smtClean="0">
                          <a:latin typeface="Cambria Math"/>
                          <a:ea typeface="Cambria Math"/>
                        </a:rPr>
                        <m:t>𝟏</m:t>
                      </m:r>
                      <m:r>
                        <a:rPr lang="en-CA" sz="1800" b="1" i="1" smtClean="0">
                          <a:latin typeface="Cambria Math"/>
                          <a:ea typeface="Cambria Math"/>
                        </a:rPr>
                        <m:t>.</m:t>
                      </m:r>
                      <m:r>
                        <a:rPr lang="en-CA" sz="1800" b="1" i="1" smtClean="0">
                          <a:latin typeface="Cambria Math"/>
                          <a:ea typeface="Cambria Math"/>
                        </a:rPr>
                        <m:t>𝟕𝟗𝟖</m:t>
                      </m:r>
                      <m:r>
                        <a:rPr lang="en-CA" sz="1800" b="1" i="1" smtClean="0">
                          <a:latin typeface="Cambria Math"/>
                          <a:ea typeface="Cambria Math"/>
                        </a:rPr>
                        <m:t> </m:t>
                      </m:r>
                      <m:r>
                        <a:rPr lang="en-CA" sz="1800" b="1" i="1" smtClean="0">
                          <a:latin typeface="Cambria Math"/>
                          <a:ea typeface="Cambria Math"/>
                        </a:rPr>
                        <m:t>𝒌𝒈</m:t>
                      </m:r>
                      <m:r>
                        <a:rPr lang="en-CA" sz="1800" b="1" i="1" smtClean="0">
                          <a:latin typeface="Cambria Math"/>
                          <a:ea typeface="Cambria Math"/>
                        </a:rPr>
                        <m:t>.</m:t>
                      </m:r>
                      <m:sSup>
                        <m:sSupPr>
                          <m:ctrlPr>
                            <a:rPr lang="en-CA" sz="1800" b="1" i="1" smtClean="0">
                              <a:latin typeface="Cambria Math"/>
                              <a:ea typeface="Cambria Math"/>
                            </a:rPr>
                          </m:ctrlPr>
                        </m:sSupPr>
                        <m:e>
                          <m:r>
                            <a:rPr lang="en-CA" sz="1800" b="1" i="1" smtClean="0">
                              <a:latin typeface="Cambria Math"/>
                              <a:ea typeface="Cambria Math"/>
                            </a:rPr>
                            <m:t>𝒎</m:t>
                          </m:r>
                        </m:e>
                        <m:sup>
                          <m:r>
                            <a:rPr lang="en-CA" sz="1800" b="1" i="1" smtClean="0">
                              <a:latin typeface="Cambria Math"/>
                              <a:ea typeface="Cambria Math"/>
                            </a:rPr>
                            <m:t>−</m:t>
                          </m:r>
                          <m:r>
                            <a:rPr lang="en-CA" sz="1800" b="1" i="1" smtClean="0">
                              <a:latin typeface="Cambria Math"/>
                              <a:ea typeface="Cambria Math"/>
                            </a:rPr>
                            <m:t>𝟑</m:t>
                          </m:r>
                        </m:sup>
                      </m:sSup>
                      <m:r>
                        <a:rPr lang="en-CA" sz="1800" b="1" i="1" smtClean="0">
                          <a:latin typeface="Cambria Math"/>
                          <a:ea typeface="Cambria Math"/>
                        </a:rPr>
                        <m:t>𝒂𝒕</m:t>
                      </m:r>
                      <m:r>
                        <a:rPr lang="en-CA" sz="1800" b="1" i="1" smtClean="0">
                          <a:latin typeface="Cambria Math"/>
                          <a:ea typeface="Cambria Math"/>
                        </a:rPr>
                        <m:t> </m:t>
                      </m:r>
                      <m:r>
                        <a:rPr lang="en-CA" sz="1800" b="1" i="1" smtClean="0">
                          <a:latin typeface="Cambria Math"/>
                          <a:ea typeface="Cambria Math"/>
                        </a:rPr>
                        <m:t>𝟏𝟎𝟎</m:t>
                      </m:r>
                      <m:r>
                        <a:rPr lang="en-CA" sz="1800" b="1" i="1" smtClean="0">
                          <a:latin typeface="Cambria Math"/>
                          <a:ea typeface="Cambria Math"/>
                        </a:rPr>
                        <m:t> </m:t>
                      </m:r>
                      <m:r>
                        <a:rPr lang="en-CA" sz="1800" b="1" i="1" smtClean="0">
                          <a:latin typeface="Cambria Math"/>
                          <a:ea typeface="Cambria Math"/>
                        </a:rPr>
                        <m:t>𝒌𝑷𝒂</m:t>
                      </m:r>
                      <m:r>
                        <a:rPr lang="en-CA" sz="1800" b="1" i="1" smtClean="0">
                          <a:latin typeface="Cambria Math"/>
                          <a:ea typeface="Cambria Math"/>
                        </a:rPr>
                        <m:t> </m:t>
                      </m:r>
                      <m:r>
                        <a:rPr lang="en-CA" sz="1800" b="1" i="1" smtClean="0">
                          <a:latin typeface="Cambria Math"/>
                          <a:ea typeface="Cambria Math"/>
                        </a:rPr>
                        <m:t>𝒂𝒏𝒅</m:t>
                      </m:r>
                      <m:r>
                        <a:rPr lang="en-CA" sz="1800" b="1" i="1" smtClean="0">
                          <a:latin typeface="Cambria Math"/>
                          <a:ea typeface="Cambria Math"/>
                        </a:rPr>
                        <m:t> </m:t>
                      </m:r>
                      <m:r>
                        <a:rPr lang="en-CA" sz="1800" b="1" i="1" smtClean="0">
                          <a:latin typeface="Cambria Math"/>
                          <a:ea typeface="Cambria Math"/>
                        </a:rPr>
                        <m:t>𝟐𝟎</m:t>
                      </m:r>
                      <m:sPre>
                        <m:sPrePr>
                          <m:ctrlPr>
                            <a:rPr lang="en-CA" sz="1800" b="1" i="1" smtClean="0">
                              <a:latin typeface="Cambria Math"/>
                              <a:ea typeface="Cambria Math"/>
                            </a:rPr>
                          </m:ctrlPr>
                        </m:sPrePr>
                        <m:sub/>
                        <m:sup>
                          <m:r>
                            <a:rPr lang="en-CA" sz="1800" b="1" i="1" smtClean="0">
                              <a:latin typeface="Cambria Math"/>
                            </a:rPr>
                            <m:t>𝒐</m:t>
                          </m:r>
                        </m:sup>
                        <m:e>
                          <m:r>
                            <a:rPr lang="en-CA" sz="1800" b="1" i="1" smtClean="0">
                              <a:latin typeface="Cambria Math"/>
                            </a:rPr>
                            <m:t>𝑪</m:t>
                          </m:r>
                        </m:e>
                      </m:sPre>
                    </m:oMath>
                  </m:oMathPara>
                </a14:m>
                <a:endParaRPr lang="en-CA" sz="1800" b="1" dirty="0" smtClean="0"/>
              </a:p>
              <a:p>
                <a:pPr marL="114300" indent="0">
                  <a:buNone/>
                </a:pPr>
                <a:endParaRPr lang="en-CA" sz="1800" b="1" dirty="0" smtClean="0"/>
              </a:p>
              <a:p>
                <a:pPr marL="114300" indent="0">
                  <a:buNone/>
                </a:pPr>
                <a14:m>
                  <m:oMathPara xmlns:m="http://schemas.openxmlformats.org/officeDocument/2006/math">
                    <m:oMathParaPr>
                      <m:jc m:val="centerGroup"/>
                    </m:oMathParaPr>
                    <m:oMath xmlns:m="http://schemas.openxmlformats.org/officeDocument/2006/math">
                      <m:sSub>
                        <m:sSubPr>
                          <m:ctrlPr>
                            <a:rPr lang="en-CA" sz="1800" b="1" i="1">
                              <a:latin typeface="Cambria Math"/>
                            </a:rPr>
                          </m:ctrlPr>
                        </m:sSubPr>
                        <m:e>
                          <m:r>
                            <a:rPr lang="en-CA" sz="1800" b="1" i="1">
                              <a:latin typeface="Cambria Math"/>
                            </a:rPr>
                            <m:t>𝝆</m:t>
                          </m:r>
                        </m:e>
                        <m:sub>
                          <m:r>
                            <a:rPr lang="en-CA" sz="1800" b="1" i="1">
                              <a:latin typeface="Cambria Math"/>
                            </a:rPr>
                            <m:t>𝑷𝑻</m:t>
                          </m:r>
                        </m:sub>
                      </m:sSub>
                      <m:r>
                        <a:rPr lang="en-CA" sz="1800" b="1" i="1">
                          <a:latin typeface="Cambria Math"/>
                        </a:rPr>
                        <m:t>= </m:t>
                      </m:r>
                      <m:sSub>
                        <m:sSubPr>
                          <m:ctrlPr>
                            <a:rPr lang="en-CA" sz="1800" b="1" i="1">
                              <a:latin typeface="Cambria Math"/>
                            </a:rPr>
                          </m:ctrlPr>
                        </m:sSubPr>
                        <m:e>
                          <m:r>
                            <a:rPr lang="en-CA" sz="1800" b="1" i="1">
                              <a:latin typeface="Cambria Math"/>
                            </a:rPr>
                            <m:t>𝝆</m:t>
                          </m:r>
                        </m:e>
                        <m:sub>
                          <m:r>
                            <a:rPr lang="en-CA" sz="1800" b="1" i="1">
                              <a:latin typeface="Cambria Math"/>
                            </a:rPr>
                            <m:t>𝑷𝒐𝑻𝒐</m:t>
                          </m:r>
                        </m:sub>
                      </m:sSub>
                      <m:r>
                        <a:rPr lang="en-CA" sz="1800" b="1" i="1">
                          <a:latin typeface="Cambria Math"/>
                        </a:rPr>
                        <m:t> . </m:t>
                      </m:r>
                      <m:f>
                        <m:fPr>
                          <m:ctrlPr>
                            <a:rPr lang="en-CA" sz="1800" b="1" i="1">
                              <a:latin typeface="Cambria Math"/>
                            </a:rPr>
                          </m:ctrlPr>
                        </m:fPr>
                        <m:num>
                          <m:r>
                            <a:rPr lang="en-CA" sz="1800" b="1" i="1">
                              <a:latin typeface="Cambria Math"/>
                            </a:rPr>
                            <m:t>𝑷</m:t>
                          </m:r>
                        </m:num>
                        <m:den>
                          <m:r>
                            <a:rPr lang="en-CA" sz="1800" b="1" i="1">
                              <a:latin typeface="Cambria Math"/>
                            </a:rPr>
                            <m:t>𝑷𝒐</m:t>
                          </m:r>
                        </m:den>
                      </m:f>
                      <m:r>
                        <a:rPr lang="en-CA" sz="1800" b="1" i="1">
                          <a:latin typeface="Cambria Math"/>
                        </a:rPr>
                        <m:t> . </m:t>
                      </m:r>
                      <m:f>
                        <m:fPr>
                          <m:ctrlPr>
                            <a:rPr lang="en-CA" sz="1800" b="1" i="1">
                              <a:latin typeface="Cambria Math"/>
                            </a:rPr>
                          </m:ctrlPr>
                        </m:fPr>
                        <m:num>
                          <m:r>
                            <a:rPr lang="en-CA" sz="1800" b="1" i="1">
                              <a:latin typeface="Cambria Math"/>
                            </a:rPr>
                            <m:t>𝑻𝒐</m:t>
                          </m:r>
                        </m:num>
                        <m:den>
                          <m:r>
                            <a:rPr lang="en-CA" sz="1800" b="1" i="1">
                              <a:latin typeface="Cambria Math"/>
                            </a:rPr>
                            <m:t>𝑻</m:t>
                          </m:r>
                        </m:den>
                      </m:f>
                    </m:oMath>
                  </m:oMathPara>
                </a14:m>
                <a:endParaRPr lang="en-CA" sz="1800" b="1" dirty="0" smtClean="0"/>
              </a:p>
              <a:p>
                <a:pPr marL="114300" indent="0">
                  <a:buNone/>
                </a:pPr>
                <a:endParaRPr lang="en-CA" sz="1800" b="1" dirty="0"/>
              </a:p>
              <a:p>
                <a:pPr marL="114300" indent="0">
                  <a:buNone/>
                </a:pPr>
                <a:r>
                  <a:rPr lang="en-CA" sz="1800" b="1" dirty="0" smtClean="0">
                    <a:latin typeface="Cambria Math" pitchFamily="18" charset="0"/>
                    <a:ea typeface="Cambria Math" pitchFamily="18" charset="0"/>
                  </a:rPr>
                  <a:t>At 20</a:t>
                </a:r>
                <a:r>
                  <a:rPr lang="en-CA" sz="1800" b="1" baseline="30000" dirty="0" smtClean="0">
                    <a:latin typeface="Cambria Math" pitchFamily="18" charset="0"/>
                    <a:ea typeface="Cambria Math" pitchFamily="18" charset="0"/>
                  </a:rPr>
                  <a:t> </a:t>
                </a:r>
                <a:r>
                  <a:rPr lang="en-CA" sz="1800" b="1" baseline="30000" dirty="0" err="1" smtClean="0">
                    <a:latin typeface="Cambria Math" pitchFamily="18" charset="0"/>
                    <a:ea typeface="Cambria Math" pitchFamily="18" charset="0"/>
                  </a:rPr>
                  <a:t>o</a:t>
                </a:r>
                <a:r>
                  <a:rPr lang="en-CA" sz="1800" b="1" dirty="0" err="1" smtClean="0">
                    <a:latin typeface="Cambria Math" pitchFamily="18" charset="0"/>
                    <a:ea typeface="Cambria Math" pitchFamily="18" charset="0"/>
                  </a:rPr>
                  <a:t>C</a:t>
                </a:r>
                <a:r>
                  <a:rPr lang="en-CA" sz="1800" b="1" dirty="0" smtClean="0">
                    <a:latin typeface="Cambria Math" pitchFamily="18" charset="0"/>
                    <a:ea typeface="Cambria Math" pitchFamily="18" charset="0"/>
                  </a:rPr>
                  <a:t>:</a:t>
                </a:r>
              </a:p>
              <a:p>
                <a:pPr marL="114300" indent="0">
                  <a:buNone/>
                </a:pPr>
                <a:endParaRPr lang="en-CA" sz="1800" b="1" dirty="0"/>
              </a:p>
              <a:p>
                <a:pPr marL="114300" indent="0">
                  <a:buNone/>
                </a:pPr>
                <a14:m>
                  <m:oMathPara xmlns:m="http://schemas.openxmlformats.org/officeDocument/2006/math">
                    <m:oMathParaPr>
                      <m:jc m:val="centerGroup"/>
                    </m:oMathParaPr>
                    <m:oMath xmlns:m="http://schemas.openxmlformats.org/officeDocument/2006/math">
                      <m:r>
                        <a:rPr lang="en-CA" sz="1800" b="1" i="1" smtClean="0">
                          <a:latin typeface="Cambria Math"/>
                          <a:ea typeface="Cambria Math" pitchFamily="18" charset="0"/>
                        </a:rPr>
                        <m:t>𝟎</m:t>
                      </m:r>
                      <m:r>
                        <a:rPr lang="en-CA" sz="1800" b="1" i="1" smtClean="0">
                          <a:latin typeface="Cambria Math"/>
                          <a:ea typeface="Cambria Math" pitchFamily="18" charset="0"/>
                        </a:rPr>
                        <m:t>.</m:t>
                      </m:r>
                      <m:r>
                        <a:rPr lang="en-CA" sz="1800" b="1" i="1" smtClean="0">
                          <a:latin typeface="Cambria Math"/>
                          <a:ea typeface="Cambria Math" pitchFamily="18" charset="0"/>
                        </a:rPr>
                        <m:t>𝟏</m:t>
                      </m:r>
                      <m:r>
                        <a:rPr lang="en-CA" sz="1800" b="1" i="1">
                          <a:latin typeface="Cambria Math" pitchFamily="18" charset="0"/>
                          <a:ea typeface="Cambria Math" pitchFamily="18" charset="0"/>
                        </a:rPr>
                        <m:t>=</m:t>
                      </m:r>
                      <m:r>
                        <a:rPr lang="en-CA" sz="1800" b="1" i="1" smtClean="0">
                          <a:latin typeface="Cambria Math" pitchFamily="18" charset="0"/>
                          <a:ea typeface="Cambria Math" pitchFamily="18" charset="0"/>
                        </a:rPr>
                        <m:t>𝟏</m:t>
                      </m:r>
                      <m:r>
                        <a:rPr lang="en-CA" sz="1800" b="1" i="1" smtClean="0">
                          <a:latin typeface="Cambria Math"/>
                          <a:ea typeface="Cambria Math" pitchFamily="18" charset="0"/>
                        </a:rPr>
                        <m:t>.</m:t>
                      </m:r>
                      <m:r>
                        <a:rPr lang="en-CA" sz="1800" b="1" i="1" smtClean="0">
                          <a:latin typeface="Cambria Math" pitchFamily="18" charset="0"/>
                          <a:ea typeface="Cambria Math" pitchFamily="18" charset="0"/>
                        </a:rPr>
                        <m:t>𝟕𝟗𝟖</m:t>
                      </m:r>
                      <m:r>
                        <a:rPr lang="en-CA" sz="1800" b="1" i="1">
                          <a:latin typeface="Cambria Math" pitchFamily="18" charset="0"/>
                          <a:ea typeface="Cambria Math" pitchFamily="18" charset="0"/>
                        </a:rPr>
                        <m:t>. </m:t>
                      </m:r>
                      <m:f>
                        <m:fPr>
                          <m:ctrlPr>
                            <a:rPr lang="en-CA" sz="1800" b="1" i="1">
                              <a:latin typeface="Cambria Math"/>
                              <a:ea typeface="Cambria Math" pitchFamily="18" charset="0"/>
                            </a:rPr>
                          </m:ctrlPr>
                        </m:fPr>
                        <m:num>
                          <m:r>
                            <a:rPr lang="en-CA" sz="1800" b="1" i="1">
                              <a:latin typeface="Cambria Math" pitchFamily="18" charset="0"/>
                              <a:ea typeface="Cambria Math" pitchFamily="18" charset="0"/>
                            </a:rPr>
                            <m:t>𝑷</m:t>
                          </m:r>
                        </m:num>
                        <m:den>
                          <m:r>
                            <a:rPr lang="en-CA" sz="1800" b="1" i="1" smtClean="0">
                              <a:latin typeface="Cambria Math" pitchFamily="18" charset="0"/>
                              <a:ea typeface="Cambria Math" pitchFamily="18" charset="0"/>
                            </a:rPr>
                            <m:t>𝟏𝟎𝟎</m:t>
                          </m:r>
                        </m:den>
                      </m:f>
                      <m:r>
                        <a:rPr lang="en-CA" sz="1800" b="1" i="1">
                          <a:latin typeface="Cambria Math" pitchFamily="18" charset="0"/>
                          <a:ea typeface="Cambria Math" pitchFamily="18" charset="0"/>
                        </a:rPr>
                        <m:t> . </m:t>
                      </m:r>
                      <m:f>
                        <m:fPr>
                          <m:ctrlPr>
                            <a:rPr lang="en-CA" sz="1800" b="1" i="1" smtClean="0">
                              <a:latin typeface="Cambria Math"/>
                              <a:ea typeface="Cambria Math" pitchFamily="18" charset="0"/>
                            </a:rPr>
                          </m:ctrlPr>
                        </m:fPr>
                        <m:num>
                          <m:r>
                            <a:rPr lang="en-CA" sz="1800" b="1" i="1" smtClean="0">
                              <a:latin typeface="Cambria Math" pitchFamily="18" charset="0"/>
                              <a:ea typeface="Cambria Math" pitchFamily="18" charset="0"/>
                            </a:rPr>
                            <m:t>𝟐</m:t>
                          </m:r>
                          <m:r>
                            <a:rPr lang="en-CA" sz="1800" b="1" i="1" smtClean="0">
                              <a:latin typeface="Cambria Math"/>
                              <a:ea typeface="Cambria Math" pitchFamily="18" charset="0"/>
                            </a:rPr>
                            <m:t>𝟗</m:t>
                          </m:r>
                          <m:r>
                            <a:rPr lang="en-CA" sz="1800" b="1" i="1" smtClean="0">
                              <a:latin typeface="Cambria Math" pitchFamily="18" charset="0"/>
                              <a:ea typeface="Cambria Math" pitchFamily="18" charset="0"/>
                            </a:rPr>
                            <m:t>𝟑</m:t>
                          </m:r>
                        </m:num>
                        <m:den>
                          <m:r>
                            <a:rPr lang="en-CA" sz="1800" b="1" i="1" smtClean="0">
                              <a:latin typeface="Cambria Math" pitchFamily="18" charset="0"/>
                              <a:ea typeface="Cambria Math" pitchFamily="18" charset="0"/>
                            </a:rPr>
                            <m:t>𝟐</m:t>
                          </m:r>
                          <m:r>
                            <a:rPr lang="en-CA" sz="1800" b="1" i="1" smtClean="0">
                              <a:latin typeface="Cambria Math"/>
                              <a:ea typeface="Cambria Math" pitchFamily="18" charset="0"/>
                            </a:rPr>
                            <m:t>𝟗</m:t>
                          </m:r>
                          <m:r>
                            <a:rPr lang="en-CA" sz="1800" b="1" i="1" smtClean="0">
                              <a:latin typeface="Cambria Math" pitchFamily="18" charset="0"/>
                              <a:ea typeface="Cambria Math" pitchFamily="18" charset="0"/>
                            </a:rPr>
                            <m:t>𝟑</m:t>
                          </m:r>
                        </m:den>
                      </m:f>
                    </m:oMath>
                  </m:oMathPara>
                </a14:m>
                <a:endParaRPr lang="en-CA" sz="1800" b="1" dirty="0" smtClean="0">
                  <a:latin typeface="Cambria Math" pitchFamily="18" charset="0"/>
                  <a:ea typeface="Cambria Math" pitchFamily="18" charset="0"/>
                </a:endParaRPr>
              </a:p>
              <a:p>
                <a:pPr marL="114300" indent="0">
                  <a:buNone/>
                </a:pPr>
                <a:endParaRPr lang="en-CA" sz="1800" b="1" dirty="0" smtClean="0"/>
              </a:p>
              <a:p>
                <a:pPr marL="114300" indent="0">
                  <a:buNone/>
                </a:pPr>
                <a14:m>
                  <m:oMathPara xmlns:m="http://schemas.openxmlformats.org/officeDocument/2006/math">
                    <m:oMathParaPr>
                      <m:jc m:val="centerGroup"/>
                    </m:oMathParaPr>
                    <m:oMath xmlns:m="http://schemas.openxmlformats.org/officeDocument/2006/math">
                      <m:r>
                        <a:rPr lang="en-CA" sz="1800" b="1" i="1" smtClean="0">
                          <a:latin typeface="Cambria Math"/>
                        </a:rPr>
                        <m:t>𝑷</m:t>
                      </m:r>
                      <m:r>
                        <a:rPr lang="en-CA" sz="1800" b="1" i="1" smtClean="0">
                          <a:latin typeface="Cambria Math"/>
                        </a:rPr>
                        <m:t>=</m:t>
                      </m:r>
                      <m:r>
                        <a:rPr lang="en-CA" sz="1800" b="1" i="1" smtClean="0">
                          <a:latin typeface="Cambria Math"/>
                        </a:rPr>
                        <m:t>𝟓</m:t>
                      </m:r>
                      <m:r>
                        <a:rPr lang="en-CA" sz="1800" b="1" i="1" smtClean="0">
                          <a:latin typeface="Cambria Math"/>
                        </a:rPr>
                        <m:t>.</m:t>
                      </m:r>
                      <m:r>
                        <a:rPr lang="en-CA" sz="1800" b="1" i="1" smtClean="0">
                          <a:latin typeface="Cambria Math"/>
                        </a:rPr>
                        <m:t>𝟓𝟔𝟐</m:t>
                      </m:r>
                      <m:r>
                        <a:rPr lang="en-CA" sz="1800" b="1" i="1" smtClean="0">
                          <a:latin typeface="Cambria Math"/>
                        </a:rPr>
                        <m:t> </m:t>
                      </m:r>
                      <m:r>
                        <a:rPr lang="en-CA" sz="1800" b="1" i="1" smtClean="0">
                          <a:latin typeface="Cambria Math"/>
                        </a:rPr>
                        <m:t>𝒌𝑷𝒂</m:t>
                      </m:r>
                    </m:oMath>
                  </m:oMathPara>
                </a14:m>
                <a:endParaRPr lang="en-CA" sz="1800" b="1" dirty="0" smtClean="0"/>
              </a:p>
              <a:p>
                <a:pPr marL="114300" indent="0">
                  <a:buNone/>
                </a:pPr>
                <a:endParaRPr lang="en-CA" sz="1800" b="0" dirty="0" smtClean="0"/>
              </a:p>
              <a:p>
                <a:pPr marL="114300" indent="0" algn="ctr">
                  <a:buNone/>
                </a:pPr>
                <a:r>
                  <a:rPr lang="en-CA" sz="1800" b="1" dirty="0" smtClean="0">
                    <a:latin typeface="Cambria Math" pitchFamily="18" charset="0"/>
                    <a:ea typeface="Cambria Math" pitchFamily="18" charset="0"/>
                  </a:rPr>
                  <a:t>(41.72 </a:t>
                </a:r>
                <a:r>
                  <a:rPr lang="en-CA" sz="1800" b="1" dirty="0" err="1" smtClean="0">
                    <a:latin typeface="Cambria Math" pitchFamily="18" charset="0"/>
                    <a:ea typeface="Cambria Math" pitchFamily="18" charset="0"/>
                  </a:rPr>
                  <a:t>torr</a:t>
                </a:r>
                <a:r>
                  <a:rPr lang="en-CA" sz="1800" b="1" dirty="0" smtClean="0">
                    <a:latin typeface="Cambria Math" pitchFamily="18" charset="0"/>
                    <a:ea typeface="Cambria Math" pitchFamily="18" charset="0"/>
                  </a:rPr>
                  <a:t>)</a:t>
                </a:r>
              </a:p>
              <a:p>
                <a:pPr marL="114300" indent="0">
                  <a:buNone/>
                </a:pPr>
                <a:endParaRPr lang="en-CA" sz="1800" dirty="0" smtClean="0"/>
              </a:p>
            </p:txBody>
          </p:sp>
        </mc:Choice>
        <mc:Fallback xmlns="">
          <p:sp>
            <p:nvSpPr>
              <p:cNvPr id="5" name="Content Placeholder 4"/>
              <p:cNvSpPr>
                <a:spLocks noGrp="1" noRot="1" noChangeAspect="1" noMove="1" noResize="1" noEditPoints="1" noAdjustHandles="1" noChangeArrowheads="1" noChangeShapeType="1" noTextEdit="1"/>
              </p:cNvSpPr>
              <p:nvPr>
                <p:ph idx="4294967295"/>
              </p:nvPr>
            </p:nvSpPr>
            <p:spPr>
              <a:xfrm>
                <a:off x="3419872" y="332656"/>
                <a:ext cx="5328592" cy="4536504"/>
              </a:xfrm>
              <a:blipFill rotWithShape="1">
                <a:blip r:embed="rId2"/>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3933782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3528" y="365760"/>
            <a:ext cx="8570920" cy="548640"/>
          </a:xfrm>
        </p:spPr>
        <p:txBody>
          <a:bodyPr/>
          <a:lstStyle/>
          <a:p>
            <a:pPr algn="ctr"/>
            <a:r>
              <a:rPr lang="en-CA" sz="2400" dirty="0" smtClean="0"/>
              <a:t>Basic Components of AN Ionization chamber</a:t>
            </a:r>
            <a:endParaRPr lang="en-CA" sz="2400" dirty="0"/>
          </a:p>
        </p:txBody>
      </p:sp>
      <p:pic>
        <p:nvPicPr>
          <p:cNvPr id="1026" name="Picture 2" descr="c05f003_highres">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47230"/>
          <a:stretch/>
        </p:blipFill>
        <p:spPr bwMode="auto">
          <a:xfrm>
            <a:off x="611560" y="1412777"/>
            <a:ext cx="7831964" cy="352839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347864" y="5373216"/>
            <a:ext cx="5449825"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CA" dirty="0" smtClean="0"/>
              <a:t>Common Fill </a:t>
            </a:r>
            <a:r>
              <a:rPr lang="en-CA" dirty="0"/>
              <a:t>G</a:t>
            </a:r>
            <a:r>
              <a:rPr lang="en-CA" dirty="0" smtClean="0"/>
              <a:t>ases: </a:t>
            </a:r>
            <a:r>
              <a:rPr lang="en-CA" dirty="0" err="1" smtClean="0"/>
              <a:t>Ar</a:t>
            </a:r>
            <a:r>
              <a:rPr lang="en-CA" dirty="0" smtClean="0"/>
              <a:t>, He, H</a:t>
            </a:r>
            <a:r>
              <a:rPr lang="en-CA" baseline="-25000" dirty="0" smtClean="0"/>
              <a:t>2</a:t>
            </a:r>
            <a:r>
              <a:rPr lang="en-CA" dirty="0" smtClean="0"/>
              <a:t>, N</a:t>
            </a:r>
            <a:r>
              <a:rPr lang="en-CA" baseline="-25000" dirty="0" smtClean="0"/>
              <a:t>2</a:t>
            </a:r>
            <a:r>
              <a:rPr lang="en-CA" dirty="0" smtClean="0"/>
              <a:t>, Air, O</a:t>
            </a:r>
            <a:r>
              <a:rPr lang="en-CA" baseline="-25000" dirty="0" smtClean="0"/>
              <a:t>2</a:t>
            </a:r>
            <a:r>
              <a:rPr lang="en-CA" dirty="0" smtClean="0"/>
              <a:t>, CH</a:t>
            </a:r>
            <a:r>
              <a:rPr lang="en-CA" baseline="-25000" dirty="0" smtClean="0"/>
              <a:t>4,</a:t>
            </a:r>
            <a:r>
              <a:rPr lang="en-CA" dirty="0"/>
              <a:t> </a:t>
            </a:r>
            <a:r>
              <a:rPr lang="en-CA" dirty="0" smtClean="0"/>
              <a:t>TE</a:t>
            </a:r>
            <a:endParaRPr lang="en-CA" dirty="0"/>
          </a:p>
        </p:txBody>
      </p:sp>
    </p:spTree>
    <p:extLst>
      <p:ext uri="{BB962C8B-B14F-4D97-AF65-F5344CB8AC3E}">
        <p14:creationId xmlns:p14="http://schemas.microsoft.com/office/powerpoint/2010/main" val="42897139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a:t/>
            </a:r>
            <a:br>
              <a:rPr lang="en-CA" dirty="0"/>
            </a:br>
            <a:endParaRPr lang="en-CA" dirty="0"/>
          </a:p>
        </p:txBody>
      </p:sp>
      <p:sp>
        <p:nvSpPr>
          <p:cNvPr id="3" name="Text Placeholder 2"/>
          <p:cNvSpPr>
            <a:spLocks noGrp="1"/>
          </p:cNvSpPr>
          <p:nvPr>
            <p:ph type="body" sz="half" idx="4294967295"/>
          </p:nvPr>
        </p:nvSpPr>
        <p:spPr>
          <a:xfrm>
            <a:off x="0" y="2181225"/>
            <a:ext cx="6097588" cy="739775"/>
          </a:xfrm>
        </p:spPr>
        <p:txBody>
          <a:bodyPr>
            <a:normAutofit/>
          </a:bodyPr>
          <a:lstStyle/>
          <a:p>
            <a:r>
              <a:rPr lang="en-CA" sz="2400" dirty="0" smtClean="0"/>
              <a:t>Rossi Counter</a:t>
            </a:r>
            <a:endParaRPr lang="en-CA" sz="2400" dirty="0"/>
          </a:p>
        </p:txBody>
      </p:sp>
      <p:pic>
        <p:nvPicPr>
          <p:cNvPr id="819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5085" y="368401"/>
            <a:ext cx="4475187" cy="4500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13693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927225" y="332656"/>
            <a:ext cx="5207000" cy="6096000"/>
          </a:xfrm>
          <a:prstGeom prst="rect">
            <a:avLst/>
          </a:prstGeom>
          <a:noFill/>
          <a:ln>
            <a:noFill/>
          </a:ln>
          <a:effectLst>
            <a:softEdge rad="12700"/>
          </a:effectLst>
        </p:spPr>
      </p:pic>
    </p:spTree>
    <p:extLst>
      <p:ext uri="{BB962C8B-B14F-4D97-AF65-F5344CB8AC3E}">
        <p14:creationId xmlns:p14="http://schemas.microsoft.com/office/powerpoint/2010/main" val="2900651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Tepc</a:t>
            </a:r>
            <a:r>
              <a:rPr lang="en-CA" dirty="0" smtClean="0"/>
              <a:t> calibration</a:t>
            </a:r>
            <a:endParaRPr lang="en-CA" dirty="0"/>
          </a:p>
        </p:txBody>
      </p:sp>
      <p:sp>
        <p:nvSpPr>
          <p:cNvPr id="3" name="Text Placeholder 2"/>
          <p:cNvSpPr>
            <a:spLocks noGrp="1"/>
          </p:cNvSpPr>
          <p:nvPr>
            <p:ph type="body" idx="1"/>
          </p:nvPr>
        </p:nvSpPr>
        <p:spPr/>
        <p:txBody>
          <a:bodyPr>
            <a:normAutofit/>
          </a:bodyPr>
          <a:lstStyle/>
          <a:p>
            <a:r>
              <a:rPr lang="en-CA" dirty="0" smtClean="0"/>
              <a:t>Internal alpha sources </a:t>
            </a:r>
            <a:endParaRPr lang="en-CA" dirty="0"/>
          </a:p>
        </p:txBody>
      </p:sp>
    </p:spTree>
    <p:extLst>
      <p:ext uri="{BB962C8B-B14F-4D97-AF65-F5344CB8AC3E}">
        <p14:creationId xmlns:p14="http://schemas.microsoft.com/office/powerpoint/2010/main" val="617954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44624"/>
            <a:ext cx="7520940" cy="548640"/>
          </a:xfrm>
        </p:spPr>
        <p:txBody>
          <a:bodyPr/>
          <a:lstStyle/>
          <a:p>
            <a:r>
              <a:rPr lang="en-CA" dirty="0" smtClean="0"/>
              <a:t>Internal source calibration</a:t>
            </a:r>
            <a:endParaRPr lang="en-CA" dirty="0"/>
          </a:p>
        </p:txBody>
      </p:sp>
      <p:sp>
        <p:nvSpPr>
          <p:cNvPr id="3" name="Text Placeholder 2"/>
          <p:cNvSpPr>
            <a:spLocks noGrp="1"/>
          </p:cNvSpPr>
          <p:nvPr>
            <p:ph type="body" sz="half" idx="4294967295"/>
          </p:nvPr>
        </p:nvSpPr>
        <p:spPr>
          <a:xfrm>
            <a:off x="0" y="1628800"/>
            <a:ext cx="2267744" cy="2327895"/>
          </a:xfrm>
        </p:spPr>
        <p:txBody>
          <a:bodyPr>
            <a:normAutofit/>
          </a:bodyPr>
          <a:lstStyle/>
          <a:p>
            <a:pPr marL="0" lvl="1" indent="0">
              <a:buNone/>
            </a:pPr>
            <a:r>
              <a:rPr lang="en-CA" b="1" dirty="0" smtClean="0"/>
              <a:t>In crossing the TEPC an alpha particle will lose an average amount of energy that can be calculated using range-energy data</a:t>
            </a:r>
            <a:endParaRPr lang="en-CA" b="1"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5803" y="620688"/>
            <a:ext cx="5952661"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57234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Internal source calibration</a:t>
            </a:r>
            <a:endParaRPr lang="en-CA" dirty="0"/>
          </a:p>
        </p:txBody>
      </p:sp>
      <p:sp>
        <p:nvSpPr>
          <p:cNvPr id="3" name="Text Placeholder 2"/>
          <p:cNvSpPr>
            <a:spLocks noGrp="1"/>
          </p:cNvSpPr>
          <p:nvPr>
            <p:ph type="body" sz="half" idx="4294967295"/>
          </p:nvPr>
        </p:nvSpPr>
        <p:spPr>
          <a:xfrm>
            <a:off x="0" y="1268761"/>
            <a:ext cx="1907704" cy="3384376"/>
          </a:xfrm>
        </p:spPr>
        <p:txBody>
          <a:bodyPr>
            <a:normAutofit lnSpcReduction="10000"/>
          </a:bodyPr>
          <a:lstStyle/>
          <a:p>
            <a:pPr marL="0" lvl="1" indent="0">
              <a:buNone/>
            </a:pPr>
            <a:r>
              <a:rPr lang="en-CA" b="1" dirty="0" smtClean="0"/>
              <a:t>Each alpha particle crossing the counter generates a pulse height proportional to the energy deposited; the mean of this distribution is associated with the mean energy deposited in the counter</a:t>
            </a:r>
            <a:endParaRPr lang="en-CA" b="1" dirty="0"/>
          </a:p>
        </p:txBody>
      </p:sp>
      <p:pic>
        <p:nvPicPr>
          <p:cNvPr id="6" name="Picture Placeholder 5"/>
          <p:cNvPicPr>
            <a:picLocks noGrp="1" noChangeAspect="1"/>
          </p:cNvPicPr>
          <p:nvPr>
            <p:ph type="pic" idx="4294967295"/>
          </p:nvPr>
        </p:nvPicPr>
        <p:blipFill>
          <a:blip r:embed="rId2">
            <a:extLst>
              <a:ext uri="{28A0092B-C50C-407E-A947-70E740481C1C}">
                <a14:useLocalDpi xmlns:a14="http://schemas.microsoft.com/office/drawing/2010/main" val="0"/>
              </a:ext>
            </a:extLst>
          </a:blip>
          <a:srcRect t="12840" b="12840"/>
          <a:stretch>
            <a:fillRect/>
          </a:stretch>
        </p:blipFill>
        <p:spPr>
          <a:xfrm>
            <a:off x="2051720" y="1052736"/>
            <a:ext cx="6975475" cy="3887787"/>
          </a:xfrm>
          <a:prstGeom prst="rect">
            <a:avLst/>
          </a:prstGeom>
        </p:spPr>
      </p:pic>
    </p:spTree>
    <p:extLst>
      <p:ext uri="{BB962C8B-B14F-4D97-AF65-F5344CB8AC3E}">
        <p14:creationId xmlns:p14="http://schemas.microsoft.com/office/powerpoint/2010/main" val="38206764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404664"/>
            <a:ext cx="5928659" cy="4446494"/>
          </a:xfrm>
          <a:prstGeom prst="rect">
            <a:avLst/>
          </a:prstGeom>
        </p:spPr>
      </p:pic>
    </p:spTree>
    <p:extLst>
      <p:ext uri="{BB962C8B-B14F-4D97-AF65-F5344CB8AC3E}">
        <p14:creationId xmlns:p14="http://schemas.microsoft.com/office/powerpoint/2010/main" val="20227427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example</a:t>
            </a:r>
            <a:endParaRPr lang="en-CA" dirty="0"/>
          </a:p>
        </p:txBody>
      </p:sp>
      <p:sp>
        <p:nvSpPr>
          <p:cNvPr id="2" name="Content Placeholder 1"/>
          <p:cNvSpPr>
            <a:spLocks noGrp="1"/>
          </p:cNvSpPr>
          <p:nvPr>
            <p:ph idx="4294967295"/>
          </p:nvPr>
        </p:nvSpPr>
        <p:spPr>
          <a:xfrm>
            <a:off x="4211960" y="1052736"/>
            <a:ext cx="4320480" cy="3672408"/>
          </a:xfrm>
        </p:spPr>
        <p:txBody>
          <a:bodyPr>
            <a:normAutofit/>
          </a:bodyPr>
          <a:lstStyle/>
          <a:p>
            <a:r>
              <a:rPr lang="en-CA" sz="2000" dirty="0" smtClean="0"/>
              <a:t>Applied Voltage 750V; amplifier gain 10</a:t>
            </a:r>
          </a:p>
          <a:p>
            <a:r>
              <a:rPr lang="en-CA" sz="2000" dirty="0" smtClean="0"/>
              <a:t>Mean energy lost 168.48 </a:t>
            </a:r>
            <a:r>
              <a:rPr lang="en-CA" sz="2000" dirty="0" err="1" smtClean="0"/>
              <a:t>keV</a:t>
            </a:r>
            <a:endParaRPr lang="en-CA" sz="2000" dirty="0" smtClean="0"/>
          </a:p>
          <a:p>
            <a:r>
              <a:rPr lang="en-CA" sz="2000" dirty="0" smtClean="0"/>
              <a:t>Mean chord-length 1.33 </a:t>
            </a:r>
            <a:r>
              <a:rPr lang="en-CA" sz="2000" dirty="0"/>
              <a:t>µm</a:t>
            </a:r>
          </a:p>
          <a:p>
            <a:r>
              <a:rPr lang="en-CA" sz="2000" dirty="0" smtClean="0"/>
              <a:t>Channel 3835 corresponds to 126.68 </a:t>
            </a:r>
            <a:r>
              <a:rPr lang="en-CA" sz="2000" dirty="0" err="1" smtClean="0"/>
              <a:t>keV</a:t>
            </a:r>
            <a:r>
              <a:rPr lang="en-CA" sz="2000" dirty="0" smtClean="0"/>
              <a:t>/µm</a:t>
            </a:r>
          </a:p>
          <a:p>
            <a:r>
              <a:rPr lang="en-CA" sz="2000" dirty="0" smtClean="0"/>
              <a:t>Calibration Factor for amplifier setting of 10 (126.68/3835) = 0.03303 </a:t>
            </a:r>
            <a:r>
              <a:rPr lang="en-CA" sz="2000" dirty="0" err="1" smtClean="0"/>
              <a:t>keV</a:t>
            </a:r>
            <a:r>
              <a:rPr lang="en-CA" sz="2000" dirty="0" smtClean="0"/>
              <a:t>/µm/channel</a:t>
            </a:r>
          </a:p>
          <a:p>
            <a:endParaRPr lang="en-CA" dirty="0"/>
          </a:p>
          <a:p>
            <a:endParaRPr lang="en-CA" dirty="0"/>
          </a:p>
        </p:txBody>
      </p:sp>
      <p:sp>
        <p:nvSpPr>
          <p:cNvPr id="3" name="Text Placeholder 2"/>
          <p:cNvSpPr>
            <a:spLocks noGrp="1"/>
          </p:cNvSpPr>
          <p:nvPr>
            <p:ph type="body" sz="half" idx="4294967295"/>
          </p:nvPr>
        </p:nvSpPr>
        <p:spPr>
          <a:xfrm>
            <a:off x="251520" y="1628800"/>
            <a:ext cx="2987824" cy="2160239"/>
          </a:xfrm>
        </p:spPr>
        <p:txBody>
          <a:bodyPr>
            <a:normAutofit/>
          </a:bodyPr>
          <a:lstStyle/>
          <a:p>
            <a:pPr marL="0" lvl="1" indent="0">
              <a:buNone/>
            </a:pPr>
            <a:r>
              <a:rPr lang="en-CA" sz="1800" b="1" dirty="0" smtClean="0"/>
              <a:t>Using range-energy data for propane based TE gas for a 2 micron simulated diameter and a Cm-244 internal alpha source of energy 5.8 MeV.</a:t>
            </a:r>
            <a:endParaRPr lang="en-CA" sz="1800" b="1" dirty="0"/>
          </a:p>
        </p:txBody>
      </p:sp>
    </p:spTree>
    <p:extLst>
      <p:ext uri="{BB962C8B-B14F-4D97-AF65-F5344CB8AC3E}">
        <p14:creationId xmlns:p14="http://schemas.microsoft.com/office/powerpoint/2010/main" val="22670279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06050" y="260648"/>
            <a:ext cx="6840760" cy="5057276"/>
            <a:chOff x="1331640" y="459956"/>
            <a:chExt cx="6840760" cy="5057276"/>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459956"/>
              <a:ext cx="6840760" cy="5057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2627784" y="1412776"/>
              <a:ext cx="4752528" cy="1077218"/>
            </a:xfrm>
            <a:prstGeom prst="rect">
              <a:avLst/>
            </a:prstGeom>
            <a:noFill/>
          </p:spPr>
          <p:txBody>
            <a:bodyPr wrap="square" rtlCol="0">
              <a:spAutoFit/>
            </a:bodyPr>
            <a:lstStyle/>
            <a:p>
              <a:r>
                <a:rPr lang="en-CA" sz="1600" b="1" dirty="0" smtClean="0"/>
                <a:t>Frequency distribution measured in an Am-Be field with a 2” REM500 TEPC with simulated diameter 2µm and calibration factor 1.641keV/µm/</a:t>
              </a:r>
              <a:r>
                <a:rPr lang="en-CA" sz="1600" b="1" dirty="0" err="1" smtClean="0"/>
                <a:t>chn</a:t>
              </a:r>
              <a:endParaRPr lang="en-CA" sz="1600" b="1" dirty="0"/>
            </a:p>
          </p:txBody>
        </p:sp>
      </p:grpSp>
    </p:spTree>
    <p:extLst>
      <p:ext uri="{BB962C8B-B14F-4D97-AF65-F5344CB8AC3E}">
        <p14:creationId xmlns:p14="http://schemas.microsoft.com/office/powerpoint/2010/main" val="16438271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60648"/>
            <a:ext cx="6264696" cy="4698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771800" y="1124744"/>
            <a:ext cx="4392488" cy="830997"/>
          </a:xfrm>
          <a:prstGeom prst="rect">
            <a:avLst/>
          </a:prstGeom>
          <a:noFill/>
        </p:spPr>
        <p:txBody>
          <a:bodyPr wrap="square" rtlCol="0">
            <a:spAutoFit/>
          </a:bodyPr>
          <a:lstStyle/>
          <a:p>
            <a:r>
              <a:rPr lang="en-CA" sz="1600" b="1" dirty="0" smtClean="0"/>
              <a:t>Frequency x lineal energy:  Dose Distribution d(y) with calibration factor 1.641keV/µm/</a:t>
            </a:r>
            <a:r>
              <a:rPr lang="en-CA" sz="1600" b="1" dirty="0" err="1" smtClean="0"/>
              <a:t>chn</a:t>
            </a:r>
            <a:endParaRPr lang="en-CA" sz="1600" b="1" dirty="0"/>
          </a:p>
        </p:txBody>
      </p:sp>
    </p:spTree>
    <p:extLst>
      <p:ext uri="{BB962C8B-B14F-4D97-AF65-F5344CB8AC3E}">
        <p14:creationId xmlns:p14="http://schemas.microsoft.com/office/powerpoint/2010/main" val="1332309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91179" y="5589240"/>
            <a:ext cx="7056784" cy="646331"/>
          </a:xfrm>
          <a:prstGeom prst="rect">
            <a:avLst/>
          </a:prstGeom>
          <a:noFill/>
        </p:spPr>
        <p:txBody>
          <a:bodyPr wrap="square" rtlCol="0">
            <a:spAutoFit/>
          </a:bodyPr>
          <a:lstStyle/>
          <a:p>
            <a:pPr algn="ctr"/>
            <a:r>
              <a:rPr lang="en-CA" b="1" dirty="0" err="1" smtClean="0"/>
              <a:t>y.f</a:t>
            </a:r>
            <a:r>
              <a:rPr lang="en-CA" b="1" dirty="0" smtClean="0"/>
              <a:t>(y) data plotted in equal logarithmic intervals, 50  per decade</a:t>
            </a:r>
            <a:endParaRPr lang="en-CA" b="1"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1627" y="332656"/>
            <a:ext cx="6720746"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886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2960" y="1100628"/>
            <a:ext cx="7520940" cy="3840540"/>
          </a:xfrm>
        </p:spPr>
        <p:txBody>
          <a:bodyPr>
            <a:normAutofit fontScale="92500" lnSpcReduction="20000"/>
          </a:bodyPr>
          <a:lstStyle/>
          <a:p>
            <a:pPr marL="0" lvl="1" indent="0">
              <a:buNone/>
            </a:pPr>
            <a:r>
              <a:rPr lang="en-CA" sz="2400" b="1" dirty="0" smtClean="0"/>
              <a:t>To create an ion pair, a minimum energy equal to the ionization energy of the gas molecule must be transferred</a:t>
            </a:r>
          </a:p>
          <a:p>
            <a:endParaRPr lang="en-CA" sz="2400" dirty="0"/>
          </a:p>
          <a:p>
            <a:pPr marL="0" lvl="1" indent="0">
              <a:buNone/>
            </a:pPr>
            <a:r>
              <a:rPr lang="en-CA" sz="2400" b="1" dirty="0" smtClean="0"/>
              <a:t>Ionization energy between 10 to 25 </a:t>
            </a:r>
            <a:r>
              <a:rPr lang="en-CA" sz="2400" b="1" dirty="0" err="1" smtClean="0"/>
              <a:t>eV</a:t>
            </a:r>
            <a:r>
              <a:rPr lang="en-CA" sz="2400" b="1" dirty="0" smtClean="0"/>
              <a:t> for least tightly bound electron shells for gases of interest</a:t>
            </a:r>
          </a:p>
          <a:p>
            <a:endParaRPr lang="en-CA" sz="2400" dirty="0" smtClean="0"/>
          </a:p>
          <a:p>
            <a:pPr lvl="2"/>
            <a:r>
              <a:rPr lang="en-CA" sz="2000" b="1" dirty="0" smtClean="0"/>
              <a:t>Competing mechanisms such as excitation leads to incident particle energy loss without the creation of ion pair</a:t>
            </a:r>
          </a:p>
          <a:p>
            <a:endParaRPr lang="en-CA" sz="2400" dirty="0"/>
          </a:p>
          <a:p>
            <a:pPr marL="0" lvl="1" indent="0">
              <a:buNone/>
            </a:pPr>
            <a:r>
              <a:rPr lang="en-CA" sz="2400" b="1" dirty="0" smtClean="0"/>
              <a:t>W-value: average energy lost by incident particle per ion pair formed</a:t>
            </a:r>
          </a:p>
        </p:txBody>
      </p:sp>
      <p:sp>
        <p:nvSpPr>
          <p:cNvPr id="3" name="Title 2"/>
          <p:cNvSpPr>
            <a:spLocks noGrp="1"/>
          </p:cNvSpPr>
          <p:nvPr>
            <p:ph type="title"/>
          </p:nvPr>
        </p:nvSpPr>
        <p:spPr/>
        <p:txBody>
          <a:bodyPr/>
          <a:lstStyle/>
          <a:p>
            <a:r>
              <a:rPr lang="en-CA" dirty="0" smtClean="0"/>
              <a:t>Ionization in Gases</a:t>
            </a:r>
            <a:endParaRPr lang="en-CA" dirty="0"/>
          </a:p>
        </p:txBody>
      </p:sp>
      <p:sp>
        <p:nvSpPr>
          <p:cNvPr id="4" name="Rounded Rectangle 3"/>
          <p:cNvSpPr/>
          <p:nvPr/>
        </p:nvSpPr>
        <p:spPr>
          <a:xfrm>
            <a:off x="611560" y="5229200"/>
            <a:ext cx="7848872" cy="10801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1"/>
            <a:r>
              <a:rPr lang="en-CA" sz="2000" b="1" dirty="0" smtClean="0"/>
              <a:t>Typical W-values </a:t>
            </a:r>
            <a:r>
              <a:rPr lang="en-CA" sz="2000" b="1" dirty="0"/>
              <a:t>are in the range of 25 – 35 </a:t>
            </a:r>
            <a:r>
              <a:rPr lang="en-CA" sz="2000" b="1" dirty="0" err="1"/>
              <a:t>eV</a:t>
            </a:r>
            <a:r>
              <a:rPr lang="en-CA" sz="2000" b="1" dirty="0"/>
              <a:t>/ion </a:t>
            </a:r>
            <a:r>
              <a:rPr lang="en-CA" sz="2000" b="1" dirty="0" smtClean="0"/>
              <a:t>pair</a:t>
            </a:r>
            <a:endParaRPr lang="en-CA" sz="2000" b="1" dirty="0"/>
          </a:p>
        </p:txBody>
      </p:sp>
    </p:spTree>
    <p:extLst>
      <p:ext uri="{BB962C8B-B14F-4D97-AF65-F5344CB8AC3E}">
        <p14:creationId xmlns:p14="http://schemas.microsoft.com/office/powerpoint/2010/main" val="17419308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827584" y="188640"/>
            <a:ext cx="7616264" cy="59046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TEPC measurable quantities </a:t>
            </a:r>
            <a:endParaRPr lang="en-CA" dirty="0"/>
          </a:p>
        </p:txBody>
      </p:sp>
    </p:spTree>
    <p:extLst>
      <p:ext uri="{BB962C8B-B14F-4D97-AF65-F5344CB8AC3E}">
        <p14:creationId xmlns:p14="http://schemas.microsoft.com/office/powerpoint/2010/main" val="13473195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Measureable Quantities – Ambient Dose Equivalent</a:t>
            </a:r>
            <a:endParaRPr lang="en-CA" dirty="0"/>
          </a:p>
        </p:txBody>
      </p:sp>
      <mc:AlternateContent xmlns:mc="http://schemas.openxmlformats.org/markup-compatibility/2006" xmlns:a14="http://schemas.microsoft.com/office/drawing/2010/main">
        <mc:Choice Requires="a14">
          <p:sp>
            <p:nvSpPr>
              <p:cNvPr id="4" name="TextBox 3"/>
              <p:cNvSpPr txBox="1"/>
              <p:nvPr/>
            </p:nvSpPr>
            <p:spPr>
              <a:xfrm>
                <a:off x="1403648" y="2276872"/>
                <a:ext cx="6768752" cy="10177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A" sz="6000" b="0" i="1" smtClean="0">
                              <a:latin typeface="Cambria Math"/>
                            </a:rPr>
                          </m:ctrlPr>
                        </m:sSupPr>
                        <m:e>
                          <m:r>
                            <a:rPr lang="en-CA" sz="6000" b="0" i="1" smtClean="0">
                              <a:latin typeface="Cambria Math"/>
                            </a:rPr>
                            <m:t>𝐻</m:t>
                          </m:r>
                        </m:e>
                        <m:sup>
                          <m:r>
                            <a:rPr lang="en-CA" sz="6000" b="0" i="1" smtClean="0">
                              <a:latin typeface="Cambria Math"/>
                            </a:rPr>
                            <m:t>∗</m:t>
                          </m:r>
                        </m:sup>
                      </m:sSup>
                      <m:r>
                        <a:rPr lang="en-CA" sz="6000" b="0" i="1" smtClean="0">
                          <a:latin typeface="Cambria Math"/>
                        </a:rPr>
                        <m:t>(10)=</m:t>
                      </m:r>
                      <m:sSup>
                        <m:sSupPr>
                          <m:ctrlPr>
                            <a:rPr lang="en-CA" sz="6000" b="0" i="1" smtClean="0">
                              <a:latin typeface="Cambria Math"/>
                            </a:rPr>
                          </m:ctrlPr>
                        </m:sSupPr>
                        <m:e>
                          <m:r>
                            <a:rPr lang="en-CA" sz="6000" b="0" i="1" smtClean="0">
                              <a:latin typeface="Cambria Math"/>
                            </a:rPr>
                            <m:t>𝐷</m:t>
                          </m:r>
                        </m:e>
                        <m:sup>
                          <m:r>
                            <a:rPr lang="en-CA" sz="6000" b="0" i="1" smtClean="0">
                              <a:latin typeface="Cambria Math"/>
                            </a:rPr>
                            <m:t>∗</m:t>
                          </m:r>
                        </m:sup>
                      </m:sSup>
                      <m:r>
                        <a:rPr lang="en-CA" sz="6000" b="0" i="1" smtClean="0">
                          <a:latin typeface="Cambria Math"/>
                        </a:rPr>
                        <m:t>(10).</m:t>
                      </m:r>
                      <m:acc>
                        <m:accPr>
                          <m:chr m:val="̅"/>
                          <m:ctrlPr>
                            <a:rPr lang="en-CA" sz="6000" b="0" i="1" smtClean="0">
                              <a:latin typeface="Cambria Math"/>
                            </a:rPr>
                          </m:ctrlPr>
                        </m:accPr>
                        <m:e>
                          <m:r>
                            <a:rPr lang="en-CA" sz="6000" b="0" i="1" smtClean="0">
                              <a:latin typeface="Cambria Math"/>
                            </a:rPr>
                            <m:t>𝑄</m:t>
                          </m:r>
                        </m:e>
                      </m:acc>
                    </m:oMath>
                  </m:oMathPara>
                </a14:m>
                <a:endParaRPr lang="en-CA" sz="6000" dirty="0"/>
              </a:p>
            </p:txBody>
          </p:sp>
        </mc:Choice>
        <mc:Fallback xmlns="">
          <p:sp>
            <p:nvSpPr>
              <p:cNvPr id="4" name="TextBox 3"/>
              <p:cNvSpPr txBox="1">
                <a:spLocks noRot="1" noChangeAspect="1" noMove="1" noResize="1" noEditPoints="1" noAdjustHandles="1" noChangeArrowheads="1" noChangeShapeType="1" noTextEdit="1"/>
              </p:cNvSpPr>
              <p:nvPr/>
            </p:nvSpPr>
            <p:spPr>
              <a:xfrm>
                <a:off x="1403648" y="2276872"/>
                <a:ext cx="6768752" cy="1017715"/>
              </a:xfrm>
              <a:prstGeom prst="rect">
                <a:avLst/>
              </a:prstGeom>
              <a:blipFill rotWithShape="1">
                <a:blip r:embed="rId2"/>
                <a:stretch>
                  <a:fillRect/>
                </a:stretch>
              </a:blipFill>
            </p:spPr>
            <p:txBody>
              <a:bodyPr/>
              <a:lstStyle/>
              <a:p>
                <a:r>
                  <a:rPr lang="en-CA">
                    <a:noFill/>
                  </a:rPr>
                  <a:t> </a:t>
                </a:r>
              </a:p>
            </p:txBody>
          </p:sp>
        </mc:Fallback>
      </mc:AlternateContent>
      <p:sp>
        <p:nvSpPr>
          <p:cNvPr id="5" name="TextBox 4"/>
          <p:cNvSpPr txBox="1"/>
          <p:nvPr/>
        </p:nvSpPr>
        <p:spPr>
          <a:xfrm>
            <a:off x="1907704" y="3867119"/>
            <a:ext cx="2520280" cy="923330"/>
          </a:xfrm>
          <a:prstGeom prst="rect">
            <a:avLst/>
          </a:prstGeom>
          <a:noFill/>
        </p:spPr>
        <p:txBody>
          <a:bodyPr wrap="square" rtlCol="0">
            <a:spAutoFit/>
          </a:bodyPr>
          <a:lstStyle/>
          <a:p>
            <a:r>
              <a:rPr lang="en-CA" b="1" dirty="0" smtClean="0"/>
              <a:t>Estimated directly from the measured event-size spectrum</a:t>
            </a:r>
            <a:endParaRPr lang="en-CA" b="1" dirty="0"/>
          </a:p>
        </p:txBody>
      </p:sp>
      <p:sp>
        <p:nvSpPr>
          <p:cNvPr id="6" name="TextBox 5"/>
          <p:cNvSpPr txBox="1"/>
          <p:nvPr/>
        </p:nvSpPr>
        <p:spPr>
          <a:xfrm>
            <a:off x="5292080" y="5085184"/>
            <a:ext cx="2880321" cy="1200329"/>
          </a:xfrm>
          <a:prstGeom prst="rect">
            <a:avLst/>
          </a:prstGeom>
          <a:noFill/>
        </p:spPr>
        <p:txBody>
          <a:bodyPr wrap="square" rtlCol="0">
            <a:spAutoFit/>
          </a:bodyPr>
          <a:lstStyle/>
          <a:p>
            <a:r>
              <a:rPr lang="en-CA" b="1" dirty="0" smtClean="0"/>
              <a:t>Determined from the shape of the event-size spectrum and assuming Q(y) = Q(L)</a:t>
            </a:r>
            <a:endParaRPr lang="en-CA" b="1" dirty="0"/>
          </a:p>
        </p:txBody>
      </p:sp>
      <p:cxnSp>
        <p:nvCxnSpPr>
          <p:cNvPr id="8" name="Straight Arrow Connector 7"/>
          <p:cNvCxnSpPr/>
          <p:nvPr/>
        </p:nvCxnSpPr>
        <p:spPr>
          <a:xfrm flipV="1">
            <a:off x="4283968" y="3147039"/>
            <a:ext cx="1224136" cy="93003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flipV="1">
            <a:off x="6766495" y="3342584"/>
            <a:ext cx="852065" cy="16275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487564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TEPC Measureable Quantities – Absorbed Dose</a:t>
            </a:r>
            <a:endParaRPr lang="en-CA"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033" y="1484784"/>
            <a:ext cx="8718394" cy="3180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64069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019670"/>
            <a:ext cx="5521995" cy="4265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730307" y="395372"/>
            <a:ext cx="1633781" cy="369332"/>
          </a:xfrm>
          <a:prstGeom prst="rect">
            <a:avLst/>
          </a:prstGeom>
          <a:noFill/>
        </p:spPr>
        <p:txBody>
          <a:bodyPr wrap="none" rtlCol="0">
            <a:spAutoFit/>
          </a:bodyPr>
          <a:lstStyle/>
          <a:p>
            <a:r>
              <a:rPr lang="en-CA" b="1" dirty="0" smtClean="0"/>
              <a:t>From ICRP 60</a:t>
            </a:r>
            <a:endParaRPr lang="en-CA" b="1"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3812" y="5526360"/>
            <a:ext cx="7078588" cy="128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48185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772816"/>
            <a:ext cx="6332166"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11560" y="930543"/>
            <a:ext cx="8149988" cy="400110"/>
          </a:xfrm>
          <a:prstGeom prst="rect">
            <a:avLst/>
          </a:prstGeom>
          <a:noFill/>
        </p:spPr>
        <p:txBody>
          <a:bodyPr wrap="none" rtlCol="0">
            <a:spAutoFit/>
          </a:bodyPr>
          <a:lstStyle/>
          <a:p>
            <a:r>
              <a:rPr lang="en-CA" sz="2000" b="1" dirty="0" smtClean="0"/>
              <a:t>Assuming that Lineal Energy y is equal to Linear Energy Transfer L</a:t>
            </a:r>
            <a:endParaRPr lang="en-CA" sz="2000" b="1" dirty="0"/>
          </a:p>
        </p:txBody>
      </p:sp>
    </p:spTree>
    <p:extLst>
      <p:ext uri="{BB962C8B-B14F-4D97-AF65-F5344CB8AC3E}">
        <p14:creationId xmlns:p14="http://schemas.microsoft.com/office/powerpoint/2010/main" val="22012015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TEPC Response – </a:t>
            </a:r>
            <a:r>
              <a:rPr lang="en-CA" dirty="0" err="1" smtClean="0"/>
              <a:t>Kerma</a:t>
            </a:r>
            <a:r>
              <a:rPr lang="en-CA" dirty="0" smtClean="0"/>
              <a:t> </a:t>
            </a:r>
            <a:endParaRPr lang="en-C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744935"/>
            <a:ext cx="539115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060670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TEPC ENERGY RESPONSE – Quality Factor</a:t>
            </a:r>
            <a:endParaRPr lang="en-C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650" y="1773510"/>
            <a:ext cx="5600700"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42293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Detectors other than </a:t>
            </a:r>
            <a:r>
              <a:rPr lang="en-CA" dirty="0" err="1" smtClean="0"/>
              <a:t>tepc</a:t>
            </a:r>
            <a:r>
              <a:rPr lang="en-CA" cap="none" dirty="0" err="1" smtClean="0"/>
              <a:t>s</a:t>
            </a:r>
            <a:endParaRPr lang="en-CA" cap="none" dirty="0"/>
          </a:p>
        </p:txBody>
      </p:sp>
      <p:sp>
        <p:nvSpPr>
          <p:cNvPr id="3" name="Text Placeholder 2"/>
          <p:cNvSpPr>
            <a:spLocks noGrp="1"/>
          </p:cNvSpPr>
          <p:nvPr>
            <p:ph type="body" idx="1"/>
          </p:nvPr>
        </p:nvSpPr>
        <p:spPr/>
        <p:txBody>
          <a:bodyPr/>
          <a:lstStyle/>
          <a:p>
            <a:r>
              <a:rPr lang="en-CA" dirty="0" smtClean="0"/>
              <a:t>Gas Electron Multipliers</a:t>
            </a:r>
            <a:endParaRPr lang="en-CA" dirty="0"/>
          </a:p>
        </p:txBody>
      </p:sp>
    </p:spTree>
    <p:extLst>
      <p:ext uri="{BB962C8B-B14F-4D97-AF65-F5344CB8AC3E}">
        <p14:creationId xmlns:p14="http://schemas.microsoft.com/office/powerpoint/2010/main" val="12425206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GEMs</a:t>
            </a:r>
            <a:endParaRPr lang="en-CA" dirty="0"/>
          </a:p>
        </p:txBody>
      </p:sp>
      <p:pic>
        <p:nvPicPr>
          <p:cNvPr id="1026" name="Picture 2" descr="GEM Fo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1772816"/>
            <a:ext cx="3970851" cy="298916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lctpc.org/sites/site_lctpc/content/e8/e46/e47/e101/GEM_pho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899" y="1772816"/>
            <a:ext cx="3955075" cy="2977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08323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1" indent="0">
              <a:buNone/>
            </a:pPr>
            <a:r>
              <a:rPr lang="en-CA" sz="2400" b="1" dirty="0" smtClean="0"/>
              <a:t>Under steady-state irradiation, rate of ion-pair formation is constant</a:t>
            </a:r>
          </a:p>
          <a:p>
            <a:pPr marL="0" lvl="1" indent="0">
              <a:buNone/>
            </a:pPr>
            <a:endParaRPr lang="en-CA" sz="2400" b="1" dirty="0" smtClean="0"/>
          </a:p>
          <a:p>
            <a:pPr lvl="1"/>
            <a:r>
              <a:rPr lang="en-CA" sz="2000" b="1" dirty="0" smtClean="0"/>
              <a:t>For a small test volume, rate of formation will be exactly balanced by rate at which ion pairs are lost from volume d</a:t>
            </a:r>
            <a:r>
              <a:rPr lang="en-CA" sz="1800" b="1" dirty="0" smtClean="0"/>
              <a:t>ue to recombination, diffusion or migration from the volume.</a:t>
            </a:r>
          </a:p>
          <a:p>
            <a:pPr lvl="2"/>
            <a:endParaRPr lang="en-CA" sz="1800" dirty="0"/>
          </a:p>
          <a:p>
            <a:pPr lvl="2"/>
            <a:endParaRPr lang="en-CA" sz="1800" dirty="0"/>
          </a:p>
          <a:p>
            <a:endParaRPr lang="en-CA" sz="2400" dirty="0" smtClean="0"/>
          </a:p>
          <a:p>
            <a:endParaRPr lang="en-CA" sz="2400" dirty="0"/>
          </a:p>
        </p:txBody>
      </p:sp>
      <p:sp>
        <p:nvSpPr>
          <p:cNvPr id="3" name="Title 2"/>
          <p:cNvSpPr>
            <a:spLocks noGrp="1"/>
          </p:cNvSpPr>
          <p:nvPr>
            <p:ph type="title"/>
          </p:nvPr>
        </p:nvSpPr>
        <p:spPr/>
        <p:txBody>
          <a:bodyPr/>
          <a:lstStyle/>
          <a:p>
            <a:r>
              <a:rPr lang="en-CA" dirty="0" smtClean="0"/>
              <a:t>Charge Collection</a:t>
            </a:r>
            <a:endParaRPr lang="en-CA" dirty="0"/>
          </a:p>
        </p:txBody>
      </p:sp>
    </p:spTree>
    <p:extLst>
      <p:ext uri="{BB962C8B-B14F-4D97-AF65-F5344CB8AC3E}">
        <p14:creationId xmlns:p14="http://schemas.microsoft.com/office/powerpoint/2010/main" val="291934683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Gas Electron Multiplier</a:t>
            </a:r>
            <a:endParaRPr lang="en-CA" dirty="0"/>
          </a:p>
        </p:txBody>
      </p:sp>
      <p:sp>
        <p:nvSpPr>
          <p:cNvPr id="3" name="Text Placeholder 2"/>
          <p:cNvSpPr>
            <a:spLocks noGrp="1"/>
          </p:cNvSpPr>
          <p:nvPr>
            <p:ph type="body" sz="half" idx="4294967295"/>
          </p:nvPr>
        </p:nvSpPr>
        <p:spPr>
          <a:xfrm>
            <a:off x="0" y="1268760"/>
            <a:ext cx="1835696" cy="3744814"/>
          </a:xfrm>
        </p:spPr>
        <p:txBody>
          <a:bodyPr>
            <a:noAutofit/>
          </a:bodyPr>
          <a:lstStyle/>
          <a:p>
            <a:pPr marL="0" lvl="1" indent="0">
              <a:buNone/>
            </a:pPr>
            <a:r>
              <a:rPr lang="en-CA" sz="1800" dirty="0" smtClean="0"/>
              <a:t>Operates as proportional counter except multiplication takes place between the top and bottom surfaces of the GEM structure through microscopically etched holes</a:t>
            </a:r>
            <a:endParaRPr lang="en-CA" sz="1800" dirty="0"/>
          </a:p>
        </p:txBody>
      </p:sp>
      <p:pic>
        <p:nvPicPr>
          <p:cNvPr id="5" name="Picture 5"/>
          <p:cNvPicPr>
            <a:picLocks noChangeAspect="1" noChangeArrowheads="1"/>
          </p:cNvPicPr>
          <p:nvPr/>
        </p:nvPicPr>
        <p:blipFill>
          <a:blip r:embed="rId2" cstate="print"/>
          <a:stretch>
            <a:fillRect/>
          </a:stretch>
        </p:blipFill>
        <p:spPr bwMode="auto">
          <a:xfrm>
            <a:off x="1979712" y="1196752"/>
            <a:ext cx="6719883" cy="3600798"/>
          </a:xfrm>
          <a:prstGeom prst="rect">
            <a:avLst/>
          </a:prstGeom>
          <a:noFill/>
          <a:ln>
            <a:noFill/>
          </a:ln>
        </p:spPr>
      </p:pic>
    </p:spTree>
    <p:extLst>
      <p:ext uri="{BB962C8B-B14F-4D97-AF65-F5344CB8AC3E}">
        <p14:creationId xmlns:p14="http://schemas.microsoft.com/office/powerpoint/2010/main" val="424902451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tretch>
            <a:fillRect/>
          </a:stretch>
        </p:blipFill>
        <p:spPr bwMode="auto">
          <a:xfrm flipV="1">
            <a:off x="539552" y="260648"/>
            <a:ext cx="3782292" cy="4536504"/>
          </a:xfrm>
          <a:prstGeom prst="rect">
            <a:avLst/>
          </a:prstGeom>
          <a:noFill/>
          <a:ln w="9525">
            <a:noFill/>
            <a:miter lim="800000"/>
            <a:headEnd/>
            <a:tailEnd/>
          </a:ln>
          <a:effectLst>
            <a:softEdge rad="12700"/>
          </a:effectLst>
        </p:spPr>
      </p:pic>
      <p:pic>
        <p:nvPicPr>
          <p:cNvPr id="7" name="Picture 1"/>
          <p:cNvPicPr>
            <a:picLocks noChangeAspect="1" noChangeArrowheads="1"/>
          </p:cNvPicPr>
          <p:nvPr/>
        </p:nvPicPr>
        <p:blipFill>
          <a:blip r:embed="rId3" cstate="print"/>
          <a:srcRect/>
          <a:stretch>
            <a:fillRect/>
          </a:stretch>
        </p:blipFill>
        <p:spPr bwMode="auto">
          <a:xfrm>
            <a:off x="4427984" y="260648"/>
            <a:ext cx="4267044" cy="4496455"/>
          </a:xfrm>
          <a:prstGeom prst="rect">
            <a:avLst/>
          </a:prstGeom>
          <a:noFill/>
          <a:ln w="9525">
            <a:noFill/>
            <a:miter lim="800000"/>
            <a:headEnd/>
            <a:tailEnd/>
          </a:ln>
          <a:effectLst>
            <a:softEdge rad="12700"/>
          </a:effectLst>
        </p:spPr>
      </p:pic>
    </p:spTree>
    <p:extLst>
      <p:ext uri="{BB962C8B-B14F-4D97-AF65-F5344CB8AC3E}">
        <p14:creationId xmlns:p14="http://schemas.microsoft.com/office/powerpoint/2010/main" val="27284984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4402734" cy="46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1578" y="1085952"/>
            <a:ext cx="4192910" cy="2964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07672" y="5661248"/>
            <a:ext cx="6021200" cy="369332"/>
          </a:xfrm>
          <a:prstGeom prst="rect">
            <a:avLst/>
          </a:prstGeom>
          <a:noFill/>
        </p:spPr>
        <p:txBody>
          <a:bodyPr wrap="none" rtlCol="0">
            <a:spAutoFit/>
          </a:bodyPr>
          <a:lstStyle/>
          <a:p>
            <a:r>
              <a:rPr lang="en-CA" dirty="0" smtClean="0"/>
              <a:t>Dubeau and Waker </a:t>
            </a:r>
            <a:r>
              <a:rPr lang="en-CA" dirty="0" err="1" smtClean="0"/>
              <a:t>Radiat</a:t>
            </a:r>
            <a:r>
              <a:rPr lang="en-CA" dirty="0" smtClean="0"/>
              <a:t>. Prot. </a:t>
            </a:r>
            <a:r>
              <a:rPr lang="en-CA" dirty="0" err="1" smtClean="0"/>
              <a:t>Dosim</a:t>
            </a:r>
            <a:r>
              <a:rPr lang="en-CA" dirty="0" smtClean="0"/>
              <a:t>. 128(4), 2008</a:t>
            </a:r>
          </a:p>
        </p:txBody>
      </p:sp>
    </p:spTree>
    <p:extLst>
      <p:ext uri="{BB962C8B-B14F-4D97-AF65-F5344CB8AC3E}">
        <p14:creationId xmlns:p14="http://schemas.microsoft.com/office/powerpoint/2010/main" val="6857758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19152" y="5445224"/>
            <a:ext cx="6021200" cy="369332"/>
          </a:xfrm>
          <a:prstGeom prst="rect">
            <a:avLst/>
          </a:prstGeom>
          <a:noFill/>
        </p:spPr>
        <p:txBody>
          <a:bodyPr wrap="none" rtlCol="0">
            <a:spAutoFit/>
          </a:bodyPr>
          <a:lstStyle/>
          <a:p>
            <a:r>
              <a:rPr lang="en-CA" dirty="0" smtClean="0"/>
              <a:t>Dubeau and Waker </a:t>
            </a:r>
            <a:r>
              <a:rPr lang="en-CA" dirty="0" err="1" smtClean="0"/>
              <a:t>Radiat</a:t>
            </a:r>
            <a:r>
              <a:rPr lang="en-CA" dirty="0" smtClean="0"/>
              <a:t>. Prot. </a:t>
            </a:r>
            <a:r>
              <a:rPr lang="en-CA" dirty="0" err="1" smtClean="0"/>
              <a:t>Dosim</a:t>
            </a:r>
            <a:r>
              <a:rPr lang="en-CA" dirty="0" smtClean="0"/>
              <a:t>. 128(4), 2008</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052736"/>
            <a:ext cx="4248472" cy="3518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052736"/>
            <a:ext cx="4320480" cy="346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59711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Gem summary</a:t>
            </a:r>
            <a:endParaRPr lang="en-CA" dirty="0"/>
          </a:p>
        </p:txBody>
      </p:sp>
      <p:sp>
        <p:nvSpPr>
          <p:cNvPr id="3" name="Content Placeholder 2"/>
          <p:cNvSpPr>
            <a:spLocks noGrp="1"/>
          </p:cNvSpPr>
          <p:nvPr>
            <p:ph idx="1"/>
          </p:nvPr>
        </p:nvSpPr>
        <p:spPr>
          <a:xfrm>
            <a:off x="822960" y="1100628"/>
            <a:ext cx="7520940" cy="3840540"/>
          </a:xfrm>
        </p:spPr>
        <p:txBody>
          <a:bodyPr>
            <a:normAutofit/>
          </a:bodyPr>
          <a:lstStyle/>
          <a:p>
            <a:pPr lvl="1"/>
            <a:r>
              <a:rPr lang="en-CA" sz="1800" b="1" dirty="0" smtClean="0"/>
              <a:t>GEMs can be configured to operate as TEPC and have the advantage of </a:t>
            </a:r>
          </a:p>
          <a:p>
            <a:pPr lvl="2"/>
            <a:r>
              <a:rPr lang="en-CA" sz="1800" b="1" dirty="0" smtClean="0"/>
              <a:t>smaller physical size for each detecting element and smaller simulated diameters for improving dose equivalent response (better LET spectrometers)</a:t>
            </a:r>
          </a:p>
          <a:p>
            <a:pPr lvl="2"/>
            <a:endParaRPr lang="en-CA" sz="1800" b="1" dirty="0" smtClean="0"/>
          </a:p>
          <a:p>
            <a:pPr lvl="2"/>
            <a:r>
              <a:rPr lang="en-CA" sz="1800" b="1" dirty="0" smtClean="0"/>
              <a:t>Potential for basis as a personal neutron dosimeter</a:t>
            </a:r>
          </a:p>
          <a:p>
            <a:pPr lvl="1"/>
            <a:endParaRPr lang="en-CA" sz="1800" dirty="0"/>
          </a:p>
          <a:p>
            <a:pPr lvl="1"/>
            <a:r>
              <a:rPr lang="en-CA" sz="1800" b="1" dirty="0" smtClean="0"/>
              <a:t>Particle tracking capability depending on read-out pattern of anode</a:t>
            </a:r>
          </a:p>
          <a:p>
            <a:pPr lvl="1"/>
            <a:endParaRPr lang="en-CA" sz="1800" b="1" dirty="0" smtClean="0"/>
          </a:p>
          <a:p>
            <a:pPr lvl="1"/>
            <a:r>
              <a:rPr lang="en-CA" sz="1800" b="1" dirty="0" smtClean="0"/>
              <a:t>Much work still to be done!</a:t>
            </a:r>
            <a:endParaRPr lang="en-CA" sz="1800" b="1" dirty="0"/>
          </a:p>
          <a:p>
            <a:endParaRPr lang="en-CA" dirty="0" smtClean="0"/>
          </a:p>
        </p:txBody>
      </p:sp>
    </p:spTree>
    <p:extLst>
      <p:ext uri="{BB962C8B-B14F-4D97-AF65-F5344CB8AC3E}">
        <p14:creationId xmlns:p14="http://schemas.microsoft.com/office/powerpoint/2010/main" val="3633367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normAutofit fontScale="62500" lnSpcReduction="20000"/>
              </a:bodyPr>
              <a:lstStyle/>
              <a:p>
                <a:r>
                  <a:rPr lang="en-CA" sz="3300" dirty="0" smtClean="0"/>
                  <a:t>For ions in a gas,</a:t>
                </a:r>
              </a:p>
              <a:p>
                <a:pPr/>
                <a:r>
                  <a:rPr lang="en-CA" sz="3000" i="1" dirty="0" smtClean="0">
                    <a:latin typeface="Cambria Math"/>
                  </a:rPr>
                  <a:t/>
                </a:r>
                <a:br>
                  <a:rPr lang="en-CA" sz="3000" i="1" dirty="0" smtClean="0">
                    <a:latin typeface="Cambria Math"/>
                  </a:rPr>
                </a:br>
                <a14:m>
                  <m:oMathPara xmlns:m="http://schemas.openxmlformats.org/officeDocument/2006/math">
                    <m:oMathParaPr>
                      <m:jc m:val="centerGroup"/>
                    </m:oMathParaPr>
                    <m:oMath xmlns:m="http://schemas.openxmlformats.org/officeDocument/2006/math">
                      <m:sSub>
                        <m:sSubPr>
                          <m:ctrlPr>
                            <a:rPr lang="en-CA" sz="4500" i="1" smtClean="0">
                              <a:latin typeface="Cambria Math"/>
                            </a:rPr>
                          </m:ctrlPr>
                        </m:sSubPr>
                        <m:e>
                          <m:r>
                            <a:rPr lang="en-CA" sz="4500" b="1" i="1" smtClean="0">
                              <a:latin typeface="Cambria Math"/>
                            </a:rPr>
                            <m:t>𝒗</m:t>
                          </m:r>
                        </m:e>
                        <m:sub>
                          <m:r>
                            <a:rPr lang="en-CA" sz="4500" b="1" i="1" smtClean="0">
                              <a:latin typeface="Cambria Math"/>
                            </a:rPr>
                            <m:t>𝒅𝒓𝒊𝒇𝒕</m:t>
                          </m:r>
                        </m:sub>
                      </m:sSub>
                      <m:r>
                        <a:rPr lang="en-CA" sz="4500" b="1" i="1" smtClean="0">
                          <a:latin typeface="Cambria Math"/>
                        </a:rPr>
                        <m:t>=</m:t>
                      </m:r>
                      <m:f>
                        <m:fPr>
                          <m:ctrlPr>
                            <a:rPr lang="en-CA" sz="4500" i="1" smtClean="0">
                              <a:latin typeface="Cambria Math"/>
                            </a:rPr>
                          </m:ctrlPr>
                        </m:fPr>
                        <m:num>
                          <m:r>
                            <a:rPr lang="en-CA" sz="4500" b="1" i="1" smtClean="0">
                              <a:latin typeface="Cambria Math"/>
                              <a:ea typeface="Cambria Math"/>
                            </a:rPr>
                            <m:t>𝝁</m:t>
                          </m:r>
                          <m:r>
                            <a:rPr lang="en-CA" sz="4500" b="1" i="1" smtClean="0">
                              <a:latin typeface="Cambria Math"/>
                              <a:ea typeface="Cambria Math"/>
                            </a:rPr>
                            <m:t>𝓔</m:t>
                          </m:r>
                        </m:num>
                        <m:den>
                          <m:r>
                            <a:rPr lang="en-CA" sz="4500" b="1" i="1" smtClean="0">
                              <a:latin typeface="Cambria Math"/>
                            </a:rPr>
                            <m:t>𝒑</m:t>
                          </m:r>
                        </m:den>
                      </m:f>
                      <m:r>
                        <a:rPr lang="en-CA" sz="4500" b="1" i="1" smtClean="0">
                          <a:latin typeface="Cambria Math"/>
                        </a:rPr>
                        <m:t>   </m:t>
                      </m:r>
                    </m:oMath>
                  </m:oMathPara>
                </a14:m>
                <a:endParaRPr lang="en-CA" sz="4500" i="1" dirty="0" smtClean="0">
                  <a:latin typeface="Cambria Math"/>
                </a:endParaRPr>
              </a:p>
              <a:p>
                <a:pPr/>
                <a14:m>
                  <m:oMathPara xmlns:m="http://schemas.openxmlformats.org/officeDocument/2006/math">
                    <m:oMathParaPr>
                      <m:jc m:val="centerGroup"/>
                    </m:oMathParaPr>
                    <m:oMath xmlns:m="http://schemas.openxmlformats.org/officeDocument/2006/math">
                      <m:r>
                        <a:rPr lang="en-CA" sz="3000" b="1" i="1" smtClean="0">
                          <a:latin typeface="Cambria Math"/>
                        </a:rPr>
                        <m:t>             </m:t>
                      </m:r>
                    </m:oMath>
                    <m:oMath xmlns:m="http://schemas.openxmlformats.org/officeDocument/2006/math">
                      <m:sSub>
                        <m:sSubPr>
                          <m:ctrlPr>
                            <a:rPr lang="en-CA" sz="3000" i="1" smtClean="0">
                              <a:latin typeface="Cambria Math"/>
                            </a:rPr>
                          </m:ctrlPr>
                        </m:sSubPr>
                        <m:e>
                          <m:r>
                            <a:rPr lang="en-CA" sz="3000" b="1" i="1" smtClean="0">
                              <a:latin typeface="Cambria Math"/>
                            </a:rPr>
                            <m:t>𝒗</m:t>
                          </m:r>
                        </m:e>
                        <m:sub>
                          <m:r>
                            <a:rPr lang="en-CA" sz="3000" b="1" i="1" smtClean="0">
                              <a:latin typeface="Cambria Math"/>
                            </a:rPr>
                            <m:t>𝒅𝒓𝒊𝒇𝒕</m:t>
                          </m:r>
                        </m:sub>
                      </m:sSub>
                      <m:r>
                        <a:rPr lang="en-CA" sz="3000" b="1" i="1" smtClean="0">
                          <a:latin typeface="Cambria Math"/>
                        </a:rPr>
                        <m:t>−</m:t>
                      </m:r>
                      <m:r>
                        <a:rPr lang="en-CA" sz="3000" b="1" i="1" smtClean="0">
                          <a:latin typeface="Cambria Math"/>
                        </a:rPr>
                        <m:t>𝒅𝒓𝒊𝒇𝒕</m:t>
                      </m:r>
                      <m:r>
                        <a:rPr lang="en-CA" sz="3000" b="1" i="1" smtClean="0">
                          <a:latin typeface="Cambria Math"/>
                        </a:rPr>
                        <m:t> </m:t>
                      </m:r>
                      <m:r>
                        <a:rPr lang="en-CA" sz="3000" b="1" i="1" smtClean="0">
                          <a:latin typeface="Cambria Math"/>
                        </a:rPr>
                        <m:t>𝒗𝒆𝒍𝒐𝒄𝒊𝒕𝒚</m:t>
                      </m:r>
                      <m:r>
                        <a:rPr lang="en-CA" sz="3000" b="1" i="1" smtClean="0">
                          <a:latin typeface="Cambria Math"/>
                        </a:rPr>
                        <m:t> </m:t>
                      </m:r>
                      <m:r>
                        <a:rPr lang="en-CA" sz="3000" b="1" i="1" smtClean="0">
                          <a:latin typeface="Cambria Math"/>
                        </a:rPr>
                        <m:t>𝒐𝒇</m:t>
                      </m:r>
                      <m:r>
                        <a:rPr lang="en-CA" sz="3000" b="1" i="1" smtClean="0">
                          <a:latin typeface="Cambria Math"/>
                        </a:rPr>
                        <m:t> </m:t>
                      </m:r>
                      <m:r>
                        <a:rPr lang="en-CA" sz="3000" b="1" i="1" smtClean="0">
                          <a:latin typeface="Cambria Math"/>
                        </a:rPr>
                        <m:t>𝒊𝒐𝒏𝒔</m:t>
                      </m:r>
                    </m:oMath>
                    <m:oMath xmlns:m="http://schemas.openxmlformats.org/officeDocument/2006/math">
                      <m:r>
                        <a:rPr lang="en-CA" sz="3000" b="1" i="1" smtClean="0">
                          <a:latin typeface="Cambria Math"/>
                          <a:ea typeface="Cambria Math"/>
                        </a:rPr>
                        <m:t>𝝁</m:t>
                      </m:r>
                      <m:r>
                        <a:rPr lang="en-CA" sz="3000" b="1" i="1" smtClean="0">
                          <a:latin typeface="Cambria Math"/>
                          <a:ea typeface="Cambria Math"/>
                        </a:rPr>
                        <m:t> −</m:t>
                      </m:r>
                      <m:r>
                        <a:rPr lang="en-CA" sz="3000" b="1" i="1" smtClean="0">
                          <a:latin typeface="Cambria Math"/>
                          <a:ea typeface="Cambria Math"/>
                        </a:rPr>
                        <m:t>𝒎𝒐𝒃𝒊𝒍𝒊𝒕𝒚</m:t>
                      </m:r>
                    </m:oMath>
                    <m:oMath xmlns:m="http://schemas.openxmlformats.org/officeDocument/2006/math">
                      <m:r>
                        <a:rPr lang="en-CA" sz="3000" b="1" i="1" smtClean="0">
                          <a:latin typeface="Cambria Math"/>
                          <a:ea typeface="Cambria Math"/>
                        </a:rPr>
                        <m:t>𝓔</m:t>
                      </m:r>
                      <m:r>
                        <a:rPr lang="en-CA" sz="3000" b="1" i="1" smtClean="0">
                          <a:latin typeface="Cambria Math"/>
                          <a:ea typeface="Cambria Math"/>
                        </a:rPr>
                        <m:t> −</m:t>
                      </m:r>
                      <m:r>
                        <a:rPr lang="en-CA" sz="3000" b="1" i="1" smtClean="0">
                          <a:latin typeface="Cambria Math"/>
                          <a:ea typeface="Cambria Math"/>
                        </a:rPr>
                        <m:t>𝒆𝒍𝒆𝒄𝒕𝒓𝒊𝒄</m:t>
                      </m:r>
                      <m:r>
                        <a:rPr lang="en-CA" sz="3000" b="1" i="1" smtClean="0">
                          <a:latin typeface="Cambria Math"/>
                          <a:ea typeface="Cambria Math"/>
                        </a:rPr>
                        <m:t> </m:t>
                      </m:r>
                      <m:r>
                        <a:rPr lang="en-CA" sz="3000" b="1" i="1" smtClean="0">
                          <a:latin typeface="Cambria Math"/>
                          <a:ea typeface="Cambria Math"/>
                        </a:rPr>
                        <m:t>𝒇𝒊𝒆𝒍𝒅</m:t>
                      </m:r>
                      <m:r>
                        <a:rPr lang="en-CA" sz="3000" b="1" i="1" smtClean="0">
                          <a:latin typeface="Cambria Math"/>
                          <a:ea typeface="Cambria Math"/>
                        </a:rPr>
                        <m:t> </m:t>
                      </m:r>
                      <m:r>
                        <a:rPr lang="en-CA" sz="3000" b="1" i="1" smtClean="0">
                          <a:latin typeface="Cambria Math"/>
                          <a:ea typeface="Cambria Math"/>
                        </a:rPr>
                        <m:t>𝒔𝒕𝒓𝒆𝒏𝒈𝒕𝒉</m:t>
                      </m:r>
                    </m:oMath>
                    <m:oMath xmlns:m="http://schemas.openxmlformats.org/officeDocument/2006/math">
                      <m:r>
                        <a:rPr lang="en-CA" sz="3000" b="1" i="1" smtClean="0">
                          <a:latin typeface="Cambria Math"/>
                          <a:ea typeface="Cambria Math"/>
                        </a:rPr>
                        <m:t>𝒑</m:t>
                      </m:r>
                      <m:r>
                        <a:rPr lang="en-CA" sz="3000" b="1" i="1" smtClean="0">
                          <a:latin typeface="Cambria Math"/>
                          <a:ea typeface="Cambria Math"/>
                        </a:rPr>
                        <m:t> −</m:t>
                      </m:r>
                      <m:r>
                        <a:rPr lang="en-CA" sz="3000" b="1" i="1" smtClean="0">
                          <a:latin typeface="Cambria Math"/>
                          <a:ea typeface="Cambria Math"/>
                        </a:rPr>
                        <m:t>𝒈𝒂𝒔</m:t>
                      </m:r>
                      <m:r>
                        <a:rPr lang="en-CA" sz="3000" b="1" i="1" smtClean="0">
                          <a:latin typeface="Cambria Math"/>
                          <a:ea typeface="Cambria Math"/>
                        </a:rPr>
                        <m:t> </m:t>
                      </m:r>
                      <m:r>
                        <a:rPr lang="en-CA" sz="3000" b="1" i="1" smtClean="0">
                          <a:latin typeface="Cambria Math"/>
                          <a:ea typeface="Cambria Math"/>
                        </a:rPr>
                        <m:t>𝒑𝒓𝒆𝒔𝒔𝒖𝒓𝒆</m:t>
                      </m:r>
                    </m:oMath>
                  </m:oMathPara>
                </a14:m>
                <a:endParaRPr lang="en-CA" sz="3000" dirty="0" smtClean="0"/>
              </a:p>
              <a:p>
                <a:endParaRPr lang="en-CA" sz="2400" dirty="0" smtClean="0">
                  <a:sym typeface="Symbol"/>
                </a:endParaRPr>
              </a:p>
              <a:p>
                <a:r>
                  <a:rPr lang="en-CA" sz="1600" dirty="0" smtClean="0"/>
                  <a:t/>
                </a:r>
                <a:br>
                  <a:rPr lang="en-CA" sz="1600" dirty="0" smtClean="0"/>
                </a:br>
                <a:endParaRPr lang="en-CA" sz="160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3"/>
                <a:stretch>
                  <a:fillRect l="-891" t="-2896"/>
                </a:stretch>
              </a:blipFill>
            </p:spPr>
            <p:txBody>
              <a:bodyPr/>
              <a:lstStyle/>
              <a:p>
                <a:r>
                  <a:rPr lang="en-CA">
                    <a:noFill/>
                  </a:rPr>
                  <a:t> </a:t>
                </a:r>
              </a:p>
            </p:txBody>
          </p:sp>
        </mc:Fallback>
      </mc:AlternateContent>
      <p:sp>
        <p:nvSpPr>
          <p:cNvPr id="3" name="Title 2"/>
          <p:cNvSpPr>
            <a:spLocks noGrp="1"/>
          </p:cNvSpPr>
          <p:nvPr>
            <p:ph type="title"/>
          </p:nvPr>
        </p:nvSpPr>
        <p:spPr/>
        <p:txBody>
          <a:bodyPr/>
          <a:lstStyle/>
          <a:p>
            <a:r>
              <a:rPr lang="en-CA" dirty="0" smtClean="0"/>
              <a:t>Charge Collection</a:t>
            </a:r>
            <a:endParaRPr lang="en-CA" dirty="0"/>
          </a:p>
        </p:txBody>
      </p:sp>
      <mc:AlternateContent xmlns:mc="http://schemas.openxmlformats.org/markup-compatibility/2006" xmlns:a14="http://schemas.microsoft.com/office/drawing/2010/main">
        <mc:Choice Requires="a14">
          <p:sp>
            <p:nvSpPr>
              <p:cNvPr id="4" name="Rounded Rectangle 3"/>
              <p:cNvSpPr/>
              <p:nvPr/>
            </p:nvSpPr>
            <p:spPr>
              <a:xfrm>
                <a:off x="539552" y="5229200"/>
                <a:ext cx="7992888" cy="151216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1"/>
                <a:r>
                  <a:rPr lang="en-CA" dirty="0"/>
                  <a:t>+</a:t>
                </a:r>
                <a:r>
                  <a:rPr lang="en-CA" dirty="0" err="1"/>
                  <a:t>ve</a:t>
                </a:r>
                <a:r>
                  <a:rPr lang="en-CA" dirty="0"/>
                  <a:t> and –</a:t>
                </a:r>
                <a:r>
                  <a:rPr lang="en-CA" dirty="0" err="1"/>
                  <a:t>ve</a:t>
                </a:r>
                <a:r>
                  <a:rPr lang="en-CA" dirty="0"/>
                  <a:t> charges are swept towards their respective electrodes with </a:t>
                </a:r>
                <a14:m>
                  <m:oMath xmlns:m="http://schemas.openxmlformats.org/officeDocument/2006/math">
                    <m:sSub>
                      <m:sSubPr>
                        <m:ctrlPr>
                          <a:rPr lang="en-CA" sz="2400" i="1">
                            <a:latin typeface="Cambria Math"/>
                            <a:sym typeface="Symbol"/>
                          </a:rPr>
                        </m:ctrlPr>
                      </m:sSubPr>
                      <m:e>
                        <m:r>
                          <a:rPr lang="en-CA" sz="2400" i="1">
                            <a:latin typeface="Cambria Math"/>
                            <a:sym typeface="Symbol"/>
                          </a:rPr>
                          <m:t>𝑣</m:t>
                        </m:r>
                      </m:e>
                      <m:sub>
                        <m:r>
                          <a:rPr lang="en-CA" sz="2400" i="1">
                            <a:latin typeface="Cambria Math"/>
                            <a:sym typeface="Symbol"/>
                          </a:rPr>
                          <m:t>𝑑𝑟𝑖𝑓𝑡</m:t>
                        </m:r>
                      </m:sub>
                    </m:sSub>
                  </m:oMath>
                </a14:m>
                <a:r>
                  <a:rPr lang="en-CA" dirty="0"/>
                  <a:t> </a:t>
                </a:r>
              </a:p>
              <a:p>
                <a:pPr lvl="1"/>
                <a:endParaRPr lang="en-CA" dirty="0"/>
              </a:p>
              <a:p>
                <a:pPr lvl="1"/>
                <a:r>
                  <a:rPr lang="en-CA" dirty="0" smtClean="0"/>
                  <a:t>By </a:t>
                </a:r>
                <a:r>
                  <a:rPr lang="en-CA" dirty="0"/>
                  <a:t>increasing </a:t>
                </a:r>
                <a14:m>
                  <m:oMath xmlns:m="http://schemas.openxmlformats.org/officeDocument/2006/math">
                    <m:sSub>
                      <m:sSubPr>
                        <m:ctrlPr>
                          <a:rPr lang="en-CA" i="1">
                            <a:latin typeface="Cambria Math"/>
                            <a:sym typeface="Symbol"/>
                          </a:rPr>
                        </m:ctrlPr>
                      </m:sSubPr>
                      <m:e>
                        <m:r>
                          <a:rPr lang="en-CA" i="1">
                            <a:latin typeface="Cambria Math"/>
                            <a:sym typeface="Symbol"/>
                          </a:rPr>
                          <m:t>𝑣</m:t>
                        </m:r>
                      </m:e>
                      <m:sub>
                        <m:r>
                          <a:rPr lang="en-CA" i="1">
                            <a:latin typeface="Cambria Math"/>
                            <a:sym typeface="Symbol"/>
                          </a:rPr>
                          <m:t>𝑑𝑟𝑖𝑓𝑡</m:t>
                        </m:r>
                      </m:sub>
                    </m:sSub>
                  </m:oMath>
                </a14:m>
                <a:r>
                  <a:rPr lang="en-CA" dirty="0"/>
                  <a:t> concentration of ions within the gas volume decreases suppressing volume recombination within the gas volume.</a:t>
                </a:r>
              </a:p>
            </p:txBody>
          </p:sp>
        </mc:Choice>
        <mc:Fallback xmlns="">
          <p:sp>
            <p:nvSpPr>
              <p:cNvPr id="4" name="Rounded Rectangle 3"/>
              <p:cNvSpPr>
                <a:spLocks noRot="1" noChangeAspect="1" noMove="1" noResize="1" noEditPoints="1" noAdjustHandles="1" noChangeArrowheads="1" noChangeShapeType="1" noTextEdit="1"/>
              </p:cNvSpPr>
              <p:nvPr/>
            </p:nvSpPr>
            <p:spPr>
              <a:xfrm>
                <a:off x="539552" y="5229200"/>
                <a:ext cx="7992888" cy="1512168"/>
              </a:xfrm>
              <a:prstGeom prst="roundRect">
                <a:avLst/>
              </a:prstGeom>
              <a:blipFill rotWithShape="1">
                <a:blip r:embed="rId4"/>
                <a:stretch>
                  <a:fillRect t="-4365" b="-8730"/>
                </a:stretch>
              </a:blipFill>
            </p:spPr>
            <p:txBody>
              <a:bodyPr/>
              <a:lstStyle/>
              <a:p>
                <a:r>
                  <a:rPr lang="en-CA">
                    <a:noFill/>
                  </a:rPr>
                  <a:t> </a:t>
                </a:r>
              </a:p>
            </p:txBody>
          </p:sp>
        </mc:Fallback>
      </mc:AlternateContent>
    </p:spTree>
    <p:extLst>
      <p:ext uri="{BB962C8B-B14F-4D97-AF65-F5344CB8AC3E}">
        <p14:creationId xmlns:p14="http://schemas.microsoft.com/office/powerpoint/2010/main" val="2076268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CA" sz="2800" dirty="0" smtClean="0"/>
              <a:t>Two types of recombination:</a:t>
            </a:r>
          </a:p>
          <a:p>
            <a:pPr lvl="1"/>
            <a:endParaRPr lang="en-CA" sz="2800" dirty="0" smtClean="0"/>
          </a:p>
          <a:p>
            <a:pPr lvl="1"/>
            <a:r>
              <a:rPr lang="en-CA" sz="2800" dirty="0" smtClean="0"/>
              <a:t>Columnar (or initial) recombination</a:t>
            </a:r>
          </a:p>
          <a:p>
            <a:pPr lvl="3"/>
            <a:r>
              <a:rPr lang="en-CA" sz="2800" dirty="0" smtClean="0"/>
              <a:t>Increases with LET of Radiation </a:t>
            </a:r>
          </a:p>
          <a:p>
            <a:pPr lvl="1"/>
            <a:endParaRPr lang="en-CA" sz="2800" dirty="0"/>
          </a:p>
          <a:p>
            <a:pPr lvl="1"/>
            <a:r>
              <a:rPr lang="en-CA" sz="2800" dirty="0" smtClean="0"/>
              <a:t>Volume recombination</a:t>
            </a:r>
          </a:p>
          <a:p>
            <a:pPr lvl="3"/>
            <a:r>
              <a:rPr lang="en-CA" sz="2800" dirty="0" smtClean="0"/>
              <a:t>Increases with dose-rate</a:t>
            </a:r>
            <a:endParaRPr lang="en-CA" sz="2800" dirty="0"/>
          </a:p>
        </p:txBody>
      </p:sp>
      <p:sp>
        <p:nvSpPr>
          <p:cNvPr id="3" name="Title 2"/>
          <p:cNvSpPr>
            <a:spLocks noGrp="1"/>
          </p:cNvSpPr>
          <p:nvPr>
            <p:ph type="title"/>
          </p:nvPr>
        </p:nvSpPr>
        <p:spPr/>
        <p:txBody>
          <a:bodyPr/>
          <a:lstStyle/>
          <a:p>
            <a:r>
              <a:rPr lang="en-CA" dirty="0" smtClean="0"/>
              <a:t>Recombination</a:t>
            </a:r>
            <a:endParaRPr lang="en-CA" dirty="0"/>
          </a:p>
        </p:txBody>
      </p:sp>
      <mc:AlternateContent xmlns:mc="http://schemas.openxmlformats.org/markup-compatibility/2006" xmlns:a14="http://schemas.microsoft.com/office/drawing/2010/main">
        <mc:Choice Requires="a14">
          <p:sp>
            <p:nvSpPr>
              <p:cNvPr id="4" name="TextBox 3"/>
              <p:cNvSpPr txBox="1"/>
              <p:nvPr/>
            </p:nvSpPr>
            <p:spPr>
              <a:xfrm>
                <a:off x="3419872" y="5373216"/>
                <a:ext cx="3312368" cy="63927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CA" i="1" smtClean="0">
                              <a:latin typeface="Cambria Math"/>
                            </a:rPr>
                          </m:ctrlPr>
                        </m:fPr>
                        <m:num>
                          <m:sSup>
                            <m:sSupPr>
                              <m:ctrlPr>
                                <a:rPr lang="en-CA" i="1" smtClean="0">
                                  <a:latin typeface="Cambria Math"/>
                                </a:rPr>
                              </m:ctrlPr>
                            </m:sSupPr>
                            <m:e>
                              <m:r>
                                <a:rPr lang="en-CA" b="0" i="1" smtClean="0">
                                  <a:latin typeface="Cambria Math"/>
                                </a:rPr>
                                <m:t>𝑑𝑛</m:t>
                              </m:r>
                            </m:e>
                            <m:sup>
                              <m:r>
                                <a:rPr lang="en-CA" b="0" i="1" smtClean="0">
                                  <a:latin typeface="Cambria Math"/>
                                </a:rPr>
                                <m:t>+</m:t>
                              </m:r>
                            </m:sup>
                          </m:sSup>
                        </m:num>
                        <m:den>
                          <m:r>
                            <a:rPr lang="en-CA" b="0" i="1" smtClean="0">
                              <a:latin typeface="Cambria Math"/>
                            </a:rPr>
                            <m:t>𝑑𝑡</m:t>
                          </m:r>
                        </m:den>
                      </m:f>
                      <m:r>
                        <a:rPr lang="en-CA" b="0" i="1" smtClean="0">
                          <a:latin typeface="Cambria Math"/>
                        </a:rPr>
                        <m:t>+</m:t>
                      </m:r>
                      <m:f>
                        <m:fPr>
                          <m:ctrlPr>
                            <a:rPr lang="en-CA" i="1">
                              <a:latin typeface="Cambria Math"/>
                            </a:rPr>
                          </m:ctrlPr>
                        </m:fPr>
                        <m:num>
                          <m:sSup>
                            <m:sSupPr>
                              <m:ctrlPr>
                                <a:rPr lang="en-CA" i="1">
                                  <a:latin typeface="Cambria Math"/>
                                </a:rPr>
                              </m:ctrlPr>
                            </m:sSupPr>
                            <m:e>
                              <m:r>
                                <a:rPr lang="en-CA" i="1">
                                  <a:latin typeface="Cambria Math"/>
                                </a:rPr>
                                <m:t>𝑑𝑛</m:t>
                              </m:r>
                            </m:e>
                            <m:sup>
                              <m:r>
                                <a:rPr lang="en-CA" b="0" i="1" smtClean="0">
                                  <a:latin typeface="Cambria Math"/>
                                </a:rPr>
                                <m:t>−</m:t>
                              </m:r>
                            </m:sup>
                          </m:sSup>
                        </m:num>
                        <m:den>
                          <m:r>
                            <a:rPr lang="en-CA" i="1">
                              <a:latin typeface="Cambria Math"/>
                            </a:rPr>
                            <m:t>𝑑𝑡</m:t>
                          </m:r>
                        </m:den>
                      </m:f>
                      <m:r>
                        <a:rPr lang="en-CA" b="0" i="1" smtClean="0">
                          <a:latin typeface="Cambria Math"/>
                        </a:rPr>
                        <m:t>=−</m:t>
                      </m:r>
                      <m:r>
                        <a:rPr lang="en-CA" b="0" i="1" smtClean="0">
                          <a:latin typeface="Cambria Math"/>
                          <a:ea typeface="Cambria Math"/>
                        </a:rPr>
                        <m:t>𝛼</m:t>
                      </m:r>
                      <m:sSup>
                        <m:sSupPr>
                          <m:ctrlPr>
                            <a:rPr lang="en-CA" b="0" i="1" smtClean="0">
                              <a:latin typeface="Cambria Math"/>
                              <a:ea typeface="Cambria Math"/>
                            </a:rPr>
                          </m:ctrlPr>
                        </m:sSupPr>
                        <m:e>
                          <m:r>
                            <a:rPr lang="en-CA" b="0" i="1" smtClean="0">
                              <a:latin typeface="Cambria Math"/>
                              <a:ea typeface="Cambria Math"/>
                            </a:rPr>
                            <m:t>𝑛</m:t>
                          </m:r>
                        </m:e>
                        <m:sup>
                          <m:r>
                            <a:rPr lang="en-CA" b="0" i="1" smtClean="0">
                              <a:latin typeface="Cambria Math"/>
                              <a:ea typeface="Cambria Math"/>
                            </a:rPr>
                            <m:t>+</m:t>
                          </m:r>
                        </m:sup>
                      </m:sSup>
                      <m:sSup>
                        <m:sSupPr>
                          <m:ctrlPr>
                            <a:rPr lang="en-CA" b="0" i="1" smtClean="0">
                              <a:latin typeface="Cambria Math"/>
                              <a:ea typeface="Cambria Math"/>
                            </a:rPr>
                          </m:ctrlPr>
                        </m:sSupPr>
                        <m:e>
                          <m:r>
                            <a:rPr lang="en-CA" b="0" i="1" smtClean="0">
                              <a:latin typeface="Cambria Math"/>
                              <a:ea typeface="Cambria Math"/>
                            </a:rPr>
                            <m:t>𝑛</m:t>
                          </m:r>
                        </m:e>
                        <m:sup>
                          <m:r>
                            <a:rPr lang="en-CA" b="0" i="1" smtClean="0">
                              <a:latin typeface="Cambria Math"/>
                              <a:ea typeface="Cambria Math"/>
                            </a:rPr>
                            <m:t>−</m:t>
                          </m:r>
                        </m:sup>
                      </m:sSup>
                    </m:oMath>
                  </m:oMathPara>
                </a14:m>
                <a:endParaRPr lang="en-CA" dirty="0"/>
              </a:p>
            </p:txBody>
          </p:sp>
        </mc:Choice>
        <mc:Fallback xmlns="">
          <p:sp>
            <p:nvSpPr>
              <p:cNvPr id="4" name="TextBox 3"/>
              <p:cNvSpPr txBox="1">
                <a:spLocks noRot="1" noChangeAspect="1" noMove="1" noResize="1" noEditPoints="1" noAdjustHandles="1" noChangeArrowheads="1" noChangeShapeType="1" noTextEdit="1"/>
              </p:cNvSpPr>
              <p:nvPr/>
            </p:nvSpPr>
            <p:spPr>
              <a:xfrm>
                <a:off x="3419872" y="5373216"/>
                <a:ext cx="3312368" cy="639278"/>
              </a:xfrm>
              <a:prstGeom prst="rect">
                <a:avLst/>
              </a:prstGeom>
              <a:blipFill rotWithShape="1">
                <a:blip r:embed="rId3"/>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1250752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Charge collection</a:t>
            </a:r>
            <a:endParaRPr lang="en-US" dirty="0"/>
          </a:p>
        </p:txBody>
      </p:sp>
      <p:pic>
        <p:nvPicPr>
          <p:cNvPr id="6147" name="Picture 3"/>
          <p:cNvPicPr>
            <a:picLocks noChangeAspect="1" noChangeArrowheads="1"/>
          </p:cNvPicPr>
          <p:nvPr/>
        </p:nvPicPr>
        <p:blipFill>
          <a:blip r:embed="rId2" cstate="print"/>
          <a:srcRect/>
          <a:stretch>
            <a:fillRect/>
          </a:stretch>
        </p:blipFill>
        <p:spPr bwMode="auto">
          <a:xfrm>
            <a:off x="1331640" y="1340768"/>
            <a:ext cx="6403000" cy="3505200"/>
          </a:xfrm>
          <a:prstGeom prst="rect">
            <a:avLst/>
          </a:prstGeom>
          <a:noFill/>
          <a:ln w="9525">
            <a:noFill/>
            <a:miter lim="800000"/>
            <a:headEnd/>
            <a:tailEnd/>
          </a:ln>
        </p:spPr>
      </p:pic>
      <mc:AlternateContent xmlns:mc="http://schemas.openxmlformats.org/markup-compatibility/2006" xmlns:p14="http://schemas.microsoft.com/office/powerpoint/2010/main">
        <mc:Choice Requires="p14">
          <p:contentPart p14:bwMode="auto" r:id="rId3">
            <p14:nvContentPartPr>
              <p14:cNvPr id="38916" name="Ink 4"/>
              <p14:cNvContentPartPr>
                <a14:cpLocks xmlns:a14="http://schemas.microsoft.com/office/drawing/2010/main" noRot="1" noChangeAspect="1" noEditPoints="1" noChangeArrowheads="1" noChangeShapeType="1"/>
              </p14:cNvContentPartPr>
              <p14:nvPr/>
            </p14:nvContentPartPr>
            <p14:xfrm>
              <a:off x="7237413" y="2681288"/>
              <a:ext cx="12700" cy="17462"/>
            </p14:xfrm>
          </p:contentPart>
        </mc:Choice>
        <mc:Fallback xmlns="">
          <p:pic>
            <p:nvPicPr>
              <p:cNvPr id="38916" name="Ink 4"/>
              <p:cNvPicPr>
                <a:picLocks noRot="1" noChangeAspect="1" noEditPoints="1" noChangeArrowheads="1" noChangeShapeType="1"/>
              </p:cNvPicPr>
              <p:nvPr/>
            </p:nvPicPr>
            <p:blipFill>
              <a:blip r:embed="rId9"/>
              <a:stretch>
                <a:fillRect/>
              </a:stretch>
            </p:blipFill>
            <p:spPr>
              <a:xfrm>
                <a:off x="7229079" y="2672760"/>
                <a:ext cx="25797" cy="30863"/>
              </a:xfrm>
              <a:prstGeom prst="rect">
                <a:avLst/>
              </a:prstGeom>
            </p:spPr>
          </p:pic>
        </mc:Fallback>
      </mc:AlternateContent>
    </p:spTree>
    <p:extLst>
      <p:ext uri="{BB962C8B-B14F-4D97-AF65-F5344CB8AC3E}">
        <p14:creationId xmlns:p14="http://schemas.microsoft.com/office/powerpoint/2010/main" val="2306026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Ionization Chamber – FARMER Chamber</a:t>
            </a:r>
            <a:endParaRPr lang="en-US" dirty="0"/>
          </a:p>
        </p:txBody>
      </p:sp>
      <p:pic>
        <p:nvPicPr>
          <p:cNvPr id="4" name="Picture 5"/>
          <p:cNvPicPr>
            <a:picLocks noChangeAspect="1" noChangeArrowheads="1"/>
          </p:cNvPicPr>
          <p:nvPr/>
        </p:nvPicPr>
        <p:blipFill>
          <a:blip r:embed="rId2" cstate="print"/>
          <a:srcRect/>
          <a:stretch>
            <a:fillRect/>
          </a:stretch>
        </p:blipFill>
        <p:spPr bwMode="auto">
          <a:xfrm>
            <a:off x="251520" y="3235454"/>
            <a:ext cx="8916764" cy="246449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195736" y="1052737"/>
            <a:ext cx="4280835" cy="2182718"/>
          </a:xfrm>
          <a:prstGeom prst="rect">
            <a:avLst/>
          </a:prstGeom>
          <a:noFill/>
          <a:ln w="9525">
            <a:noFill/>
            <a:miter lim="800000"/>
            <a:headEnd/>
            <a:tailEnd/>
          </a:ln>
        </p:spPr>
      </p:pic>
      <mc:AlternateContent xmlns:mc="http://schemas.openxmlformats.org/markup-compatibility/2006" xmlns:p14="http://schemas.microsoft.com/office/powerpoint/2010/main">
        <mc:Choice Requires="p14">
          <p:contentPart p14:bwMode="auto" r:id="rId4">
            <p14:nvContentPartPr>
              <p14:cNvPr id="34817" name="Ink 1"/>
              <p14:cNvContentPartPr>
                <a14:cpLocks xmlns:a14="http://schemas.microsoft.com/office/drawing/2010/main" noRot="1" noChangeAspect="1" noEditPoints="1" noChangeArrowheads="1" noChangeShapeType="1"/>
              </p14:cNvContentPartPr>
              <p14:nvPr/>
            </p14:nvContentPartPr>
            <p14:xfrm>
              <a:off x="-4059238" y="2336800"/>
              <a:ext cx="0" cy="0"/>
            </p14:xfrm>
          </p:contentPart>
        </mc:Choice>
        <mc:Fallback xmlns="">
          <p:pic>
            <p:nvPicPr>
              <p:cNvPr id="34817" name="Ink 1"/>
              <p:cNvPicPr>
                <a:picLocks noRot="1" noChangeAspect="1" noEditPoints="1" noChangeArrowheads="1" noChangeShapeType="1"/>
              </p:cNvPicPr>
              <p:nvPr/>
            </p:nvPicPr>
            <p:blipFill>
              <a:blip r:embed="rId5"/>
              <a:stretch>
                <a:fillRect/>
              </a:stretch>
            </p:blipFill>
            <p:spPr>
              <a:xfrm>
                <a:off x="-4059238" y="2336800"/>
                <a:ext cx="0" cy="0"/>
              </a:xfrm>
              <a:prstGeom prst="rect">
                <a:avLst/>
              </a:prstGeom>
            </p:spPr>
          </p:pic>
        </mc:Fallback>
      </mc:AlternateContent>
    </p:spTree>
    <p:extLst>
      <p:ext uri="{BB962C8B-B14F-4D97-AF65-F5344CB8AC3E}">
        <p14:creationId xmlns:p14="http://schemas.microsoft.com/office/powerpoint/2010/main" val="25726490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3">
      <a:dk1>
        <a:sysClr val="windowText" lastClr="000000"/>
      </a:dk1>
      <a:lt1>
        <a:sysClr val="window" lastClr="FFFFFF"/>
      </a:lt1>
      <a:dk2>
        <a:srgbClr val="3E3D2D"/>
      </a:dk2>
      <a:lt2>
        <a:srgbClr val="CAF278"/>
      </a:lt2>
      <a:accent1>
        <a:srgbClr val="94C600"/>
      </a:accent1>
      <a:accent2>
        <a:srgbClr val="71685A"/>
      </a:accent2>
      <a:accent3>
        <a:srgbClr val="E22B00"/>
      </a:accent3>
      <a:accent4>
        <a:srgbClr val="909465"/>
      </a:accent4>
      <a:accent5>
        <a:srgbClr val="956B43"/>
      </a:accent5>
      <a:accent6>
        <a:srgbClr val="FEA022"/>
      </a:accent6>
      <a:hlink>
        <a:srgbClr val="E68200"/>
      </a:hlink>
      <a:folHlink>
        <a:srgbClr val="FFA94A"/>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880</TotalTime>
  <Words>1681</Words>
  <Application>Microsoft Office PowerPoint</Application>
  <PresentationFormat>On-screen Show (4:3)</PresentationFormat>
  <Paragraphs>220</Paragraphs>
  <Slides>54</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56" baseType="lpstr">
      <vt:lpstr>Angles</vt:lpstr>
      <vt:lpstr>Equation</vt:lpstr>
      <vt:lpstr>TRAINING COURSE on radiation dosimetry:  </vt:lpstr>
      <vt:lpstr>Gas-Filled Detectors</vt:lpstr>
      <vt:lpstr>Basic Components of AN Ionization chamber</vt:lpstr>
      <vt:lpstr>Ionization in Gases</vt:lpstr>
      <vt:lpstr>Charge Collection</vt:lpstr>
      <vt:lpstr>Charge Collection</vt:lpstr>
      <vt:lpstr>Recombination</vt:lpstr>
      <vt:lpstr>Charge collection</vt:lpstr>
      <vt:lpstr>Ionization Chamber – FARMER Chamber</vt:lpstr>
      <vt:lpstr>Ionization Chambers</vt:lpstr>
      <vt:lpstr>Insulators and Guard Rings</vt:lpstr>
      <vt:lpstr>Ionization chamber dosimetry</vt:lpstr>
      <vt:lpstr>Dosimetry with ionization chambers</vt:lpstr>
      <vt:lpstr>Fano’s Theorem</vt:lpstr>
      <vt:lpstr>Ionization Chamber Dosimetry - calibration</vt:lpstr>
      <vt:lpstr>Ionization Chamber Dosimetry</vt:lpstr>
      <vt:lpstr>Dosimetry with gas ionization devises </vt:lpstr>
      <vt:lpstr>Atomic Composition of tissue and TE gas</vt:lpstr>
      <vt:lpstr>Tissue equivalent plastic</vt:lpstr>
      <vt:lpstr>PowerPoint Presentation</vt:lpstr>
      <vt:lpstr>Gas-gain in proportional counters</vt:lpstr>
      <vt:lpstr>Gas Gain</vt:lpstr>
      <vt:lpstr>Gas Gain</vt:lpstr>
      <vt:lpstr>Simulation using a gas cavity</vt:lpstr>
      <vt:lpstr>Site-size simulation</vt:lpstr>
      <vt:lpstr>Site-size simulation</vt:lpstr>
      <vt:lpstr>Site-size simulation</vt:lpstr>
      <vt:lpstr>example</vt:lpstr>
      <vt:lpstr>example</vt:lpstr>
      <vt:lpstr> </vt:lpstr>
      <vt:lpstr>PowerPoint Presentation</vt:lpstr>
      <vt:lpstr>Tepc calibration</vt:lpstr>
      <vt:lpstr>Internal source calibration</vt:lpstr>
      <vt:lpstr>Internal source calibration</vt:lpstr>
      <vt:lpstr>PowerPoint Presentation</vt:lpstr>
      <vt:lpstr>example</vt:lpstr>
      <vt:lpstr>PowerPoint Presentation</vt:lpstr>
      <vt:lpstr>PowerPoint Presentation</vt:lpstr>
      <vt:lpstr>PowerPoint Presentation</vt:lpstr>
      <vt:lpstr>PowerPoint Presentation</vt:lpstr>
      <vt:lpstr>TEPC measurable quantities </vt:lpstr>
      <vt:lpstr>Measureable Quantities – Ambient Dose Equivalent</vt:lpstr>
      <vt:lpstr>TEPC Measureable Quantities – Absorbed Dose</vt:lpstr>
      <vt:lpstr>PowerPoint Presentation</vt:lpstr>
      <vt:lpstr>PowerPoint Presentation</vt:lpstr>
      <vt:lpstr>TEPC Response – Kerma </vt:lpstr>
      <vt:lpstr>TEPC ENERGY RESPONSE – Quality Factor</vt:lpstr>
      <vt:lpstr>Detectors other than tepcs</vt:lpstr>
      <vt:lpstr>GEMs</vt:lpstr>
      <vt:lpstr>Gas Electron Multiplier</vt:lpstr>
      <vt:lpstr>PowerPoint Presentation</vt:lpstr>
      <vt:lpstr>PowerPoint Presentation</vt:lpstr>
      <vt:lpstr>PowerPoint Presentation</vt:lpstr>
      <vt:lpstr>Gem 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Blandine Agnes Faure</dc:creator>
  <cp:lastModifiedBy>EndUser</cp:lastModifiedBy>
  <cp:revision>92</cp:revision>
  <dcterms:created xsi:type="dcterms:W3CDTF">2012-08-29T08:48:36Z</dcterms:created>
  <dcterms:modified xsi:type="dcterms:W3CDTF">2012-11-16T06:21:18Z</dcterms:modified>
</cp:coreProperties>
</file>