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5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6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7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8.xml" ContentType="application/vnd.openxmlformats-officedocument.theme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4.xml" ContentType="application/vnd.openxmlformats-officedocument.presentationml.notesSlide+xml"/>
  <Override PartName="/ppt/tags/tag7.xml" ContentType="application/vnd.openxmlformats-officedocument.presentationml.tags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  <p:sldMasterId id="2147483724" r:id="rId2"/>
    <p:sldMasterId id="2147483740" r:id="rId3"/>
    <p:sldMasterId id="2147483756" r:id="rId4"/>
    <p:sldMasterId id="2147483813" r:id="rId5"/>
    <p:sldMasterId id="2147483841" r:id="rId6"/>
    <p:sldMasterId id="2147483854" r:id="rId7"/>
    <p:sldMasterId id="2147483868" r:id="rId8"/>
    <p:sldMasterId id="2147483882" r:id="rId9"/>
  </p:sldMasterIdLst>
  <p:notesMasterIdLst>
    <p:notesMasterId r:id="rId67"/>
  </p:notesMasterIdLst>
  <p:handoutMasterIdLst>
    <p:handoutMasterId r:id="rId68"/>
  </p:handoutMasterIdLst>
  <p:sldIdLst>
    <p:sldId id="263" r:id="rId10"/>
    <p:sldId id="333" r:id="rId11"/>
    <p:sldId id="330" r:id="rId12"/>
    <p:sldId id="417" r:id="rId13"/>
    <p:sldId id="418" r:id="rId14"/>
    <p:sldId id="420" r:id="rId15"/>
    <p:sldId id="425" r:id="rId16"/>
    <p:sldId id="423" r:id="rId17"/>
    <p:sldId id="424" r:id="rId18"/>
    <p:sldId id="421" r:id="rId19"/>
    <p:sldId id="422" r:id="rId20"/>
    <p:sldId id="266" r:id="rId21"/>
    <p:sldId id="332" r:id="rId22"/>
    <p:sldId id="267" r:id="rId23"/>
    <p:sldId id="268" r:id="rId24"/>
    <p:sldId id="426" r:id="rId25"/>
    <p:sldId id="410" r:id="rId26"/>
    <p:sldId id="269" r:id="rId27"/>
    <p:sldId id="271" r:id="rId28"/>
    <p:sldId id="393" r:id="rId29"/>
    <p:sldId id="336" r:id="rId30"/>
    <p:sldId id="338" r:id="rId31"/>
    <p:sldId id="337" r:id="rId32"/>
    <p:sldId id="411" r:id="rId33"/>
    <p:sldId id="274" r:id="rId34"/>
    <p:sldId id="275" r:id="rId35"/>
    <p:sldId id="276" r:id="rId36"/>
    <p:sldId id="278" r:id="rId37"/>
    <p:sldId id="279" r:id="rId38"/>
    <p:sldId id="283" r:id="rId39"/>
    <p:sldId id="285" r:id="rId40"/>
    <p:sldId id="286" r:id="rId41"/>
    <p:sldId id="287" r:id="rId42"/>
    <p:sldId id="405" r:id="rId43"/>
    <p:sldId id="428" r:id="rId44"/>
    <p:sldId id="429" r:id="rId45"/>
    <p:sldId id="430" r:id="rId46"/>
    <p:sldId id="431" r:id="rId47"/>
    <p:sldId id="432" r:id="rId48"/>
    <p:sldId id="433" r:id="rId49"/>
    <p:sldId id="434" r:id="rId50"/>
    <p:sldId id="436" r:id="rId51"/>
    <p:sldId id="437" r:id="rId52"/>
    <p:sldId id="438" r:id="rId53"/>
    <p:sldId id="439" r:id="rId54"/>
    <p:sldId id="440" r:id="rId55"/>
    <p:sldId id="441" r:id="rId56"/>
    <p:sldId id="442" r:id="rId57"/>
    <p:sldId id="443" r:id="rId58"/>
    <p:sldId id="444" r:id="rId59"/>
    <p:sldId id="445" r:id="rId60"/>
    <p:sldId id="446" r:id="rId61"/>
    <p:sldId id="447" r:id="rId62"/>
    <p:sldId id="448" r:id="rId63"/>
    <p:sldId id="450" r:id="rId64"/>
    <p:sldId id="451" r:id="rId65"/>
    <p:sldId id="452" r:id="rId66"/>
  </p:sldIdLst>
  <p:sldSz cx="9144000" cy="6858000" type="screen4x3"/>
  <p:notesSz cx="6858000" cy="9144000"/>
  <p:defaultTextStyle>
    <a:defPPr>
      <a:defRPr lang="en-US"/>
    </a:defPPr>
    <a:lvl1pPr marL="0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11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021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032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041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052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062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072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083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scaleToFitPaper="1" frameSlides="1"/>
  <p:clrMru>
    <a:srgbClr val="5BFF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61" autoAdjust="0"/>
    <p:restoredTop sz="68916" autoAdjust="0"/>
  </p:normalViewPr>
  <p:slideViewPr>
    <p:cSldViewPr>
      <p:cViewPr varScale="1">
        <p:scale>
          <a:sx n="67" d="100"/>
          <a:sy n="67" d="100"/>
        </p:scale>
        <p:origin x="-11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50" Type="http://schemas.openxmlformats.org/officeDocument/2006/relationships/slide" Target="slides/slide41.xml"/><Relationship Id="rId55" Type="http://schemas.openxmlformats.org/officeDocument/2006/relationships/slide" Target="slides/slide46.xml"/><Relationship Id="rId63" Type="http://schemas.openxmlformats.org/officeDocument/2006/relationships/slide" Target="slides/slide54.xml"/><Relationship Id="rId68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71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openxmlformats.org/officeDocument/2006/relationships/slide" Target="slides/slide44.xml"/><Relationship Id="rId58" Type="http://schemas.openxmlformats.org/officeDocument/2006/relationships/slide" Target="slides/slide49.xml"/><Relationship Id="rId66" Type="http://schemas.openxmlformats.org/officeDocument/2006/relationships/slide" Target="slides/slide5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slide" Target="slides/slide40.xml"/><Relationship Id="rId57" Type="http://schemas.openxmlformats.org/officeDocument/2006/relationships/slide" Target="slides/slide48.xml"/><Relationship Id="rId61" Type="http://schemas.openxmlformats.org/officeDocument/2006/relationships/slide" Target="slides/slide52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slide" Target="slides/slide43.xml"/><Relationship Id="rId60" Type="http://schemas.openxmlformats.org/officeDocument/2006/relationships/slide" Target="slides/slide51.xml"/><Relationship Id="rId65" Type="http://schemas.openxmlformats.org/officeDocument/2006/relationships/slide" Target="slides/slide5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slide" Target="slides/slide39.xml"/><Relationship Id="rId56" Type="http://schemas.openxmlformats.org/officeDocument/2006/relationships/slide" Target="slides/slide47.xml"/><Relationship Id="rId64" Type="http://schemas.openxmlformats.org/officeDocument/2006/relationships/slide" Target="slides/slide55.xml"/><Relationship Id="rId69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2.xml"/><Relationship Id="rId72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59" Type="http://schemas.openxmlformats.org/officeDocument/2006/relationships/slide" Target="slides/slide50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1.xml"/><Relationship Id="rId41" Type="http://schemas.openxmlformats.org/officeDocument/2006/relationships/slide" Target="slides/slide32.xml"/><Relationship Id="rId54" Type="http://schemas.openxmlformats.org/officeDocument/2006/relationships/slide" Target="slides/slide45.xml"/><Relationship Id="rId62" Type="http://schemas.openxmlformats.org/officeDocument/2006/relationships/slide" Target="slides/slide53.xml"/><Relationship Id="rId70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8.xml"/><Relationship Id="rId2" Type="http://schemas.openxmlformats.org/officeDocument/2006/relationships/slide" Target="slides/slide7.xml"/><Relationship Id="rId1" Type="http://schemas.openxmlformats.org/officeDocument/2006/relationships/slide" Target="slides/slide6.xml"/><Relationship Id="rId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wmf"/><Relationship Id="rId2" Type="http://schemas.openxmlformats.org/officeDocument/2006/relationships/image" Target="../media/image113.wmf"/><Relationship Id="rId1" Type="http://schemas.openxmlformats.org/officeDocument/2006/relationships/image" Target="../media/image112.wmf"/><Relationship Id="rId4" Type="http://schemas.openxmlformats.org/officeDocument/2006/relationships/image" Target="../media/image115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image" Target="../media/image3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image" Target="../media/image40.wmf"/><Relationship Id="rId7" Type="http://schemas.openxmlformats.org/officeDocument/2006/relationships/image" Target="../media/image44.emf"/><Relationship Id="rId2" Type="http://schemas.openxmlformats.org/officeDocument/2006/relationships/image" Target="../media/image39.wmf"/><Relationship Id="rId1" Type="http://schemas.openxmlformats.org/officeDocument/2006/relationships/image" Target="../media/image38.emf"/><Relationship Id="rId6" Type="http://schemas.openxmlformats.org/officeDocument/2006/relationships/image" Target="../media/image43.emf"/><Relationship Id="rId11" Type="http://schemas.openxmlformats.org/officeDocument/2006/relationships/image" Target="../media/image48.emf"/><Relationship Id="rId5" Type="http://schemas.openxmlformats.org/officeDocument/2006/relationships/image" Target="../media/image42.emf"/><Relationship Id="rId10" Type="http://schemas.openxmlformats.org/officeDocument/2006/relationships/image" Target="../media/image47.wmf"/><Relationship Id="rId4" Type="http://schemas.openxmlformats.org/officeDocument/2006/relationships/image" Target="../media/image41.emf"/><Relationship Id="rId9" Type="http://schemas.openxmlformats.org/officeDocument/2006/relationships/image" Target="../media/image4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84.wmf"/><Relationship Id="rId1" Type="http://schemas.openxmlformats.org/officeDocument/2006/relationships/image" Target="../media/image8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7E9DD5-C66B-4060-9594-C8973020FB5C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1934F2-38D9-4434-9801-6B8BCC007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15335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0B78DD-1C15-46BB-8CD0-91471F84EA70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43C59-CC27-450C-90A1-F5C97850A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2813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11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021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03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041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05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06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07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083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76F6D5-EE34-C946-8A02-31A5A4672AB2}" type="slidenum">
              <a:rPr lang="de-DE">
                <a:solidFill>
                  <a:prstClr val="black"/>
                </a:solidFill>
              </a:rPr>
              <a:pPr/>
              <a:t>2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1252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52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658883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3968" y="4342518"/>
            <a:ext cx="5030064" cy="4115977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7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C91077-D9AD-48C4-9640-EF669404B02E}" type="slidenum">
              <a:rPr lang="de-DE" smtClean="0">
                <a:solidFill>
                  <a:prstClr val="black"/>
                </a:solidFill>
                <a:cs typeface="Arial" charset="0"/>
              </a:rPr>
              <a:pPr/>
              <a:t>12</a:t>
            </a:fld>
            <a:endParaRPr lang="de-DE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4357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4213"/>
            <a:ext cx="4572000" cy="3429000"/>
          </a:xfrm>
          <a:ln/>
        </p:spPr>
      </p:sp>
      <p:sp>
        <p:nvSpPr>
          <p:cNvPr id="4357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1435" y="4349873"/>
            <a:ext cx="4741614" cy="351285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EB3EFD-7FFC-7042-BACB-DEF90C2B178E}" type="slidenum">
              <a:rPr lang="de-DE">
                <a:solidFill>
                  <a:prstClr val="black"/>
                </a:solidFill>
              </a:rPr>
              <a:pPr/>
              <a:t>13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1104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104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2038" y="4349750"/>
            <a:ext cx="4740275" cy="35131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2E6F80-88B2-4B2C-9DD7-058AE10EAA03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2E6F80-88B2-4B2C-9DD7-058AE10EAA03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3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0D30E0-D72B-4ABE-8E2E-0300F51FA8C3}" type="slidenum">
              <a:rPr lang="de-DE" smtClean="0">
                <a:solidFill>
                  <a:prstClr val="black"/>
                </a:solidFill>
                <a:cs typeface="Arial" charset="0"/>
              </a:rPr>
              <a:pPr/>
              <a:t>16</a:t>
            </a:fld>
            <a:endParaRPr lang="de-DE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4363266" name="Rectangle 7"/>
          <p:cNvSpPr txBox="1">
            <a:spLocks noGrp="1" noChangeArrowheads="1"/>
          </p:cNvSpPr>
          <p:nvPr/>
        </p:nvSpPr>
        <p:spPr bwMode="auto">
          <a:xfrm>
            <a:off x="3882744" y="8685035"/>
            <a:ext cx="2973637" cy="457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423" tIns="47711" rIns="95423" bIns="47711" anchor="b"/>
          <a:lstStyle/>
          <a:p>
            <a:pPr algn="r" defTabSz="954088" fontAlgn="base">
              <a:spcBef>
                <a:spcPct val="0"/>
              </a:spcBef>
              <a:spcAft>
                <a:spcPct val="0"/>
              </a:spcAft>
            </a:pPr>
            <a:fld id="{5162FCF5-CC20-47CE-B833-C84036E25B28}" type="slidenum">
              <a:rPr lang="en-GB" sz="1300">
                <a:solidFill>
                  <a:prstClr val="black"/>
                </a:solidFill>
                <a:latin typeface="Arial" charset="0"/>
                <a:ea typeface="ＭＳ Ｐゴシック"/>
                <a:cs typeface="ＭＳ Ｐゴシック"/>
              </a:rPr>
              <a:pPr algn="r" defTabSz="954088"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GB" sz="1300">
              <a:solidFill>
                <a:prstClr val="black"/>
              </a:solidFill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4363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63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968" y="4343990"/>
            <a:ext cx="5030064" cy="411450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5423" tIns="47711" rIns="95423" bIns="47711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76F6D5-EE34-C946-8A02-31A5A4672AB2}" type="slidenum">
              <a:rPr lang="de-DE">
                <a:solidFill>
                  <a:prstClr val="black"/>
                </a:solidFill>
              </a:rPr>
              <a:pPr/>
              <a:t>17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1252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52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2E6F80-88B2-4B2C-9DD7-058AE10EAA03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A7471-1718-4429-9003-54AD6CF18666}" type="slidenum">
              <a:rPr lang="de-DE" smtClean="0">
                <a:solidFill>
                  <a:prstClr val="black"/>
                </a:solidFill>
              </a:rPr>
              <a:pPr/>
              <a:t>19</a:t>
            </a:fld>
            <a:endParaRPr 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A7471-1718-4429-9003-54AD6CF18666}" type="slidenum">
              <a:rPr lang="de-DE" smtClean="0">
                <a:solidFill>
                  <a:prstClr val="black"/>
                </a:solidFill>
              </a:rPr>
              <a:pPr/>
              <a:t>20</a:t>
            </a:fld>
            <a:endParaRPr 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9D1052-3ACE-3E41-897D-16D666FCCF80}" type="slidenum">
              <a:rPr lang="de-DE">
                <a:solidFill>
                  <a:prstClr val="black"/>
                </a:solidFill>
              </a:rPr>
              <a:pPr/>
              <a:t>3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988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88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2038" y="4349750"/>
            <a:ext cx="4740275" cy="35131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50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8EBF81-36D6-40FC-B675-93873C5CBD04}" type="slidenum">
              <a:rPr lang="de-DE" smtClean="0">
                <a:solidFill>
                  <a:prstClr val="black"/>
                </a:solidFill>
                <a:cs typeface="Arial" charset="0"/>
              </a:rPr>
              <a:pPr/>
              <a:t>21</a:t>
            </a:fld>
            <a:endParaRPr lang="de-DE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4355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55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1435" y="4349873"/>
            <a:ext cx="4741614" cy="3512850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9BDE69-7550-A84C-91BF-EFF30A4D24CD}" type="slidenum">
              <a:rPr lang="de-DE"/>
              <a:pPr/>
              <a:t>22</a:t>
            </a:fld>
            <a:endParaRPr lang="de-DE"/>
          </a:p>
        </p:txBody>
      </p:sp>
      <p:sp>
        <p:nvSpPr>
          <p:cNvPr id="1227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7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5C3221-5EFF-FB4C-9012-E212838E6018}" type="slidenum">
              <a:rPr lang="de-DE"/>
              <a:pPr/>
              <a:t>23</a:t>
            </a:fld>
            <a:endParaRPr lang="de-DE"/>
          </a:p>
        </p:txBody>
      </p:sp>
      <p:sp>
        <p:nvSpPr>
          <p:cNvPr id="1192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192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76F6D5-EE34-C946-8A02-31A5A4672AB2}" type="slidenum">
              <a:rPr lang="de-DE">
                <a:solidFill>
                  <a:prstClr val="black"/>
                </a:solidFill>
              </a:rPr>
              <a:pPr/>
              <a:t>24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1252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52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2E6F80-88B2-4B2C-9DD7-058AE10EAA03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916076">
              <a:defRPr/>
            </a:pPr>
            <a:endParaRPr lang="de-DE" baseline="0" dirty="0" smtClean="0">
              <a:sym typeface="Wingdings" pitchFamily="2" charset="2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2E6F80-88B2-4B2C-9DD7-058AE10EAA03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2E6F80-88B2-4B2C-9DD7-058AE10EAA03}" type="slidenum">
              <a:rPr lang="en-US" smtClean="0">
                <a:solidFill>
                  <a:prstClr val="black"/>
                </a:solidFill>
              </a:rPr>
              <a:pPr/>
              <a:t>29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18C6EA-848D-43AE-8DAB-A4D55A343C75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09283" name="Text Box 3"/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18C6EA-848D-43AE-8DAB-A4D55A343C75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18C6EA-848D-43AE-8DAB-A4D55A343C75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18C6EA-848D-43AE-8DAB-A4D55A343C75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76F6D5-EE34-C946-8A02-31A5A4672AB2}" type="slidenum">
              <a:rPr lang="de-DE">
                <a:solidFill>
                  <a:prstClr val="black"/>
                </a:solidFill>
              </a:rPr>
              <a:pPr/>
              <a:t>35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1252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52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CF1598-B15B-784F-B40A-FABF71F8E172}" type="slidenum">
              <a:rPr lang="de-DE">
                <a:solidFill>
                  <a:prstClr val="black"/>
                </a:solidFill>
              </a:rPr>
              <a:pPr/>
              <a:t>36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93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3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6D76B7-DEF9-4A47-AB20-7CD97F81D449}" type="slidenum">
              <a:rPr lang="de-DE">
                <a:solidFill>
                  <a:prstClr val="black"/>
                </a:solidFill>
              </a:rPr>
              <a:pPr/>
              <a:t>37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992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92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2038" y="4349750"/>
            <a:ext cx="4740275" cy="3513138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B06859-E92B-0048-A6D9-01FBDA3CF072}" type="slidenum">
              <a:rPr lang="de-DE">
                <a:solidFill>
                  <a:prstClr val="black"/>
                </a:solidFill>
              </a:rPr>
              <a:pPr/>
              <a:t>38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951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51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2038" y="4349750"/>
            <a:ext cx="4740275" cy="35131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09928F-2DF7-3E4A-97FE-AEE20AE86065}" type="slidenum">
              <a:rPr lang="de-DE">
                <a:solidFill>
                  <a:prstClr val="black"/>
                </a:solidFill>
              </a:rPr>
              <a:pPr/>
              <a:t>39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953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53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2038" y="4349750"/>
            <a:ext cx="4740275" cy="35131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2E41C5-4562-9947-B9C7-9351629B5D55}" type="slidenum">
              <a:rPr lang="de-DE">
                <a:solidFill>
                  <a:prstClr val="black"/>
                </a:solidFill>
              </a:rPr>
              <a:pPr/>
              <a:t>40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955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55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2038" y="4349750"/>
            <a:ext cx="4740275" cy="35131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B1F889-5B71-7745-B2D9-3ABBB165A4B6}" type="slidenum">
              <a:rPr lang="de-DE">
                <a:solidFill>
                  <a:prstClr val="black"/>
                </a:solidFill>
              </a:rPr>
              <a:pPr/>
              <a:t>41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95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2038" y="4349750"/>
            <a:ext cx="4740275" cy="35131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352707" name="Text Box 3"/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76F6D5-EE34-C946-8A02-31A5A4672AB2}" type="slidenum">
              <a:rPr lang="de-DE">
                <a:solidFill>
                  <a:prstClr val="black"/>
                </a:solidFill>
              </a:rPr>
              <a:pPr/>
              <a:t>42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1252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52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23427" name="Text Box 3"/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201603" name="Text Box 3"/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7BD97-0635-B746-B185-0AD0ADB89B1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7BD97-0635-B746-B185-0AD0ADB89B1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7BD97-0635-B746-B185-0AD0ADB89B1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7BD97-0635-B746-B185-0AD0ADB89B1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50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65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0F675B-A532-411D-A732-7220FAB3FEAC}" type="slidenum">
              <a:rPr lang="de-DE" smtClean="0">
                <a:solidFill>
                  <a:prstClr val="black"/>
                </a:solidFill>
                <a:cs typeface="Arial" charset="0"/>
              </a:rPr>
              <a:pPr/>
              <a:t>54</a:t>
            </a:fld>
            <a:endParaRPr lang="de-DE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4416514" name="Rectangle 7"/>
          <p:cNvSpPr txBox="1">
            <a:spLocks noGrp="1" noChangeArrowheads="1"/>
          </p:cNvSpPr>
          <p:nvPr/>
        </p:nvSpPr>
        <p:spPr bwMode="auto">
          <a:xfrm>
            <a:off x="3882743" y="8685035"/>
            <a:ext cx="2973637" cy="457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423" tIns="47711" rIns="95423" bIns="47711" anchor="b"/>
          <a:lstStyle/>
          <a:p>
            <a:pPr algn="r" defTabSz="954088"/>
            <a:fld id="{63C7B981-8DCF-4A9B-B5BD-9EBB36D0CD0D}" type="slidenum">
              <a:rPr lang="en-GB" sz="1300">
                <a:solidFill>
                  <a:prstClr val="black"/>
                </a:solidFill>
                <a:ea typeface="ＭＳ Ｐゴシック"/>
                <a:cs typeface="ＭＳ Ｐゴシック"/>
              </a:rPr>
              <a:pPr algn="r" defTabSz="954088"/>
              <a:t>54</a:t>
            </a:fld>
            <a:endParaRPr lang="en-GB" sz="1300">
              <a:solidFill>
                <a:prstClr val="black"/>
              </a:solidFill>
              <a:ea typeface="ＭＳ Ｐゴシック"/>
              <a:cs typeface="ＭＳ Ｐゴシック"/>
            </a:endParaRPr>
          </a:p>
        </p:txBody>
      </p:sp>
      <p:sp>
        <p:nvSpPr>
          <p:cNvPr id="4416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16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968" y="4343991"/>
            <a:ext cx="5030064" cy="411450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5423" tIns="47711" rIns="95423" bIns="47711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06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1F8286-64EC-4C4E-82E6-3507C7D2AB62}" type="slidenum">
              <a:rPr lang="de-DE" smtClean="0">
                <a:solidFill>
                  <a:prstClr val="black"/>
                </a:solidFill>
                <a:cs typeface="Arial" charset="0"/>
              </a:rPr>
              <a:pPr/>
              <a:t>55</a:t>
            </a:fld>
            <a:endParaRPr lang="de-DE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442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420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1437" y="4349873"/>
            <a:ext cx="4741613" cy="3512849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85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5E9EA-9989-4176-9FE4-5D76246F4235}" type="slidenum">
              <a:rPr lang="de-DE" smtClean="0">
                <a:solidFill>
                  <a:prstClr val="black"/>
                </a:solidFill>
                <a:cs typeface="Arial" charset="0"/>
              </a:rPr>
              <a:pPr/>
              <a:t>56</a:t>
            </a:fld>
            <a:endParaRPr lang="de-DE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4418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418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1437" y="4349873"/>
            <a:ext cx="4741613" cy="3512849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62531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3968" y="4342518"/>
            <a:ext cx="5030064" cy="4115977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655FAE-EB10-DC41-BA35-9B435F856DA5}" type="slidenum">
              <a:rPr lang="de-DE">
                <a:solidFill>
                  <a:prstClr val="black"/>
                </a:solidFill>
              </a:rPr>
              <a:pPr/>
              <a:t>57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62531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3968" y="4342518"/>
            <a:ext cx="5030064" cy="4115977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2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48275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3968" y="4342518"/>
            <a:ext cx="5030064" cy="4115977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640451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3968" y="4342518"/>
            <a:ext cx="5030064" cy="4115977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584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3968" y="4342518"/>
            <a:ext cx="5030064" cy="4115977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4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1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6" y="1730403"/>
            <a:ext cx="5648623" cy="1204306"/>
          </a:xfrm>
        </p:spPr>
        <p:txBody>
          <a:bodyPr bIns="9140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81" y="2470925"/>
            <a:ext cx="6511131" cy="329259"/>
          </a:xfrm>
        </p:spPr>
        <p:txBody>
          <a:bodyPr tIns="9140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0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November,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C3F8-F0F1-46DC-B5AD-951BBF93B20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November,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C3F8-F0F1-46DC-B5AD-951BBF93B20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000" y="4800600"/>
            <a:ext cx="5486400" cy="566738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920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e-DE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92000" y="5367338"/>
            <a:ext cx="5486400" cy="804862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Promotionsvortrag Michael Böhnel</a:t>
            </a:r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22172-703C-D844-8726-A4712FA179E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13369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Promotionsvortrag Michael Böhnel</a:t>
            </a:r>
            <a:endParaRPr lang="de-D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7221D-3119-9940-ACCF-120C376F83F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35316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16663" y="539750"/>
            <a:ext cx="1744662" cy="5362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0" y="539750"/>
            <a:ext cx="5084763" cy="5362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Promotionsvortrag Michael Böhnel</a:t>
            </a:r>
            <a:endParaRPr lang="de-D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E2BDE7-3A09-AB4C-B7BF-1B781C00A97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62503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MBF_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BMBF-Gef-Logo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7438" y="4845050"/>
            <a:ext cx="15303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 marL="342000" indent="-360000">
              <a:spcBef>
                <a:spcPts val="600"/>
              </a:spcBef>
              <a:buFont typeface="Arial" pitchFamily="34" charset="0"/>
              <a:buChar char="•"/>
              <a:defRPr sz="1800"/>
            </a:lvl2pPr>
            <a:lvl3pPr marL="720000">
              <a:spcBef>
                <a:spcPts val="600"/>
              </a:spcBef>
              <a:buFont typeface="Arial" pitchFamily="34" charset="0"/>
              <a:buChar char="•"/>
              <a:defRPr sz="1800"/>
            </a:lvl3pPr>
            <a:lvl4pPr>
              <a:spcBef>
                <a:spcPts val="600"/>
              </a:spcBef>
              <a:buFont typeface="Arial" pitchFamily="34" charset="0"/>
              <a:buChar char="•"/>
              <a:defRPr sz="1800"/>
            </a:lvl4pPr>
            <a:lvl5pPr>
              <a:spcBef>
                <a:spcPts val="600"/>
              </a:spcBef>
              <a:buFont typeface="Arial" pitchFamily="34" charset="0"/>
              <a:buChar char="•"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Promotionsvortrag Michael Böhnel</a:t>
            </a:r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CDFB0-466D-1046-A26A-D680A931CE9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804161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130" y="99329"/>
            <a:ext cx="7807259" cy="937144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5463" y="1242333"/>
            <a:ext cx="3834488" cy="4982270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8237" y="1242334"/>
            <a:ext cx="3834488" cy="2421317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808237" y="3801843"/>
            <a:ext cx="3834488" cy="2422756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3805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ecap pp start a 27_2_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9500" y="539750"/>
            <a:ext cx="6981825" cy="2159000"/>
          </a:xfrm>
        </p:spPr>
        <p:txBody>
          <a:bodyPr/>
          <a:lstStyle>
            <a:lvl1pPr>
              <a:lnSpc>
                <a:spcPts val="42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/>
              <a:t>Titel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97388" y="4678363"/>
            <a:ext cx="4318000" cy="1079500"/>
          </a:xfrm>
        </p:spPr>
        <p:txBody>
          <a:bodyPr/>
          <a:lstStyle>
            <a:lvl1pPr marL="0" indent="0">
              <a:lnSpc>
                <a:spcPts val="2200"/>
              </a:lnSpc>
              <a:defRPr sz="1800">
                <a:solidFill>
                  <a:schemeClr val="bg1"/>
                </a:solidFill>
              </a:defRPr>
            </a:lvl1pPr>
          </a:lstStyle>
          <a:p>
            <a:r>
              <a:rPr lang="de-DE"/>
              <a:t>Untertitel</a:t>
            </a:r>
          </a:p>
        </p:txBody>
      </p:sp>
    </p:spTree>
    <p:extLst>
      <p:ext uri="{BB962C8B-B14F-4D97-AF65-F5344CB8AC3E}">
        <p14:creationId xmlns:p14="http://schemas.microsoft.com/office/powerpoint/2010/main" val="120650914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530038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01649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5625" y="1377950"/>
            <a:ext cx="39481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6138" y="1377950"/>
            <a:ext cx="39497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492253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0714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4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November,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C3F8-F0F1-46DC-B5AD-951BBF93B20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645920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6718881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227116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4559013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12004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273050"/>
            <a:ext cx="2014538" cy="562927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6100" y="273050"/>
            <a:ext cx="5892800" cy="562927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39170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100" y="273050"/>
            <a:ext cx="8059738" cy="693738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55625" y="1377950"/>
            <a:ext cx="3948113" cy="4524375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6138" y="1377950"/>
            <a:ext cx="3949700" cy="2185988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56138" y="3716338"/>
            <a:ext cx="3949700" cy="2185987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077360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100" y="273050"/>
            <a:ext cx="8059738" cy="693738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55625" y="1377950"/>
            <a:ext cx="3948113" cy="4524375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56138" y="1377950"/>
            <a:ext cx="3949700" cy="452437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733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8836B007-DC40-044C-9C0C-B0812DF1B6EA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11821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450850" cy="28416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6BCF319E-D3E9-004F-A286-425C5BA5CCB6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269375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4DBFE216-5A87-4442-85D7-7AD7D576F156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357290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0" y="1377950"/>
            <a:ext cx="34147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377950"/>
            <a:ext cx="3414712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4AEFB497-12EF-054C-9259-F531A33CF216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879637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B5DF570E-C818-4148-8BDE-EF2D4E67210D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555653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1068388" y="6551613"/>
            <a:ext cx="6137275" cy="306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89750" y="6551613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C4DAA3D5-3B75-054D-AFC1-36153960EFCF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628823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ftr" sz="quarter" idx="10"/>
          </p:nvPr>
        </p:nvSpPr>
        <p:spPr>
          <a:xfrm>
            <a:off x="1074738" y="6551613"/>
            <a:ext cx="6130925" cy="306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457506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145287E2-B88E-E641-AE0D-E496FD0035AB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83478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November,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C3F8-F0F1-46DC-B5AD-951BBF93B20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2178B4F5-44AA-324D-B62C-FC35705BC77F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592500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DB1677D-1FDF-6E4E-A425-EDD757F6A726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440936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16663" y="539750"/>
            <a:ext cx="1744662" cy="5362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0" y="539750"/>
            <a:ext cx="5084763" cy="5362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81B33B78-1922-6F4F-BBA9-031174CE1DB2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513401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B145F2EB-B2C4-864C-9D15-348C6322730C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351282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100" y="273050"/>
            <a:ext cx="8059738" cy="693738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55625" y="1377950"/>
            <a:ext cx="3948113" cy="4524375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6138" y="1377950"/>
            <a:ext cx="3949700" cy="2185988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56138" y="3716338"/>
            <a:ext cx="3949700" cy="2185987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2104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8836B007-DC40-044C-9C0C-B0812DF1B6EA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844957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450850" cy="28416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6BCF319E-D3E9-004F-A286-425C5BA5CCB6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113227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4DBFE216-5A87-4442-85D7-7AD7D576F156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688950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0" y="1377950"/>
            <a:ext cx="34147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377950"/>
            <a:ext cx="3414712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4AEFB497-12EF-054C-9259-F531A33CF216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699841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B5DF570E-C818-4148-8BDE-EF2D4E67210D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62154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1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4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40"/>
            <a:ext cx="5650992" cy="1207509"/>
          </a:xfrm>
        </p:spPr>
        <p:txBody>
          <a:bodyPr bIns="9140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021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7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0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0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0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0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0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0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0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0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November,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C3F8-F0F1-46DC-B5AD-951BBF93B20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1068388" y="6551613"/>
            <a:ext cx="6137275" cy="306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89750" y="6551613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C4DAA3D5-3B75-054D-AFC1-36153960EFCF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21993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ftr" sz="quarter" idx="10"/>
          </p:nvPr>
        </p:nvSpPr>
        <p:spPr>
          <a:xfrm>
            <a:off x="1074738" y="6551613"/>
            <a:ext cx="6130925" cy="306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590108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145287E2-B88E-E641-AE0D-E496FD0035AB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362519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2178B4F5-44AA-324D-B62C-FC35705BC77F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262429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DB1677D-1FDF-6E4E-A425-EDD757F6A726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921722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16663" y="539750"/>
            <a:ext cx="1744662" cy="5362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0" y="539750"/>
            <a:ext cx="5084763" cy="5362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81B33B78-1922-6F4F-BBA9-031174CE1DB2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866779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B145F2EB-B2C4-864C-9D15-348C6322730C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319947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333375"/>
            <a:ext cx="8496300" cy="6937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23850" y="1125538"/>
            <a:ext cx="4171950" cy="525621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125538"/>
            <a:ext cx="4171950" cy="255111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829050"/>
            <a:ext cx="4171950" cy="25527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PTB Kolloquium der Abteilung 6		16.02.2012		Peter Sievers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388424" y="6525344"/>
            <a:ext cx="360040" cy="216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1159AF64-AE45-4BD2-B24A-84C150F94F7E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8370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1196752"/>
            <a:ext cx="4176000" cy="639762"/>
          </a:xfrm>
        </p:spPr>
        <p:txBody>
          <a:bodyPr anchor="ctr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528" y="1836514"/>
            <a:ext cx="4176000" cy="4544813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176000" cy="639762"/>
          </a:xfrm>
        </p:spPr>
        <p:txBody>
          <a:bodyPr anchor="ctr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44824"/>
            <a:ext cx="4176000" cy="4536504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388424" y="6525344"/>
            <a:ext cx="360040" cy="216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DB94A35-6E86-4649-84F5-8CB79881A6FC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PTB Kolloquium der Abteilung 6		16.02.2012		Peter Sievers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1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8836B007-DC40-044C-9C0C-B0812DF1B6EA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2945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1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1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November, 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C3F8-F0F1-46DC-B5AD-951BBF93B205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450850" cy="28416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6BCF319E-D3E9-004F-A286-425C5BA5CCB6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048824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4DBFE216-5A87-4442-85D7-7AD7D576F156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077174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0" y="1377950"/>
            <a:ext cx="34147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377950"/>
            <a:ext cx="3414712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4AEFB497-12EF-054C-9259-F531A33CF216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452920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B5DF570E-C818-4148-8BDE-EF2D4E67210D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852085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1068388" y="6551613"/>
            <a:ext cx="6137275" cy="306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89750" y="6551613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C4DAA3D5-3B75-054D-AFC1-36153960EFCF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283371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ftr" sz="quarter" idx="10"/>
          </p:nvPr>
        </p:nvSpPr>
        <p:spPr>
          <a:xfrm>
            <a:off x="1074738" y="6551613"/>
            <a:ext cx="6130925" cy="306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360809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145287E2-B88E-E641-AE0D-E496FD0035AB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143006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2178B4F5-44AA-324D-B62C-FC35705BC77F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102087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DB1677D-1FDF-6E4E-A425-EDD757F6A726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754474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16663" y="539750"/>
            <a:ext cx="1744662" cy="5362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0" y="539750"/>
            <a:ext cx="5084763" cy="5362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81B33B78-1922-6F4F-BBA9-031174CE1DB2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662882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marL="0" lvl="0" indent="0" algn="l" defTabSz="91402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marL="0" lvl="0" indent="0" algn="l" defTabSz="91402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November, 2012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C3F8-F0F1-46DC-B5AD-951BBF93B20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B145F2EB-B2C4-864C-9D15-348C6322730C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655707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333375"/>
            <a:ext cx="8496300" cy="6937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23850" y="1125538"/>
            <a:ext cx="4171950" cy="525621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125538"/>
            <a:ext cx="4171950" cy="255111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829050"/>
            <a:ext cx="4171950" cy="25527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PTB Kolloquium der Abteilung 6		16.02.2012		Peter Sievers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388424" y="6525344"/>
            <a:ext cx="360040" cy="216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1159AF64-AE45-4BD2-B24A-84C150F94F7E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21699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1196752"/>
            <a:ext cx="4176000" cy="639762"/>
          </a:xfrm>
        </p:spPr>
        <p:txBody>
          <a:bodyPr anchor="ctr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528" y="1836514"/>
            <a:ext cx="4176000" cy="4544813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176000" cy="639762"/>
          </a:xfrm>
        </p:spPr>
        <p:txBody>
          <a:bodyPr anchor="ctr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44824"/>
            <a:ext cx="4176000" cy="4536504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388424" y="6525344"/>
            <a:ext cx="360040" cy="216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DB94A35-6E86-4649-84F5-8CB79881A6FC}" type="slidenum">
              <a:rPr lang="en-US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PTB Kolloquium der Abteilung 6		16.02.2012		Peter Sievers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4447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100" y="273050"/>
            <a:ext cx="8059738" cy="693738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55625" y="1377950"/>
            <a:ext cx="3948113" cy="4524375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6138" y="1377950"/>
            <a:ext cx="3949700" cy="2185988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56138" y="3716338"/>
            <a:ext cx="3949700" cy="2185987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88048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ecap pp start a 27_2_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9500" y="539750"/>
            <a:ext cx="6981825" cy="2159000"/>
          </a:xfrm>
        </p:spPr>
        <p:txBody>
          <a:bodyPr/>
          <a:lstStyle>
            <a:lvl1pPr>
              <a:lnSpc>
                <a:spcPts val="4200"/>
              </a:lnSpc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smtClean="0"/>
              <a:t>Titel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97388" y="4678363"/>
            <a:ext cx="4318000" cy="1079500"/>
          </a:xfrm>
        </p:spPr>
        <p:txBody>
          <a:bodyPr/>
          <a:lstStyle>
            <a:lvl1pPr marL="0" indent="0">
              <a:lnSpc>
                <a:spcPts val="2200"/>
              </a:lnSpc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smtClean="0"/>
              <a:t>Untertitel</a:t>
            </a:r>
          </a:p>
        </p:txBody>
      </p:sp>
    </p:spTree>
    <p:extLst>
      <p:ext uri="{BB962C8B-B14F-4D97-AF65-F5344CB8AC3E}">
        <p14:creationId xmlns:p14="http://schemas.microsoft.com/office/powerpoint/2010/main" val="264389044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629837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85635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5625" y="1377950"/>
            <a:ext cx="39481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6138" y="1377950"/>
            <a:ext cx="39497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883612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175514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3758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November, 2012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C3F8-F0F1-46DC-B5AD-951BBF93B20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999521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750929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25682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368578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273050"/>
            <a:ext cx="2014538" cy="562927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6100" y="273050"/>
            <a:ext cx="5892800" cy="562927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22057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100" y="273050"/>
            <a:ext cx="8059738" cy="693738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55625" y="1377950"/>
            <a:ext cx="3948113" cy="452437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6138" y="1377950"/>
            <a:ext cx="3949700" cy="2185988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56138" y="3716338"/>
            <a:ext cx="3949700" cy="2185987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079500" y="6548438"/>
            <a:ext cx="6118225" cy="306387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46294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130" y="99329"/>
            <a:ext cx="7807259" cy="937144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5463" y="1242330"/>
            <a:ext cx="3834488" cy="4982270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808235" y="1242330"/>
            <a:ext cx="3834488" cy="498227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35811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8836B007-DC40-044C-9C0C-B0812DF1B6EA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807515"/>
      </p:ext>
    </p:extLst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450850" cy="28416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6BCF319E-D3E9-004F-A286-425C5BA5CCB6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270667"/>
      </p:ext>
    </p:extLst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4DBFE216-5A87-4442-85D7-7AD7D576F156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048291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November, 2012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C3F8-F0F1-46DC-B5AD-951BBF93B20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0" y="1377950"/>
            <a:ext cx="34147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377950"/>
            <a:ext cx="3414712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4AEFB497-12EF-054C-9259-F531A33CF216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041286"/>
      </p:ext>
    </p:extLst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B5DF570E-C818-4148-8BDE-EF2D4E67210D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128745"/>
      </p:ext>
    </p:extLst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1068388" y="6551613"/>
            <a:ext cx="6137275" cy="306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89750" y="6551613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C4DAA3D5-3B75-054D-AFC1-36153960EFCF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521586"/>
      </p:ext>
    </p:extLst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ftr" sz="quarter" idx="10"/>
          </p:nvPr>
        </p:nvSpPr>
        <p:spPr>
          <a:xfrm>
            <a:off x="1074738" y="6551613"/>
            <a:ext cx="6130925" cy="306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735704"/>
      </p:ext>
    </p:extLst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145287E2-B88E-E641-AE0D-E496FD0035AB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028040"/>
      </p:ext>
    </p:extLst>
  </p:cSld>
  <p:clrMapOvr>
    <a:masterClrMapping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2178B4F5-44AA-324D-B62C-FC35705BC77F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847219"/>
      </p:ext>
    </p:extLst>
  </p:cSld>
  <p:clrMapOvr>
    <a:masterClrMapping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DB1677D-1FDF-6E4E-A425-EDD757F6A726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028607"/>
      </p:ext>
    </p:extLst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16663" y="539750"/>
            <a:ext cx="1744662" cy="5362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0" y="539750"/>
            <a:ext cx="5084763" cy="5362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81B33B78-1922-6F4F-BBA9-031174CE1DB2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137527"/>
      </p:ext>
    </p:extLst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877050" y="6573838"/>
            <a:ext cx="306388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B145F2EB-B2C4-864C-9D15-348C6322730C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864560"/>
      </p:ext>
    </p:extLst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ecap pp start a 27_2_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9500" y="539750"/>
            <a:ext cx="6981825" cy="2159000"/>
          </a:xfrm>
        </p:spPr>
        <p:txBody>
          <a:bodyPr/>
          <a:lstStyle>
            <a:lvl1pPr>
              <a:lnSpc>
                <a:spcPts val="4200"/>
              </a:lnSpc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smtClean="0"/>
              <a:t>Titel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97388" y="4678363"/>
            <a:ext cx="4318000" cy="1079500"/>
          </a:xfrm>
        </p:spPr>
        <p:txBody>
          <a:bodyPr/>
          <a:lstStyle>
            <a:lvl1pPr marL="0" indent="0">
              <a:lnSpc>
                <a:spcPts val="2200"/>
              </a:lnSpc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smtClean="0"/>
              <a:t>Untertitel</a:t>
            </a:r>
          </a:p>
        </p:txBody>
      </p:sp>
    </p:spTree>
    <p:extLst>
      <p:ext uri="{BB962C8B-B14F-4D97-AF65-F5344CB8AC3E}">
        <p14:creationId xmlns:p14="http://schemas.microsoft.com/office/powerpoint/2010/main" val="3748285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4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4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marL="0" algn="ctr" defTabSz="914021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5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021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6" y="2618916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7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marL="0" marR="0" lvl="0" indent="0" algn="l" defTabSz="914021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November, 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ECC3F8-F0F1-46DC-B5AD-951BBF93B20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786667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555258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5625" y="1377950"/>
            <a:ext cx="39481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6138" y="1377950"/>
            <a:ext cx="39497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137728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089006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838352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506296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295094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208063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249628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273050"/>
            <a:ext cx="2014538" cy="562927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6100" y="273050"/>
            <a:ext cx="5892800" cy="562927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380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9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04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4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4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83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November, 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C3F8-F0F1-46DC-B5AD-951BBF93B20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100" y="273050"/>
            <a:ext cx="8059738" cy="693738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55625" y="1377950"/>
            <a:ext cx="3948113" cy="452437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6138" y="1377950"/>
            <a:ext cx="3949700" cy="2185988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56138" y="3716338"/>
            <a:ext cx="3949700" cy="2185987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079500" y="6548438"/>
            <a:ext cx="6118225" cy="306387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3970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100" y="273050"/>
            <a:ext cx="8059738" cy="693738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55625" y="1377950"/>
            <a:ext cx="3948113" cy="452437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56138" y="1377950"/>
            <a:ext cx="3949700" cy="452437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079500" y="6548438"/>
            <a:ext cx="6118225" cy="306387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10334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ecap pp start a 27_2_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9500" y="539750"/>
            <a:ext cx="6981825" cy="2159000"/>
          </a:xfrm>
        </p:spPr>
        <p:txBody>
          <a:bodyPr/>
          <a:lstStyle>
            <a:lvl1pPr>
              <a:lnSpc>
                <a:spcPts val="42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97388" y="4678363"/>
            <a:ext cx="4318000" cy="1079500"/>
          </a:xfrm>
        </p:spPr>
        <p:txBody>
          <a:bodyPr/>
          <a:lstStyle>
            <a:lvl1pPr marL="0" indent="0">
              <a:lnSpc>
                <a:spcPts val="2200"/>
              </a:lnSpc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96360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 marL="342000" indent="-360000">
              <a:spcBef>
                <a:spcPts val="600"/>
              </a:spcBef>
              <a:buFont typeface="Arial" pitchFamily="34" charset="0"/>
              <a:buChar char="•"/>
              <a:defRPr sz="1800"/>
            </a:lvl2pPr>
            <a:lvl3pPr marL="720000">
              <a:spcBef>
                <a:spcPts val="600"/>
              </a:spcBef>
              <a:buFont typeface="Arial" pitchFamily="34" charset="0"/>
              <a:buChar char="•"/>
              <a:defRPr sz="1800"/>
            </a:lvl3pPr>
            <a:lvl4pPr>
              <a:spcBef>
                <a:spcPts val="600"/>
              </a:spcBef>
              <a:buFont typeface="Arial" pitchFamily="34" charset="0"/>
              <a:buChar char="•"/>
              <a:defRPr sz="1800"/>
            </a:lvl4pPr>
            <a:lvl5pPr>
              <a:spcBef>
                <a:spcPts val="600"/>
              </a:spcBef>
              <a:buFont typeface="Arial" pitchFamily="34" charset="0"/>
              <a:buChar char="•"/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Promotionsvortrag Michael Böhnel</a:t>
            </a:r>
            <a:endParaRPr lang="de-D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DA14A-7167-AA4F-9397-E4DB46D1037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20042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000" y="4406900"/>
            <a:ext cx="7052400" cy="1362075"/>
          </a:xfrm>
        </p:spPr>
        <p:txBody>
          <a:bodyPr/>
          <a:lstStyle>
            <a:lvl1pPr algn="l">
              <a:lnSpc>
                <a:spcPts val="4200"/>
              </a:lnSpc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2"/>
          </p:nvPr>
        </p:nvSpPr>
        <p:spPr>
          <a:xfrm>
            <a:off x="1080000" y="2906713"/>
            <a:ext cx="7052400" cy="1500187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Promotionsvortrag Michael Böhnel</a:t>
            </a:r>
            <a:endParaRPr lang="de-D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46B9A-1D3C-474F-9017-40626A902D6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56238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0" y="1377950"/>
            <a:ext cx="3414713" cy="4524375"/>
          </a:xfrm>
        </p:spPr>
        <p:txBody>
          <a:bodyPr/>
          <a:lstStyle>
            <a:lvl1pPr>
              <a:defRPr sz="2400"/>
            </a:lvl1pPr>
            <a:lvl2pPr>
              <a:lnSpc>
                <a:spcPts val="2200"/>
              </a:lnSpc>
              <a:defRPr sz="1800"/>
            </a:lvl2pPr>
            <a:lvl3pPr>
              <a:lnSpc>
                <a:spcPts val="2200"/>
              </a:lnSpc>
              <a:buFont typeface="Arial" pitchFamily="34" charset="0"/>
              <a:buChar char="•"/>
              <a:defRPr sz="1800"/>
            </a:lvl3pPr>
            <a:lvl4pPr>
              <a:lnSpc>
                <a:spcPts val="2200"/>
              </a:lnSpc>
              <a:defRPr sz="1800"/>
            </a:lvl4pPr>
            <a:lvl5pPr>
              <a:lnSpc>
                <a:spcPts val="2200"/>
              </a:lnSpc>
              <a:buFont typeface="Arial" pitchFamily="34" charset="0"/>
              <a:buChar char="•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377950"/>
            <a:ext cx="3414712" cy="452437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Promotionsvortrag Michael Böhnel</a:t>
            </a:r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9FA9C-0DDF-DF46-86B7-11961E901F8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0480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ctr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611579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ctr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611579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457200" y="6548438"/>
            <a:ext cx="6400800" cy="306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Promotionsvortrag Michael Böhnel</a:t>
            </a:r>
            <a:endParaRPr lang="de-DE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64DDC-5EB1-7545-A8D4-8AF3F4B9738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85681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Promotionsvortrag Michael Böhnel</a:t>
            </a:r>
            <a:endParaRPr lang="de-DE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3D89B-E632-1D49-89E0-EB1044DAC33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83583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Promotionsvortrag Michael Böhnel</a:t>
            </a:r>
            <a:endParaRPr lang="de-DE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9F2F4-CF97-674F-9AE1-881B28A07DA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4691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513404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351354"/>
          </a:xfrm>
        </p:spPr>
        <p:txBody>
          <a:bodyPr/>
          <a:lstStyle>
            <a:lvl1pPr marL="0" indent="0">
              <a:lnSpc>
                <a:spcPts val="2800"/>
              </a:lnSpc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457200" y="6548438"/>
            <a:ext cx="6400800" cy="306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Promotionsvortrag Michael Böhnel</a:t>
            </a:r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58075-6456-974F-8734-15322BF7E3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850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40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slideLayout" Target="../slideLayouts/slideLayout66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slideLayout" Target="../slideLayouts/slideLayout65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3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0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2.xml"/><Relationship Id="rId13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11.xml"/><Relationship Id="rId12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09.xml"/><Relationship Id="rId15" Type="http://schemas.openxmlformats.org/officeDocument/2006/relationships/image" Target="../media/image8.jpeg"/><Relationship Id="rId10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13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78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6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702" rIns="91400" bIns="45702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00" tIns="45702" rIns="91400" bIns="45702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32"/>
            <a:ext cx="7520940" cy="3579849"/>
          </a:xfrm>
          <a:prstGeom prst="rect">
            <a:avLst/>
          </a:prstGeom>
        </p:spPr>
        <p:txBody>
          <a:bodyPr vert="horz" lIns="91400" tIns="45702" rIns="91400" bIns="4570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20 November,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0" tIns="9140" rIns="9140" bIns="9140" rtlCol="0" anchor="ctr">
            <a:normAutofit/>
          </a:bodyPr>
          <a:lstStyle>
            <a:lvl1pPr algn="ctr">
              <a:defRPr sz="1600">
                <a:solidFill>
                  <a:srgbClr val="FFFFFF"/>
                </a:solidFill>
              </a:defRPr>
            </a:lvl1pPr>
          </a:lstStyle>
          <a:p>
            <a:fld id="{93ECC3F8-F0F1-46DC-B5AD-951BBF93B205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defTabSz="914021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58" indent="-342758" algn="l" defTabSz="914021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664" indent="-173664" algn="l" defTabSz="914021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169" indent="-164524" algn="l" defTabSz="914021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675" indent="-164524" algn="l" defTabSz="914021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180" indent="-173664" algn="l" defTabSz="914021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6825" indent="-173664" algn="l" defTabSz="914021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2751" indent="-164524" algn="l" defTabSz="914021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256" indent="-164524" algn="l" defTabSz="914021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1483" indent="-164524" algn="l" defTabSz="914021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11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21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3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41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5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6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7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083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8" descr="ecap pp folgemaß a 22_2_08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333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22250"/>
            <a:ext cx="6981825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1377950"/>
            <a:ext cx="69818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Textbeispiel normal</a:t>
            </a:r>
          </a:p>
          <a:p>
            <a:pPr lvl="1"/>
            <a:r>
              <a:rPr lang="en-US"/>
              <a:t>Textbeispiel klein</a:t>
            </a:r>
          </a:p>
          <a:p>
            <a:pPr lvl="2"/>
            <a:r>
              <a:rPr lang="en-US"/>
              <a:t>Textbeispiel eingerückt</a:t>
            </a:r>
          </a:p>
          <a:p>
            <a:pPr lvl="3"/>
            <a:r>
              <a:rPr lang="en-US"/>
              <a:t>Textbeispiel weiter eingerückt</a:t>
            </a:r>
          </a:p>
          <a:p>
            <a:pPr lvl="4"/>
            <a:r>
              <a:rPr lang="en-US"/>
              <a:t>Textbeispiel noch weiter eingerückt</a:t>
            </a:r>
            <a:endParaRPr lang="de-DE"/>
          </a:p>
          <a:p>
            <a:pPr lvl="1"/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3"/>
          </p:nvPr>
        </p:nvSpPr>
        <p:spPr>
          <a:xfrm>
            <a:off x="1090613" y="6570663"/>
            <a:ext cx="6400800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Florian Bayer</a:t>
            </a:r>
            <a:endParaRPr lang="de-DE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265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9" r:id="rId13"/>
  </p:sldLayoutIdLst>
  <p:transition>
    <p:fade/>
  </p:transition>
  <p:hf hdr="0" ftr="0" dt="0"/>
  <p:txStyles>
    <p:titleStyle>
      <a:lvl1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6pPr>
      <a:lvl7pPr marL="914400"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7pPr>
      <a:lvl8pPr marL="1371600"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8pPr>
      <a:lvl9pPr marL="1828800"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2800"/>
        </a:lnSpc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341313" indent="-358775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2pPr>
      <a:lvl3pPr marL="719138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079500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4pPr>
      <a:lvl5pPr marL="1439863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5pPr>
      <a:lvl6pPr marL="1897063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6pPr>
      <a:lvl7pPr marL="2354263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7pPr>
      <a:lvl8pPr marL="2811463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8pPr>
      <a:lvl9pPr marL="3268663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8" descr="ecap pp folgemaß a 22_2_08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333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22250"/>
            <a:ext cx="6981825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1377950"/>
            <a:ext cx="69818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Textbeispiel normal</a:t>
            </a:r>
          </a:p>
          <a:p>
            <a:pPr lvl="1"/>
            <a:r>
              <a:rPr lang="en-US"/>
              <a:t>Textbeispiel klein</a:t>
            </a:r>
          </a:p>
          <a:p>
            <a:pPr lvl="2"/>
            <a:r>
              <a:rPr lang="en-US"/>
              <a:t>Textbeispiel eingerückt</a:t>
            </a:r>
          </a:p>
          <a:p>
            <a:pPr lvl="3"/>
            <a:r>
              <a:rPr lang="en-US"/>
              <a:t>Textbeispiel weiter eingerückt</a:t>
            </a:r>
          </a:p>
          <a:p>
            <a:pPr lvl="4"/>
            <a:r>
              <a:rPr lang="en-US"/>
              <a:t>Textbeispiel noch weiter eingerückt</a:t>
            </a:r>
            <a:endParaRPr lang="de-DE"/>
          </a:p>
          <a:p>
            <a:pPr lvl="1"/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3"/>
          </p:nvPr>
        </p:nvSpPr>
        <p:spPr>
          <a:xfrm>
            <a:off x="1090613" y="6570663"/>
            <a:ext cx="6400800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Florian Bayer</a:t>
            </a:r>
            <a:endParaRPr lang="de-DE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499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</p:sldLayoutIdLst>
  <p:transition>
    <p:fade/>
  </p:transition>
  <p:hf hdr="0" ftr="0" dt="0"/>
  <p:txStyles>
    <p:titleStyle>
      <a:lvl1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6pPr>
      <a:lvl7pPr marL="914400"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7pPr>
      <a:lvl8pPr marL="1371600"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8pPr>
      <a:lvl9pPr marL="1828800"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2800"/>
        </a:lnSpc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341313" indent="-358775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2pPr>
      <a:lvl3pPr marL="719138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079500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4pPr>
      <a:lvl5pPr marL="1439863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5pPr>
      <a:lvl6pPr marL="1897063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6pPr>
      <a:lvl7pPr marL="2354263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7pPr>
      <a:lvl8pPr marL="2811463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8pPr>
      <a:lvl9pPr marL="3268663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8" descr="ecap pp folgemaß a 22_2_08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0" y="333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22250"/>
            <a:ext cx="6981825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1377950"/>
            <a:ext cx="69818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Textbeispiel normal</a:t>
            </a:r>
          </a:p>
          <a:p>
            <a:pPr lvl="1"/>
            <a:r>
              <a:rPr lang="en-US"/>
              <a:t>Textbeispiel klein</a:t>
            </a:r>
          </a:p>
          <a:p>
            <a:pPr lvl="2"/>
            <a:r>
              <a:rPr lang="en-US"/>
              <a:t>Textbeispiel eingerückt</a:t>
            </a:r>
          </a:p>
          <a:p>
            <a:pPr lvl="3"/>
            <a:r>
              <a:rPr lang="en-US"/>
              <a:t>Textbeispiel weiter eingerückt</a:t>
            </a:r>
          </a:p>
          <a:p>
            <a:pPr lvl="4"/>
            <a:r>
              <a:rPr lang="en-US"/>
              <a:t>Textbeispiel noch weiter eingerückt</a:t>
            </a:r>
            <a:endParaRPr lang="de-DE"/>
          </a:p>
          <a:p>
            <a:pPr lvl="1"/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3"/>
          </p:nvPr>
        </p:nvSpPr>
        <p:spPr>
          <a:xfrm>
            <a:off x="1090613" y="6570663"/>
            <a:ext cx="6400800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Florian Bayer</a:t>
            </a:r>
            <a:endParaRPr lang="de-DE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803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</p:sldLayoutIdLst>
  <p:transition>
    <p:fade/>
  </p:transition>
  <p:hf hdr="0" ftr="0" dt="0"/>
  <p:txStyles>
    <p:titleStyle>
      <a:lvl1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6pPr>
      <a:lvl7pPr marL="914400"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7pPr>
      <a:lvl8pPr marL="1371600"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8pPr>
      <a:lvl9pPr marL="1828800"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2800"/>
        </a:lnSpc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341313" indent="-358775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2pPr>
      <a:lvl3pPr marL="719138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079500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4pPr>
      <a:lvl5pPr marL="1439863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5pPr>
      <a:lvl6pPr marL="1897063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6pPr>
      <a:lvl7pPr marL="2354263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7pPr>
      <a:lvl8pPr marL="2811463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8pPr>
      <a:lvl9pPr marL="3268663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ecap pp folgemaß a 22_2_08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46100" y="273050"/>
            <a:ext cx="8059738" cy="693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</a:t>
            </a:r>
            <a:br>
              <a:rPr lang="de-DE"/>
            </a:br>
            <a:endParaRPr lang="de-DE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55625" y="1377950"/>
            <a:ext cx="80502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 Textmaster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79500" y="6548438"/>
            <a:ext cx="61182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3366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mtClean="0">
              <a:latin typeface="Arial" charset="0"/>
              <a:ea typeface="ＭＳ Ｐゴシック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7286625" y="5886450"/>
            <a:ext cx="1857375" cy="9715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7172325" y="6296025"/>
            <a:ext cx="1971675" cy="200025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629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  <p:sldLayoutId id="2147483825" r:id="rId12"/>
    <p:sldLayoutId id="2147483840" r:id="rId13"/>
  </p:sldLayoutIdLst>
  <p:txStyles>
    <p:titleStyle>
      <a:lvl1pPr algn="l" rtl="0" fontAlgn="base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+mj-lt"/>
          <a:ea typeface="+mj-ea"/>
          <a:cs typeface="+mj-cs"/>
        </a:defRPr>
      </a:lvl1pPr>
      <a:lvl2pPr algn="l" rtl="0" fontAlgn="base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0"/>
        </a:defRPr>
      </a:lvl2pPr>
      <a:lvl3pPr algn="l" rtl="0" fontAlgn="base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0"/>
        </a:defRPr>
      </a:lvl3pPr>
      <a:lvl4pPr algn="l" rtl="0" fontAlgn="base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0"/>
        </a:defRPr>
      </a:lvl4pPr>
      <a:lvl5pPr algn="l" rtl="0" fontAlgn="base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0"/>
        </a:defRPr>
      </a:lvl5pPr>
      <a:lvl6pPr marL="457200" algn="l" rtl="0" fontAlgn="base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0"/>
        </a:defRPr>
      </a:lvl6pPr>
      <a:lvl7pPr marL="914400" algn="l" rtl="0" fontAlgn="base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0"/>
        </a:defRPr>
      </a:lvl7pPr>
      <a:lvl8pPr marL="1371600" algn="l" rtl="0" fontAlgn="base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0"/>
        </a:defRPr>
      </a:lvl8pPr>
      <a:lvl9pPr marL="1828800" algn="l" rtl="0" fontAlgn="base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lnSpc>
          <a:spcPts val="2800"/>
        </a:lnSpc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8" descr="ecap pp folgemaß a 22_2_08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333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22250"/>
            <a:ext cx="6981825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1377950"/>
            <a:ext cx="69818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Textbeispiel normal</a:t>
            </a:r>
          </a:p>
          <a:p>
            <a:pPr lvl="1"/>
            <a:r>
              <a:rPr lang="en-US"/>
              <a:t>Textbeispiel klein</a:t>
            </a:r>
          </a:p>
          <a:p>
            <a:pPr lvl="2"/>
            <a:r>
              <a:rPr lang="en-US"/>
              <a:t>Textbeispiel eingerückt</a:t>
            </a:r>
          </a:p>
          <a:p>
            <a:pPr lvl="3"/>
            <a:r>
              <a:rPr lang="en-US"/>
              <a:t>Textbeispiel weiter eingerückt</a:t>
            </a:r>
          </a:p>
          <a:p>
            <a:pPr lvl="4"/>
            <a:r>
              <a:rPr lang="en-US"/>
              <a:t>Textbeispiel noch weiter eingerückt</a:t>
            </a:r>
            <a:endParaRPr lang="de-DE"/>
          </a:p>
          <a:p>
            <a:pPr lvl="1"/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3"/>
          </p:nvPr>
        </p:nvSpPr>
        <p:spPr>
          <a:xfrm>
            <a:off x="1090613" y="6570663"/>
            <a:ext cx="6400800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Florian Bayer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14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  <p:sldLayoutId id="2147483853" r:id="rId12"/>
  </p:sldLayoutIdLst>
  <p:transition>
    <p:fade/>
  </p:transition>
  <p:hf hdr="0" ftr="0" dt="0"/>
  <p:txStyles>
    <p:titleStyle>
      <a:lvl1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6pPr>
      <a:lvl7pPr marL="914400"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7pPr>
      <a:lvl8pPr marL="1371600"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8pPr>
      <a:lvl9pPr marL="1828800"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2800"/>
        </a:lnSpc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341313" indent="-358775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2pPr>
      <a:lvl3pPr marL="719138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079500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4pPr>
      <a:lvl5pPr marL="1439863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5pPr>
      <a:lvl6pPr marL="1897063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6pPr>
      <a:lvl7pPr marL="2354263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7pPr>
      <a:lvl8pPr marL="2811463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8pPr>
      <a:lvl9pPr marL="3268663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ecap pp folgemaß a 22_2_08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46100" y="273050"/>
            <a:ext cx="8059738" cy="693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</a:t>
            </a:r>
            <a:br>
              <a:rPr lang="de-DE"/>
            </a:br>
            <a:endParaRPr lang="de-DE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55625" y="1377950"/>
            <a:ext cx="80502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 Textmaster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79500" y="6548438"/>
            <a:ext cx="61182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3366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74643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  <p:sldLayoutId id="2147483866" r:id="rId12"/>
    <p:sldLayoutId id="2147483867" r:id="rId13"/>
  </p:sldLayoutIdLst>
  <p:txStyles>
    <p:titleStyle>
      <a:lvl1pPr algn="l" rtl="0" fontAlgn="base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+mj-lt"/>
          <a:ea typeface="+mj-ea"/>
          <a:cs typeface="+mj-cs"/>
        </a:defRPr>
      </a:lvl1pPr>
      <a:lvl2pPr algn="l" rtl="0" fontAlgn="base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0"/>
        </a:defRPr>
      </a:lvl2pPr>
      <a:lvl3pPr algn="l" rtl="0" fontAlgn="base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0"/>
        </a:defRPr>
      </a:lvl3pPr>
      <a:lvl4pPr algn="l" rtl="0" fontAlgn="base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0"/>
        </a:defRPr>
      </a:lvl4pPr>
      <a:lvl5pPr algn="l" rtl="0" fontAlgn="base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0"/>
        </a:defRPr>
      </a:lvl5pPr>
      <a:lvl6pPr marL="457200" algn="l" rtl="0" fontAlgn="base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0"/>
        </a:defRPr>
      </a:lvl6pPr>
      <a:lvl7pPr marL="914400" algn="l" rtl="0" fontAlgn="base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0"/>
        </a:defRPr>
      </a:lvl7pPr>
      <a:lvl8pPr marL="1371600" algn="l" rtl="0" fontAlgn="base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0"/>
        </a:defRPr>
      </a:lvl8pPr>
      <a:lvl9pPr marL="1828800" algn="l" rtl="0" fontAlgn="base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lnSpc>
          <a:spcPts val="2800"/>
        </a:lnSpc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ecap pp folgemaß a 22_2_08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539750"/>
            <a:ext cx="6981825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1377950"/>
            <a:ext cx="69818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Textbeispiel normal</a:t>
            </a:r>
          </a:p>
          <a:p>
            <a:pPr lvl="1"/>
            <a:r>
              <a:rPr lang="en-US"/>
              <a:t>Textbeispiel klein</a:t>
            </a:r>
          </a:p>
          <a:p>
            <a:pPr lvl="2"/>
            <a:r>
              <a:rPr lang="en-US"/>
              <a:t>Textbeispiel eingerückt</a:t>
            </a:r>
          </a:p>
          <a:p>
            <a:pPr lvl="3"/>
            <a:r>
              <a:rPr lang="en-US"/>
              <a:t>Textbeispiel weiter eingerückt</a:t>
            </a:r>
          </a:p>
          <a:p>
            <a:pPr lvl="4"/>
            <a:r>
              <a:rPr lang="en-US"/>
              <a:t>Textbeispiel noch weiter eingerückt</a:t>
            </a:r>
            <a:endParaRPr lang="de-DE"/>
          </a:p>
          <a:p>
            <a:pPr lvl="1"/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79500" y="6548438"/>
            <a:ext cx="5811838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3366"/>
                </a:solidFill>
                <a:latin typeface="Helvetica Neue"/>
                <a:cs typeface="Helvetica Neue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Promotionsvortrag Michael Böhnel</a:t>
            </a:r>
            <a:endParaRPr lang="de-DE" dirty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51613"/>
            <a:ext cx="306388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Helvetica Neue"/>
                <a:cs typeface="Helvetica Neue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9B726A94-4F08-234E-9838-8BFD7E32CA77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642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  <p:sldLayoutId id="2147483881" r:id="rId13"/>
  </p:sldLayoutIdLst>
  <p:hf hdr="0" dt="0"/>
  <p:txStyles>
    <p:titleStyle>
      <a:lvl1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Helvetica Neue"/>
          <a:ea typeface="ＭＳ Ｐゴシック" charset="-128"/>
          <a:cs typeface="Helvetica Neue"/>
        </a:defRPr>
      </a:lvl1pPr>
      <a:lvl2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Helvetica Neue" charset="0"/>
          <a:ea typeface="ＭＳ Ｐゴシック" charset="-128"/>
        </a:defRPr>
      </a:lvl2pPr>
      <a:lvl3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Helvetica Neue" charset="0"/>
          <a:ea typeface="ＭＳ Ｐゴシック" charset="-128"/>
        </a:defRPr>
      </a:lvl3pPr>
      <a:lvl4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Helvetica Neue" charset="0"/>
          <a:ea typeface="ＭＳ Ｐゴシック" charset="-128"/>
        </a:defRPr>
      </a:lvl4pPr>
      <a:lvl5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Helvetica Neue" charset="0"/>
          <a:ea typeface="ＭＳ Ｐゴシック" charset="-128"/>
        </a:defRPr>
      </a:lvl5pPr>
      <a:lvl6pPr marL="457200"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6pPr>
      <a:lvl7pPr marL="914400"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7pPr>
      <a:lvl8pPr marL="1371600"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8pPr>
      <a:lvl9pPr marL="1828800"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2800"/>
        </a:lnSpc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Helvetica Neue"/>
          <a:ea typeface="ＭＳ Ｐゴシック" charset="-128"/>
          <a:cs typeface="Helvetica Neue"/>
        </a:defRPr>
      </a:lvl1pPr>
      <a:lvl2pPr marL="341313" indent="-358775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Helvetica Neue"/>
          <a:ea typeface="ＭＳ Ｐゴシック" charset="-128"/>
          <a:cs typeface="Helvetica Neue"/>
        </a:defRPr>
      </a:lvl2pPr>
      <a:lvl3pPr marL="719138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Helvetica Neue"/>
          <a:ea typeface="ＭＳ Ｐゴシック" charset="-128"/>
          <a:cs typeface="Helvetica Neue"/>
        </a:defRPr>
      </a:lvl3pPr>
      <a:lvl4pPr marL="1079500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Helvetica Neue"/>
          <a:ea typeface="ＭＳ Ｐゴシック" charset="-128"/>
          <a:cs typeface="Helvetica Neue"/>
        </a:defRPr>
      </a:lvl4pPr>
      <a:lvl5pPr marL="1439863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Helvetica Neue"/>
          <a:ea typeface="ＭＳ Ｐゴシック" charset="-128"/>
          <a:cs typeface="Helvetica Neue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ecap pp folgemaß a 22_2_08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46100" y="273050"/>
            <a:ext cx="8059738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</a:t>
            </a:r>
            <a:br>
              <a:rPr lang="de-DE" smtClean="0"/>
            </a:br>
            <a:endParaRPr lang="de-DE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55625" y="1377950"/>
            <a:ext cx="805021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 Textmaster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79500" y="6548438"/>
            <a:ext cx="61182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000">
                <a:solidFill>
                  <a:srgbClr val="003366"/>
                </a:solidFill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de-DE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7286625" y="5886450"/>
            <a:ext cx="1857375" cy="971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6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7172325" y="6296025"/>
            <a:ext cx="1971675" cy="200025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6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844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</p:sldLayoutIdLst>
  <p:txStyles>
    <p:titleStyle>
      <a:lvl1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2pPr>
      <a:lvl3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3pPr>
      <a:lvl4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4pPr>
      <a:lvl5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5pPr>
      <a:lvl6pPr marL="457200" algn="l" rtl="0" fontAlgn="base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6pPr>
      <a:lvl7pPr marL="914400" algn="l" rtl="0" fontAlgn="base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7pPr>
      <a:lvl8pPr marL="1371600" algn="l" rtl="0" fontAlgn="base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8pPr>
      <a:lvl9pPr marL="1828800" algn="l" rtl="0" fontAlgn="base">
        <a:lnSpc>
          <a:spcPts val="2800"/>
        </a:lnSpc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2800"/>
        </a:lnSpc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microsoft.com/office/2007/relationships/hdphoto" Target="../media/hdphoto1.wdp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2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5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57.wmf"/><Relationship Id="rId4" Type="http://schemas.openxmlformats.org/officeDocument/2006/relationships/image" Target="../media/image5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gif"/><Relationship Id="rId3" Type="http://schemas.openxmlformats.org/officeDocument/2006/relationships/image" Target="../media/image58.gif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61.gif"/><Relationship Id="rId5" Type="http://schemas.openxmlformats.org/officeDocument/2006/relationships/image" Target="../media/image60.gif"/><Relationship Id="rId10" Type="http://schemas.openxmlformats.org/officeDocument/2006/relationships/image" Target="../media/image65.png"/><Relationship Id="rId4" Type="http://schemas.openxmlformats.org/officeDocument/2006/relationships/image" Target="../media/image59.gif"/><Relationship Id="rId9" Type="http://schemas.openxmlformats.org/officeDocument/2006/relationships/image" Target="../media/image6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69.png"/><Relationship Id="rId2" Type="http://schemas.openxmlformats.org/officeDocument/2006/relationships/slideLayout" Target="../slideLayouts/slideLayout3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7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68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76.png"/><Relationship Id="rId4" Type="http://schemas.openxmlformats.org/officeDocument/2006/relationships/image" Target="../media/image75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78.wmf"/><Relationship Id="rId4" Type="http://schemas.openxmlformats.org/officeDocument/2006/relationships/oleObject" Target="../embeddings/oleObject19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83.wmf"/><Relationship Id="rId2" Type="http://schemas.openxmlformats.org/officeDocument/2006/relationships/slideLayout" Target="../slideLayouts/slideLayout3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86.png"/><Relationship Id="rId4" Type="http://schemas.openxmlformats.org/officeDocument/2006/relationships/image" Target="../media/image85.png"/><Relationship Id="rId9" Type="http://schemas.openxmlformats.org/officeDocument/2006/relationships/image" Target="../media/image84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8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8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5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9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92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8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4.xml"/><Relationship Id="rId13" Type="http://schemas.openxmlformats.org/officeDocument/2006/relationships/image" Target="../media/image99.png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80.xml"/><Relationship Id="rId12" Type="http://schemas.openxmlformats.org/officeDocument/2006/relationships/image" Target="../media/image98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97.png"/><Relationship Id="rId5" Type="http://schemas.openxmlformats.org/officeDocument/2006/relationships/tags" Target="../tags/tag5.xml"/><Relationship Id="rId10" Type="http://schemas.openxmlformats.org/officeDocument/2006/relationships/image" Target="../media/image96.png"/><Relationship Id="rId4" Type="http://schemas.openxmlformats.org/officeDocument/2006/relationships/tags" Target="../tags/tag4.xml"/><Relationship Id="rId9" Type="http://schemas.openxmlformats.org/officeDocument/2006/relationships/image" Target="../media/image95.png"/><Relationship Id="rId14" Type="http://schemas.openxmlformats.org/officeDocument/2006/relationships/image" Target="../media/image10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80.xml"/><Relationship Id="rId1" Type="http://schemas.openxmlformats.org/officeDocument/2006/relationships/tags" Target="../tags/tag7.xml"/><Relationship Id="rId4" Type="http://schemas.openxmlformats.org/officeDocument/2006/relationships/image" Target="../media/image101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7.emf"/><Relationship Id="rId2" Type="http://schemas.openxmlformats.org/officeDocument/2006/relationships/slideLayout" Target="../slideLayouts/slideLayout6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0.png"/><Relationship Id="rId10" Type="http://schemas.openxmlformats.org/officeDocument/2006/relationships/image" Target="../media/image31.wmf"/><Relationship Id="rId4" Type="http://schemas.openxmlformats.org/officeDocument/2006/relationships/image" Target="../media/image29.png"/><Relationship Id="rId9" Type="http://schemas.openxmlformats.org/officeDocument/2006/relationships/image" Target="../media/image28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0.xml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0.xml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104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10.png"/><Relationship Id="rId5" Type="http://schemas.openxmlformats.org/officeDocument/2006/relationships/image" Target="../media/image109.wmf"/><Relationship Id="rId4" Type="http://schemas.openxmlformats.org/officeDocument/2006/relationships/oleObject" Target="../embeddings/oleObject22.bin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emf"/><Relationship Id="rId1" Type="http://schemas.openxmlformats.org/officeDocument/2006/relationships/slideLayout" Target="../slideLayouts/slideLayout93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notesSlide" Target="../notesSlides/notesSlide42.xml"/><Relationship Id="rId7" Type="http://schemas.openxmlformats.org/officeDocument/2006/relationships/image" Target="../media/image113.wmf"/><Relationship Id="rId12" Type="http://schemas.openxmlformats.org/officeDocument/2006/relationships/image" Target="../media/image116.png"/><Relationship Id="rId2" Type="http://schemas.openxmlformats.org/officeDocument/2006/relationships/slideLayout" Target="../slideLayouts/slideLayout104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4.bin"/><Relationship Id="rId11" Type="http://schemas.openxmlformats.org/officeDocument/2006/relationships/image" Target="../media/image115.wmf"/><Relationship Id="rId5" Type="http://schemas.openxmlformats.org/officeDocument/2006/relationships/image" Target="../media/image112.wmf"/><Relationship Id="rId10" Type="http://schemas.openxmlformats.org/officeDocument/2006/relationships/oleObject" Target="../embeddings/oleObject26.bin"/><Relationship Id="rId4" Type="http://schemas.openxmlformats.org/officeDocument/2006/relationships/oleObject" Target="../embeddings/oleObject23.bin"/><Relationship Id="rId9" Type="http://schemas.openxmlformats.org/officeDocument/2006/relationships/image" Target="../media/image114.w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e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93.xml"/><Relationship Id="rId6" Type="http://schemas.openxmlformats.org/officeDocument/2006/relationships/image" Target="../media/image120.emf"/><Relationship Id="rId5" Type="http://schemas.openxmlformats.org/officeDocument/2006/relationships/image" Target="../media/image119.emf"/><Relationship Id="rId4" Type="http://schemas.openxmlformats.org/officeDocument/2006/relationships/image" Target="../media/image118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emf"/><Relationship Id="rId2" Type="http://schemas.openxmlformats.org/officeDocument/2006/relationships/slideLayout" Target="../slideLayouts/slideLayout93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21.emf"/><Relationship Id="rId4" Type="http://schemas.openxmlformats.org/officeDocument/2006/relationships/oleObject" Target="../embeddings/oleObject27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e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9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e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93.xml"/><Relationship Id="rId5" Type="http://schemas.openxmlformats.org/officeDocument/2006/relationships/image" Target="../media/image126.emf"/><Relationship Id="rId4" Type="http://schemas.openxmlformats.org/officeDocument/2006/relationships/image" Target="../media/image125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1.wmf"/><Relationship Id="rId5" Type="http://schemas.openxmlformats.org/officeDocument/2006/relationships/image" Target="../media/image35.png"/><Relationship Id="rId10" Type="http://schemas.openxmlformats.org/officeDocument/2006/relationships/image" Target="../media/image33.emf"/><Relationship Id="rId4" Type="http://schemas.openxmlformats.org/officeDocument/2006/relationships/image" Target="../media/image34.png"/><Relationship Id="rId9" Type="http://schemas.openxmlformats.org/officeDocument/2006/relationships/oleObject" Target="../embeddings/oleObject4.bin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e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93.xml"/><Relationship Id="rId6" Type="http://schemas.openxmlformats.org/officeDocument/2006/relationships/image" Target="../media/image130.emf"/><Relationship Id="rId5" Type="http://schemas.openxmlformats.org/officeDocument/2006/relationships/image" Target="../media/image129.emf"/><Relationship Id="rId4" Type="http://schemas.openxmlformats.org/officeDocument/2006/relationships/image" Target="../media/image128.emf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emf"/><Relationship Id="rId1" Type="http://schemas.openxmlformats.org/officeDocument/2006/relationships/slideLayout" Target="../slideLayouts/slideLayout9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emf"/><Relationship Id="rId1" Type="http://schemas.openxmlformats.org/officeDocument/2006/relationships/slideLayout" Target="../slideLayouts/slideLayout9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emf"/><Relationship Id="rId1" Type="http://schemas.openxmlformats.org/officeDocument/2006/relationships/slideLayout" Target="../slideLayouts/slideLayout9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w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98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0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w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0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0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1.wmf"/><Relationship Id="rId5" Type="http://schemas.openxmlformats.org/officeDocument/2006/relationships/image" Target="../media/image36.emf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6.xml"/><Relationship Id="rId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42.emf"/><Relationship Id="rId18" Type="http://schemas.openxmlformats.org/officeDocument/2006/relationships/oleObject" Target="../embeddings/oleObject13.bin"/><Relationship Id="rId26" Type="http://schemas.openxmlformats.org/officeDocument/2006/relationships/image" Target="../media/image48.emf"/><Relationship Id="rId3" Type="http://schemas.openxmlformats.org/officeDocument/2006/relationships/notesSlide" Target="../notesSlides/notesSlide7.xml"/><Relationship Id="rId21" Type="http://schemas.openxmlformats.org/officeDocument/2006/relationships/image" Target="../media/image46.emf"/><Relationship Id="rId7" Type="http://schemas.openxmlformats.org/officeDocument/2006/relationships/image" Target="../media/image39.wmf"/><Relationship Id="rId12" Type="http://schemas.openxmlformats.org/officeDocument/2006/relationships/oleObject" Target="../embeddings/oleObject10.bin"/><Relationship Id="rId17" Type="http://schemas.openxmlformats.org/officeDocument/2006/relationships/image" Target="../media/image44.emf"/><Relationship Id="rId25" Type="http://schemas.openxmlformats.org/officeDocument/2006/relationships/oleObject" Target="../embeddings/oleObject16.bin"/><Relationship Id="rId2" Type="http://schemas.openxmlformats.org/officeDocument/2006/relationships/slideLayout" Target="../slideLayouts/slideLayout55.xml"/><Relationship Id="rId16" Type="http://schemas.openxmlformats.org/officeDocument/2006/relationships/oleObject" Target="../embeddings/oleObject12.bin"/><Relationship Id="rId20" Type="http://schemas.openxmlformats.org/officeDocument/2006/relationships/oleObject" Target="../embeddings/oleObject14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41.emf"/><Relationship Id="rId24" Type="http://schemas.openxmlformats.org/officeDocument/2006/relationships/image" Target="../media/image31.wmf"/><Relationship Id="rId5" Type="http://schemas.openxmlformats.org/officeDocument/2006/relationships/image" Target="../media/image38.emf"/><Relationship Id="rId15" Type="http://schemas.openxmlformats.org/officeDocument/2006/relationships/image" Target="../media/image43.emf"/><Relationship Id="rId23" Type="http://schemas.openxmlformats.org/officeDocument/2006/relationships/image" Target="../media/image47.wmf"/><Relationship Id="rId10" Type="http://schemas.openxmlformats.org/officeDocument/2006/relationships/oleObject" Target="../embeddings/oleObject9.bin"/><Relationship Id="rId19" Type="http://schemas.openxmlformats.org/officeDocument/2006/relationships/image" Target="../media/image45.w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40.wmf"/><Relationship Id="rId14" Type="http://schemas.openxmlformats.org/officeDocument/2006/relationships/oleObject" Target="../embeddings/oleObject11.bin"/><Relationship Id="rId22" Type="http://schemas.openxmlformats.org/officeDocument/2006/relationships/oleObject" Target="../embeddings/oleObject15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55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7061" y="839745"/>
            <a:ext cx="6473295" cy="548640"/>
          </a:xfrm>
        </p:spPr>
        <p:txBody>
          <a:bodyPr/>
          <a:lstStyle/>
          <a:p>
            <a:pPr algn="ctr"/>
            <a:r>
              <a:rPr lang="fr-FR" b="1" dirty="0" smtClean="0"/>
              <a:t>TRAINING COURSE on radiation dosimetry</a:t>
            </a:r>
            <a:r>
              <a:rPr lang="fr-FR" dirty="0" smtClean="0"/>
              <a:t>:</a:t>
            </a:r>
            <a:r>
              <a:rPr lang="fr-FR" sz="2000" u="sng" dirty="0"/>
              <a:t/>
            </a:r>
            <a:br>
              <a:rPr lang="fr-FR" sz="2000" u="sng" dirty="0"/>
            </a:br>
            <a:r>
              <a:rPr lang="fr-FR" sz="1000" u="sng" dirty="0"/>
              <a:t/>
            </a:r>
            <a:br>
              <a:rPr lang="fr-FR" sz="1000" u="sng" dirty="0"/>
            </a:br>
            <a:endParaRPr lang="en-GB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0374" y="1628801"/>
            <a:ext cx="7586046" cy="3579849"/>
          </a:xfrm>
        </p:spPr>
        <p:txBody>
          <a:bodyPr>
            <a:normAutofit/>
          </a:bodyPr>
          <a:lstStyle/>
          <a:p>
            <a:pPr marL="0" indent="0" algn="ctr"/>
            <a:r>
              <a:rPr lang="fr-FR" sz="3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Instrumentation 2 – Solid state detectors</a:t>
            </a:r>
          </a:p>
          <a:p>
            <a:pPr marL="0" indent="0" algn="ctr"/>
            <a:r>
              <a:rPr lang="fr-FR" sz="5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Hybrid pixel detectors and their applications</a:t>
            </a:r>
          </a:p>
          <a:p>
            <a:pPr algn="r"/>
            <a:endParaRPr lang="fr-FR" sz="15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/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Thilo MICHEL, </a:t>
            </a:r>
            <a:r>
              <a:rPr lang="fr-FR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University of Erlangen-Nuremberg</a:t>
            </a:r>
          </a:p>
          <a:p>
            <a:pPr lvl="0" algn="r"/>
            <a:r>
              <a:rPr lang="fr-FR" sz="1500" i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Thu. 22/11/2012, 10:00 – 11:00 am</a:t>
            </a:r>
          </a:p>
          <a:p>
            <a:pPr algn="r"/>
            <a:endParaRPr lang="en-GB" sz="2000" i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5" y="214068"/>
            <a:ext cx="1159553" cy="802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G:\Users\s\silari\Documents\Private\DOC\EU FP\ITN ARDENT\Logos\Logo_Marie-Curi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214065"/>
            <a:ext cx="927818" cy="900000"/>
          </a:xfrm>
          <a:prstGeom prst="rect">
            <a:avLst/>
          </a:prstGeom>
          <a:noFill/>
        </p:spPr>
      </p:pic>
      <p:pic>
        <p:nvPicPr>
          <p:cNvPr id="7" name="Picture 3" descr="\\cern.ch\dfs\Users\s\silari\Desktop\logoCERN80x5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0056" y="5850426"/>
            <a:ext cx="680635" cy="476444"/>
          </a:xfrm>
          <a:prstGeom prst="rect">
            <a:avLst/>
          </a:prstGeom>
          <a:noFill/>
        </p:spPr>
      </p:pic>
      <p:pic>
        <p:nvPicPr>
          <p:cNvPr id="8" name="Picture 4" descr="\\cern.ch\dfs\Users\s\silari\Desktop\Partner logos\logoAIT80x5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97851" y="5849730"/>
            <a:ext cx="680635" cy="476444"/>
          </a:xfrm>
          <a:prstGeom prst="rect">
            <a:avLst/>
          </a:prstGeom>
          <a:noFill/>
        </p:spPr>
      </p:pic>
      <p:pic>
        <p:nvPicPr>
          <p:cNvPr id="9" name="Picture 5" descr="\\cern.ch\dfs\Users\s\silari\Desktop\Partner logos\logoCzechTU80x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01756" y="5853507"/>
            <a:ext cx="680635" cy="476444"/>
          </a:xfrm>
          <a:prstGeom prst="rect">
            <a:avLst/>
          </a:prstGeom>
          <a:noFill/>
        </p:spPr>
      </p:pic>
      <p:pic>
        <p:nvPicPr>
          <p:cNvPr id="10" name="Picture 6" descr="\\cern.ch\dfs\Users\s\silari\Desktop\Partner logos\logoIBA80x5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4897" y="5853507"/>
            <a:ext cx="680635" cy="476444"/>
          </a:xfrm>
          <a:prstGeom prst="rect">
            <a:avLst/>
          </a:prstGeom>
          <a:noFill/>
        </p:spPr>
      </p:pic>
      <p:pic>
        <p:nvPicPr>
          <p:cNvPr id="11" name="Picture 7" descr="\\cern.ch\dfs\Users\s\silari\Desktop\Partner logos\logoJablotron80x5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6020" y="5853507"/>
            <a:ext cx="680635" cy="476444"/>
          </a:xfrm>
          <a:prstGeom prst="rect">
            <a:avLst/>
          </a:prstGeom>
          <a:noFill/>
        </p:spPr>
      </p:pic>
      <p:pic>
        <p:nvPicPr>
          <p:cNvPr id="12" name="Picture 8" descr="\\cern.ch\dfs\Users\s\silari\Desktop\Partner logos\logoMIAM80x5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09926" y="5853507"/>
            <a:ext cx="680635" cy="476444"/>
          </a:xfrm>
          <a:prstGeom prst="rect">
            <a:avLst/>
          </a:prstGeom>
          <a:noFill/>
        </p:spPr>
      </p:pic>
      <p:pic>
        <p:nvPicPr>
          <p:cNvPr id="13" name="Picture 9" descr="\\cern.ch\dfs\Users\s\silari\Desktop\Partner logos\logoPoliMi80x56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11335" y="5853507"/>
            <a:ext cx="680635" cy="476444"/>
          </a:xfrm>
          <a:prstGeom prst="rect">
            <a:avLst/>
          </a:prstGeom>
          <a:noFill/>
        </p:spPr>
      </p:pic>
      <p:pic>
        <p:nvPicPr>
          <p:cNvPr id="14" name="Picture 10" descr="\\cern.ch\dfs\Users\s\silari\Desktop\Partner logos\logoFAU80x56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15241" y="5853507"/>
            <a:ext cx="680635" cy="476444"/>
          </a:xfrm>
          <a:prstGeom prst="rect">
            <a:avLst/>
          </a:prstGeom>
          <a:noFill/>
        </p:spPr>
      </p:pic>
      <p:pic>
        <p:nvPicPr>
          <p:cNvPr id="15" name="Picture 3" descr="G:\Experiments\Ardent\Logos\Partner logos\st_logo new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842" y="5855267"/>
            <a:ext cx="673364" cy="474684"/>
          </a:xfrm>
          <a:prstGeom prst="rect">
            <a:avLst/>
          </a:prstGeom>
          <a:solidFill>
            <a:schemeClr val="bg1"/>
          </a:solidFill>
          <a:effectLst/>
        </p:spPr>
      </p:pic>
      <p:pic>
        <p:nvPicPr>
          <p:cNvPr id="16" name="Picture 12" descr="\\cern.ch\dfs\Users\s\silari\Desktop\Partner logos\logoUH80x56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721036" y="5855269"/>
            <a:ext cx="670476" cy="469333"/>
          </a:xfrm>
          <a:prstGeom prst="rect">
            <a:avLst/>
          </a:prstGeom>
          <a:noFill/>
        </p:spPr>
      </p:pic>
      <p:pic>
        <p:nvPicPr>
          <p:cNvPr id="17" name="Picture 13" descr="\\cern.ch\dfs\Users\s\silari\Desktop\Partner logos\logoUO80x56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09618" y="5855269"/>
            <a:ext cx="670476" cy="469333"/>
          </a:xfrm>
          <a:prstGeom prst="rect">
            <a:avLst/>
          </a:prstGeom>
          <a:noFill/>
        </p:spPr>
      </p:pic>
      <p:pic>
        <p:nvPicPr>
          <p:cNvPr id="18" name="Picture 14" descr="\\cern.ch\dfs\Users\s\silari\Desktop\Partner logos\logoUOW80x56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096919" y="5855269"/>
            <a:ext cx="670476" cy="4693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730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419" name="Rectangle 11"/>
          <p:cNvSpPr>
            <a:spLocks noChangeArrowheads="1"/>
          </p:cNvSpPr>
          <p:nvPr/>
        </p:nvSpPr>
        <p:spPr bwMode="auto">
          <a:xfrm>
            <a:off x="821059" y="1213325"/>
            <a:ext cx="3258306" cy="509599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/>
          </a:p>
        </p:txBody>
      </p:sp>
      <p:pic>
        <p:nvPicPr>
          <p:cNvPr id="657413" name="Picture 5" descr="E-Fel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63" t="6847" r="28749" b="7840"/>
          <a:stretch>
            <a:fillRect/>
          </a:stretch>
        </p:blipFill>
        <p:spPr bwMode="auto">
          <a:xfrm>
            <a:off x="1126435" y="1550392"/>
            <a:ext cx="2700851" cy="453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741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Step</a:t>
            </a:r>
            <a:r>
              <a:rPr lang="de-DE" dirty="0" smtClean="0"/>
              <a:t> 3: </a:t>
            </a:r>
            <a:r>
              <a:rPr lang="de-DE" dirty="0" err="1" smtClean="0"/>
              <a:t>the</a:t>
            </a:r>
            <a:r>
              <a:rPr lang="de-DE" dirty="0" smtClean="0"/>
              <a:t> pulse-</a:t>
            </a:r>
            <a:r>
              <a:rPr lang="de-DE" dirty="0" err="1" smtClean="0"/>
              <a:t>forms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influenced</a:t>
            </a:r>
            <a:r>
              <a:rPr lang="de-DE" dirty="0" smtClean="0"/>
              <a:t> </a:t>
            </a:r>
            <a:r>
              <a:rPr lang="de-DE" dirty="0" err="1" smtClean="0"/>
              <a:t>currents</a:t>
            </a:r>
            <a:endParaRPr lang="de-DE" dirty="0"/>
          </a:p>
        </p:txBody>
      </p:sp>
      <p:sp>
        <p:nvSpPr>
          <p:cNvPr id="657421" name="Text Box 13"/>
          <p:cNvSpPr txBox="1">
            <a:spLocks noChangeArrowheads="1"/>
          </p:cNvSpPr>
          <p:nvPr/>
        </p:nvSpPr>
        <p:spPr bwMode="auto">
          <a:xfrm>
            <a:off x="753358" y="1262483"/>
            <a:ext cx="3324567" cy="332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de-DE" sz="1600" b="1" dirty="0" err="1" smtClean="0"/>
              <a:t>Electric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field</a:t>
            </a:r>
            <a:endParaRPr lang="de-DE" sz="1600" b="1" dirty="0"/>
          </a:p>
        </p:txBody>
      </p:sp>
      <p:sp>
        <p:nvSpPr>
          <p:cNvPr id="657431" name="Rectangle 23"/>
          <p:cNvSpPr>
            <a:spLocks noChangeArrowheads="1"/>
          </p:cNvSpPr>
          <p:nvPr/>
        </p:nvSpPr>
        <p:spPr bwMode="auto">
          <a:xfrm>
            <a:off x="4390503" y="1226493"/>
            <a:ext cx="4010223" cy="511327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/>
          </a:p>
        </p:txBody>
      </p:sp>
      <p:pic>
        <p:nvPicPr>
          <p:cNvPr id="657432" name="Picture 24" descr="stro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0" t="10945" r="7480" b="8417"/>
          <a:stretch>
            <a:fillRect/>
          </a:stretch>
        </p:blipFill>
        <p:spPr bwMode="auto">
          <a:xfrm>
            <a:off x="4773664" y="1265362"/>
            <a:ext cx="3557921" cy="2501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7433" name="Picture 25" descr="ladu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8" t="10945" r="8417" b="9666"/>
          <a:stretch>
            <a:fillRect/>
          </a:stretch>
        </p:blipFill>
        <p:spPr bwMode="auto">
          <a:xfrm>
            <a:off x="4690118" y="3712591"/>
            <a:ext cx="3605456" cy="2441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7434" name="Text Box 26"/>
          <p:cNvSpPr txBox="1">
            <a:spLocks noChangeArrowheads="1"/>
          </p:cNvSpPr>
          <p:nvPr/>
        </p:nvSpPr>
        <p:spPr bwMode="auto">
          <a:xfrm rot="16200000">
            <a:off x="4268999" y="2170016"/>
            <a:ext cx="679466" cy="318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de-DE" sz="1500"/>
              <a:t>I [µA]</a:t>
            </a:r>
          </a:p>
        </p:txBody>
      </p:sp>
      <p:sp>
        <p:nvSpPr>
          <p:cNvPr id="657435" name="Text Box 27"/>
          <p:cNvSpPr txBox="1">
            <a:spLocks noChangeArrowheads="1"/>
          </p:cNvSpPr>
          <p:nvPr/>
        </p:nvSpPr>
        <p:spPr bwMode="auto">
          <a:xfrm rot="16200000">
            <a:off x="4260357" y="4571180"/>
            <a:ext cx="679466" cy="318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de-DE" sz="1500"/>
              <a:t>Q [C]</a:t>
            </a:r>
          </a:p>
        </p:txBody>
      </p:sp>
      <p:sp>
        <p:nvSpPr>
          <p:cNvPr id="657436" name="Text Box 28"/>
          <p:cNvSpPr txBox="1">
            <a:spLocks noChangeArrowheads="1"/>
          </p:cNvSpPr>
          <p:nvPr/>
        </p:nvSpPr>
        <p:spPr bwMode="auto">
          <a:xfrm>
            <a:off x="6260212" y="6056174"/>
            <a:ext cx="678454" cy="318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de-DE" sz="1500"/>
              <a:t>t [ns]</a:t>
            </a:r>
          </a:p>
        </p:txBody>
      </p:sp>
      <p:grpSp>
        <p:nvGrpSpPr>
          <p:cNvPr id="657437" name="Group 29"/>
          <p:cNvGrpSpPr>
            <a:grpSpLocks/>
          </p:cNvGrpSpPr>
          <p:nvPr/>
        </p:nvGrpSpPr>
        <p:grpSpPr bwMode="auto">
          <a:xfrm>
            <a:off x="5081921" y="1494250"/>
            <a:ext cx="966545" cy="965936"/>
            <a:chOff x="138" y="2250"/>
            <a:chExt cx="671" cy="671"/>
          </a:xfrm>
        </p:grpSpPr>
        <p:sp>
          <p:nvSpPr>
            <p:cNvPr id="657438" name="Rectangle 30"/>
            <p:cNvSpPr>
              <a:spLocks noChangeArrowheads="1"/>
            </p:cNvSpPr>
            <p:nvPr/>
          </p:nvSpPr>
          <p:spPr bwMode="auto">
            <a:xfrm>
              <a:off x="138" y="2250"/>
              <a:ext cx="668" cy="66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7439" name="Rectangle 31"/>
            <p:cNvSpPr>
              <a:spLocks noChangeArrowheads="1"/>
            </p:cNvSpPr>
            <p:nvPr/>
          </p:nvSpPr>
          <p:spPr bwMode="auto">
            <a:xfrm>
              <a:off x="138" y="2250"/>
              <a:ext cx="227" cy="22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7440" name="Rectangle 32"/>
            <p:cNvSpPr>
              <a:spLocks noChangeArrowheads="1"/>
            </p:cNvSpPr>
            <p:nvPr/>
          </p:nvSpPr>
          <p:spPr bwMode="auto">
            <a:xfrm>
              <a:off x="360" y="2250"/>
              <a:ext cx="227" cy="22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7441" name="Rectangle 33"/>
            <p:cNvSpPr>
              <a:spLocks noChangeArrowheads="1"/>
            </p:cNvSpPr>
            <p:nvPr/>
          </p:nvSpPr>
          <p:spPr bwMode="auto">
            <a:xfrm>
              <a:off x="582" y="2250"/>
              <a:ext cx="227" cy="22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7442" name="Rectangle 34"/>
            <p:cNvSpPr>
              <a:spLocks noChangeArrowheads="1"/>
            </p:cNvSpPr>
            <p:nvPr/>
          </p:nvSpPr>
          <p:spPr bwMode="auto">
            <a:xfrm>
              <a:off x="138" y="2472"/>
              <a:ext cx="227" cy="227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7443" name="Rectangle 35"/>
            <p:cNvSpPr>
              <a:spLocks noChangeArrowheads="1"/>
            </p:cNvSpPr>
            <p:nvPr/>
          </p:nvSpPr>
          <p:spPr bwMode="auto">
            <a:xfrm>
              <a:off x="360" y="2472"/>
              <a:ext cx="227" cy="227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7444" name="Rectangle 36"/>
            <p:cNvSpPr>
              <a:spLocks noChangeArrowheads="1"/>
            </p:cNvSpPr>
            <p:nvPr/>
          </p:nvSpPr>
          <p:spPr bwMode="auto">
            <a:xfrm>
              <a:off x="582" y="2472"/>
              <a:ext cx="227" cy="22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7445" name="Rectangle 37"/>
            <p:cNvSpPr>
              <a:spLocks noChangeArrowheads="1"/>
            </p:cNvSpPr>
            <p:nvPr/>
          </p:nvSpPr>
          <p:spPr bwMode="auto">
            <a:xfrm>
              <a:off x="138" y="2694"/>
              <a:ext cx="227" cy="22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7446" name="Rectangle 38"/>
            <p:cNvSpPr>
              <a:spLocks noChangeArrowheads="1"/>
            </p:cNvSpPr>
            <p:nvPr/>
          </p:nvSpPr>
          <p:spPr bwMode="auto">
            <a:xfrm>
              <a:off x="360" y="2694"/>
              <a:ext cx="227" cy="22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7447" name="Rectangle 39"/>
            <p:cNvSpPr>
              <a:spLocks noChangeArrowheads="1"/>
            </p:cNvSpPr>
            <p:nvPr/>
          </p:nvSpPr>
          <p:spPr bwMode="auto">
            <a:xfrm>
              <a:off x="582" y="2694"/>
              <a:ext cx="227" cy="227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7448" name="Group 40"/>
          <p:cNvGrpSpPr>
            <a:grpSpLocks/>
          </p:cNvGrpSpPr>
          <p:nvPr/>
        </p:nvGrpSpPr>
        <p:grpSpPr bwMode="auto">
          <a:xfrm>
            <a:off x="5133777" y="3973149"/>
            <a:ext cx="966545" cy="965936"/>
            <a:chOff x="138" y="2250"/>
            <a:chExt cx="671" cy="671"/>
          </a:xfrm>
        </p:grpSpPr>
        <p:sp>
          <p:nvSpPr>
            <p:cNvPr id="657449" name="Rectangle 41"/>
            <p:cNvSpPr>
              <a:spLocks noChangeArrowheads="1"/>
            </p:cNvSpPr>
            <p:nvPr/>
          </p:nvSpPr>
          <p:spPr bwMode="auto">
            <a:xfrm>
              <a:off x="138" y="2250"/>
              <a:ext cx="668" cy="66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7450" name="Rectangle 42"/>
            <p:cNvSpPr>
              <a:spLocks noChangeArrowheads="1"/>
            </p:cNvSpPr>
            <p:nvPr/>
          </p:nvSpPr>
          <p:spPr bwMode="auto">
            <a:xfrm>
              <a:off x="138" y="2250"/>
              <a:ext cx="227" cy="22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7451" name="Rectangle 43"/>
            <p:cNvSpPr>
              <a:spLocks noChangeArrowheads="1"/>
            </p:cNvSpPr>
            <p:nvPr/>
          </p:nvSpPr>
          <p:spPr bwMode="auto">
            <a:xfrm>
              <a:off x="360" y="2250"/>
              <a:ext cx="227" cy="22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7452" name="Rectangle 44"/>
            <p:cNvSpPr>
              <a:spLocks noChangeArrowheads="1"/>
            </p:cNvSpPr>
            <p:nvPr/>
          </p:nvSpPr>
          <p:spPr bwMode="auto">
            <a:xfrm>
              <a:off x="582" y="2250"/>
              <a:ext cx="227" cy="22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7453" name="Rectangle 45"/>
            <p:cNvSpPr>
              <a:spLocks noChangeArrowheads="1"/>
            </p:cNvSpPr>
            <p:nvPr/>
          </p:nvSpPr>
          <p:spPr bwMode="auto">
            <a:xfrm>
              <a:off x="138" y="2472"/>
              <a:ext cx="227" cy="227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7454" name="Rectangle 46"/>
            <p:cNvSpPr>
              <a:spLocks noChangeArrowheads="1"/>
            </p:cNvSpPr>
            <p:nvPr/>
          </p:nvSpPr>
          <p:spPr bwMode="auto">
            <a:xfrm>
              <a:off x="360" y="2472"/>
              <a:ext cx="227" cy="227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7455" name="Rectangle 47"/>
            <p:cNvSpPr>
              <a:spLocks noChangeArrowheads="1"/>
            </p:cNvSpPr>
            <p:nvPr/>
          </p:nvSpPr>
          <p:spPr bwMode="auto">
            <a:xfrm>
              <a:off x="582" y="2472"/>
              <a:ext cx="227" cy="22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7456" name="Rectangle 48"/>
            <p:cNvSpPr>
              <a:spLocks noChangeArrowheads="1"/>
            </p:cNvSpPr>
            <p:nvPr/>
          </p:nvSpPr>
          <p:spPr bwMode="auto">
            <a:xfrm>
              <a:off x="138" y="2694"/>
              <a:ext cx="227" cy="22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7457" name="Rectangle 49"/>
            <p:cNvSpPr>
              <a:spLocks noChangeArrowheads="1"/>
            </p:cNvSpPr>
            <p:nvPr/>
          </p:nvSpPr>
          <p:spPr bwMode="auto">
            <a:xfrm>
              <a:off x="360" y="2694"/>
              <a:ext cx="227" cy="22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7458" name="Rectangle 50"/>
            <p:cNvSpPr>
              <a:spLocks noChangeArrowheads="1"/>
            </p:cNvSpPr>
            <p:nvPr/>
          </p:nvSpPr>
          <p:spPr bwMode="auto">
            <a:xfrm>
              <a:off x="582" y="2694"/>
              <a:ext cx="227" cy="227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57459" name="Oval 51"/>
          <p:cNvSpPr>
            <a:spLocks noChangeAspect="1" noChangeArrowheads="1"/>
          </p:cNvSpPr>
          <p:nvPr/>
        </p:nvSpPr>
        <p:spPr bwMode="auto">
          <a:xfrm>
            <a:off x="5479486" y="1893004"/>
            <a:ext cx="162772" cy="161229"/>
          </a:xfrm>
          <a:prstGeom prst="ellipse">
            <a:avLst/>
          </a:prstGeom>
          <a:gradFill rotWithShape="1">
            <a:gsLst>
              <a:gs pos="0">
                <a:srgbClr val="808080">
                  <a:gamma/>
                  <a:shade val="46275"/>
                  <a:invGamma/>
                </a:srgbClr>
              </a:gs>
              <a:gs pos="100000">
                <a:srgbClr val="80808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657460" name="Oval 52"/>
          <p:cNvSpPr>
            <a:spLocks noChangeAspect="1" noChangeArrowheads="1"/>
          </p:cNvSpPr>
          <p:nvPr/>
        </p:nvSpPr>
        <p:spPr bwMode="auto">
          <a:xfrm>
            <a:off x="5522699" y="4370464"/>
            <a:ext cx="162772" cy="164108"/>
          </a:xfrm>
          <a:prstGeom prst="ellipse">
            <a:avLst/>
          </a:prstGeom>
          <a:gradFill rotWithShape="1">
            <a:gsLst>
              <a:gs pos="0">
                <a:srgbClr val="808080">
                  <a:gamma/>
                  <a:shade val="46275"/>
                  <a:invGamma/>
                </a:srgbClr>
              </a:gs>
              <a:gs pos="100000">
                <a:srgbClr val="80808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657464" name="Oval 56"/>
          <p:cNvSpPr>
            <a:spLocks noChangeAspect="1" noChangeArrowheads="1"/>
          </p:cNvSpPr>
          <p:nvPr/>
        </p:nvSpPr>
        <p:spPr bwMode="auto">
          <a:xfrm>
            <a:off x="2883788" y="2255770"/>
            <a:ext cx="162772" cy="161229"/>
          </a:xfrm>
          <a:prstGeom prst="ellipse">
            <a:avLst/>
          </a:prstGeom>
          <a:gradFill rotWithShape="1">
            <a:gsLst>
              <a:gs pos="0">
                <a:srgbClr val="808080">
                  <a:gamma/>
                  <a:shade val="46275"/>
                  <a:invGamma/>
                </a:srgbClr>
              </a:gs>
              <a:gs pos="100000">
                <a:srgbClr val="80808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657465" name="Rectangle 57"/>
          <p:cNvSpPr>
            <a:spLocks noChangeArrowheads="1"/>
          </p:cNvSpPr>
          <p:nvPr/>
        </p:nvSpPr>
        <p:spPr bwMode="auto">
          <a:xfrm>
            <a:off x="2751266" y="5902141"/>
            <a:ext cx="414851" cy="155471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657466" name="Rectangle 58"/>
          <p:cNvSpPr>
            <a:spLocks noChangeArrowheads="1"/>
          </p:cNvSpPr>
          <p:nvPr/>
        </p:nvSpPr>
        <p:spPr bwMode="auto">
          <a:xfrm>
            <a:off x="1869709" y="5902141"/>
            <a:ext cx="414851" cy="155471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80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7858" name="Rectangle 2"/>
          <p:cNvSpPr>
            <a:spLocks noChangeArrowheads="1"/>
          </p:cNvSpPr>
          <p:nvPr/>
        </p:nvSpPr>
        <p:spPr bwMode="auto">
          <a:xfrm>
            <a:off x="674134" y="1727456"/>
            <a:ext cx="4779425" cy="386086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endParaRPr lang="en-US"/>
          </a:p>
        </p:txBody>
      </p:sp>
      <p:pic>
        <p:nvPicPr>
          <p:cNvPr id="1657860" name="Picture 4" descr="strompulse_verschiedene_hoeh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0" t="12195" r="8417" b="10945"/>
          <a:stretch>
            <a:fillRect/>
          </a:stretch>
        </p:blipFill>
        <p:spPr bwMode="auto">
          <a:xfrm>
            <a:off x="1115616" y="1340768"/>
            <a:ext cx="5976664" cy="409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57864" name="Text Box 8"/>
          <p:cNvSpPr txBox="1">
            <a:spLocks noChangeArrowheads="1"/>
          </p:cNvSpPr>
          <p:nvPr/>
        </p:nvSpPr>
        <p:spPr bwMode="auto">
          <a:xfrm rot="16200000">
            <a:off x="438832" y="3069734"/>
            <a:ext cx="679466" cy="318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27" tIns="41464" rIns="82927" bIns="41464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de-DE" sz="1500"/>
              <a:t>I [µA]</a:t>
            </a:r>
          </a:p>
        </p:txBody>
      </p:sp>
      <p:sp>
        <p:nvSpPr>
          <p:cNvPr id="1657869" name="Text Box 13"/>
          <p:cNvSpPr txBox="1">
            <a:spLocks noChangeArrowheads="1"/>
          </p:cNvSpPr>
          <p:nvPr/>
        </p:nvSpPr>
        <p:spPr bwMode="auto">
          <a:xfrm>
            <a:off x="-23091" y="1443437"/>
            <a:ext cx="4811115" cy="545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27" tIns="41464" rIns="82927" bIns="41464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de-DE" sz="1500" b="1" dirty="0" smtClean="0"/>
              <a:t>Start </a:t>
            </a:r>
            <a:r>
              <a:rPr lang="de-DE" sz="1500" b="1" dirty="0" err="1" smtClean="0"/>
              <a:t>near</a:t>
            </a:r>
            <a:r>
              <a:rPr lang="de-DE" sz="1500" b="1" dirty="0" smtClean="0"/>
              <a:t> </a:t>
            </a:r>
            <a:r>
              <a:rPr lang="de-DE" sz="1500" b="1" dirty="0" err="1" smtClean="0"/>
              <a:t>pixel</a:t>
            </a:r>
            <a:r>
              <a:rPr lang="de-DE" sz="1500" b="1" dirty="0" smtClean="0"/>
              <a:t> </a:t>
            </a:r>
            <a:br>
              <a:rPr lang="de-DE" sz="1500" b="1" dirty="0" smtClean="0"/>
            </a:br>
            <a:r>
              <a:rPr lang="de-DE" sz="1500" b="1" dirty="0" err="1" smtClean="0"/>
              <a:t>electrode</a:t>
            </a:r>
            <a:r>
              <a:rPr lang="de-DE" sz="1500" b="1" dirty="0" smtClean="0"/>
              <a:t> </a:t>
            </a:r>
            <a:endParaRPr lang="de-DE" sz="1500" b="1" dirty="0"/>
          </a:p>
        </p:txBody>
      </p:sp>
      <p:sp>
        <p:nvSpPr>
          <p:cNvPr id="1657871" name="Text Box 15"/>
          <p:cNvSpPr txBox="1">
            <a:spLocks noChangeArrowheads="1"/>
          </p:cNvSpPr>
          <p:nvPr/>
        </p:nvSpPr>
        <p:spPr bwMode="auto">
          <a:xfrm>
            <a:off x="3131840" y="5346678"/>
            <a:ext cx="1800200" cy="314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82927" tIns="41464" rIns="82927" bIns="41464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de-DE" sz="1500" dirty="0" smtClean="0"/>
              <a:t>Drift time t </a:t>
            </a:r>
            <a:r>
              <a:rPr lang="de-DE" sz="1500" dirty="0"/>
              <a:t>[</a:t>
            </a:r>
            <a:r>
              <a:rPr lang="de-DE" sz="1500" dirty="0" err="1"/>
              <a:t>ns</a:t>
            </a:r>
            <a:r>
              <a:rPr lang="de-DE" sz="1500" dirty="0"/>
              <a:t>]</a:t>
            </a:r>
          </a:p>
        </p:txBody>
      </p:sp>
      <p:grpSp>
        <p:nvGrpSpPr>
          <p:cNvPr id="1657872" name="Group 16"/>
          <p:cNvGrpSpPr>
            <a:grpSpLocks/>
          </p:cNvGrpSpPr>
          <p:nvPr/>
        </p:nvGrpSpPr>
        <p:grpSpPr bwMode="auto">
          <a:xfrm>
            <a:off x="323528" y="1484784"/>
            <a:ext cx="646764" cy="624763"/>
            <a:chOff x="138" y="2250"/>
            <a:chExt cx="671" cy="671"/>
          </a:xfrm>
        </p:grpSpPr>
        <p:sp>
          <p:nvSpPr>
            <p:cNvPr id="1657873" name="Rectangle 17"/>
            <p:cNvSpPr>
              <a:spLocks noChangeArrowheads="1"/>
            </p:cNvSpPr>
            <p:nvPr/>
          </p:nvSpPr>
          <p:spPr bwMode="auto">
            <a:xfrm>
              <a:off x="138" y="2250"/>
              <a:ext cx="668" cy="66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7874" name="Rectangle 18"/>
            <p:cNvSpPr>
              <a:spLocks noChangeArrowheads="1"/>
            </p:cNvSpPr>
            <p:nvPr/>
          </p:nvSpPr>
          <p:spPr bwMode="auto">
            <a:xfrm>
              <a:off x="138" y="2250"/>
              <a:ext cx="227" cy="22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7875" name="Rectangle 19"/>
            <p:cNvSpPr>
              <a:spLocks noChangeArrowheads="1"/>
            </p:cNvSpPr>
            <p:nvPr/>
          </p:nvSpPr>
          <p:spPr bwMode="auto">
            <a:xfrm>
              <a:off x="360" y="2250"/>
              <a:ext cx="227" cy="22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7876" name="Rectangle 20"/>
            <p:cNvSpPr>
              <a:spLocks noChangeArrowheads="1"/>
            </p:cNvSpPr>
            <p:nvPr/>
          </p:nvSpPr>
          <p:spPr bwMode="auto">
            <a:xfrm>
              <a:off x="582" y="2250"/>
              <a:ext cx="227" cy="22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7877" name="Rectangle 21"/>
            <p:cNvSpPr>
              <a:spLocks noChangeArrowheads="1"/>
            </p:cNvSpPr>
            <p:nvPr/>
          </p:nvSpPr>
          <p:spPr bwMode="auto">
            <a:xfrm>
              <a:off x="138" y="2472"/>
              <a:ext cx="227" cy="227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7878" name="Rectangle 22"/>
            <p:cNvSpPr>
              <a:spLocks noChangeArrowheads="1"/>
            </p:cNvSpPr>
            <p:nvPr/>
          </p:nvSpPr>
          <p:spPr bwMode="auto">
            <a:xfrm>
              <a:off x="360" y="2472"/>
              <a:ext cx="227" cy="227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7879" name="Rectangle 23"/>
            <p:cNvSpPr>
              <a:spLocks noChangeArrowheads="1"/>
            </p:cNvSpPr>
            <p:nvPr/>
          </p:nvSpPr>
          <p:spPr bwMode="auto">
            <a:xfrm>
              <a:off x="582" y="2472"/>
              <a:ext cx="227" cy="22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7880" name="Rectangle 24"/>
            <p:cNvSpPr>
              <a:spLocks noChangeArrowheads="1"/>
            </p:cNvSpPr>
            <p:nvPr/>
          </p:nvSpPr>
          <p:spPr bwMode="auto">
            <a:xfrm>
              <a:off x="138" y="2694"/>
              <a:ext cx="227" cy="22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7881" name="Rectangle 25"/>
            <p:cNvSpPr>
              <a:spLocks noChangeArrowheads="1"/>
            </p:cNvSpPr>
            <p:nvPr/>
          </p:nvSpPr>
          <p:spPr bwMode="auto">
            <a:xfrm>
              <a:off x="360" y="2694"/>
              <a:ext cx="227" cy="22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7882" name="Rectangle 26"/>
            <p:cNvSpPr>
              <a:spLocks noChangeArrowheads="1"/>
            </p:cNvSpPr>
            <p:nvPr/>
          </p:nvSpPr>
          <p:spPr bwMode="auto">
            <a:xfrm>
              <a:off x="582" y="2694"/>
              <a:ext cx="227" cy="227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57883" name="Oval 27"/>
          <p:cNvSpPr>
            <a:spLocks noChangeAspect="1" noChangeArrowheads="1"/>
          </p:cNvSpPr>
          <p:nvPr/>
        </p:nvSpPr>
        <p:spPr bwMode="auto">
          <a:xfrm>
            <a:off x="611560" y="1772816"/>
            <a:ext cx="102273" cy="102208"/>
          </a:xfrm>
          <a:prstGeom prst="ellipse">
            <a:avLst/>
          </a:prstGeom>
          <a:gradFill rotWithShape="1">
            <a:gsLst>
              <a:gs pos="0">
                <a:srgbClr val="808080">
                  <a:gamma/>
                  <a:shade val="46275"/>
                  <a:invGamma/>
                </a:srgbClr>
              </a:gs>
              <a:gs pos="100000">
                <a:srgbClr val="80808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endParaRPr lang="en-US"/>
          </a:p>
        </p:txBody>
      </p:sp>
      <p:sp>
        <p:nvSpPr>
          <p:cNvPr id="33" name="Rectangle 10"/>
          <p:cNvSpPr>
            <a:spLocks noGrp="1" noChangeArrowheads="1"/>
          </p:cNvSpPr>
          <p:nvPr>
            <p:ph type="title"/>
          </p:nvPr>
        </p:nvSpPr>
        <p:spPr>
          <a:xfrm>
            <a:off x="546100" y="273050"/>
            <a:ext cx="8059738" cy="693738"/>
          </a:xfrm>
        </p:spPr>
        <p:txBody>
          <a:bodyPr/>
          <a:lstStyle/>
          <a:p>
            <a:r>
              <a:rPr lang="de-DE" dirty="0" err="1" smtClean="0"/>
              <a:t>Step</a:t>
            </a:r>
            <a:r>
              <a:rPr lang="de-DE" dirty="0" smtClean="0"/>
              <a:t> 3: </a:t>
            </a:r>
            <a:r>
              <a:rPr lang="de-DE" dirty="0" err="1" smtClean="0"/>
              <a:t>Pulseform</a:t>
            </a:r>
            <a:r>
              <a:rPr lang="de-DE" dirty="0" smtClean="0"/>
              <a:t> </a:t>
            </a:r>
            <a:r>
              <a:rPr lang="de-DE" dirty="0" err="1" smtClean="0"/>
              <a:t>depends</a:t>
            </a:r>
            <a:r>
              <a:rPr lang="de-DE" dirty="0" smtClean="0"/>
              <a:t> on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generation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charge</a:t>
            </a:r>
            <a:r>
              <a:rPr lang="de-DE" dirty="0" smtClean="0"/>
              <a:t> </a:t>
            </a:r>
            <a:r>
              <a:rPr lang="de-DE" dirty="0" err="1" smtClean="0"/>
              <a:t>carriers</a:t>
            </a:r>
            <a:endParaRPr lang="de-DE" dirty="0"/>
          </a:p>
        </p:txBody>
      </p:sp>
      <p:sp>
        <p:nvSpPr>
          <p:cNvPr id="3" name="TextBox 2"/>
          <p:cNvSpPr txBox="1"/>
          <p:nvPr/>
        </p:nvSpPr>
        <p:spPr>
          <a:xfrm>
            <a:off x="7968293" y="353105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3203848" y="1412776"/>
            <a:ext cx="4811115" cy="545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27" tIns="41464" rIns="82927" bIns="41464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de-DE" sz="1500" b="1" dirty="0" smtClean="0"/>
              <a:t>Start </a:t>
            </a:r>
            <a:r>
              <a:rPr lang="de-DE" sz="1500" b="1" dirty="0" err="1" smtClean="0"/>
              <a:t>near</a:t>
            </a:r>
            <a:r>
              <a:rPr lang="de-DE" sz="1500" b="1" dirty="0" smtClean="0"/>
              <a:t> </a:t>
            </a:r>
            <a:r>
              <a:rPr lang="de-DE" sz="1500" b="1" dirty="0" err="1" smtClean="0"/>
              <a:t>common</a:t>
            </a:r>
            <a:r>
              <a:rPr lang="de-DE" sz="1500" b="1" dirty="0" smtClean="0"/>
              <a:t>  </a:t>
            </a:r>
            <a:br>
              <a:rPr lang="de-DE" sz="1500" b="1" dirty="0" smtClean="0"/>
            </a:br>
            <a:r>
              <a:rPr lang="de-DE" sz="1500" b="1" dirty="0" err="1" smtClean="0"/>
              <a:t>electrode</a:t>
            </a:r>
            <a:r>
              <a:rPr lang="de-DE" sz="1500" b="1" dirty="0" smtClean="0"/>
              <a:t> </a:t>
            </a:r>
            <a:endParaRPr lang="de-DE" sz="1500" b="1" dirty="0"/>
          </a:p>
        </p:txBody>
      </p:sp>
    </p:spTree>
    <p:extLst>
      <p:ext uri="{BB962C8B-B14F-4D97-AF65-F5344CB8AC3E}">
        <p14:creationId xmlns:p14="http://schemas.microsoft.com/office/powerpoint/2010/main" val="256620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6097" name="Rectangle 2"/>
          <p:cNvSpPr>
            <a:spLocks noChangeArrowheads="1"/>
          </p:cNvSpPr>
          <p:nvPr/>
        </p:nvSpPr>
        <p:spPr bwMode="auto">
          <a:xfrm>
            <a:off x="587375" y="1241425"/>
            <a:ext cx="4762500" cy="500697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5609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err="1" smtClean="0"/>
              <a:t>Step</a:t>
            </a:r>
            <a:r>
              <a:rPr lang="de-DE" dirty="0" smtClean="0"/>
              <a:t> 4: </a:t>
            </a:r>
            <a:r>
              <a:rPr lang="de-DE" dirty="0" err="1" smtClean="0"/>
              <a:t>integrate</a:t>
            </a:r>
            <a:r>
              <a:rPr lang="de-DE" dirty="0" smtClean="0"/>
              <a:t> </a:t>
            </a:r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digitally</a:t>
            </a:r>
            <a:endParaRPr lang="de-DE" dirty="0" smtClean="0"/>
          </a:p>
        </p:txBody>
      </p:sp>
      <p:sp>
        <p:nvSpPr>
          <p:cNvPr id="4356099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497513" y="1241425"/>
            <a:ext cx="3397250" cy="5006975"/>
          </a:xfrm>
          <a:solidFill>
            <a:srgbClr val="C0C0C0"/>
          </a:solidFill>
        </p:spPr>
        <p:txBody>
          <a:bodyPr/>
          <a:lstStyle/>
          <a:p>
            <a:pPr marL="723900" lvl="1" indent="-182563" defTabSz="447675" eaLnBrk="1" hangingPunct="1">
              <a:lnSpc>
                <a:spcPct val="80000"/>
              </a:lnSpc>
              <a:tabLst>
                <a:tab pos="542925" algn="l"/>
              </a:tabLst>
            </a:pPr>
            <a:endParaRPr lang="de-DE" sz="1400" b="1" dirty="0" smtClean="0">
              <a:ea typeface="ＭＳ Ｐゴシック"/>
            </a:endParaRPr>
          </a:p>
          <a:p>
            <a:pPr marL="361950" indent="-171450" defTabSz="447675" eaLnBrk="1" hangingPunct="1">
              <a:lnSpc>
                <a:spcPct val="80000"/>
              </a:lnSpc>
              <a:buFontTx/>
              <a:buChar char="•"/>
              <a:tabLst>
                <a:tab pos="542925" algn="l"/>
              </a:tabLst>
            </a:pPr>
            <a:r>
              <a:rPr lang="de-DE" sz="1600" b="1" dirty="0" smtClean="0"/>
              <a:t>Pixel </a:t>
            </a:r>
            <a:r>
              <a:rPr lang="de-DE" sz="1600" b="1" dirty="0" err="1" smtClean="0"/>
              <a:t>electronics</a:t>
            </a:r>
            <a:endParaRPr lang="de-DE" sz="1600" b="1" dirty="0" smtClean="0"/>
          </a:p>
          <a:p>
            <a:pPr marL="723900" lvl="1" indent="-182563" defTabSz="447675" eaLnBrk="1" hangingPunct="1">
              <a:lnSpc>
                <a:spcPct val="80000"/>
              </a:lnSpc>
              <a:tabLst>
                <a:tab pos="542925" algn="l"/>
              </a:tabLst>
            </a:pPr>
            <a:endParaRPr lang="de-DE" sz="1600" dirty="0" smtClean="0">
              <a:ea typeface="ＭＳ Ｐゴシック"/>
            </a:endParaRPr>
          </a:p>
          <a:p>
            <a:pPr marL="723900" lvl="1" indent="-182563" defTabSz="447675" eaLnBrk="1" hangingPunct="1">
              <a:lnSpc>
                <a:spcPct val="80000"/>
              </a:lnSpc>
              <a:tabLst>
                <a:tab pos="542925" algn="l"/>
              </a:tabLst>
            </a:pPr>
            <a:r>
              <a:rPr lang="de-DE" sz="1600" dirty="0" smtClean="0">
                <a:ea typeface="ＭＳ Ｐゴシック"/>
              </a:rPr>
              <a:t>Charge-Sensitive </a:t>
            </a:r>
            <a:r>
              <a:rPr lang="de-DE" sz="1600" dirty="0" err="1" smtClean="0">
                <a:ea typeface="ＭＳ Ｐゴシック"/>
              </a:rPr>
              <a:t>Preamplifier</a:t>
            </a:r>
            <a:r>
              <a:rPr lang="de-DE" sz="1600" dirty="0" smtClean="0">
                <a:ea typeface="ＭＳ Ｐゴシック"/>
              </a:rPr>
              <a:t> </a:t>
            </a:r>
          </a:p>
          <a:p>
            <a:pPr marL="723900" lvl="1" indent="-182563" defTabSz="447675" eaLnBrk="1" hangingPunct="1">
              <a:lnSpc>
                <a:spcPct val="80000"/>
              </a:lnSpc>
              <a:tabLst>
                <a:tab pos="542925" algn="l"/>
              </a:tabLst>
            </a:pPr>
            <a:endParaRPr lang="de-DE" sz="1600" dirty="0" smtClean="0">
              <a:ea typeface="ＭＳ Ｐゴシック"/>
            </a:endParaRPr>
          </a:p>
          <a:p>
            <a:pPr marL="723900" lvl="1" indent="-182563" defTabSz="447675" eaLnBrk="1" hangingPunct="1">
              <a:lnSpc>
                <a:spcPct val="80000"/>
              </a:lnSpc>
              <a:tabLst>
                <a:tab pos="542925" algn="l"/>
              </a:tabLst>
            </a:pPr>
            <a:r>
              <a:rPr lang="de-DE" sz="1600" dirty="0" smtClean="0">
                <a:ea typeface="ＭＳ Ｐゴシック"/>
              </a:rPr>
              <a:t>1 </a:t>
            </a:r>
            <a:r>
              <a:rPr lang="de-DE" sz="1600" dirty="0" err="1">
                <a:ea typeface="ＭＳ Ｐゴシック"/>
              </a:rPr>
              <a:t>d</a:t>
            </a:r>
            <a:r>
              <a:rPr lang="de-DE" sz="1600" dirty="0" err="1" smtClean="0">
                <a:ea typeface="ＭＳ Ｐゴシック"/>
              </a:rPr>
              <a:t>iscriminator</a:t>
            </a:r>
            <a:r>
              <a:rPr lang="de-DE" sz="1600" dirty="0" smtClean="0">
                <a:ea typeface="ＭＳ Ｐゴシック"/>
              </a:rPr>
              <a:t> </a:t>
            </a:r>
            <a:br>
              <a:rPr lang="de-DE" sz="1600" dirty="0" smtClean="0">
                <a:ea typeface="ＭＳ Ｐゴシック"/>
              </a:rPr>
            </a:br>
            <a:r>
              <a:rPr lang="de-DE" sz="1600" dirty="0" smtClean="0">
                <a:ea typeface="ＭＳ Ｐゴシック"/>
              </a:rPr>
              <a:t>(</a:t>
            </a:r>
            <a:r>
              <a:rPr lang="de-DE" sz="1600" dirty="0" err="1" smtClean="0">
                <a:ea typeface="ＭＳ Ｐゴシック"/>
              </a:rPr>
              <a:t>minimum</a:t>
            </a:r>
            <a:r>
              <a:rPr lang="de-DE" sz="1600" dirty="0" smtClean="0">
                <a:ea typeface="ＭＳ Ｐゴシック"/>
              </a:rPr>
              <a:t> </a:t>
            </a:r>
            <a:r>
              <a:rPr lang="de-DE" sz="1600" dirty="0" err="1" smtClean="0">
                <a:ea typeface="ＭＳ Ｐゴシック"/>
              </a:rPr>
              <a:t>threshold</a:t>
            </a:r>
            <a:r>
              <a:rPr lang="de-DE" sz="1600" dirty="0" smtClean="0">
                <a:ea typeface="ＭＳ Ｐゴシック"/>
              </a:rPr>
              <a:t> </a:t>
            </a:r>
            <a:r>
              <a:rPr lang="de-DE" sz="1600" dirty="0" err="1" smtClean="0">
                <a:ea typeface="ＭＳ Ｐゴシック"/>
              </a:rPr>
              <a:t>approx</a:t>
            </a:r>
            <a:r>
              <a:rPr lang="de-DE" sz="1600" dirty="0" smtClean="0">
                <a:ea typeface="ＭＳ Ｐゴシック"/>
              </a:rPr>
              <a:t>. 1000 e- = 3.6 </a:t>
            </a:r>
            <a:r>
              <a:rPr lang="de-DE" sz="1600" dirty="0" err="1" smtClean="0">
                <a:ea typeface="ＭＳ Ｐゴシック"/>
              </a:rPr>
              <a:t>keV</a:t>
            </a:r>
            <a:r>
              <a:rPr lang="de-DE" sz="1600" dirty="0" smtClean="0">
                <a:ea typeface="ＭＳ Ｐゴシック"/>
              </a:rPr>
              <a:t> in Si and</a:t>
            </a:r>
            <a:br>
              <a:rPr lang="de-DE" sz="1600" dirty="0" smtClean="0">
                <a:ea typeface="ＭＳ Ｐゴシック"/>
              </a:rPr>
            </a:br>
            <a:r>
              <a:rPr lang="de-DE" sz="1600" dirty="0" smtClean="0">
                <a:ea typeface="ＭＳ Ｐゴシック"/>
              </a:rPr>
              <a:t>4.4 </a:t>
            </a:r>
            <a:r>
              <a:rPr lang="de-DE" sz="1600" dirty="0" err="1" smtClean="0">
                <a:ea typeface="ＭＳ Ｐゴシック"/>
              </a:rPr>
              <a:t>keV</a:t>
            </a:r>
            <a:r>
              <a:rPr lang="de-DE" sz="1600" dirty="0" smtClean="0">
                <a:ea typeface="ＭＳ Ｐゴシック"/>
              </a:rPr>
              <a:t> in </a:t>
            </a:r>
            <a:r>
              <a:rPr lang="de-DE" sz="1600" dirty="0" err="1" smtClean="0">
                <a:ea typeface="ＭＳ Ｐゴシック"/>
              </a:rPr>
              <a:t>CdTe</a:t>
            </a:r>
            <a:r>
              <a:rPr lang="de-DE" sz="1600" dirty="0" smtClean="0">
                <a:ea typeface="ＭＳ Ｐゴシック"/>
              </a:rPr>
              <a:t>)</a:t>
            </a:r>
          </a:p>
          <a:p>
            <a:pPr marL="723900" lvl="1" indent="-182563" defTabSz="447675" eaLnBrk="1" hangingPunct="1">
              <a:lnSpc>
                <a:spcPct val="80000"/>
              </a:lnSpc>
              <a:tabLst>
                <a:tab pos="542925" algn="l"/>
              </a:tabLst>
            </a:pPr>
            <a:endParaRPr lang="de-DE" sz="1600" dirty="0" smtClean="0">
              <a:ea typeface="ＭＳ Ｐゴシック"/>
            </a:endParaRPr>
          </a:p>
          <a:p>
            <a:pPr marL="723900" lvl="1" indent="-182563" defTabSz="447675" eaLnBrk="1" hangingPunct="1">
              <a:lnSpc>
                <a:spcPct val="80000"/>
              </a:lnSpc>
              <a:tabLst>
                <a:tab pos="542925" algn="l"/>
              </a:tabLst>
            </a:pPr>
            <a:r>
              <a:rPr lang="de-DE" sz="1600" dirty="0" smtClean="0">
                <a:ea typeface="ＭＳ Ｐゴシック"/>
              </a:rPr>
              <a:t>1 </a:t>
            </a:r>
            <a:r>
              <a:rPr lang="de-DE" sz="1600" dirty="0" err="1" smtClean="0">
                <a:ea typeface="ＭＳ Ｐゴシック"/>
              </a:rPr>
              <a:t>counter</a:t>
            </a:r>
            <a:r>
              <a:rPr lang="de-DE" sz="1600" dirty="0" smtClean="0">
                <a:ea typeface="ＭＳ Ｐゴシック"/>
              </a:rPr>
              <a:t> per </a:t>
            </a:r>
            <a:r>
              <a:rPr lang="de-DE" sz="1600" dirty="0" err="1" smtClean="0">
                <a:ea typeface="ＭＳ Ｐゴシック"/>
              </a:rPr>
              <a:t>pixel</a:t>
            </a:r>
            <a:endParaRPr lang="de-DE" sz="1600" dirty="0" smtClean="0">
              <a:ea typeface="ＭＳ Ｐゴシック"/>
            </a:endParaRPr>
          </a:p>
          <a:p>
            <a:pPr marL="723900" lvl="1" indent="-182563" defTabSz="447675" eaLnBrk="1" hangingPunct="1">
              <a:lnSpc>
                <a:spcPct val="80000"/>
              </a:lnSpc>
              <a:buNone/>
              <a:tabLst>
                <a:tab pos="542925" algn="l"/>
              </a:tabLst>
            </a:pPr>
            <a:endParaRPr lang="de-DE" sz="1600" dirty="0" smtClean="0">
              <a:ea typeface="ＭＳ Ｐゴシック"/>
            </a:endParaRPr>
          </a:p>
          <a:p>
            <a:pPr marL="723900" lvl="1" indent="-182563" defTabSz="447675" eaLnBrk="1" hangingPunct="1">
              <a:lnSpc>
                <a:spcPct val="80000"/>
              </a:lnSpc>
              <a:buFontTx/>
              <a:buNone/>
              <a:tabLst>
                <a:tab pos="542925" algn="l"/>
              </a:tabLst>
            </a:pPr>
            <a:endParaRPr lang="de-DE" sz="1600" dirty="0" smtClean="0">
              <a:ea typeface="ＭＳ Ｐゴシック"/>
            </a:endParaRPr>
          </a:p>
          <a:p>
            <a:pPr marL="361950" indent="-171450" defTabSz="447675" eaLnBrk="1" hangingPunct="1">
              <a:lnSpc>
                <a:spcPct val="80000"/>
              </a:lnSpc>
              <a:buFontTx/>
              <a:buChar char="•"/>
              <a:tabLst>
                <a:tab pos="542925" algn="l"/>
              </a:tabLst>
            </a:pPr>
            <a:r>
              <a:rPr lang="de-DE" sz="1600" b="1" dirty="0" smtClean="0"/>
              <a:t>Operation </a:t>
            </a:r>
            <a:r>
              <a:rPr lang="de-DE" sz="1600" b="1" dirty="0" err="1" smtClean="0"/>
              <a:t>modes</a:t>
            </a:r>
            <a:endParaRPr lang="de-DE" sz="1600" b="1" dirty="0" smtClean="0"/>
          </a:p>
          <a:p>
            <a:pPr marL="723900" lvl="1" indent="-182563" defTabSz="447675" eaLnBrk="1" hangingPunct="1">
              <a:lnSpc>
                <a:spcPct val="80000"/>
              </a:lnSpc>
              <a:tabLst>
                <a:tab pos="542925" algn="l"/>
              </a:tabLst>
            </a:pPr>
            <a:endParaRPr lang="de-DE" sz="1600" dirty="0" smtClean="0">
              <a:ea typeface="ＭＳ Ｐゴシック"/>
            </a:endParaRPr>
          </a:p>
          <a:p>
            <a:pPr marL="723900" lvl="1" indent="-182563" defTabSz="447675" eaLnBrk="1" hangingPunct="1">
              <a:lnSpc>
                <a:spcPct val="80000"/>
              </a:lnSpc>
              <a:tabLst>
                <a:tab pos="542925" algn="l"/>
              </a:tabLst>
            </a:pPr>
            <a:r>
              <a:rPr lang="de-DE" sz="1600" dirty="0" err="1" smtClean="0">
                <a:ea typeface="ＭＳ Ｐゴシック"/>
              </a:rPr>
              <a:t>Counting</a:t>
            </a:r>
            <a:endParaRPr lang="de-DE" sz="1600" dirty="0" smtClean="0">
              <a:ea typeface="ＭＳ Ｐゴシック"/>
            </a:endParaRPr>
          </a:p>
          <a:p>
            <a:pPr marL="723900" lvl="1" indent="-182563" defTabSz="447675" eaLnBrk="1" hangingPunct="1">
              <a:lnSpc>
                <a:spcPct val="80000"/>
              </a:lnSpc>
              <a:tabLst>
                <a:tab pos="542925" algn="l"/>
              </a:tabLst>
            </a:pPr>
            <a:endParaRPr lang="de-DE" sz="1600" dirty="0" smtClean="0">
              <a:ea typeface="ＭＳ Ｐゴシック"/>
            </a:endParaRPr>
          </a:p>
          <a:p>
            <a:pPr marL="723900" lvl="1" indent="-182563" defTabSz="447675" eaLnBrk="1" hangingPunct="1">
              <a:lnSpc>
                <a:spcPct val="80000"/>
              </a:lnSpc>
              <a:tabLst>
                <a:tab pos="542925" algn="l"/>
              </a:tabLst>
            </a:pPr>
            <a:r>
              <a:rPr lang="de-DE" sz="1600" dirty="0" err="1" smtClean="0">
                <a:ea typeface="ＭＳ Ｐゴシック"/>
              </a:rPr>
              <a:t>Time-Over-Threshold</a:t>
            </a:r>
            <a:endParaRPr lang="de-DE" sz="1600" dirty="0" smtClean="0">
              <a:ea typeface="ＭＳ Ｐゴシック"/>
            </a:endParaRPr>
          </a:p>
          <a:p>
            <a:pPr marL="723900" lvl="1" indent="-182563" defTabSz="447675" eaLnBrk="1" hangingPunct="1">
              <a:lnSpc>
                <a:spcPct val="80000"/>
              </a:lnSpc>
              <a:tabLst>
                <a:tab pos="542925" algn="l"/>
              </a:tabLst>
            </a:pPr>
            <a:endParaRPr lang="de-DE" sz="1600" dirty="0" smtClean="0">
              <a:ea typeface="ＭＳ Ｐゴシック"/>
            </a:endParaRPr>
          </a:p>
          <a:p>
            <a:pPr marL="723900" lvl="1" indent="-182563" defTabSz="447675" eaLnBrk="1" hangingPunct="1">
              <a:lnSpc>
                <a:spcPct val="80000"/>
              </a:lnSpc>
              <a:tabLst>
                <a:tab pos="542925" algn="l"/>
              </a:tabLst>
            </a:pPr>
            <a:r>
              <a:rPr lang="de-DE" sz="1600" dirty="0" err="1" smtClean="0">
                <a:ea typeface="ＭＳ Ｐゴシック"/>
              </a:rPr>
              <a:t>Time-Of-Arrival</a:t>
            </a:r>
            <a:endParaRPr lang="de-DE" sz="1600" dirty="0" smtClean="0">
              <a:ea typeface="ＭＳ Ｐゴシック"/>
            </a:endParaRPr>
          </a:p>
        </p:txBody>
      </p:sp>
      <p:sp>
        <p:nvSpPr>
          <p:cNvPr id="4356100" name="Text Box 5"/>
          <p:cNvSpPr txBox="1">
            <a:spLocks noChangeArrowheads="1"/>
          </p:cNvSpPr>
          <p:nvPr/>
        </p:nvSpPr>
        <p:spPr bwMode="auto">
          <a:xfrm>
            <a:off x="577850" y="931863"/>
            <a:ext cx="4767263" cy="3111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500" b="1">
                <a:solidFill>
                  <a:srgbClr val="000000"/>
                </a:solidFill>
                <a:latin typeface="Helvetica" pitchFamily="34" charset="0"/>
              </a:rPr>
              <a:t>Pixel electronics</a:t>
            </a:r>
          </a:p>
        </p:txBody>
      </p:sp>
      <p:sp>
        <p:nvSpPr>
          <p:cNvPr id="4356101" name="Text Box 6"/>
          <p:cNvSpPr txBox="1">
            <a:spLocks noChangeArrowheads="1"/>
          </p:cNvSpPr>
          <p:nvPr/>
        </p:nvSpPr>
        <p:spPr bwMode="auto">
          <a:xfrm>
            <a:off x="5495925" y="931863"/>
            <a:ext cx="3402013" cy="3111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500" b="1">
                <a:solidFill>
                  <a:srgbClr val="000000"/>
                </a:solidFill>
                <a:latin typeface="Helvetica" pitchFamily="34" charset="0"/>
              </a:rPr>
              <a:t>Principle</a:t>
            </a:r>
          </a:p>
        </p:txBody>
      </p:sp>
      <p:sp>
        <p:nvSpPr>
          <p:cNvPr id="4356102" name="Rectangle 7"/>
          <p:cNvSpPr>
            <a:spLocks noChangeArrowheads="1"/>
          </p:cNvSpPr>
          <p:nvPr/>
        </p:nvSpPr>
        <p:spPr bwMode="auto">
          <a:xfrm>
            <a:off x="4225925" y="2795588"/>
            <a:ext cx="311150" cy="120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56103" name="Text Box 8"/>
          <p:cNvSpPr txBox="1">
            <a:spLocks noChangeArrowheads="1"/>
          </p:cNvSpPr>
          <p:nvPr/>
        </p:nvSpPr>
        <p:spPr bwMode="auto">
          <a:xfrm>
            <a:off x="4138613" y="2736850"/>
            <a:ext cx="495300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700" b="1">
                <a:solidFill>
                  <a:srgbClr val="000000"/>
                </a:solidFill>
                <a:latin typeface="Helvetica" pitchFamily="34" charset="0"/>
              </a:rPr>
              <a:t>14 bits</a:t>
            </a:r>
          </a:p>
        </p:txBody>
      </p:sp>
      <p:pic>
        <p:nvPicPr>
          <p:cNvPr id="4356104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4050" y="4713288"/>
            <a:ext cx="1385888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6105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35200" y="4711700"/>
            <a:ext cx="3057525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56106" name="AutoShape 11"/>
          <p:cNvSpPr>
            <a:spLocks noChangeArrowheads="1"/>
          </p:cNvSpPr>
          <p:nvPr/>
        </p:nvSpPr>
        <p:spPr bwMode="auto">
          <a:xfrm>
            <a:off x="1095375" y="1778000"/>
            <a:ext cx="3324225" cy="2105025"/>
          </a:xfrm>
          <a:prstGeom prst="wedgeRectCallout">
            <a:avLst>
              <a:gd name="adj1" fmla="val -27699"/>
              <a:gd name="adj2" fmla="val 88537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56107" name="Text Box 12"/>
          <p:cNvSpPr txBox="1">
            <a:spLocks noChangeArrowheads="1"/>
          </p:cNvSpPr>
          <p:nvPr/>
        </p:nvSpPr>
        <p:spPr bwMode="auto">
          <a:xfrm>
            <a:off x="2333624" y="4429125"/>
            <a:ext cx="31908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dirty="0" err="1">
                <a:solidFill>
                  <a:srgbClr val="000000"/>
                </a:solidFill>
                <a:latin typeface="Arial" charset="0"/>
              </a:rPr>
              <a:t>Readout</a:t>
            </a:r>
            <a:r>
              <a:rPr lang="de-DE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charset="0"/>
              </a:rPr>
              <a:t>zone</a:t>
            </a:r>
            <a:r>
              <a:rPr lang="de-DE" dirty="0">
                <a:solidFill>
                  <a:srgbClr val="000000"/>
                </a:solidFill>
                <a:latin typeface="Arial" charset="0"/>
              </a:rPr>
              <a:t> block </a:t>
            </a:r>
            <a:r>
              <a:rPr lang="de-DE" dirty="0" err="1">
                <a:solidFill>
                  <a:srgbClr val="000000"/>
                </a:solidFill>
                <a:latin typeface="Arial" charset="0"/>
              </a:rPr>
              <a:t>diagram</a:t>
            </a:r>
            <a:endParaRPr lang="de-DE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56108" name="Text Box 13"/>
          <p:cNvSpPr txBox="1">
            <a:spLocks noChangeArrowheads="1"/>
          </p:cNvSpPr>
          <p:nvPr/>
        </p:nvSpPr>
        <p:spPr bwMode="auto">
          <a:xfrm>
            <a:off x="774700" y="4410075"/>
            <a:ext cx="13636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>
                <a:solidFill>
                  <a:srgbClr val="000000"/>
                </a:solidFill>
                <a:latin typeface="Arial" charset="0"/>
              </a:rPr>
              <a:t>Pixel cell</a:t>
            </a:r>
          </a:p>
        </p:txBody>
      </p:sp>
      <p:pic>
        <p:nvPicPr>
          <p:cNvPr id="4356109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875" y="1335088"/>
            <a:ext cx="461962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56110" name="Text Box 15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FCA7A080-4DBD-4EC6-BD4E-732DFAC2A441}" type="slidenum">
              <a:rPr lang="de-DE">
                <a:solidFill>
                  <a:srgbClr val="000000"/>
                </a:solidFill>
                <a:latin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de-DE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11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3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Advantages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disadvantages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Medipix</a:t>
            </a:r>
            <a:r>
              <a:rPr lang="de-DE" dirty="0"/>
              <a:t> </a:t>
            </a:r>
            <a:r>
              <a:rPr lang="de-DE" dirty="0" err="1" smtClean="0"/>
              <a:t>detector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in X-</a:t>
            </a:r>
            <a:r>
              <a:rPr lang="de-DE" dirty="0" err="1" smtClean="0"/>
              <a:t>ray</a:t>
            </a:r>
            <a:r>
              <a:rPr lang="de-DE" dirty="0" smtClean="0"/>
              <a:t> </a:t>
            </a:r>
            <a:r>
              <a:rPr lang="de-DE" dirty="0" err="1" smtClean="0"/>
              <a:t>imaging</a:t>
            </a:r>
            <a:endParaRPr lang="de-DE" dirty="0"/>
          </a:p>
        </p:txBody>
      </p:sp>
      <p:sp>
        <p:nvSpPr>
          <p:cNvPr id="1103875" name="Rectangle 3"/>
          <p:cNvSpPr>
            <a:spLocks noChangeArrowheads="1"/>
          </p:cNvSpPr>
          <p:nvPr/>
        </p:nvSpPr>
        <p:spPr bwMode="auto">
          <a:xfrm>
            <a:off x="855663" y="1692623"/>
            <a:ext cx="3525837" cy="433705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103876" name="Text Box 4"/>
          <p:cNvSpPr txBox="1">
            <a:spLocks noChangeArrowheads="1"/>
          </p:cNvSpPr>
          <p:nvPr/>
        </p:nvSpPr>
        <p:spPr bwMode="auto">
          <a:xfrm>
            <a:off x="1130300" y="1849785"/>
            <a:ext cx="3054350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420" tIns="45711" rIns="91420" bIns="45711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de-DE" sz="1500" smtClean="0">
                <a:solidFill>
                  <a:srgbClr val="000000"/>
                </a:solidFill>
                <a:latin typeface="Helvetica" charset="0"/>
              </a:rPr>
              <a:t>Noiseless dark field image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de-DE" sz="1500" smtClean="0">
              <a:solidFill>
                <a:srgbClr val="000000"/>
              </a:solidFill>
              <a:latin typeface="Helvetica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de-DE" sz="1500" smtClean="0">
                <a:solidFill>
                  <a:srgbClr val="000000"/>
                </a:solidFill>
                <a:latin typeface="Helvetica" charset="0"/>
              </a:rPr>
              <a:t>No readout noise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de-DE" sz="1500" smtClean="0">
              <a:solidFill>
                <a:srgbClr val="000000"/>
              </a:solidFill>
              <a:latin typeface="Helvetica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de-DE" sz="1500" smtClean="0">
                <a:solidFill>
                  <a:srgbClr val="000000"/>
                </a:solidFill>
                <a:latin typeface="Helvetica" charset="0"/>
              </a:rPr>
              <a:t>No blooming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de-DE" sz="1500" smtClean="0">
              <a:solidFill>
                <a:srgbClr val="000000"/>
              </a:solidFill>
              <a:latin typeface="Helvetica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de-DE" sz="1500" smtClean="0">
                <a:solidFill>
                  <a:srgbClr val="000000"/>
                </a:solidFill>
                <a:latin typeface="Helvetica" charset="0"/>
              </a:rPr>
              <a:t>No afterglow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de-DE" sz="1500" smtClean="0">
              <a:solidFill>
                <a:srgbClr val="000000"/>
              </a:solidFill>
              <a:latin typeface="Helvetica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de-DE" sz="1500" smtClean="0">
                <a:solidFill>
                  <a:srgbClr val="000000"/>
                </a:solidFill>
                <a:latin typeface="Helvetica" charset="0"/>
              </a:rPr>
              <a:t>Very linear at low rates </a:t>
            </a:r>
            <a:br>
              <a:rPr lang="de-DE" sz="1500" smtClean="0">
                <a:solidFill>
                  <a:srgbClr val="000000"/>
                </a:solidFill>
                <a:latin typeface="Helvetica" charset="0"/>
              </a:rPr>
            </a:br>
            <a:endParaRPr lang="de-DE" sz="1500" smtClean="0">
              <a:solidFill>
                <a:srgbClr val="000000"/>
              </a:solidFill>
              <a:latin typeface="Helvetica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de-DE" sz="1500" smtClean="0">
                <a:solidFill>
                  <a:srgbClr val="000000"/>
                </a:solidFill>
                <a:latin typeface="Helvetica" charset="0"/>
              </a:rPr>
              <a:t>High position resolution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de-DE" sz="1500" smtClean="0">
              <a:solidFill>
                <a:srgbClr val="000000"/>
              </a:solidFill>
              <a:latin typeface="Helvetica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de-DE" sz="1500" smtClean="0">
                <a:solidFill>
                  <a:srgbClr val="000000"/>
                </a:solidFill>
                <a:latin typeface="Helvetica" charset="0"/>
              </a:rPr>
              <a:t>High frame rate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de-DE" sz="1500" smtClean="0">
              <a:solidFill>
                <a:srgbClr val="000000"/>
              </a:solidFill>
              <a:latin typeface="Helvetica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de-DE" sz="1500" b="1" u="sng" smtClean="0">
                <a:solidFill>
                  <a:srgbClr val="000000"/>
                </a:solidFill>
                <a:latin typeface="Helvetica" charset="0"/>
              </a:rPr>
              <a:t>Energy sensitive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500" smtClean="0">
                <a:solidFill>
                  <a:srgbClr val="000000"/>
                </a:solidFill>
                <a:latin typeface="Helvetica" charset="0"/>
              </a:rPr>
              <a:t>       </a:t>
            </a:r>
          </a:p>
        </p:txBody>
      </p:sp>
      <p:sp>
        <p:nvSpPr>
          <p:cNvPr id="1103877" name="Rectangle 5"/>
          <p:cNvSpPr>
            <a:spLocks noChangeArrowheads="1"/>
          </p:cNvSpPr>
          <p:nvPr/>
        </p:nvSpPr>
        <p:spPr bwMode="auto">
          <a:xfrm>
            <a:off x="855663" y="1268760"/>
            <a:ext cx="3525837" cy="431800"/>
          </a:xfrm>
          <a:prstGeom prst="rect">
            <a:avLst/>
          </a:prstGeom>
          <a:solidFill>
            <a:srgbClr val="CC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103878" name="Text Box 6"/>
          <p:cNvSpPr txBox="1">
            <a:spLocks noChangeArrowheads="1"/>
          </p:cNvSpPr>
          <p:nvPr/>
        </p:nvSpPr>
        <p:spPr bwMode="auto">
          <a:xfrm>
            <a:off x="1038225" y="1330673"/>
            <a:ext cx="2979738" cy="311150"/>
          </a:xfrm>
          <a:prstGeom prst="rect">
            <a:avLst/>
          </a:prstGeom>
          <a:solidFill>
            <a:srgbClr val="CC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414338" defTabSz="8286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828675" defTabSz="8286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244600" defTabSz="8286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658938" defTabSz="8286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1161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5733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0305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4877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500" b="1" smtClean="0">
                <a:solidFill>
                  <a:srgbClr val="000000"/>
                </a:solidFill>
                <a:latin typeface="Helvetica" charset="0"/>
              </a:rPr>
              <a:t>Advantages</a:t>
            </a:r>
          </a:p>
        </p:txBody>
      </p:sp>
      <p:sp>
        <p:nvSpPr>
          <p:cNvPr id="1103879" name="Rectangle 7"/>
          <p:cNvSpPr>
            <a:spLocks noChangeArrowheads="1"/>
          </p:cNvSpPr>
          <p:nvPr/>
        </p:nvSpPr>
        <p:spPr bwMode="auto">
          <a:xfrm>
            <a:off x="4832350" y="1710085"/>
            <a:ext cx="3716338" cy="431165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103880" name="Text Box 8"/>
          <p:cNvSpPr txBox="1">
            <a:spLocks noChangeArrowheads="1"/>
          </p:cNvSpPr>
          <p:nvPr/>
        </p:nvSpPr>
        <p:spPr bwMode="auto">
          <a:xfrm>
            <a:off x="5108575" y="1867248"/>
            <a:ext cx="3630613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420" tIns="45711" rIns="91420" bIns="45711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de-DE" sz="1500" smtClean="0">
                <a:solidFill>
                  <a:srgbClr val="000000"/>
                </a:solidFill>
                <a:latin typeface="Helvetica" charset="0"/>
              </a:rPr>
              <a:t>Small size	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de-DE" sz="1500" smtClean="0">
              <a:solidFill>
                <a:srgbClr val="000000"/>
              </a:solidFill>
              <a:latin typeface="Helvetica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de-DE" sz="1500" smtClean="0">
                <a:solidFill>
                  <a:srgbClr val="000000"/>
                </a:solidFill>
                <a:latin typeface="Helvetica" charset="0"/>
              </a:rPr>
              <a:t>Charge-Sharing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de-DE" sz="1500" smtClean="0">
              <a:solidFill>
                <a:srgbClr val="000000"/>
              </a:solidFill>
              <a:latin typeface="Helvetica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de-DE" sz="1500" smtClean="0">
                <a:solidFill>
                  <a:srgbClr val="000000"/>
                </a:solidFill>
                <a:latin typeface="Helvetica" charset="0"/>
              </a:rPr>
              <a:t>Multiple counting reduces DQE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de-DE" sz="1500" smtClean="0">
              <a:solidFill>
                <a:srgbClr val="000000"/>
              </a:solidFill>
              <a:latin typeface="Helvetica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de-DE" sz="1500" smtClean="0">
                <a:solidFill>
                  <a:srgbClr val="000000"/>
                </a:solidFill>
                <a:latin typeface="Helvetica" charset="0"/>
              </a:rPr>
              <a:t>Rate limitations at high flux </a:t>
            </a:r>
            <a:br>
              <a:rPr lang="de-DE" sz="1500" smtClean="0">
                <a:solidFill>
                  <a:srgbClr val="000000"/>
                </a:solidFill>
                <a:latin typeface="Helvetica" charset="0"/>
              </a:rPr>
            </a:br>
            <a:r>
              <a:rPr lang="de-DE" sz="1500" smtClean="0">
                <a:solidFill>
                  <a:srgbClr val="000000"/>
                </a:solidFill>
                <a:latin typeface="Helvetica" charset="0"/>
              </a:rPr>
              <a:t>(10</a:t>
            </a:r>
            <a:r>
              <a:rPr lang="de-DE" sz="1500" baseline="30000" smtClean="0">
                <a:solidFill>
                  <a:srgbClr val="000000"/>
                </a:solidFill>
                <a:latin typeface="Helvetica" charset="0"/>
              </a:rPr>
              <a:t>10</a:t>
            </a:r>
            <a:r>
              <a:rPr lang="de-DE" sz="1500" smtClean="0">
                <a:solidFill>
                  <a:srgbClr val="000000"/>
                </a:solidFill>
                <a:latin typeface="Helvetica" charset="0"/>
              </a:rPr>
              <a:t> photons/cm</a:t>
            </a:r>
            <a:r>
              <a:rPr lang="de-DE" sz="1500" baseline="30000" smtClean="0">
                <a:solidFill>
                  <a:srgbClr val="000000"/>
                </a:solidFill>
                <a:latin typeface="Helvetica" charset="0"/>
              </a:rPr>
              <a:t>2</a:t>
            </a:r>
            <a:r>
              <a:rPr lang="de-DE" sz="1500" smtClean="0">
                <a:solidFill>
                  <a:srgbClr val="000000"/>
                </a:solidFill>
                <a:latin typeface="Helvetica" charset="0"/>
              </a:rPr>
              <a:t>/sec)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de-DE" sz="1500" smtClean="0">
              <a:solidFill>
                <a:srgbClr val="000000"/>
              </a:solidFill>
              <a:latin typeface="Helvetica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500" smtClean="0">
              <a:solidFill>
                <a:srgbClr val="000000"/>
              </a:solidFill>
              <a:latin typeface="Helvetica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de-DE" sz="1500" smtClean="0">
              <a:solidFill>
                <a:srgbClr val="000000"/>
              </a:solidFill>
              <a:latin typeface="Helvetica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500" smtClean="0">
              <a:solidFill>
                <a:srgbClr val="000000"/>
              </a:solidFill>
              <a:latin typeface="Helvetica" charset="0"/>
            </a:endParaRPr>
          </a:p>
        </p:txBody>
      </p:sp>
      <p:sp>
        <p:nvSpPr>
          <p:cNvPr id="1103881" name="Rectangle 9"/>
          <p:cNvSpPr>
            <a:spLocks noChangeArrowheads="1"/>
          </p:cNvSpPr>
          <p:nvPr/>
        </p:nvSpPr>
        <p:spPr bwMode="auto">
          <a:xfrm>
            <a:off x="4832350" y="1286223"/>
            <a:ext cx="3716338" cy="431800"/>
          </a:xfrm>
          <a:prstGeom prst="rect">
            <a:avLst/>
          </a:prstGeom>
          <a:solidFill>
            <a:srgbClr val="CC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103882" name="Text Box 10"/>
          <p:cNvSpPr txBox="1">
            <a:spLocks noChangeArrowheads="1"/>
          </p:cNvSpPr>
          <p:nvPr/>
        </p:nvSpPr>
        <p:spPr bwMode="auto">
          <a:xfrm>
            <a:off x="5014913" y="1348135"/>
            <a:ext cx="3141662" cy="311150"/>
          </a:xfrm>
          <a:prstGeom prst="rect">
            <a:avLst/>
          </a:prstGeom>
          <a:solidFill>
            <a:srgbClr val="CC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414338" defTabSz="8286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828675" defTabSz="8286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244600" defTabSz="8286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658938" defTabSz="8286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1161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5733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0305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4877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500" b="1" smtClean="0">
                <a:solidFill>
                  <a:srgbClr val="000000"/>
                </a:solidFill>
                <a:latin typeface="Helvetica" charset="0"/>
              </a:rPr>
              <a:t>Disadvantages</a:t>
            </a: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1A6DE775-9D78-4266-8618-656B06ED6F24}" type="slidenum">
              <a:rPr lang="de-DE" sz="1600">
                <a:solidFill>
                  <a:srgbClr val="000000"/>
                </a:solidFill>
                <a:latin typeface="Arial" charset="0"/>
                <a:cs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de-DE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9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 50"/>
          <p:cNvSpPr/>
          <p:nvPr/>
        </p:nvSpPr>
        <p:spPr bwMode="auto">
          <a:xfrm>
            <a:off x="1593200" y="1246447"/>
            <a:ext cx="3144441" cy="1676400"/>
          </a:xfrm>
          <a:custGeom>
            <a:avLst/>
            <a:gdLst>
              <a:gd name="connsiteX0" fmla="*/ 0 w 5581650"/>
              <a:gd name="connsiteY0" fmla="*/ 2001837 h 2052637"/>
              <a:gd name="connsiteX1" fmla="*/ 219075 w 5581650"/>
              <a:gd name="connsiteY1" fmla="*/ 363537 h 2052637"/>
              <a:gd name="connsiteX2" fmla="*/ 628650 w 5581650"/>
              <a:gd name="connsiteY2" fmla="*/ 20637 h 2052637"/>
              <a:gd name="connsiteX3" fmla="*/ 1285875 w 5581650"/>
              <a:gd name="connsiteY3" fmla="*/ 239712 h 2052637"/>
              <a:gd name="connsiteX4" fmla="*/ 2676525 w 5581650"/>
              <a:gd name="connsiteY4" fmla="*/ 906462 h 2052637"/>
              <a:gd name="connsiteX5" fmla="*/ 4819650 w 5581650"/>
              <a:gd name="connsiteY5" fmla="*/ 1868487 h 2052637"/>
              <a:gd name="connsiteX6" fmla="*/ 5381625 w 5581650"/>
              <a:gd name="connsiteY6" fmla="*/ 2011362 h 2052637"/>
              <a:gd name="connsiteX7" fmla="*/ 5581650 w 5581650"/>
              <a:gd name="connsiteY7" fmla="*/ 1992312 h 2052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81650" h="2052637">
                <a:moveTo>
                  <a:pt x="0" y="2001837"/>
                </a:moveTo>
                <a:cubicBezTo>
                  <a:pt x="57150" y="1347787"/>
                  <a:pt x="114300" y="693737"/>
                  <a:pt x="219075" y="363537"/>
                </a:cubicBezTo>
                <a:cubicBezTo>
                  <a:pt x="323850" y="33337"/>
                  <a:pt x="450850" y="41275"/>
                  <a:pt x="628650" y="20637"/>
                </a:cubicBezTo>
                <a:cubicBezTo>
                  <a:pt x="806450" y="0"/>
                  <a:pt x="944563" y="92075"/>
                  <a:pt x="1285875" y="239712"/>
                </a:cubicBezTo>
                <a:cubicBezTo>
                  <a:pt x="1627187" y="387349"/>
                  <a:pt x="2087563" y="635000"/>
                  <a:pt x="2676525" y="906462"/>
                </a:cubicBezTo>
                <a:cubicBezTo>
                  <a:pt x="3265487" y="1177924"/>
                  <a:pt x="4368800" y="1684337"/>
                  <a:pt x="4819650" y="1868487"/>
                </a:cubicBezTo>
                <a:cubicBezTo>
                  <a:pt x="5270500" y="2052637"/>
                  <a:pt x="5254625" y="1990725"/>
                  <a:pt x="5381625" y="2011362"/>
                </a:cubicBezTo>
                <a:cubicBezTo>
                  <a:pt x="5508625" y="2031999"/>
                  <a:pt x="5545137" y="2012155"/>
                  <a:pt x="5581650" y="1992312"/>
                </a:cubicBezTo>
              </a:path>
            </a:pathLst>
          </a:custGeom>
          <a:noFill/>
          <a:ln w="317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1077263" y="2392482"/>
            <a:ext cx="3305419" cy="15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6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245853" y="2141796"/>
            <a:ext cx="1804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2D2D8A"/>
                </a:solidFill>
                <a:latin typeface="Arial" charset="0"/>
              </a:rPr>
              <a:t>Analogue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2D2D8A"/>
                </a:solidFill>
                <a:latin typeface="Arial" charset="0"/>
              </a:rPr>
              <a:t>Threshold</a:t>
            </a:r>
            <a:endParaRPr lang="en-US" sz="1400" b="1" dirty="0">
              <a:solidFill>
                <a:srgbClr val="2D2D8A"/>
              </a:solidFill>
              <a:latin typeface="Arial" charset="0"/>
            </a:endParaRPr>
          </a:p>
        </p:txBody>
      </p:sp>
      <p:grpSp>
        <p:nvGrpSpPr>
          <p:cNvPr id="2" name="Group 46"/>
          <p:cNvGrpSpPr/>
          <p:nvPr/>
        </p:nvGrpSpPr>
        <p:grpSpPr>
          <a:xfrm>
            <a:off x="685801" y="3227646"/>
            <a:ext cx="4107800" cy="561394"/>
            <a:chOff x="1371600" y="3352800"/>
            <a:chExt cx="4648201" cy="915988"/>
          </a:xfrm>
        </p:grpSpPr>
        <p:cxnSp>
          <p:nvCxnSpPr>
            <p:cNvPr id="55" name="Elbow Connector 54"/>
            <p:cNvCxnSpPr/>
            <p:nvPr/>
          </p:nvCxnSpPr>
          <p:spPr bwMode="auto">
            <a:xfrm flipV="1">
              <a:off x="1371600" y="3352800"/>
              <a:ext cx="2209800" cy="914400"/>
            </a:xfrm>
            <a:prstGeom prst="bentConnector3">
              <a:avLst>
                <a:gd name="adj1" fmla="val 47414"/>
              </a:avLst>
            </a:prstGeom>
            <a:solidFill>
              <a:schemeClr val="accent1"/>
            </a:solidFill>
            <a:ln w="317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Elbow Connector 55"/>
            <p:cNvCxnSpPr/>
            <p:nvPr/>
          </p:nvCxnSpPr>
          <p:spPr bwMode="auto">
            <a:xfrm rot="10800000">
              <a:off x="3581401" y="3352800"/>
              <a:ext cx="2438400" cy="915988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317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" name="Group 55"/>
          <p:cNvGrpSpPr/>
          <p:nvPr/>
        </p:nvGrpSpPr>
        <p:grpSpPr>
          <a:xfrm>
            <a:off x="1249362" y="922598"/>
            <a:ext cx="4084638" cy="2193667"/>
            <a:chOff x="2743200" y="990600"/>
            <a:chExt cx="5562600" cy="2193667"/>
          </a:xfrm>
        </p:grpSpPr>
        <p:cxnSp>
          <p:nvCxnSpPr>
            <p:cNvPr id="60" name="Straight Arrow Connector 59"/>
            <p:cNvCxnSpPr/>
            <p:nvPr/>
          </p:nvCxnSpPr>
          <p:spPr bwMode="auto">
            <a:xfrm rot="5400000" flipH="1" flipV="1">
              <a:off x="2018506" y="2171700"/>
              <a:ext cx="1753394" cy="79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1" name="Straight Arrow Connector 60"/>
            <p:cNvCxnSpPr/>
            <p:nvPr/>
          </p:nvCxnSpPr>
          <p:spPr bwMode="auto">
            <a:xfrm>
              <a:off x="2895600" y="3048000"/>
              <a:ext cx="487680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2" name="TextBox 61"/>
            <p:cNvSpPr txBox="1"/>
            <p:nvPr/>
          </p:nvSpPr>
          <p:spPr>
            <a:xfrm>
              <a:off x="2743200" y="990600"/>
              <a:ext cx="533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 smtClean="0">
                  <a:solidFill>
                    <a:srgbClr val="FFFFFF">
                      <a:lumMod val="50000"/>
                    </a:srgbClr>
                  </a:solidFill>
                  <a:latin typeface="Arial" charset="0"/>
                </a:rPr>
                <a:t>V</a:t>
              </a:r>
              <a:endParaRPr lang="en-US" sz="1400" dirty="0">
                <a:solidFill>
                  <a:srgbClr val="FFFFFF">
                    <a:lumMod val="50000"/>
                  </a:srgbClr>
                </a:solidFill>
                <a:latin typeface="Arial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772400" y="2876490"/>
              <a:ext cx="533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 smtClean="0">
                  <a:solidFill>
                    <a:srgbClr val="FFFFFF">
                      <a:lumMod val="50000"/>
                    </a:srgbClr>
                  </a:solidFill>
                  <a:latin typeface="Arial" charset="0"/>
                </a:rPr>
                <a:t>t</a:t>
              </a:r>
              <a:endParaRPr lang="en-US" sz="1400" dirty="0">
                <a:solidFill>
                  <a:srgbClr val="FFFFFF">
                    <a:lumMod val="50000"/>
                  </a:srgbClr>
                </a:solidFill>
                <a:latin typeface="Arial" charset="0"/>
              </a:endParaRPr>
            </a:p>
          </p:txBody>
        </p:sp>
      </p:grpSp>
      <p:pic>
        <p:nvPicPr>
          <p:cNvPr id="72" name="Picture 71" descr="asic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798" y="4958683"/>
            <a:ext cx="5137253" cy="1173480"/>
          </a:xfrm>
          <a:prstGeom prst="rect">
            <a:avLst/>
          </a:prstGeom>
          <a:effectLst/>
        </p:spPr>
      </p:pic>
      <p:pic>
        <p:nvPicPr>
          <p:cNvPr id="73" name="Picture 72" descr="box.gif"/>
          <p:cNvPicPr>
            <a:picLocks noChangeAspect="1"/>
          </p:cNvPicPr>
          <p:nvPr/>
        </p:nvPicPr>
        <p:blipFill>
          <a:blip r:embed="rId4" cstate="print">
            <a:lum bright="83000"/>
          </a:blip>
          <a:stretch>
            <a:fillRect/>
          </a:stretch>
        </p:blipFill>
        <p:spPr>
          <a:xfrm>
            <a:off x="921892" y="5674965"/>
            <a:ext cx="334759" cy="386715"/>
          </a:xfrm>
          <a:prstGeom prst="rect">
            <a:avLst/>
          </a:prstGeom>
        </p:spPr>
      </p:pic>
      <p:pic>
        <p:nvPicPr>
          <p:cNvPr id="74" name="Picture 73" descr="bumpbonds.gif"/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9850" y="4911078"/>
            <a:ext cx="4012809" cy="79341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75" name="Picture 74" descr="sensor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201" y="4531963"/>
            <a:ext cx="4304650" cy="1120140"/>
          </a:xfrm>
          <a:prstGeom prst="rect">
            <a:avLst/>
          </a:prstGeom>
          <a:effectLst/>
        </p:spPr>
      </p:pic>
      <p:pic>
        <p:nvPicPr>
          <p:cNvPr id="77" name="Picture 76" descr="Photon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5304" y="4149080"/>
            <a:ext cx="788188" cy="1144885"/>
          </a:xfrm>
          <a:prstGeom prst="rect">
            <a:avLst/>
          </a:prstGeom>
        </p:spPr>
      </p:pic>
      <p:pic>
        <p:nvPicPr>
          <p:cNvPr id="78" name="Picture 77" descr="box_light_v2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21892" y="5247165"/>
            <a:ext cx="334759" cy="386715"/>
          </a:xfrm>
          <a:prstGeom prst="rect">
            <a:avLst/>
          </a:prstGeom>
        </p:spPr>
      </p:pic>
      <p:grpSp>
        <p:nvGrpSpPr>
          <p:cNvPr id="4" name="Group 78"/>
          <p:cNvGrpSpPr/>
          <p:nvPr/>
        </p:nvGrpSpPr>
        <p:grpSpPr>
          <a:xfrm>
            <a:off x="996198" y="5353278"/>
            <a:ext cx="147146" cy="282600"/>
            <a:chOff x="2438400" y="6042000"/>
            <a:chExt cx="228600" cy="282600"/>
          </a:xfrm>
        </p:grpSpPr>
        <p:sp>
          <p:nvSpPr>
            <p:cNvPr id="80" name="Oval 79"/>
            <p:cNvSpPr>
              <a:spLocks noChangeAspect="1"/>
            </p:cNvSpPr>
            <p:nvPr/>
          </p:nvSpPr>
          <p:spPr bwMode="auto">
            <a:xfrm>
              <a:off x="2536800" y="6118200"/>
              <a:ext cx="54000" cy="54000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clear">
              <a:bevelT w="152400" h="50800" prst="softRound"/>
              <a:bevelB w="152400" h="50800" prst="softRound"/>
            </a:sp3d>
          </p:spPr>
        </p:sp>
        <p:sp>
          <p:nvSpPr>
            <p:cNvPr id="81" name="Oval 80"/>
            <p:cNvSpPr>
              <a:spLocks noChangeAspect="1"/>
            </p:cNvSpPr>
            <p:nvPr/>
          </p:nvSpPr>
          <p:spPr bwMode="auto">
            <a:xfrm>
              <a:off x="2460600" y="6096000"/>
              <a:ext cx="54000" cy="54000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clear">
              <a:bevelT w="152400" h="50800" prst="softRound"/>
              <a:bevelB w="152400" h="50800" prst="softRound"/>
            </a:sp3d>
          </p:spPr>
        </p:sp>
        <p:sp>
          <p:nvSpPr>
            <p:cNvPr id="82" name="Oval 81"/>
            <p:cNvSpPr>
              <a:spLocks noChangeAspect="1"/>
            </p:cNvSpPr>
            <p:nvPr/>
          </p:nvSpPr>
          <p:spPr bwMode="auto">
            <a:xfrm>
              <a:off x="2590800" y="6042000"/>
              <a:ext cx="54000" cy="54000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clear">
              <a:bevelT w="152400" h="50800" prst="softRound"/>
              <a:bevelB w="152400" h="50800" prst="softRound"/>
            </a:sp3d>
          </p:spPr>
        </p:sp>
        <p:sp>
          <p:nvSpPr>
            <p:cNvPr id="83" name="Oval 82"/>
            <p:cNvSpPr>
              <a:spLocks noChangeAspect="1"/>
            </p:cNvSpPr>
            <p:nvPr/>
          </p:nvSpPr>
          <p:spPr bwMode="auto">
            <a:xfrm>
              <a:off x="2590800" y="6194400"/>
              <a:ext cx="54000" cy="54000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clear">
              <a:bevelT w="152400" h="50800" prst="softRound"/>
              <a:bevelB w="152400" h="50800" prst="softRound"/>
            </a:sp3d>
          </p:spPr>
        </p:sp>
        <p:sp>
          <p:nvSpPr>
            <p:cNvPr id="84" name="Oval 83"/>
            <p:cNvSpPr>
              <a:spLocks noChangeAspect="1"/>
            </p:cNvSpPr>
            <p:nvPr/>
          </p:nvSpPr>
          <p:spPr bwMode="auto">
            <a:xfrm>
              <a:off x="2514600" y="6172200"/>
              <a:ext cx="54000" cy="54000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clear">
              <a:bevelT w="152400" h="50800" prst="softRound"/>
              <a:bevelB w="152400" h="50800" prst="softRound"/>
            </a:sp3d>
          </p:spPr>
        </p:sp>
        <p:sp>
          <p:nvSpPr>
            <p:cNvPr id="85" name="Oval 84"/>
            <p:cNvSpPr>
              <a:spLocks noChangeAspect="1"/>
            </p:cNvSpPr>
            <p:nvPr/>
          </p:nvSpPr>
          <p:spPr bwMode="auto">
            <a:xfrm>
              <a:off x="2613000" y="6248400"/>
              <a:ext cx="54000" cy="54000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clear">
              <a:bevelT w="152400" h="50800" prst="softRound"/>
              <a:bevelB w="152400" h="50800" prst="softRound"/>
            </a:sp3d>
          </p:spPr>
        </p:sp>
        <p:sp>
          <p:nvSpPr>
            <p:cNvPr id="86" name="Oval 85"/>
            <p:cNvSpPr>
              <a:spLocks noChangeAspect="1"/>
            </p:cNvSpPr>
            <p:nvPr/>
          </p:nvSpPr>
          <p:spPr bwMode="auto">
            <a:xfrm>
              <a:off x="2438400" y="6248400"/>
              <a:ext cx="54000" cy="54000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clear">
              <a:bevelT w="152400" h="50800" prst="softRound"/>
              <a:bevelB w="152400" h="50800" prst="softRound"/>
            </a:sp3d>
          </p:spPr>
        </p:sp>
        <p:sp>
          <p:nvSpPr>
            <p:cNvPr id="87" name="Oval 86"/>
            <p:cNvSpPr>
              <a:spLocks noChangeAspect="1"/>
            </p:cNvSpPr>
            <p:nvPr/>
          </p:nvSpPr>
          <p:spPr bwMode="auto">
            <a:xfrm>
              <a:off x="2514600" y="6270600"/>
              <a:ext cx="54000" cy="54000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clear">
              <a:bevelT w="152400" h="50800" prst="softRound"/>
              <a:bevelB w="152400" h="50800" prst="softRound"/>
            </a:sp3d>
          </p:spPr>
        </p:sp>
      </p:grpSp>
      <p:pic>
        <p:nvPicPr>
          <p:cNvPr id="88" name="Picture 87" descr="box_dark_v2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921892" y="5247165"/>
            <a:ext cx="334759" cy="386715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>
          <a:blip r:embed="rId10" cstate="print"/>
          <a:srcRect l="49084" r="1487" b="5319"/>
          <a:stretch>
            <a:fillRect/>
          </a:stretch>
        </p:blipFill>
        <p:spPr>
          <a:xfrm>
            <a:off x="5330390" y="2474410"/>
            <a:ext cx="3813610" cy="4085684"/>
          </a:xfrm>
          <a:prstGeom prst="rect">
            <a:avLst/>
          </a:prstGeom>
        </p:spPr>
      </p:pic>
      <p:grpSp>
        <p:nvGrpSpPr>
          <p:cNvPr id="5" name="Group 89"/>
          <p:cNvGrpSpPr/>
          <p:nvPr/>
        </p:nvGrpSpPr>
        <p:grpSpPr>
          <a:xfrm>
            <a:off x="5292080" y="4350294"/>
            <a:ext cx="3810000" cy="838200"/>
            <a:chOff x="5334000" y="4648200"/>
            <a:chExt cx="3810000" cy="838200"/>
          </a:xfrm>
        </p:grpSpPr>
        <p:grpSp>
          <p:nvGrpSpPr>
            <p:cNvPr id="6" name="Group 49"/>
            <p:cNvGrpSpPr/>
            <p:nvPr/>
          </p:nvGrpSpPr>
          <p:grpSpPr>
            <a:xfrm>
              <a:off x="5334000" y="4648200"/>
              <a:ext cx="3810000" cy="838200"/>
              <a:chOff x="5334000" y="4648200"/>
              <a:chExt cx="3810000" cy="838200"/>
            </a:xfrm>
          </p:grpSpPr>
          <p:sp>
            <p:nvSpPr>
              <p:cNvPr id="93" name="Rectangle 42"/>
              <p:cNvSpPr/>
              <p:nvPr/>
            </p:nvSpPr>
            <p:spPr bwMode="auto">
              <a:xfrm>
                <a:off x="5334000" y="4648200"/>
                <a:ext cx="3810000" cy="6858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000" dirty="0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94" name="Rectangle 93"/>
              <p:cNvSpPr/>
              <p:nvPr/>
            </p:nvSpPr>
            <p:spPr bwMode="auto">
              <a:xfrm>
                <a:off x="6477000" y="5029200"/>
                <a:ext cx="914400" cy="4572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000" dirty="0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95" name="Right Triangle 94"/>
              <p:cNvSpPr/>
              <p:nvPr/>
            </p:nvSpPr>
            <p:spPr bwMode="auto">
              <a:xfrm rot="5400000" flipV="1">
                <a:off x="6324600" y="5334000"/>
                <a:ext cx="152400" cy="152400"/>
              </a:xfrm>
              <a:prstGeom prst="rtTriangl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000" dirty="0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96" name="Right Triangle 95"/>
              <p:cNvSpPr/>
              <p:nvPr/>
            </p:nvSpPr>
            <p:spPr bwMode="auto">
              <a:xfrm flipV="1">
                <a:off x="7391400" y="5334000"/>
                <a:ext cx="152400" cy="152400"/>
              </a:xfrm>
              <a:prstGeom prst="rtTriangl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000" dirty="0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92" name="Round Single Corner Rectangle 91"/>
            <p:cNvSpPr/>
            <p:nvPr/>
          </p:nvSpPr>
          <p:spPr bwMode="auto">
            <a:xfrm>
              <a:off x="7848600" y="5105400"/>
              <a:ext cx="533400" cy="324000"/>
            </a:xfrm>
            <a:prstGeom prst="round1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000" dirty="0" smtClean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97" name="Round Single Corner Rectangle 96"/>
          <p:cNvSpPr/>
          <p:nvPr/>
        </p:nvSpPr>
        <p:spPr bwMode="auto">
          <a:xfrm>
            <a:off x="5334000" y="2445294"/>
            <a:ext cx="3733800" cy="1905000"/>
          </a:xfrm>
          <a:prstGeom prst="round1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 sz="20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0" y="6165304"/>
            <a:ext cx="2664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050" dirty="0" smtClean="0">
                <a:solidFill>
                  <a:srgbClr val="000000"/>
                </a:solidFill>
                <a:latin typeface="Arial" charset="0"/>
              </a:rPr>
              <a:t>*by </a:t>
            </a:r>
            <a:r>
              <a:rPr lang="en-GB" sz="1050" dirty="0" err="1" smtClean="0">
                <a:solidFill>
                  <a:srgbClr val="000000"/>
                </a:solidFill>
                <a:latin typeface="Arial" charset="0"/>
              </a:rPr>
              <a:t>Winnie</a:t>
            </a:r>
            <a:r>
              <a:rPr lang="en-GB" sz="1050" dirty="0" smtClean="0">
                <a:solidFill>
                  <a:srgbClr val="000000"/>
                </a:solidFill>
                <a:latin typeface="Arial" charset="0"/>
              </a:rPr>
              <a:t> Wong</a:t>
            </a:r>
            <a:endParaRPr lang="en-GB" sz="105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0" name="Titel 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Working </a:t>
            </a:r>
            <a:r>
              <a:rPr lang="de-DE" dirty="0" err="1" smtClean="0"/>
              <a:t>principle</a:t>
            </a:r>
            <a:endParaRPr lang="de-DE" dirty="0"/>
          </a:p>
        </p:txBody>
      </p:sp>
      <p:sp>
        <p:nvSpPr>
          <p:cNvPr id="41" name="Text Box 1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6EC98CDF-5C8A-43B4-B545-3538C5EE8723}" type="slidenum">
              <a:rPr lang="de-DE">
                <a:solidFill>
                  <a:srgbClr val="000000"/>
                </a:solidFill>
                <a:latin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de-DE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3229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7" presetClass="exit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9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 50"/>
          <p:cNvSpPr/>
          <p:nvPr/>
        </p:nvSpPr>
        <p:spPr bwMode="auto">
          <a:xfrm>
            <a:off x="1593200" y="1232569"/>
            <a:ext cx="3144441" cy="1676400"/>
          </a:xfrm>
          <a:custGeom>
            <a:avLst/>
            <a:gdLst>
              <a:gd name="connsiteX0" fmla="*/ 0 w 5581650"/>
              <a:gd name="connsiteY0" fmla="*/ 2001837 h 2052637"/>
              <a:gd name="connsiteX1" fmla="*/ 219075 w 5581650"/>
              <a:gd name="connsiteY1" fmla="*/ 363537 h 2052637"/>
              <a:gd name="connsiteX2" fmla="*/ 628650 w 5581650"/>
              <a:gd name="connsiteY2" fmla="*/ 20637 h 2052637"/>
              <a:gd name="connsiteX3" fmla="*/ 1285875 w 5581650"/>
              <a:gd name="connsiteY3" fmla="*/ 239712 h 2052637"/>
              <a:gd name="connsiteX4" fmla="*/ 2676525 w 5581650"/>
              <a:gd name="connsiteY4" fmla="*/ 906462 h 2052637"/>
              <a:gd name="connsiteX5" fmla="*/ 4819650 w 5581650"/>
              <a:gd name="connsiteY5" fmla="*/ 1868487 h 2052637"/>
              <a:gd name="connsiteX6" fmla="*/ 5381625 w 5581650"/>
              <a:gd name="connsiteY6" fmla="*/ 2011362 h 2052637"/>
              <a:gd name="connsiteX7" fmla="*/ 5581650 w 5581650"/>
              <a:gd name="connsiteY7" fmla="*/ 1992312 h 2052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81650" h="2052637">
                <a:moveTo>
                  <a:pt x="0" y="2001837"/>
                </a:moveTo>
                <a:cubicBezTo>
                  <a:pt x="57150" y="1347787"/>
                  <a:pt x="114300" y="693737"/>
                  <a:pt x="219075" y="363537"/>
                </a:cubicBezTo>
                <a:cubicBezTo>
                  <a:pt x="323850" y="33337"/>
                  <a:pt x="450850" y="41275"/>
                  <a:pt x="628650" y="20637"/>
                </a:cubicBezTo>
                <a:cubicBezTo>
                  <a:pt x="806450" y="0"/>
                  <a:pt x="944563" y="92075"/>
                  <a:pt x="1285875" y="239712"/>
                </a:cubicBezTo>
                <a:cubicBezTo>
                  <a:pt x="1627187" y="387349"/>
                  <a:pt x="2087563" y="635000"/>
                  <a:pt x="2676525" y="906462"/>
                </a:cubicBezTo>
                <a:cubicBezTo>
                  <a:pt x="3265487" y="1177924"/>
                  <a:pt x="4368800" y="1684337"/>
                  <a:pt x="4819650" y="1868487"/>
                </a:cubicBezTo>
                <a:cubicBezTo>
                  <a:pt x="5270500" y="2052637"/>
                  <a:pt x="5254625" y="1990725"/>
                  <a:pt x="5381625" y="2011362"/>
                </a:cubicBezTo>
                <a:cubicBezTo>
                  <a:pt x="5508625" y="2031999"/>
                  <a:pt x="5545137" y="2012155"/>
                  <a:pt x="5581650" y="1992312"/>
                </a:cubicBezTo>
              </a:path>
            </a:pathLst>
          </a:custGeom>
          <a:noFill/>
          <a:ln w="317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1077263" y="2378604"/>
            <a:ext cx="3305419" cy="15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6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245853" y="2127918"/>
            <a:ext cx="1804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2D2D8A"/>
                </a:solidFill>
                <a:latin typeface="Arial" charset="0"/>
              </a:rPr>
              <a:t>Analogue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2D2D8A"/>
                </a:solidFill>
                <a:latin typeface="Arial" charset="0"/>
              </a:rPr>
              <a:t>Threshold</a:t>
            </a:r>
            <a:endParaRPr lang="en-US" sz="1400" b="1" dirty="0">
              <a:solidFill>
                <a:srgbClr val="2D2D8A"/>
              </a:solidFill>
              <a:latin typeface="Arial" charset="0"/>
            </a:endParaRPr>
          </a:p>
        </p:txBody>
      </p:sp>
      <p:grpSp>
        <p:nvGrpSpPr>
          <p:cNvPr id="2" name="Group 46"/>
          <p:cNvGrpSpPr/>
          <p:nvPr/>
        </p:nvGrpSpPr>
        <p:grpSpPr>
          <a:xfrm>
            <a:off x="685801" y="3213768"/>
            <a:ext cx="4107800" cy="561394"/>
            <a:chOff x="1371600" y="3352800"/>
            <a:chExt cx="4648201" cy="915988"/>
          </a:xfrm>
        </p:grpSpPr>
        <p:cxnSp>
          <p:nvCxnSpPr>
            <p:cNvPr id="55" name="Elbow Connector 54"/>
            <p:cNvCxnSpPr/>
            <p:nvPr/>
          </p:nvCxnSpPr>
          <p:spPr bwMode="auto">
            <a:xfrm flipV="1">
              <a:off x="1371600" y="3352800"/>
              <a:ext cx="2209800" cy="914400"/>
            </a:xfrm>
            <a:prstGeom prst="bentConnector3">
              <a:avLst>
                <a:gd name="adj1" fmla="val 47414"/>
              </a:avLst>
            </a:prstGeom>
            <a:solidFill>
              <a:schemeClr val="accent1"/>
            </a:solidFill>
            <a:ln w="317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Elbow Connector 55"/>
            <p:cNvCxnSpPr/>
            <p:nvPr/>
          </p:nvCxnSpPr>
          <p:spPr bwMode="auto">
            <a:xfrm rot="10800000">
              <a:off x="3581401" y="3352800"/>
              <a:ext cx="2438400" cy="915988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317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" name="Group 55"/>
          <p:cNvGrpSpPr/>
          <p:nvPr/>
        </p:nvGrpSpPr>
        <p:grpSpPr>
          <a:xfrm>
            <a:off x="1249362" y="908720"/>
            <a:ext cx="4084638" cy="2193667"/>
            <a:chOff x="2743200" y="990600"/>
            <a:chExt cx="5562600" cy="2193667"/>
          </a:xfrm>
        </p:grpSpPr>
        <p:cxnSp>
          <p:nvCxnSpPr>
            <p:cNvPr id="60" name="Straight Arrow Connector 59"/>
            <p:cNvCxnSpPr/>
            <p:nvPr/>
          </p:nvCxnSpPr>
          <p:spPr bwMode="auto">
            <a:xfrm rot="5400000" flipH="1" flipV="1">
              <a:off x="2018506" y="2171700"/>
              <a:ext cx="1753394" cy="79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1" name="Straight Arrow Connector 60"/>
            <p:cNvCxnSpPr/>
            <p:nvPr/>
          </p:nvCxnSpPr>
          <p:spPr bwMode="auto">
            <a:xfrm>
              <a:off x="2895600" y="3048000"/>
              <a:ext cx="487680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2" name="TextBox 61"/>
            <p:cNvSpPr txBox="1"/>
            <p:nvPr/>
          </p:nvSpPr>
          <p:spPr>
            <a:xfrm>
              <a:off x="2743200" y="990600"/>
              <a:ext cx="533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 smtClean="0">
                  <a:solidFill>
                    <a:srgbClr val="FFFFFF">
                      <a:lumMod val="50000"/>
                    </a:srgbClr>
                  </a:solidFill>
                  <a:latin typeface="Arial" charset="0"/>
                </a:rPr>
                <a:t>V</a:t>
              </a:r>
              <a:endParaRPr lang="en-US" sz="1400" dirty="0">
                <a:solidFill>
                  <a:srgbClr val="FFFFFF">
                    <a:lumMod val="50000"/>
                  </a:srgbClr>
                </a:solidFill>
                <a:latin typeface="Arial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772400" y="2876490"/>
              <a:ext cx="533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 smtClean="0">
                  <a:solidFill>
                    <a:srgbClr val="FFFFFF">
                      <a:lumMod val="50000"/>
                    </a:srgbClr>
                  </a:solidFill>
                  <a:latin typeface="Arial" charset="0"/>
                </a:rPr>
                <a:t>t</a:t>
              </a:r>
              <a:endParaRPr lang="en-US" sz="1400" dirty="0">
                <a:solidFill>
                  <a:srgbClr val="FFFFFF">
                    <a:lumMod val="50000"/>
                  </a:srgbClr>
                </a:solidFill>
                <a:latin typeface="Arial" charset="0"/>
              </a:endParaRPr>
            </a:p>
          </p:txBody>
        </p:sp>
      </p:grpSp>
      <p:grpSp>
        <p:nvGrpSpPr>
          <p:cNvPr id="4" name="Group 68"/>
          <p:cNvGrpSpPr/>
          <p:nvPr/>
        </p:nvGrpSpPr>
        <p:grpSpPr>
          <a:xfrm>
            <a:off x="1564300" y="5827421"/>
            <a:ext cx="2971800" cy="361950"/>
            <a:chOff x="2514600" y="4114800"/>
            <a:chExt cx="8229600" cy="361950"/>
          </a:xfrm>
        </p:grpSpPr>
        <p:pic>
          <p:nvPicPr>
            <p:cNvPr id="70" name="Picture 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77001" y="4114800"/>
              <a:ext cx="4267199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" name="Picture 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4600" y="4114800"/>
              <a:ext cx="4267200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0" name="Titel 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Working </a:t>
            </a:r>
            <a:r>
              <a:rPr lang="de-DE" dirty="0" err="1" smtClean="0"/>
              <a:t>principle</a:t>
            </a:r>
            <a:endParaRPr lang="de-DE" dirty="0"/>
          </a:p>
        </p:txBody>
      </p:sp>
      <p:grpSp>
        <p:nvGrpSpPr>
          <p:cNvPr id="5" name="Gruppieren 47"/>
          <p:cNvGrpSpPr/>
          <p:nvPr/>
        </p:nvGrpSpPr>
        <p:grpSpPr>
          <a:xfrm>
            <a:off x="1564300" y="4129240"/>
            <a:ext cx="1581150" cy="385762"/>
            <a:chOff x="1600200" y="3852863"/>
            <a:chExt cx="1581150" cy="385762"/>
          </a:xfrm>
        </p:grpSpPr>
        <p:pic>
          <p:nvPicPr>
            <p:cNvPr id="46" name="Picture 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00200" y="3853618"/>
              <a:ext cx="1540933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" name="Rechteck 46"/>
            <p:cNvSpPr/>
            <p:nvPr/>
          </p:nvSpPr>
          <p:spPr>
            <a:xfrm>
              <a:off x="1709737" y="3852863"/>
              <a:ext cx="1471613" cy="3857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FFFFFF"/>
                </a:solidFill>
                <a:latin typeface="Arial"/>
              </a:endParaRPr>
            </a:p>
          </p:txBody>
        </p:sp>
      </p:grpSp>
      <p:grpSp>
        <p:nvGrpSpPr>
          <p:cNvPr id="6" name="Group 68"/>
          <p:cNvGrpSpPr/>
          <p:nvPr/>
        </p:nvGrpSpPr>
        <p:grpSpPr>
          <a:xfrm>
            <a:off x="1564300" y="4991881"/>
            <a:ext cx="2971800" cy="361950"/>
            <a:chOff x="2514600" y="4114800"/>
            <a:chExt cx="8229600" cy="361950"/>
          </a:xfrm>
        </p:grpSpPr>
        <p:pic>
          <p:nvPicPr>
            <p:cNvPr id="57" name="Picture 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77001" y="4114800"/>
              <a:ext cx="4267199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" name="Picture 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4600" y="4114800"/>
              <a:ext cx="4267200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4" name="Rechteck 63"/>
          <p:cNvSpPr/>
          <p:nvPr/>
        </p:nvSpPr>
        <p:spPr>
          <a:xfrm>
            <a:off x="3699641" y="5657679"/>
            <a:ext cx="872359" cy="651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5" name="Textfeld 64"/>
          <p:cNvSpPr txBox="1"/>
          <p:nvPr/>
        </p:nvSpPr>
        <p:spPr>
          <a:xfrm>
            <a:off x="5118538" y="4123169"/>
            <a:ext cx="3541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dirty="0" err="1" smtClean="0">
                <a:solidFill>
                  <a:srgbClr val="000000"/>
                </a:solidFill>
                <a:latin typeface="Arial" charset="0"/>
              </a:rPr>
              <a:t>Counting</a:t>
            </a:r>
            <a:r>
              <a:rPr lang="de-DE" dirty="0" smtClean="0">
                <a:solidFill>
                  <a:srgbClr val="000000"/>
                </a:solidFill>
                <a:latin typeface="Arial" charset="0"/>
              </a:rPr>
              <a:t> (Medipix2,3 &amp; Timepix)</a:t>
            </a:r>
            <a:endParaRPr lang="de-DE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6" name="Textfeld 65"/>
          <p:cNvSpPr txBox="1"/>
          <p:nvPr/>
        </p:nvSpPr>
        <p:spPr>
          <a:xfrm>
            <a:off x="5118538" y="4958742"/>
            <a:ext cx="3757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dirty="0" smtClean="0">
                <a:solidFill>
                  <a:srgbClr val="000000"/>
                </a:solidFill>
                <a:latin typeface="Arial" charset="0"/>
              </a:rPr>
              <a:t>Time </a:t>
            </a:r>
            <a:r>
              <a:rPr lang="de-DE" dirty="0" err="1" smtClean="0">
                <a:solidFill>
                  <a:srgbClr val="000000"/>
                </a:solidFill>
                <a:latin typeface="Arial" charset="0"/>
              </a:rPr>
              <a:t>of</a:t>
            </a:r>
            <a:r>
              <a:rPr lang="de-DE" dirty="0" smtClean="0">
                <a:solidFill>
                  <a:srgbClr val="000000"/>
                </a:solidFill>
                <a:latin typeface="Arial" charset="0"/>
              </a:rPr>
              <a:t> Arrival (</a:t>
            </a:r>
            <a:r>
              <a:rPr lang="de-DE" dirty="0" err="1" smtClean="0">
                <a:solidFill>
                  <a:srgbClr val="000000"/>
                </a:solidFill>
                <a:latin typeface="Arial" charset="0"/>
              </a:rPr>
              <a:t>ToA</a:t>
            </a:r>
            <a:r>
              <a:rPr lang="de-DE" dirty="0" smtClean="0">
                <a:solidFill>
                  <a:srgbClr val="000000"/>
                </a:solidFill>
                <a:latin typeface="Arial" charset="0"/>
              </a:rPr>
              <a:t>) (</a:t>
            </a:r>
            <a:r>
              <a:rPr lang="de-DE" dirty="0" err="1" smtClean="0">
                <a:solidFill>
                  <a:srgbClr val="000000"/>
                </a:solidFill>
                <a:latin typeface="Arial" charset="0"/>
              </a:rPr>
              <a:t>Timepix</a:t>
            </a:r>
            <a:r>
              <a:rPr lang="de-DE" dirty="0" smtClean="0">
                <a:solidFill>
                  <a:srgbClr val="000000"/>
                </a:solidFill>
                <a:latin typeface="Arial" charset="0"/>
              </a:rPr>
              <a:t>)</a:t>
            </a:r>
          </a:p>
        </p:txBody>
      </p:sp>
      <p:sp>
        <p:nvSpPr>
          <p:cNvPr id="67" name="Textfeld 66"/>
          <p:cNvSpPr txBox="1"/>
          <p:nvPr/>
        </p:nvSpPr>
        <p:spPr>
          <a:xfrm>
            <a:off x="5118538" y="5794314"/>
            <a:ext cx="4025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dirty="0" smtClean="0">
                <a:solidFill>
                  <a:srgbClr val="000000"/>
                </a:solidFill>
                <a:latin typeface="Arial" charset="0"/>
              </a:rPr>
              <a:t>Time </a:t>
            </a:r>
            <a:r>
              <a:rPr lang="de-DE" dirty="0" err="1" smtClean="0">
                <a:solidFill>
                  <a:srgbClr val="000000"/>
                </a:solidFill>
                <a:latin typeface="Arial" charset="0"/>
              </a:rPr>
              <a:t>over</a:t>
            </a:r>
            <a:r>
              <a:rPr lang="de-DE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Arial" charset="0"/>
              </a:rPr>
              <a:t>Threshold</a:t>
            </a:r>
            <a:r>
              <a:rPr lang="de-DE" dirty="0" smtClean="0">
                <a:solidFill>
                  <a:srgbClr val="000000"/>
                </a:solidFill>
                <a:latin typeface="Arial" charset="0"/>
              </a:rPr>
              <a:t> (</a:t>
            </a:r>
            <a:r>
              <a:rPr lang="de-DE" dirty="0" err="1" smtClean="0">
                <a:solidFill>
                  <a:srgbClr val="000000"/>
                </a:solidFill>
                <a:latin typeface="Arial" charset="0"/>
              </a:rPr>
              <a:t>ToT</a:t>
            </a:r>
            <a:r>
              <a:rPr lang="de-DE" dirty="0" smtClean="0">
                <a:solidFill>
                  <a:srgbClr val="000000"/>
                </a:solidFill>
                <a:latin typeface="Arial" charset="0"/>
              </a:rPr>
              <a:t>) (Timepix)</a:t>
            </a:r>
            <a:endParaRPr lang="de-DE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7" name="Gruppieren 98"/>
          <p:cNvGrpSpPr/>
          <p:nvPr/>
        </p:nvGrpSpPr>
        <p:grpSpPr>
          <a:xfrm>
            <a:off x="205910" y="3053817"/>
            <a:ext cx="5070302" cy="956441"/>
            <a:chOff x="205910" y="2837793"/>
            <a:chExt cx="5070302" cy="956441"/>
          </a:xfrm>
        </p:grpSpPr>
        <p:grpSp>
          <p:nvGrpSpPr>
            <p:cNvPr id="8" name="Gruppieren 78"/>
            <p:cNvGrpSpPr/>
            <p:nvPr/>
          </p:nvGrpSpPr>
          <p:grpSpPr>
            <a:xfrm>
              <a:off x="819807" y="2837793"/>
              <a:ext cx="3620814" cy="956441"/>
              <a:chOff x="819807" y="2837793"/>
              <a:chExt cx="3620814" cy="956441"/>
            </a:xfrm>
          </p:grpSpPr>
          <p:cxnSp>
            <p:nvCxnSpPr>
              <p:cNvPr id="69" name="Gerade Verbindung 68"/>
              <p:cNvCxnSpPr/>
              <p:nvPr/>
            </p:nvCxnSpPr>
            <p:spPr>
              <a:xfrm>
                <a:off x="819807" y="2837793"/>
                <a:ext cx="0" cy="956441"/>
              </a:xfrm>
              <a:prstGeom prst="line">
                <a:avLst/>
              </a:prstGeom>
              <a:ln w="25400">
                <a:solidFill>
                  <a:srgbClr val="FFC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6" name="Gerade Verbindung 75"/>
              <p:cNvCxnSpPr/>
              <p:nvPr/>
            </p:nvCxnSpPr>
            <p:spPr>
              <a:xfrm>
                <a:off x="4440621" y="2837793"/>
                <a:ext cx="0" cy="956441"/>
              </a:xfrm>
              <a:prstGeom prst="line">
                <a:avLst/>
              </a:prstGeom>
              <a:ln w="25400">
                <a:solidFill>
                  <a:srgbClr val="FFC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0" name="Textfeld 89"/>
            <p:cNvSpPr txBox="1"/>
            <p:nvPr/>
          </p:nvSpPr>
          <p:spPr>
            <a:xfrm>
              <a:off x="4403853" y="2911363"/>
              <a:ext cx="8723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1400" dirty="0" smtClean="0">
                  <a:solidFill>
                    <a:srgbClr val="FFC000"/>
                  </a:solidFill>
                  <a:latin typeface="Arial" charset="0"/>
                </a:rPr>
                <a:t>End </a:t>
              </a:r>
              <a:r>
                <a:rPr lang="de-DE" sz="1400" dirty="0" err="1" smtClean="0">
                  <a:solidFill>
                    <a:srgbClr val="FFC000"/>
                  </a:solidFill>
                  <a:latin typeface="Arial" charset="0"/>
                </a:rPr>
                <a:t>frame</a:t>
              </a:r>
              <a:endParaRPr lang="de-DE" sz="1400" dirty="0">
                <a:solidFill>
                  <a:srgbClr val="FFC000"/>
                </a:solidFill>
                <a:latin typeface="Arial" charset="0"/>
              </a:endParaRPr>
            </a:p>
          </p:txBody>
        </p:sp>
        <p:sp>
          <p:nvSpPr>
            <p:cNvPr id="91" name="Textfeld 90"/>
            <p:cNvSpPr txBox="1"/>
            <p:nvPr/>
          </p:nvSpPr>
          <p:spPr>
            <a:xfrm>
              <a:off x="205910" y="2911363"/>
              <a:ext cx="6936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1400" dirty="0" smtClean="0">
                  <a:solidFill>
                    <a:srgbClr val="FFC000"/>
                  </a:solidFill>
                  <a:latin typeface="Arial" charset="0"/>
                </a:rPr>
                <a:t>Start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1400" dirty="0" smtClean="0">
                  <a:solidFill>
                    <a:srgbClr val="FFC000"/>
                  </a:solidFill>
                  <a:latin typeface="Arial" charset="0"/>
                </a:rPr>
                <a:t>Frame</a:t>
              </a:r>
              <a:endParaRPr lang="de-DE" sz="1400" dirty="0">
                <a:solidFill>
                  <a:srgbClr val="FFC000"/>
                </a:solidFill>
                <a:latin typeface="Arial" charset="0"/>
              </a:endParaRPr>
            </a:p>
          </p:txBody>
        </p:sp>
      </p:grpSp>
      <p:sp>
        <p:nvSpPr>
          <p:cNvPr id="34" name="Text Box 1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6EC98CDF-5C8A-43B4-B545-3538C5EE8723}" type="slidenum">
              <a:rPr lang="de-DE">
                <a:solidFill>
                  <a:srgbClr val="000000"/>
                </a:solidFill>
                <a:latin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de-DE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69809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6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3287" name="Text Box 3"/>
          <p:cNvSpPr txBox="1">
            <a:spLocks noChangeArrowheads="1"/>
          </p:cNvSpPr>
          <p:nvPr/>
        </p:nvSpPr>
        <p:spPr bwMode="auto">
          <a:xfrm>
            <a:off x="685800" y="6858000"/>
            <a:ext cx="7848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CC1FA5"/>
              </a:solidFill>
              <a:latin typeface="Tahoma" pitchFamily="34" charset="0"/>
              <a:ea typeface="ＭＳ Ｐゴシック"/>
              <a:cs typeface="ＭＳ Ｐゴシック"/>
              <a:sym typeface="Symbol" pitchFamily="18" charset="2"/>
            </a:endParaRPr>
          </a:p>
        </p:txBody>
      </p:sp>
      <p:sp>
        <p:nvSpPr>
          <p:cNvPr id="4193289" name="Text Box 4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503A897A-2553-4091-B428-D2DDD888FB2F}" type="slidenum">
              <a:rPr lang="de-DE">
                <a:solidFill>
                  <a:srgbClr val="000000"/>
                </a:solidFill>
                <a:latin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4193290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76425" y="1274763"/>
            <a:ext cx="6440488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193286" name="Object 6"/>
          <p:cNvGraphicFramePr>
            <a:graphicFrameLocks noChangeAspect="1"/>
          </p:cNvGraphicFramePr>
          <p:nvPr/>
        </p:nvGraphicFramePr>
        <p:xfrm>
          <a:off x="3900488" y="874713"/>
          <a:ext cx="2671762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985" name="Equation" r:id="rId5" imgW="1638000" imgH="393480" progId="Equation.3">
                  <p:embed/>
                </p:oleObj>
              </mc:Choice>
              <mc:Fallback>
                <p:oleObj name="Equation" r:id="rId5" imgW="16380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0488" y="874713"/>
                        <a:ext cx="2671762" cy="642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3291" name="Text Box 7"/>
          <p:cNvSpPr txBox="1">
            <a:spLocks noChangeArrowheads="1"/>
          </p:cNvSpPr>
          <p:nvPr/>
        </p:nvSpPr>
        <p:spPr bwMode="auto">
          <a:xfrm>
            <a:off x="4168775" y="5532438"/>
            <a:ext cx="2871788" cy="327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>
                <a:solidFill>
                  <a:srgbClr val="000000"/>
                </a:solidFill>
                <a:latin typeface="Arial" charset="0"/>
              </a:rPr>
              <a:t>Deposited energy in keV</a:t>
            </a:r>
          </a:p>
        </p:txBody>
      </p:sp>
      <p:sp>
        <p:nvSpPr>
          <p:cNvPr id="4193292" name="Rectangle 8"/>
          <p:cNvSpPr>
            <a:spLocks noChangeArrowheads="1"/>
          </p:cNvSpPr>
          <p:nvPr/>
        </p:nvSpPr>
        <p:spPr bwMode="auto">
          <a:xfrm>
            <a:off x="1981200" y="1876425"/>
            <a:ext cx="476250" cy="287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38275" y="900113"/>
            <a:ext cx="7021513" cy="5168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698500" y="425450"/>
            <a:ext cx="8059738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2400" b="1" kern="0" dirty="0" err="1" smtClean="0">
                <a:solidFill>
                  <a:srgbClr val="000000"/>
                </a:solidFill>
                <a:latin typeface="Arial" charset="0"/>
              </a:rPr>
              <a:t>Pixelwise</a:t>
            </a:r>
            <a:r>
              <a:rPr lang="de-DE" sz="2400" b="1" kern="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sz="2400" b="1" kern="0" dirty="0" err="1" smtClean="0">
                <a:solidFill>
                  <a:srgbClr val="000000"/>
                </a:solidFill>
                <a:latin typeface="Arial" charset="0"/>
              </a:rPr>
              <a:t>energy</a:t>
            </a:r>
            <a:r>
              <a:rPr lang="de-DE" sz="2400" b="1" kern="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sz="2400" b="1" kern="0" dirty="0" err="1" smtClean="0">
                <a:solidFill>
                  <a:srgbClr val="000000"/>
                </a:solidFill>
                <a:latin typeface="Arial" charset="0"/>
              </a:rPr>
              <a:t>calibration</a:t>
            </a:r>
            <a:r>
              <a:rPr lang="de-DE" sz="2400" b="1" kern="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sz="2400" b="1" kern="0" dirty="0" err="1" smtClean="0">
                <a:solidFill>
                  <a:srgbClr val="000000"/>
                </a:solidFill>
                <a:latin typeface="Arial" charset="0"/>
              </a:rPr>
              <a:t>for</a:t>
            </a:r>
            <a:r>
              <a:rPr lang="de-DE" sz="2400" b="1" kern="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sz="2400" b="1" kern="0" dirty="0" err="1" smtClean="0">
                <a:solidFill>
                  <a:srgbClr val="000000"/>
                </a:solidFill>
                <a:latin typeface="Arial" charset="0"/>
              </a:rPr>
              <a:t>ToT</a:t>
            </a:r>
            <a:r>
              <a:rPr lang="de-DE" sz="2400" b="1" kern="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sz="2400" b="1" kern="0" dirty="0" err="1" smtClean="0">
                <a:solidFill>
                  <a:srgbClr val="000000"/>
                </a:solidFill>
                <a:latin typeface="Arial" charset="0"/>
              </a:rPr>
              <a:t>mode</a:t>
            </a:r>
            <a:r>
              <a:rPr lang="de-DE" sz="2400" b="1" kern="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sz="2400" b="1" kern="0" dirty="0" err="1" smtClean="0">
                <a:solidFill>
                  <a:srgbClr val="000000"/>
                </a:solidFill>
                <a:latin typeface="Arial" charset="0"/>
              </a:rPr>
              <a:t>necessary</a:t>
            </a:r>
            <a:endParaRPr lang="de-DE" sz="2400" b="1" kern="0" dirty="0" smtClean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32213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1330" name="Rectangle 2"/>
          <p:cNvSpPr>
            <a:spLocks noChangeArrowheads="1"/>
          </p:cNvSpPr>
          <p:nvPr/>
        </p:nvSpPr>
        <p:spPr bwMode="auto">
          <a:xfrm>
            <a:off x="361950" y="2229619"/>
            <a:ext cx="8172450" cy="6953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2513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Agenda</a:t>
            </a:r>
          </a:p>
        </p:txBody>
      </p:sp>
      <p:sp>
        <p:nvSpPr>
          <p:cNvPr id="12513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55625" y="1111250"/>
            <a:ext cx="8050213" cy="4524375"/>
          </a:xfrm>
        </p:spPr>
        <p:txBody>
          <a:bodyPr/>
          <a:lstStyle/>
          <a:p>
            <a:pPr>
              <a:lnSpc>
                <a:spcPts val="4000"/>
              </a:lnSpc>
              <a:buFontTx/>
              <a:buChar char="•"/>
            </a:pPr>
            <a:r>
              <a:rPr lang="de-DE" dirty="0"/>
              <a:t>The </a:t>
            </a:r>
            <a:r>
              <a:rPr lang="de-DE" dirty="0" err="1" smtClean="0"/>
              <a:t>Medipix</a:t>
            </a:r>
            <a:r>
              <a:rPr lang="de-DE" dirty="0" smtClean="0"/>
              <a:t>/</a:t>
            </a:r>
            <a:r>
              <a:rPr lang="de-DE" dirty="0" err="1" smtClean="0"/>
              <a:t>Timepix</a:t>
            </a:r>
            <a:r>
              <a:rPr lang="de-DE" dirty="0" smtClean="0"/>
              <a:t> </a:t>
            </a:r>
            <a:r>
              <a:rPr lang="de-DE" dirty="0" err="1" smtClean="0"/>
              <a:t>detector</a:t>
            </a:r>
            <a:endParaRPr lang="de-DE" dirty="0" smtClean="0"/>
          </a:p>
          <a:p>
            <a:pPr>
              <a:lnSpc>
                <a:spcPts val="4000"/>
              </a:lnSpc>
              <a:buFontTx/>
              <a:buChar char="•"/>
            </a:pPr>
            <a:endParaRPr lang="de-DE" dirty="0"/>
          </a:p>
          <a:p>
            <a:pPr>
              <a:lnSpc>
                <a:spcPts val="4000"/>
              </a:lnSpc>
              <a:buFontTx/>
              <a:buChar char="•"/>
            </a:pPr>
            <a:r>
              <a:rPr lang="de-DE" b="1" dirty="0" err="1" smtClean="0"/>
              <a:t>Energy</a:t>
            </a:r>
            <a:r>
              <a:rPr lang="de-DE" b="1" dirty="0" smtClean="0"/>
              <a:t> </a:t>
            </a:r>
            <a:r>
              <a:rPr lang="de-DE" b="1" dirty="0" err="1"/>
              <a:t>response</a:t>
            </a:r>
            <a:r>
              <a:rPr lang="de-DE" b="1" dirty="0"/>
              <a:t> </a:t>
            </a:r>
          </a:p>
          <a:p>
            <a:pPr>
              <a:lnSpc>
                <a:spcPts val="4000"/>
              </a:lnSpc>
              <a:buFontTx/>
              <a:buChar char="•"/>
            </a:pPr>
            <a:endParaRPr lang="de-DE" dirty="0" smtClean="0"/>
          </a:p>
          <a:p>
            <a:pPr>
              <a:lnSpc>
                <a:spcPts val="4000"/>
              </a:lnSpc>
              <a:buFontTx/>
              <a:buChar char="•"/>
            </a:pPr>
            <a:r>
              <a:rPr lang="de-DE" dirty="0" err="1" smtClean="0"/>
              <a:t>Application</a:t>
            </a:r>
            <a:r>
              <a:rPr lang="de-DE" dirty="0" smtClean="0"/>
              <a:t>: Imaging </a:t>
            </a:r>
            <a:r>
              <a:rPr lang="de-DE" dirty="0" err="1" smtClean="0"/>
              <a:t>spectroscopy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high </a:t>
            </a:r>
            <a:r>
              <a:rPr lang="de-DE" dirty="0" err="1" smtClean="0"/>
              <a:t>flux</a:t>
            </a:r>
            <a:endParaRPr lang="de-DE" dirty="0" smtClean="0"/>
          </a:p>
          <a:p>
            <a:pPr>
              <a:lnSpc>
                <a:spcPts val="4000"/>
              </a:lnSpc>
              <a:buFontTx/>
              <a:buChar char="•"/>
            </a:pPr>
            <a:endParaRPr lang="de-DE" dirty="0" smtClean="0"/>
          </a:p>
          <a:p>
            <a:pPr>
              <a:lnSpc>
                <a:spcPts val="4000"/>
              </a:lnSpc>
              <a:buFontTx/>
              <a:buChar char="•"/>
            </a:pPr>
            <a:r>
              <a:rPr lang="de-DE" dirty="0" err="1" smtClean="0"/>
              <a:t>Application</a:t>
            </a:r>
            <a:r>
              <a:rPr lang="de-DE" dirty="0" smtClean="0"/>
              <a:t>: Material </a:t>
            </a:r>
            <a:r>
              <a:rPr lang="de-DE" dirty="0" err="1"/>
              <a:t>resolved</a:t>
            </a:r>
            <a:r>
              <a:rPr lang="de-DE" dirty="0"/>
              <a:t> </a:t>
            </a:r>
            <a:r>
              <a:rPr lang="de-DE" dirty="0" err="1"/>
              <a:t>imaging</a:t>
            </a:r>
            <a:endParaRPr lang="de-DE" dirty="0"/>
          </a:p>
          <a:p>
            <a:pPr>
              <a:lnSpc>
                <a:spcPts val="4000"/>
              </a:lnSpc>
              <a:buFontTx/>
              <a:buChar char="•"/>
            </a:pPr>
            <a:endParaRPr lang="de-DE" dirty="0" smtClean="0"/>
          </a:p>
          <a:p>
            <a:pPr>
              <a:lnSpc>
                <a:spcPts val="4000"/>
              </a:lnSpc>
              <a:buFontTx/>
              <a:buChar char="•"/>
            </a:pPr>
            <a:r>
              <a:rPr lang="de-DE" dirty="0" err="1" smtClean="0"/>
              <a:t>Application</a:t>
            </a:r>
            <a:r>
              <a:rPr lang="de-DE" dirty="0" smtClean="0"/>
              <a:t>: </a:t>
            </a:r>
            <a:r>
              <a:rPr lang="de-DE" dirty="0" err="1" smtClean="0"/>
              <a:t>Dosimetry</a:t>
            </a:r>
            <a:endParaRPr lang="de-DE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810625" y="6525344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1A6DE775-9D78-4266-8618-656B06ED6F24}" type="slidenum">
              <a:rPr lang="de-DE" sz="1600">
                <a:solidFill>
                  <a:srgbClr val="000000"/>
                </a:solidFill>
                <a:latin typeface="Arial" charset="0"/>
                <a:cs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de-DE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086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8" descr="ChargeShari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67544" y="4221088"/>
            <a:ext cx="2448272" cy="214267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Does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measure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impinging</a:t>
            </a:r>
            <a:r>
              <a:rPr lang="de-DE" dirty="0" smtClean="0"/>
              <a:t> </a:t>
            </a:r>
            <a:r>
              <a:rPr lang="de-DE" dirty="0" err="1" smtClean="0"/>
              <a:t>photon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?</a:t>
            </a:r>
            <a:endParaRPr lang="de-DE" dirty="0"/>
          </a:p>
        </p:txBody>
      </p:sp>
      <p:sp>
        <p:nvSpPr>
          <p:cNvPr id="6" name="Content Placeholder 24"/>
          <p:cNvSpPr txBox="1">
            <a:spLocks/>
          </p:cNvSpPr>
          <p:nvPr/>
        </p:nvSpPr>
        <p:spPr bwMode="auto">
          <a:xfrm>
            <a:off x="3446512" y="4648200"/>
            <a:ext cx="479789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2900" indent="-342900" defTabSz="914400" fontAlgn="base">
              <a:lnSpc>
                <a:spcPts val="2800"/>
              </a:lnSpc>
              <a:spcBef>
                <a:spcPts val="600"/>
              </a:spcBef>
              <a:spcAft>
                <a:spcPct val="0"/>
              </a:spcAft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Helvetica Neue"/>
              </a:rPr>
              <a:t>Detector response affected by</a:t>
            </a:r>
          </a:p>
        </p:txBody>
      </p:sp>
      <p:grpSp>
        <p:nvGrpSpPr>
          <p:cNvPr id="3" name="Group 96"/>
          <p:cNvGrpSpPr/>
          <p:nvPr/>
        </p:nvGrpSpPr>
        <p:grpSpPr>
          <a:xfrm>
            <a:off x="1331640" y="1018981"/>
            <a:ext cx="7677564" cy="3499431"/>
            <a:chOff x="563434" y="1254024"/>
            <a:chExt cx="7677564" cy="3499431"/>
          </a:xfrm>
        </p:grpSpPr>
        <p:cxnSp>
          <p:nvCxnSpPr>
            <p:cNvPr id="8" name="Straight Arrow Connector 81"/>
            <p:cNvCxnSpPr/>
            <p:nvPr/>
          </p:nvCxnSpPr>
          <p:spPr>
            <a:xfrm>
              <a:off x="990600" y="4267200"/>
              <a:ext cx="70104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" name="Straight Arrow Connector 84"/>
            <p:cNvCxnSpPr/>
            <p:nvPr/>
          </p:nvCxnSpPr>
          <p:spPr>
            <a:xfrm rot="5400000" flipH="1" flipV="1">
              <a:off x="-457200" y="2819400"/>
              <a:ext cx="28956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0" name="TextBox 86"/>
            <p:cNvSpPr txBox="1"/>
            <p:nvPr/>
          </p:nvSpPr>
          <p:spPr>
            <a:xfrm>
              <a:off x="6324074" y="4384123"/>
              <a:ext cx="19169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val="000000"/>
                  </a:solidFill>
                  <a:latin typeface="Arial" charset="0"/>
                </a:rPr>
                <a:t>Collected charge</a:t>
              </a:r>
              <a:endParaRPr lang="en-US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" name="TextBox 87"/>
            <p:cNvSpPr txBox="1"/>
            <p:nvPr/>
          </p:nvSpPr>
          <p:spPr>
            <a:xfrm rot="16200000">
              <a:off x="225943" y="1591515"/>
              <a:ext cx="10443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val="000000"/>
                  </a:solidFill>
                  <a:latin typeface="Arial" charset="0"/>
                </a:rPr>
                <a:t>Intensity</a:t>
              </a:r>
              <a:endParaRPr lang="en-US" dirty="0">
                <a:solidFill>
                  <a:srgbClr val="000000"/>
                </a:solidFill>
                <a:latin typeface="Arial" charset="0"/>
              </a:endParaRPr>
            </a:p>
          </p:txBody>
        </p:sp>
        <p:cxnSp>
          <p:nvCxnSpPr>
            <p:cNvPr id="12" name="Straight Connector 89"/>
            <p:cNvCxnSpPr/>
            <p:nvPr/>
          </p:nvCxnSpPr>
          <p:spPr>
            <a:xfrm rot="5400000">
              <a:off x="4990306" y="3086100"/>
              <a:ext cx="2362994" cy="794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14" name="Freeform 95"/>
          <p:cNvSpPr/>
          <p:nvPr/>
        </p:nvSpPr>
        <p:spPr>
          <a:xfrm>
            <a:off x="6521368" y="2001202"/>
            <a:ext cx="846692" cy="2019135"/>
          </a:xfrm>
          <a:custGeom>
            <a:avLst/>
            <a:gdLst>
              <a:gd name="connsiteX0" fmla="*/ 0 w 846692"/>
              <a:gd name="connsiteY0" fmla="*/ 2019135 h 2019135"/>
              <a:gd name="connsiteX1" fmla="*/ 412491 w 846692"/>
              <a:gd name="connsiteY1" fmla="*/ 0 h 2019135"/>
              <a:gd name="connsiteX2" fmla="*/ 846692 w 846692"/>
              <a:gd name="connsiteY2" fmla="*/ 2019135 h 2019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692" h="2019135">
                <a:moveTo>
                  <a:pt x="0" y="2019135"/>
                </a:moveTo>
                <a:cubicBezTo>
                  <a:pt x="135688" y="1009567"/>
                  <a:pt x="271376" y="0"/>
                  <a:pt x="412491" y="0"/>
                </a:cubicBezTo>
                <a:cubicBezTo>
                  <a:pt x="553606" y="0"/>
                  <a:pt x="700149" y="1009567"/>
                  <a:pt x="846692" y="2019135"/>
                </a:cubicBezTo>
              </a:path>
            </a:pathLst>
          </a:cu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TextBox 97"/>
          <p:cNvSpPr txBox="1"/>
          <p:nvPr/>
        </p:nvSpPr>
        <p:spPr>
          <a:xfrm>
            <a:off x="3598912" y="5105400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Electronic noise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TextBox 107"/>
          <p:cNvSpPr txBox="1"/>
          <p:nvPr/>
        </p:nvSpPr>
        <p:spPr>
          <a:xfrm>
            <a:off x="6788006" y="128895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E</a:t>
            </a:r>
            <a:r>
              <a:rPr lang="en-US" baseline="-25000" dirty="0" smtClean="0">
                <a:solidFill>
                  <a:srgbClr val="000000"/>
                </a:solidFill>
                <a:latin typeface="Arial" charset="0"/>
              </a:rPr>
              <a:t>γ</a:t>
            </a:r>
            <a:endParaRPr lang="en-US" baseline="-250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" name="TextBox 99"/>
          <p:cNvSpPr txBox="1"/>
          <p:nvPr/>
        </p:nvSpPr>
        <p:spPr>
          <a:xfrm>
            <a:off x="3598912" y="6019800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Compton scattering</a:t>
            </a:r>
            <a:endParaRPr lang="en-US" dirty="0" smtClean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7" name="Gruppieren 27"/>
          <p:cNvGrpSpPr/>
          <p:nvPr/>
        </p:nvGrpSpPr>
        <p:grpSpPr>
          <a:xfrm>
            <a:off x="3600966" y="2812957"/>
            <a:ext cx="538986" cy="1218235"/>
            <a:chOff x="1975614" y="3048000"/>
            <a:chExt cx="538986" cy="1218235"/>
          </a:xfrm>
        </p:grpSpPr>
        <p:sp>
          <p:nvSpPr>
            <p:cNvPr id="19" name="Freeform 104"/>
            <p:cNvSpPr/>
            <p:nvPr/>
          </p:nvSpPr>
          <p:spPr>
            <a:xfrm>
              <a:off x="1975614" y="3461115"/>
              <a:ext cx="466766" cy="805120"/>
            </a:xfrm>
            <a:custGeom>
              <a:avLst/>
              <a:gdLst>
                <a:gd name="connsiteX0" fmla="*/ 0 w 466766"/>
                <a:gd name="connsiteY0" fmla="*/ 794265 h 805120"/>
                <a:gd name="connsiteX1" fmla="*/ 271376 w 466766"/>
                <a:gd name="connsiteY1" fmla="*/ 1809 h 805120"/>
                <a:gd name="connsiteX2" fmla="*/ 466766 w 466766"/>
                <a:gd name="connsiteY2" fmla="*/ 805120 h 805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6766" h="805120">
                  <a:moveTo>
                    <a:pt x="0" y="794265"/>
                  </a:moveTo>
                  <a:cubicBezTo>
                    <a:pt x="96791" y="397132"/>
                    <a:pt x="193582" y="0"/>
                    <a:pt x="271376" y="1809"/>
                  </a:cubicBezTo>
                  <a:cubicBezTo>
                    <a:pt x="349170" y="3618"/>
                    <a:pt x="466766" y="805120"/>
                    <a:pt x="466766" y="805120"/>
                  </a:cubicBezTo>
                </a:path>
              </a:pathLst>
            </a:cu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" name="TextBox 108"/>
            <p:cNvSpPr txBox="1"/>
            <p:nvPr/>
          </p:nvSpPr>
          <p:spPr>
            <a:xfrm>
              <a:off x="1979712" y="3048000"/>
              <a:ext cx="5348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err="1" smtClean="0">
                  <a:solidFill>
                    <a:srgbClr val="000000"/>
                  </a:solidFill>
                  <a:latin typeface="Arial" charset="0"/>
                </a:rPr>
                <a:t>E</a:t>
              </a:r>
              <a:r>
                <a:rPr lang="en-US" baseline="-25000" dirty="0" err="1" smtClean="0">
                  <a:solidFill>
                    <a:srgbClr val="000000"/>
                  </a:solidFill>
                  <a:latin typeface="Arial" charset="0"/>
                </a:rPr>
                <a:t>Fl</a:t>
              </a:r>
              <a:r>
                <a:rPr lang="en-US" baseline="-25000" dirty="0" smtClean="0">
                  <a:solidFill>
                    <a:srgbClr val="000000"/>
                  </a:solidFill>
                  <a:latin typeface="Arial" charset="0"/>
                </a:rPr>
                <a:t>.</a:t>
              </a:r>
              <a:endParaRPr lang="en-US" dirty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13" name="Gruppieren 28"/>
          <p:cNvGrpSpPr/>
          <p:nvPr/>
        </p:nvGrpSpPr>
        <p:grpSpPr>
          <a:xfrm>
            <a:off x="4980166" y="3121949"/>
            <a:ext cx="1173719" cy="909243"/>
            <a:chOff x="4211960" y="3356992"/>
            <a:chExt cx="1173719" cy="909243"/>
          </a:xfrm>
        </p:grpSpPr>
        <p:sp>
          <p:nvSpPr>
            <p:cNvPr id="20" name="Freeform 105"/>
            <p:cNvSpPr/>
            <p:nvPr/>
          </p:nvSpPr>
          <p:spPr>
            <a:xfrm>
              <a:off x="4716016" y="3933056"/>
              <a:ext cx="103614" cy="333179"/>
            </a:xfrm>
            <a:custGeom>
              <a:avLst/>
              <a:gdLst>
                <a:gd name="connsiteX0" fmla="*/ 0 w 412491"/>
                <a:gd name="connsiteY0" fmla="*/ 783410 h 794265"/>
                <a:gd name="connsiteX1" fmla="*/ 195391 w 412491"/>
                <a:gd name="connsiteY1" fmla="*/ 1809 h 794265"/>
                <a:gd name="connsiteX2" fmla="*/ 412491 w 412491"/>
                <a:gd name="connsiteY2" fmla="*/ 794265 h 794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2491" h="794265">
                  <a:moveTo>
                    <a:pt x="0" y="783410"/>
                  </a:moveTo>
                  <a:cubicBezTo>
                    <a:pt x="63321" y="391705"/>
                    <a:pt x="126643" y="0"/>
                    <a:pt x="195391" y="1809"/>
                  </a:cubicBezTo>
                  <a:cubicBezTo>
                    <a:pt x="264140" y="3618"/>
                    <a:pt x="412491" y="794265"/>
                    <a:pt x="412491" y="794265"/>
                  </a:cubicBezTo>
                </a:path>
              </a:pathLst>
            </a:cu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" name="TextBox 109"/>
            <p:cNvSpPr txBox="1"/>
            <p:nvPr/>
          </p:nvSpPr>
          <p:spPr>
            <a:xfrm>
              <a:off x="4211960" y="3356992"/>
              <a:ext cx="1173719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err="1" smtClean="0">
                  <a:solidFill>
                    <a:srgbClr val="000000"/>
                  </a:solidFill>
                  <a:latin typeface="Arial" charset="0"/>
                </a:rPr>
                <a:t>E</a:t>
              </a:r>
              <a:r>
                <a:rPr lang="en-US" baseline="-25000" dirty="0" err="1" smtClean="0">
                  <a:solidFill>
                    <a:srgbClr val="000000"/>
                  </a:solidFill>
                  <a:latin typeface="Arial" charset="0"/>
                </a:rPr>
                <a:t>γ</a:t>
              </a:r>
              <a:r>
                <a:rPr lang="en-US" dirty="0" smtClean="0">
                  <a:solidFill>
                    <a:srgbClr val="000000"/>
                  </a:solidFill>
                  <a:latin typeface="Arial" charset="0"/>
                </a:rPr>
                <a:t> – </a:t>
              </a:r>
              <a:r>
                <a:rPr lang="en-US" dirty="0" err="1" smtClean="0">
                  <a:solidFill>
                    <a:srgbClr val="000000"/>
                  </a:solidFill>
                  <a:latin typeface="Arial" charset="0"/>
                </a:rPr>
                <a:t>E</a:t>
              </a:r>
              <a:r>
                <a:rPr lang="en-US" baseline="-25000" dirty="0" err="1" smtClean="0">
                  <a:solidFill>
                    <a:srgbClr val="000000"/>
                  </a:solidFill>
                  <a:latin typeface="Arial" charset="0"/>
                </a:rPr>
                <a:t>Fl</a:t>
              </a:r>
              <a:r>
                <a:rPr lang="en-US" baseline="-25000" dirty="0" smtClean="0">
                  <a:solidFill>
                    <a:srgbClr val="000000"/>
                  </a:solidFill>
                  <a:latin typeface="Arial" charset="0"/>
                </a:rPr>
                <a:t>.</a:t>
              </a:r>
              <a:endParaRPr lang="en-US" dirty="0" smtClean="0">
                <a:solidFill>
                  <a:srgbClr val="000000"/>
                </a:solidFill>
                <a:latin typeface="Arial" charset="0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 smtClean="0">
                  <a:solidFill>
                    <a:srgbClr val="000000"/>
                  </a:solidFill>
                  <a:latin typeface="Arial" charset="0"/>
                </a:rPr>
                <a:t>(Escape peak)</a:t>
              </a:r>
              <a:endParaRPr lang="en-US" sz="1200" dirty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26" name="TextBox 98"/>
          <p:cNvSpPr txBox="1"/>
          <p:nvPr/>
        </p:nvSpPr>
        <p:spPr>
          <a:xfrm>
            <a:off x="3598912" y="5410200"/>
            <a:ext cx="3544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Fluorescence photon production 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Freeform 102"/>
          <p:cNvSpPr/>
          <p:nvPr/>
        </p:nvSpPr>
        <p:spPr>
          <a:xfrm>
            <a:off x="1762445" y="3184892"/>
            <a:ext cx="4873905" cy="629623"/>
          </a:xfrm>
          <a:custGeom>
            <a:avLst/>
            <a:gdLst>
              <a:gd name="connsiteX0" fmla="*/ 4873905 w 4873905"/>
              <a:gd name="connsiteY0" fmla="*/ 0 h 629623"/>
              <a:gd name="connsiteX1" fmla="*/ 4645950 w 4873905"/>
              <a:gd name="connsiteY1" fmla="*/ 401656 h 629623"/>
              <a:gd name="connsiteX2" fmla="*/ 4363719 w 4873905"/>
              <a:gd name="connsiteY2" fmla="*/ 542778 h 629623"/>
              <a:gd name="connsiteX3" fmla="*/ 3875243 w 4873905"/>
              <a:gd name="connsiteY3" fmla="*/ 607911 h 629623"/>
              <a:gd name="connsiteX4" fmla="*/ 3451897 w 4873905"/>
              <a:gd name="connsiteY4" fmla="*/ 607911 h 629623"/>
              <a:gd name="connsiteX5" fmla="*/ 618736 w 4873905"/>
              <a:gd name="connsiteY5" fmla="*/ 542778 h 629623"/>
              <a:gd name="connsiteX6" fmla="*/ 0 w 4873905"/>
              <a:gd name="connsiteY6" fmla="*/ 86844 h 629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73905" h="629623">
                <a:moveTo>
                  <a:pt x="4873905" y="0"/>
                </a:moveTo>
                <a:cubicBezTo>
                  <a:pt x="4802443" y="155596"/>
                  <a:pt x="4730981" y="311193"/>
                  <a:pt x="4645950" y="401656"/>
                </a:cubicBezTo>
                <a:cubicBezTo>
                  <a:pt x="4560919" y="492119"/>
                  <a:pt x="4492170" y="508402"/>
                  <a:pt x="4363719" y="542778"/>
                </a:cubicBezTo>
                <a:cubicBezTo>
                  <a:pt x="4235268" y="577154"/>
                  <a:pt x="4027213" y="597056"/>
                  <a:pt x="3875243" y="607911"/>
                </a:cubicBezTo>
                <a:cubicBezTo>
                  <a:pt x="3723273" y="618767"/>
                  <a:pt x="3451897" y="607911"/>
                  <a:pt x="3451897" y="607911"/>
                </a:cubicBezTo>
                <a:cubicBezTo>
                  <a:pt x="2909146" y="597056"/>
                  <a:pt x="1194052" y="629623"/>
                  <a:pt x="618736" y="542778"/>
                </a:cubicBezTo>
                <a:cubicBezTo>
                  <a:pt x="43420" y="455933"/>
                  <a:pt x="0" y="86844"/>
                  <a:pt x="0" y="86844"/>
                </a:cubicBez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TextBox 111"/>
          <p:cNvSpPr txBox="1"/>
          <p:nvPr/>
        </p:nvSpPr>
        <p:spPr>
          <a:xfrm>
            <a:off x="3598912" y="5715000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Charge Sharing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Freeform 95"/>
          <p:cNvSpPr/>
          <p:nvPr/>
        </p:nvSpPr>
        <p:spPr>
          <a:xfrm>
            <a:off x="6806226" y="2009911"/>
            <a:ext cx="270628" cy="2019135"/>
          </a:xfrm>
          <a:custGeom>
            <a:avLst/>
            <a:gdLst>
              <a:gd name="connsiteX0" fmla="*/ 0 w 846692"/>
              <a:gd name="connsiteY0" fmla="*/ 2019135 h 2019135"/>
              <a:gd name="connsiteX1" fmla="*/ 412491 w 846692"/>
              <a:gd name="connsiteY1" fmla="*/ 0 h 2019135"/>
              <a:gd name="connsiteX2" fmla="*/ 846692 w 846692"/>
              <a:gd name="connsiteY2" fmla="*/ 2019135 h 2019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692" h="2019135">
                <a:moveTo>
                  <a:pt x="0" y="2019135"/>
                </a:moveTo>
                <a:cubicBezTo>
                  <a:pt x="135688" y="1009567"/>
                  <a:pt x="271376" y="0"/>
                  <a:pt x="412491" y="0"/>
                </a:cubicBezTo>
                <a:cubicBezTo>
                  <a:pt x="553606" y="0"/>
                  <a:pt x="700149" y="1009567"/>
                  <a:pt x="846692" y="2019135"/>
                </a:cubicBezTo>
              </a:path>
            </a:pathLst>
          </a:cu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7" name="Gruppieren 30"/>
          <p:cNvGrpSpPr/>
          <p:nvPr/>
        </p:nvGrpSpPr>
        <p:grpSpPr>
          <a:xfrm>
            <a:off x="2915816" y="3337973"/>
            <a:ext cx="534888" cy="693136"/>
            <a:chOff x="2119630" y="3552056"/>
            <a:chExt cx="534888" cy="693136"/>
          </a:xfrm>
        </p:grpSpPr>
        <p:sp>
          <p:nvSpPr>
            <p:cNvPr id="32" name="Freeform 104"/>
            <p:cNvSpPr/>
            <p:nvPr/>
          </p:nvSpPr>
          <p:spPr>
            <a:xfrm>
              <a:off x="2256632" y="3891053"/>
              <a:ext cx="106726" cy="354139"/>
            </a:xfrm>
            <a:custGeom>
              <a:avLst/>
              <a:gdLst>
                <a:gd name="connsiteX0" fmla="*/ 0 w 466766"/>
                <a:gd name="connsiteY0" fmla="*/ 794265 h 805120"/>
                <a:gd name="connsiteX1" fmla="*/ 271376 w 466766"/>
                <a:gd name="connsiteY1" fmla="*/ 1809 h 805120"/>
                <a:gd name="connsiteX2" fmla="*/ 466766 w 466766"/>
                <a:gd name="connsiteY2" fmla="*/ 805120 h 805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6766" h="805120">
                  <a:moveTo>
                    <a:pt x="0" y="794265"/>
                  </a:moveTo>
                  <a:cubicBezTo>
                    <a:pt x="96791" y="397132"/>
                    <a:pt x="193582" y="0"/>
                    <a:pt x="271376" y="1809"/>
                  </a:cubicBezTo>
                  <a:cubicBezTo>
                    <a:pt x="349170" y="3618"/>
                    <a:pt x="466766" y="805120"/>
                    <a:pt x="466766" y="805120"/>
                  </a:cubicBezTo>
                </a:path>
              </a:pathLst>
            </a:cu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3" name="TextBox 108"/>
            <p:cNvSpPr txBox="1"/>
            <p:nvPr/>
          </p:nvSpPr>
          <p:spPr>
            <a:xfrm>
              <a:off x="2119630" y="3552056"/>
              <a:ext cx="5348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err="1" smtClean="0">
                  <a:solidFill>
                    <a:srgbClr val="000000"/>
                  </a:solidFill>
                  <a:latin typeface="Arial" charset="0"/>
                </a:rPr>
                <a:t>E</a:t>
              </a:r>
              <a:r>
                <a:rPr lang="en-US" baseline="-25000" dirty="0" err="1" smtClean="0">
                  <a:solidFill>
                    <a:srgbClr val="000000"/>
                  </a:solidFill>
                  <a:latin typeface="Arial" charset="0"/>
                </a:rPr>
                <a:t>Fl</a:t>
              </a:r>
              <a:r>
                <a:rPr lang="en-US" baseline="-25000" dirty="0" smtClean="0">
                  <a:solidFill>
                    <a:srgbClr val="000000"/>
                  </a:solidFill>
                  <a:latin typeface="Arial" charset="0"/>
                </a:rPr>
                <a:t>.</a:t>
              </a:r>
              <a:endParaRPr lang="en-US" dirty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29" name="Text Box 1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6EC98CDF-5C8A-43B4-B545-3538C5EE8723}" type="slidenum">
              <a:rPr lang="de-DE">
                <a:solidFill>
                  <a:srgbClr val="000000"/>
                </a:solidFill>
                <a:latin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de-DE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29551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 animBg="1"/>
      <p:bldP spid="15" grpId="0"/>
      <p:bldP spid="18" grpId="0"/>
      <p:bldP spid="26" grpId="0"/>
      <p:bldP spid="27" grpId="0" animBg="1"/>
      <p:bldP spid="25" grpId="0"/>
      <p:bldP spid="30" grpId="0" animBg="1"/>
      <p:bldP spid="30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Threshold</a:t>
            </a:r>
            <a:r>
              <a:rPr lang="de-DE" dirty="0" smtClean="0"/>
              <a:t> </a:t>
            </a:r>
            <a:r>
              <a:rPr lang="de-DE" dirty="0" err="1" smtClean="0"/>
              <a:t>scan</a:t>
            </a:r>
            <a:r>
              <a:rPr lang="de-DE" dirty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60 </a:t>
            </a:r>
            <a:r>
              <a:rPr lang="de-DE" dirty="0" err="1" smtClean="0"/>
              <a:t>keV</a:t>
            </a:r>
            <a:r>
              <a:rPr lang="de-DE" dirty="0" smtClean="0"/>
              <a:t> </a:t>
            </a:r>
            <a:r>
              <a:rPr lang="de-DE" dirty="0" err="1" smtClean="0"/>
              <a:t>photons</a:t>
            </a:r>
            <a:r>
              <a:rPr lang="de-DE" dirty="0" smtClean="0"/>
              <a:t> </a:t>
            </a:r>
            <a:r>
              <a:rPr lang="de-DE" dirty="0" err="1" smtClean="0"/>
              <a:t>onto</a:t>
            </a:r>
            <a:r>
              <a:rPr lang="de-DE" dirty="0" smtClean="0"/>
              <a:t> </a:t>
            </a:r>
            <a:r>
              <a:rPr lang="de-DE" dirty="0" err="1" smtClean="0"/>
              <a:t>silicon</a:t>
            </a:r>
            <a:r>
              <a:rPr lang="de-DE" dirty="0" smtClean="0"/>
              <a:t> </a:t>
            </a:r>
            <a:r>
              <a:rPr lang="de-DE" dirty="0" err="1" smtClean="0"/>
              <a:t>sensor</a:t>
            </a:r>
            <a:endParaRPr lang="de-DE" dirty="0"/>
          </a:p>
        </p:txBody>
      </p:sp>
      <p:pic>
        <p:nvPicPr>
          <p:cNvPr id="25" name="Grafik 24" descr="Am241_globalkali_messun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052736"/>
            <a:ext cx="6685280" cy="5013960"/>
          </a:xfrm>
          <a:prstGeom prst="rect">
            <a:avLst/>
          </a:prstGeom>
        </p:spPr>
      </p:pic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6EC98CDF-5C8A-43B4-B545-3538C5EE8723}" type="slidenum">
              <a:rPr lang="de-DE">
                <a:solidFill>
                  <a:srgbClr val="000000"/>
                </a:solidFill>
                <a:latin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de-DE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29980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1330" name="Rectangle 2"/>
          <p:cNvSpPr>
            <a:spLocks noChangeArrowheads="1"/>
          </p:cNvSpPr>
          <p:nvPr/>
        </p:nvSpPr>
        <p:spPr bwMode="auto">
          <a:xfrm>
            <a:off x="361950" y="1124744"/>
            <a:ext cx="8172450" cy="6953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2513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Agenda</a:t>
            </a:r>
          </a:p>
        </p:txBody>
      </p:sp>
      <p:sp>
        <p:nvSpPr>
          <p:cNvPr id="12513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55625" y="1111250"/>
            <a:ext cx="8050213" cy="4524375"/>
          </a:xfrm>
        </p:spPr>
        <p:txBody>
          <a:bodyPr/>
          <a:lstStyle/>
          <a:p>
            <a:pPr>
              <a:lnSpc>
                <a:spcPts val="4000"/>
              </a:lnSpc>
              <a:buFontTx/>
              <a:buChar char="•"/>
            </a:pPr>
            <a:r>
              <a:rPr lang="de-DE" b="1" dirty="0"/>
              <a:t>The </a:t>
            </a:r>
            <a:r>
              <a:rPr lang="de-DE" b="1" dirty="0" err="1" smtClean="0"/>
              <a:t>Medipix</a:t>
            </a:r>
            <a:r>
              <a:rPr lang="de-DE" b="1" dirty="0" smtClean="0"/>
              <a:t>/</a:t>
            </a:r>
            <a:r>
              <a:rPr lang="de-DE" b="1" dirty="0" err="1" smtClean="0"/>
              <a:t>Timepix</a:t>
            </a:r>
            <a:r>
              <a:rPr lang="de-DE" b="1" dirty="0" smtClean="0"/>
              <a:t> </a:t>
            </a:r>
            <a:r>
              <a:rPr lang="de-DE" b="1" dirty="0" err="1" smtClean="0"/>
              <a:t>detector</a:t>
            </a:r>
            <a:endParaRPr lang="de-DE" b="1" dirty="0" smtClean="0"/>
          </a:p>
          <a:p>
            <a:pPr>
              <a:lnSpc>
                <a:spcPts val="4000"/>
              </a:lnSpc>
              <a:buFontTx/>
              <a:buChar char="•"/>
            </a:pPr>
            <a:endParaRPr lang="de-DE" dirty="0"/>
          </a:p>
          <a:p>
            <a:pPr>
              <a:lnSpc>
                <a:spcPts val="4000"/>
              </a:lnSpc>
              <a:buFontTx/>
              <a:buChar char="•"/>
            </a:pP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/>
              <a:t>response</a:t>
            </a:r>
            <a:r>
              <a:rPr lang="de-DE" dirty="0"/>
              <a:t> </a:t>
            </a:r>
          </a:p>
          <a:p>
            <a:pPr>
              <a:lnSpc>
                <a:spcPts val="4000"/>
              </a:lnSpc>
              <a:buFontTx/>
              <a:buChar char="•"/>
            </a:pPr>
            <a:endParaRPr lang="de-DE" dirty="0" smtClean="0"/>
          </a:p>
          <a:p>
            <a:pPr>
              <a:lnSpc>
                <a:spcPts val="4000"/>
              </a:lnSpc>
              <a:buFontTx/>
              <a:buChar char="•"/>
            </a:pPr>
            <a:r>
              <a:rPr lang="de-DE" dirty="0" err="1" smtClean="0"/>
              <a:t>Application</a:t>
            </a:r>
            <a:r>
              <a:rPr lang="de-DE" dirty="0" smtClean="0"/>
              <a:t>: Imaging </a:t>
            </a:r>
            <a:r>
              <a:rPr lang="de-DE" dirty="0" err="1" smtClean="0"/>
              <a:t>spectroscopy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high </a:t>
            </a:r>
            <a:r>
              <a:rPr lang="de-DE" dirty="0" err="1" smtClean="0"/>
              <a:t>flux</a:t>
            </a:r>
            <a:endParaRPr lang="de-DE" dirty="0" smtClean="0"/>
          </a:p>
          <a:p>
            <a:pPr>
              <a:lnSpc>
                <a:spcPts val="4000"/>
              </a:lnSpc>
              <a:buFontTx/>
              <a:buChar char="•"/>
            </a:pPr>
            <a:endParaRPr lang="de-DE" dirty="0" smtClean="0"/>
          </a:p>
          <a:p>
            <a:pPr>
              <a:lnSpc>
                <a:spcPts val="4000"/>
              </a:lnSpc>
              <a:buFontTx/>
              <a:buChar char="•"/>
            </a:pPr>
            <a:r>
              <a:rPr lang="de-DE" dirty="0" err="1" smtClean="0"/>
              <a:t>Application</a:t>
            </a:r>
            <a:r>
              <a:rPr lang="de-DE" dirty="0" smtClean="0"/>
              <a:t>: Material </a:t>
            </a:r>
            <a:r>
              <a:rPr lang="de-DE" dirty="0" err="1"/>
              <a:t>resolved</a:t>
            </a:r>
            <a:r>
              <a:rPr lang="de-DE" dirty="0"/>
              <a:t> </a:t>
            </a:r>
            <a:r>
              <a:rPr lang="de-DE" dirty="0" err="1"/>
              <a:t>imaging</a:t>
            </a:r>
            <a:endParaRPr lang="de-DE" dirty="0"/>
          </a:p>
          <a:p>
            <a:pPr>
              <a:lnSpc>
                <a:spcPts val="4000"/>
              </a:lnSpc>
              <a:buFontTx/>
              <a:buChar char="•"/>
            </a:pPr>
            <a:endParaRPr lang="de-DE" dirty="0" smtClean="0"/>
          </a:p>
          <a:p>
            <a:pPr>
              <a:lnSpc>
                <a:spcPts val="4000"/>
              </a:lnSpc>
              <a:buFontTx/>
              <a:buChar char="•"/>
            </a:pPr>
            <a:r>
              <a:rPr lang="de-DE" dirty="0" err="1" smtClean="0"/>
              <a:t>Application</a:t>
            </a:r>
            <a:r>
              <a:rPr lang="de-DE" dirty="0" smtClean="0"/>
              <a:t>: </a:t>
            </a:r>
            <a:r>
              <a:rPr lang="de-DE" dirty="0" err="1" smtClean="0"/>
              <a:t>Dosimetry</a:t>
            </a:r>
            <a:endParaRPr lang="de-DE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810625" y="6486351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1A6DE775-9D78-4266-8618-656B06ED6F24}" type="slidenum">
              <a:rPr lang="de-DE" sz="1600">
                <a:solidFill>
                  <a:srgbClr val="000000"/>
                </a:solidFill>
                <a:latin typeface="Arial" charset="0"/>
                <a:cs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e-DE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1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9500" y="222250"/>
            <a:ext cx="7524948" cy="693738"/>
          </a:xfrm>
        </p:spPr>
        <p:txBody>
          <a:bodyPr/>
          <a:lstStyle/>
          <a:p>
            <a:r>
              <a:rPr lang="de-DE" dirty="0" err="1" smtClean="0"/>
              <a:t>Differentiated</a:t>
            </a:r>
            <a:r>
              <a:rPr lang="de-DE" dirty="0" smtClean="0"/>
              <a:t> </a:t>
            </a:r>
            <a:r>
              <a:rPr lang="de-DE" dirty="0" err="1" smtClean="0"/>
              <a:t>threshold</a:t>
            </a:r>
            <a:r>
              <a:rPr lang="de-DE" dirty="0" smtClean="0"/>
              <a:t>-scan = </a:t>
            </a:r>
            <a:r>
              <a:rPr lang="de-DE" dirty="0" err="1" smtClean="0"/>
              <a:t>response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endParaRPr lang="de-DE" dirty="0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766421" y="1295400"/>
            <a:ext cx="4286274" cy="412432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5052700" y="1295400"/>
            <a:ext cx="1143008" cy="4124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5052700" y="1326198"/>
            <a:ext cx="1143008" cy="299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400" b="1" dirty="0" err="1" smtClean="0">
                <a:solidFill>
                  <a:srgbClr val="000000"/>
                </a:solidFill>
                <a:latin typeface="Arial"/>
              </a:rPr>
              <a:t>Photoeffect</a:t>
            </a:r>
            <a:endParaRPr lang="de-DE" sz="14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766420" y="1307148"/>
            <a:ext cx="4286280" cy="514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400" b="1" dirty="0">
                <a:solidFill>
                  <a:srgbClr val="000000"/>
                </a:solidFill>
                <a:latin typeface="Arial"/>
              </a:rPr>
              <a:t>Diffusion</a:t>
            </a:r>
            <a:r>
              <a:rPr lang="de-DE" sz="1400" b="1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de-DE" sz="1400" b="1" dirty="0" err="1" smtClean="0">
                <a:solidFill>
                  <a:srgbClr val="000000"/>
                </a:solidFill>
                <a:latin typeface="Arial"/>
              </a:rPr>
              <a:t>electron</a:t>
            </a:r>
            <a:r>
              <a:rPr lang="de-DE" sz="1400" b="1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400" b="1" dirty="0" err="1" smtClean="0">
                <a:solidFill>
                  <a:srgbClr val="000000"/>
                </a:solidFill>
                <a:latin typeface="Arial"/>
              </a:rPr>
              <a:t>track</a:t>
            </a:r>
            <a:r>
              <a:rPr lang="de-DE" sz="1400" b="1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400" b="1" dirty="0" err="1" smtClean="0">
                <a:solidFill>
                  <a:srgbClr val="000000"/>
                </a:solidFill>
                <a:latin typeface="Arial"/>
              </a:rPr>
              <a:t>length</a:t>
            </a:r>
            <a:r>
              <a:rPr lang="de-DE" sz="1400" b="1" dirty="0" smtClean="0">
                <a:solidFill>
                  <a:srgbClr val="000000"/>
                </a:solidFill>
                <a:latin typeface="Arial"/>
              </a:rPr>
              <a:t>, Compton </a:t>
            </a:r>
            <a:r>
              <a:rPr lang="de-DE" sz="1400" b="1" dirty="0" err="1" smtClean="0">
                <a:solidFill>
                  <a:srgbClr val="000000"/>
                </a:solidFill>
                <a:latin typeface="Arial"/>
              </a:rPr>
              <a:t>scattering</a:t>
            </a:r>
            <a:endParaRPr lang="de-DE" sz="1400" b="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" name="Grafik 23" descr="Am241_globalkali_transparen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3040" y="997044"/>
            <a:ext cx="6410960" cy="4808220"/>
          </a:xfrm>
          <a:prstGeom prst="rect">
            <a:avLst/>
          </a:prstGeom>
        </p:spPr>
      </p:pic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6EC98CDF-5C8A-43B4-B545-3538C5EE8723}" type="slidenum">
              <a:rPr lang="de-DE">
                <a:solidFill>
                  <a:srgbClr val="000000"/>
                </a:solidFill>
                <a:latin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de-DE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3601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4049" name="Rectangle 2"/>
          <p:cNvSpPr>
            <a:spLocks noGrp="1" noChangeArrowheads="1"/>
          </p:cNvSpPr>
          <p:nvPr>
            <p:ph type="title"/>
          </p:nvPr>
        </p:nvSpPr>
        <p:spPr>
          <a:xfrm>
            <a:off x="546100" y="273050"/>
            <a:ext cx="8597900" cy="693738"/>
          </a:xfrm>
        </p:spPr>
        <p:txBody>
          <a:bodyPr/>
          <a:lstStyle/>
          <a:p>
            <a:pPr eaLnBrk="1" hangingPunct="1"/>
            <a:r>
              <a:rPr lang="en-US" dirty="0" smtClean="0"/>
              <a:t>Response of a </a:t>
            </a:r>
            <a:r>
              <a:rPr lang="en-US" dirty="0" err="1" smtClean="0"/>
              <a:t>CdTe</a:t>
            </a:r>
            <a:r>
              <a:rPr lang="en-US" dirty="0" smtClean="0"/>
              <a:t> </a:t>
            </a:r>
            <a:r>
              <a:rPr lang="en-US" dirty="0" err="1" smtClean="0"/>
              <a:t>Medipix</a:t>
            </a:r>
            <a:r>
              <a:rPr lang="en-US" dirty="0" smtClean="0"/>
              <a:t> to X-rays </a:t>
            </a:r>
          </a:p>
        </p:txBody>
      </p:sp>
      <p:pic>
        <p:nvPicPr>
          <p:cNvPr id="435405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7900" y="1019175"/>
            <a:ext cx="7386638" cy="507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54051" name="Text Box 4"/>
          <p:cNvSpPr txBox="1">
            <a:spLocks noChangeArrowheads="1"/>
          </p:cNvSpPr>
          <p:nvPr/>
        </p:nvSpPr>
        <p:spPr bwMode="auto">
          <a:xfrm>
            <a:off x="1917700" y="5816600"/>
            <a:ext cx="5246688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b="1" dirty="0">
                <a:solidFill>
                  <a:srgbClr val="000000"/>
                </a:solidFill>
                <a:latin typeface="Arial" charset="0"/>
              </a:rPr>
              <a:t>In </a:t>
            </a:r>
            <a:r>
              <a:rPr lang="de-DE" b="1" dirty="0" err="1">
                <a:solidFill>
                  <a:srgbClr val="000000"/>
                </a:solidFill>
                <a:latin typeface="Arial" charset="0"/>
              </a:rPr>
              <a:t>pixel</a:t>
            </a:r>
            <a:r>
              <a:rPr lang="de-DE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b="1" dirty="0" err="1">
                <a:solidFill>
                  <a:srgbClr val="000000"/>
                </a:solidFill>
                <a:latin typeface="Arial" charset="0"/>
              </a:rPr>
              <a:t>deposited</a:t>
            </a:r>
            <a:r>
              <a:rPr lang="de-DE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b="1" dirty="0" err="1">
                <a:solidFill>
                  <a:srgbClr val="000000"/>
                </a:solidFill>
                <a:latin typeface="Arial" charset="0"/>
              </a:rPr>
              <a:t>energy</a:t>
            </a:r>
            <a:r>
              <a:rPr lang="de-DE" b="1" dirty="0">
                <a:solidFill>
                  <a:srgbClr val="000000"/>
                </a:solidFill>
                <a:latin typeface="Arial" charset="0"/>
              </a:rPr>
              <a:t> in </a:t>
            </a:r>
            <a:r>
              <a:rPr lang="de-DE" b="1" dirty="0" err="1">
                <a:solidFill>
                  <a:srgbClr val="000000"/>
                </a:solidFill>
                <a:latin typeface="Arial" charset="0"/>
              </a:rPr>
              <a:t>keV</a:t>
            </a:r>
            <a:r>
              <a:rPr lang="de-DE" b="1" dirty="0">
                <a:solidFill>
                  <a:srgbClr val="000000"/>
                </a:solidFill>
                <a:latin typeface="Arial" charset="0"/>
              </a:rPr>
              <a:t> (</a:t>
            </a:r>
            <a:r>
              <a:rPr lang="de-DE" b="1" dirty="0" err="1">
                <a:solidFill>
                  <a:srgbClr val="000000"/>
                </a:solidFill>
                <a:latin typeface="Arial" charset="0"/>
              </a:rPr>
              <a:t>from</a:t>
            </a:r>
            <a:r>
              <a:rPr lang="de-DE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b="1" dirty="0" err="1">
                <a:solidFill>
                  <a:srgbClr val="000000"/>
                </a:solidFill>
                <a:latin typeface="Arial" charset="0"/>
              </a:rPr>
              <a:t>tresholdscan</a:t>
            </a:r>
            <a:r>
              <a:rPr lang="de-DE" b="1" dirty="0">
                <a:solidFill>
                  <a:srgbClr val="000000"/>
                </a:solidFill>
                <a:latin typeface="Arial" charset="0"/>
              </a:rPr>
              <a:t>)</a:t>
            </a:r>
          </a:p>
        </p:txBody>
      </p:sp>
      <p:sp>
        <p:nvSpPr>
          <p:cNvPr id="4354052" name="Text Box 5"/>
          <p:cNvSpPr txBox="1">
            <a:spLocks noChangeArrowheads="1"/>
          </p:cNvSpPr>
          <p:nvPr/>
        </p:nvSpPr>
        <p:spPr bwMode="auto">
          <a:xfrm rot="-5400000">
            <a:off x="-25400" y="3284538"/>
            <a:ext cx="2263775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b="1" dirty="0" err="1">
                <a:solidFill>
                  <a:srgbClr val="000000"/>
                </a:solidFill>
                <a:latin typeface="Arial" charset="0"/>
              </a:rPr>
              <a:t>Number</a:t>
            </a:r>
            <a:r>
              <a:rPr lang="de-DE" b="1" dirty="0">
                <a:solidFill>
                  <a:srgbClr val="000000"/>
                </a:solidFill>
                <a:latin typeface="Arial" charset="0"/>
              </a:rPr>
              <a:t> of </a:t>
            </a:r>
            <a:r>
              <a:rPr lang="de-DE" b="1" dirty="0" err="1">
                <a:solidFill>
                  <a:srgbClr val="000000"/>
                </a:solidFill>
                <a:latin typeface="Arial" charset="0"/>
              </a:rPr>
              <a:t>events</a:t>
            </a:r>
            <a:endParaRPr lang="de-DE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54053" name="Rectangle 6"/>
          <p:cNvSpPr>
            <a:spLocks noChangeArrowheads="1"/>
          </p:cNvSpPr>
          <p:nvPr/>
        </p:nvSpPr>
        <p:spPr bwMode="auto">
          <a:xfrm>
            <a:off x="5832475" y="1628775"/>
            <a:ext cx="1562100" cy="561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b="1" dirty="0">
                <a:solidFill>
                  <a:srgbClr val="FF3300"/>
                </a:solidFill>
                <a:latin typeface="Arial" charset="0"/>
              </a:rPr>
              <a:t>*</a:t>
            </a:r>
            <a:r>
              <a:rPr lang="de-DE" dirty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de-DE" dirty="0" err="1">
                <a:solidFill>
                  <a:srgbClr val="000000"/>
                </a:solidFill>
                <a:latin typeface="Arial" charset="0"/>
              </a:rPr>
              <a:t>Measurement</a:t>
            </a:r>
            <a:endParaRPr lang="de-DE" dirty="0">
              <a:solidFill>
                <a:srgbClr val="000000"/>
              </a:solidFill>
              <a:latin typeface="Arial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dirty="0">
                <a:solidFill>
                  <a:srgbClr val="000000"/>
                </a:solidFill>
                <a:latin typeface="Arial" charset="0"/>
              </a:rPr>
              <a:t>   Simulation</a:t>
            </a:r>
          </a:p>
        </p:txBody>
      </p:sp>
      <p:sp>
        <p:nvSpPr>
          <p:cNvPr id="4354054" name="Line 7"/>
          <p:cNvSpPr>
            <a:spLocks noChangeShapeType="1"/>
          </p:cNvSpPr>
          <p:nvPr/>
        </p:nvSpPr>
        <p:spPr bwMode="auto">
          <a:xfrm>
            <a:off x="5905500" y="2019300"/>
            <a:ext cx="171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54055" name="Rectangle 8"/>
          <p:cNvSpPr>
            <a:spLocks noChangeArrowheads="1"/>
          </p:cNvSpPr>
          <p:nvPr/>
        </p:nvSpPr>
        <p:spPr bwMode="auto">
          <a:xfrm>
            <a:off x="7635875" y="1152525"/>
            <a:ext cx="885825" cy="4514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54056" name="Text Box 9"/>
          <p:cNvSpPr txBox="1">
            <a:spLocks noChangeArrowheads="1"/>
          </p:cNvSpPr>
          <p:nvPr/>
        </p:nvSpPr>
        <p:spPr bwMode="auto">
          <a:xfrm>
            <a:off x="5672138" y="2393950"/>
            <a:ext cx="15621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>
                <a:solidFill>
                  <a:srgbClr val="000000"/>
                </a:solidFill>
                <a:latin typeface="Arial" charset="0"/>
              </a:rPr>
              <a:t>Primary photon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>
                <a:solidFill>
                  <a:srgbClr val="000000"/>
                </a:solidFill>
                <a:latin typeface="Arial" charset="0"/>
              </a:rPr>
              <a:t>energy</a:t>
            </a:r>
          </a:p>
        </p:txBody>
      </p:sp>
      <p:sp>
        <p:nvSpPr>
          <p:cNvPr id="4354057" name="Line 10"/>
          <p:cNvSpPr>
            <a:spLocks noChangeShapeType="1"/>
          </p:cNvSpPr>
          <p:nvPr/>
        </p:nvSpPr>
        <p:spPr bwMode="auto">
          <a:xfrm>
            <a:off x="6516216" y="2914650"/>
            <a:ext cx="0" cy="379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54058" name="Line 11"/>
          <p:cNvSpPr>
            <a:spLocks noChangeShapeType="1"/>
          </p:cNvSpPr>
          <p:nvPr/>
        </p:nvSpPr>
        <p:spPr bwMode="auto">
          <a:xfrm>
            <a:off x="2019300" y="2038350"/>
            <a:ext cx="0" cy="390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2936" tIns="41469" rIns="82936" bIns="41469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54059" name="Text Box 12"/>
          <p:cNvSpPr txBox="1">
            <a:spLocks noChangeArrowheads="1"/>
          </p:cNvSpPr>
          <p:nvPr/>
        </p:nvSpPr>
        <p:spPr bwMode="auto">
          <a:xfrm>
            <a:off x="1889125" y="1689100"/>
            <a:ext cx="1209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>
                <a:solidFill>
                  <a:srgbClr val="000000"/>
                </a:solidFill>
                <a:latin typeface="Arial" charset="0"/>
              </a:rPr>
              <a:t>Noise edge</a:t>
            </a:r>
          </a:p>
        </p:txBody>
      </p:sp>
      <p:sp>
        <p:nvSpPr>
          <p:cNvPr id="4354060" name="Text Box 1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6EC98CDF-5C8A-43B4-B545-3538C5EE8723}" type="slidenum">
              <a:rPr lang="de-DE">
                <a:solidFill>
                  <a:srgbClr val="000000"/>
                </a:solidFill>
                <a:latin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de-DE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54061" name="Rectangle 14"/>
          <p:cNvSpPr>
            <a:spLocks noChangeArrowheads="1"/>
          </p:cNvSpPr>
          <p:nvPr/>
        </p:nvSpPr>
        <p:spPr bwMode="auto">
          <a:xfrm>
            <a:off x="5572125" y="1628775"/>
            <a:ext cx="352425" cy="666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54062" name="Rectangle 15"/>
          <p:cNvSpPr>
            <a:spLocks noChangeArrowheads="1"/>
          </p:cNvSpPr>
          <p:nvPr/>
        </p:nvSpPr>
        <p:spPr bwMode="auto">
          <a:xfrm>
            <a:off x="1504950" y="969963"/>
            <a:ext cx="6143625" cy="41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82936" tIns="41469" rIns="82936" bIns="41469" anchor="ctr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54063" name="Text Box 16"/>
          <p:cNvSpPr txBox="1">
            <a:spLocks noChangeArrowheads="1"/>
          </p:cNvSpPr>
          <p:nvPr/>
        </p:nvSpPr>
        <p:spPr bwMode="auto">
          <a:xfrm rot="-1325803">
            <a:off x="253416" y="1222087"/>
            <a:ext cx="2446962" cy="646331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b="1" dirty="0">
                <a:solidFill>
                  <a:srgbClr val="000000"/>
                </a:solidFill>
                <a:latin typeface="Arial" charset="0"/>
              </a:rPr>
              <a:t>1.6 mm </a:t>
            </a:r>
            <a:r>
              <a:rPr lang="de-DE" b="1" dirty="0" err="1">
                <a:solidFill>
                  <a:srgbClr val="000000"/>
                </a:solidFill>
                <a:latin typeface="Arial" charset="0"/>
              </a:rPr>
              <a:t>CdTe</a:t>
            </a:r>
            <a:r>
              <a:rPr lang="de-DE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b="1" dirty="0" err="1">
                <a:solidFill>
                  <a:srgbClr val="000000"/>
                </a:solidFill>
                <a:latin typeface="Arial" charset="0"/>
              </a:rPr>
              <a:t>sensor</a:t>
            </a:r>
            <a:endParaRPr lang="de-DE" b="1" dirty="0">
              <a:solidFill>
                <a:srgbClr val="000000"/>
              </a:solidFill>
              <a:latin typeface="Arial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b="1" dirty="0">
                <a:solidFill>
                  <a:srgbClr val="000000"/>
                </a:solidFill>
                <a:latin typeface="Arial" charset="0"/>
              </a:rPr>
              <a:t>(220 µm </a:t>
            </a:r>
            <a:r>
              <a:rPr lang="de-DE" b="1" dirty="0" err="1">
                <a:solidFill>
                  <a:srgbClr val="000000"/>
                </a:solidFill>
                <a:latin typeface="Arial" charset="0"/>
              </a:rPr>
              <a:t>pitch</a:t>
            </a:r>
            <a:r>
              <a:rPr lang="de-DE" b="1" dirty="0">
                <a:solidFill>
                  <a:srgbClr val="000000"/>
                </a:solidFill>
                <a:latin typeface="Arial" charset="0"/>
              </a:rPr>
              <a:t>)</a:t>
            </a:r>
          </a:p>
        </p:txBody>
      </p:sp>
      <p:sp>
        <p:nvSpPr>
          <p:cNvPr id="4354064" name="Text Box 17"/>
          <p:cNvSpPr txBox="1">
            <a:spLocks noChangeArrowheads="1"/>
          </p:cNvSpPr>
          <p:nvPr/>
        </p:nvSpPr>
        <p:spPr bwMode="auto">
          <a:xfrm>
            <a:off x="1936750" y="2803525"/>
            <a:ext cx="187483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>
                <a:solidFill>
                  <a:srgbClr val="000000"/>
                </a:solidFill>
                <a:latin typeface="Arial" charset="0"/>
              </a:rPr>
              <a:t>Fluorescence lines</a:t>
            </a:r>
            <a:br>
              <a:rPr lang="de-DE">
                <a:solidFill>
                  <a:srgbClr val="000000"/>
                </a:solidFill>
                <a:latin typeface="Arial" charset="0"/>
              </a:rPr>
            </a:br>
            <a:r>
              <a:rPr lang="de-DE">
                <a:solidFill>
                  <a:srgbClr val="000000"/>
                </a:solidFill>
                <a:latin typeface="Arial" charset="0"/>
              </a:rPr>
              <a:t>of Cd and Te</a:t>
            </a:r>
          </a:p>
        </p:txBody>
      </p:sp>
      <p:sp>
        <p:nvSpPr>
          <p:cNvPr id="4354065" name="Text Box 18"/>
          <p:cNvSpPr txBox="1">
            <a:spLocks noChangeArrowheads="1"/>
          </p:cNvSpPr>
          <p:nvPr/>
        </p:nvSpPr>
        <p:spPr bwMode="auto">
          <a:xfrm>
            <a:off x="3952499" y="2822575"/>
            <a:ext cx="93737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dirty="0" err="1" smtClean="0">
                <a:solidFill>
                  <a:srgbClr val="66FF66"/>
                </a:solidFill>
                <a:latin typeface="Arial" charset="0"/>
              </a:rPr>
              <a:t>Escape</a:t>
            </a:r>
            <a:r>
              <a:rPr lang="de-DE" dirty="0">
                <a:solidFill>
                  <a:srgbClr val="66FF66"/>
                </a:solidFill>
                <a:latin typeface="Arial" charset="0"/>
              </a:rPr>
              <a:t>-</a:t>
            </a:r>
            <a:br>
              <a:rPr lang="de-DE" dirty="0">
                <a:solidFill>
                  <a:srgbClr val="66FF66"/>
                </a:solidFill>
                <a:latin typeface="Arial" charset="0"/>
              </a:rPr>
            </a:br>
            <a:r>
              <a:rPr lang="de-DE" dirty="0" err="1" smtClean="0">
                <a:solidFill>
                  <a:srgbClr val="66FF66"/>
                </a:solidFill>
                <a:latin typeface="Arial" charset="0"/>
              </a:rPr>
              <a:t>peaks</a:t>
            </a:r>
            <a:endParaRPr lang="de-DE" dirty="0">
              <a:solidFill>
                <a:srgbClr val="66FF66"/>
              </a:solidFill>
              <a:latin typeface="Arial" charset="0"/>
            </a:endParaRPr>
          </a:p>
        </p:txBody>
      </p:sp>
      <p:sp>
        <p:nvSpPr>
          <p:cNvPr id="4354066" name="Line 19"/>
          <p:cNvSpPr>
            <a:spLocks noChangeShapeType="1"/>
          </p:cNvSpPr>
          <p:nvPr/>
        </p:nvSpPr>
        <p:spPr bwMode="auto">
          <a:xfrm>
            <a:off x="2752725" y="3438525"/>
            <a:ext cx="0" cy="569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54067" name="Line 20"/>
          <p:cNvSpPr>
            <a:spLocks noChangeShapeType="1"/>
          </p:cNvSpPr>
          <p:nvPr/>
        </p:nvSpPr>
        <p:spPr bwMode="auto">
          <a:xfrm>
            <a:off x="3038475" y="3438525"/>
            <a:ext cx="0" cy="569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54068" name="Line 21"/>
          <p:cNvSpPr>
            <a:spLocks noChangeShapeType="1"/>
          </p:cNvSpPr>
          <p:nvPr/>
        </p:nvSpPr>
        <p:spPr bwMode="auto">
          <a:xfrm>
            <a:off x="2962275" y="3438525"/>
            <a:ext cx="0" cy="569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54069" name="Line 22"/>
          <p:cNvSpPr>
            <a:spLocks noChangeShapeType="1"/>
          </p:cNvSpPr>
          <p:nvPr/>
        </p:nvSpPr>
        <p:spPr bwMode="auto">
          <a:xfrm>
            <a:off x="3314700" y="3438525"/>
            <a:ext cx="0" cy="569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54070" name="Line 23"/>
          <p:cNvSpPr>
            <a:spLocks noChangeShapeType="1"/>
          </p:cNvSpPr>
          <p:nvPr/>
        </p:nvSpPr>
        <p:spPr bwMode="auto">
          <a:xfrm>
            <a:off x="3657600" y="3438525"/>
            <a:ext cx="0" cy="569913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54071" name="Line 24"/>
          <p:cNvSpPr>
            <a:spLocks noChangeShapeType="1"/>
          </p:cNvSpPr>
          <p:nvPr/>
        </p:nvSpPr>
        <p:spPr bwMode="auto">
          <a:xfrm>
            <a:off x="4010025" y="3438525"/>
            <a:ext cx="0" cy="569913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54072" name="Line 25"/>
          <p:cNvSpPr>
            <a:spLocks noChangeShapeType="1"/>
          </p:cNvSpPr>
          <p:nvPr/>
        </p:nvSpPr>
        <p:spPr bwMode="auto">
          <a:xfrm>
            <a:off x="3933825" y="3438525"/>
            <a:ext cx="0" cy="569913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54073" name="Line 26"/>
          <p:cNvSpPr>
            <a:spLocks noChangeShapeType="1"/>
          </p:cNvSpPr>
          <p:nvPr/>
        </p:nvSpPr>
        <p:spPr bwMode="auto">
          <a:xfrm>
            <a:off x="4210050" y="3438525"/>
            <a:ext cx="0" cy="569913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1757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6767" name="Rectangle 15"/>
          <p:cNvSpPr>
            <a:spLocks noChangeArrowheads="1"/>
          </p:cNvSpPr>
          <p:nvPr/>
        </p:nvSpPr>
        <p:spPr bwMode="auto">
          <a:xfrm>
            <a:off x="4838700" y="1636043"/>
            <a:ext cx="4143375" cy="4333875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6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of response has to take many effects into account </a:t>
            </a:r>
            <a:endParaRPr lang="en-GB" dirty="0"/>
          </a:p>
        </p:txBody>
      </p:sp>
      <p:sp>
        <p:nvSpPr>
          <p:cNvPr id="1226760" name="Rectangle 8"/>
          <p:cNvSpPr>
            <a:spLocks noChangeArrowheads="1"/>
          </p:cNvSpPr>
          <p:nvPr/>
        </p:nvSpPr>
        <p:spPr bwMode="auto">
          <a:xfrm>
            <a:off x="590550" y="1639218"/>
            <a:ext cx="3802063" cy="4389438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97957" rIns="0" bIns="0"/>
          <a:lstStyle/>
          <a:p>
            <a:pPr marL="533400" indent="-261938" defTabSz="447675">
              <a:lnSpc>
                <a:spcPct val="117000"/>
              </a:lnSpc>
              <a:spcBef>
                <a:spcPct val="20000"/>
              </a:spcBef>
              <a:buFontTx/>
              <a:buChar char="•"/>
            </a:pPr>
            <a:r>
              <a:rPr lang="de-DE" sz="1600" dirty="0" err="1"/>
              <a:t>Elektromagnetic</a:t>
            </a:r>
            <a:r>
              <a:rPr lang="de-DE" sz="1600" dirty="0"/>
              <a:t> </a:t>
            </a:r>
            <a:r>
              <a:rPr lang="de-DE" sz="1600" dirty="0" err="1"/>
              <a:t>interactions</a:t>
            </a:r>
            <a:endParaRPr lang="de-DE" sz="1600" dirty="0"/>
          </a:p>
          <a:p>
            <a:pPr marL="533400" indent="-261938" defTabSz="447675">
              <a:lnSpc>
                <a:spcPct val="117000"/>
              </a:lnSpc>
              <a:spcBef>
                <a:spcPct val="20000"/>
              </a:spcBef>
              <a:buFontTx/>
              <a:buChar char="•"/>
            </a:pPr>
            <a:r>
              <a:rPr lang="de-DE" sz="1600" dirty="0" err="1"/>
              <a:t>Secondary</a:t>
            </a:r>
            <a:r>
              <a:rPr lang="de-DE" sz="1600" dirty="0"/>
              <a:t> </a:t>
            </a:r>
            <a:r>
              <a:rPr lang="de-DE" sz="1600" dirty="0" err="1"/>
              <a:t>radiation</a:t>
            </a:r>
            <a:r>
              <a:rPr lang="de-DE" sz="1600" dirty="0"/>
              <a:t> (</a:t>
            </a:r>
            <a:r>
              <a:rPr lang="de-DE" sz="1600" dirty="0" err="1"/>
              <a:t>fluorecences</a:t>
            </a:r>
            <a:r>
              <a:rPr lang="de-DE" sz="1600" dirty="0"/>
              <a:t>)</a:t>
            </a:r>
          </a:p>
          <a:p>
            <a:pPr marL="533400" indent="-261938" defTabSz="447675">
              <a:lnSpc>
                <a:spcPct val="117000"/>
              </a:lnSpc>
              <a:spcBef>
                <a:spcPct val="20000"/>
              </a:spcBef>
              <a:buFontTx/>
              <a:buChar char="•"/>
            </a:pPr>
            <a:r>
              <a:rPr lang="de-DE" sz="1600" dirty="0"/>
              <a:t>Tracking on µm-</a:t>
            </a:r>
            <a:r>
              <a:rPr lang="de-DE" sz="1600" dirty="0" err="1"/>
              <a:t>scale</a:t>
            </a:r>
            <a:endParaRPr lang="de-DE" sz="1600" dirty="0"/>
          </a:p>
          <a:p>
            <a:pPr marL="533400" indent="-261938" defTabSz="447675">
              <a:lnSpc>
                <a:spcPct val="117000"/>
              </a:lnSpc>
              <a:spcBef>
                <a:spcPct val="20000"/>
              </a:spcBef>
              <a:buFontTx/>
              <a:buChar char="•"/>
            </a:pPr>
            <a:r>
              <a:rPr lang="de-DE" sz="1600" dirty="0" err="1"/>
              <a:t>Fano</a:t>
            </a:r>
            <a:r>
              <a:rPr lang="de-DE" sz="1600" dirty="0"/>
              <a:t>-Noise</a:t>
            </a:r>
          </a:p>
          <a:p>
            <a:pPr marL="533400" indent="-261938" defTabSz="447675">
              <a:lnSpc>
                <a:spcPct val="117000"/>
              </a:lnSpc>
              <a:spcBef>
                <a:spcPct val="20000"/>
              </a:spcBef>
              <a:buFontTx/>
              <a:buChar char="•"/>
            </a:pPr>
            <a:r>
              <a:rPr lang="de-DE" sz="1600" dirty="0"/>
              <a:t>Charge-Carrier </a:t>
            </a:r>
            <a:r>
              <a:rPr lang="de-DE" sz="1600" dirty="0" err="1"/>
              <a:t>respulsion</a:t>
            </a:r>
            <a:endParaRPr lang="de-DE" sz="1600" dirty="0"/>
          </a:p>
          <a:p>
            <a:pPr marL="533400" indent="-261938" defTabSz="447675">
              <a:lnSpc>
                <a:spcPct val="117000"/>
              </a:lnSpc>
              <a:spcBef>
                <a:spcPct val="20000"/>
              </a:spcBef>
              <a:buFontTx/>
              <a:buChar char="•"/>
            </a:pPr>
            <a:r>
              <a:rPr lang="de-DE" sz="1600" dirty="0" err="1"/>
              <a:t>Isotropic</a:t>
            </a:r>
            <a:r>
              <a:rPr lang="de-DE" sz="1600" dirty="0"/>
              <a:t> </a:t>
            </a:r>
            <a:r>
              <a:rPr lang="de-DE" sz="1600" dirty="0" err="1"/>
              <a:t>diffusion</a:t>
            </a:r>
            <a:r>
              <a:rPr lang="de-DE" sz="1600" dirty="0"/>
              <a:t> </a:t>
            </a:r>
            <a:r>
              <a:rPr lang="de-DE" sz="1600" dirty="0" err="1"/>
              <a:t>during</a:t>
            </a:r>
            <a:r>
              <a:rPr lang="de-DE" sz="1600" dirty="0"/>
              <a:t> </a:t>
            </a:r>
            <a:r>
              <a:rPr lang="de-DE" sz="1600" dirty="0" err="1"/>
              <a:t>drift</a:t>
            </a:r>
            <a:endParaRPr lang="de-DE" sz="1600" dirty="0"/>
          </a:p>
          <a:p>
            <a:pPr marL="533400" indent="-261938" defTabSz="447675">
              <a:lnSpc>
                <a:spcPct val="117000"/>
              </a:lnSpc>
              <a:spcBef>
                <a:spcPct val="20000"/>
              </a:spcBef>
              <a:buFontTx/>
              <a:buChar char="•"/>
            </a:pPr>
            <a:r>
              <a:rPr lang="de-DE" sz="1600" dirty="0"/>
              <a:t>Limited </a:t>
            </a:r>
            <a:r>
              <a:rPr lang="de-DE" sz="1600" dirty="0" err="1"/>
              <a:t>charge</a:t>
            </a:r>
            <a:r>
              <a:rPr lang="de-DE" sz="1600" dirty="0"/>
              <a:t> </a:t>
            </a:r>
            <a:r>
              <a:rPr lang="de-DE" sz="1600" dirty="0" err="1"/>
              <a:t>carrier</a:t>
            </a:r>
            <a:r>
              <a:rPr lang="de-DE" sz="1600" dirty="0"/>
              <a:t> </a:t>
            </a:r>
            <a:r>
              <a:rPr lang="de-DE" sz="1600" dirty="0" err="1"/>
              <a:t>lifetime</a:t>
            </a:r>
            <a:endParaRPr lang="de-DE" sz="1600" dirty="0"/>
          </a:p>
          <a:p>
            <a:pPr marL="533400" indent="-261938" defTabSz="447675">
              <a:lnSpc>
                <a:spcPct val="117000"/>
              </a:lnSpc>
              <a:spcBef>
                <a:spcPct val="20000"/>
              </a:spcBef>
              <a:buFontTx/>
              <a:buChar char="•"/>
            </a:pPr>
            <a:r>
              <a:rPr lang="de-DE" sz="1600" dirty="0" err="1"/>
              <a:t>Electron+hole</a:t>
            </a:r>
            <a:r>
              <a:rPr lang="de-DE" sz="1600" dirty="0"/>
              <a:t> </a:t>
            </a:r>
            <a:r>
              <a:rPr lang="de-DE" sz="1600" dirty="0" err="1"/>
              <a:t>signal</a:t>
            </a:r>
            <a:r>
              <a:rPr lang="de-DE" sz="1600" dirty="0"/>
              <a:t> </a:t>
            </a:r>
            <a:r>
              <a:rPr lang="de-DE" sz="1600" dirty="0" err="1"/>
              <a:t>contribution</a:t>
            </a:r>
            <a:endParaRPr lang="de-DE" sz="1600" dirty="0"/>
          </a:p>
          <a:p>
            <a:pPr marL="533400" indent="-261938" defTabSz="447675">
              <a:lnSpc>
                <a:spcPct val="117000"/>
              </a:lnSpc>
              <a:spcBef>
                <a:spcPct val="20000"/>
              </a:spcBef>
              <a:buFontTx/>
              <a:buChar char="•"/>
            </a:pPr>
            <a:r>
              <a:rPr lang="de-DE" sz="1600" dirty="0" err="1"/>
              <a:t>Electric</a:t>
            </a:r>
            <a:r>
              <a:rPr lang="de-DE" sz="1600" dirty="0"/>
              <a:t> </a:t>
            </a:r>
            <a:r>
              <a:rPr lang="de-DE" sz="1600" dirty="0" err="1"/>
              <a:t>field</a:t>
            </a:r>
            <a:r>
              <a:rPr lang="de-DE" sz="1600" dirty="0"/>
              <a:t> in </a:t>
            </a:r>
            <a:r>
              <a:rPr lang="de-DE" sz="1600" dirty="0" err="1"/>
              <a:t>doped</a:t>
            </a:r>
            <a:r>
              <a:rPr lang="de-DE" sz="1600" dirty="0"/>
              <a:t> </a:t>
            </a:r>
            <a:r>
              <a:rPr lang="de-DE" sz="1600" dirty="0" err="1"/>
              <a:t>CdTe</a:t>
            </a:r>
            <a:r>
              <a:rPr lang="de-DE" sz="1600" dirty="0"/>
              <a:t>  </a:t>
            </a:r>
          </a:p>
          <a:p>
            <a:pPr marL="533400" indent="-261938" defTabSz="447675">
              <a:lnSpc>
                <a:spcPct val="117000"/>
              </a:lnSpc>
              <a:spcBef>
                <a:spcPct val="20000"/>
              </a:spcBef>
              <a:buFontTx/>
              <a:buChar char="•"/>
            </a:pPr>
            <a:r>
              <a:rPr lang="de-DE" sz="1600" dirty="0" err="1"/>
              <a:t>Electrode</a:t>
            </a:r>
            <a:r>
              <a:rPr lang="de-DE" sz="1600" dirty="0"/>
              <a:t> </a:t>
            </a:r>
            <a:r>
              <a:rPr lang="de-DE" sz="1600" dirty="0" err="1"/>
              <a:t>size</a:t>
            </a:r>
            <a:r>
              <a:rPr lang="de-DE" sz="1600" dirty="0"/>
              <a:t>, </a:t>
            </a:r>
            <a:r>
              <a:rPr lang="de-DE" sz="1600" dirty="0" err="1"/>
              <a:t>pitch</a:t>
            </a:r>
            <a:r>
              <a:rPr lang="de-DE" sz="1600" dirty="0"/>
              <a:t> (</a:t>
            </a:r>
            <a:r>
              <a:rPr lang="de-DE" sz="1600" dirty="0" err="1"/>
              <a:t>Weighting</a:t>
            </a:r>
            <a:r>
              <a:rPr lang="de-DE" sz="1600" dirty="0"/>
              <a:t> potential)</a:t>
            </a:r>
          </a:p>
          <a:p>
            <a:pPr marL="533400" indent="-261938" defTabSz="447675">
              <a:lnSpc>
                <a:spcPct val="117000"/>
              </a:lnSpc>
              <a:spcBef>
                <a:spcPct val="20000"/>
              </a:spcBef>
              <a:buFontTx/>
              <a:buChar char="•"/>
            </a:pPr>
            <a:r>
              <a:rPr lang="de-DE" sz="1600" dirty="0"/>
              <a:t>Electronics </a:t>
            </a:r>
            <a:r>
              <a:rPr lang="de-DE" sz="1600" dirty="0" err="1"/>
              <a:t>noise</a:t>
            </a:r>
            <a:endParaRPr lang="de-DE" sz="1600" dirty="0"/>
          </a:p>
          <a:p>
            <a:pPr marL="533400" indent="-261938" defTabSz="447675">
              <a:lnSpc>
                <a:spcPct val="117000"/>
              </a:lnSpc>
              <a:spcBef>
                <a:spcPct val="20000"/>
              </a:spcBef>
              <a:buFontTx/>
              <a:buChar char="•"/>
            </a:pPr>
            <a:r>
              <a:rPr lang="de-DE" sz="1600" dirty="0" err="1"/>
              <a:t>Threshold</a:t>
            </a:r>
            <a:r>
              <a:rPr lang="de-DE" sz="1600" dirty="0"/>
              <a:t> </a:t>
            </a:r>
            <a:r>
              <a:rPr lang="de-DE" sz="1600" dirty="0" err="1"/>
              <a:t>dispersion</a:t>
            </a:r>
            <a:endParaRPr lang="de-DE" sz="1600" dirty="0"/>
          </a:p>
          <a:p>
            <a:pPr marL="533400" indent="-261938" defTabSz="447675">
              <a:lnSpc>
                <a:spcPct val="117000"/>
              </a:lnSpc>
              <a:spcBef>
                <a:spcPct val="20000"/>
              </a:spcBef>
              <a:buFontTx/>
              <a:buChar char="•"/>
            </a:pPr>
            <a:endParaRPr lang="de-DE" dirty="0"/>
          </a:p>
          <a:p>
            <a:pPr marL="533400" indent="-261938" defTabSz="447675">
              <a:lnSpc>
                <a:spcPct val="117000"/>
              </a:lnSpc>
              <a:spcBef>
                <a:spcPct val="20000"/>
              </a:spcBef>
              <a:buFontTx/>
              <a:buChar char="•"/>
            </a:pPr>
            <a:endParaRPr lang="de-DE" dirty="0"/>
          </a:p>
          <a:p>
            <a:pPr marL="533400" indent="-261938" defTabSz="447675">
              <a:lnSpc>
                <a:spcPct val="117000"/>
              </a:lnSpc>
              <a:spcBef>
                <a:spcPct val="20000"/>
              </a:spcBef>
              <a:buFontTx/>
              <a:buChar char="•"/>
            </a:pPr>
            <a:endParaRPr lang="de-DE" dirty="0"/>
          </a:p>
        </p:txBody>
      </p:sp>
      <p:sp>
        <p:nvSpPr>
          <p:cNvPr id="1226761" name="Rectangle 9"/>
          <p:cNvSpPr>
            <a:spLocks noChangeArrowheads="1"/>
          </p:cNvSpPr>
          <p:nvPr/>
        </p:nvSpPr>
        <p:spPr bwMode="auto">
          <a:xfrm>
            <a:off x="590550" y="1340768"/>
            <a:ext cx="3800475" cy="2952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b="1" dirty="0" err="1" smtClean="0"/>
              <a:t>Physics</a:t>
            </a:r>
            <a:r>
              <a:rPr lang="de-DE" b="1" dirty="0" smtClean="0"/>
              <a:t> </a:t>
            </a:r>
            <a:r>
              <a:rPr lang="de-DE" b="1" dirty="0" err="1" smtClean="0"/>
              <a:t>models</a:t>
            </a:r>
            <a:r>
              <a:rPr lang="de-DE" b="1" dirty="0" smtClean="0"/>
              <a:t> </a:t>
            </a:r>
            <a:r>
              <a:rPr lang="de-DE" b="1" dirty="0" err="1" smtClean="0"/>
              <a:t>needed</a:t>
            </a:r>
            <a:r>
              <a:rPr lang="de-DE" b="1" dirty="0" smtClean="0"/>
              <a:t> </a:t>
            </a:r>
            <a:r>
              <a:rPr lang="de-DE" b="1" dirty="0" err="1" smtClean="0"/>
              <a:t>for</a:t>
            </a:r>
            <a:r>
              <a:rPr lang="de-DE" b="1" dirty="0" smtClean="0"/>
              <a:t>:</a:t>
            </a:r>
            <a:endParaRPr lang="de-DE" b="1" dirty="0"/>
          </a:p>
        </p:txBody>
      </p:sp>
      <p:sp>
        <p:nvSpPr>
          <p:cNvPr id="1226762" name="Rectangle 10"/>
          <p:cNvSpPr>
            <a:spLocks noChangeArrowheads="1"/>
          </p:cNvSpPr>
          <p:nvPr/>
        </p:nvSpPr>
        <p:spPr bwMode="auto">
          <a:xfrm>
            <a:off x="4838700" y="1340768"/>
            <a:ext cx="4152900" cy="2952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b="1"/>
              <a:t>Experiments</a:t>
            </a:r>
            <a:r>
              <a:rPr lang="de-DE" b="1" baseline="30000"/>
              <a:t>*</a:t>
            </a:r>
            <a:r>
              <a:rPr lang="de-DE" b="1"/>
              <a:t> / Simulations</a:t>
            </a:r>
          </a:p>
        </p:txBody>
      </p:sp>
      <p:pic>
        <p:nvPicPr>
          <p:cNvPr id="122676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950" y="3949031"/>
            <a:ext cx="2886075" cy="197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226765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263" y="1753518"/>
            <a:ext cx="2171700" cy="212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226766" name="Picture 14"/>
          <p:cNvPicPr preferRelativeResize="0"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1775743"/>
            <a:ext cx="1770063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226768" name="Text Box 16"/>
          <p:cNvSpPr txBox="1">
            <a:spLocks noChangeArrowheads="1"/>
          </p:cNvSpPr>
          <p:nvPr/>
        </p:nvSpPr>
        <p:spPr bwMode="auto">
          <a:xfrm>
            <a:off x="7470775" y="3256881"/>
            <a:ext cx="13843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1000"/>
              <a:t>1.6 mm CdTe,  700 V</a:t>
            </a:r>
          </a:p>
        </p:txBody>
      </p:sp>
      <p:sp>
        <p:nvSpPr>
          <p:cNvPr id="1226769" name="Text Box 17"/>
          <p:cNvSpPr txBox="1">
            <a:spLocks noChangeArrowheads="1"/>
          </p:cNvSpPr>
          <p:nvPr/>
        </p:nvSpPr>
        <p:spPr bwMode="auto">
          <a:xfrm>
            <a:off x="590550" y="6494463"/>
            <a:ext cx="59515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1000"/>
              <a:t>*) Experiments are performed with a CdTe detector made by the Freiburger Materialforschungszentrum</a:t>
            </a: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1A6DE775-9D78-4266-8618-656B06ED6F24}" type="slidenum">
              <a:rPr lang="de-DE" sz="1600">
                <a:solidFill>
                  <a:srgbClr val="000000"/>
                </a:solidFill>
                <a:latin typeface="Arial" charset="0"/>
                <a:cs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de-DE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0502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Response matrix for silicon sensor</a:t>
            </a:r>
            <a:endParaRPr lang="en-GB" dirty="0"/>
          </a:p>
        </p:txBody>
      </p:sp>
      <p:pic>
        <p:nvPicPr>
          <p:cNvPr id="1191939" name="Picture 3" descr="response_log10_80dpi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1720" y="1196752"/>
            <a:ext cx="5759450" cy="5197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191940" name="Text Box 4"/>
          <p:cNvSpPr txBox="1">
            <a:spLocks noChangeArrowheads="1"/>
          </p:cNvSpPr>
          <p:nvPr/>
        </p:nvSpPr>
        <p:spPr bwMode="auto">
          <a:xfrm>
            <a:off x="2835275" y="1122363"/>
            <a:ext cx="3765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800"/>
              <a:t>Complete set of response functions</a:t>
            </a:r>
          </a:p>
        </p:txBody>
      </p:sp>
      <p:sp>
        <p:nvSpPr>
          <p:cNvPr id="1191942" name="Rectangle 6"/>
          <p:cNvSpPr>
            <a:spLocks noChangeArrowheads="1"/>
          </p:cNvSpPr>
          <p:nvPr/>
        </p:nvSpPr>
        <p:spPr bwMode="auto">
          <a:xfrm>
            <a:off x="2819400" y="1143000"/>
            <a:ext cx="4133850" cy="31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1A6DE775-9D78-4266-8618-656B06ED6F24}" type="slidenum">
              <a:rPr lang="de-DE" sz="1600">
                <a:solidFill>
                  <a:srgbClr val="000000"/>
                </a:solidFill>
                <a:latin typeface="Arial" charset="0"/>
                <a:cs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de-DE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96339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1330" name="Rectangle 2"/>
          <p:cNvSpPr>
            <a:spLocks noChangeArrowheads="1"/>
          </p:cNvSpPr>
          <p:nvPr/>
        </p:nvSpPr>
        <p:spPr bwMode="auto">
          <a:xfrm>
            <a:off x="361950" y="3381747"/>
            <a:ext cx="8172450" cy="6953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2513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Agenda</a:t>
            </a:r>
          </a:p>
        </p:txBody>
      </p:sp>
      <p:sp>
        <p:nvSpPr>
          <p:cNvPr id="12513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55625" y="1111250"/>
            <a:ext cx="8050213" cy="4524375"/>
          </a:xfrm>
        </p:spPr>
        <p:txBody>
          <a:bodyPr/>
          <a:lstStyle/>
          <a:p>
            <a:pPr>
              <a:lnSpc>
                <a:spcPts val="4000"/>
              </a:lnSpc>
              <a:buFontTx/>
              <a:buChar char="•"/>
            </a:pPr>
            <a:r>
              <a:rPr lang="de-DE" dirty="0"/>
              <a:t>The </a:t>
            </a:r>
            <a:r>
              <a:rPr lang="de-DE" dirty="0" err="1" smtClean="0"/>
              <a:t>Medipix</a:t>
            </a:r>
            <a:r>
              <a:rPr lang="de-DE" dirty="0" smtClean="0"/>
              <a:t>/</a:t>
            </a:r>
            <a:r>
              <a:rPr lang="de-DE" dirty="0" err="1" smtClean="0"/>
              <a:t>Timepix</a:t>
            </a:r>
            <a:r>
              <a:rPr lang="de-DE" dirty="0" smtClean="0"/>
              <a:t> </a:t>
            </a:r>
            <a:r>
              <a:rPr lang="de-DE" dirty="0" err="1" smtClean="0"/>
              <a:t>detector</a:t>
            </a:r>
            <a:endParaRPr lang="de-DE" dirty="0" smtClean="0"/>
          </a:p>
          <a:p>
            <a:pPr>
              <a:lnSpc>
                <a:spcPts val="4000"/>
              </a:lnSpc>
              <a:buFontTx/>
              <a:buChar char="•"/>
            </a:pPr>
            <a:endParaRPr lang="de-DE" dirty="0"/>
          </a:p>
          <a:p>
            <a:pPr>
              <a:lnSpc>
                <a:spcPts val="4000"/>
              </a:lnSpc>
              <a:buFontTx/>
              <a:buChar char="•"/>
            </a:pP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/>
              <a:t>response</a:t>
            </a:r>
            <a:r>
              <a:rPr lang="de-DE" dirty="0"/>
              <a:t> </a:t>
            </a:r>
          </a:p>
          <a:p>
            <a:pPr>
              <a:lnSpc>
                <a:spcPts val="4000"/>
              </a:lnSpc>
              <a:buFontTx/>
              <a:buChar char="•"/>
            </a:pPr>
            <a:endParaRPr lang="de-DE" dirty="0" smtClean="0"/>
          </a:p>
          <a:p>
            <a:pPr>
              <a:lnSpc>
                <a:spcPts val="4000"/>
              </a:lnSpc>
              <a:buFontTx/>
              <a:buChar char="•"/>
            </a:pPr>
            <a:r>
              <a:rPr lang="de-DE" b="1" dirty="0" err="1" smtClean="0"/>
              <a:t>Application</a:t>
            </a:r>
            <a:r>
              <a:rPr lang="de-DE" b="1" dirty="0" smtClean="0"/>
              <a:t>: Imaging </a:t>
            </a:r>
            <a:r>
              <a:rPr lang="de-DE" b="1" dirty="0" err="1" smtClean="0"/>
              <a:t>spectroscopy</a:t>
            </a:r>
            <a:r>
              <a:rPr lang="de-DE" b="1" dirty="0" smtClean="0"/>
              <a:t> </a:t>
            </a:r>
            <a:r>
              <a:rPr lang="de-DE" b="1" dirty="0" err="1" smtClean="0"/>
              <a:t>at</a:t>
            </a:r>
            <a:r>
              <a:rPr lang="de-DE" b="1" dirty="0" smtClean="0"/>
              <a:t> high </a:t>
            </a:r>
            <a:r>
              <a:rPr lang="de-DE" b="1" dirty="0" err="1" smtClean="0"/>
              <a:t>flux</a:t>
            </a:r>
            <a:endParaRPr lang="de-DE" b="1" dirty="0" smtClean="0"/>
          </a:p>
          <a:p>
            <a:pPr>
              <a:lnSpc>
                <a:spcPts val="4000"/>
              </a:lnSpc>
              <a:buFontTx/>
              <a:buChar char="•"/>
            </a:pPr>
            <a:endParaRPr lang="de-DE" dirty="0" smtClean="0"/>
          </a:p>
          <a:p>
            <a:pPr>
              <a:lnSpc>
                <a:spcPts val="4000"/>
              </a:lnSpc>
              <a:buFontTx/>
              <a:buChar char="•"/>
            </a:pPr>
            <a:r>
              <a:rPr lang="de-DE" dirty="0" err="1" smtClean="0"/>
              <a:t>Application</a:t>
            </a:r>
            <a:r>
              <a:rPr lang="de-DE" dirty="0" smtClean="0"/>
              <a:t>: Material </a:t>
            </a:r>
            <a:r>
              <a:rPr lang="de-DE" dirty="0" err="1"/>
              <a:t>resolved</a:t>
            </a:r>
            <a:r>
              <a:rPr lang="de-DE" dirty="0"/>
              <a:t> </a:t>
            </a:r>
            <a:r>
              <a:rPr lang="de-DE" dirty="0" err="1"/>
              <a:t>imaging</a:t>
            </a:r>
            <a:endParaRPr lang="de-DE" dirty="0"/>
          </a:p>
          <a:p>
            <a:pPr>
              <a:lnSpc>
                <a:spcPts val="4000"/>
              </a:lnSpc>
              <a:buFontTx/>
              <a:buChar char="•"/>
            </a:pPr>
            <a:endParaRPr lang="de-DE" dirty="0" smtClean="0"/>
          </a:p>
          <a:p>
            <a:pPr>
              <a:lnSpc>
                <a:spcPts val="4000"/>
              </a:lnSpc>
              <a:buFontTx/>
              <a:buChar char="•"/>
            </a:pPr>
            <a:r>
              <a:rPr lang="de-DE" dirty="0" err="1" smtClean="0"/>
              <a:t>Application</a:t>
            </a:r>
            <a:r>
              <a:rPr lang="de-DE" dirty="0" smtClean="0"/>
              <a:t>: </a:t>
            </a:r>
            <a:r>
              <a:rPr lang="de-DE" dirty="0" err="1" smtClean="0"/>
              <a:t>Dosimetry</a:t>
            </a:r>
            <a:endParaRPr lang="de-DE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810625" y="6525344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1A6DE775-9D78-4266-8618-656B06ED6F24}" type="slidenum">
              <a:rPr lang="de-DE" sz="1600">
                <a:solidFill>
                  <a:srgbClr val="000000"/>
                </a:solidFill>
                <a:latin typeface="Arial" charset="0"/>
                <a:cs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de-DE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1230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0" y="222250"/>
            <a:ext cx="7505700" cy="693738"/>
          </a:xfrm>
        </p:spPr>
        <p:txBody>
          <a:bodyPr/>
          <a:lstStyle/>
          <a:p>
            <a:pPr eaLnBrk="1" hangingPunct="1"/>
            <a:r>
              <a:rPr lang="en-US" dirty="0" smtClean="0"/>
              <a:t>Spectrum of deposited energies is a convolution of response with impinging spectrum</a:t>
            </a:r>
          </a:p>
        </p:txBody>
      </p:sp>
      <p:graphicFrame>
        <p:nvGraphicFramePr>
          <p:cNvPr id="1028" name="Object 15"/>
          <p:cNvGraphicFramePr>
            <a:graphicFrameLocks noChangeAspect="1"/>
          </p:cNvGraphicFramePr>
          <p:nvPr/>
        </p:nvGraphicFramePr>
        <p:xfrm>
          <a:off x="1795463" y="2376488"/>
          <a:ext cx="5006975" cy="931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80" name="Equation" r:id="rId4" imgW="1841400" imgH="342720" progId="Equation.3">
                  <p:embed/>
                </p:oleObj>
              </mc:Choice>
              <mc:Fallback>
                <p:oleObj name="Equation" r:id="rId4" imgW="184140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463" y="2376488"/>
                        <a:ext cx="5006975" cy="931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3" name="Text Box 17"/>
          <p:cNvSpPr txBox="1">
            <a:spLocks noChangeArrowheads="1"/>
          </p:cNvSpPr>
          <p:nvPr/>
        </p:nvSpPr>
        <p:spPr bwMode="auto">
          <a:xfrm>
            <a:off x="260350" y="3381375"/>
            <a:ext cx="3391974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Measurement (Threshold scan)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4" name="Text Box 18"/>
          <p:cNvSpPr txBox="1">
            <a:spLocks noChangeArrowheads="1"/>
          </p:cNvSpPr>
          <p:nvPr/>
        </p:nvSpPr>
        <p:spPr bwMode="auto">
          <a:xfrm>
            <a:off x="4259263" y="3421063"/>
            <a:ext cx="1928733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Response-Matrix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9"/>
          <p:cNvSpPr txBox="1">
            <a:spLocks noChangeArrowheads="1"/>
          </p:cNvSpPr>
          <p:nvPr/>
        </p:nvSpPr>
        <p:spPr bwMode="auto">
          <a:xfrm>
            <a:off x="6110288" y="1482725"/>
            <a:ext cx="2198927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Impinging spectrum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6" name="Line 20"/>
          <p:cNvSpPr>
            <a:spLocks noChangeShapeType="1"/>
          </p:cNvSpPr>
          <p:nvPr/>
        </p:nvSpPr>
        <p:spPr bwMode="auto">
          <a:xfrm flipV="1">
            <a:off x="1795463" y="2919413"/>
            <a:ext cx="374650" cy="452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7" name="Line 21"/>
          <p:cNvSpPr>
            <a:spLocks noChangeShapeType="1"/>
          </p:cNvSpPr>
          <p:nvPr/>
        </p:nvSpPr>
        <p:spPr bwMode="auto">
          <a:xfrm flipH="1" flipV="1">
            <a:off x="4649788" y="2963863"/>
            <a:ext cx="550862" cy="450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8" name="Line 22"/>
          <p:cNvSpPr>
            <a:spLocks noChangeShapeType="1"/>
          </p:cNvSpPr>
          <p:nvPr/>
        </p:nvSpPr>
        <p:spPr bwMode="auto">
          <a:xfrm flipH="1">
            <a:off x="6356350" y="1851025"/>
            <a:ext cx="1179513" cy="4953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2267744" y="4437112"/>
            <a:ext cx="52565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2400" dirty="0" err="1" smtClean="0">
                <a:solidFill>
                  <a:srgbClr val="000000"/>
                </a:solidFill>
                <a:latin typeface="Arial" charset="0"/>
              </a:rPr>
              <a:t>Possibilities</a:t>
            </a:r>
            <a:r>
              <a:rPr lang="de-DE" sz="24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" charset="0"/>
              </a:rPr>
              <a:t>to</a:t>
            </a:r>
            <a:r>
              <a:rPr lang="de-DE" sz="24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" charset="0"/>
              </a:rPr>
              <a:t>get</a:t>
            </a:r>
            <a:r>
              <a:rPr lang="de-DE" sz="24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" charset="0"/>
              </a:rPr>
              <a:t>impinging</a:t>
            </a:r>
            <a:r>
              <a:rPr lang="de-DE" sz="24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" charset="0"/>
              </a:rPr>
              <a:t>spectrum</a:t>
            </a:r>
            <a:r>
              <a:rPr lang="de-DE" sz="2400" dirty="0" smtClean="0">
                <a:solidFill>
                  <a:srgbClr val="000000"/>
                </a:solidFill>
                <a:latin typeface="Arial" charset="0"/>
              </a:rPr>
              <a:t>:</a:t>
            </a:r>
          </a:p>
          <a:p>
            <a:pPr marL="365125" indent="-182563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de-DE" sz="2400" dirty="0" smtClean="0">
                <a:solidFill>
                  <a:srgbClr val="000000"/>
                </a:solidFill>
                <a:latin typeface="Arial" charset="0"/>
              </a:rPr>
              <a:t>Pseudo Inverse Matrix</a:t>
            </a:r>
          </a:p>
          <a:p>
            <a:pPr marL="365125" indent="-182563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de-DE" sz="2400" dirty="0" err="1" smtClean="0">
                <a:solidFill>
                  <a:srgbClr val="000000"/>
                </a:solidFill>
                <a:latin typeface="Arial" charset="0"/>
              </a:rPr>
              <a:t>Spectrum</a:t>
            </a:r>
            <a:r>
              <a:rPr lang="de-DE" sz="2400" dirty="0" smtClean="0">
                <a:solidFill>
                  <a:srgbClr val="000000"/>
                </a:solidFill>
                <a:latin typeface="Arial" charset="0"/>
              </a:rPr>
              <a:t>-Stripping</a:t>
            </a:r>
          </a:p>
          <a:p>
            <a:pPr marL="365125" indent="-182563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de-DE" sz="2400" dirty="0" err="1" smtClean="0">
                <a:solidFill>
                  <a:srgbClr val="000000"/>
                </a:solidFill>
                <a:latin typeface="Arial" charset="0"/>
              </a:rPr>
              <a:t>Bayesian</a:t>
            </a:r>
            <a:r>
              <a:rPr lang="de-DE" sz="24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" charset="0"/>
              </a:rPr>
              <a:t>deconvolution</a:t>
            </a:r>
            <a:endParaRPr lang="de-DE" sz="2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6EC98CDF-5C8A-43B4-B545-3538C5EE8723}" type="slidenum">
              <a:rPr lang="de-DE">
                <a:solidFill>
                  <a:srgbClr val="000000"/>
                </a:solidFill>
                <a:latin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de-DE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6502881"/>
            <a:ext cx="74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Courtesy: Peter </a:t>
            </a:r>
            <a:r>
              <a:rPr lang="en-US" dirty="0" err="1" smtClean="0"/>
              <a:t>Sievers</a:t>
            </a:r>
            <a:r>
              <a:rPr lang="en-US" dirty="0" smtClean="0"/>
              <a:t> (</a:t>
            </a:r>
            <a:r>
              <a:rPr lang="en-US" dirty="0" err="1" smtClean="0"/>
              <a:t>Physikalisch</a:t>
            </a:r>
            <a:r>
              <a:rPr lang="en-US" dirty="0" smtClean="0"/>
              <a:t> </a:t>
            </a:r>
            <a:r>
              <a:rPr lang="en-US" dirty="0" err="1" smtClean="0"/>
              <a:t>Technische</a:t>
            </a:r>
            <a:r>
              <a:rPr lang="en-US" dirty="0" smtClean="0"/>
              <a:t> </a:t>
            </a:r>
            <a:r>
              <a:rPr lang="en-US" dirty="0" err="1" smtClean="0"/>
              <a:t>Bundesanstalt</a:t>
            </a:r>
            <a:r>
              <a:rPr lang="en-US" dirty="0"/>
              <a:t> </a:t>
            </a:r>
            <a:r>
              <a:rPr lang="en-US" dirty="0" smtClean="0"/>
              <a:t>PTB)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8213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</a:t>
            </a:r>
            <a:r>
              <a:rPr lang="de-DE" dirty="0" err="1" smtClean="0"/>
              <a:t>ifferentiated</a:t>
            </a:r>
            <a:r>
              <a:rPr lang="de-DE" dirty="0" smtClean="0"/>
              <a:t> </a:t>
            </a:r>
            <a:r>
              <a:rPr lang="de-DE" dirty="0" err="1" smtClean="0"/>
              <a:t>threshold</a:t>
            </a:r>
            <a:r>
              <a:rPr lang="de-DE" dirty="0" smtClean="0"/>
              <a:t> </a:t>
            </a:r>
            <a:r>
              <a:rPr lang="de-DE" dirty="0" err="1" smtClean="0"/>
              <a:t>scans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deconvolution</a:t>
            </a:r>
            <a:r>
              <a:rPr lang="de-DE" dirty="0" smtClean="0"/>
              <a:t>, BUT ...</a:t>
            </a:r>
            <a:endParaRPr lang="de-DE" dirty="0"/>
          </a:p>
        </p:txBody>
      </p:sp>
      <p:pic>
        <p:nvPicPr>
          <p:cNvPr id="5" name="Grafik 4" descr="scheme_WMH28_vgl_05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44489" y="3756070"/>
            <a:ext cx="3419998" cy="2564998"/>
          </a:xfrm>
          <a:prstGeom prst="rect">
            <a:avLst/>
          </a:prstGeom>
        </p:spPr>
      </p:pic>
      <p:pic>
        <p:nvPicPr>
          <p:cNvPr id="6" name="Grafik 5" descr="scheme_WMH28_vgl_05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44488" y="980728"/>
            <a:ext cx="3420000" cy="2565000"/>
          </a:xfrm>
          <a:prstGeom prst="rect">
            <a:avLst/>
          </a:prstGeom>
        </p:spPr>
      </p:pic>
      <p:pic>
        <p:nvPicPr>
          <p:cNvPr id="7" name="Grafik 6" descr="scheme_WMH28_vgl_05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1" y="980728"/>
            <a:ext cx="3419998" cy="2564999"/>
          </a:xfrm>
          <a:prstGeom prst="rect">
            <a:avLst/>
          </a:prstGeom>
        </p:spPr>
      </p:pic>
      <p:pic>
        <p:nvPicPr>
          <p:cNvPr id="8" name="Grafik 7" descr="scheme_WMH28_vgl_05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1" y="3756070"/>
            <a:ext cx="3419997" cy="2564998"/>
          </a:xfrm>
          <a:prstGeom prst="rect">
            <a:avLst/>
          </a:prstGeom>
        </p:spPr>
      </p:pic>
      <p:sp>
        <p:nvSpPr>
          <p:cNvPr id="12" name="Line 14"/>
          <p:cNvSpPr>
            <a:spLocks noChangeShapeType="1"/>
          </p:cNvSpPr>
          <p:nvPr/>
        </p:nvSpPr>
        <p:spPr bwMode="auto">
          <a:xfrm rot="16200000">
            <a:off x="3491880" y="4005064"/>
            <a:ext cx="864096" cy="1296144"/>
          </a:xfrm>
          <a:prstGeom prst="line">
            <a:avLst/>
          </a:prstGeom>
          <a:noFill/>
          <a:ln w="1270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18" name="Gruppieren 27"/>
          <p:cNvGrpSpPr/>
          <p:nvPr/>
        </p:nvGrpSpPr>
        <p:grpSpPr>
          <a:xfrm>
            <a:off x="3491880" y="2339588"/>
            <a:ext cx="2376264" cy="369332"/>
            <a:chOff x="3563888" y="2363870"/>
            <a:chExt cx="2376264" cy="369332"/>
          </a:xfrm>
        </p:grpSpPr>
        <p:sp>
          <p:nvSpPr>
            <p:cNvPr id="26" name="Line 14"/>
            <p:cNvSpPr>
              <a:spLocks noChangeShapeType="1"/>
            </p:cNvSpPr>
            <p:nvPr/>
          </p:nvSpPr>
          <p:spPr bwMode="auto">
            <a:xfrm rot="16200000" flipH="1">
              <a:off x="4752020" y="1376772"/>
              <a:ext cx="0" cy="2376264"/>
            </a:xfrm>
            <a:prstGeom prst="line">
              <a:avLst/>
            </a:prstGeom>
            <a:noFill/>
            <a:ln w="254000">
              <a:solidFill>
                <a:schemeClr val="bg2">
                  <a:lumMod val="40000"/>
                  <a:lumOff val="60000"/>
                  <a:alpha val="50000"/>
                </a:schemeClr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3671900" y="2363870"/>
              <a:ext cx="18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dirty="0" err="1" smtClean="0">
                  <a:solidFill>
                    <a:srgbClr val="000000"/>
                  </a:solidFill>
                  <a:latin typeface="Arial" charset="0"/>
                </a:rPr>
                <a:t>Differentiate</a:t>
              </a:r>
              <a:endParaRPr lang="de-DE" dirty="0" smtClean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6EC98CDF-5C8A-43B4-B545-3538C5EE8723}" type="slidenum">
              <a:rPr lang="de-DE">
                <a:solidFill>
                  <a:srgbClr val="000000"/>
                </a:solidFill>
                <a:latin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de-DE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Curved Right Arrow 1"/>
          <p:cNvSpPr/>
          <p:nvPr/>
        </p:nvSpPr>
        <p:spPr>
          <a:xfrm>
            <a:off x="4716016" y="3140968"/>
            <a:ext cx="648072" cy="2016224"/>
          </a:xfrm>
          <a:prstGeom prst="curvedRightArrow">
            <a:avLst/>
          </a:prstGeom>
          <a:noFill/>
          <a:ln w="1270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1920" y="3789040"/>
            <a:ext cx="1647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Deconvolution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5616" y="2276872"/>
            <a:ext cx="1595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Measurement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895958" y="4427820"/>
            <a:ext cx="126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Simulation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300192" y="4509120"/>
            <a:ext cx="838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67544" y="6502881"/>
            <a:ext cx="74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Courtesy: Peter </a:t>
            </a:r>
            <a:r>
              <a:rPr lang="en-US" dirty="0" err="1" smtClean="0"/>
              <a:t>Sievers</a:t>
            </a:r>
            <a:r>
              <a:rPr lang="en-US" dirty="0" smtClean="0"/>
              <a:t> (</a:t>
            </a:r>
            <a:r>
              <a:rPr lang="en-US" dirty="0" err="1" smtClean="0"/>
              <a:t>Physikalisch</a:t>
            </a:r>
            <a:r>
              <a:rPr lang="en-US" dirty="0" smtClean="0"/>
              <a:t> </a:t>
            </a:r>
            <a:r>
              <a:rPr lang="en-US" dirty="0" err="1" smtClean="0"/>
              <a:t>Technische</a:t>
            </a:r>
            <a:r>
              <a:rPr lang="en-US" dirty="0" smtClean="0"/>
              <a:t> </a:t>
            </a:r>
            <a:r>
              <a:rPr lang="en-US" dirty="0" err="1" smtClean="0"/>
              <a:t>Bundesanstalt</a:t>
            </a:r>
            <a:r>
              <a:rPr lang="en-US" dirty="0"/>
              <a:t> </a:t>
            </a:r>
            <a:r>
              <a:rPr lang="en-US" dirty="0" smtClean="0"/>
              <a:t>PTB)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6470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…it is statistically better to use threshold scans directly in Bayesian </a:t>
            </a:r>
            <a:r>
              <a:rPr lang="en-US" dirty="0" err="1" smtClean="0"/>
              <a:t>deconvolution</a:t>
            </a:r>
            <a:endParaRPr lang="en-US" dirty="0" smtClean="0"/>
          </a:p>
        </p:txBody>
      </p:sp>
      <p:pic>
        <p:nvPicPr>
          <p:cNvPr id="12293" name="Picture 3" descr="winkel_100muA_vgl_bayes_00grad_englisch_absolut_messu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323850" y="1380158"/>
            <a:ext cx="4171949" cy="3128962"/>
          </a:xfrm>
        </p:spPr>
      </p:pic>
      <p:pic>
        <p:nvPicPr>
          <p:cNvPr id="12294" name="Picture 12" descr="winkel_100muA_vgl_bayes_00grad_englisch_absolut_entfaltet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tretch>
            <a:fillRect/>
          </a:stretch>
        </p:blipFill>
        <p:spPr>
          <a:xfrm>
            <a:off x="5032375" y="3973066"/>
            <a:ext cx="3403600" cy="2552700"/>
          </a:xfrm>
        </p:spPr>
      </p:pic>
      <p:sp>
        <p:nvSpPr>
          <p:cNvPr id="12295" name="Line 13"/>
          <p:cNvSpPr>
            <a:spLocks noChangeShapeType="1"/>
          </p:cNvSpPr>
          <p:nvPr/>
        </p:nvSpPr>
        <p:spPr bwMode="auto">
          <a:xfrm>
            <a:off x="3923928" y="3717032"/>
            <a:ext cx="1101725" cy="496887"/>
          </a:xfrm>
          <a:prstGeom prst="line">
            <a:avLst/>
          </a:prstGeom>
          <a:noFill/>
          <a:ln w="1905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4772451"/>
              </p:ext>
            </p:extLst>
          </p:nvPr>
        </p:nvGraphicFramePr>
        <p:xfrm>
          <a:off x="4716016" y="1412776"/>
          <a:ext cx="3744416" cy="13183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70" name="Formel" r:id="rId6" imgW="1587240" imgH="558720" progId="Equation.3">
                  <p:embed/>
                </p:oleObj>
              </mc:Choice>
              <mc:Fallback>
                <p:oleObj name="Formel" r:id="rId6" imgW="1587240" imgH="558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1412776"/>
                        <a:ext cx="3744416" cy="131839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8528822"/>
              </p:ext>
            </p:extLst>
          </p:nvPr>
        </p:nvGraphicFramePr>
        <p:xfrm>
          <a:off x="6444208" y="2827368"/>
          <a:ext cx="1223962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71" name="Equation" r:id="rId8" imgW="672840" imgH="342720" progId="Equation.3">
                  <p:embed/>
                </p:oleObj>
              </mc:Choice>
              <mc:Fallback>
                <p:oleObj name="Equation" r:id="rId8" imgW="67284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2827368"/>
                        <a:ext cx="1223962" cy="623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5552033" y="2897218"/>
            <a:ext cx="6079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with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6EC98CDF-5C8A-43B4-B545-3538C5EE8723}" type="slidenum">
              <a:rPr lang="de-DE">
                <a:solidFill>
                  <a:srgbClr val="000000"/>
                </a:solidFill>
                <a:latin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de-DE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7544" y="6502881"/>
            <a:ext cx="74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Courtesy: Peter </a:t>
            </a:r>
            <a:r>
              <a:rPr lang="en-US" dirty="0" err="1" smtClean="0"/>
              <a:t>Sievers</a:t>
            </a:r>
            <a:r>
              <a:rPr lang="en-US" dirty="0" smtClean="0"/>
              <a:t> (</a:t>
            </a:r>
            <a:r>
              <a:rPr lang="en-US" dirty="0" err="1" smtClean="0"/>
              <a:t>Physikalisch</a:t>
            </a:r>
            <a:r>
              <a:rPr lang="en-US" dirty="0" smtClean="0"/>
              <a:t> </a:t>
            </a:r>
            <a:r>
              <a:rPr lang="en-US" dirty="0" err="1" smtClean="0"/>
              <a:t>Technische</a:t>
            </a:r>
            <a:r>
              <a:rPr lang="en-US" dirty="0" smtClean="0"/>
              <a:t> </a:t>
            </a:r>
            <a:r>
              <a:rPr lang="en-US" dirty="0" err="1" smtClean="0"/>
              <a:t>Bundesanstalt</a:t>
            </a:r>
            <a:r>
              <a:rPr lang="en-US" dirty="0"/>
              <a:t> </a:t>
            </a:r>
            <a:r>
              <a:rPr lang="en-US" dirty="0" smtClean="0"/>
              <a:t>PTB)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10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528" y="1196752"/>
            <a:ext cx="4392488" cy="1224136"/>
          </a:xfrm>
        </p:spPr>
        <p:txBody>
          <a:bodyPr/>
          <a:lstStyle/>
          <a:p>
            <a:pPr algn="ctr"/>
            <a:r>
              <a:rPr lang="de-DE" dirty="0" smtClean="0"/>
              <a:t>Measurement</a:t>
            </a:r>
            <a:r>
              <a:rPr lang="de-DE" dirty="0"/>
              <a:t> </a:t>
            </a:r>
            <a:r>
              <a:rPr lang="de-DE" dirty="0" smtClean="0"/>
              <a:t>(N40 </a:t>
            </a:r>
            <a:br>
              <a:rPr lang="de-DE" dirty="0" smtClean="0"/>
            </a:br>
            <a:r>
              <a:rPr lang="de-DE" dirty="0" smtClean="0"/>
              <a:t>X-</a:t>
            </a:r>
            <a:r>
              <a:rPr lang="de-DE" dirty="0" err="1" smtClean="0"/>
              <a:t>ray</a:t>
            </a:r>
            <a:r>
              <a:rPr lang="de-DE" dirty="0"/>
              <a:t> </a:t>
            </a:r>
            <a:r>
              <a:rPr lang="de-DE" dirty="0" err="1" smtClean="0"/>
              <a:t>quality</a:t>
            </a:r>
            <a:r>
              <a:rPr lang="de-DE" dirty="0" smtClean="0"/>
              <a:t>)</a:t>
            </a:r>
          </a:p>
          <a:p>
            <a:pPr algn="ctr"/>
            <a:r>
              <a:rPr lang="de-DE" dirty="0" smtClean="0"/>
              <a:t>Global Kalibration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thresholds</a:t>
            </a:r>
            <a:endParaRPr lang="de-DE" dirty="0" smtClean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de-DE" dirty="0" smtClean="0"/>
              <a:t>Image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42,5 </a:t>
            </a:r>
            <a:r>
              <a:rPr lang="de-DE" dirty="0" err="1" smtClean="0"/>
              <a:t>keV</a:t>
            </a:r>
            <a:r>
              <a:rPr lang="de-DE" dirty="0" smtClean="0"/>
              <a:t> </a:t>
            </a:r>
            <a:r>
              <a:rPr lang="de-DE" dirty="0" err="1" smtClean="0"/>
              <a:t>threshold</a:t>
            </a:r>
            <a:endParaRPr lang="de-DE" dirty="0"/>
          </a:p>
        </p:txBody>
      </p:sp>
      <p:pic>
        <p:nvPicPr>
          <p:cNvPr id="10" name="Inhaltsplatzhalter 9" descr="THL_dispersion_energy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46945"/>
            <a:ext cx="4176712" cy="3132534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 </a:t>
            </a:r>
            <a:r>
              <a:rPr lang="de-DE" dirty="0" err="1" smtClean="0"/>
              <a:t>difficulty</a:t>
            </a:r>
            <a:r>
              <a:rPr lang="de-DE" dirty="0" smtClean="0"/>
              <a:t>: </a:t>
            </a:r>
            <a:r>
              <a:rPr lang="de-DE" dirty="0" err="1" smtClean="0"/>
              <a:t>threshold</a:t>
            </a:r>
            <a:r>
              <a:rPr lang="de-DE" dirty="0" smtClean="0"/>
              <a:t> </a:t>
            </a:r>
            <a:r>
              <a:rPr lang="de-DE" dirty="0" err="1" smtClean="0"/>
              <a:t>dispersion</a:t>
            </a:r>
            <a:r>
              <a:rPr lang="de-DE" dirty="0" smtClean="0"/>
              <a:t> </a:t>
            </a:r>
            <a:r>
              <a:rPr lang="de-DE" dirty="0" err="1" smtClean="0"/>
              <a:t>among</a:t>
            </a:r>
            <a:r>
              <a:rPr lang="de-DE" dirty="0" smtClean="0"/>
              <a:t> </a:t>
            </a:r>
            <a:r>
              <a:rPr lang="de-DE" dirty="0" err="1" smtClean="0"/>
              <a:t>pixels</a:t>
            </a: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12" name="Inhaltsplatzhalter 11" descr="A40_200cm_globalKal_vgl.pn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323850" y="2543572"/>
            <a:ext cx="4175124" cy="3131343"/>
          </a:xfrm>
        </p:spPr>
      </p:pic>
      <p:cxnSp>
        <p:nvCxnSpPr>
          <p:cNvPr id="11" name="Gerade Verbindung 10"/>
          <p:cNvCxnSpPr/>
          <p:nvPr/>
        </p:nvCxnSpPr>
        <p:spPr>
          <a:xfrm>
            <a:off x="3449018" y="3779515"/>
            <a:ext cx="0" cy="129614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6EC98CDF-5C8A-43B4-B545-3538C5EE8723}" type="slidenum">
              <a:rPr lang="de-DE">
                <a:solidFill>
                  <a:srgbClr val="000000"/>
                </a:solidFill>
                <a:latin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de-DE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6502881"/>
            <a:ext cx="74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Courtesy: Peter </a:t>
            </a:r>
            <a:r>
              <a:rPr lang="en-US" dirty="0" err="1" smtClean="0"/>
              <a:t>Sievers</a:t>
            </a:r>
            <a:r>
              <a:rPr lang="en-US" dirty="0" smtClean="0"/>
              <a:t> (</a:t>
            </a:r>
            <a:r>
              <a:rPr lang="en-US" dirty="0" err="1" smtClean="0"/>
              <a:t>Physikalisch</a:t>
            </a:r>
            <a:r>
              <a:rPr lang="en-US" dirty="0" smtClean="0"/>
              <a:t> </a:t>
            </a:r>
            <a:r>
              <a:rPr lang="en-US" dirty="0" err="1" smtClean="0"/>
              <a:t>Technische</a:t>
            </a:r>
            <a:r>
              <a:rPr lang="en-US" dirty="0" smtClean="0"/>
              <a:t> </a:t>
            </a:r>
            <a:r>
              <a:rPr lang="en-US" dirty="0" err="1" smtClean="0"/>
              <a:t>Bundesanstalt</a:t>
            </a:r>
            <a:r>
              <a:rPr lang="en-US" dirty="0"/>
              <a:t> </a:t>
            </a:r>
            <a:r>
              <a:rPr lang="en-US" dirty="0" smtClean="0"/>
              <a:t>PTB)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93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de-DE" dirty="0" smtClean="0"/>
              <a:t>Global </a:t>
            </a:r>
            <a:r>
              <a:rPr lang="de-DE" dirty="0" err="1" smtClean="0"/>
              <a:t>calibration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(64k </a:t>
            </a:r>
            <a:r>
              <a:rPr lang="de-DE" dirty="0" err="1" smtClean="0"/>
              <a:t>pixels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1 </a:t>
            </a:r>
            <a:r>
              <a:rPr lang="de-DE" dirty="0" err="1" smtClean="0"/>
              <a:t>calibration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de-DE" dirty="0" err="1" smtClean="0"/>
              <a:t>Pixelwise</a:t>
            </a:r>
            <a:r>
              <a:rPr lang="de-DE" dirty="0" smtClean="0"/>
              <a:t> </a:t>
            </a:r>
            <a:r>
              <a:rPr lang="de-DE" dirty="0" err="1" smtClean="0"/>
              <a:t>calibration</a:t>
            </a:r>
            <a:endParaRPr lang="de-DE" dirty="0" smtClean="0"/>
          </a:p>
          <a:p>
            <a:pPr algn="ctr"/>
            <a:r>
              <a:rPr lang="de-DE" dirty="0" smtClean="0"/>
              <a:t>(64k </a:t>
            </a:r>
            <a:r>
              <a:rPr lang="de-DE" dirty="0" err="1" smtClean="0"/>
              <a:t>calibrations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Improvement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pixelwise</a:t>
            </a:r>
            <a:r>
              <a:rPr lang="de-DE" dirty="0" smtClean="0"/>
              <a:t> </a:t>
            </a:r>
            <a:r>
              <a:rPr lang="de-DE" dirty="0" err="1" smtClean="0"/>
              <a:t>threshold</a:t>
            </a:r>
            <a:r>
              <a:rPr lang="de-DE" dirty="0" smtClean="0"/>
              <a:t> </a:t>
            </a:r>
            <a:r>
              <a:rPr lang="de-DE" dirty="0" err="1" smtClean="0"/>
              <a:t>calibration</a:t>
            </a:r>
            <a:endParaRPr lang="de-DE" dirty="0"/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6EC98CDF-5C8A-43B4-B545-3538C5EE8723}" type="slidenum">
              <a:rPr lang="de-DE">
                <a:solidFill>
                  <a:srgbClr val="000000"/>
                </a:solidFill>
                <a:latin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de-DE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2" name="Inhaltsplatzhalter 13" descr="winkel_100muA_vgl_bayes_00grad_englisch_absolut_entfaltet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23850" y="2543572"/>
            <a:ext cx="4175125" cy="3131343"/>
          </a:xfrm>
        </p:spPr>
      </p:pic>
      <p:pic>
        <p:nvPicPr>
          <p:cNvPr id="13" name="Inhaltsplatzhalter 14" descr="winkel_100muA_vgl_bayes_00grad_englisch_absolut_entfaltet_neu.pn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4645025" y="2546945"/>
            <a:ext cx="4176712" cy="3132534"/>
          </a:xfrm>
        </p:spPr>
      </p:pic>
      <p:sp>
        <p:nvSpPr>
          <p:cNvPr id="11" name="TextBox 10"/>
          <p:cNvSpPr txBox="1"/>
          <p:nvPr/>
        </p:nvSpPr>
        <p:spPr>
          <a:xfrm>
            <a:off x="467544" y="6502881"/>
            <a:ext cx="74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Courtesy: Peter </a:t>
            </a:r>
            <a:r>
              <a:rPr lang="en-US" dirty="0" err="1" smtClean="0"/>
              <a:t>Sievers</a:t>
            </a:r>
            <a:r>
              <a:rPr lang="en-US" dirty="0" smtClean="0"/>
              <a:t> (</a:t>
            </a:r>
            <a:r>
              <a:rPr lang="en-US" dirty="0" err="1" smtClean="0"/>
              <a:t>Physikalisch</a:t>
            </a:r>
            <a:r>
              <a:rPr lang="en-US" dirty="0" smtClean="0"/>
              <a:t> </a:t>
            </a:r>
            <a:r>
              <a:rPr lang="en-US" dirty="0" err="1" smtClean="0"/>
              <a:t>Technische</a:t>
            </a:r>
            <a:r>
              <a:rPr lang="en-US" dirty="0" smtClean="0"/>
              <a:t> </a:t>
            </a:r>
            <a:r>
              <a:rPr lang="en-US" dirty="0" err="1" smtClean="0"/>
              <a:t>Bundesanstalt</a:t>
            </a:r>
            <a:r>
              <a:rPr lang="en-US" dirty="0"/>
              <a:t> </a:t>
            </a:r>
            <a:r>
              <a:rPr lang="en-US" dirty="0" smtClean="0"/>
              <a:t>PTB)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1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smtClean="0"/>
              <a:t>Medipix2/3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Timepix</a:t>
            </a:r>
            <a:r>
              <a:rPr lang="de-DE" dirty="0" smtClean="0"/>
              <a:t> </a:t>
            </a:r>
            <a:r>
              <a:rPr lang="de-DE" dirty="0" err="1" smtClean="0"/>
              <a:t>detectors</a:t>
            </a:r>
            <a:r>
              <a:rPr lang="de-DE" dirty="0" smtClean="0"/>
              <a:t>: hybrid </a:t>
            </a:r>
            <a:r>
              <a:rPr lang="de-DE" dirty="0" err="1"/>
              <a:t>photon</a:t>
            </a:r>
            <a:r>
              <a:rPr lang="de-DE" dirty="0"/>
              <a:t> </a:t>
            </a:r>
            <a:r>
              <a:rPr lang="de-DE" dirty="0" err="1"/>
              <a:t>counting</a:t>
            </a:r>
            <a:r>
              <a:rPr lang="de-DE" dirty="0"/>
              <a:t> </a:t>
            </a:r>
            <a:r>
              <a:rPr lang="de-DE" dirty="0" err="1"/>
              <a:t>pixel</a:t>
            </a:r>
            <a:r>
              <a:rPr lang="de-DE" dirty="0"/>
              <a:t> </a:t>
            </a:r>
            <a:r>
              <a:rPr lang="de-DE" dirty="0" err="1" smtClean="0"/>
              <a:t>detectors</a:t>
            </a:r>
            <a:endParaRPr lang="de-DE" dirty="0"/>
          </a:p>
        </p:txBody>
      </p:sp>
      <p:sp>
        <p:nvSpPr>
          <p:cNvPr id="9871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9125" y="3808413"/>
            <a:ext cx="4203700" cy="2416175"/>
          </a:xfrm>
          <a:solidFill>
            <a:srgbClr val="C0C0C0"/>
          </a:solidFill>
        </p:spPr>
        <p:txBody>
          <a:bodyPr wrap="none" anchor="ctr"/>
          <a:lstStyle/>
          <a:p>
            <a:pPr marL="266700" indent="-180975" defTabSz="447675">
              <a:lnSpc>
                <a:spcPct val="80000"/>
              </a:lnSpc>
            </a:pPr>
            <a:r>
              <a:rPr lang="de-DE" sz="1400" b="1" dirty="0"/>
              <a:t>ASIC/Sensor:</a:t>
            </a:r>
            <a:r>
              <a:rPr lang="de-DE" sz="1400" dirty="0"/>
              <a:t> </a:t>
            </a:r>
          </a:p>
          <a:p>
            <a:pPr marL="827088" lvl="1" defTabSz="447675">
              <a:lnSpc>
                <a:spcPct val="80000"/>
              </a:lnSpc>
            </a:pPr>
            <a:r>
              <a:rPr lang="de-DE" sz="1300" dirty="0"/>
              <a:t>Development: International </a:t>
            </a:r>
            <a:r>
              <a:rPr lang="de-DE" sz="1300" dirty="0" err="1"/>
              <a:t>Collaboration</a:t>
            </a:r>
            <a:r>
              <a:rPr lang="de-DE" sz="1300" dirty="0"/>
              <a:t> </a:t>
            </a:r>
            <a:br>
              <a:rPr lang="de-DE" sz="1300" dirty="0"/>
            </a:br>
            <a:r>
              <a:rPr lang="de-DE" sz="1300" dirty="0" err="1"/>
              <a:t>with</a:t>
            </a:r>
            <a:r>
              <a:rPr lang="de-DE" sz="1300" dirty="0"/>
              <a:t> </a:t>
            </a:r>
            <a:r>
              <a:rPr lang="de-DE" sz="1300" dirty="0" err="1"/>
              <a:t>seat</a:t>
            </a:r>
            <a:r>
              <a:rPr lang="de-DE" sz="1300" dirty="0"/>
              <a:t> </a:t>
            </a:r>
            <a:r>
              <a:rPr lang="de-DE" sz="1300" dirty="0" err="1"/>
              <a:t>at</a:t>
            </a:r>
            <a:r>
              <a:rPr lang="de-DE" sz="1300" dirty="0"/>
              <a:t> CERN</a:t>
            </a:r>
          </a:p>
          <a:p>
            <a:pPr marL="827088" lvl="1" defTabSz="447675">
              <a:lnSpc>
                <a:spcPct val="80000"/>
              </a:lnSpc>
            </a:pPr>
            <a:r>
              <a:rPr lang="de-DE" sz="1300" dirty="0" err="1"/>
              <a:t>Bump-bonded</a:t>
            </a:r>
            <a:r>
              <a:rPr lang="de-DE" sz="1300" dirty="0"/>
              <a:t> </a:t>
            </a:r>
            <a:r>
              <a:rPr lang="de-DE" sz="1300" dirty="0" err="1"/>
              <a:t>with</a:t>
            </a:r>
            <a:r>
              <a:rPr lang="de-DE" sz="1300" dirty="0"/>
              <a:t> </a:t>
            </a:r>
            <a:r>
              <a:rPr lang="de-DE" sz="1300" dirty="0" err="1"/>
              <a:t>Pb</a:t>
            </a:r>
            <a:r>
              <a:rPr lang="de-DE" sz="1300" dirty="0"/>
              <a:t>/ </a:t>
            </a:r>
            <a:r>
              <a:rPr lang="de-DE" sz="1300" dirty="0" err="1"/>
              <a:t>Sn</a:t>
            </a:r>
            <a:endParaRPr lang="de-DE" sz="1300" dirty="0"/>
          </a:p>
          <a:p>
            <a:pPr marL="827088" lvl="1" defTabSz="447675">
              <a:lnSpc>
                <a:spcPct val="80000"/>
              </a:lnSpc>
            </a:pPr>
            <a:r>
              <a:rPr lang="de-DE" sz="1300" dirty="0"/>
              <a:t>65536  </a:t>
            </a:r>
            <a:r>
              <a:rPr lang="de-DE" sz="1300" dirty="0" err="1"/>
              <a:t>pixels</a:t>
            </a:r>
            <a:r>
              <a:rPr lang="de-DE" sz="1300" dirty="0"/>
              <a:t> in 256 </a:t>
            </a:r>
            <a:r>
              <a:rPr lang="de-DE" sz="1300" dirty="0" err="1"/>
              <a:t>columns</a:t>
            </a:r>
            <a:r>
              <a:rPr lang="de-DE" sz="1300" dirty="0"/>
              <a:t> </a:t>
            </a:r>
            <a:r>
              <a:rPr lang="de-DE" sz="1300" dirty="0" err="1"/>
              <a:t>and</a:t>
            </a:r>
            <a:r>
              <a:rPr lang="de-DE" sz="1300" dirty="0"/>
              <a:t> 256 </a:t>
            </a:r>
            <a:r>
              <a:rPr lang="de-DE" sz="1300" dirty="0" err="1"/>
              <a:t>rows</a:t>
            </a:r>
            <a:endParaRPr lang="de-DE" sz="1300" dirty="0"/>
          </a:p>
          <a:p>
            <a:pPr marL="827088" lvl="1" defTabSz="447675">
              <a:lnSpc>
                <a:spcPct val="80000"/>
              </a:lnSpc>
            </a:pPr>
            <a:r>
              <a:rPr lang="de-DE" sz="1300" dirty="0"/>
              <a:t>Pixel </a:t>
            </a:r>
            <a:r>
              <a:rPr lang="de-DE" sz="1300" dirty="0" err="1"/>
              <a:t>pitch</a:t>
            </a:r>
            <a:r>
              <a:rPr lang="de-DE" sz="1300" dirty="0"/>
              <a:t>: 55 µm</a:t>
            </a:r>
          </a:p>
          <a:p>
            <a:pPr marL="827088" lvl="1" defTabSz="447675">
              <a:lnSpc>
                <a:spcPct val="80000"/>
              </a:lnSpc>
            </a:pPr>
            <a:r>
              <a:rPr lang="de-DE" sz="1300" dirty="0"/>
              <a:t>Size </a:t>
            </a:r>
            <a:r>
              <a:rPr lang="de-DE" sz="1300" dirty="0" err="1"/>
              <a:t>of</a:t>
            </a:r>
            <a:r>
              <a:rPr lang="de-DE" sz="1300" dirty="0"/>
              <a:t> </a:t>
            </a:r>
            <a:r>
              <a:rPr lang="de-DE" sz="1300" dirty="0" err="1"/>
              <a:t>the</a:t>
            </a:r>
            <a:r>
              <a:rPr lang="de-DE" sz="1300" dirty="0"/>
              <a:t> </a:t>
            </a:r>
            <a:r>
              <a:rPr lang="de-DE" sz="1300" dirty="0" err="1"/>
              <a:t>matrix</a:t>
            </a:r>
            <a:r>
              <a:rPr lang="de-DE" sz="1300" dirty="0"/>
              <a:t>: 14 mm (2 cm</a:t>
            </a:r>
            <a:r>
              <a:rPr lang="de-DE" sz="1300" baseline="30000" dirty="0"/>
              <a:t>2</a:t>
            </a:r>
            <a:r>
              <a:rPr lang="de-DE" sz="1300" dirty="0"/>
              <a:t>)</a:t>
            </a:r>
          </a:p>
          <a:p>
            <a:pPr marL="827088" lvl="1" defTabSz="447675">
              <a:lnSpc>
                <a:spcPct val="80000"/>
              </a:lnSpc>
            </a:pPr>
            <a:r>
              <a:rPr lang="de-DE" sz="1300" dirty="0"/>
              <a:t>0.25 µm CMOS</a:t>
            </a:r>
          </a:p>
          <a:p>
            <a:pPr marL="266700" indent="-180975" defTabSz="447675">
              <a:lnSpc>
                <a:spcPct val="80000"/>
              </a:lnSpc>
            </a:pPr>
            <a:r>
              <a:rPr lang="de-DE" sz="1400" b="1" dirty="0"/>
              <a:t>Sensor:</a:t>
            </a:r>
          </a:p>
          <a:p>
            <a:pPr marL="827088" lvl="1" defTabSz="447675">
              <a:lnSpc>
                <a:spcPct val="80000"/>
              </a:lnSpc>
            </a:pPr>
            <a:r>
              <a:rPr lang="de-DE" sz="1300" dirty="0"/>
              <a:t>Materials: Si, </a:t>
            </a:r>
            <a:r>
              <a:rPr lang="de-DE" sz="1300" dirty="0" err="1"/>
              <a:t>GaAs</a:t>
            </a:r>
            <a:r>
              <a:rPr lang="de-DE" sz="1300" dirty="0"/>
              <a:t>, </a:t>
            </a:r>
            <a:r>
              <a:rPr lang="de-DE" sz="1300" dirty="0" err="1"/>
              <a:t>CdTe</a:t>
            </a:r>
            <a:endParaRPr lang="de-DE" sz="1300" dirty="0"/>
          </a:p>
          <a:p>
            <a:pPr marL="827088" lvl="1" defTabSz="447675">
              <a:lnSpc>
                <a:spcPct val="80000"/>
              </a:lnSpc>
            </a:pPr>
            <a:r>
              <a:rPr lang="de-DE" sz="1300" dirty="0"/>
              <a:t>Bias </a:t>
            </a:r>
            <a:r>
              <a:rPr lang="de-DE" sz="1300" dirty="0" err="1"/>
              <a:t>voltage</a:t>
            </a:r>
            <a:r>
              <a:rPr lang="de-DE" sz="1300" dirty="0"/>
              <a:t>: 150 V (300 µm Si) </a:t>
            </a:r>
          </a:p>
          <a:p>
            <a:pPr marL="827088" lvl="1" defTabSz="447675">
              <a:lnSpc>
                <a:spcPct val="80000"/>
              </a:lnSpc>
            </a:pPr>
            <a:r>
              <a:rPr lang="de-DE" sz="1300" dirty="0"/>
              <a:t>2x2-version </a:t>
            </a:r>
            <a:r>
              <a:rPr lang="de-DE" sz="1300" dirty="0" smtClean="0"/>
              <a:t>(Quad)</a:t>
            </a:r>
            <a:endParaRPr lang="de-DE" sz="1300" dirty="0"/>
          </a:p>
        </p:txBody>
      </p:sp>
      <p:pic>
        <p:nvPicPr>
          <p:cNvPr id="987140" name="Picture 4" descr="Medipix_Cern_Grafik_nurDetektor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8025" y="1455738"/>
            <a:ext cx="3721100" cy="1838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87141" name="Picture 5" descr="mpx2_opt_fre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313" y="3819525"/>
            <a:ext cx="2916237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87142" name="Line 6"/>
          <p:cNvSpPr>
            <a:spLocks noChangeShapeType="1"/>
          </p:cNvSpPr>
          <p:nvPr/>
        </p:nvSpPr>
        <p:spPr bwMode="auto">
          <a:xfrm flipV="1">
            <a:off x="5859463" y="4068763"/>
            <a:ext cx="4159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diamond" w="med" len="med"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987143" name="Text Box 7"/>
          <p:cNvSpPr txBox="1">
            <a:spLocks noChangeArrowheads="1"/>
          </p:cNvSpPr>
          <p:nvPr/>
        </p:nvSpPr>
        <p:spPr bwMode="auto">
          <a:xfrm>
            <a:off x="5487988" y="4070350"/>
            <a:ext cx="1138237" cy="22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 anchor="ctr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414338" defTabSz="8286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828675" defTabSz="8286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244600" defTabSz="8286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658938" defTabSz="8286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1161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5733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0305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4877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900" b="1" smtClean="0">
                <a:solidFill>
                  <a:srgbClr val="000000"/>
                </a:solidFill>
                <a:latin typeface="Helvetica" charset="0"/>
              </a:rPr>
              <a:t>14 mm</a:t>
            </a:r>
          </a:p>
        </p:txBody>
      </p:sp>
      <p:pic>
        <p:nvPicPr>
          <p:cNvPr id="987144" name="Picture 8" descr="ChargeShari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963" y="1227138"/>
            <a:ext cx="2913062" cy="254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7145" name="Line 9"/>
          <p:cNvSpPr>
            <a:spLocks noChangeShapeType="1"/>
          </p:cNvSpPr>
          <p:nvPr/>
        </p:nvSpPr>
        <p:spPr bwMode="auto">
          <a:xfrm>
            <a:off x="5886450" y="1846263"/>
            <a:ext cx="0" cy="974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987146" name="Text Box 10"/>
          <p:cNvSpPr txBox="1">
            <a:spLocks noChangeArrowheads="1"/>
          </p:cNvSpPr>
          <p:nvPr/>
        </p:nvSpPr>
        <p:spPr bwMode="auto">
          <a:xfrm>
            <a:off x="5838825" y="2185988"/>
            <a:ext cx="234950" cy="33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 anchor="ctr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414338" defTabSz="8286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828675" defTabSz="8286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244600" defTabSz="8286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658938" defTabSz="8286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1161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5733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0305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4877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600" b="1" smtClean="0">
                <a:solidFill>
                  <a:srgbClr val="000000"/>
                </a:solidFill>
                <a:latin typeface="Helvetica" charset="0"/>
              </a:rPr>
              <a:t>E</a:t>
            </a:r>
          </a:p>
        </p:txBody>
      </p:sp>
      <p:sp>
        <p:nvSpPr>
          <p:cNvPr id="987147" name="Line 11"/>
          <p:cNvSpPr>
            <a:spLocks noChangeShapeType="1"/>
          </p:cNvSpPr>
          <p:nvPr/>
        </p:nvSpPr>
        <p:spPr bwMode="auto">
          <a:xfrm>
            <a:off x="5937250" y="2222500"/>
            <a:ext cx="107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1A6DE775-9D78-4266-8618-656B06ED6F24}" type="slidenum">
              <a:rPr lang="de-DE" sz="1600">
                <a:solidFill>
                  <a:srgbClr val="000000"/>
                </a:solidFill>
                <a:latin typeface="Arial" charset="0"/>
                <a:cs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e-DE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Spectral imaging with a brachytherapy X-ray tube</a:t>
            </a:r>
            <a:endParaRPr lang="de-DE" dirty="0"/>
          </a:p>
        </p:txBody>
      </p:sp>
      <p:pic>
        <p:nvPicPr>
          <p:cNvPr id="7" name="Inhaltsplatzhalter 6" descr="P100095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6718" t="30550" r="4397" b="8341"/>
          <a:stretch>
            <a:fillRect/>
          </a:stretch>
        </p:blipFill>
        <p:spPr>
          <a:xfrm>
            <a:off x="1115616" y="1196752"/>
            <a:ext cx="6912768" cy="3168352"/>
          </a:xfrm>
        </p:spPr>
      </p:pic>
      <p:sp>
        <p:nvSpPr>
          <p:cNvPr id="10" name="Textfeld 9"/>
          <p:cNvSpPr txBox="1"/>
          <p:nvPr/>
        </p:nvSpPr>
        <p:spPr>
          <a:xfrm>
            <a:off x="827584" y="4581128"/>
            <a:ext cx="35283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419350" algn="l"/>
              </a:tabLst>
            </a:pPr>
            <a:r>
              <a:rPr lang="de-DE" dirty="0" smtClean="0">
                <a:solidFill>
                  <a:srgbClr val="000000"/>
                </a:solidFill>
                <a:latin typeface="Arial" charset="0"/>
              </a:rPr>
              <a:t>Tube-</a:t>
            </a:r>
            <a:r>
              <a:rPr lang="de-DE" dirty="0" err="1" smtClean="0">
                <a:solidFill>
                  <a:srgbClr val="000000"/>
                </a:solidFill>
                <a:latin typeface="Arial" charset="0"/>
              </a:rPr>
              <a:t>collimator</a:t>
            </a:r>
            <a:r>
              <a:rPr lang="de-DE" dirty="0" smtClean="0">
                <a:solidFill>
                  <a:srgbClr val="000000"/>
                </a:solidFill>
                <a:latin typeface="Arial" charset="0"/>
              </a:rPr>
              <a:t>: 	10 cm</a:t>
            </a:r>
          </a:p>
          <a:p>
            <a:pPr marL="177800" indent="-17780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419350" algn="l"/>
              </a:tabLst>
            </a:pPr>
            <a:r>
              <a:rPr lang="de-DE" dirty="0" err="1" smtClean="0">
                <a:solidFill>
                  <a:srgbClr val="000000"/>
                </a:solidFill>
                <a:latin typeface="Arial" charset="0"/>
              </a:rPr>
              <a:t>Collimator-detector</a:t>
            </a:r>
            <a:r>
              <a:rPr lang="de-DE" dirty="0" smtClean="0">
                <a:solidFill>
                  <a:srgbClr val="000000"/>
                </a:solidFill>
                <a:latin typeface="Arial" charset="0"/>
              </a:rPr>
              <a:t>: 	30 cm</a:t>
            </a:r>
          </a:p>
          <a:p>
            <a:pPr marL="177800" indent="-17780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419350" algn="l"/>
              </a:tabLst>
            </a:pPr>
            <a:r>
              <a:rPr lang="de-DE" dirty="0" smtClean="0">
                <a:solidFill>
                  <a:srgbClr val="000000"/>
                </a:solidFill>
                <a:latin typeface="Arial" charset="0"/>
              </a:rPr>
              <a:t>Hole in </a:t>
            </a:r>
            <a:r>
              <a:rPr lang="de-DE" dirty="0" err="1" smtClean="0">
                <a:solidFill>
                  <a:srgbClr val="000000"/>
                </a:solidFill>
                <a:latin typeface="Arial" charset="0"/>
              </a:rPr>
              <a:t>collimator</a:t>
            </a:r>
            <a:r>
              <a:rPr lang="de-DE" dirty="0" smtClean="0">
                <a:solidFill>
                  <a:srgbClr val="000000"/>
                </a:solidFill>
                <a:latin typeface="Arial" charset="0"/>
              </a:rPr>
              <a:t>:	50 µm</a:t>
            </a:r>
          </a:p>
          <a:p>
            <a:pPr marL="177800" indent="-17780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419350" algn="l"/>
              </a:tabLst>
            </a:pPr>
            <a:r>
              <a:rPr lang="de-DE" dirty="0" err="1" smtClean="0">
                <a:solidFill>
                  <a:srgbClr val="000000"/>
                </a:solidFill>
                <a:latin typeface="Arial" charset="0"/>
              </a:rPr>
              <a:t>Collimator</a:t>
            </a:r>
            <a:r>
              <a:rPr lang="de-DE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Arial" charset="0"/>
              </a:rPr>
              <a:t>thickness</a:t>
            </a:r>
            <a:r>
              <a:rPr lang="de-DE" dirty="0" smtClean="0">
                <a:solidFill>
                  <a:srgbClr val="000000"/>
                </a:solidFill>
                <a:latin typeface="Arial" charset="0"/>
              </a:rPr>
              <a:t>:	1 mm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tabLst>
                <a:tab pos="2419350" algn="l"/>
              </a:tabLst>
            </a:pPr>
            <a:r>
              <a:rPr lang="de-DE" dirty="0" smtClean="0">
                <a:solidFill>
                  <a:srgbClr val="000000"/>
                </a:solidFill>
                <a:latin typeface="Arial" charset="0"/>
              </a:rPr>
              <a:t>=&gt; </a:t>
            </a:r>
            <a:r>
              <a:rPr lang="de-DE" dirty="0" err="1" smtClean="0">
                <a:solidFill>
                  <a:srgbClr val="000000"/>
                </a:solidFill>
                <a:latin typeface="Arial" charset="0"/>
              </a:rPr>
              <a:t>Magnification</a:t>
            </a:r>
            <a:r>
              <a:rPr lang="de-DE" dirty="0" smtClean="0">
                <a:solidFill>
                  <a:srgbClr val="000000"/>
                </a:solidFill>
                <a:latin typeface="Arial" charset="0"/>
              </a:rPr>
              <a:t>:	2.99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5364088" y="4581128"/>
            <a:ext cx="28083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1884363" algn="l"/>
              </a:tabLst>
            </a:pPr>
            <a:r>
              <a:rPr lang="de-DE" dirty="0" err="1" smtClean="0">
                <a:solidFill>
                  <a:srgbClr val="000000"/>
                </a:solidFill>
                <a:latin typeface="Arial" charset="0"/>
              </a:rPr>
              <a:t>Acc</a:t>
            </a:r>
            <a:r>
              <a:rPr lang="de-DE" dirty="0" smtClean="0">
                <a:solidFill>
                  <a:srgbClr val="000000"/>
                </a:solidFill>
                <a:latin typeface="Arial" charset="0"/>
              </a:rPr>
              <a:t>. </a:t>
            </a:r>
            <a:r>
              <a:rPr lang="de-DE" dirty="0" err="1" smtClean="0">
                <a:solidFill>
                  <a:srgbClr val="000000"/>
                </a:solidFill>
                <a:latin typeface="Arial" charset="0"/>
              </a:rPr>
              <a:t>voltage</a:t>
            </a:r>
            <a:r>
              <a:rPr lang="de-DE" dirty="0" smtClean="0">
                <a:solidFill>
                  <a:srgbClr val="000000"/>
                </a:solidFill>
                <a:latin typeface="Arial" charset="0"/>
              </a:rPr>
              <a:t>:	50 </a:t>
            </a:r>
            <a:r>
              <a:rPr lang="de-DE" dirty="0" err="1" smtClean="0">
                <a:solidFill>
                  <a:srgbClr val="000000"/>
                </a:solidFill>
                <a:latin typeface="Arial" charset="0"/>
              </a:rPr>
              <a:t>kV</a:t>
            </a:r>
            <a:endParaRPr lang="de-DE" dirty="0" smtClean="0">
              <a:solidFill>
                <a:srgbClr val="000000"/>
              </a:solidFill>
              <a:latin typeface="Arial" charset="0"/>
            </a:endParaRPr>
          </a:p>
          <a:p>
            <a:pPr marL="177800" indent="-17780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1884363" algn="l"/>
              </a:tabLst>
            </a:pPr>
            <a:r>
              <a:rPr lang="de-DE" dirty="0" err="1" smtClean="0">
                <a:solidFill>
                  <a:srgbClr val="000000"/>
                </a:solidFill>
                <a:latin typeface="Arial" charset="0"/>
              </a:rPr>
              <a:t>Current</a:t>
            </a:r>
            <a:r>
              <a:rPr lang="de-DE" dirty="0" smtClean="0">
                <a:solidFill>
                  <a:srgbClr val="000000"/>
                </a:solidFill>
                <a:latin typeface="Arial" charset="0"/>
              </a:rPr>
              <a:t>:	40 µA</a:t>
            </a:r>
          </a:p>
          <a:p>
            <a:pPr marL="177800" indent="-17780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365125" algn="l"/>
                <a:tab pos="1884363" algn="l"/>
              </a:tabLst>
            </a:pPr>
            <a:r>
              <a:rPr lang="de-DE" dirty="0" smtClean="0">
                <a:solidFill>
                  <a:srgbClr val="000000"/>
                </a:solidFill>
                <a:latin typeface="Arial" charset="0"/>
              </a:rPr>
              <a:t>Measurement time:</a:t>
            </a:r>
            <a:br>
              <a:rPr lang="de-DE" dirty="0" smtClean="0">
                <a:solidFill>
                  <a:srgbClr val="000000"/>
                </a:solidFill>
                <a:latin typeface="Arial" charset="0"/>
              </a:rPr>
            </a:br>
            <a:r>
              <a:rPr lang="de-DE" dirty="0" smtClean="0">
                <a:solidFill>
                  <a:srgbClr val="000000"/>
                </a:solidFill>
                <a:latin typeface="Arial" charset="0"/>
              </a:rPr>
              <a:t>	per </a:t>
            </a:r>
            <a:r>
              <a:rPr lang="de-DE" dirty="0" err="1">
                <a:solidFill>
                  <a:srgbClr val="000000"/>
                </a:solidFill>
                <a:latin typeface="Arial" charset="0"/>
              </a:rPr>
              <a:t>t</a:t>
            </a:r>
            <a:r>
              <a:rPr lang="de-DE" dirty="0" err="1" smtClean="0">
                <a:solidFill>
                  <a:srgbClr val="000000"/>
                </a:solidFill>
                <a:latin typeface="Arial" charset="0"/>
              </a:rPr>
              <a:t>hreshold</a:t>
            </a:r>
            <a:r>
              <a:rPr lang="de-DE" dirty="0" smtClean="0">
                <a:solidFill>
                  <a:srgbClr val="000000"/>
                </a:solidFill>
                <a:latin typeface="Arial" charset="0"/>
              </a:rPr>
              <a:t>:	60 s</a:t>
            </a:r>
            <a:br>
              <a:rPr lang="de-DE" dirty="0" smtClean="0">
                <a:solidFill>
                  <a:srgbClr val="000000"/>
                </a:solidFill>
                <a:latin typeface="Arial" charset="0"/>
              </a:rPr>
            </a:br>
            <a:r>
              <a:rPr lang="de-DE" dirty="0" smtClean="0">
                <a:solidFill>
                  <a:srgbClr val="000000"/>
                </a:solidFill>
                <a:latin typeface="Arial" charset="0"/>
              </a:rPr>
              <a:t>	</a:t>
            </a:r>
            <a:r>
              <a:rPr lang="de-DE" dirty="0" err="1" smtClean="0">
                <a:solidFill>
                  <a:srgbClr val="000000"/>
                </a:solidFill>
                <a:latin typeface="Arial" charset="0"/>
              </a:rPr>
              <a:t>overall</a:t>
            </a:r>
            <a:r>
              <a:rPr lang="de-DE" dirty="0" smtClean="0">
                <a:solidFill>
                  <a:srgbClr val="000000"/>
                </a:solidFill>
                <a:latin typeface="Arial" charset="0"/>
              </a:rPr>
              <a:t>: 	4,4 h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6EC98CDF-5C8A-43B4-B545-3538C5EE8723}" type="slidenum">
              <a:rPr lang="de-DE">
                <a:solidFill>
                  <a:srgbClr val="000000"/>
                </a:solidFill>
                <a:latin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de-DE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6502881"/>
            <a:ext cx="74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Courtesy: Peter </a:t>
            </a:r>
            <a:r>
              <a:rPr lang="en-US" dirty="0" err="1" smtClean="0"/>
              <a:t>Sievers</a:t>
            </a:r>
            <a:r>
              <a:rPr lang="en-US" dirty="0" smtClean="0"/>
              <a:t> (</a:t>
            </a:r>
            <a:r>
              <a:rPr lang="en-US" dirty="0" err="1" smtClean="0"/>
              <a:t>Physikalisch</a:t>
            </a:r>
            <a:r>
              <a:rPr lang="en-US" dirty="0" smtClean="0"/>
              <a:t> </a:t>
            </a:r>
            <a:r>
              <a:rPr lang="en-US" dirty="0" err="1" smtClean="0"/>
              <a:t>Technische</a:t>
            </a:r>
            <a:r>
              <a:rPr lang="en-US" dirty="0" smtClean="0"/>
              <a:t> </a:t>
            </a:r>
            <a:r>
              <a:rPr lang="en-US" dirty="0" err="1" smtClean="0"/>
              <a:t>Bundesanstalt</a:t>
            </a:r>
            <a:r>
              <a:rPr lang="en-US" dirty="0"/>
              <a:t> </a:t>
            </a:r>
            <a:r>
              <a:rPr lang="en-US" dirty="0" smtClean="0"/>
              <a:t>PTB)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7203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Camera </a:t>
            </a:r>
            <a:r>
              <a:rPr lang="en-US" dirty="0" err="1" smtClean="0"/>
              <a:t>obscura</a:t>
            </a:r>
            <a:r>
              <a:rPr lang="en-US" dirty="0" smtClean="0"/>
              <a:t> principle</a:t>
            </a:r>
            <a:endParaRPr lang="en-US" dirty="0"/>
          </a:p>
        </p:txBody>
      </p:sp>
      <p:pic>
        <p:nvPicPr>
          <p:cNvPr id="66562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 l="24213" r="30051"/>
          <a:stretch>
            <a:fillRect/>
          </a:stretch>
        </p:blipFill>
        <p:spPr bwMode="auto">
          <a:xfrm rot="16200000">
            <a:off x="6776864" y="0"/>
            <a:ext cx="1065212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uppieren 19"/>
          <p:cNvGrpSpPr/>
          <p:nvPr/>
        </p:nvGrpSpPr>
        <p:grpSpPr>
          <a:xfrm>
            <a:off x="3491880" y="1268760"/>
            <a:ext cx="144016" cy="4392488"/>
            <a:chOff x="3491880" y="1268760"/>
            <a:chExt cx="288032" cy="4392488"/>
          </a:xfrm>
        </p:grpSpPr>
        <p:sp>
          <p:nvSpPr>
            <p:cNvPr id="18" name="Rechteck 17"/>
            <p:cNvSpPr/>
            <p:nvPr/>
          </p:nvSpPr>
          <p:spPr bwMode="auto">
            <a:xfrm>
              <a:off x="3491880" y="1268760"/>
              <a:ext cx="288032" cy="4392488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" name="Rechteck 18"/>
            <p:cNvSpPr/>
            <p:nvPr/>
          </p:nvSpPr>
          <p:spPr bwMode="auto">
            <a:xfrm>
              <a:off x="3491880" y="3861048"/>
              <a:ext cx="288032" cy="14247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4" name="Gruppieren 21"/>
          <p:cNvGrpSpPr>
            <a:grpSpLocks noChangeAspect="1"/>
          </p:cNvGrpSpPr>
          <p:nvPr/>
        </p:nvGrpSpPr>
        <p:grpSpPr>
          <a:xfrm>
            <a:off x="456241" y="3105733"/>
            <a:ext cx="155319" cy="1656184"/>
            <a:chOff x="251520" y="2780928"/>
            <a:chExt cx="216024" cy="2303487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7" name="Rechteck 16"/>
            <p:cNvSpPr/>
            <p:nvPr/>
          </p:nvSpPr>
          <p:spPr bwMode="auto">
            <a:xfrm>
              <a:off x="251520" y="2924944"/>
              <a:ext cx="144016" cy="201622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" name="Rechteck 20"/>
            <p:cNvSpPr/>
            <p:nvPr/>
          </p:nvSpPr>
          <p:spPr bwMode="auto">
            <a:xfrm>
              <a:off x="395536" y="2780928"/>
              <a:ext cx="72008" cy="230348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23" name="Textfeld 22"/>
          <p:cNvSpPr txBox="1"/>
          <p:nvPr/>
        </p:nvSpPr>
        <p:spPr>
          <a:xfrm>
            <a:off x="179512" y="586798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err="1" smtClean="0">
                <a:solidFill>
                  <a:srgbClr val="000000"/>
                </a:solidFill>
                <a:latin typeface="Arial" charset="0"/>
              </a:rPr>
              <a:t>Timepix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2700040" y="5867980"/>
            <a:ext cx="1808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Collimator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26" name="Gerade Verbindung mit Pfeil 25"/>
          <p:cNvCxnSpPr/>
          <p:nvPr/>
        </p:nvCxnSpPr>
        <p:spPr>
          <a:xfrm rot="10800000" flipV="1">
            <a:off x="1043608" y="3717032"/>
            <a:ext cx="4176464" cy="504056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/>
          <p:nvPr/>
        </p:nvCxnSpPr>
        <p:spPr>
          <a:xfrm rot="10800000">
            <a:off x="1043608" y="3356992"/>
            <a:ext cx="4176464" cy="936104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uppieren 37"/>
          <p:cNvGrpSpPr/>
          <p:nvPr/>
        </p:nvGrpSpPr>
        <p:grpSpPr>
          <a:xfrm>
            <a:off x="4851539" y="2924944"/>
            <a:ext cx="4274968" cy="2160241"/>
            <a:chOff x="4851539" y="2924944"/>
            <a:chExt cx="4274968" cy="2160241"/>
          </a:xfrm>
        </p:grpSpPr>
        <p:grpSp>
          <p:nvGrpSpPr>
            <p:cNvPr id="8" name="Gruppieren 11"/>
            <p:cNvGrpSpPr/>
            <p:nvPr/>
          </p:nvGrpSpPr>
          <p:grpSpPr>
            <a:xfrm rot="16200000">
              <a:off x="5499612" y="2276872"/>
              <a:ext cx="2160240" cy="3456385"/>
              <a:chOff x="6028962" y="2636913"/>
              <a:chExt cx="1656184" cy="2880321"/>
            </a:xfrm>
          </p:grpSpPr>
          <p:sp>
            <p:nvSpPr>
              <p:cNvPr id="9" name="Abgerundetes Rechteck 8"/>
              <p:cNvSpPr/>
              <p:nvPr/>
            </p:nvSpPr>
            <p:spPr bwMode="auto">
              <a:xfrm>
                <a:off x="6084169" y="2636913"/>
                <a:ext cx="1584176" cy="2760308"/>
              </a:xfrm>
              <a:prstGeom prst="roundRect">
                <a:avLst>
                  <a:gd name="adj" fmla="val 47225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1" name="Rechteck 10"/>
              <p:cNvSpPr/>
              <p:nvPr/>
            </p:nvSpPr>
            <p:spPr bwMode="auto">
              <a:xfrm>
                <a:off x="6028962" y="4497120"/>
                <a:ext cx="1656184" cy="102011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" name="Gruppieren 86"/>
            <p:cNvGrpSpPr/>
            <p:nvPr/>
          </p:nvGrpSpPr>
          <p:grpSpPr>
            <a:xfrm>
              <a:off x="6606021" y="3645024"/>
              <a:ext cx="978973" cy="461665"/>
              <a:chOff x="7812361" y="3645024"/>
              <a:chExt cx="978973" cy="461665"/>
            </a:xfrm>
          </p:grpSpPr>
          <p:cxnSp>
            <p:nvCxnSpPr>
              <p:cNvPr id="60" name="Gerade Verbindung mit Pfeil 59"/>
              <p:cNvCxnSpPr/>
              <p:nvPr/>
            </p:nvCxnSpPr>
            <p:spPr>
              <a:xfrm rot="10800000">
                <a:off x="7812361" y="3789040"/>
                <a:ext cx="978973" cy="1588"/>
              </a:xfrm>
              <a:prstGeom prst="straightConnector1">
                <a:avLst/>
              </a:prstGeom>
              <a:ln w="19050">
                <a:solidFill>
                  <a:schemeClr val="accent2">
                    <a:alpha val="8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Textfeld 79"/>
              <p:cNvSpPr txBox="1"/>
              <p:nvPr/>
            </p:nvSpPr>
            <p:spPr>
              <a:xfrm>
                <a:off x="8244408" y="3645024"/>
                <a:ext cx="43204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400" dirty="0" smtClean="0">
                    <a:ln>
                      <a:solidFill>
                        <a:srgbClr val="333399"/>
                      </a:solidFill>
                    </a:ln>
                    <a:solidFill>
                      <a:srgbClr val="000000"/>
                    </a:solidFill>
                    <a:latin typeface="Arial" charset="0"/>
                  </a:rPr>
                  <a:t>e</a:t>
                </a:r>
                <a:r>
                  <a:rPr lang="en-US" sz="2400" baseline="30000" dirty="0" smtClean="0">
                    <a:ln>
                      <a:solidFill>
                        <a:srgbClr val="333399"/>
                      </a:solidFill>
                    </a:ln>
                    <a:solidFill>
                      <a:srgbClr val="000000"/>
                    </a:solidFill>
                    <a:latin typeface="Arial" charset="0"/>
                  </a:rPr>
                  <a:t>-</a:t>
                </a:r>
                <a:endParaRPr lang="en-US" sz="2400" baseline="30000" dirty="0">
                  <a:ln>
                    <a:solidFill>
                      <a:srgbClr val="333399"/>
                    </a:solidFill>
                  </a:ln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89" name="Geschweifte Klammer rechts 88"/>
            <p:cNvSpPr/>
            <p:nvPr/>
          </p:nvSpPr>
          <p:spPr>
            <a:xfrm>
              <a:off x="7668344" y="2924944"/>
              <a:ext cx="504056" cy="2160240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0" name="Textfeld 89"/>
            <p:cNvSpPr txBox="1"/>
            <p:nvPr/>
          </p:nvSpPr>
          <p:spPr>
            <a:xfrm>
              <a:off x="8172400" y="3789040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val="000000"/>
                  </a:solidFill>
                  <a:latin typeface="Arial" charset="0"/>
                </a:rPr>
                <a:t>2.8 mm</a:t>
              </a:r>
              <a:endParaRPr lang="en-US" dirty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91" name="Textfeld 90"/>
          <p:cNvSpPr txBox="1"/>
          <p:nvPr/>
        </p:nvSpPr>
        <p:spPr>
          <a:xfrm>
            <a:off x="4139952" y="3399383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n>
                  <a:solidFill>
                    <a:srgbClr val="BBE0E3">
                      <a:lumMod val="50000"/>
                    </a:srgbClr>
                  </a:solidFill>
                </a:ln>
                <a:solidFill>
                  <a:srgbClr val="000000"/>
                </a:solidFill>
                <a:latin typeface="Symbol" pitchFamily="18" charset="2"/>
              </a:rPr>
              <a:t>g</a:t>
            </a:r>
            <a:endParaRPr lang="en-US" dirty="0">
              <a:ln>
                <a:solidFill>
                  <a:srgbClr val="BBE0E3">
                    <a:lumMod val="50000"/>
                  </a:srgbClr>
                </a:solidFill>
              </a:ln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5580112" y="586798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Tube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9" name="Abgerundete rechteckige Legende 68"/>
          <p:cNvSpPr/>
          <p:nvPr/>
        </p:nvSpPr>
        <p:spPr bwMode="auto">
          <a:xfrm>
            <a:off x="4572000" y="2780928"/>
            <a:ext cx="4499992" cy="2520280"/>
          </a:xfrm>
          <a:prstGeom prst="wedgeRoundRectCallout">
            <a:avLst>
              <a:gd name="adj1" fmla="val -25809"/>
              <a:gd name="adj2" fmla="val -101138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6EC98CDF-5C8A-43B4-B545-3538C5EE8723}" type="slidenum">
              <a:rPr lang="de-DE">
                <a:solidFill>
                  <a:srgbClr val="000000"/>
                </a:solidFill>
                <a:latin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de-DE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18723" y="558800"/>
            <a:ext cx="1749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Brachytherapy-</a:t>
            </a:r>
            <a:br>
              <a:rPr lang="en-US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X-ray tube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7544" y="6502881"/>
            <a:ext cx="74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Courtesy: Peter </a:t>
            </a:r>
            <a:r>
              <a:rPr lang="en-US" dirty="0" err="1" smtClean="0"/>
              <a:t>Sievers</a:t>
            </a:r>
            <a:r>
              <a:rPr lang="en-US" dirty="0" smtClean="0"/>
              <a:t> (</a:t>
            </a:r>
            <a:r>
              <a:rPr lang="en-US" dirty="0" err="1" smtClean="0"/>
              <a:t>Physikalisch</a:t>
            </a:r>
            <a:r>
              <a:rPr lang="en-US" dirty="0" smtClean="0"/>
              <a:t> </a:t>
            </a:r>
            <a:r>
              <a:rPr lang="en-US" dirty="0" err="1" smtClean="0"/>
              <a:t>Technische</a:t>
            </a:r>
            <a:r>
              <a:rPr lang="en-US" dirty="0" smtClean="0"/>
              <a:t> </a:t>
            </a:r>
            <a:r>
              <a:rPr lang="en-US" dirty="0" err="1" smtClean="0"/>
              <a:t>Bundesanstalt</a:t>
            </a:r>
            <a:r>
              <a:rPr lang="en-US" dirty="0"/>
              <a:t> </a:t>
            </a:r>
            <a:r>
              <a:rPr lang="en-US" dirty="0" smtClean="0"/>
              <a:t>PTB)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0080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nhaltsplatzhalter 8" descr="pinhole.pn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rcRect t="2707"/>
          <a:stretch>
            <a:fillRect/>
          </a:stretch>
        </p:blipFill>
        <p:spPr>
          <a:xfrm>
            <a:off x="1332000" y="968400"/>
            <a:ext cx="6911884" cy="5043600"/>
          </a:xfrm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electron beam moves around</a:t>
            </a:r>
            <a:endParaRPr lang="en-US" dirty="0"/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6EC98CDF-5C8A-43B4-B545-3538C5EE8723}" type="slidenum">
              <a:rPr lang="de-DE">
                <a:solidFill>
                  <a:srgbClr val="000000"/>
                </a:solidFill>
                <a:latin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de-DE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6502881"/>
            <a:ext cx="74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Courtesy: Peter </a:t>
            </a:r>
            <a:r>
              <a:rPr lang="en-US" dirty="0" err="1" smtClean="0"/>
              <a:t>Sievers</a:t>
            </a:r>
            <a:r>
              <a:rPr lang="en-US" dirty="0" smtClean="0"/>
              <a:t> (</a:t>
            </a:r>
            <a:r>
              <a:rPr lang="en-US" dirty="0" err="1" smtClean="0"/>
              <a:t>Physikalisch</a:t>
            </a:r>
            <a:r>
              <a:rPr lang="en-US" dirty="0" smtClean="0"/>
              <a:t> </a:t>
            </a:r>
            <a:r>
              <a:rPr lang="en-US" dirty="0" err="1" smtClean="0"/>
              <a:t>Technische</a:t>
            </a:r>
            <a:r>
              <a:rPr lang="en-US" dirty="0" smtClean="0"/>
              <a:t> </a:t>
            </a:r>
            <a:r>
              <a:rPr lang="en-US" dirty="0" err="1" smtClean="0"/>
              <a:t>Bundesanstalt</a:t>
            </a:r>
            <a:r>
              <a:rPr lang="en-US" dirty="0"/>
              <a:t> </a:t>
            </a:r>
            <a:r>
              <a:rPr lang="en-US" dirty="0" smtClean="0"/>
              <a:t>PTB)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6497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9500" y="222250"/>
            <a:ext cx="7380932" cy="693738"/>
          </a:xfrm>
        </p:spPr>
        <p:txBody>
          <a:bodyPr/>
          <a:lstStyle/>
          <a:p>
            <a:r>
              <a:rPr lang="en-US" dirty="0" smtClean="0"/>
              <a:t>Look from the side: Misalignment of the target …</a:t>
            </a:r>
            <a:endParaRPr lang="en-US" dirty="0"/>
          </a:p>
        </p:txBody>
      </p:sp>
      <p:pic>
        <p:nvPicPr>
          <p:cNvPr id="66562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 l="24213" r="30051"/>
          <a:stretch>
            <a:fillRect/>
          </a:stretch>
        </p:blipFill>
        <p:spPr bwMode="auto">
          <a:xfrm rot="16200000">
            <a:off x="6776864" y="0"/>
            <a:ext cx="1065212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uppieren 19"/>
          <p:cNvGrpSpPr/>
          <p:nvPr/>
        </p:nvGrpSpPr>
        <p:grpSpPr>
          <a:xfrm>
            <a:off x="3491880" y="1268760"/>
            <a:ext cx="144016" cy="4392488"/>
            <a:chOff x="3491880" y="1268760"/>
            <a:chExt cx="288032" cy="4392488"/>
          </a:xfrm>
        </p:grpSpPr>
        <p:sp>
          <p:nvSpPr>
            <p:cNvPr id="18" name="Rechteck 17"/>
            <p:cNvSpPr/>
            <p:nvPr/>
          </p:nvSpPr>
          <p:spPr bwMode="auto">
            <a:xfrm>
              <a:off x="3491880" y="1268760"/>
              <a:ext cx="288032" cy="4392488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" name="Rechteck 18"/>
            <p:cNvSpPr/>
            <p:nvPr/>
          </p:nvSpPr>
          <p:spPr bwMode="auto">
            <a:xfrm>
              <a:off x="3491880" y="3861048"/>
              <a:ext cx="288032" cy="14247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4" name="Gruppieren 21"/>
          <p:cNvGrpSpPr>
            <a:grpSpLocks noChangeAspect="1"/>
          </p:cNvGrpSpPr>
          <p:nvPr/>
        </p:nvGrpSpPr>
        <p:grpSpPr>
          <a:xfrm>
            <a:off x="456241" y="3105733"/>
            <a:ext cx="155319" cy="1656184"/>
            <a:chOff x="251520" y="2780928"/>
            <a:chExt cx="216024" cy="2303487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7" name="Rechteck 16"/>
            <p:cNvSpPr/>
            <p:nvPr/>
          </p:nvSpPr>
          <p:spPr bwMode="auto">
            <a:xfrm>
              <a:off x="251520" y="2924944"/>
              <a:ext cx="144016" cy="201622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" name="Rechteck 20"/>
            <p:cNvSpPr/>
            <p:nvPr/>
          </p:nvSpPr>
          <p:spPr bwMode="auto">
            <a:xfrm>
              <a:off x="395536" y="2780928"/>
              <a:ext cx="72008" cy="230348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</p:grpSp>
      <p:cxnSp>
        <p:nvCxnSpPr>
          <p:cNvPr id="26" name="Gerade Verbindung mit Pfeil 25"/>
          <p:cNvCxnSpPr/>
          <p:nvPr/>
        </p:nvCxnSpPr>
        <p:spPr>
          <a:xfrm rot="10800000" flipV="1">
            <a:off x="1043608" y="3717032"/>
            <a:ext cx="4176464" cy="504056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/>
          <p:nvPr/>
        </p:nvCxnSpPr>
        <p:spPr>
          <a:xfrm rot="10800000">
            <a:off x="1043608" y="3356992"/>
            <a:ext cx="4176464" cy="936104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feld 90"/>
          <p:cNvSpPr txBox="1"/>
          <p:nvPr/>
        </p:nvSpPr>
        <p:spPr>
          <a:xfrm>
            <a:off x="4139952" y="3399383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n>
                  <a:solidFill>
                    <a:srgbClr val="BBE0E3">
                      <a:lumMod val="50000"/>
                    </a:srgbClr>
                  </a:solidFill>
                </a:ln>
                <a:solidFill>
                  <a:srgbClr val="000000"/>
                </a:solidFill>
                <a:latin typeface="Symbol" pitchFamily="18" charset="2"/>
              </a:rPr>
              <a:t>g</a:t>
            </a:r>
            <a:endParaRPr lang="en-US" dirty="0">
              <a:ln>
                <a:solidFill>
                  <a:srgbClr val="BBE0E3">
                    <a:lumMod val="50000"/>
                  </a:srgbClr>
                </a:solidFill>
              </a:ln>
              <a:solidFill>
                <a:srgbClr val="000000"/>
              </a:solidFill>
              <a:latin typeface="Symbol" pitchFamily="18" charset="2"/>
            </a:endParaRPr>
          </a:p>
        </p:txBody>
      </p:sp>
      <p:pic>
        <p:nvPicPr>
          <p:cNvPr id="70" name="Grafik 69" descr="pinhole_rect.png"/>
          <p:cNvPicPr>
            <a:picLocks noChangeAspect="1"/>
          </p:cNvPicPr>
          <p:nvPr/>
        </p:nvPicPr>
        <p:blipFill>
          <a:blip r:embed="rId4" cstate="print"/>
          <a:srcRect l="21965" t="7161" r="34723" b="18920"/>
          <a:stretch>
            <a:fillRect/>
          </a:stretch>
        </p:blipFill>
        <p:spPr>
          <a:xfrm>
            <a:off x="4572000" y="2852936"/>
            <a:ext cx="1800200" cy="2304256"/>
          </a:xfrm>
          <a:prstGeom prst="rect">
            <a:avLst/>
          </a:prstGeom>
        </p:spPr>
      </p:pic>
      <p:sp>
        <p:nvSpPr>
          <p:cNvPr id="69" name="Abgerundete rechteckige Legende 68"/>
          <p:cNvSpPr/>
          <p:nvPr/>
        </p:nvSpPr>
        <p:spPr bwMode="auto">
          <a:xfrm>
            <a:off x="4572000" y="2780928"/>
            <a:ext cx="4499992" cy="2520280"/>
          </a:xfrm>
          <a:prstGeom prst="wedgeRoundRectCallout">
            <a:avLst>
              <a:gd name="adj1" fmla="val -25809"/>
              <a:gd name="adj2" fmla="val -101138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" name="Text Box 1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6EC98CDF-5C8A-43B4-B545-3538C5EE8723}" type="slidenum">
              <a:rPr lang="de-DE">
                <a:solidFill>
                  <a:srgbClr val="000000"/>
                </a:solidFill>
                <a:latin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de-DE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67544" y="6502881"/>
            <a:ext cx="74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Courtesy: Peter </a:t>
            </a:r>
            <a:r>
              <a:rPr lang="en-US" dirty="0" err="1" smtClean="0"/>
              <a:t>Sievers</a:t>
            </a:r>
            <a:r>
              <a:rPr lang="en-US" dirty="0" smtClean="0"/>
              <a:t> (</a:t>
            </a:r>
            <a:r>
              <a:rPr lang="en-US" dirty="0" err="1" smtClean="0"/>
              <a:t>Physikalisch</a:t>
            </a:r>
            <a:r>
              <a:rPr lang="en-US" dirty="0" smtClean="0"/>
              <a:t> </a:t>
            </a:r>
            <a:r>
              <a:rPr lang="en-US" dirty="0" err="1" smtClean="0"/>
              <a:t>Technische</a:t>
            </a:r>
            <a:r>
              <a:rPr lang="en-US" dirty="0" smtClean="0"/>
              <a:t> </a:t>
            </a:r>
            <a:r>
              <a:rPr lang="en-US" dirty="0" err="1" smtClean="0"/>
              <a:t>Bundesanstalt</a:t>
            </a:r>
            <a:r>
              <a:rPr lang="en-US" dirty="0"/>
              <a:t> </a:t>
            </a:r>
            <a:r>
              <a:rPr lang="en-US" dirty="0" smtClean="0"/>
              <a:t>PTB)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33217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causes differences in the spectrum</a:t>
            </a:r>
            <a:endParaRPr lang="en-US" dirty="0"/>
          </a:p>
        </p:txBody>
      </p:sp>
      <p:pic>
        <p:nvPicPr>
          <p:cNvPr id="10" name="Inhaltsplatzhalter 9" descr="roi_vgl.pn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1259632" y="1484784"/>
            <a:ext cx="5724524" cy="4293393"/>
          </a:xfrm>
        </p:spPr>
      </p:pic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6EC98CDF-5C8A-43B4-B545-3538C5EE8723}" type="slidenum">
              <a:rPr lang="de-DE">
                <a:solidFill>
                  <a:srgbClr val="000000"/>
                </a:solidFill>
                <a:latin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de-DE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6502881"/>
            <a:ext cx="74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Courtesy: Peter </a:t>
            </a:r>
            <a:r>
              <a:rPr lang="en-US" dirty="0" err="1" smtClean="0"/>
              <a:t>Sievers</a:t>
            </a:r>
            <a:r>
              <a:rPr lang="en-US" dirty="0" smtClean="0"/>
              <a:t> (</a:t>
            </a:r>
            <a:r>
              <a:rPr lang="en-US" dirty="0" err="1" smtClean="0"/>
              <a:t>Physikalisch</a:t>
            </a:r>
            <a:r>
              <a:rPr lang="en-US" dirty="0" smtClean="0"/>
              <a:t> </a:t>
            </a:r>
            <a:r>
              <a:rPr lang="en-US" dirty="0" err="1" smtClean="0"/>
              <a:t>Technische</a:t>
            </a:r>
            <a:r>
              <a:rPr lang="en-US" dirty="0" smtClean="0"/>
              <a:t> </a:t>
            </a:r>
            <a:r>
              <a:rPr lang="en-US" dirty="0" err="1" smtClean="0"/>
              <a:t>Bundesanstalt</a:t>
            </a:r>
            <a:r>
              <a:rPr lang="en-US" dirty="0"/>
              <a:t> </a:t>
            </a:r>
            <a:r>
              <a:rPr lang="en-US" dirty="0" smtClean="0"/>
              <a:t>PTB)</a:t>
            </a:r>
            <a:endParaRPr lang="en-US" dirty="0"/>
          </a:p>
        </p:txBody>
      </p:sp>
      <p:pic>
        <p:nvPicPr>
          <p:cNvPr id="7" name="Inhaltsplatzhalter 8" descr="pinhole.png"/>
          <p:cNvPicPr>
            <a:picLocks noChangeAspect="1"/>
          </p:cNvPicPr>
          <p:nvPr/>
        </p:nvPicPr>
        <p:blipFill>
          <a:blip r:embed="rId4" cstate="print"/>
          <a:srcRect t="2707"/>
          <a:stretch>
            <a:fillRect/>
          </a:stretch>
        </p:blipFill>
        <p:spPr bwMode="auto">
          <a:xfrm>
            <a:off x="6732240" y="1628800"/>
            <a:ext cx="1960905" cy="1430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Arrow Connector 2"/>
          <p:cNvCxnSpPr/>
          <p:nvPr/>
        </p:nvCxnSpPr>
        <p:spPr>
          <a:xfrm flipV="1">
            <a:off x="7452320" y="2276872"/>
            <a:ext cx="0" cy="12961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8172400" y="2276872"/>
            <a:ext cx="0" cy="12961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6804248" y="3645024"/>
            <a:ext cx="967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5BFF46"/>
                </a:solidFill>
              </a:rPr>
              <a:t>left ROI</a:t>
            </a:r>
            <a:endParaRPr lang="en-US" dirty="0">
              <a:solidFill>
                <a:srgbClr val="5BFF4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3365" y="3635732"/>
            <a:ext cx="110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right ROI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0952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1330" name="Rectangle 2"/>
          <p:cNvSpPr>
            <a:spLocks noChangeArrowheads="1"/>
          </p:cNvSpPr>
          <p:nvPr/>
        </p:nvSpPr>
        <p:spPr bwMode="auto">
          <a:xfrm>
            <a:off x="361950" y="4605883"/>
            <a:ext cx="8172450" cy="6953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  <a:ea typeface="ＭＳ Ｐゴシック" charset="0"/>
            </a:endParaRPr>
          </a:p>
        </p:txBody>
      </p:sp>
      <p:sp>
        <p:nvSpPr>
          <p:cNvPr id="12513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Agenda</a:t>
            </a:r>
          </a:p>
        </p:txBody>
      </p:sp>
      <p:sp>
        <p:nvSpPr>
          <p:cNvPr id="12513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55625" y="1111250"/>
            <a:ext cx="8050213" cy="4524375"/>
          </a:xfrm>
        </p:spPr>
        <p:txBody>
          <a:bodyPr/>
          <a:lstStyle/>
          <a:p>
            <a:pPr>
              <a:lnSpc>
                <a:spcPts val="4000"/>
              </a:lnSpc>
              <a:buFontTx/>
              <a:buChar char="•"/>
            </a:pPr>
            <a:r>
              <a:rPr lang="de-DE" dirty="0"/>
              <a:t>The </a:t>
            </a:r>
            <a:r>
              <a:rPr lang="de-DE" dirty="0" err="1" smtClean="0"/>
              <a:t>Medipix</a:t>
            </a:r>
            <a:r>
              <a:rPr lang="de-DE" dirty="0" smtClean="0"/>
              <a:t>/</a:t>
            </a:r>
            <a:r>
              <a:rPr lang="de-DE" dirty="0" err="1" smtClean="0"/>
              <a:t>Timepix</a:t>
            </a:r>
            <a:r>
              <a:rPr lang="de-DE" dirty="0" smtClean="0"/>
              <a:t> </a:t>
            </a:r>
            <a:r>
              <a:rPr lang="de-DE" dirty="0" err="1" smtClean="0"/>
              <a:t>detector</a:t>
            </a:r>
            <a:endParaRPr lang="de-DE" dirty="0" smtClean="0"/>
          </a:p>
          <a:p>
            <a:pPr>
              <a:lnSpc>
                <a:spcPts val="4000"/>
              </a:lnSpc>
              <a:buFontTx/>
              <a:buChar char="•"/>
            </a:pPr>
            <a:endParaRPr lang="de-DE" dirty="0"/>
          </a:p>
          <a:p>
            <a:pPr>
              <a:lnSpc>
                <a:spcPts val="4000"/>
              </a:lnSpc>
              <a:buFontTx/>
              <a:buChar char="•"/>
            </a:pP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/>
              <a:t>response</a:t>
            </a:r>
            <a:r>
              <a:rPr lang="de-DE" dirty="0"/>
              <a:t> </a:t>
            </a:r>
          </a:p>
          <a:p>
            <a:pPr>
              <a:lnSpc>
                <a:spcPts val="4000"/>
              </a:lnSpc>
              <a:buFontTx/>
              <a:buChar char="•"/>
            </a:pPr>
            <a:endParaRPr lang="de-DE" dirty="0" smtClean="0"/>
          </a:p>
          <a:p>
            <a:pPr>
              <a:lnSpc>
                <a:spcPts val="4000"/>
              </a:lnSpc>
              <a:buFontTx/>
              <a:buChar char="•"/>
            </a:pPr>
            <a:r>
              <a:rPr lang="de-DE" dirty="0" err="1" smtClean="0"/>
              <a:t>Application</a:t>
            </a:r>
            <a:r>
              <a:rPr lang="de-DE" dirty="0" smtClean="0"/>
              <a:t>: Imaging </a:t>
            </a:r>
            <a:r>
              <a:rPr lang="de-DE" dirty="0" err="1" smtClean="0"/>
              <a:t>spectroscopy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high </a:t>
            </a:r>
            <a:r>
              <a:rPr lang="de-DE" dirty="0" err="1" smtClean="0"/>
              <a:t>flux</a:t>
            </a:r>
            <a:endParaRPr lang="de-DE" dirty="0" smtClean="0"/>
          </a:p>
          <a:p>
            <a:pPr>
              <a:lnSpc>
                <a:spcPts val="4000"/>
              </a:lnSpc>
              <a:buFontTx/>
              <a:buChar char="•"/>
            </a:pPr>
            <a:endParaRPr lang="de-DE" dirty="0" smtClean="0"/>
          </a:p>
          <a:p>
            <a:pPr>
              <a:lnSpc>
                <a:spcPts val="4000"/>
              </a:lnSpc>
              <a:buFontTx/>
              <a:buChar char="•"/>
            </a:pPr>
            <a:r>
              <a:rPr lang="de-DE" b="1" dirty="0" err="1" smtClean="0"/>
              <a:t>Application</a:t>
            </a:r>
            <a:r>
              <a:rPr lang="de-DE" b="1" dirty="0" smtClean="0"/>
              <a:t>: Material </a:t>
            </a:r>
            <a:r>
              <a:rPr lang="de-DE" b="1" dirty="0" err="1"/>
              <a:t>resolved</a:t>
            </a:r>
            <a:r>
              <a:rPr lang="de-DE" b="1" dirty="0"/>
              <a:t> </a:t>
            </a:r>
            <a:r>
              <a:rPr lang="de-DE" b="1" dirty="0" err="1"/>
              <a:t>imaging</a:t>
            </a:r>
            <a:endParaRPr lang="de-DE" b="1" dirty="0"/>
          </a:p>
          <a:p>
            <a:pPr>
              <a:lnSpc>
                <a:spcPts val="4000"/>
              </a:lnSpc>
              <a:buFontTx/>
              <a:buChar char="•"/>
            </a:pPr>
            <a:endParaRPr lang="de-DE" dirty="0" smtClean="0"/>
          </a:p>
          <a:p>
            <a:pPr>
              <a:lnSpc>
                <a:spcPts val="4000"/>
              </a:lnSpc>
              <a:buFontTx/>
              <a:buChar char="•"/>
            </a:pPr>
            <a:r>
              <a:rPr lang="de-DE" dirty="0" err="1" smtClean="0"/>
              <a:t>Application</a:t>
            </a:r>
            <a:r>
              <a:rPr lang="de-DE" dirty="0" smtClean="0"/>
              <a:t>: </a:t>
            </a:r>
            <a:r>
              <a:rPr lang="de-DE" dirty="0" err="1" smtClean="0"/>
              <a:t>Dosimetry</a:t>
            </a:r>
            <a:endParaRPr lang="de-DE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1A6DE775-9D78-4266-8618-656B06ED6F24}" type="slidenum">
              <a:rPr lang="de-DE" sz="1600">
                <a:solidFill>
                  <a:srgbClr val="000000"/>
                </a:solidFill>
                <a:cs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de-DE" sz="16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7609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Principle of Material Reconstruction</a:t>
            </a:r>
          </a:p>
        </p:txBody>
      </p:sp>
      <p:sp>
        <p:nvSpPr>
          <p:cNvPr id="937987" name="Text Box 3"/>
          <p:cNvSpPr txBox="1">
            <a:spLocks noChangeArrowheads="1"/>
          </p:cNvSpPr>
          <p:nvPr/>
        </p:nvSpPr>
        <p:spPr bwMode="auto">
          <a:xfrm>
            <a:off x="927100" y="1327150"/>
            <a:ext cx="3244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b="1" smtClean="0">
                <a:solidFill>
                  <a:srgbClr val="000000"/>
                </a:solidFill>
              </a:rPr>
              <a:t>X-Ray transmission through</a:t>
            </a:r>
            <a:br>
              <a:rPr lang="en-GB" b="1" smtClean="0">
                <a:solidFill>
                  <a:srgbClr val="000000"/>
                </a:solidFill>
              </a:rPr>
            </a:br>
            <a:r>
              <a:rPr lang="en-GB" b="1" smtClean="0">
                <a:solidFill>
                  <a:srgbClr val="000000"/>
                </a:solidFill>
              </a:rPr>
              <a:t>a compound object</a:t>
            </a:r>
          </a:p>
        </p:txBody>
      </p:sp>
      <p:sp>
        <p:nvSpPr>
          <p:cNvPr id="937988" name="Text Box 4"/>
          <p:cNvSpPr txBox="1">
            <a:spLocks noChangeArrowheads="1"/>
          </p:cNvSpPr>
          <p:nvPr/>
        </p:nvSpPr>
        <p:spPr bwMode="auto">
          <a:xfrm>
            <a:off x="1262063" y="3825875"/>
            <a:ext cx="34544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2000" smtClean="0">
                <a:solidFill>
                  <a:srgbClr val="000000"/>
                </a:solidFill>
              </a:rPr>
              <a:t>mass attenuation coefficient</a:t>
            </a:r>
            <a:r>
              <a:rPr lang="en-GB" sz="2000" i="1" smtClean="0">
                <a:solidFill>
                  <a:srgbClr val="000000"/>
                </a:solidFill>
              </a:rPr>
              <a:t>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2000" smtClean="0">
                <a:solidFill>
                  <a:srgbClr val="000000"/>
                </a:solidFill>
              </a:rPr>
              <a:t>areal density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 sz="2000" i="1" smtClean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2000" smtClean="0">
                <a:solidFill>
                  <a:srgbClr val="000000"/>
                </a:solidFill>
              </a:rPr>
              <a:t>index for basis materials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 sz="2000" i="1" smtClean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 sz="2000" smtClean="0">
              <a:solidFill>
                <a:srgbClr val="000000"/>
              </a:solidFill>
            </a:endParaRPr>
          </a:p>
        </p:txBody>
      </p:sp>
      <p:pic>
        <p:nvPicPr>
          <p:cNvPr id="937989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38" y="2528888"/>
            <a:ext cx="3948112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937990" name="Group 6"/>
          <p:cNvGrpSpPr>
            <a:grpSpLocks noChangeAspect="1"/>
          </p:cNvGrpSpPr>
          <p:nvPr/>
        </p:nvGrpSpPr>
        <p:grpSpPr bwMode="auto">
          <a:xfrm>
            <a:off x="5654675" y="1616075"/>
            <a:ext cx="2952750" cy="3727450"/>
            <a:chOff x="4081" y="2223"/>
            <a:chExt cx="1878" cy="2265"/>
          </a:xfrm>
        </p:grpSpPr>
        <p:grpSp>
          <p:nvGrpSpPr>
            <p:cNvPr id="937991" name="Group 7"/>
            <p:cNvGrpSpPr>
              <a:grpSpLocks noChangeAspect="1"/>
            </p:cNvGrpSpPr>
            <p:nvPr/>
          </p:nvGrpSpPr>
          <p:grpSpPr bwMode="auto">
            <a:xfrm>
              <a:off x="4081" y="2223"/>
              <a:ext cx="1878" cy="2265"/>
              <a:chOff x="1680" y="1392"/>
              <a:chExt cx="1536" cy="1776"/>
            </a:xfrm>
          </p:grpSpPr>
          <p:sp>
            <p:nvSpPr>
              <p:cNvPr id="937992" name="Oval 8"/>
              <p:cNvSpPr>
                <a:spLocks noChangeAspect="1" noChangeArrowheads="1"/>
              </p:cNvSpPr>
              <p:nvPr/>
            </p:nvSpPr>
            <p:spPr bwMode="auto">
              <a:xfrm>
                <a:off x="2160" y="2352"/>
                <a:ext cx="576" cy="240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7993" name="Rectangle 9"/>
              <p:cNvSpPr>
                <a:spLocks noChangeAspect="1" noChangeArrowheads="1"/>
              </p:cNvSpPr>
              <p:nvPr/>
            </p:nvSpPr>
            <p:spPr bwMode="auto">
              <a:xfrm>
                <a:off x="1680" y="3072"/>
                <a:ext cx="1536" cy="96"/>
              </a:xfrm>
              <a:prstGeom prst="rect">
                <a:avLst/>
              </a:prstGeom>
              <a:solidFill>
                <a:srgbClr val="336699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2945" tIns="41473" rIns="82945" bIns="41473" anchor="ctr"/>
              <a:lstStyle/>
              <a:p>
                <a:pPr algn="ctr" defTabSz="82867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de-DE" sz="1600" smtClean="0">
                    <a:solidFill>
                      <a:srgbClr val="000000"/>
                    </a:solidFill>
                    <a:latin typeface="Helvetica" charset="0"/>
                  </a:rPr>
                  <a:t>Detector</a:t>
                </a:r>
              </a:p>
            </p:txBody>
          </p:sp>
          <p:sp>
            <p:nvSpPr>
              <p:cNvPr id="937994" name="Line 10"/>
              <p:cNvSpPr>
                <a:spLocks noChangeAspect="1" noChangeShapeType="1"/>
              </p:cNvSpPr>
              <p:nvPr/>
            </p:nvSpPr>
            <p:spPr bwMode="auto">
              <a:xfrm>
                <a:off x="2448" y="1584"/>
                <a:ext cx="0" cy="1392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7995" name="Line 11"/>
              <p:cNvSpPr>
                <a:spLocks noChangeAspect="1" noChangeShapeType="1"/>
              </p:cNvSpPr>
              <p:nvPr/>
            </p:nvSpPr>
            <p:spPr bwMode="auto">
              <a:xfrm flipH="1">
                <a:off x="2304" y="1584"/>
                <a:ext cx="144" cy="1392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7996" name="Line 12"/>
              <p:cNvSpPr>
                <a:spLocks noChangeAspect="1" noChangeShapeType="1"/>
              </p:cNvSpPr>
              <p:nvPr/>
            </p:nvSpPr>
            <p:spPr bwMode="auto">
              <a:xfrm>
                <a:off x="2448" y="1584"/>
                <a:ext cx="144" cy="1392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7997" name="Line 13"/>
              <p:cNvSpPr>
                <a:spLocks noChangeAspect="1" noChangeShapeType="1"/>
              </p:cNvSpPr>
              <p:nvPr/>
            </p:nvSpPr>
            <p:spPr bwMode="auto">
              <a:xfrm flipH="1">
                <a:off x="2160" y="1632"/>
                <a:ext cx="288" cy="1344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7998" name="Line 14"/>
              <p:cNvSpPr>
                <a:spLocks noChangeAspect="1" noChangeShapeType="1"/>
              </p:cNvSpPr>
              <p:nvPr/>
            </p:nvSpPr>
            <p:spPr bwMode="auto">
              <a:xfrm>
                <a:off x="2448" y="1584"/>
                <a:ext cx="288" cy="1392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7999" name="Line 15"/>
              <p:cNvSpPr>
                <a:spLocks noChangeAspect="1" noChangeShapeType="1"/>
              </p:cNvSpPr>
              <p:nvPr/>
            </p:nvSpPr>
            <p:spPr bwMode="auto">
              <a:xfrm flipH="1">
                <a:off x="2016" y="1632"/>
                <a:ext cx="432" cy="1344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8000" name="Line 16"/>
              <p:cNvSpPr>
                <a:spLocks noChangeAspect="1" noChangeShapeType="1"/>
              </p:cNvSpPr>
              <p:nvPr/>
            </p:nvSpPr>
            <p:spPr bwMode="auto">
              <a:xfrm>
                <a:off x="2448" y="1584"/>
                <a:ext cx="432" cy="1392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8001" name="Rectangle 17"/>
              <p:cNvSpPr>
                <a:spLocks noChangeAspect="1" noChangeArrowheads="1"/>
              </p:cNvSpPr>
              <p:nvPr/>
            </p:nvSpPr>
            <p:spPr bwMode="auto">
              <a:xfrm>
                <a:off x="2208" y="1392"/>
                <a:ext cx="480" cy="192"/>
              </a:xfrm>
              <a:prstGeom prst="rect">
                <a:avLst/>
              </a:prstGeom>
              <a:solidFill>
                <a:srgbClr val="336699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2945" tIns="41473" rIns="82945" bIns="41473" anchor="ctr"/>
              <a:lstStyle/>
              <a:p>
                <a:pPr algn="ctr" defTabSz="82867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de-DE" sz="2200" smtClean="0">
                    <a:solidFill>
                      <a:srgbClr val="000000"/>
                    </a:solidFill>
                    <a:latin typeface="Helvetica" charset="0"/>
                  </a:rPr>
                  <a:t>source</a:t>
                </a:r>
              </a:p>
            </p:txBody>
          </p:sp>
        </p:grpSp>
        <p:sp>
          <p:nvSpPr>
            <p:cNvPr id="938002" name="Line 18"/>
            <p:cNvSpPr>
              <a:spLocks noChangeAspect="1" noChangeShapeType="1"/>
            </p:cNvSpPr>
            <p:nvPr/>
          </p:nvSpPr>
          <p:spPr bwMode="auto">
            <a:xfrm flipH="1">
              <a:off x="4671" y="3584"/>
              <a:ext cx="70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600" smtClean="0">
                <a:solidFill>
                  <a:srgbClr val="000000"/>
                </a:solidFill>
              </a:endParaRPr>
            </a:p>
          </p:txBody>
        </p:sp>
      </p:grpSp>
      <p:pic>
        <p:nvPicPr>
          <p:cNvPr id="938003" name="Picture 19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038" y="3416300"/>
            <a:ext cx="339725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938004" name="Picture 20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338" y="4124325"/>
            <a:ext cx="355600" cy="22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38005" name="Line 21"/>
          <p:cNvSpPr>
            <a:spLocks noChangeAspect="1" noChangeShapeType="1"/>
          </p:cNvSpPr>
          <p:nvPr/>
        </p:nvSpPr>
        <p:spPr bwMode="auto">
          <a:xfrm flipV="1">
            <a:off x="6342063" y="4003675"/>
            <a:ext cx="577850" cy="184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938006" name="Line 22"/>
          <p:cNvSpPr>
            <a:spLocks noChangeAspect="1" noChangeShapeType="1"/>
          </p:cNvSpPr>
          <p:nvPr/>
        </p:nvSpPr>
        <p:spPr bwMode="auto">
          <a:xfrm>
            <a:off x="6415088" y="3536950"/>
            <a:ext cx="504825" cy="2270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938007" name="Text Box 23"/>
          <p:cNvSpPr txBox="1">
            <a:spLocks noChangeArrowheads="1"/>
          </p:cNvSpPr>
          <p:nvPr/>
        </p:nvSpPr>
        <p:spPr bwMode="auto">
          <a:xfrm>
            <a:off x="1362075" y="3416300"/>
            <a:ext cx="1800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 sz="2000" i="1" smtClean="0">
              <a:solidFill>
                <a:srgbClr val="000000"/>
              </a:solidFill>
            </a:endParaRPr>
          </a:p>
        </p:txBody>
      </p:sp>
      <p:pic>
        <p:nvPicPr>
          <p:cNvPr id="938008" name="Picture 24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3848100"/>
            <a:ext cx="280988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938009" name="Picture 25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88" y="4233863"/>
            <a:ext cx="417512" cy="23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938010" name="Picture 26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8" y="4818063"/>
            <a:ext cx="1905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38011" name="AutoShape 27"/>
          <p:cNvSpPr>
            <a:spLocks noChangeArrowheads="1"/>
          </p:cNvSpPr>
          <p:nvPr/>
        </p:nvSpPr>
        <p:spPr bwMode="auto">
          <a:xfrm>
            <a:off x="515938" y="1336675"/>
            <a:ext cx="4464050" cy="436086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 smtClean="0">
              <a:solidFill>
                <a:srgbClr val="FFFFFF"/>
              </a:solidFill>
              <a:latin typeface="Helvetica" charset="0"/>
            </a:endParaRPr>
          </a:p>
        </p:txBody>
      </p:sp>
      <p:sp>
        <p:nvSpPr>
          <p:cNvPr id="938012" name="AutoShape 28"/>
          <p:cNvSpPr>
            <a:spLocks noChangeArrowheads="1"/>
          </p:cNvSpPr>
          <p:nvPr/>
        </p:nvSpPr>
        <p:spPr bwMode="auto">
          <a:xfrm>
            <a:off x="5202238" y="1327150"/>
            <a:ext cx="3740150" cy="436086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 smtClean="0">
              <a:solidFill>
                <a:srgbClr val="FFFFFF"/>
              </a:solidFill>
              <a:latin typeface="Helvetica" charset="0"/>
            </a:endParaRPr>
          </a:p>
        </p:txBody>
      </p:sp>
      <p:sp>
        <p:nvSpPr>
          <p:cNvPr id="938013" name="Oval 29"/>
          <p:cNvSpPr>
            <a:spLocks noChangeArrowheads="1"/>
          </p:cNvSpPr>
          <p:nvPr/>
        </p:nvSpPr>
        <p:spPr bwMode="auto">
          <a:xfrm>
            <a:off x="3648075" y="2495550"/>
            <a:ext cx="800100" cy="4286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30" name="Text Box 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1A6DE775-9D78-4266-8618-656B06ED6F24}" type="slidenum">
              <a:rPr lang="de-DE" sz="1600">
                <a:solidFill>
                  <a:srgbClr val="000000"/>
                </a:solidFill>
                <a:cs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de-DE" sz="16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26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234" name="Rectangle 2"/>
          <p:cNvSpPr>
            <a:spLocks noChangeArrowheads="1"/>
          </p:cNvSpPr>
          <p:nvPr/>
        </p:nvSpPr>
        <p:spPr bwMode="auto">
          <a:xfrm>
            <a:off x="6010275" y="1819275"/>
            <a:ext cx="609600" cy="241935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991235" name="Rectangle 3"/>
          <p:cNvSpPr>
            <a:spLocks noChangeArrowheads="1"/>
          </p:cNvSpPr>
          <p:nvPr/>
        </p:nvSpPr>
        <p:spPr bwMode="auto">
          <a:xfrm>
            <a:off x="3238500" y="1819275"/>
            <a:ext cx="733425" cy="291465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991236" name="Rectangle 4"/>
          <p:cNvSpPr>
            <a:spLocks noChangeArrowheads="1"/>
          </p:cNvSpPr>
          <p:nvPr/>
        </p:nvSpPr>
        <p:spPr bwMode="auto">
          <a:xfrm>
            <a:off x="2228850" y="1819275"/>
            <a:ext cx="971550" cy="291465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991237" name="Rectangle 5"/>
          <p:cNvSpPr>
            <a:spLocks noChangeArrowheads="1"/>
          </p:cNvSpPr>
          <p:nvPr/>
        </p:nvSpPr>
        <p:spPr bwMode="auto">
          <a:xfrm>
            <a:off x="828675" y="1800225"/>
            <a:ext cx="923925" cy="291465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pic>
        <p:nvPicPr>
          <p:cNvPr id="991238" name="Picture 6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700" y="3217863"/>
            <a:ext cx="6438900" cy="207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9123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 method of material reconstruction without explicit spectrum reconstruction </a:t>
            </a:r>
          </a:p>
        </p:txBody>
      </p:sp>
      <p:sp>
        <p:nvSpPr>
          <p:cNvPr id="991240" name="Rectangle 8"/>
          <p:cNvSpPr>
            <a:spLocks noChangeArrowheads="1"/>
          </p:cNvSpPr>
          <p:nvPr/>
        </p:nvSpPr>
        <p:spPr bwMode="auto">
          <a:xfrm>
            <a:off x="3132138" y="3387725"/>
            <a:ext cx="1616075" cy="14779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991241" name="Rectangle 9"/>
          <p:cNvSpPr>
            <a:spLocks noChangeArrowheads="1"/>
          </p:cNvSpPr>
          <p:nvPr/>
        </p:nvSpPr>
        <p:spPr bwMode="auto">
          <a:xfrm>
            <a:off x="3203575" y="4697413"/>
            <a:ext cx="4535488" cy="815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991242" name="Rectangle 10"/>
          <p:cNvSpPr>
            <a:spLocks noChangeArrowheads="1"/>
          </p:cNvSpPr>
          <p:nvPr/>
        </p:nvSpPr>
        <p:spPr bwMode="auto">
          <a:xfrm>
            <a:off x="611188" y="2992438"/>
            <a:ext cx="2592387" cy="2160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991243" name="Text Box 11"/>
          <p:cNvSpPr txBox="1">
            <a:spLocks noChangeArrowheads="1"/>
          </p:cNvSpPr>
          <p:nvPr/>
        </p:nvSpPr>
        <p:spPr bwMode="auto">
          <a:xfrm>
            <a:off x="835025" y="1928813"/>
            <a:ext cx="936625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 smtClean="0">
                <a:solidFill>
                  <a:srgbClr val="000000"/>
                </a:solidFill>
              </a:rPr>
              <a:t>Number of </a:t>
            </a:r>
            <a:br>
              <a:rPr lang="de-DE" sz="1200" smtClean="0">
                <a:solidFill>
                  <a:srgbClr val="000000"/>
                </a:solidFill>
              </a:rPr>
            </a:br>
            <a:r>
              <a:rPr lang="de-DE" sz="1200" smtClean="0">
                <a:solidFill>
                  <a:srgbClr val="000000"/>
                </a:solidFill>
              </a:rPr>
              <a:t>counts in </a:t>
            </a:r>
            <a:br>
              <a:rPr lang="de-DE" sz="1200" smtClean="0">
                <a:solidFill>
                  <a:srgbClr val="000000"/>
                </a:solidFill>
              </a:rPr>
            </a:br>
            <a:r>
              <a:rPr lang="de-DE" sz="1200" smtClean="0">
                <a:solidFill>
                  <a:srgbClr val="000000"/>
                </a:solidFill>
              </a:rPr>
              <a:t>energy </a:t>
            </a:r>
            <a:br>
              <a:rPr lang="de-DE" sz="1200" smtClean="0">
                <a:solidFill>
                  <a:srgbClr val="000000"/>
                </a:solidFill>
              </a:rPr>
            </a:br>
            <a:r>
              <a:rPr lang="de-DE" sz="1200" smtClean="0">
                <a:solidFill>
                  <a:srgbClr val="000000"/>
                </a:solidFill>
              </a:rPr>
              <a:t>deposition</a:t>
            </a:r>
            <a:br>
              <a:rPr lang="de-DE" sz="1200" smtClean="0">
                <a:solidFill>
                  <a:srgbClr val="000000"/>
                </a:solidFill>
              </a:rPr>
            </a:br>
            <a:r>
              <a:rPr lang="de-DE" sz="1200" smtClean="0">
                <a:solidFill>
                  <a:srgbClr val="000000"/>
                </a:solidFill>
              </a:rPr>
              <a:t>interval</a:t>
            </a:r>
          </a:p>
        </p:txBody>
      </p:sp>
      <p:sp>
        <p:nvSpPr>
          <p:cNvPr id="991244" name="Text Box 12"/>
          <p:cNvSpPr txBox="1">
            <a:spLocks noChangeArrowheads="1"/>
          </p:cNvSpPr>
          <p:nvPr/>
        </p:nvSpPr>
        <p:spPr bwMode="auto">
          <a:xfrm>
            <a:off x="2236788" y="1928813"/>
            <a:ext cx="950912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 smtClean="0">
                <a:solidFill>
                  <a:srgbClr val="000000"/>
                </a:solidFill>
              </a:rPr>
              <a:t>Sum over</a:t>
            </a:r>
            <a:br>
              <a:rPr lang="de-DE" sz="1200" smtClean="0">
                <a:solidFill>
                  <a:srgbClr val="000000"/>
                </a:solidFill>
              </a:rPr>
            </a:br>
            <a:r>
              <a:rPr lang="de-DE" sz="1200" smtClean="0">
                <a:solidFill>
                  <a:srgbClr val="000000"/>
                </a:solidFill>
              </a:rPr>
              <a:t>energy </a:t>
            </a:r>
            <a:br>
              <a:rPr lang="de-DE" sz="1200" smtClean="0">
                <a:solidFill>
                  <a:srgbClr val="000000"/>
                </a:solidFill>
              </a:rPr>
            </a:br>
            <a:r>
              <a:rPr lang="de-DE" sz="1200" smtClean="0">
                <a:solidFill>
                  <a:srgbClr val="000000"/>
                </a:solidFill>
              </a:rPr>
              <a:t>depositions</a:t>
            </a:r>
            <a:br>
              <a:rPr lang="de-DE" sz="1200" smtClean="0">
                <a:solidFill>
                  <a:srgbClr val="000000"/>
                </a:solidFill>
              </a:rPr>
            </a:br>
            <a:r>
              <a:rPr lang="de-DE" sz="1200" smtClean="0">
                <a:solidFill>
                  <a:srgbClr val="000000"/>
                </a:solidFill>
              </a:rPr>
              <a:t>in </a:t>
            </a:r>
            <a:br>
              <a:rPr lang="de-DE" sz="1200" smtClean="0">
                <a:solidFill>
                  <a:srgbClr val="000000"/>
                </a:solidFill>
              </a:rPr>
            </a:br>
            <a:r>
              <a:rPr lang="de-DE" sz="1200" smtClean="0">
                <a:solidFill>
                  <a:srgbClr val="000000"/>
                </a:solidFill>
              </a:rPr>
              <a:t>interval</a:t>
            </a:r>
          </a:p>
        </p:txBody>
      </p:sp>
      <p:sp>
        <p:nvSpPr>
          <p:cNvPr id="991245" name="Text Box 13"/>
          <p:cNvSpPr txBox="1">
            <a:spLocks noChangeArrowheads="1"/>
          </p:cNvSpPr>
          <p:nvPr/>
        </p:nvSpPr>
        <p:spPr bwMode="auto">
          <a:xfrm>
            <a:off x="3182938" y="1928813"/>
            <a:ext cx="8096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 smtClean="0">
                <a:solidFill>
                  <a:srgbClr val="000000"/>
                </a:solidFill>
              </a:rPr>
              <a:t>Sum </a:t>
            </a:r>
            <a:br>
              <a:rPr lang="de-DE" sz="1200" smtClean="0">
                <a:solidFill>
                  <a:srgbClr val="000000"/>
                </a:solidFill>
              </a:rPr>
            </a:br>
            <a:r>
              <a:rPr lang="de-DE" sz="1200" smtClean="0">
                <a:solidFill>
                  <a:srgbClr val="000000"/>
                </a:solidFill>
              </a:rPr>
              <a:t>over</a:t>
            </a:r>
            <a:br>
              <a:rPr lang="de-DE" sz="1200" smtClean="0">
                <a:solidFill>
                  <a:srgbClr val="000000"/>
                </a:solidFill>
              </a:rPr>
            </a:br>
            <a:r>
              <a:rPr lang="de-DE" sz="1200" smtClean="0">
                <a:solidFill>
                  <a:srgbClr val="000000"/>
                </a:solidFill>
              </a:rPr>
              <a:t>primary </a:t>
            </a:r>
            <a:br>
              <a:rPr lang="de-DE" sz="1200" smtClean="0">
                <a:solidFill>
                  <a:srgbClr val="000000"/>
                </a:solidFill>
              </a:rPr>
            </a:br>
            <a:r>
              <a:rPr lang="de-DE" sz="1200" smtClean="0">
                <a:solidFill>
                  <a:srgbClr val="000000"/>
                </a:solidFill>
              </a:rPr>
              <a:t>energies</a:t>
            </a:r>
            <a:br>
              <a:rPr lang="de-DE" sz="1200" smtClean="0">
                <a:solidFill>
                  <a:srgbClr val="000000"/>
                </a:solidFill>
              </a:rPr>
            </a:br>
            <a:r>
              <a:rPr lang="de-DE" sz="1200" smtClean="0">
                <a:solidFill>
                  <a:srgbClr val="000000"/>
                </a:solidFill>
              </a:rPr>
              <a:t>in </a:t>
            </a:r>
            <a:br>
              <a:rPr lang="de-DE" sz="1200" smtClean="0">
                <a:solidFill>
                  <a:srgbClr val="000000"/>
                </a:solidFill>
              </a:rPr>
            </a:br>
            <a:r>
              <a:rPr lang="de-DE" sz="1200" smtClean="0">
                <a:solidFill>
                  <a:srgbClr val="000000"/>
                </a:solidFill>
              </a:rPr>
              <a:t>spectrum</a:t>
            </a:r>
          </a:p>
        </p:txBody>
      </p:sp>
      <p:sp>
        <p:nvSpPr>
          <p:cNvPr id="991246" name="Text Box 14"/>
          <p:cNvSpPr txBox="1">
            <a:spLocks noChangeArrowheads="1"/>
          </p:cNvSpPr>
          <p:nvPr/>
        </p:nvSpPr>
        <p:spPr bwMode="auto">
          <a:xfrm>
            <a:off x="5919788" y="1928813"/>
            <a:ext cx="84296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 smtClean="0">
                <a:solidFill>
                  <a:srgbClr val="000000"/>
                </a:solidFill>
              </a:rPr>
              <a:t>Sum </a:t>
            </a:r>
            <a:br>
              <a:rPr lang="de-DE" sz="1200" smtClean="0">
                <a:solidFill>
                  <a:srgbClr val="000000"/>
                </a:solidFill>
              </a:rPr>
            </a:br>
            <a:r>
              <a:rPr lang="de-DE" sz="1200" smtClean="0">
                <a:solidFill>
                  <a:srgbClr val="000000"/>
                </a:solidFill>
              </a:rPr>
              <a:t>over</a:t>
            </a:r>
            <a:br>
              <a:rPr lang="de-DE" sz="1200" smtClean="0">
                <a:solidFill>
                  <a:srgbClr val="000000"/>
                </a:solidFill>
              </a:rPr>
            </a:br>
            <a:r>
              <a:rPr lang="de-DE" sz="1200" smtClean="0">
                <a:solidFill>
                  <a:srgbClr val="000000"/>
                </a:solidFill>
              </a:rPr>
              <a:t>materials </a:t>
            </a:r>
            <a:br>
              <a:rPr lang="de-DE" sz="1200" smtClean="0">
                <a:solidFill>
                  <a:srgbClr val="000000"/>
                </a:solidFill>
              </a:rPr>
            </a:br>
            <a:endParaRPr lang="de-DE" sz="1200" smtClean="0">
              <a:solidFill>
                <a:srgbClr val="000000"/>
              </a:solidFill>
            </a:endParaRPr>
          </a:p>
        </p:txBody>
      </p:sp>
      <p:sp>
        <p:nvSpPr>
          <p:cNvPr id="991247" name="Oval 15"/>
          <p:cNvSpPr>
            <a:spLocks noChangeArrowheads="1"/>
          </p:cNvSpPr>
          <p:nvPr/>
        </p:nvSpPr>
        <p:spPr bwMode="auto">
          <a:xfrm>
            <a:off x="7067550" y="3733800"/>
            <a:ext cx="704850" cy="44767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991248" name="Line 16"/>
          <p:cNvSpPr>
            <a:spLocks noChangeShapeType="1"/>
          </p:cNvSpPr>
          <p:nvPr/>
        </p:nvSpPr>
        <p:spPr bwMode="auto">
          <a:xfrm>
            <a:off x="7724775" y="4086225"/>
            <a:ext cx="342900" cy="9429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991249" name="Text Box 17"/>
          <p:cNvSpPr txBox="1">
            <a:spLocks noChangeArrowheads="1"/>
          </p:cNvSpPr>
          <p:nvPr/>
        </p:nvSpPr>
        <p:spPr bwMode="auto">
          <a:xfrm>
            <a:off x="7362825" y="5062538"/>
            <a:ext cx="1511300" cy="665162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smtClean="0">
                <a:solidFill>
                  <a:srgbClr val="000000"/>
                </a:solidFill>
              </a:rPr>
              <a:t>Vary to get best</a:t>
            </a:r>
            <a:br>
              <a:rPr lang="de-DE" sz="1200" b="1" smtClean="0">
                <a:solidFill>
                  <a:srgbClr val="000000"/>
                </a:solidFill>
              </a:rPr>
            </a:br>
            <a:r>
              <a:rPr lang="de-DE" sz="1200" b="1" smtClean="0">
                <a:solidFill>
                  <a:srgbClr val="000000"/>
                </a:solidFill>
              </a:rPr>
              <a:t>agreement of M</a:t>
            </a:r>
            <a:r>
              <a:rPr lang="de-DE" sz="1200" b="1" baseline="-25000" smtClean="0">
                <a:solidFill>
                  <a:srgbClr val="000000"/>
                </a:solidFill>
              </a:rPr>
              <a:t>b</a:t>
            </a:r>
            <a:r>
              <a:rPr lang="de-DE" sz="1200" b="1" smtClean="0">
                <a:solidFill>
                  <a:srgbClr val="000000"/>
                </a:solidFill>
              </a:rPr>
              <a:t/>
            </a:r>
            <a:br>
              <a:rPr lang="de-DE" sz="1200" b="1" smtClean="0">
                <a:solidFill>
                  <a:srgbClr val="000000"/>
                </a:solidFill>
              </a:rPr>
            </a:br>
            <a:r>
              <a:rPr lang="de-DE" sz="1200" b="1" smtClean="0">
                <a:solidFill>
                  <a:srgbClr val="000000"/>
                </a:solidFill>
              </a:rPr>
              <a:t>and measurement</a:t>
            </a:r>
          </a:p>
        </p:txBody>
      </p: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1A6DE775-9D78-4266-8618-656B06ED6F24}" type="slidenum">
              <a:rPr lang="de-DE" sz="1600">
                <a:solidFill>
                  <a:srgbClr val="000000"/>
                </a:solidFill>
                <a:cs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de-DE" sz="16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724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1241" grpId="0" animBg="1"/>
      <p:bldP spid="991242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0274" name="AutoShape 2"/>
          <p:cNvSpPr>
            <a:spLocks noChangeArrowheads="1"/>
          </p:cNvSpPr>
          <p:nvPr/>
        </p:nvSpPr>
        <p:spPr bwMode="auto">
          <a:xfrm>
            <a:off x="914400" y="3667125"/>
            <a:ext cx="7219950" cy="1895475"/>
          </a:xfrm>
          <a:prstGeom prst="roundRect">
            <a:avLst>
              <a:gd name="adj" fmla="val 16667"/>
            </a:avLst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950275" name="AutoShape 3"/>
          <p:cNvSpPr>
            <a:spLocks noChangeArrowheads="1"/>
          </p:cNvSpPr>
          <p:nvPr/>
        </p:nvSpPr>
        <p:spPr bwMode="auto">
          <a:xfrm>
            <a:off x="942975" y="981075"/>
            <a:ext cx="7219950" cy="2409825"/>
          </a:xfrm>
          <a:prstGeom prst="roundRect">
            <a:avLst>
              <a:gd name="adj" fmla="val 16667"/>
            </a:avLst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9502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Measurement details</a:t>
            </a:r>
          </a:p>
        </p:txBody>
      </p:sp>
      <p:sp>
        <p:nvSpPr>
          <p:cNvPr id="9502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181100" y="1041400"/>
            <a:ext cx="7164388" cy="4464050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1800" dirty="0" smtClean="0"/>
              <a:t>Tested </a:t>
            </a:r>
            <a:r>
              <a:rPr lang="en-US" sz="1800" dirty="0"/>
              <a:t>with the MARS scanner together with the University of Canterbury, Christchurch, New Zealand</a:t>
            </a:r>
            <a:endParaRPr lang="en-GB" sz="1800" dirty="0"/>
          </a:p>
          <a:p>
            <a:pPr>
              <a:buFontTx/>
              <a:buChar char="•"/>
            </a:pPr>
            <a:r>
              <a:rPr lang="en-GB" sz="1800" dirty="0"/>
              <a:t>Medipix2 MXR, 300 µm Si sensor</a:t>
            </a:r>
          </a:p>
          <a:p>
            <a:pPr>
              <a:buFontTx/>
              <a:buChar char="•"/>
            </a:pPr>
            <a:r>
              <a:rPr lang="en-GB" sz="1800" dirty="0"/>
              <a:t>Energy calibration with </a:t>
            </a:r>
            <a:r>
              <a:rPr lang="en-GB" sz="1800" baseline="30000" dirty="0"/>
              <a:t>241</a:t>
            </a:r>
            <a:r>
              <a:rPr lang="en-GB" sz="1800" dirty="0"/>
              <a:t>Am, </a:t>
            </a:r>
            <a:r>
              <a:rPr lang="en-GB" sz="1800" dirty="0" err="1"/>
              <a:t>Gd</a:t>
            </a:r>
            <a:r>
              <a:rPr lang="en-GB" sz="1800" dirty="0"/>
              <a:t>- and Mo K-edges</a:t>
            </a:r>
          </a:p>
          <a:p>
            <a:pPr>
              <a:buFontTx/>
              <a:buChar char="•"/>
            </a:pPr>
            <a:r>
              <a:rPr lang="en-GB" sz="1800" dirty="0"/>
              <a:t>Threshold equalisation mask generated with </a:t>
            </a:r>
            <a:r>
              <a:rPr lang="en-GB" sz="1800" dirty="0" err="1"/>
              <a:t>flatfield</a:t>
            </a:r>
            <a:r>
              <a:rPr lang="en-GB" sz="1800" dirty="0"/>
              <a:t> at THL approx. 35keV and not at the noise floor</a:t>
            </a:r>
          </a:p>
          <a:p>
            <a:pPr>
              <a:buFontTx/>
              <a:buChar char="•"/>
            </a:pPr>
            <a:endParaRPr lang="en-GB" sz="1800" dirty="0"/>
          </a:p>
          <a:p>
            <a:pPr>
              <a:buFontTx/>
              <a:buChar char="•"/>
            </a:pPr>
            <a:r>
              <a:rPr lang="en-GB" sz="1800" dirty="0"/>
              <a:t>Source: 0.1mA @75kV tungsten anode X-Ray tube</a:t>
            </a:r>
          </a:p>
          <a:p>
            <a:pPr>
              <a:buFontTx/>
              <a:buChar char="•"/>
            </a:pPr>
            <a:r>
              <a:rPr lang="en-GB" sz="1800" dirty="0"/>
              <a:t>Acquisition at 4 THL values: 8, 20, 33 and 45keV with 2, 3, 4 and 5s duration respectively </a:t>
            </a:r>
          </a:p>
          <a:p>
            <a:pPr>
              <a:buFontTx/>
              <a:buChar char="•"/>
            </a:pPr>
            <a:r>
              <a:rPr lang="en-GB" sz="1800" dirty="0"/>
              <a:t>3 detector positions and 180 projections (360 degrees)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8810625" y="6525344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1A6DE775-9D78-4266-8618-656B06ED6F24}" type="slidenum">
              <a:rPr lang="de-DE" sz="1600">
                <a:solidFill>
                  <a:srgbClr val="000000"/>
                </a:solidFill>
                <a:cs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de-DE" sz="16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14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Experimental setup</a:t>
            </a:r>
            <a:endParaRPr lang="en-US"/>
          </a:p>
        </p:txBody>
      </p:sp>
      <p:pic>
        <p:nvPicPr>
          <p:cNvPr id="952323" name="Picture 3" descr="mouse_in_scanner"/>
          <p:cNvPicPr>
            <a:picLocks noChangeAspect="1" noChangeArrowheads="1"/>
          </p:cNvPicPr>
          <p:nvPr/>
        </p:nvPicPr>
        <p:blipFill>
          <a:blip r:embed="rId3">
            <a:lum bright="10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2" t="13338" r="4457" b="5099"/>
          <a:stretch>
            <a:fillRect/>
          </a:stretch>
        </p:blipFill>
        <p:spPr bwMode="auto">
          <a:xfrm>
            <a:off x="2771775" y="1098550"/>
            <a:ext cx="5832475" cy="445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24" name="Line 4"/>
          <p:cNvSpPr>
            <a:spLocks noChangeShapeType="1"/>
          </p:cNvSpPr>
          <p:nvPr/>
        </p:nvSpPr>
        <p:spPr bwMode="auto">
          <a:xfrm flipV="1">
            <a:off x="2411413" y="3608388"/>
            <a:ext cx="4248150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952325" name="Oval 5"/>
          <p:cNvSpPr>
            <a:spLocks noChangeArrowheads="1"/>
          </p:cNvSpPr>
          <p:nvPr/>
        </p:nvSpPr>
        <p:spPr bwMode="auto">
          <a:xfrm>
            <a:off x="3419475" y="2600325"/>
            <a:ext cx="2089150" cy="100806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952326" name="Line 6"/>
          <p:cNvSpPr>
            <a:spLocks noChangeShapeType="1"/>
          </p:cNvSpPr>
          <p:nvPr/>
        </p:nvSpPr>
        <p:spPr bwMode="auto">
          <a:xfrm>
            <a:off x="2339975" y="2816225"/>
            <a:ext cx="1944688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952327" name="Line 7"/>
          <p:cNvSpPr>
            <a:spLocks noChangeShapeType="1"/>
          </p:cNvSpPr>
          <p:nvPr/>
        </p:nvSpPr>
        <p:spPr bwMode="auto">
          <a:xfrm flipV="1">
            <a:off x="2484438" y="3968750"/>
            <a:ext cx="4392612" cy="12969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952328" name="Text Box 8"/>
          <p:cNvSpPr txBox="1">
            <a:spLocks noChangeArrowheads="1"/>
          </p:cNvSpPr>
          <p:nvPr/>
        </p:nvSpPr>
        <p:spPr bwMode="auto">
          <a:xfrm>
            <a:off x="179388" y="1449388"/>
            <a:ext cx="2089150" cy="411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2200" smtClean="0">
                <a:solidFill>
                  <a:srgbClr val="000000"/>
                </a:solidFill>
              </a:rPr>
              <a:t>Medipix2 MXR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endParaRPr lang="en-GB" sz="2200" smtClean="0">
              <a:solidFill>
                <a:srgbClr val="000000"/>
              </a:solidFill>
            </a:endParaRP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endParaRPr lang="en-GB" sz="2200" smtClean="0">
              <a:solidFill>
                <a:srgbClr val="000000"/>
              </a:solidFill>
            </a:endParaRP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2200" smtClean="0">
                <a:solidFill>
                  <a:srgbClr val="000000"/>
                </a:solidFill>
              </a:rPr>
              <a:t>Mouse inside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2200" smtClean="0">
                <a:solidFill>
                  <a:srgbClr val="000000"/>
                </a:solidFill>
              </a:rPr>
              <a:t>Perspex tube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endParaRPr lang="en-GB" sz="2200" smtClean="0">
              <a:solidFill>
                <a:srgbClr val="000000"/>
              </a:solidFill>
            </a:endParaRP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endParaRPr lang="en-GB" sz="2200" smtClean="0">
              <a:solidFill>
                <a:srgbClr val="000000"/>
              </a:solidFill>
            </a:endParaRP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endParaRPr lang="en-GB" sz="2200" smtClean="0">
              <a:solidFill>
                <a:srgbClr val="000000"/>
              </a:solidFill>
            </a:endParaRP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2200" smtClean="0">
                <a:solidFill>
                  <a:srgbClr val="000000"/>
                </a:solidFill>
              </a:rPr>
              <a:t>0.5mm Al Filter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endParaRPr lang="en-GB" sz="2200" smtClean="0">
              <a:solidFill>
                <a:srgbClr val="000000"/>
              </a:solidFill>
            </a:endParaRP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endParaRPr lang="en-GB" sz="2200" smtClean="0">
              <a:solidFill>
                <a:srgbClr val="000000"/>
              </a:solidFill>
            </a:endParaRP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2200" smtClean="0">
                <a:solidFill>
                  <a:srgbClr val="000000"/>
                </a:solidFill>
              </a:rPr>
              <a:t>X-Ray source</a:t>
            </a:r>
          </a:p>
        </p:txBody>
      </p:sp>
      <p:sp>
        <p:nvSpPr>
          <p:cNvPr id="952329" name="Line 9"/>
          <p:cNvSpPr>
            <a:spLocks noChangeShapeType="1"/>
          </p:cNvSpPr>
          <p:nvPr/>
        </p:nvSpPr>
        <p:spPr bwMode="auto">
          <a:xfrm>
            <a:off x="2339975" y="1665288"/>
            <a:ext cx="2808288" cy="5746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1A6DE775-9D78-4266-8618-656B06ED6F24}" type="slidenum">
              <a:rPr lang="de-DE" sz="1600">
                <a:solidFill>
                  <a:srgbClr val="000000"/>
                </a:solidFill>
                <a:cs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de-DE" sz="16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41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276" name="Rectangle 20"/>
          <p:cNvSpPr>
            <a:spLocks noChangeArrowheads="1"/>
          </p:cNvSpPr>
          <p:nvPr/>
        </p:nvSpPr>
        <p:spPr bwMode="auto">
          <a:xfrm>
            <a:off x="731751" y="1407877"/>
            <a:ext cx="7791414" cy="45014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6082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Step</a:t>
            </a:r>
            <a:r>
              <a:rPr lang="de-DE" dirty="0" smtClean="0"/>
              <a:t> 1a: </a:t>
            </a:r>
            <a:r>
              <a:rPr lang="de-DE" dirty="0" err="1" smtClean="0"/>
              <a:t>photoabsortion</a:t>
            </a:r>
            <a:r>
              <a:rPr lang="de-DE" dirty="0" smtClean="0"/>
              <a:t> + </a:t>
            </a:r>
            <a:r>
              <a:rPr lang="de-DE" dirty="0" err="1" smtClean="0"/>
              <a:t>relaxation</a:t>
            </a:r>
            <a:endParaRPr lang="de-DE" dirty="0"/>
          </a:p>
        </p:txBody>
      </p:sp>
      <p:sp>
        <p:nvSpPr>
          <p:cNvPr id="608261" name="Text Box 5"/>
          <p:cNvSpPr txBox="1">
            <a:spLocks noChangeArrowheads="1"/>
          </p:cNvSpPr>
          <p:nvPr/>
        </p:nvSpPr>
        <p:spPr bwMode="auto">
          <a:xfrm>
            <a:off x="1187624" y="2492896"/>
            <a:ext cx="2598578" cy="318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endParaRPr lang="de-DE" sz="1500" b="1"/>
          </a:p>
        </p:txBody>
      </p:sp>
      <p:pic>
        <p:nvPicPr>
          <p:cNvPr id="608270" name="Picture 14" descr="GaAs_flon_10_xy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615" y="1875730"/>
            <a:ext cx="3654431" cy="282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8271" name="Picture 15" descr="GaAs_flon_12_xyz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855" y="1867093"/>
            <a:ext cx="3651551" cy="282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08274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8078301"/>
              </p:ext>
            </p:extLst>
          </p:nvPr>
        </p:nvGraphicFramePr>
        <p:xfrm>
          <a:off x="2241550" y="1741488"/>
          <a:ext cx="1050925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74" name="Equation" r:id="rId6" imgW="736600" imgH="228600" progId="Equation.3">
                  <p:embed/>
                </p:oleObj>
              </mc:Choice>
              <mc:Fallback>
                <p:oleObj name="Equation" r:id="rId6" imgW="736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1550" y="1741488"/>
                        <a:ext cx="1050925" cy="322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8275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9420279"/>
              </p:ext>
            </p:extLst>
          </p:nvPr>
        </p:nvGraphicFramePr>
        <p:xfrm>
          <a:off x="5897563" y="1741488"/>
          <a:ext cx="1050925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75" name="Equation" r:id="rId8" imgW="736600" imgH="228600" progId="Equation.3">
                  <p:embed/>
                </p:oleObj>
              </mc:Choice>
              <mc:Fallback>
                <p:oleObj name="Equation" r:id="rId8" imgW="736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7563" y="1741488"/>
                        <a:ext cx="1050925" cy="322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8277" name="Text Box 21"/>
          <p:cNvSpPr txBox="1">
            <a:spLocks noChangeArrowheads="1"/>
          </p:cNvSpPr>
          <p:nvPr/>
        </p:nvSpPr>
        <p:spPr bwMode="auto">
          <a:xfrm>
            <a:off x="2810325" y="1426591"/>
            <a:ext cx="3964129" cy="332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de-DE" sz="1600" b="1"/>
              <a:t>GaAs (Z=31, 33)</a:t>
            </a:r>
          </a:p>
        </p:txBody>
      </p:sp>
      <p:sp>
        <p:nvSpPr>
          <p:cNvPr id="608278" name="Line 22"/>
          <p:cNvSpPr>
            <a:spLocks noChangeShapeType="1"/>
          </p:cNvSpPr>
          <p:nvPr/>
        </p:nvSpPr>
        <p:spPr bwMode="auto">
          <a:xfrm flipV="1">
            <a:off x="4658427" y="3999061"/>
            <a:ext cx="0" cy="47505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608279" name="Text Box 23"/>
          <p:cNvSpPr txBox="1">
            <a:spLocks noChangeArrowheads="1"/>
          </p:cNvSpPr>
          <p:nvPr/>
        </p:nvSpPr>
        <p:spPr bwMode="auto">
          <a:xfrm>
            <a:off x="3544958" y="4466914"/>
            <a:ext cx="2226941" cy="318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de-DE" sz="1500" b="1" dirty="0" smtClean="0"/>
              <a:t>Photon</a:t>
            </a:r>
            <a:endParaRPr lang="de-DE" sz="1500" b="1" dirty="0"/>
          </a:p>
        </p:txBody>
      </p:sp>
      <p:sp>
        <p:nvSpPr>
          <p:cNvPr id="608291" name="Rectangle 35"/>
          <p:cNvSpPr>
            <a:spLocks noChangeArrowheads="1"/>
          </p:cNvSpPr>
          <p:nvPr/>
        </p:nvSpPr>
        <p:spPr bwMode="auto">
          <a:xfrm>
            <a:off x="1149482" y="2098860"/>
            <a:ext cx="2307607" cy="1986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608292" name="Text Box 36"/>
          <p:cNvSpPr txBox="1">
            <a:spLocks noChangeArrowheads="1"/>
          </p:cNvSpPr>
          <p:nvPr/>
        </p:nvSpPr>
        <p:spPr bwMode="auto">
          <a:xfrm>
            <a:off x="2188050" y="2022564"/>
            <a:ext cx="999675" cy="318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de-DE" sz="1500" b="1"/>
              <a:t>10 keV</a:t>
            </a:r>
          </a:p>
        </p:txBody>
      </p:sp>
      <p:sp>
        <p:nvSpPr>
          <p:cNvPr id="608294" name="Rectangle 38"/>
          <p:cNvSpPr>
            <a:spLocks noChangeArrowheads="1"/>
          </p:cNvSpPr>
          <p:nvPr/>
        </p:nvSpPr>
        <p:spPr bwMode="auto">
          <a:xfrm>
            <a:off x="4736212" y="2090222"/>
            <a:ext cx="2307607" cy="1986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608293" name="Text Box 37"/>
          <p:cNvSpPr txBox="1">
            <a:spLocks noChangeArrowheads="1"/>
          </p:cNvSpPr>
          <p:nvPr/>
        </p:nvSpPr>
        <p:spPr bwMode="auto">
          <a:xfrm>
            <a:off x="5861207" y="2039839"/>
            <a:ext cx="999675" cy="318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de-DE" sz="1500" b="1"/>
              <a:t>12 keV</a:t>
            </a:r>
          </a:p>
        </p:txBody>
      </p:sp>
      <p:pic>
        <p:nvPicPr>
          <p:cNvPr id="608297" name="Picture 4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2948" y="210174"/>
            <a:ext cx="1713903" cy="1490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08298" name="Oval 42"/>
          <p:cNvSpPr>
            <a:spLocks noChangeArrowheads="1"/>
          </p:cNvSpPr>
          <p:nvPr/>
        </p:nvSpPr>
        <p:spPr bwMode="auto">
          <a:xfrm>
            <a:off x="7918895" y="735974"/>
            <a:ext cx="181497" cy="172746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608299" name="Text Box 43"/>
          <p:cNvSpPr txBox="1">
            <a:spLocks noChangeArrowheads="1"/>
          </p:cNvSpPr>
          <p:nvPr/>
        </p:nvSpPr>
        <p:spPr bwMode="auto">
          <a:xfrm>
            <a:off x="1444776" y="4916052"/>
            <a:ext cx="2788718" cy="776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marL="180975" indent="-180975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>
              <a:buFontTx/>
              <a:buChar char="•"/>
            </a:pPr>
            <a:r>
              <a:rPr lang="de-DE" sz="1500" dirty="0" err="1" smtClean="0"/>
              <a:t>Energy</a:t>
            </a:r>
            <a:r>
              <a:rPr lang="de-DE" sz="1500" dirty="0" smtClean="0"/>
              <a:t> not </a:t>
            </a:r>
            <a:r>
              <a:rPr lang="de-DE" sz="1500" dirty="0" err="1" smtClean="0"/>
              <a:t>suffcient</a:t>
            </a:r>
            <a:r>
              <a:rPr lang="de-DE" sz="1500" dirty="0" smtClean="0"/>
              <a:t> </a:t>
            </a:r>
            <a:r>
              <a:rPr lang="de-DE" sz="1500" dirty="0" err="1" smtClean="0"/>
              <a:t>to</a:t>
            </a:r>
            <a:r>
              <a:rPr lang="de-DE" sz="1500" dirty="0" smtClean="0"/>
              <a:t> </a:t>
            </a:r>
            <a:r>
              <a:rPr lang="de-DE" sz="1500" dirty="0" err="1" smtClean="0"/>
              <a:t>remove</a:t>
            </a:r>
            <a:r>
              <a:rPr lang="de-DE" sz="1500" dirty="0" smtClean="0"/>
              <a:t> </a:t>
            </a:r>
            <a:r>
              <a:rPr lang="de-DE" sz="1500" dirty="0" err="1" smtClean="0"/>
              <a:t>e</a:t>
            </a:r>
            <a:r>
              <a:rPr lang="de-DE" sz="1500" dirty="0" smtClean="0"/>
              <a:t>- </a:t>
            </a:r>
            <a:r>
              <a:rPr lang="de-DE" sz="1500" dirty="0" err="1" smtClean="0"/>
              <a:t>from</a:t>
            </a:r>
            <a:r>
              <a:rPr lang="de-DE" sz="1500" dirty="0" smtClean="0"/>
              <a:t> K-</a:t>
            </a:r>
            <a:r>
              <a:rPr lang="de-DE" sz="1500" dirty="0" err="1" smtClean="0"/>
              <a:t>shell</a:t>
            </a:r>
            <a:endParaRPr lang="de-DE" sz="1500" dirty="0"/>
          </a:p>
          <a:p>
            <a:pPr>
              <a:buFontTx/>
              <a:buChar char="•"/>
            </a:pPr>
            <a:r>
              <a:rPr lang="de-DE" sz="1500" dirty="0" err="1" smtClean="0"/>
              <a:t>Longer</a:t>
            </a:r>
            <a:r>
              <a:rPr lang="de-DE" sz="1500" dirty="0" smtClean="0"/>
              <a:t> </a:t>
            </a:r>
            <a:r>
              <a:rPr lang="de-DE" sz="1500" dirty="0" err="1" smtClean="0"/>
              <a:t>penetration</a:t>
            </a:r>
            <a:r>
              <a:rPr lang="de-DE" sz="1500" dirty="0" smtClean="0"/>
              <a:t> </a:t>
            </a:r>
            <a:r>
              <a:rPr lang="de-DE" sz="1500" dirty="0" err="1" smtClean="0"/>
              <a:t>depth</a:t>
            </a:r>
            <a:endParaRPr lang="de-DE" sz="1500" dirty="0"/>
          </a:p>
        </p:txBody>
      </p:sp>
      <p:sp>
        <p:nvSpPr>
          <p:cNvPr id="608300" name="Text Box 44"/>
          <p:cNvSpPr txBox="1">
            <a:spLocks noChangeArrowheads="1"/>
          </p:cNvSpPr>
          <p:nvPr/>
        </p:nvSpPr>
        <p:spPr bwMode="auto">
          <a:xfrm>
            <a:off x="5325358" y="4916053"/>
            <a:ext cx="3039357" cy="1468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marL="180975" indent="-180975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>
              <a:buFontTx/>
              <a:buChar char="•"/>
            </a:pPr>
            <a:r>
              <a:rPr lang="de-DE" sz="1500" dirty="0" err="1" smtClean="0"/>
              <a:t>Production</a:t>
            </a:r>
            <a:r>
              <a:rPr lang="de-DE" sz="1500" dirty="0" smtClean="0"/>
              <a:t> </a:t>
            </a:r>
            <a:r>
              <a:rPr lang="de-DE" sz="1500" dirty="0" err="1" smtClean="0"/>
              <a:t>and</a:t>
            </a:r>
            <a:r>
              <a:rPr lang="de-DE" sz="1500" dirty="0" smtClean="0"/>
              <a:t> </a:t>
            </a:r>
            <a:r>
              <a:rPr lang="de-DE" sz="1500" dirty="0" err="1" smtClean="0"/>
              <a:t>detection</a:t>
            </a:r>
            <a:r>
              <a:rPr lang="de-DE" sz="1500" dirty="0" smtClean="0"/>
              <a:t> </a:t>
            </a:r>
            <a:r>
              <a:rPr lang="de-DE" sz="1500" dirty="0" err="1" smtClean="0"/>
              <a:t>of</a:t>
            </a:r>
            <a:r>
              <a:rPr lang="de-DE" sz="1500" dirty="0" smtClean="0"/>
              <a:t> </a:t>
            </a:r>
            <a:r>
              <a:rPr lang="de-DE" sz="1500" dirty="0" err="1" smtClean="0"/>
              <a:t>fluorescence</a:t>
            </a:r>
            <a:r>
              <a:rPr lang="de-DE" sz="1500" dirty="0" smtClean="0"/>
              <a:t> </a:t>
            </a:r>
            <a:r>
              <a:rPr lang="de-DE" sz="1500" dirty="0" err="1" smtClean="0"/>
              <a:t>photons</a:t>
            </a:r>
            <a:r>
              <a:rPr lang="de-DE" sz="1500" dirty="0" smtClean="0"/>
              <a:t> </a:t>
            </a:r>
            <a:r>
              <a:rPr lang="de-DE" sz="1500" dirty="0" err="1" smtClean="0"/>
              <a:t>and</a:t>
            </a:r>
            <a:r>
              <a:rPr lang="de-DE" sz="1500" dirty="0" smtClean="0"/>
              <a:t> </a:t>
            </a:r>
            <a:r>
              <a:rPr lang="de-DE" sz="1500" dirty="0" err="1" smtClean="0"/>
              <a:t>Auger</a:t>
            </a:r>
            <a:r>
              <a:rPr lang="de-DE" sz="1500" dirty="0" smtClean="0"/>
              <a:t> </a:t>
            </a:r>
            <a:r>
              <a:rPr lang="de-DE" sz="1500" dirty="0" err="1" smtClean="0"/>
              <a:t>electron</a:t>
            </a:r>
            <a:r>
              <a:rPr lang="de-DE" sz="1500" dirty="0" smtClean="0"/>
              <a:t> </a:t>
            </a:r>
            <a:r>
              <a:rPr lang="de-DE" sz="1500" dirty="0" err="1" smtClean="0"/>
              <a:t>emission</a:t>
            </a:r>
            <a:r>
              <a:rPr lang="de-DE" sz="1500" dirty="0" smtClean="0"/>
              <a:t> </a:t>
            </a:r>
            <a:endParaRPr lang="de-DE" sz="1500" dirty="0"/>
          </a:p>
          <a:p>
            <a:pPr>
              <a:buFontTx/>
              <a:buChar char="•"/>
            </a:pPr>
            <a:r>
              <a:rPr lang="de-DE" sz="1500" dirty="0" err="1" smtClean="0"/>
              <a:t>Smaller</a:t>
            </a:r>
            <a:r>
              <a:rPr lang="de-DE" sz="1500" dirty="0" smtClean="0"/>
              <a:t> </a:t>
            </a:r>
            <a:r>
              <a:rPr lang="de-DE" sz="1500" dirty="0" err="1" smtClean="0"/>
              <a:t>penetration</a:t>
            </a:r>
            <a:r>
              <a:rPr lang="de-DE" sz="1500" dirty="0" smtClean="0"/>
              <a:t> </a:t>
            </a:r>
            <a:r>
              <a:rPr lang="de-DE" sz="1500" dirty="0" err="1" smtClean="0"/>
              <a:t>depth</a:t>
            </a:r>
            <a:endParaRPr lang="de-DE" sz="1500" dirty="0"/>
          </a:p>
          <a:p>
            <a:pPr>
              <a:buFontTx/>
              <a:buChar char="•"/>
            </a:pPr>
            <a:r>
              <a:rPr lang="de-DE" sz="1500" dirty="0" err="1" smtClean="0"/>
              <a:t>Broader</a:t>
            </a:r>
            <a:r>
              <a:rPr lang="de-DE" sz="1500" dirty="0" smtClean="0"/>
              <a:t> transversal </a:t>
            </a:r>
            <a:r>
              <a:rPr lang="de-DE" sz="1500" dirty="0" err="1" smtClean="0"/>
              <a:t>profile</a:t>
            </a:r>
            <a:endParaRPr lang="de-DE" sz="1500" dirty="0"/>
          </a:p>
          <a:p>
            <a:pPr>
              <a:buFontTx/>
              <a:buChar char="•"/>
            </a:pPr>
            <a:endParaRPr lang="de-DE" sz="1500" dirty="0"/>
          </a:p>
        </p:txBody>
      </p:sp>
      <p:sp>
        <p:nvSpPr>
          <p:cNvPr id="608301" name="Text Box 45"/>
          <p:cNvSpPr txBox="1">
            <a:spLocks noChangeArrowheads="1"/>
          </p:cNvSpPr>
          <p:nvPr/>
        </p:nvSpPr>
        <p:spPr bwMode="auto">
          <a:xfrm>
            <a:off x="2994703" y="4275453"/>
            <a:ext cx="1382836" cy="2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de-DE" sz="1100">
                <a:latin typeface="Arial" charset="0"/>
              </a:rPr>
              <a:t>x [mm]</a:t>
            </a:r>
          </a:p>
        </p:txBody>
      </p:sp>
      <p:sp>
        <p:nvSpPr>
          <p:cNvPr id="608302" name="Text Box 46"/>
          <p:cNvSpPr txBox="1">
            <a:spLocks noChangeArrowheads="1"/>
          </p:cNvSpPr>
          <p:nvPr/>
        </p:nvSpPr>
        <p:spPr bwMode="auto">
          <a:xfrm>
            <a:off x="836904" y="4071038"/>
            <a:ext cx="1382836" cy="2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de-DE" sz="1100">
                <a:latin typeface="Arial" charset="0"/>
              </a:rPr>
              <a:t>y [mm]</a:t>
            </a:r>
          </a:p>
        </p:txBody>
      </p:sp>
      <p:sp>
        <p:nvSpPr>
          <p:cNvPr id="608303" name="Text Box 47"/>
          <p:cNvSpPr txBox="1">
            <a:spLocks noChangeArrowheads="1"/>
          </p:cNvSpPr>
          <p:nvPr/>
        </p:nvSpPr>
        <p:spPr bwMode="auto">
          <a:xfrm>
            <a:off x="347150" y="3132453"/>
            <a:ext cx="1382836" cy="2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de-DE" sz="1100">
                <a:latin typeface="Arial" charset="0"/>
              </a:rPr>
              <a:t>z [mm]</a:t>
            </a:r>
          </a:p>
        </p:txBody>
      </p:sp>
      <p:sp>
        <p:nvSpPr>
          <p:cNvPr id="608304" name="Text Box 48"/>
          <p:cNvSpPr txBox="1">
            <a:spLocks noChangeArrowheads="1"/>
          </p:cNvSpPr>
          <p:nvPr/>
        </p:nvSpPr>
        <p:spPr bwMode="auto">
          <a:xfrm>
            <a:off x="6628968" y="4275453"/>
            <a:ext cx="1382836" cy="2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de-DE" sz="1100">
                <a:latin typeface="Arial" charset="0"/>
              </a:rPr>
              <a:t>x [mm]</a:t>
            </a:r>
          </a:p>
        </p:txBody>
      </p:sp>
      <p:sp>
        <p:nvSpPr>
          <p:cNvPr id="608305" name="Text Box 49"/>
          <p:cNvSpPr txBox="1">
            <a:spLocks noChangeArrowheads="1"/>
          </p:cNvSpPr>
          <p:nvPr/>
        </p:nvSpPr>
        <p:spPr bwMode="auto">
          <a:xfrm>
            <a:off x="4580642" y="4085433"/>
            <a:ext cx="1382836" cy="2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de-DE" sz="1100">
                <a:latin typeface="Arial" charset="0"/>
              </a:rPr>
              <a:t>y [mm]</a:t>
            </a:r>
          </a:p>
        </p:txBody>
      </p:sp>
      <p:sp>
        <p:nvSpPr>
          <p:cNvPr id="608306" name="Text Box 50"/>
          <p:cNvSpPr txBox="1">
            <a:spLocks noChangeArrowheads="1"/>
          </p:cNvSpPr>
          <p:nvPr/>
        </p:nvSpPr>
        <p:spPr bwMode="auto">
          <a:xfrm>
            <a:off x="4043354" y="3120937"/>
            <a:ext cx="1382836" cy="2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de-DE" sz="1100">
                <a:latin typeface="Arial" charset="0"/>
              </a:rPr>
              <a:t>z [mm]</a:t>
            </a:r>
          </a:p>
        </p:txBody>
      </p:sp>
    </p:spTree>
    <p:extLst>
      <p:ext uri="{BB962C8B-B14F-4D97-AF65-F5344CB8AC3E}">
        <p14:creationId xmlns:p14="http://schemas.microsoft.com/office/powerpoint/2010/main" val="411746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4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Material Reconstruction: Projections</a:t>
            </a:r>
          </a:p>
        </p:txBody>
      </p:sp>
      <p:sp>
        <p:nvSpPr>
          <p:cNvPr id="954371" name="Text Box 3"/>
          <p:cNvSpPr txBox="1">
            <a:spLocks noChangeArrowheads="1"/>
          </p:cNvSpPr>
          <p:nvPr/>
        </p:nvSpPr>
        <p:spPr bwMode="auto">
          <a:xfrm>
            <a:off x="534988" y="5592763"/>
            <a:ext cx="2249487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54" tIns="41477" rIns="82954" bIns="41477">
            <a:spAutoFit/>
          </a:bodyPr>
          <a:lstStyle>
            <a:lvl1pPr defTabSz="830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414338" defTabSz="830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830263" defTabSz="830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244600" defTabSz="830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658938" defTabSz="830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116138" defTabSz="830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573338" defTabSz="830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030538" defTabSz="830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487738" defTabSz="830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500" smtClean="0">
                <a:solidFill>
                  <a:srgbClr val="000000"/>
                </a:solidFill>
                <a:latin typeface="Helvetica" charset="0"/>
              </a:rPr>
              <a:t>Photon counting image</a:t>
            </a:r>
          </a:p>
        </p:txBody>
      </p:sp>
      <p:sp>
        <p:nvSpPr>
          <p:cNvPr id="954372" name="Text Box 4"/>
          <p:cNvSpPr txBox="1">
            <a:spLocks noChangeArrowheads="1"/>
          </p:cNvSpPr>
          <p:nvPr/>
        </p:nvSpPr>
        <p:spPr bwMode="auto">
          <a:xfrm>
            <a:off x="4133850" y="5588000"/>
            <a:ext cx="2379663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54" tIns="41477" rIns="82954" bIns="41477">
            <a:spAutoFit/>
          </a:bodyPr>
          <a:lstStyle>
            <a:lvl1pPr defTabSz="830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414338" defTabSz="830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830263" defTabSz="830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244600" defTabSz="830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658938" defTabSz="830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116138" defTabSz="830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573338" defTabSz="830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030538" defTabSz="830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487738" defTabSz="830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500" smtClean="0">
                <a:solidFill>
                  <a:srgbClr val="000000"/>
                </a:solidFill>
                <a:latin typeface="Helvetica" charset="0"/>
              </a:rPr>
              <a:t>Non-iodine (water) image</a:t>
            </a:r>
          </a:p>
        </p:txBody>
      </p:sp>
      <p:sp>
        <p:nvSpPr>
          <p:cNvPr id="954373" name="Text Box 5"/>
          <p:cNvSpPr txBox="1">
            <a:spLocks noChangeArrowheads="1"/>
          </p:cNvSpPr>
          <p:nvPr/>
        </p:nvSpPr>
        <p:spPr bwMode="auto">
          <a:xfrm>
            <a:off x="7015163" y="5584825"/>
            <a:ext cx="1419225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54" tIns="41477" rIns="82954" bIns="41477">
            <a:spAutoFit/>
          </a:bodyPr>
          <a:lstStyle>
            <a:lvl1pPr defTabSz="830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414338" defTabSz="830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830263" defTabSz="830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244600" defTabSz="830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658938" defTabSz="83026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116138" defTabSz="830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573338" defTabSz="830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030538" defTabSz="830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487738" defTabSz="830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500" smtClean="0">
                <a:solidFill>
                  <a:srgbClr val="000000"/>
                </a:solidFill>
                <a:latin typeface="Helvetica" charset="0"/>
              </a:rPr>
              <a:t>Iodine image</a:t>
            </a:r>
          </a:p>
        </p:txBody>
      </p:sp>
      <p:pic>
        <p:nvPicPr>
          <p:cNvPr id="954374" name="Picture 6" descr="Energybin01-projection089_mo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25" y="1036638"/>
            <a:ext cx="1558925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4375" name="Picture 7" descr="MRIodine-projection089_mo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6238" y="1020763"/>
            <a:ext cx="1570037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4376" name="Picture 8" descr="MRWater-projection089_mo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775" y="1020763"/>
            <a:ext cx="1570038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4377" name="Rectangle 9"/>
          <p:cNvSpPr>
            <a:spLocks noChangeArrowheads="1"/>
          </p:cNvSpPr>
          <p:nvPr/>
        </p:nvSpPr>
        <p:spPr bwMode="auto">
          <a:xfrm>
            <a:off x="4133850" y="884238"/>
            <a:ext cx="4392613" cy="5019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954378" name="Rectangle 10"/>
          <p:cNvSpPr>
            <a:spLocks noChangeArrowheads="1"/>
          </p:cNvSpPr>
          <p:nvPr/>
        </p:nvSpPr>
        <p:spPr bwMode="auto">
          <a:xfrm>
            <a:off x="534988" y="884238"/>
            <a:ext cx="2159000" cy="5013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954379" name="AutoShape 11"/>
          <p:cNvSpPr>
            <a:spLocks noChangeArrowheads="1"/>
          </p:cNvSpPr>
          <p:nvPr/>
        </p:nvSpPr>
        <p:spPr bwMode="auto">
          <a:xfrm rot="5400000">
            <a:off x="2200275" y="3086100"/>
            <a:ext cx="2409825" cy="390525"/>
          </a:xfrm>
          <a:prstGeom prst="triangle">
            <a:avLst>
              <a:gd name="adj" fmla="val 50000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1A6DE775-9D78-4266-8618-656B06ED6F24}" type="slidenum">
              <a:rPr lang="de-DE" sz="1600">
                <a:solidFill>
                  <a:srgbClr val="000000"/>
                </a:solidFill>
                <a:cs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de-DE" sz="16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78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6418" name="Picture 2" descr="MRIodineNoExp-slice027_mo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982913"/>
            <a:ext cx="2997200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641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Material Reconstruction in CT: Brightness = density of base materials (g/cm</a:t>
            </a:r>
            <a:r>
              <a:rPr lang="en-GB" baseline="30000"/>
              <a:t>3</a:t>
            </a:r>
            <a:r>
              <a:rPr lang="en-GB"/>
              <a:t>)</a:t>
            </a:r>
          </a:p>
        </p:txBody>
      </p:sp>
      <p:pic>
        <p:nvPicPr>
          <p:cNvPr id="956420" name="Picture 4" descr="MRWater-slice030_mod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800" y="2811463"/>
            <a:ext cx="2997200" cy="299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6421" name="Picture 5" descr="Energybin01-slice030_mod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538" y="857250"/>
            <a:ext cx="2997200" cy="299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6422" name="Text Box 6"/>
          <p:cNvSpPr txBox="1">
            <a:spLocks noChangeArrowheads="1"/>
          </p:cNvSpPr>
          <p:nvPr/>
        </p:nvSpPr>
        <p:spPr bwMode="auto">
          <a:xfrm>
            <a:off x="801688" y="1200150"/>
            <a:ext cx="23796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2000" smtClean="0">
                <a:solidFill>
                  <a:srgbClr val="000000"/>
                </a:solidFill>
              </a:rPr>
              <a:t>Photon counting at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2000" smtClean="0">
                <a:solidFill>
                  <a:srgbClr val="000000"/>
                </a:solidFill>
              </a:rPr>
              <a:t>8 keV threshold</a:t>
            </a:r>
            <a:endParaRPr lang="en-US" sz="2000" smtClean="0">
              <a:solidFill>
                <a:srgbClr val="000000"/>
              </a:solidFill>
            </a:endParaRPr>
          </a:p>
        </p:txBody>
      </p:sp>
      <p:sp>
        <p:nvSpPr>
          <p:cNvPr id="956423" name="Text Box 7"/>
          <p:cNvSpPr txBox="1">
            <a:spLocks noChangeArrowheads="1"/>
          </p:cNvSpPr>
          <p:nvPr/>
        </p:nvSpPr>
        <p:spPr bwMode="auto">
          <a:xfrm>
            <a:off x="4935538" y="4686300"/>
            <a:ext cx="15113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2000" smtClean="0">
                <a:solidFill>
                  <a:srgbClr val="000000"/>
                </a:solidFill>
              </a:rPr>
              <a:t>water /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2000" smtClean="0">
                <a:solidFill>
                  <a:srgbClr val="000000"/>
                </a:solidFill>
              </a:rPr>
              <a:t>non iodine</a:t>
            </a:r>
            <a:endParaRPr lang="en-US" sz="2000" smtClean="0">
              <a:solidFill>
                <a:srgbClr val="000000"/>
              </a:solidFill>
            </a:endParaRPr>
          </a:p>
        </p:txBody>
      </p:sp>
      <p:sp>
        <p:nvSpPr>
          <p:cNvPr id="956424" name="Text Box 8"/>
          <p:cNvSpPr txBox="1">
            <a:spLocks noChangeArrowheads="1"/>
          </p:cNvSpPr>
          <p:nvPr/>
        </p:nvSpPr>
        <p:spPr bwMode="auto">
          <a:xfrm>
            <a:off x="3068638" y="4686300"/>
            <a:ext cx="10080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2000" smtClean="0">
                <a:solidFill>
                  <a:srgbClr val="000000"/>
                </a:solidFill>
              </a:rPr>
              <a:t>iodine</a:t>
            </a:r>
            <a:endParaRPr lang="en-US" sz="2000" smtClean="0">
              <a:solidFill>
                <a:srgbClr val="000000"/>
              </a:solidFill>
            </a:endParaRPr>
          </a:p>
        </p:txBody>
      </p:sp>
      <p:sp>
        <p:nvSpPr>
          <p:cNvPr id="956425" name="AutoShape 9"/>
          <p:cNvSpPr>
            <a:spLocks noChangeArrowheads="1"/>
          </p:cNvSpPr>
          <p:nvPr/>
        </p:nvSpPr>
        <p:spPr bwMode="auto">
          <a:xfrm rot="7366003">
            <a:off x="5784851" y="3219450"/>
            <a:ext cx="419100" cy="390525"/>
          </a:xfrm>
          <a:prstGeom prst="triangle">
            <a:avLst>
              <a:gd name="adj" fmla="val 50000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956426" name="AutoShape 10"/>
          <p:cNvSpPr>
            <a:spLocks noChangeArrowheads="1"/>
          </p:cNvSpPr>
          <p:nvPr/>
        </p:nvSpPr>
        <p:spPr bwMode="auto">
          <a:xfrm rot="-7366567">
            <a:off x="2774951" y="3152775"/>
            <a:ext cx="419100" cy="390525"/>
          </a:xfrm>
          <a:prstGeom prst="triangle">
            <a:avLst>
              <a:gd name="adj" fmla="val 50000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956427" name="Text Box 11"/>
          <p:cNvSpPr txBox="1">
            <a:spLocks noChangeArrowheads="1"/>
          </p:cNvSpPr>
          <p:nvPr/>
        </p:nvSpPr>
        <p:spPr bwMode="auto">
          <a:xfrm>
            <a:off x="2970213" y="5607050"/>
            <a:ext cx="35417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2000" smtClean="0">
                <a:solidFill>
                  <a:srgbClr val="000000"/>
                </a:solidFill>
              </a:rPr>
              <a:t>Brightness = areal density of materials</a:t>
            </a:r>
            <a:endParaRPr lang="en-US" sz="2000" smtClean="0">
              <a:solidFill>
                <a:srgbClr val="000000"/>
              </a:solidFill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1A6DE775-9D78-4266-8618-656B06ED6F24}" type="slidenum">
              <a:rPr lang="de-DE" sz="1600">
                <a:solidFill>
                  <a:srgbClr val="000000"/>
                </a:solidFill>
                <a:cs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de-DE" sz="16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75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1330" name="Rectangle 2"/>
          <p:cNvSpPr>
            <a:spLocks noChangeArrowheads="1"/>
          </p:cNvSpPr>
          <p:nvPr/>
        </p:nvSpPr>
        <p:spPr bwMode="auto">
          <a:xfrm>
            <a:off x="323528" y="5661248"/>
            <a:ext cx="8172450" cy="6953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12513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Agenda</a:t>
            </a:r>
          </a:p>
        </p:txBody>
      </p:sp>
      <p:sp>
        <p:nvSpPr>
          <p:cNvPr id="12513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55625" y="1111250"/>
            <a:ext cx="8050213" cy="4524375"/>
          </a:xfrm>
        </p:spPr>
        <p:txBody>
          <a:bodyPr/>
          <a:lstStyle/>
          <a:p>
            <a:pPr>
              <a:lnSpc>
                <a:spcPts val="4000"/>
              </a:lnSpc>
              <a:buFontTx/>
              <a:buChar char="•"/>
            </a:pPr>
            <a:r>
              <a:rPr lang="de-DE" dirty="0"/>
              <a:t>The </a:t>
            </a:r>
            <a:r>
              <a:rPr lang="de-DE" dirty="0" err="1" smtClean="0"/>
              <a:t>Medipix</a:t>
            </a:r>
            <a:r>
              <a:rPr lang="de-DE" dirty="0" smtClean="0"/>
              <a:t>/</a:t>
            </a:r>
            <a:r>
              <a:rPr lang="de-DE" dirty="0" err="1" smtClean="0"/>
              <a:t>Timepix</a:t>
            </a:r>
            <a:r>
              <a:rPr lang="de-DE" dirty="0" smtClean="0"/>
              <a:t> </a:t>
            </a:r>
            <a:r>
              <a:rPr lang="de-DE" dirty="0" err="1" smtClean="0"/>
              <a:t>detector</a:t>
            </a:r>
            <a:endParaRPr lang="de-DE" dirty="0" smtClean="0"/>
          </a:p>
          <a:p>
            <a:pPr>
              <a:lnSpc>
                <a:spcPts val="4000"/>
              </a:lnSpc>
              <a:buFontTx/>
              <a:buChar char="•"/>
            </a:pPr>
            <a:endParaRPr lang="de-DE" dirty="0"/>
          </a:p>
          <a:p>
            <a:pPr>
              <a:lnSpc>
                <a:spcPts val="4000"/>
              </a:lnSpc>
              <a:buFontTx/>
              <a:buChar char="•"/>
            </a:pP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/>
              <a:t>response</a:t>
            </a:r>
            <a:r>
              <a:rPr lang="de-DE" dirty="0"/>
              <a:t> </a:t>
            </a:r>
          </a:p>
          <a:p>
            <a:pPr>
              <a:lnSpc>
                <a:spcPts val="4000"/>
              </a:lnSpc>
              <a:buFontTx/>
              <a:buChar char="•"/>
            </a:pPr>
            <a:endParaRPr lang="de-DE" dirty="0" smtClean="0"/>
          </a:p>
          <a:p>
            <a:pPr>
              <a:lnSpc>
                <a:spcPts val="4000"/>
              </a:lnSpc>
              <a:buFontTx/>
              <a:buChar char="•"/>
            </a:pPr>
            <a:r>
              <a:rPr lang="de-DE" dirty="0" err="1" smtClean="0"/>
              <a:t>Application</a:t>
            </a:r>
            <a:r>
              <a:rPr lang="de-DE" dirty="0" smtClean="0"/>
              <a:t>: Imaging </a:t>
            </a:r>
            <a:r>
              <a:rPr lang="de-DE" dirty="0" err="1" smtClean="0"/>
              <a:t>spectroscopy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high </a:t>
            </a:r>
            <a:r>
              <a:rPr lang="de-DE" dirty="0" err="1" smtClean="0"/>
              <a:t>flux</a:t>
            </a:r>
            <a:endParaRPr lang="de-DE" dirty="0" smtClean="0"/>
          </a:p>
          <a:p>
            <a:pPr>
              <a:lnSpc>
                <a:spcPts val="4000"/>
              </a:lnSpc>
              <a:buFontTx/>
              <a:buChar char="•"/>
            </a:pPr>
            <a:endParaRPr lang="de-DE" dirty="0" smtClean="0"/>
          </a:p>
          <a:p>
            <a:pPr>
              <a:lnSpc>
                <a:spcPts val="4000"/>
              </a:lnSpc>
              <a:buFontTx/>
              <a:buChar char="•"/>
            </a:pPr>
            <a:r>
              <a:rPr lang="de-DE" dirty="0" err="1" smtClean="0"/>
              <a:t>Application</a:t>
            </a:r>
            <a:r>
              <a:rPr lang="de-DE" dirty="0" smtClean="0"/>
              <a:t>: Material </a:t>
            </a:r>
            <a:r>
              <a:rPr lang="de-DE" dirty="0" err="1"/>
              <a:t>resolved</a:t>
            </a:r>
            <a:r>
              <a:rPr lang="de-DE" dirty="0"/>
              <a:t> </a:t>
            </a:r>
            <a:r>
              <a:rPr lang="de-DE" dirty="0" err="1"/>
              <a:t>imaging</a:t>
            </a:r>
            <a:endParaRPr lang="de-DE" dirty="0"/>
          </a:p>
          <a:p>
            <a:pPr>
              <a:lnSpc>
                <a:spcPts val="4000"/>
              </a:lnSpc>
              <a:buFontTx/>
              <a:buChar char="•"/>
            </a:pPr>
            <a:endParaRPr lang="de-DE" dirty="0" smtClean="0"/>
          </a:p>
          <a:p>
            <a:pPr>
              <a:lnSpc>
                <a:spcPts val="4000"/>
              </a:lnSpc>
              <a:buFontTx/>
              <a:buChar char="•"/>
            </a:pPr>
            <a:r>
              <a:rPr lang="de-DE" b="1" dirty="0" err="1" smtClean="0"/>
              <a:t>Application</a:t>
            </a:r>
            <a:r>
              <a:rPr lang="de-DE" b="1" dirty="0" smtClean="0"/>
              <a:t>: </a:t>
            </a:r>
            <a:r>
              <a:rPr lang="de-DE" b="1" dirty="0" err="1" smtClean="0"/>
              <a:t>Dosimetry</a:t>
            </a:r>
            <a:endParaRPr lang="de-DE" b="1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1A6DE775-9D78-4266-8618-656B06ED6F24}" type="slidenum">
              <a:rPr lang="de-DE" sz="1600">
                <a:solidFill>
                  <a:srgbClr val="000000"/>
                </a:solidFill>
                <a:cs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42</a:t>
            </a:fld>
            <a:endParaRPr lang="de-DE" sz="16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74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2409" name="AutoShape 9"/>
          <p:cNvSpPr>
            <a:spLocks noChangeArrowheads="1"/>
          </p:cNvSpPr>
          <p:nvPr/>
        </p:nvSpPr>
        <p:spPr bwMode="auto">
          <a:xfrm>
            <a:off x="4589291" y="980728"/>
            <a:ext cx="4174435" cy="511039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02" tIns="41451" rIns="82902" bIns="41451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FFFFFF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202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795130" y="99329"/>
            <a:ext cx="7962828" cy="937144"/>
          </a:xfrm>
        </p:spPr>
        <p:txBody>
          <a:bodyPr/>
          <a:lstStyle/>
          <a:p>
            <a:r>
              <a:rPr lang="de-DE"/>
              <a:t>The personal dose equivalents Hp(10) and Hp(0.07)</a:t>
            </a:r>
          </a:p>
        </p:txBody>
      </p:sp>
      <p:sp>
        <p:nvSpPr>
          <p:cNvPr id="2022410" name="Text Box 10"/>
          <p:cNvSpPr txBox="1">
            <a:spLocks noChangeArrowheads="1"/>
          </p:cNvSpPr>
          <p:nvPr/>
        </p:nvSpPr>
        <p:spPr bwMode="auto">
          <a:xfrm>
            <a:off x="5201481" y="1033991"/>
            <a:ext cx="3203569" cy="552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894" tIns="41446" rIns="82894" bIns="41446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500" b="1">
                <a:solidFill>
                  <a:srgbClr val="000000"/>
                </a:solidFill>
              </a:rPr>
              <a:t>Photon energy dependence of personal dose equivalents </a:t>
            </a:r>
            <a:r>
              <a:rPr lang="de-DE" sz="1500" b="1" baseline="30000">
                <a:solidFill>
                  <a:srgbClr val="000000"/>
                </a:solidFill>
              </a:rPr>
              <a:t>1)</a:t>
            </a:r>
          </a:p>
        </p:txBody>
      </p:sp>
      <p:sp>
        <p:nvSpPr>
          <p:cNvPr id="2022432" name="AutoShape 32"/>
          <p:cNvSpPr>
            <a:spLocks noChangeArrowheads="1"/>
          </p:cNvSpPr>
          <p:nvPr/>
        </p:nvSpPr>
        <p:spPr bwMode="auto">
          <a:xfrm>
            <a:off x="622276" y="989365"/>
            <a:ext cx="3733656" cy="506720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02" tIns="41451" rIns="82902" bIns="41451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FFFFFF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2022433" name="Text Box 33"/>
          <p:cNvSpPr txBox="1">
            <a:spLocks noChangeArrowheads="1"/>
          </p:cNvSpPr>
          <p:nvPr/>
        </p:nvSpPr>
        <p:spPr bwMode="auto">
          <a:xfrm>
            <a:off x="871479" y="1059903"/>
            <a:ext cx="3203569" cy="552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894" tIns="41446" rIns="82894" bIns="41446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500" b="1">
                <a:solidFill>
                  <a:srgbClr val="000000"/>
                </a:solidFill>
              </a:rPr>
              <a:t>Definition of </a:t>
            </a:r>
            <a:br>
              <a:rPr lang="de-DE" sz="1500" b="1">
                <a:solidFill>
                  <a:srgbClr val="000000"/>
                </a:solidFill>
              </a:rPr>
            </a:br>
            <a:r>
              <a:rPr lang="de-DE" sz="1500" b="1">
                <a:solidFill>
                  <a:srgbClr val="000000"/>
                </a:solidFill>
              </a:rPr>
              <a:t>the personal dose equivalents</a:t>
            </a:r>
          </a:p>
        </p:txBody>
      </p:sp>
      <p:sp>
        <p:nvSpPr>
          <p:cNvPr id="2022435" name="Rectangle 35"/>
          <p:cNvSpPr>
            <a:spLocks noChangeArrowheads="1"/>
          </p:cNvSpPr>
          <p:nvPr/>
        </p:nvSpPr>
        <p:spPr bwMode="auto">
          <a:xfrm>
            <a:off x="743274" y="1735050"/>
            <a:ext cx="5326798" cy="940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97907" rIns="0" bIns="0"/>
          <a:lstStyle/>
          <a:p>
            <a:pPr marL="483596" indent="-237481" defTabSz="405876" fontAlgn="base" hangingPunct="0">
              <a:lnSpc>
                <a:spcPct val="87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de-DE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Dose:</a:t>
            </a:r>
          </a:p>
          <a:p>
            <a:pPr marL="483596" indent="-237481" defTabSz="405876" fontAlgn="base" hangingPunct="0">
              <a:lnSpc>
                <a:spcPct val="87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de-DE" dirty="0" smtClean="0">
              <a:solidFill>
                <a:srgbClr val="000000"/>
              </a:solidFill>
              <a:latin typeface="Helvetica" charset="0"/>
              <a:ea typeface="ＭＳ Ｐゴシック" charset="0"/>
            </a:endParaRPr>
          </a:p>
          <a:p>
            <a:pPr marL="483596" indent="-237481" defTabSz="405876" fontAlgn="base" hangingPunct="0">
              <a:lnSpc>
                <a:spcPct val="87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de-DE" dirty="0" smtClean="0">
              <a:solidFill>
                <a:srgbClr val="000000"/>
              </a:solidFill>
              <a:latin typeface="Helvetica" charset="0"/>
              <a:ea typeface="ＭＳ Ｐゴシック" charset="0"/>
            </a:endParaRPr>
          </a:p>
          <a:p>
            <a:pPr marL="483596" indent="-237481" defTabSz="405876" fontAlgn="base" hangingPunct="0">
              <a:lnSpc>
                <a:spcPct val="87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de-DE" dirty="0" smtClean="0">
              <a:solidFill>
                <a:srgbClr val="000000"/>
              </a:solidFill>
              <a:latin typeface="Helvetica" charset="0"/>
              <a:ea typeface="ＭＳ Ｐゴシック" charset="0"/>
            </a:endParaRPr>
          </a:p>
          <a:p>
            <a:pPr marL="483596" indent="-237481" defTabSz="405876" fontAlgn="base" hangingPunct="0">
              <a:lnSpc>
                <a:spcPct val="87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de-DE" dirty="0" err="1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H</a:t>
            </a:r>
            <a:r>
              <a:rPr lang="de-DE" baseline="-25000" dirty="0" err="1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p</a:t>
            </a:r>
            <a:r>
              <a:rPr lang="de-DE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(d): dose in soft </a:t>
            </a:r>
            <a:r>
              <a:rPr lang="de-DE" dirty="0" err="1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tissue</a:t>
            </a:r>
            <a:r>
              <a:rPr lang="de-DE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 in a </a:t>
            </a:r>
            <a:br>
              <a:rPr lang="de-DE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</a:br>
            <a:r>
              <a:rPr lang="de-DE" dirty="0" err="1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certain</a:t>
            </a:r>
            <a:r>
              <a:rPr lang="de-DE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depth</a:t>
            </a:r>
            <a:r>
              <a:rPr lang="de-DE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 d [mm] </a:t>
            </a:r>
            <a:r>
              <a:rPr lang="de-DE" dirty="0" err="1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of</a:t>
            </a:r>
            <a:r>
              <a:rPr lang="de-DE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the</a:t>
            </a:r>
            <a:r>
              <a:rPr lang="de-DE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 </a:t>
            </a:r>
            <a:br>
              <a:rPr lang="de-DE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</a:br>
            <a:r>
              <a:rPr lang="de-DE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ICRU </a:t>
            </a:r>
            <a:r>
              <a:rPr lang="de-DE" dirty="0" err="1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slab</a:t>
            </a:r>
            <a:r>
              <a:rPr lang="de-DE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phantom</a:t>
            </a:r>
            <a:r>
              <a:rPr lang="de-DE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 </a:t>
            </a:r>
            <a:br>
              <a:rPr lang="de-DE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</a:br>
            <a:r>
              <a:rPr lang="de-DE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(30 x 30 x 15 cm</a:t>
            </a:r>
            <a:r>
              <a:rPr lang="de-DE" baseline="30000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3 </a:t>
            </a:r>
            <a:r>
              <a:rPr lang="de-DE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PMMA)</a:t>
            </a:r>
          </a:p>
          <a:p>
            <a:pPr marL="483596" indent="-237481" defTabSz="405876" fontAlgn="base" hangingPunct="0">
              <a:lnSpc>
                <a:spcPct val="87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de-DE" dirty="0" smtClean="0">
              <a:solidFill>
                <a:srgbClr val="000000"/>
              </a:solidFill>
              <a:latin typeface="Helvetica" charset="0"/>
              <a:ea typeface="ＭＳ Ｐゴシック" charset="0"/>
            </a:endParaRPr>
          </a:p>
          <a:p>
            <a:pPr marL="483596" indent="-237481" defTabSz="405876" fontAlgn="base" hangingPunct="0">
              <a:lnSpc>
                <a:spcPct val="87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de-DE" dirty="0" err="1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To</a:t>
            </a:r>
            <a:r>
              <a:rPr lang="de-DE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be</a:t>
            </a:r>
            <a:r>
              <a:rPr lang="de-DE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measured</a:t>
            </a:r>
            <a:r>
              <a:rPr lang="de-DE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with</a:t>
            </a:r>
            <a:r>
              <a:rPr lang="de-DE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 </a:t>
            </a:r>
            <a:br>
              <a:rPr lang="de-DE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</a:br>
            <a:r>
              <a:rPr lang="de-DE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an </a:t>
            </a:r>
            <a:r>
              <a:rPr lang="de-DE" dirty="0" err="1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active</a:t>
            </a:r>
            <a:r>
              <a:rPr lang="de-DE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 personal </a:t>
            </a:r>
            <a:r>
              <a:rPr lang="de-DE" dirty="0" err="1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dosemeter</a:t>
            </a:r>
            <a:r>
              <a:rPr lang="de-DE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: </a:t>
            </a:r>
          </a:p>
          <a:p>
            <a:pPr marL="905304" lvl="1" indent="-259070" defTabSz="405876" fontAlgn="base" hangingPunct="0">
              <a:lnSpc>
                <a:spcPct val="87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de-DE" dirty="0" err="1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H</a:t>
            </a:r>
            <a:r>
              <a:rPr lang="de-DE" baseline="-25000" dirty="0" err="1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p</a:t>
            </a:r>
            <a:r>
              <a:rPr lang="de-DE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(10): </a:t>
            </a:r>
            <a:r>
              <a:rPr lang="de-DE" dirty="0" err="1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Deep</a:t>
            </a:r>
            <a:r>
              <a:rPr lang="de-DE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 dose</a:t>
            </a:r>
          </a:p>
          <a:p>
            <a:pPr marL="905304" lvl="1" indent="-259070" defTabSz="405876" fontAlgn="base" hangingPunct="0">
              <a:lnSpc>
                <a:spcPct val="87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de-DE" dirty="0" err="1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H</a:t>
            </a:r>
            <a:r>
              <a:rPr lang="de-DE" baseline="-25000" dirty="0" err="1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p</a:t>
            </a:r>
            <a:r>
              <a:rPr lang="de-DE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(0.07): </a:t>
            </a:r>
            <a:r>
              <a:rPr lang="de-DE" dirty="0" err="1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Surface</a:t>
            </a:r>
            <a:r>
              <a:rPr lang="de-DE" dirty="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 dose</a:t>
            </a:r>
          </a:p>
          <a:p>
            <a:pPr marL="483596" indent="-237481" defTabSz="405876" fontAlgn="base" hangingPunct="0">
              <a:lnSpc>
                <a:spcPct val="87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de-DE" dirty="0" smtClean="0">
              <a:solidFill>
                <a:srgbClr val="000000"/>
              </a:solidFill>
              <a:latin typeface="Helvetica" charset="0"/>
              <a:ea typeface="ＭＳ Ｐゴシック" charset="0"/>
            </a:endParaRPr>
          </a:p>
          <a:p>
            <a:pPr marL="483596" indent="-237481" defTabSz="405876" fontAlgn="base" hangingPunct="0">
              <a:lnSpc>
                <a:spcPct val="87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de-DE" sz="1500" dirty="0">
              <a:solidFill>
                <a:srgbClr val="000000"/>
              </a:solidFill>
              <a:latin typeface="Helvetica" charset="0"/>
              <a:ea typeface="ＭＳ Ｐゴシック" charset="0"/>
            </a:endParaRPr>
          </a:p>
        </p:txBody>
      </p:sp>
      <p:graphicFrame>
        <p:nvGraphicFramePr>
          <p:cNvPr id="2022434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3728128"/>
              </p:ext>
            </p:extLst>
          </p:nvPr>
        </p:nvGraphicFramePr>
        <p:xfrm>
          <a:off x="1404443" y="2047432"/>
          <a:ext cx="1652200" cy="667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986" name="Equation" r:id="rId4" imgW="1028520" imgH="419040" progId="Equation.3">
                  <p:embed/>
                </p:oleObj>
              </mc:Choice>
              <mc:Fallback>
                <p:oleObj name="Equation" r:id="rId4" imgW="10285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4443" y="2047432"/>
                        <a:ext cx="1652200" cy="667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22436" name="Text Box 36"/>
          <p:cNvSpPr txBox="1">
            <a:spLocks noChangeArrowheads="1"/>
          </p:cNvSpPr>
          <p:nvPr/>
        </p:nvSpPr>
        <p:spPr bwMode="auto">
          <a:xfrm>
            <a:off x="651085" y="6476521"/>
            <a:ext cx="2955990" cy="2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894" tIns="41446" rIns="82894" bIns="41446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100" baseline="30000">
                <a:solidFill>
                  <a:srgbClr val="000000"/>
                </a:solidFill>
              </a:rPr>
              <a:t>1)</a:t>
            </a:r>
            <a:r>
              <a:rPr lang="de-DE" sz="1100">
                <a:solidFill>
                  <a:srgbClr val="000000"/>
                </a:solidFill>
              </a:rPr>
              <a:t> Data compiled from ICRU-Report 57, 1998</a:t>
            </a:r>
          </a:p>
        </p:txBody>
      </p:sp>
      <p:sp>
        <p:nvSpPr>
          <p:cNvPr id="2022440" name="Text Box 40"/>
          <p:cNvSpPr txBox="1">
            <a:spLocks noChangeArrowheads="1"/>
          </p:cNvSpPr>
          <p:nvPr/>
        </p:nvSpPr>
        <p:spPr bwMode="auto">
          <a:xfrm rot="16200000">
            <a:off x="3597577" y="2839801"/>
            <a:ext cx="2424196" cy="283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894" tIns="41446" rIns="82894" bIns="41446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300" b="1">
                <a:solidFill>
                  <a:srgbClr val="000000"/>
                </a:solidFill>
              </a:rPr>
              <a:t>H</a:t>
            </a:r>
            <a:r>
              <a:rPr lang="de-DE" sz="1300" b="1" baseline="-25000">
                <a:solidFill>
                  <a:srgbClr val="000000"/>
                </a:solidFill>
              </a:rPr>
              <a:t>p</a:t>
            </a:r>
            <a:r>
              <a:rPr lang="de-DE" sz="1300" b="1">
                <a:solidFill>
                  <a:srgbClr val="000000"/>
                </a:solidFill>
              </a:rPr>
              <a:t>(d) / Fluence [pGy x cm</a:t>
            </a:r>
            <a:r>
              <a:rPr lang="de-DE" sz="1300" b="1" baseline="30000">
                <a:solidFill>
                  <a:srgbClr val="000000"/>
                </a:solidFill>
              </a:rPr>
              <a:t>2</a:t>
            </a:r>
            <a:r>
              <a:rPr lang="de-DE" sz="1300" b="1">
                <a:solidFill>
                  <a:srgbClr val="000000"/>
                </a:solidFill>
              </a:rPr>
              <a:t>]</a:t>
            </a:r>
          </a:p>
        </p:txBody>
      </p:sp>
      <p:sp>
        <p:nvSpPr>
          <p:cNvPr id="2022441" name="Text Box 41"/>
          <p:cNvSpPr txBox="1">
            <a:spLocks noChangeArrowheads="1"/>
          </p:cNvSpPr>
          <p:nvPr/>
        </p:nvSpPr>
        <p:spPr bwMode="auto">
          <a:xfrm>
            <a:off x="5443476" y="3832470"/>
            <a:ext cx="1639236" cy="283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894" tIns="41446" rIns="82894" bIns="41446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300" b="1">
                <a:solidFill>
                  <a:srgbClr val="33CC33"/>
                </a:solidFill>
              </a:rPr>
              <a:t>H</a:t>
            </a:r>
            <a:r>
              <a:rPr lang="de-DE" sz="1300" b="1" baseline="-25000">
                <a:solidFill>
                  <a:srgbClr val="33CC33"/>
                </a:solidFill>
              </a:rPr>
              <a:t>p</a:t>
            </a:r>
            <a:r>
              <a:rPr lang="de-DE" sz="1300" b="1">
                <a:solidFill>
                  <a:srgbClr val="33CC33"/>
                </a:solidFill>
              </a:rPr>
              <a:t>(0.07) / Fluence</a:t>
            </a:r>
          </a:p>
        </p:txBody>
      </p:sp>
      <p:sp>
        <p:nvSpPr>
          <p:cNvPr id="2022442" name="Text Box 42"/>
          <p:cNvSpPr txBox="1">
            <a:spLocks noChangeArrowheads="1"/>
          </p:cNvSpPr>
          <p:nvPr/>
        </p:nvSpPr>
        <p:spPr bwMode="auto">
          <a:xfrm>
            <a:off x="5797827" y="4454354"/>
            <a:ext cx="1950374" cy="283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894" tIns="41446" rIns="82894" bIns="41446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300" b="1">
                <a:solidFill>
                  <a:srgbClr val="000000"/>
                </a:solidFill>
              </a:rPr>
              <a:t>Photon energy [keV]</a:t>
            </a:r>
          </a:p>
        </p:txBody>
      </p:sp>
      <p:pic>
        <p:nvPicPr>
          <p:cNvPr id="2022450" name="Picture 50" descr="hp-10-00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9" t="12354" r="7159" b="9265"/>
          <a:stretch>
            <a:fillRect/>
          </a:stretch>
        </p:blipFill>
        <p:spPr bwMode="auto">
          <a:xfrm>
            <a:off x="5001255" y="1713457"/>
            <a:ext cx="3680360" cy="276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22451" name="Text Box 51"/>
          <p:cNvSpPr txBox="1">
            <a:spLocks noChangeArrowheads="1"/>
          </p:cNvSpPr>
          <p:nvPr/>
        </p:nvSpPr>
        <p:spPr bwMode="auto">
          <a:xfrm>
            <a:off x="5305191" y="3875656"/>
            <a:ext cx="852749" cy="332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894" tIns="41446" rIns="82894" bIns="41446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rgbClr val="000000"/>
                </a:solidFill>
              </a:rPr>
              <a:t>H</a:t>
            </a:r>
            <a:r>
              <a:rPr lang="de-DE" sz="1600" b="1" baseline="-25000">
                <a:solidFill>
                  <a:srgbClr val="000000"/>
                </a:solidFill>
              </a:rPr>
              <a:t>p</a:t>
            </a:r>
            <a:r>
              <a:rPr lang="de-DE" sz="1600" b="1">
                <a:solidFill>
                  <a:srgbClr val="000000"/>
                </a:solidFill>
              </a:rPr>
              <a:t>(10)</a:t>
            </a:r>
          </a:p>
        </p:txBody>
      </p:sp>
      <p:sp>
        <p:nvSpPr>
          <p:cNvPr id="2022452" name="Text Box 52"/>
          <p:cNvSpPr txBox="1">
            <a:spLocks noChangeArrowheads="1"/>
          </p:cNvSpPr>
          <p:nvPr/>
        </p:nvSpPr>
        <p:spPr bwMode="auto">
          <a:xfrm>
            <a:off x="5521265" y="2139563"/>
            <a:ext cx="1051531" cy="332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894" tIns="41446" rIns="82894" bIns="41446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600" b="1">
                <a:solidFill>
                  <a:srgbClr val="3333CC"/>
                </a:solidFill>
              </a:rPr>
              <a:t>H</a:t>
            </a:r>
            <a:r>
              <a:rPr lang="de-DE" sz="1600" b="1" baseline="-25000">
                <a:solidFill>
                  <a:srgbClr val="3333CC"/>
                </a:solidFill>
              </a:rPr>
              <a:t>p</a:t>
            </a:r>
            <a:r>
              <a:rPr lang="de-DE" sz="1600" b="1">
                <a:solidFill>
                  <a:srgbClr val="3333CC"/>
                </a:solidFill>
              </a:rPr>
              <a:t>(0.07)</a:t>
            </a:r>
          </a:p>
        </p:txBody>
      </p:sp>
      <p:sp>
        <p:nvSpPr>
          <p:cNvPr id="2022453" name="Rectangle 53"/>
          <p:cNvSpPr>
            <a:spLocks noChangeArrowheads="1"/>
          </p:cNvSpPr>
          <p:nvPr/>
        </p:nvSpPr>
        <p:spPr bwMode="auto">
          <a:xfrm>
            <a:off x="4603690" y="4858867"/>
            <a:ext cx="4090888" cy="940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97907" rIns="0" bIns="0"/>
          <a:lstStyle/>
          <a:p>
            <a:pPr marL="483596" indent="-237481" defTabSz="405876" fontAlgn="base" hangingPunct="0">
              <a:lnSpc>
                <a:spcPct val="87000"/>
              </a:lnSpc>
              <a:spcBef>
                <a:spcPct val="20000"/>
              </a:spcBef>
              <a:spcAft>
                <a:spcPct val="0"/>
              </a:spcAft>
            </a:pPr>
            <a:r>
              <a:rPr lang="de-DE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Example: H</a:t>
            </a:r>
            <a:r>
              <a:rPr lang="de-DE" baseline="-2500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p</a:t>
            </a:r>
            <a:r>
              <a:rPr lang="de-DE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(0.07) = 1 nSv</a:t>
            </a:r>
          </a:p>
          <a:p>
            <a:pPr marL="905304" lvl="1" indent="-259070" defTabSz="405876" fontAlgn="base" hangingPunct="0">
              <a:lnSpc>
                <a:spcPct val="87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de-DE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10 keV: 140 photons/cm</a:t>
            </a:r>
            <a:r>
              <a:rPr lang="de-DE" baseline="3000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2</a:t>
            </a:r>
          </a:p>
          <a:p>
            <a:pPr marL="905304" lvl="1" indent="-259070" defTabSz="405876" fontAlgn="base" hangingPunct="0">
              <a:lnSpc>
                <a:spcPct val="87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de-DE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60 keV: 2000 photons/cm</a:t>
            </a:r>
            <a:r>
              <a:rPr lang="de-DE" baseline="3000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2</a:t>
            </a:r>
            <a:endParaRPr lang="de-DE" smtClean="0">
              <a:solidFill>
                <a:srgbClr val="000000"/>
              </a:solidFill>
              <a:latin typeface="Helvetica" charset="0"/>
              <a:ea typeface="ＭＳ Ｐゴシック" charset="0"/>
            </a:endParaRPr>
          </a:p>
          <a:p>
            <a:pPr marL="905304" lvl="1" indent="-259070" defTabSz="405876" fontAlgn="base" hangingPunct="0">
              <a:lnSpc>
                <a:spcPct val="87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de-DE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200 keV: 800 photons/cm</a:t>
            </a:r>
            <a:r>
              <a:rPr lang="de-DE" baseline="30000" smtClean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2</a:t>
            </a:r>
            <a:endParaRPr lang="de-DE" smtClean="0">
              <a:solidFill>
                <a:srgbClr val="000000"/>
              </a:solidFill>
              <a:latin typeface="Helvetica" charset="0"/>
              <a:ea typeface="ＭＳ Ｐゴシック" charset="0"/>
            </a:endParaRPr>
          </a:p>
          <a:p>
            <a:pPr marL="483596" indent="-237481" defTabSz="405876" fontAlgn="base" hangingPunct="0">
              <a:lnSpc>
                <a:spcPct val="87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de-DE" smtClean="0">
              <a:solidFill>
                <a:srgbClr val="000000"/>
              </a:solidFill>
              <a:latin typeface="Helvetica" charset="0"/>
              <a:ea typeface="ＭＳ Ｐゴシック" charset="0"/>
            </a:endParaRPr>
          </a:p>
          <a:p>
            <a:pPr marL="483596" indent="-237481" defTabSz="405876" fontAlgn="base" hangingPunct="0">
              <a:lnSpc>
                <a:spcPct val="87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de-DE" smtClean="0">
              <a:solidFill>
                <a:srgbClr val="000000"/>
              </a:solidFill>
              <a:latin typeface="Helvetica" charset="0"/>
              <a:ea typeface="ＭＳ Ｐゴシック" charset="0"/>
            </a:endParaRPr>
          </a:p>
          <a:p>
            <a:pPr marL="483596" indent="-237481" defTabSz="405876" fontAlgn="base" hangingPunct="0">
              <a:lnSpc>
                <a:spcPct val="87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de-DE" smtClean="0">
              <a:solidFill>
                <a:srgbClr val="000000"/>
              </a:solidFill>
              <a:latin typeface="Helvetica" charset="0"/>
              <a:ea typeface="ＭＳ Ｐゴシック" charset="0"/>
            </a:endParaRPr>
          </a:p>
          <a:p>
            <a:pPr marL="483596" indent="-237481" defTabSz="405876" fontAlgn="base" hangingPunct="0">
              <a:lnSpc>
                <a:spcPct val="87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de-DE" smtClean="0">
              <a:solidFill>
                <a:srgbClr val="000000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1A6DE775-9D78-4266-8618-656B06ED6F24}" type="slidenum">
              <a:rPr lang="de-DE" sz="1600">
                <a:solidFill>
                  <a:srgbClr val="000000"/>
                </a:solidFill>
                <a:cs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43</a:t>
            </a:fld>
            <a:endParaRPr lang="de-DE" sz="16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48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IEC Norm for active personal </a:t>
            </a:r>
            <a:r>
              <a:rPr lang="en-US" dirty="0" err="1" smtClean="0"/>
              <a:t>dosemeters</a:t>
            </a:r>
            <a:endParaRPr lang="de-DE" dirty="0"/>
          </a:p>
        </p:txBody>
      </p:sp>
      <p:pic>
        <p:nvPicPr>
          <p:cNvPr id="10" name="Picture 9" descr="IEC_61526_S95_Anforderungen.pdf"/>
          <p:cNvPicPr>
            <a:picLocks noChangeAspect="1"/>
          </p:cNvPicPr>
          <p:nvPr/>
        </p:nvPicPr>
        <p:blipFill>
          <a:blip r:embed="rId2"/>
          <a:srcRect b="15607"/>
          <a:stretch>
            <a:fillRect/>
          </a:stretch>
        </p:blipFill>
        <p:spPr>
          <a:xfrm>
            <a:off x="1835696" y="116632"/>
            <a:ext cx="5688632" cy="6357884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1A6DE775-9D78-4266-8618-656B06ED6F24}" type="slidenum">
              <a:rPr lang="de-DE" sz="1600">
                <a:solidFill>
                  <a:srgbClr val="000000"/>
                </a:solidFill>
                <a:cs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44</a:t>
            </a:fld>
            <a:endParaRPr lang="de-DE" sz="16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5036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0579" name="Rectangle 3"/>
          <p:cNvSpPr>
            <a:spLocks noGrp="1" noChangeArrowheads="1"/>
          </p:cNvSpPr>
          <p:nvPr>
            <p:ph type="title"/>
          </p:nvPr>
        </p:nvSpPr>
        <p:spPr>
          <a:xfrm>
            <a:off x="795130" y="99329"/>
            <a:ext cx="7962828" cy="937144"/>
          </a:xfrm>
        </p:spPr>
        <p:txBody>
          <a:bodyPr/>
          <a:lstStyle/>
          <a:p>
            <a:r>
              <a:rPr lang="de-DE"/>
              <a:t>Solution: estimation of the dose equivalent with the measured number of counts in energy intervals</a:t>
            </a:r>
          </a:p>
        </p:txBody>
      </p:sp>
      <p:sp>
        <p:nvSpPr>
          <p:cNvPr id="2200594" name="AutoShape 18"/>
          <p:cNvSpPr>
            <a:spLocks noChangeArrowheads="1"/>
          </p:cNvSpPr>
          <p:nvPr/>
        </p:nvSpPr>
        <p:spPr bwMode="auto">
          <a:xfrm>
            <a:off x="622276" y="1269680"/>
            <a:ext cx="3733656" cy="179079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algn="ctr" defTabSz="8294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FFFFFF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2200595" name="Text Box 19"/>
          <p:cNvSpPr txBox="1">
            <a:spLocks noChangeArrowheads="1"/>
          </p:cNvSpPr>
          <p:nvPr/>
        </p:nvSpPr>
        <p:spPr bwMode="auto">
          <a:xfrm>
            <a:off x="689979" y="1245210"/>
            <a:ext cx="3635705" cy="318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27" tIns="41464" rIns="82927" bIns="41464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500" b="1">
                <a:solidFill>
                  <a:srgbClr val="000000"/>
                </a:solidFill>
              </a:rPr>
              <a:t>Monochromatic irradiation with E</a:t>
            </a:r>
            <a:r>
              <a:rPr lang="de-DE" sz="1500" b="1" baseline="-25000">
                <a:solidFill>
                  <a:srgbClr val="000000"/>
                </a:solidFill>
              </a:rPr>
              <a:t>j</a:t>
            </a:r>
          </a:p>
        </p:txBody>
      </p:sp>
      <p:sp>
        <p:nvSpPr>
          <p:cNvPr id="2200606" name="AutoShape 30"/>
          <p:cNvSpPr>
            <a:spLocks noChangeArrowheads="1"/>
          </p:cNvSpPr>
          <p:nvPr/>
        </p:nvSpPr>
        <p:spPr bwMode="auto">
          <a:xfrm>
            <a:off x="639563" y="3273530"/>
            <a:ext cx="5609127" cy="307487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algn="ctr" defTabSz="8294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FFFFFF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2200607" name="Text Box 31"/>
          <p:cNvSpPr txBox="1">
            <a:spLocks noChangeArrowheads="1"/>
          </p:cNvSpPr>
          <p:nvPr/>
        </p:nvSpPr>
        <p:spPr bwMode="auto">
          <a:xfrm>
            <a:off x="975187" y="3300882"/>
            <a:ext cx="5053112" cy="318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27" tIns="41464" rIns="82927" bIns="41464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500" b="1">
                <a:solidFill>
                  <a:srgbClr val="000000"/>
                </a:solidFill>
              </a:rPr>
              <a:t>Calibrate with j</a:t>
            </a:r>
            <a:r>
              <a:rPr lang="de-DE" sz="1500" b="1" baseline="-25000">
                <a:solidFill>
                  <a:srgbClr val="000000"/>
                </a:solidFill>
              </a:rPr>
              <a:t>max</a:t>
            </a:r>
            <a:r>
              <a:rPr lang="de-DE" sz="1500" b="1">
                <a:solidFill>
                  <a:srgbClr val="000000"/>
                </a:solidFill>
              </a:rPr>
              <a:t> different photon energies</a:t>
            </a:r>
          </a:p>
        </p:txBody>
      </p:sp>
      <p:sp>
        <p:nvSpPr>
          <p:cNvPr id="2200609" name="AutoShape 33"/>
          <p:cNvSpPr>
            <a:spLocks noChangeArrowheads="1"/>
          </p:cNvSpPr>
          <p:nvPr/>
        </p:nvSpPr>
        <p:spPr bwMode="auto">
          <a:xfrm>
            <a:off x="6352401" y="3273529"/>
            <a:ext cx="2515032" cy="303456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algn="ctr" defTabSz="8294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FFFFFF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2200611" name="AutoShape 35"/>
          <p:cNvSpPr>
            <a:spLocks noChangeArrowheads="1"/>
          </p:cNvSpPr>
          <p:nvPr/>
        </p:nvSpPr>
        <p:spPr bwMode="auto">
          <a:xfrm>
            <a:off x="4572000" y="1286956"/>
            <a:ext cx="4304076" cy="1782159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algn="ctr" defTabSz="8294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FFFFFF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2200612" name="Text Box 36"/>
          <p:cNvSpPr txBox="1">
            <a:spLocks noChangeArrowheads="1"/>
          </p:cNvSpPr>
          <p:nvPr/>
        </p:nvSpPr>
        <p:spPr bwMode="auto">
          <a:xfrm>
            <a:off x="5858327" y="3300881"/>
            <a:ext cx="3635705" cy="552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27" tIns="41464" rIns="82927" bIns="41464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500" b="1">
                <a:solidFill>
                  <a:srgbClr val="000000"/>
                </a:solidFill>
              </a:rPr>
              <a:t>Apply pseudoinverse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500" b="1">
                <a:solidFill>
                  <a:srgbClr val="000000"/>
                </a:solidFill>
              </a:rPr>
              <a:t>of the „counts matrix“</a:t>
            </a:r>
          </a:p>
        </p:txBody>
      </p:sp>
      <p:graphicFrame>
        <p:nvGraphicFramePr>
          <p:cNvPr id="2200613" name="Object 37"/>
          <p:cNvGraphicFramePr>
            <a:graphicFrameLocks noChangeAspect="1"/>
          </p:cNvGraphicFramePr>
          <p:nvPr/>
        </p:nvGraphicFramePr>
        <p:xfrm>
          <a:off x="1088983" y="1691469"/>
          <a:ext cx="2853539" cy="3843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10" name="Formel" r:id="rId4" imgW="1777680" imgH="241200" progId="Equation.3">
                  <p:embed/>
                </p:oleObj>
              </mc:Choice>
              <mc:Fallback>
                <p:oleObj name="Formel" r:id="rId4" imgW="17776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8983" y="1691469"/>
                        <a:ext cx="2853539" cy="38435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00614" name="Object 38"/>
          <p:cNvGraphicFramePr>
            <a:graphicFrameLocks noChangeAspect="1"/>
          </p:cNvGraphicFramePr>
          <p:nvPr/>
        </p:nvGraphicFramePr>
        <p:xfrm>
          <a:off x="1083222" y="2133409"/>
          <a:ext cx="2813207" cy="7284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11" name="Formel" r:id="rId6" imgW="1752480" imgH="457200" progId="Equation.3">
                  <p:embed/>
                </p:oleObj>
              </mc:Choice>
              <mc:Fallback>
                <p:oleObj name="Formel" r:id="rId6" imgW="17524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3222" y="2133409"/>
                        <a:ext cx="2813207" cy="72841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00616" name="Object 40"/>
          <p:cNvGraphicFramePr>
            <a:graphicFrameLocks noChangeAspect="1"/>
          </p:cNvGraphicFramePr>
          <p:nvPr/>
        </p:nvGraphicFramePr>
        <p:xfrm>
          <a:off x="790809" y="3872382"/>
          <a:ext cx="5076159" cy="11732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12" name="Formel" r:id="rId8" imgW="3162240" imgH="736560" progId="Equation.3">
                  <p:embed/>
                </p:oleObj>
              </mc:Choice>
              <mc:Fallback>
                <p:oleObj name="Formel" r:id="rId8" imgW="3162240" imgH="736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0809" y="3872382"/>
                        <a:ext cx="5076159" cy="117323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00618" name="Rectangle 42"/>
          <p:cNvSpPr>
            <a:spLocks noChangeArrowheads="1"/>
          </p:cNvSpPr>
          <p:nvPr/>
        </p:nvSpPr>
        <p:spPr bwMode="auto">
          <a:xfrm>
            <a:off x="769204" y="3869503"/>
            <a:ext cx="1270480" cy="1235131"/>
          </a:xfrm>
          <a:prstGeom prst="rect">
            <a:avLst/>
          </a:prstGeom>
          <a:noFill/>
          <a:ln w="25400">
            <a:solidFill>
              <a:srgbClr val="33CC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algn="ctr" defTabSz="8294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FFFFFF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2200619" name="Text Box 43"/>
          <p:cNvSpPr txBox="1">
            <a:spLocks noChangeArrowheads="1"/>
          </p:cNvSpPr>
          <p:nvPr/>
        </p:nvSpPr>
        <p:spPr bwMode="auto">
          <a:xfrm>
            <a:off x="672692" y="5185248"/>
            <a:ext cx="1457739" cy="558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27" tIns="41464" rIns="82927" bIns="41464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500" b="1">
                <a:solidFill>
                  <a:srgbClr val="33CC33"/>
                </a:solidFill>
              </a:rPr>
              <a:t>Known </a:t>
            </a:r>
            <a:br>
              <a:rPr lang="de-DE" sz="1500" b="1">
                <a:solidFill>
                  <a:srgbClr val="33CC33"/>
                </a:solidFill>
              </a:rPr>
            </a:br>
            <a:r>
              <a:rPr lang="de-DE" sz="1500" b="1">
                <a:solidFill>
                  <a:srgbClr val="33CC33"/>
                </a:solidFill>
              </a:rPr>
              <a:t>doses</a:t>
            </a:r>
          </a:p>
        </p:txBody>
      </p:sp>
      <p:sp>
        <p:nvSpPr>
          <p:cNvPr id="2200620" name="Rectangle 44"/>
          <p:cNvSpPr>
            <a:spLocks noChangeArrowheads="1"/>
          </p:cNvSpPr>
          <p:nvPr/>
        </p:nvSpPr>
        <p:spPr bwMode="auto">
          <a:xfrm>
            <a:off x="2368106" y="3878140"/>
            <a:ext cx="933414" cy="1235131"/>
          </a:xfrm>
          <a:prstGeom prst="rect">
            <a:avLst/>
          </a:prstGeom>
          <a:noFill/>
          <a:ln w="25400">
            <a:solidFill>
              <a:srgbClr val="33CC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algn="ctr" defTabSz="8294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FFFFFF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2200621" name="Text Box 45"/>
          <p:cNvSpPr txBox="1">
            <a:spLocks noChangeArrowheads="1"/>
          </p:cNvSpPr>
          <p:nvPr/>
        </p:nvSpPr>
        <p:spPr bwMode="auto">
          <a:xfrm>
            <a:off x="2116028" y="5142061"/>
            <a:ext cx="1457739" cy="1269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27" tIns="41464" rIns="82927" bIns="41464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500" b="1">
                <a:solidFill>
                  <a:srgbClr val="33CC33"/>
                </a:solidFill>
              </a:rPr>
              <a:t>Number of counts in </a:t>
            </a:r>
            <a:br>
              <a:rPr lang="de-DE" sz="1500" b="1">
                <a:solidFill>
                  <a:srgbClr val="33CC33"/>
                </a:solidFill>
              </a:rPr>
            </a:br>
            <a:r>
              <a:rPr lang="de-DE" sz="1500" b="1">
                <a:solidFill>
                  <a:srgbClr val="33CC33"/>
                </a:solidFill>
              </a:rPr>
              <a:t>each energy deposition bin</a:t>
            </a:r>
          </a:p>
        </p:txBody>
      </p:sp>
      <p:sp>
        <p:nvSpPr>
          <p:cNvPr id="2200622" name="Rectangle 46"/>
          <p:cNvSpPr>
            <a:spLocks noChangeArrowheads="1"/>
          </p:cNvSpPr>
          <p:nvPr/>
        </p:nvSpPr>
        <p:spPr bwMode="auto">
          <a:xfrm>
            <a:off x="5151062" y="3869503"/>
            <a:ext cx="725989" cy="1235131"/>
          </a:xfrm>
          <a:prstGeom prst="rect">
            <a:avLst/>
          </a:prstGeom>
          <a:noFill/>
          <a:ln w="25400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algn="ctr" defTabSz="8294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FFFFFF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2200623" name="Text Box 47"/>
          <p:cNvSpPr txBox="1">
            <a:spLocks noChangeArrowheads="1"/>
          </p:cNvSpPr>
          <p:nvPr/>
        </p:nvSpPr>
        <p:spPr bwMode="auto">
          <a:xfrm>
            <a:off x="4795272" y="5116148"/>
            <a:ext cx="1457739" cy="1269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27" tIns="41464" rIns="82927" bIns="41464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500" b="1">
                <a:solidFill>
                  <a:srgbClr val="FF3300"/>
                </a:solidFill>
              </a:rPr>
              <a:t>Unknown</a:t>
            </a:r>
            <a:br>
              <a:rPr lang="de-DE" sz="1500" b="1">
                <a:solidFill>
                  <a:srgbClr val="FF3300"/>
                </a:solidFill>
              </a:rPr>
            </a:br>
            <a:r>
              <a:rPr lang="de-DE" sz="1500" b="1">
                <a:solidFill>
                  <a:srgbClr val="FF3300"/>
                </a:solidFill>
              </a:rPr>
              <a:t>calibration</a:t>
            </a:r>
            <a:br>
              <a:rPr lang="de-DE" sz="1500" b="1">
                <a:solidFill>
                  <a:srgbClr val="FF3300"/>
                </a:solidFill>
              </a:rPr>
            </a:br>
            <a:r>
              <a:rPr lang="de-DE" sz="1500" b="1">
                <a:solidFill>
                  <a:srgbClr val="FF3300"/>
                </a:solidFill>
              </a:rPr>
              <a:t>factors from counts to dose</a:t>
            </a:r>
          </a:p>
        </p:txBody>
      </p:sp>
      <p:sp>
        <p:nvSpPr>
          <p:cNvPr id="2200610" name="Text Box 34"/>
          <p:cNvSpPr txBox="1">
            <a:spLocks noChangeArrowheads="1"/>
          </p:cNvSpPr>
          <p:nvPr/>
        </p:nvSpPr>
        <p:spPr bwMode="auto">
          <a:xfrm>
            <a:off x="4665631" y="1245208"/>
            <a:ext cx="4136983" cy="552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27" tIns="41464" rIns="82927" bIns="41464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500" b="1">
                <a:solidFill>
                  <a:srgbClr val="000000"/>
                </a:solidFill>
              </a:rPr>
              <a:t>Measure/simulate the number of counts in energy deposition intervals</a:t>
            </a:r>
          </a:p>
        </p:txBody>
      </p:sp>
      <p:sp>
        <p:nvSpPr>
          <p:cNvPr id="2200624" name="AutoShape 48"/>
          <p:cNvSpPr>
            <a:spLocks noChangeArrowheads="1"/>
          </p:cNvSpPr>
          <p:nvPr/>
        </p:nvSpPr>
        <p:spPr bwMode="auto">
          <a:xfrm rot="10800000">
            <a:off x="1727106" y="2974103"/>
            <a:ext cx="1443335" cy="341173"/>
          </a:xfrm>
          <a:prstGeom prst="triangle">
            <a:avLst>
              <a:gd name="adj" fmla="val 50000"/>
            </a:avLst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algn="ctr" defTabSz="8294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FFFFFF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2200625" name="AutoShape 49"/>
          <p:cNvSpPr>
            <a:spLocks noChangeArrowheads="1"/>
          </p:cNvSpPr>
          <p:nvPr/>
        </p:nvSpPr>
        <p:spPr bwMode="auto">
          <a:xfrm rot="5400000">
            <a:off x="5555566" y="4304858"/>
            <a:ext cx="1442426" cy="341387"/>
          </a:xfrm>
          <a:prstGeom prst="triangle">
            <a:avLst>
              <a:gd name="adj" fmla="val 50000"/>
            </a:avLst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algn="ctr" defTabSz="8294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FFFFFF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2200626" name="AutoShape 50"/>
          <p:cNvSpPr>
            <a:spLocks noChangeArrowheads="1"/>
          </p:cNvSpPr>
          <p:nvPr/>
        </p:nvSpPr>
        <p:spPr bwMode="auto">
          <a:xfrm rot="16200000">
            <a:off x="4034245" y="1972793"/>
            <a:ext cx="803267" cy="341387"/>
          </a:xfrm>
          <a:prstGeom prst="triangle">
            <a:avLst>
              <a:gd name="adj" fmla="val 50000"/>
            </a:avLst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algn="ctr" defTabSz="8294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FFFFFF"/>
              </a:solidFill>
              <a:latin typeface="Helvetica" charset="0"/>
              <a:ea typeface="ＭＳ Ｐゴシック" charset="0"/>
            </a:endParaRPr>
          </a:p>
        </p:txBody>
      </p:sp>
      <p:graphicFrame>
        <p:nvGraphicFramePr>
          <p:cNvPr id="2200628" name="Object 52"/>
          <p:cNvGraphicFramePr>
            <a:graphicFrameLocks noChangeAspect="1"/>
          </p:cNvGraphicFramePr>
          <p:nvPr/>
        </p:nvGraphicFramePr>
        <p:xfrm>
          <a:off x="6471959" y="4196279"/>
          <a:ext cx="2394034" cy="4952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13" name="Equation" r:id="rId10" imgW="1409400" imgH="291960" progId="Equation.3">
                  <p:embed/>
                </p:oleObj>
              </mc:Choice>
              <mc:Fallback>
                <p:oleObj name="Equation" r:id="rId10" imgW="140940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1959" y="4196279"/>
                        <a:ext cx="2394034" cy="4952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00629" name="Rectangle 53"/>
          <p:cNvSpPr>
            <a:spLocks noChangeArrowheads="1"/>
          </p:cNvSpPr>
          <p:nvPr/>
        </p:nvSpPr>
        <p:spPr bwMode="auto">
          <a:xfrm>
            <a:off x="6464756" y="3852228"/>
            <a:ext cx="276567" cy="1261043"/>
          </a:xfrm>
          <a:prstGeom prst="rect">
            <a:avLst/>
          </a:prstGeom>
          <a:noFill/>
          <a:ln w="25400">
            <a:solidFill>
              <a:srgbClr val="33CC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algn="ctr" defTabSz="8294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FFFFFF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2200630" name="Text Box 54"/>
          <p:cNvSpPr txBox="1">
            <a:spLocks noChangeArrowheads="1"/>
          </p:cNvSpPr>
          <p:nvPr/>
        </p:nvSpPr>
        <p:spPr bwMode="auto">
          <a:xfrm>
            <a:off x="6454673" y="5185248"/>
            <a:ext cx="2373868" cy="776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27" tIns="41464" rIns="82927" bIns="41464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500" b="1">
                <a:solidFill>
                  <a:srgbClr val="33CC33"/>
                </a:solidFill>
              </a:rPr>
              <a:t>Best estimation (maximum-likelihood) of the calibration factors</a:t>
            </a:r>
          </a:p>
        </p:txBody>
      </p:sp>
      <p:pic>
        <p:nvPicPr>
          <p:cNvPr id="2200631" name="Picture 55" descr="K_alpha1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033" y="1619491"/>
            <a:ext cx="3858975" cy="1369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00632" name="Rectangle 56"/>
          <p:cNvSpPr>
            <a:spLocks noChangeArrowheads="1"/>
          </p:cNvSpPr>
          <p:nvPr/>
        </p:nvSpPr>
        <p:spPr bwMode="auto">
          <a:xfrm>
            <a:off x="6127690" y="2841665"/>
            <a:ext cx="1140839" cy="12092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algn="ctr" defTabSz="8294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FFFFFF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2200633" name="Rectangle 57"/>
          <p:cNvSpPr>
            <a:spLocks noChangeArrowheads="1"/>
          </p:cNvSpPr>
          <p:nvPr/>
        </p:nvSpPr>
        <p:spPr bwMode="auto">
          <a:xfrm>
            <a:off x="7294459" y="1839742"/>
            <a:ext cx="907486" cy="1122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algn="ctr" defTabSz="8294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FFFFFF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2200634" name="Rectangle 58"/>
          <p:cNvSpPr>
            <a:spLocks noChangeArrowheads="1"/>
          </p:cNvSpPr>
          <p:nvPr/>
        </p:nvSpPr>
        <p:spPr bwMode="auto">
          <a:xfrm rot="16200000">
            <a:off x="4891947" y="2314751"/>
            <a:ext cx="526874" cy="1296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algn="ctr" defTabSz="8294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FFFFFF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2200635" name="Text Box 59"/>
          <p:cNvSpPr txBox="1">
            <a:spLocks noChangeArrowheads="1"/>
          </p:cNvSpPr>
          <p:nvPr/>
        </p:nvSpPr>
        <p:spPr bwMode="auto">
          <a:xfrm>
            <a:off x="5063195" y="2791281"/>
            <a:ext cx="3635705" cy="283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27" tIns="41464" rIns="82927" bIns="41464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300" b="1">
                <a:solidFill>
                  <a:srgbClr val="000000"/>
                </a:solidFill>
              </a:rPr>
              <a:t>Energy deposition [keV]</a:t>
            </a:r>
          </a:p>
        </p:txBody>
      </p:sp>
      <p:sp>
        <p:nvSpPr>
          <p:cNvPr id="2200636" name="Text Box 60"/>
          <p:cNvSpPr txBox="1">
            <a:spLocks noChangeArrowheads="1"/>
          </p:cNvSpPr>
          <p:nvPr/>
        </p:nvSpPr>
        <p:spPr bwMode="auto">
          <a:xfrm rot="16200000">
            <a:off x="4177898" y="2221836"/>
            <a:ext cx="1845499" cy="283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27" tIns="41464" rIns="82927" bIns="41464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300" b="1">
                <a:solidFill>
                  <a:srgbClr val="000000"/>
                </a:solidFill>
              </a:rPr>
              <a:t>Counts</a:t>
            </a:r>
          </a:p>
        </p:txBody>
      </p:sp>
      <p:sp>
        <p:nvSpPr>
          <p:cNvPr id="2200642" name="Text Box 66"/>
          <p:cNvSpPr txBox="1">
            <a:spLocks noChangeArrowheads="1"/>
          </p:cNvSpPr>
          <p:nvPr/>
        </p:nvSpPr>
        <p:spPr bwMode="auto">
          <a:xfrm>
            <a:off x="5184195" y="1780721"/>
            <a:ext cx="1086102" cy="283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27" tIns="41464" rIns="82927" bIns="41464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300" b="1">
                <a:solidFill>
                  <a:srgbClr val="FF3300"/>
                </a:solidFill>
              </a:rPr>
              <a:t>N</a:t>
            </a:r>
            <a:r>
              <a:rPr lang="de-DE" sz="1300" b="1" baseline="-25000">
                <a:solidFill>
                  <a:srgbClr val="FF3300"/>
                </a:solidFill>
              </a:rPr>
              <a:t>1</a:t>
            </a:r>
            <a:r>
              <a:rPr lang="de-DE" sz="1300" b="1">
                <a:solidFill>
                  <a:srgbClr val="FF3300"/>
                </a:solidFill>
              </a:rPr>
              <a:t>(60)</a:t>
            </a:r>
          </a:p>
        </p:txBody>
      </p:sp>
      <p:sp>
        <p:nvSpPr>
          <p:cNvPr id="2200643" name="Text Box 67"/>
          <p:cNvSpPr txBox="1">
            <a:spLocks noChangeArrowheads="1"/>
          </p:cNvSpPr>
          <p:nvPr/>
        </p:nvSpPr>
        <p:spPr bwMode="auto">
          <a:xfrm>
            <a:off x="6083038" y="1780721"/>
            <a:ext cx="1086102" cy="283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27" tIns="41464" rIns="82927" bIns="41464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300" b="1">
                <a:solidFill>
                  <a:srgbClr val="FF3300"/>
                </a:solidFill>
              </a:rPr>
              <a:t>N</a:t>
            </a:r>
            <a:r>
              <a:rPr lang="de-DE" sz="1300" b="1" baseline="-25000">
                <a:solidFill>
                  <a:srgbClr val="FF3300"/>
                </a:solidFill>
              </a:rPr>
              <a:t>2</a:t>
            </a:r>
            <a:r>
              <a:rPr lang="de-DE" sz="1300" b="1">
                <a:solidFill>
                  <a:srgbClr val="FF3300"/>
                </a:solidFill>
              </a:rPr>
              <a:t>(60)</a:t>
            </a:r>
          </a:p>
        </p:txBody>
      </p:sp>
      <p:sp>
        <p:nvSpPr>
          <p:cNvPr id="2200644" name="Line 68"/>
          <p:cNvSpPr>
            <a:spLocks noChangeShapeType="1"/>
          </p:cNvSpPr>
          <p:nvPr/>
        </p:nvSpPr>
        <p:spPr bwMode="auto">
          <a:xfrm>
            <a:off x="8003161" y="1900202"/>
            <a:ext cx="0" cy="881003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algn="ctr" defTabSz="8294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FFFFFF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2200645" name="Text Box 69"/>
          <p:cNvSpPr txBox="1">
            <a:spLocks noChangeArrowheads="1"/>
          </p:cNvSpPr>
          <p:nvPr/>
        </p:nvSpPr>
        <p:spPr bwMode="auto">
          <a:xfrm>
            <a:off x="7007808" y="1780721"/>
            <a:ext cx="1086102" cy="283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27" tIns="41464" rIns="82927" bIns="41464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300" b="1">
                <a:solidFill>
                  <a:srgbClr val="FF3300"/>
                </a:solidFill>
              </a:rPr>
              <a:t>N</a:t>
            </a:r>
            <a:r>
              <a:rPr lang="de-DE" sz="1300" b="1" baseline="-25000">
                <a:solidFill>
                  <a:srgbClr val="FF3300"/>
                </a:solidFill>
              </a:rPr>
              <a:t>3</a:t>
            </a:r>
            <a:r>
              <a:rPr lang="de-DE" sz="1300" b="1">
                <a:solidFill>
                  <a:srgbClr val="FF3300"/>
                </a:solidFill>
              </a:rPr>
              <a:t>(60)</a:t>
            </a:r>
          </a:p>
        </p:txBody>
      </p:sp>
      <p:sp>
        <p:nvSpPr>
          <p:cNvPr id="2200646" name="Line 70"/>
          <p:cNvSpPr>
            <a:spLocks noChangeShapeType="1"/>
          </p:cNvSpPr>
          <p:nvPr/>
        </p:nvSpPr>
        <p:spPr bwMode="auto">
          <a:xfrm flipH="1">
            <a:off x="7887924" y="1908839"/>
            <a:ext cx="12099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algn="ctr" defTabSz="8294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FFFFFF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2200648" name="Line 72"/>
          <p:cNvSpPr>
            <a:spLocks noChangeShapeType="1"/>
          </p:cNvSpPr>
          <p:nvPr/>
        </p:nvSpPr>
        <p:spPr bwMode="auto">
          <a:xfrm>
            <a:off x="7078389" y="1908839"/>
            <a:ext cx="12099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algn="ctr" defTabSz="8294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FFFFFF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2200649" name="Line 73"/>
          <p:cNvSpPr>
            <a:spLocks noChangeShapeType="1"/>
          </p:cNvSpPr>
          <p:nvPr/>
        </p:nvSpPr>
        <p:spPr bwMode="auto">
          <a:xfrm flipH="1">
            <a:off x="6974677" y="1908839"/>
            <a:ext cx="12099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algn="ctr" defTabSz="8294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FFFFFF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2200650" name="Line 74"/>
          <p:cNvSpPr>
            <a:spLocks noChangeShapeType="1"/>
          </p:cNvSpPr>
          <p:nvPr/>
        </p:nvSpPr>
        <p:spPr bwMode="auto">
          <a:xfrm>
            <a:off x="6142095" y="1908839"/>
            <a:ext cx="12099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algn="ctr" defTabSz="8294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FFFFFF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2200651" name="Line 75"/>
          <p:cNvSpPr>
            <a:spLocks noChangeShapeType="1"/>
          </p:cNvSpPr>
          <p:nvPr/>
        </p:nvSpPr>
        <p:spPr bwMode="auto">
          <a:xfrm flipH="1">
            <a:off x="6021096" y="1908839"/>
            <a:ext cx="12099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algn="ctr" defTabSz="8294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FFFFFF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2200652" name="Line 76"/>
          <p:cNvSpPr>
            <a:spLocks noChangeShapeType="1"/>
          </p:cNvSpPr>
          <p:nvPr/>
        </p:nvSpPr>
        <p:spPr bwMode="auto">
          <a:xfrm>
            <a:off x="5272061" y="1908839"/>
            <a:ext cx="12099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algn="ctr" defTabSz="8294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FFFFFF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2200653" name="Line 77"/>
          <p:cNvSpPr>
            <a:spLocks noChangeShapeType="1"/>
          </p:cNvSpPr>
          <p:nvPr/>
        </p:nvSpPr>
        <p:spPr bwMode="auto">
          <a:xfrm>
            <a:off x="7087032" y="1900202"/>
            <a:ext cx="0" cy="881003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algn="ctr" defTabSz="8294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FFFFFF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2200654" name="Line 78"/>
          <p:cNvSpPr>
            <a:spLocks noChangeShapeType="1"/>
          </p:cNvSpPr>
          <p:nvPr/>
        </p:nvSpPr>
        <p:spPr bwMode="auto">
          <a:xfrm>
            <a:off x="6136333" y="1900202"/>
            <a:ext cx="0" cy="881003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algn="ctr" defTabSz="8294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FFFFFF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2200655" name="Line 79"/>
          <p:cNvSpPr>
            <a:spLocks noChangeShapeType="1"/>
          </p:cNvSpPr>
          <p:nvPr/>
        </p:nvSpPr>
        <p:spPr bwMode="auto">
          <a:xfrm>
            <a:off x="5280703" y="1900202"/>
            <a:ext cx="0" cy="881003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algn="ctr" defTabSz="8294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FFFFFF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45" name="Text Box 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1A6DE775-9D78-4266-8618-656B06ED6F24}" type="slidenum">
              <a:rPr lang="de-DE" sz="1600">
                <a:solidFill>
                  <a:srgbClr val="000000"/>
                </a:solidFill>
                <a:cs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45</a:t>
            </a:fld>
            <a:endParaRPr lang="de-DE" sz="16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87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Calculation of conversion factors and energy bins</a:t>
            </a:r>
            <a:endParaRPr lang="en-US" dirty="0"/>
          </a:p>
        </p:txBody>
      </p:sp>
      <p:sp>
        <p:nvSpPr>
          <p:cNvPr id="20" name="Up Arrow 19"/>
          <p:cNvSpPr/>
          <p:nvPr/>
        </p:nvSpPr>
        <p:spPr>
          <a:xfrm>
            <a:off x="7029450" y="3200400"/>
            <a:ext cx="209550" cy="533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5292080" y="2590800"/>
            <a:ext cx="44219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91440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000000"/>
                </a:solidFill>
                <a:latin typeface="Arial" charset="0"/>
              </a:defRPr>
            </a:lvl1pPr>
          </a:lstStyle>
          <a:p>
            <a:r>
              <a:rPr lang="de-DE" dirty="0"/>
              <a:t> </a:t>
            </a:r>
            <a:r>
              <a:rPr lang="de-DE" dirty="0" err="1"/>
              <a:t>Assess</a:t>
            </a:r>
            <a:r>
              <a:rPr lang="de-DE" dirty="0"/>
              <a:t> </a:t>
            </a:r>
            <a:r>
              <a:rPr lang="de-DE" dirty="0" err="1"/>
              <a:t>quality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smtClean="0"/>
              <a:t>dose</a:t>
            </a:r>
            <a:br>
              <a:rPr lang="de-DE" dirty="0" smtClean="0"/>
            </a:br>
            <a:r>
              <a:rPr lang="de-DE" dirty="0" smtClean="0"/>
              <a:t> </a:t>
            </a:r>
            <a:r>
              <a:rPr lang="de-DE" dirty="0" err="1" smtClean="0"/>
              <a:t>reconstruction</a:t>
            </a:r>
            <a:r>
              <a:rPr lang="de-DE" dirty="0" smtClean="0"/>
              <a:t> on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spectra</a:t>
            </a:r>
            <a:endParaRPr lang="en-US" dirty="0"/>
          </a:p>
        </p:txBody>
      </p:sp>
      <p:sp>
        <p:nvSpPr>
          <p:cNvPr id="19" name="Down Arrow 18"/>
          <p:cNvSpPr/>
          <p:nvPr/>
        </p:nvSpPr>
        <p:spPr>
          <a:xfrm>
            <a:off x="2990850" y="4519613"/>
            <a:ext cx="285750" cy="3571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24" name="Picture 23" descr="Gleichung_Gleichungssystem_Kalibration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5085184"/>
            <a:ext cx="4557834" cy="1343744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691680" y="4725144"/>
            <a:ext cx="3531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</a:rPr>
              <a:t>Coupled set of equations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5105400" y="5486400"/>
            <a:ext cx="457200" cy="285750"/>
          </a:xfrm>
          <a:prstGeom prst="rightArrow">
            <a:avLst>
              <a:gd name="adj1" fmla="val 3682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25" name="Picture 24" descr="Gleichung_Lösung_Dosiskonversionsfaktoren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1200" y="5334000"/>
            <a:ext cx="2832002" cy="903311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724128" y="5013176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</a:rPr>
              <a:t>Apply </a:t>
            </a:r>
            <a:r>
              <a:rPr lang="en-US" b="1" dirty="0" err="1" smtClean="0">
                <a:solidFill>
                  <a:srgbClr val="000000"/>
                </a:solidFill>
              </a:rPr>
              <a:t>pseudoinverse</a:t>
            </a:r>
            <a:r>
              <a:rPr lang="en-US" b="1" dirty="0" smtClean="0">
                <a:solidFill>
                  <a:srgbClr val="000000"/>
                </a:solidFill>
              </a:rPr>
              <a:t> matrix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22" name="Bent Arrow 21"/>
          <p:cNvSpPr/>
          <p:nvPr/>
        </p:nvSpPr>
        <p:spPr>
          <a:xfrm flipH="1">
            <a:off x="5805486" y="1928812"/>
            <a:ext cx="1357313" cy="585788"/>
          </a:xfrm>
          <a:prstGeom prst="bentArrow">
            <a:avLst>
              <a:gd name="adj1" fmla="val 13181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943600" y="1524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</a:rPr>
              <a:t>Iterate</a:t>
            </a:r>
            <a:endParaRPr lang="en-US" b="1" dirty="0">
              <a:solidFill>
                <a:srgbClr val="000000"/>
              </a:solidFill>
            </a:endParaRPr>
          </a:p>
        </p:txBody>
      </p:sp>
      <p:pic>
        <p:nvPicPr>
          <p:cNvPr id="30" name="Picture 29" descr="TPX_Spektrum_50keV_Beispiel.pdf"/>
          <p:cNvPicPr>
            <a:picLocks noChangeAspect="1"/>
          </p:cNvPicPr>
          <p:nvPr/>
        </p:nvPicPr>
        <p:blipFill>
          <a:blip r:embed="rId5"/>
          <a:srcRect l="1442" t="11538" r="10577" b="5769"/>
          <a:stretch>
            <a:fillRect/>
          </a:stretch>
        </p:blipFill>
        <p:spPr>
          <a:xfrm>
            <a:off x="1066800" y="1676400"/>
            <a:ext cx="4038600" cy="2846882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1752600" y="1752600"/>
            <a:ext cx="3382332" cy="2438403"/>
            <a:chOff x="5075868" y="1143000"/>
            <a:chExt cx="4144332" cy="3124203"/>
          </a:xfrm>
        </p:grpSpPr>
        <p:grpSp>
          <p:nvGrpSpPr>
            <p:cNvPr id="32" name="Group 38"/>
            <p:cNvGrpSpPr/>
            <p:nvPr/>
          </p:nvGrpSpPr>
          <p:grpSpPr>
            <a:xfrm>
              <a:off x="5257800" y="1600197"/>
              <a:ext cx="3429002" cy="2667006"/>
              <a:chOff x="5257800" y="1600197"/>
              <a:chExt cx="3429002" cy="2667006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 rot="16200000" flipH="1">
                <a:off x="3924300" y="2933697"/>
                <a:ext cx="2667002" cy="2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rot="16200000" flipH="1">
                <a:off x="4610098" y="2933701"/>
                <a:ext cx="2667002" cy="2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rot="16200000" flipH="1">
                <a:off x="5448298" y="2933701"/>
                <a:ext cx="2667002" cy="2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rot="16200000" flipH="1">
                <a:off x="6286500" y="2933700"/>
                <a:ext cx="2667002" cy="2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rot="16200000" flipH="1">
                <a:off x="7353300" y="2933700"/>
                <a:ext cx="2667002" cy="2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oup 37"/>
            <p:cNvGrpSpPr/>
            <p:nvPr/>
          </p:nvGrpSpPr>
          <p:grpSpPr>
            <a:xfrm>
              <a:off x="5075868" y="1143000"/>
              <a:ext cx="3839532" cy="394339"/>
              <a:chOff x="5075868" y="1143000"/>
              <a:chExt cx="3839532" cy="394339"/>
            </a:xfrm>
          </p:grpSpPr>
          <p:sp>
            <p:nvSpPr>
              <p:cNvPr id="40" name="TextBox 39"/>
              <p:cNvSpPr txBox="1"/>
              <p:nvPr/>
            </p:nvSpPr>
            <p:spPr>
              <a:xfrm>
                <a:off x="5075868" y="1143000"/>
                <a:ext cx="457200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333399"/>
                    </a:solidFill>
                  </a:rPr>
                  <a:t>E</a:t>
                </a:r>
                <a:r>
                  <a:rPr lang="en-US" sz="1400" baseline="-25000" dirty="0" smtClean="0">
                    <a:solidFill>
                      <a:srgbClr val="333399"/>
                    </a:solidFill>
                  </a:rPr>
                  <a:t>1</a:t>
                </a:r>
                <a:endParaRPr lang="en-US" sz="1400" baseline="-25000" dirty="0">
                  <a:solidFill>
                    <a:srgbClr val="333399"/>
                  </a:solidFill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715001" y="1143000"/>
                <a:ext cx="457200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333399"/>
                    </a:solidFill>
                  </a:rPr>
                  <a:t>E</a:t>
                </a:r>
                <a:r>
                  <a:rPr lang="en-US" sz="1400" baseline="-25000" dirty="0" smtClean="0">
                    <a:solidFill>
                      <a:srgbClr val="333399"/>
                    </a:solidFill>
                  </a:rPr>
                  <a:t>2</a:t>
                </a:r>
                <a:endParaRPr lang="en-US" sz="1400" baseline="-25000" dirty="0">
                  <a:solidFill>
                    <a:srgbClr val="333399"/>
                  </a:solidFill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553199" y="1143000"/>
                <a:ext cx="457200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333399"/>
                    </a:solidFill>
                  </a:rPr>
                  <a:t>E</a:t>
                </a:r>
                <a:r>
                  <a:rPr lang="en-US" sz="1400" baseline="-25000" dirty="0" smtClean="0">
                    <a:solidFill>
                      <a:srgbClr val="333399"/>
                    </a:solidFill>
                  </a:rPr>
                  <a:t>3</a:t>
                </a:r>
                <a:endParaRPr lang="en-US" sz="1400" baseline="-25000" dirty="0">
                  <a:solidFill>
                    <a:srgbClr val="333399"/>
                  </a:solidFill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7391398" y="1143000"/>
                <a:ext cx="457200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333399"/>
                    </a:solidFill>
                  </a:rPr>
                  <a:t>E</a:t>
                </a:r>
                <a:r>
                  <a:rPr lang="en-US" sz="1400" baseline="-25000" dirty="0" smtClean="0">
                    <a:solidFill>
                      <a:srgbClr val="333399"/>
                    </a:solidFill>
                  </a:rPr>
                  <a:t>4</a:t>
                </a:r>
                <a:endParaRPr lang="en-US" sz="1400" baseline="-25000" dirty="0">
                  <a:solidFill>
                    <a:srgbClr val="333399"/>
                  </a:solidFill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8458200" y="1143000"/>
                <a:ext cx="457200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333399"/>
                    </a:solidFill>
                  </a:rPr>
                  <a:t>E</a:t>
                </a:r>
                <a:r>
                  <a:rPr lang="en-US" sz="1400" baseline="-25000" dirty="0" smtClean="0">
                    <a:solidFill>
                      <a:srgbClr val="333399"/>
                    </a:solidFill>
                  </a:rPr>
                  <a:t>5</a:t>
                </a:r>
                <a:endParaRPr lang="en-US" sz="1400" baseline="-25000" dirty="0">
                  <a:solidFill>
                    <a:srgbClr val="333399"/>
                  </a:solidFill>
                </a:endParaRPr>
              </a:p>
            </p:txBody>
          </p:sp>
        </p:grpSp>
        <p:grpSp>
          <p:nvGrpSpPr>
            <p:cNvPr id="34" name="Group 39"/>
            <p:cNvGrpSpPr/>
            <p:nvPr/>
          </p:nvGrpSpPr>
          <p:grpSpPr>
            <a:xfrm>
              <a:off x="5410200" y="2133600"/>
              <a:ext cx="3810000" cy="394339"/>
              <a:chOff x="5410200" y="2133600"/>
              <a:chExt cx="3810000" cy="394339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5410200" y="2133600"/>
                <a:ext cx="457200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333399"/>
                    </a:solidFill>
                  </a:rPr>
                  <a:t>N</a:t>
                </a:r>
                <a:r>
                  <a:rPr lang="en-US" sz="1400" baseline="-25000" dirty="0" smtClean="0">
                    <a:solidFill>
                      <a:srgbClr val="333399"/>
                    </a:solidFill>
                  </a:rPr>
                  <a:t>1</a:t>
                </a:r>
                <a:endParaRPr lang="en-US" sz="1400" baseline="-25000" dirty="0">
                  <a:solidFill>
                    <a:srgbClr val="333399"/>
                  </a:solidFill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172200" y="2133600"/>
                <a:ext cx="457200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333399"/>
                    </a:solidFill>
                  </a:rPr>
                  <a:t>N</a:t>
                </a:r>
                <a:r>
                  <a:rPr lang="en-US" sz="1400" baseline="-25000" dirty="0" smtClean="0">
                    <a:solidFill>
                      <a:srgbClr val="333399"/>
                    </a:solidFill>
                  </a:rPr>
                  <a:t>2</a:t>
                </a:r>
                <a:endParaRPr lang="en-US" sz="1400" baseline="-25000" dirty="0">
                  <a:solidFill>
                    <a:srgbClr val="333399"/>
                  </a:solidFill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7010400" y="2133600"/>
                <a:ext cx="457200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333399"/>
                    </a:solidFill>
                  </a:rPr>
                  <a:t>N</a:t>
                </a:r>
                <a:r>
                  <a:rPr lang="en-US" sz="1400" baseline="-25000" dirty="0" smtClean="0">
                    <a:solidFill>
                      <a:srgbClr val="333399"/>
                    </a:solidFill>
                  </a:rPr>
                  <a:t>3</a:t>
                </a:r>
                <a:endParaRPr lang="en-US" sz="1400" baseline="-25000" dirty="0">
                  <a:solidFill>
                    <a:srgbClr val="333399"/>
                  </a:solidFill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7966728" y="2133600"/>
                <a:ext cx="457200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333399"/>
                    </a:solidFill>
                  </a:rPr>
                  <a:t>N</a:t>
                </a:r>
                <a:r>
                  <a:rPr lang="en-US" sz="1400" baseline="-25000" dirty="0" smtClean="0">
                    <a:solidFill>
                      <a:srgbClr val="333399"/>
                    </a:solidFill>
                  </a:rPr>
                  <a:t>4</a:t>
                </a:r>
                <a:endParaRPr lang="en-US" sz="1400" baseline="-25000" dirty="0">
                  <a:solidFill>
                    <a:srgbClr val="333399"/>
                  </a:solidFill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8763000" y="2133600"/>
                <a:ext cx="457200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333399"/>
                    </a:solidFill>
                  </a:rPr>
                  <a:t>N</a:t>
                </a:r>
                <a:r>
                  <a:rPr lang="en-US" sz="1400" baseline="-25000" dirty="0" smtClean="0">
                    <a:solidFill>
                      <a:srgbClr val="333399"/>
                    </a:solidFill>
                  </a:rPr>
                  <a:t>5</a:t>
                </a:r>
                <a:endParaRPr lang="en-US" sz="1400" baseline="-25000" dirty="0">
                  <a:solidFill>
                    <a:srgbClr val="333399"/>
                  </a:solidFill>
                </a:endParaRPr>
              </a:p>
            </p:txBody>
          </p:sp>
        </p:grpSp>
      </p:grpSp>
      <p:sp>
        <p:nvSpPr>
          <p:cNvPr id="51" name="TextBox 50"/>
          <p:cNvSpPr txBox="1"/>
          <p:nvPr/>
        </p:nvSpPr>
        <p:spPr>
          <a:xfrm>
            <a:off x="1043608" y="1447800"/>
            <a:ext cx="5356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</a:rPr>
              <a:t>Collection of </a:t>
            </a:r>
            <a:r>
              <a:rPr lang="en-US" b="1" dirty="0" err="1" smtClean="0">
                <a:solidFill>
                  <a:srgbClr val="000000"/>
                </a:solidFill>
              </a:rPr>
              <a:t>monoenergetic</a:t>
            </a:r>
            <a:r>
              <a:rPr lang="en-US" b="1" dirty="0" smtClean="0">
                <a:solidFill>
                  <a:srgbClr val="000000"/>
                </a:solidFill>
              </a:rPr>
              <a:t> responses</a:t>
            </a:r>
            <a:endParaRPr lang="en-US" b="1" dirty="0">
              <a:solidFill>
                <a:srgbClr val="000000"/>
              </a:solidFill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1646868" y="1752600"/>
            <a:ext cx="3382332" cy="2438403"/>
            <a:chOff x="5075868" y="1143000"/>
            <a:chExt cx="4144332" cy="3124203"/>
          </a:xfrm>
        </p:grpSpPr>
        <p:grpSp>
          <p:nvGrpSpPr>
            <p:cNvPr id="53" name="Group 38"/>
            <p:cNvGrpSpPr/>
            <p:nvPr/>
          </p:nvGrpSpPr>
          <p:grpSpPr>
            <a:xfrm>
              <a:off x="5257800" y="1600198"/>
              <a:ext cx="3429003" cy="2667005"/>
              <a:chOff x="5257800" y="1600198"/>
              <a:chExt cx="3429003" cy="2667005"/>
            </a:xfrm>
          </p:grpSpPr>
          <p:cxnSp>
            <p:nvCxnSpPr>
              <p:cNvPr id="66" name="Straight Connector 65"/>
              <p:cNvCxnSpPr/>
              <p:nvPr/>
            </p:nvCxnSpPr>
            <p:spPr>
              <a:xfrm rot="16200000" flipH="1">
                <a:off x="3924300" y="2933698"/>
                <a:ext cx="2667001" cy="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rot="16200000" flipH="1">
                <a:off x="4610099" y="2933702"/>
                <a:ext cx="2667001" cy="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rot="16200000" flipH="1">
                <a:off x="5448299" y="2933702"/>
                <a:ext cx="2667001" cy="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rot="16200000" flipH="1">
                <a:off x="6286501" y="2933700"/>
                <a:ext cx="2667001" cy="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rot="16200000" flipH="1">
                <a:off x="7353301" y="2933701"/>
                <a:ext cx="2667002" cy="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37"/>
            <p:cNvGrpSpPr/>
            <p:nvPr/>
          </p:nvGrpSpPr>
          <p:grpSpPr>
            <a:xfrm>
              <a:off x="5075868" y="1143000"/>
              <a:ext cx="3839532" cy="394339"/>
              <a:chOff x="5075868" y="1143000"/>
              <a:chExt cx="3839532" cy="394339"/>
            </a:xfrm>
          </p:grpSpPr>
          <p:sp>
            <p:nvSpPr>
              <p:cNvPr id="61" name="TextBox 60"/>
              <p:cNvSpPr txBox="1"/>
              <p:nvPr/>
            </p:nvSpPr>
            <p:spPr>
              <a:xfrm>
                <a:off x="5075868" y="1143000"/>
                <a:ext cx="457200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FF0000"/>
                    </a:solidFill>
                  </a:rPr>
                  <a:t>E</a:t>
                </a:r>
                <a:r>
                  <a:rPr lang="en-US" sz="1400" baseline="-25000" dirty="0" smtClean="0">
                    <a:solidFill>
                      <a:srgbClr val="FF0000"/>
                    </a:solidFill>
                  </a:rPr>
                  <a:t>1</a:t>
                </a:r>
                <a:endParaRPr lang="en-US" sz="1400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5715001" y="1143000"/>
                <a:ext cx="457200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FF0000"/>
                    </a:solidFill>
                  </a:rPr>
                  <a:t>E</a:t>
                </a:r>
                <a:r>
                  <a:rPr lang="en-US" sz="1400" baseline="-25000" dirty="0" smtClean="0">
                    <a:solidFill>
                      <a:srgbClr val="FF0000"/>
                    </a:solidFill>
                  </a:rPr>
                  <a:t>2</a:t>
                </a:r>
                <a:endParaRPr lang="en-US" sz="1400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6553199" y="1143000"/>
                <a:ext cx="457200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FF0000"/>
                    </a:solidFill>
                  </a:rPr>
                  <a:t>E</a:t>
                </a:r>
                <a:r>
                  <a:rPr lang="en-US" sz="1400" baseline="-25000" dirty="0" smtClean="0">
                    <a:solidFill>
                      <a:srgbClr val="FF0000"/>
                    </a:solidFill>
                  </a:rPr>
                  <a:t>3</a:t>
                </a:r>
                <a:endParaRPr lang="en-US" sz="1400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7391398" y="1143000"/>
                <a:ext cx="457200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FF0000"/>
                    </a:solidFill>
                  </a:rPr>
                  <a:t>E</a:t>
                </a:r>
                <a:r>
                  <a:rPr lang="en-US" sz="1400" baseline="-25000" dirty="0" smtClean="0">
                    <a:solidFill>
                      <a:srgbClr val="FF0000"/>
                    </a:solidFill>
                  </a:rPr>
                  <a:t>4</a:t>
                </a:r>
                <a:endParaRPr lang="en-US" sz="1400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8458200" y="1143000"/>
                <a:ext cx="457200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FF0000"/>
                    </a:solidFill>
                  </a:rPr>
                  <a:t>E</a:t>
                </a:r>
                <a:r>
                  <a:rPr lang="en-US" sz="1400" baseline="-25000" dirty="0" smtClean="0">
                    <a:solidFill>
                      <a:srgbClr val="FF0000"/>
                    </a:solidFill>
                  </a:rPr>
                  <a:t>5</a:t>
                </a:r>
                <a:endParaRPr lang="en-US" sz="1400" baseline="-250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55" name="Group 39"/>
            <p:cNvGrpSpPr/>
            <p:nvPr/>
          </p:nvGrpSpPr>
          <p:grpSpPr>
            <a:xfrm>
              <a:off x="5410200" y="2133600"/>
              <a:ext cx="3810000" cy="394339"/>
              <a:chOff x="5410200" y="2133600"/>
              <a:chExt cx="3810000" cy="394339"/>
            </a:xfrm>
          </p:grpSpPr>
          <p:sp>
            <p:nvSpPr>
              <p:cNvPr id="56" name="TextBox 55"/>
              <p:cNvSpPr txBox="1"/>
              <p:nvPr/>
            </p:nvSpPr>
            <p:spPr>
              <a:xfrm>
                <a:off x="5410200" y="2133600"/>
                <a:ext cx="457200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FF0000"/>
                    </a:solidFill>
                  </a:rPr>
                  <a:t>N</a:t>
                </a:r>
                <a:r>
                  <a:rPr lang="en-US" sz="1400" baseline="-25000" dirty="0" smtClean="0">
                    <a:solidFill>
                      <a:srgbClr val="FF0000"/>
                    </a:solidFill>
                  </a:rPr>
                  <a:t>1</a:t>
                </a:r>
                <a:endParaRPr lang="en-US" sz="1400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6172200" y="2133600"/>
                <a:ext cx="457200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FF0000"/>
                    </a:solidFill>
                  </a:rPr>
                  <a:t>N</a:t>
                </a:r>
                <a:r>
                  <a:rPr lang="en-US" sz="1400" baseline="-25000" dirty="0" smtClean="0">
                    <a:solidFill>
                      <a:srgbClr val="FF0000"/>
                    </a:solidFill>
                  </a:rPr>
                  <a:t>2</a:t>
                </a:r>
                <a:endParaRPr lang="en-US" sz="1400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7010400" y="2133600"/>
                <a:ext cx="457200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FF0000"/>
                    </a:solidFill>
                  </a:rPr>
                  <a:t>N</a:t>
                </a:r>
                <a:r>
                  <a:rPr lang="en-US" sz="1400" baseline="-25000" dirty="0" smtClean="0">
                    <a:solidFill>
                      <a:srgbClr val="FF0000"/>
                    </a:solidFill>
                  </a:rPr>
                  <a:t>3</a:t>
                </a:r>
                <a:endParaRPr lang="en-US" sz="1400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7966728" y="2133600"/>
                <a:ext cx="457200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FF0000"/>
                    </a:solidFill>
                  </a:rPr>
                  <a:t>N</a:t>
                </a:r>
                <a:r>
                  <a:rPr lang="en-US" sz="1400" baseline="-25000" dirty="0" smtClean="0">
                    <a:solidFill>
                      <a:srgbClr val="FF0000"/>
                    </a:solidFill>
                  </a:rPr>
                  <a:t>4</a:t>
                </a:r>
                <a:endParaRPr lang="en-US" sz="1400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8763000" y="2133600"/>
                <a:ext cx="457200" cy="39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FF0000"/>
                    </a:solidFill>
                  </a:rPr>
                  <a:t>N</a:t>
                </a:r>
                <a:r>
                  <a:rPr lang="en-US" sz="1400" baseline="-25000" dirty="0" smtClean="0">
                    <a:solidFill>
                      <a:srgbClr val="FF0000"/>
                    </a:solidFill>
                  </a:rPr>
                  <a:t>5</a:t>
                </a:r>
                <a:endParaRPr lang="en-US" sz="1400" baseline="-25000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18" name="Up Arrow 17"/>
          <p:cNvSpPr/>
          <p:nvPr/>
        </p:nvSpPr>
        <p:spPr>
          <a:xfrm>
            <a:off x="7020273" y="4797152"/>
            <a:ext cx="216024" cy="288032"/>
          </a:xfrm>
          <a:prstGeom prst="upArrow">
            <a:avLst>
              <a:gd name="adj1" fmla="val 4277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26" name="Picture 25" descr="Gleichung_Dosisrekonstruktion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8104" y="3645024"/>
            <a:ext cx="2620364" cy="1186160"/>
          </a:xfrm>
          <a:prstGeom prst="rect">
            <a:avLst/>
          </a:prstGeom>
        </p:spPr>
      </p:pic>
      <p:sp>
        <p:nvSpPr>
          <p:cNvPr id="73" name="Text Box 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1A6DE775-9D78-4266-8618-656B06ED6F24}" type="slidenum">
              <a:rPr lang="de-DE" sz="1600">
                <a:solidFill>
                  <a:srgbClr val="000000"/>
                </a:solidFill>
                <a:cs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46</a:t>
            </a:fld>
            <a:endParaRPr lang="de-DE" sz="16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672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Extension of energy range beyond 200 </a:t>
            </a:r>
            <a:r>
              <a:rPr lang="en-US" dirty="0" err="1" smtClean="0"/>
              <a:t>keV</a:t>
            </a:r>
            <a:r>
              <a:rPr lang="en-US" dirty="0" smtClean="0"/>
              <a:t> only possible with filters above pixel detector, </a:t>
            </a:r>
            <a:endParaRPr lang="en-US" dirty="0"/>
          </a:p>
        </p:txBody>
      </p:sp>
      <p:pic>
        <p:nvPicPr>
          <p:cNvPr id="7" name="Picture 6" descr="Dosepix_Simulationsaufbau_Schema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3700" y="3636367"/>
            <a:ext cx="927100" cy="279400"/>
          </a:xfrm>
          <a:prstGeom prst="rect">
            <a:avLst/>
          </a:prstGeom>
        </p:spPr>
      </p:pic>
      <p:pic>
        <p:nvPicPr>
          <p:cNvPr id="8" name="Picture 7" descr="Dosepix_Simulationsaufbau_Schema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3652242"/>
            <a:ext cx="927100" cy="279400"/>
          </a:xfrm>
          <a:prstGeom prst="rect">
            <a:avLst/>
          </a:prstGeom>
        </p:spPr>
      </p:pic>
      <p:pic>
        <p:nvPicPr>
          <p:cNvPr id="9" name="Picture 8" descr="Dosepix_Simulationsaufbau_Schema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3500" y="3601442"/>
            <a:ext cx="927100" cy="2794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638800" y="3195042"/>
            <a:ext cx="1600200" cy="228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05200" y="3296642"/>
            <a:ext cx="1600200" cy="762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06488" y="4054202"/>
            <a:ext cx="205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Uncovered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62600" y="4033242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Filter 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81400" y="4033242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Filter 1</a:t>
            </a:r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16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8630586"/>
              </p:ext>
            </p:extLst>
          </p:nvPr>
        </p:nvGraphicFramePr>
        <p:xfrm>
          <a:off x="1475656" y="5422354"/>
          <a:ext cx="6240463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34" name="Equation" r:id="rId4" imgW="3835400" imgH="457200" progId="Equation.3">
                  <p:embed/>
                </p:oleObj>
              </mc:Choice>
              <mc:Fallback>
                <p:oleObj name="Equation" r:id="rId4" imgW="38354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5422354"/>
                        <a:ext cx="6240463" cy="742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1979712" y="134076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Reason: </a:t>
            </a:r>
            <a:r>
              <a:rPr lang="en-US" dirty="0">
                <a:solidFill>
                  <a:srgbClr val="000000"/>
                </a:solidFill>
              </a:rPr>
              <a:t>energy deposition spectra look the same for </a:t>
            </a:r>
            <a:r>
              <a:rPr lang="en-US" dirty="0" smtClean="0">
                <a:solidFill>
                  <a:srgbClr val="000000"/>
                </a:solidFill>
              </a:rPr>
              <a:t>higher </a:t>
            </a:r>
            <a:r>
              <a:rPr lang="en-US" dirty="0">
                <a:solidFill>
                  <a:srgbClr val="000000"/>
                </a:solidFill>
              </a:rPr>
              <a:t>energies due to dominance of Compton scattering in silicon</a:t>
            </a:r>
          </a:p>
        </p:txBody>
      </p:sp>
      <p:sp>
        <p:nvSpPr>
          <p:cNvPr id="4" name="Down Arrow 3"/>
          <p:cNvSpPr/>
          <p:nvPr/>
        </p:nvSpPr>
        <p:spPr>
          <a:xfrm>
            <a:off x="4067944" y="2276872"/>
            <a:ext cx="576064" cy="57606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31640" y="4941168"/>
            <a:ext cx="205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low energies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47864" y="4920208"/>
            <a:ext cx="205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medium energies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80112" y="4920208"/>
            <a:ext cx="205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high energies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1A6DE775-9D78-4266-8618-656B06ED6F24}" type="slidenum">
              <a:rPr lang="de-DE" sz="1600">
                <a:solidFill>
                  <a:srgbClr val="000000"/>
                </a:solidFill>
                <a:cs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47</a:t>
            </a:fld>
            <a:endParaRPr lang="de-DE" sz="16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78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to perpendicular irradiation</a:t>
            </a:r>
            <a:endParaRPr lang="en-US" dirty="0"/>
          </a:p>
        </p:txBody>
      </p:sp>
      <p:pic>
        <p:nvPicPr>
          <p:cNvPr id="6" name="Content Placeholder 5" descr="100727_REKO_eSTOT_B2_B2_Response_Schwellen.pdf"/>
          <p:cNvPicPr>
            <a:picLocks noGrp="1" noChangeAspect="1"/>
          </p:cNvPicPr>
          <p:nvPr>
            <p:ph idx="1"/>
          </p:nvPr>
        </p:nvPicPr>
        <p:blipFill>
          <a:blip r:embed="rId3"/>
          <a:srcRect l="-7868" r="-7868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1975792" y="1371600"/>
            <a:ext cx="792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3 detectors with 2 filters and 3 x 16 energy bins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86600" y="2209800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0000"/>
                </a:solidFill>
              </a:rPr>
              <a:t>IEC limit (+67%)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86600" y="4114800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0000"/>
                </a:solidFill>
              </a:rPr>
              <a:t>IEC limit (-29%)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1A6DE775-9D78-4266-8618-656B06ED6F24}" type="slidenum">
              <a:rPr lang="de-DE" sz="1600">
                <a:solidFill>
                  <a:srgbClr val="000000"/>
                </a:solidFill>
                <a:cs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48</a:t>
            </a:fld>
            <a:endParaRPr lang="de-DE" sz="16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09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Angular dependence of deep dose </a:t>
            </a:r>
            <a:r>
              <a:rPr lang="en-US" dirty="0" err="1" smtClean="0"/>
              <a:t>H</a:t>
            </a:r>
            <a:r>
              <a:rPr lang="en-US" baseline="-25000" dirty="0" err="1" smtClean="0"/>
              <a:t>p</a:t>
            </a:r>
            <a:r>
              <a:rPr lang="en-US" dirty="0" smtClean="0"/>
              <a:t>(10; 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α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6" name="Content Placeholder 5" descr="Definition_Personendosis.pdf"/>
          <p:cNvPicPr>
            <a:picLocks noGrp="1" noChangeAspect="1"/>
          </p:cNvPicPr>
          <p:nvPr>
            <p:ph idx="1"/>
          </p:nvPr>
        </p:nvPicPr>
        <p:blipFill>
          <a:blip r:embed="rId3"/>
          <a:srcRect t="-3270" b="-3270"/>
          <a:stretch>
            <a:fillRect/>
          </a:stretch>
        </p:blipFill>
        <p:spPr>
          <a:xfrm>
            <a:off x="1295400" y="908720"/>
            <a:ext cx="3124200" cy="2024550"/>
          </a:xfrm>
        </p:spPr>
      </p:pic>
      <p:pic>
        <p:nvPicPr>
          <p:cNvPr id="7" name="Picture 6" descr="110712_070221_Hp10_aus_fluence_10keV_15MeV_PTB_Fit_logx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819400"/>
            <a:ext cx="4953000" cy="3714750"/>
          </a:xfrm>
          <a:prstGeom prst="rect">
            <a:avLst/>
          </a:prstGeom>
        </p:spPr>
      </p:pic>
      <p:pic>
        <p:nvPicPr>
          <p:cNvPr id="8" name="Picture 7" descr="100505_ICRU57S110_Hp10_Winkelfaktoren_zoom_0_200keV_DISS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2167" y="2797175"/>
            <a:ext cx="5008033" cy="37560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2996952"/>
            <a:ext cx="3206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00"/>
                </a:solidFill>
              </a:rPr>
              <a:t>H</a:t>
            </a:r>
            <a:r>
              <a:rPr lang="en-US" baseline="-25000" dirty="0" err="1" smtClean="0">
                <a:solidFill>
                  <a:srgbClr val="000000"/>
                </a:solidFill>
              </a:rPr>
              <a:t>p</a:t>
            </a:r>
            <a:r>
              <a:rPr lang="en-US" dirty="0" smtClean="0">
                <a:solidFill>
                  <a:srgbClr val="000000"/>
                </a:solidFill>
              </a:rPr>
              <a:t>(10,0°)/</a:t>
            </a:r>
            <a:r>
              <a:rPr lang="en-US" dirty="0" err="1" smtClean="0">
                <a:solidFill>
                  <a:srgbClr val="000000"/>
                </a:solidFill>
              </a:rPr>
              <a:t>Fluence</a:t>
            </a:r>
            <a:r>
              <a:rPr lang="en-US" dirty="0" smtClean="0">
                <a:solidFill>
                  <a:srgbClr val="000000"/>
                </a:solidFill>
              </a:rPr>
              <a:t> in </a:t>
            </a:r>
            <a:r>
              <a:rPr lang="en-US" dirty="0" err="1" smtClean="0">
                <a:solidFill>
                  <a:srgbClr val="000000"/>
                </a:solidFill>
              </a:rPr>
              <a:t>pSv</a:t>
            </a:r>
            <a:r>
              <a:rPr lang="en-US" dirty="0" smtClean="0">
                <a:solidFill>
                  <a:srgbClr val="000000"/>
                </a:solidFill>
              </a:rPr>
              <a:t>*cm</a:t>
            </a:r>
            <a:r>
              <a:rPr lang="en-US" baseline="30000" dirty="0" smtClean="0">
                <a:solidFill>
                  <a:srgbClr val="000000"/>
                </a:solidFill>
              </a:rPr>
              <a:t>2</a:t>
            </a:r>
            <a:endParaRPr lang="en-US" baseline="3000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32040" y="2924944"/>
            <a:ext cx="3791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00"/>
                </a:solidFill>
              </a:rPr>
              <a:t>H</a:t>
            </a:r>
            <a:r>
              <a:rPr lang="en-US" baseline="-25000" dirty="0" err="1" smtClean="0">
                <a:solidFill>
                  <a:srgbClr val="000000"/>
                </a:solidFill>
              </a:rPr>
              <a:t>p</a:t>
            </a:r>
            <a:r>
              <a:rPr lang="en-US" dirty="0" smtClean="0">
                <a:solidFill>
                  <a:srgbClr val="000000"/>
                </a:solidFill>
              </a:rPr>
              <a:t>(10, </a:t>
            </a:r>
            <a:r>
              <a:rPr lang="en-US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a</a:t>
            </a:r>
            <a:r>
              <a:rPr lang="en-US" dirty="0" smtClean="0">
                <a:solidFill>
                  <a:srgbClr val="000000"/>
                </a:solidFill>
              </a:rPr>
              <a:t>)/</a:t>
            </a:r>
            <a:r>
              <a:rPr lang="en-US" dirty="0" err="1">
                <a:solidFill>
                  <a:srgbClr val="000000"/>
                </a:solidFill>
              </a:rPr>
              <a:t>H</a:t>
            </a:r>
            <a:r>
              <a:rPr lang="en-US" baseline="-25000" dirty="0" err="1">
                <a:solidFill>
                  <a:srgbClr val="000000"/>
                </a:solidFill>
              </a:rPr>
              <a:t>p</a:t>
            </a:r>
            <a:r>
              <a:rPr lang="en-US" dirty="0">
                <a:solidFill>
                  <a:srgbClr val="000000"/>
                </a:solidFill>
              </a:rPr>
              <a:t>(10, 0°</a:t>
            </a:r>
            <a:r>
              <a:rPr lang="en-US" dirty="0" smtClean="0">
                <a:solidFill>
                  <a:srgbClr val="000000"/>
                </a:solidFill>
              </a:rPr>
              <a:t>) @fixed </a:t>
            </a:r>
            <a:r>
              <a:rPr lang="en-US" dirty="0" err="1" smtClean="0">
                <a:solidFill>
                  <a:srgbClr val="000000"/>
                </a:solidFill>
              </a:rPr>
              <a:t>fluence</a:t>
            </a:r>
            <a:endParaRPr lang="en-US" baseline="30000" dirty="0">
              <a:solidFill>
                <a:srgbClr val="000000"/>
              </a:solidFill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1A6DE775-9D78-4266-8618-656B06ED6F24}" type="slidenum">
              <a:rPr lang="de-DE" sz="1600">
                <a:solidFill>
                  <a:srgbClr val="000000"/>
                </a:solidFill>
                <a:cs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49</a:t>
            </a:fld>
            <a:endParaRPr lang="de-DE" sz="16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90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82" name="Rectangle 2"/>
          <p:cNvSpPr>
            <a:spLocks noChangeArrowheads="1"/>
          </p:cNvSpPr>
          <p:nvPr/>
        </p:nvSpPr>
        <p:spPr bwMode="auto">
          <a:xfrm>
            <a:off x="700061" y="1347416"/>
            <a:ext cx="8141444" cy="337717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3516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Step</a:t>
            </a:r>
            <a:r>
              <a:rPr lang="de-DE" dirty="0" smtClean="0"/>
              <a:t> 1b: </a:t>
            </a:r>
            <a:r>
              <a:rPr lang="de-DE" dirty="0" err="1" smtClean="0"/>
              <a:t>Continuous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loss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electrons</a:t>
            </a:r>
            <a:endParaRPr lang="de-DE" dirty="0"/>
          </a:p>
        </p:txBody>
      </p:sp>
      <p:sp>
        <p:nvSpPr>
          <p:cNvPr id="135168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39552" y="4168439"/>
            <a:ext cx="8109754" cy="1492809"/>
          </a:xfrm>
          <a:solidFill>
            <a:srgbClr val="FFFFFF"/>
          </a:solidFill>
        </p:spPr>
        <p:txBody>
          <a:bodyPr/>
          <a:lstStyle/>
          <a:p>
            <a:pPr marL="241924" indent="-164162">
              <a:lnSpc>
                <a:spcPct val="80000"/>
              </a:lnSpc>
              <a:buFontTx/>
              <a:buChar char="•"/>
            </a:pPr>
            <a:r>
              <a:rPr lang="de-DE" sz="1600" b="1" dirty="0" err="1" smtClean="0"/>
              <a:t>Contiouous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energy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loss</a:t>
            </a:r>
            <a:r>
              <a:rPr lang="de-DE" sz="1600" b="1" dirty="0" smtClean="0"/>
              <a:t>: </a:t>
            </a:r>
            <a:r>
              <a:rPr lang="de-DE" sz="1600" b="1" dirty="0"/>
              <a:t>Bethe-Bloch-</a:t>
            </a:r>
            <a:r>
              <a:rPr lang="de-DE" sz="1600" b="1" dirty="0" err="1" smtClean="0"/>
              <a:t>Fomula</a:t>
            </a:r>
            <a:endParaRPr lang="de-DE" sz="1600" b="1" dirty="0"/>
          </a:p>
          <a:p>
            <a:pPr marL="241924" indent="-164162">
              <a:lnSpc>
                <a:spcPct val="80000"/>
              </a:lnSpc>
              <a:buFontTx/>
              <a:buChar char="•"/>
            </a:pPr>
            <a:endParaRPr lang="de-DE" sz="1600" b="1" dirty="0"/>
          </a:p>
          <a:p>
            <a:pPr marL="241924" indent="-164162">
              <a:lnSpc>
                <a:spcPct val="80000"/>
              </a:lnSpc>
              <a:buFontTx/>
              <a:buChar char="•"/>
            </a:pPr>
            <a:endParaRPr lang="de-DE" sz="1600" b="1" dirty="0"/>
          </a:p>
          <a:p>
            <a:pPr marL="241924" indent="-164162">
              <a:lnSpc>
                <a:spcPct val="80000"/>
              </a:lnSpc>
              <a:buFontTx/>
              <a:buChar char="•"/>
            </a:pPr>
            <a:endParaRPr lang="de-DE" sz="1600" b="1" dirty="0"/>
          </a:p>
          <a:p>
            <a:pPr marL="241924" indent="-164162">
              <a:lnSpc>
                <a:spcPct val="80000"/>
              </a:lnSpc>
              <a:buFontTx/>
              <a:buChar char="•"/>
            </a:pPr>
            <a:endParaRPr lang="de-DE" sz="1600" b="1" dirty="0"/>
          </a:p>
          <a:p>
            <a:pPr marL="241924" indent="-164162">
              <a:lnSpc>
                <a:spcPct val="80000"/>
              </a:lnSpc>
              <a:buFontTx/>
              <a:buChar char="•"/>
            </a:pPr>
            <a:r>
              <a:rPr lang="de-DE" sz="1600" b="1" dirty="0" err="1" smtClean="0"/>
              <a:t>For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silicon</a:t>
            </a:r>
            <a:r>
              <a:rPr lang="de-DE" sz="1600" b="1" dirty="0" smtClean="0"/>
              <a:t>: </a:t>
            </a:r>
            <a:r>
              <a:rPr lang="de-DE" sz="1600" b="1" dirty="0" err="1" smtClean="0"/>
              <a:t>electron</a:t>
            </a:r>
            <a:r>
              <a:rPr lang="de-DE" sz="1600" b="1" dirty="0"/>
              <a:t> </a:t>
            </a:r>
            <a:r>
              <a:rPr lang="de-DE" sz="1600" b="1" dirty="0" err="1" smtClean="0"/>
              <a:t>path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length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approximately</a:t>
            </a:r>
            <a:r>
              <a:rPr lang="de-DE" sz="1600" b="1" dirty="0" smtClean="0"/>
              <a:t> </a:t>
            </a:r>
            <a:endParaRPr lang="de-DE" sz="1800" dirty="0"/>
          </a:p>
        </p:txBody>
      </p:sp>
      <p:pic>
        <p:nvPicPr>
          <p:cNvPr id="1351686" name="Picture 6" descr="3b-60keV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16" t="5907" r="20572"/>
          <a:stretch>
            <a:fillRect/>
          </a:stretch>
        </p:blipFill>
        <p:spPr bwMode="auto">
          <a:xfrm>
            <a:off x="4813996" y="1065693"/>
            <a:ext cx="2902515" cy="2784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51687" name="Picture 7" descr="8b-60keV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48" t="5579" r="18407"/>
          <a:stretch>
            <a:fillRect/>
          </a:stretch>
        </p:blipFill>
        <p:spPr bwMode="auto">
          <a:xfrm>
            <a:off x="967985" y="1052736"/>
            <a:ext cx="2957252" cy="2776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51690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614" y="210174"/>
            <a:ext cx="877237" cy="762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351691" name="Oval 11"/>
          <p:cNvSpPr>
            <a:spLocks noChangeArrowheads="1"/>
          </p:cNvSpPr>
          <p:nvPr/>
        </p:nvSpPr>
        <p:spPr bwMode="auto">
          <a:xfrm>
            <a:off x="8341668" y="466413"/>
            <a:ext cx="181497" cy="172746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/>
          </a:p>
        </p:txBody>
      </p:sp>
      <p:graphicFrame>
        <p:nvGraphicFramePr>
          <p:cNvPr id="1351692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6789789"/>
              </p:ext>
            </p:extLst>
          </p:nvPr>
        </p:nvGraphicFramePr>
        <p:xfrm>
          <a:off x="1728545" y="4437112"/>
          <a:ext cx="5656662" cy="7672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522" name="Equation" r:id="rId7" imgW="3555720" imgH="482400" progId="Equation.3">
                  <p:embed/>
                </p:oleObj>
              </mc:Choice>
              <mc:Fallback>
                <p:oleObj name="Equation" r:id="rId7" imgW="355572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8545" y="4437112"/>
                        <a:ext cx="5656662" cy="7672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4558474"/>
              </p:ext>
            </p:extLst>
          </p:nvPr>
        </p:nvGraphicFramePr>
        <p:xfrm>
          <a:off x="3275856" y="5589240"/>
          <a:ext cx="2041525" cy="728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523" name="Equation" r:id="rId9" imgW="1282700" imgH="457200" progId="Equation.3">
                  <p:embed/>
                </p:oleObj>
              </mc:Choice>
              <mc:Fallback>
                <p:oleObj name="Equation" r:id="rId9" imgW="12827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5589240"/>
                        <a:ext cx="2041525" cy="728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Arrow Connector 4"/>
          <p:cNvCxnSpPr/>
          <p:nvPr/>
        </p:nvCxnSpPr>
        <p:spPr>
          <a:xfrm flipH="1" flipV="1">
            <a:off x="2699792" y="2636912"/>
            <a:ext cx="108012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2771800" y="1988840"/>
            <a:ext cx="108012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2915816" y="2420888"/>
            <a:ext cx="108012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2555776" y="2924944"/>
            <a:ext cx="108012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2699792" y="1556792"/>
            <a:ext cx="108012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707904" y="2276872"/>
            <a:ext cx="15447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Electron-hole</a:t>
            </a:r>
            <a:br>
              <a:rPr lang="en-US" dirty="0" smtClean="0"/>
            </a:br>
            <a:r>
              <a:rPr lang="en-US" dirty="0" smtClean="0"/>
              <a:t>pairs are </a:t>
            </a:r>
            <a:br>
              <a:rPr lang="en-US" dirty="0" smtClean="0"/>
            </a:br>
            <a:r>
              <a:rPr lang="en-US" dirty="0" smtClean="0"/>
              <a:t>generated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641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51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 angle of incidence the sensor effectively becomes thicker and smaller</a:t>
            </a:r>
            <a:endParaRPr lang="en-US" dirty="0"/>
          </a:p>
        </p:txBody>
      </p:sp>
      <p:pic>
        <p:nvPicPr>
          <p:cNvPr id="6" name="Content Placeholder 5" descr="Dosepix_Schema_Winkeleinstrahlung.pdf"/>
          <p:cNvPicPr>
            <a:picLocks noGrp="1" noChangeAspect="1"/>
          </p:cNvPicPr>
          <p:nvPr>
            <p:ph idx="1"/>
          </p:nvPr>
        </p:nvPicPr>
        <p:blipFill>
          <a:blip r:embed="rId3"/>
          <a:srcRect t="-34758" b="-34758"/>
          <a:stretch>
            <a:fillRect/>
          </a:stretch>
        </p:blipFill>
        <p:spPr>
          <a:xfrm>
            <a:off x="990600" y="533400"/>
            <a:ext cx="5410200" cy="3505928"/>
          </a:xfrm>
        </p:spPr>
      </p:pic>
      <p:pic>
        <p:nvPicPr>
          <p:cNvPr id="7" name="Picture 6" descr="110817_Ratio_00Grad_60Grad_Counts_DP900c_DETEKTORONLY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7784" y="2924944"/>
            <a:ext cx="5029200" cy="3771900"/>
          </a:xfrm>
          <a:prstGeom prst="rect">
            <a:avLst/>
          </a:prstGeom>
        </p:spPr>
      </p:pic>
      <p:pic>
        <p:nvPicPr>
          <p:cNvPr id="11" name="Picture 10" descr="Breite_Detektor_alpha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4025" y="2085975"/>
            <a:ext cx="1587500" cy="241300"/>
          </a:xfrm>
          <a:prstGeom prst="rect">
            <a:avLst/>
          </a:prstGeom>
        </p:spPr>
      </p:pic>
      <p:pic>
        <p:nvPicPr>
          <p:cNvPr id="12" name="Picture 11" descr="Dicke_Detektor_alpha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1800" y="2438400"/>
            <a:ext cx="1625600" cy="2413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7504" y="4005064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Number of counts at 60 degrees / Number of counts at 0 degrees</a:t>
            </a:r>
          </a:p>
        </p:txBody>
      </p:sp>
      <p:sp>
        <p:nvSpPr>
          <p:cNvPr id="3" name="Rectangle 2"/>
          <p:cNvSpPr/>
          <p:nvPr/>
        </p:nvSpPr>
        <p:spPr>
          <a:xfrm>
            <a:off x="2771800" y="3356992"/>
            <a:ext cx="216024" cy="27363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63888" y="6237312"/>
            <a:ext cx="2895600" cy="36933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Photon energy in </a:t>
            </a:r>
            <a:r>
              <a:rPr lang="en-US" dirty="0" err="1" smtClean="0">
                <a:solidFill>
                  <a:srgbClr val="000000"/>
                </a:solidFill>
              </a:rPr>
              <a:t>keV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1A6DE775-9D78-4266-8618-656B06ED6F24}" type="slidenum">
              <a:rPr lang="de-DE" sz="1600">
                <a:solidFill>
                  <a:srgbClr val="000000"/>
                </a:solidFill>
                <a:cs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50</a:t>
            </a:fld>
            <a:endParaRPr lang="de-DE" sz="16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66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Dose reconstruction with 220 micron pixel at high dose rates</a:t>
            </a:r>
            <a:endParaRPr lang="en-US" dirty="0"/>
          </a:p>
        </p:txBody>
      </p:sp>
      <p:pic>
        <p:nvPicPr>
          <p:cNvPr id="6" name="Content Placeholder 5" descr="110718_DP_220mu_Counts_pro_Dosis_THL5keV_ab_10keV_1Pixel_errorofthemean.pdf"/>
          <p:cNvPicPr>
            <a:picLocks noGrp="1" noChangeAspect="1"/>
          </p:cNvPicPr>
          <p:nvPr>
            <p:ph idx="1"/>
          </p:nvPr>
        </p:nvPicPr>
        <p:blipFill>
          <a:blip r:embed="rId2"/>
          <a:srcRect l="-7868" r="-7868"/>
          <a:stretch>
            <a:fillRect/>
          </a:stretch>
        </p:blipFill>
        <p:spPr>
          <a:xfrm>
            <a:off x="1331640" y="723051"/>
            <a:ext cx="8064896" cy="5226229"/>
          </a:xfrm>
        </p:spPr>
      </p:pic>
      <p:sp>
        <p:nvSpPr>
          <p:cNvPr id="7" name="TextBox 6"/>
          <p:cNvSpPr txBox="1"/>
          <p:nvPr/>
        </p:nvSpPr>
        <p:spPr>
          <a:xfrm>
            <a:off x="1695400" y="5397023"/>
            <a:ext cx="647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0000"/>
                </a:solidFill>
              </a:rPr>
              <a:t>Doserate</a:t>
            </a:r>
            <a:r>
              <a:rPr lang="en-US" dirty="0" smtClean="0">
                <a:solidFill>
                  <a:srgbClr val="000000"/>
                </a:solidFill>
              </a:rPr>
              <a:t> of 1 </a:t>
            </a:r>
            <a:r>
              <a:rPr lang="en-US" dirty="0" err="1" smtClean="0">
                <a:solidFill>
                  <a:srgbClr val="000000"/>
                </a:solidFill>
              </a:rPr>
              <a:t>Sv</a:t>
            </a:r>
            <a:r>
              <a:rPr lang="en-US" dirty="0" smtClean="0">
                <a:solidFill>
                  <a:srgbClr val="000000"/>
                </a:solidFill>
              </a:rPr>
              <a:t>/h: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111 kHz @14 </a:t>
            </a:r>
            <a:r>
              <a:rPr lang="en-US" dirty="0" err="1" smtClean="0">
                <a:solidFill>
                  <a:srgbClr val="000000"/>
                </a:solidFill>
              </a:rPr>
              <a:t>keV</a:t>
            </a:r>
            <a:r>
              <a:rPr lang="en-US" dirty="0" smtClean="0">
                <a:solidFill>
                  <a:srgbClr val="000000"/>
                </a:solidFill>
              </a:rPr>
              <a:t> -&gt; </a:t>
            </a:r>
            <a:r>
              <a:rPr lang="en-US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D</a:t>
            </a:r>
            <a:r>
              <a:rPr lang="en-US" dirty="0" err="1" smtClean="0">
                <a:solidFill>
                  <a:srgbClr val="000000"/>
                </a:solidFill>
              </a:rPr>
              <a:t>t</a:t>
            </a:r>
            <a:r>
              <a:rPr lang="en-US" baseline="-25000" dirty="0" err="1" smtClean="0">
                <a:solidFill>
                  <a:srgbClr val="000000"/>
                </a:solidFill>
              </a:rPr>
              <a:t>mean</a:t>
            </a:r>
            <a:r>
              <a:rPr lang="en-US" dirty="0" smtClean="0">
                <a:solidFill>
                  <a:srgbClr val="000000"/>
                </a:solidFill>
              </a:rPr>
              <a:t> = 9 </a:t>
            </a:r>
            <a:r>
              <a:rPr lang="en-US" dirty="0" err="1" smtClean="0">
                <a:solidFill>
                  <a:srgbClr val="000000"/>
                </a:solidFill>
              </a:rPr>
              <a:t>μs</a:t>
            </a:r>
            <a:endParaRPr lang="en-US" dirty="0" smtClean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ToT-duration@14 </a:t>
            </a:r>
            <a:r>
              <a:rPr lang="en-US" dirty="0" err="1" smtClean="0">
                <a:solidFill>
                  <a:srgbClr val="000000"/>
                </a:solidFill>
              </a:rPr>
              <a:t>keV</a:t>
            </a:r>
            <a:r>
              <a:rPr lang="en-US" dirty="0" smtClean="0">
                <a:solidFill>
                  <a:srgbClr val="000000"/>
                </a:solidFill>
              </a:rPr>
              <a:t> = 1.4 </a:t>
            </a:r>
            <a:r>
              <a:rPr lang="en-US" dirty="0" err="1" smtClean="0">
                <a:solidFill>
                  <a:srgbClr val="000000"/>
                </a:solidFill>
              </a:rPr>
              <a:t>μs</a:t>
            </a: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-&gt; significant pile up expected</a:t>
            </a:r>
          </a:p>
        </p:txBody>
      </p:sp>
      <p:sp>
        <p:nvSpPr>
          <p:cNvPr id="3" name="Rectangle 2"/>
          <p:cNvSpPr/>
          <p:nvPr/>
        </p:nvSpPr>
        <p:spPr>
          <a:xfrm>
            <a:off x="1763688" y="1196752"/>
            <a:ext cx="432048" cy="42484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A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496" y="2492896"/>
            <a:ext cx="2232248" cy="16561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Number of counts /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pixel /  </a:t>
            </a:r>
            <a:r>
              <a:rPr lang="en-US" dirty="0" err="1" smtClean="0">
                <a:solidFill>
                  <a:srgbClr val="000000"/>
                </a:solidFill>
              </a:rPr>
              <a:t>μSv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1A6DE775-9D78-4266-8618-656B06ED6F24}" type="slidenum">
              <a:rPr lang="de-DE" sz="1600">
                <a:solidFill>
                  <a:srgbClr val="000000"/>
                </a:solidFill>
                <a:cs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51</a:t>
            </a:fld>
            <a:endParaRPr lang="de-DE" sz="16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40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Pile-up in preamplifier (analog side of electronics)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079500" y="4343400"/>
            <a:ext cx="6981825" cy="1558925"/>
          </a:xfrm>
        </p:spPr>
        <p:txBody>
          <a:bodyPr/>
          <a:lstStyle/>
          <a:p>
            <a:r>
              <a:rPr lang="en-US" dirty="0" smtClean="0"/>
              <a:t>Two events above threshold are recorded as one event but with higher energy</a:t>
            </a:r>
          </a:p>
          <a:p>
            <a:r>
              <a:rPr lang="en-US" dirty="0" smtClean="0"/>
              <a:t>Two events originally below threshold are detected by coincidence</a:t>
            </a:r>
            <a:endParaRPr lang="en-US" dirty="0"/>
          </a:p>
        </p:txBody>
      </p:sp>
      <p:pic>
        <p:nvPicPr>
          <p:cNvPr id="7" name="Content Placeholder 5" descr="Pile_up_Schema_analog_Vorverstärker.pdf"/>
          <p:cNvPicPr>
            <a:picLocks noChangeAspect="1"/>
          </p:cNvPicPr>
          <p:nvPr/>
        </p:nvPicPr>
        <p:blipFill>
          <a:blip r:embed="rId2"/>
          <a:srcRect t="-2266" b="-2266"/>
          <a:stretch>
            <a:fillRect/>
          </a:stretch>
        </p:blipFill>
        <p:spPr bwMode="auto">
          <a:xfrm>
            <a:off x="2438400" y="1219200"/>
            <a:ext cx="4115602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1A6DE775-9D78-4266-8618-656B06ED6F24}" type="slidenum">
              <a:rPr lang="de-DE" sz="1600">
                <a:solidFill>
                  <a:srgbClr val="000000"/>
                </a:solidFill>
                <a:cs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52</a:t>
            </a:fld>
            <a:endParaRPr lang="de-DE" sz="16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02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043608" y="539750"/>
            <a:ext cx="6981825" cy="693738"/>
          </a:xfrm>
        </p:spPr>
        <p:txBody>
          <a:bodyPr/>
          <a:lstStyle/>
          <a:p>
            <a:r>
              <a:rPr lang="en-US" dirty="0" smtClean="0"/>
              <a:t>How does pile-up influence the measured spectrum ?</a:t>
            </a:r>
            <a:endParaRPr lang="en-US" dirty="0"/>
          </a:p>
        </p:txBody>
      </p:sp>
      <p:pic>
        <p:nvPicPr>
          <p:cNvPr id="11" name="Content Placeholder 5" descr="110831_DP_Spektren_Pileup_Dosisrate.pdf"/>
          <p:cNvPicPr>
            <a:picLocks noChangeAspect="1"/>
          </p:cNvPicPr>
          <p:nvPr/>
        </p:nvPicPr>
        <p:blipFill>
          <a:blip r:embed="rId2"/>
          <a:srcRect l="-7868" r="-7868"/>
          <a:stretch>
            <a:fillRect/>
          </a:stretch>
        </p:blipFill>
        <p:spPr bwMode="auto">
          <a:xfrm>
            <a:off x="251520" y="764703"/>
            <a:ext cx="8496944" cy="5506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131840" y="5661248"/>
            <a:ext cx="269970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Deposited energy in </a:t>
            </a:r>
            <a:r>
              <a:rPr lang="en-US" dirty="0" err="1" smtClean="0">
                <a:solidFill>
                  <a:srgbClr val="000000"/>
                </a:solidFill>
              </a:rPr>
              <a:t>keV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16200000">
            <a:off x="143709" y="3383503"/>
            <a:ext cx="2006529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Number of counts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39952" y="4437112"/>
            <a:ext cx="8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 </a:t>
            </a:r>
            <a:r>
              <a:rPr lang="en-US" dirty="0" err="1" smtClean="0">
                <a:solidFill>
                  <a:srgbClr val="FF0000"/>
                </a:solidFill>
              </a:rPr>
              <a:t>Sv</a:t>
            </a:r>
            <a:r>
              <a:rPr lang="en-US" dirty="0" smtClean="0">
                <a:solidFill>
                  <a:srgbClr val="FF0000"/>
                </a:solidFill>
              </a:rPr>
              <a:t>/h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139952" y="3068960"/>
            <a:ext cx="8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5BFF46"/>
                </a:solidFill>
              </a:rPr>
              <a:t>2</a:t>
            </a:r>
            <a:r>
              <a:rPr lang="en-US" dirty="0" smtClean="0">
                <a:solidFill>
                  <a:srgbClr val="5BFF46"/>
                </a:solidFill>
              </a:rPr>
              <a:t> </a:t>
            </a:r>
            <a:r>
              <a:rPr lang="en-US" dirty="0" err="1" smtClean="0">
                <a:solidFill>
                  <a:srgbClr val="5BFF46"/>
                </a:solidFill>
              </a:rPr>
              <a:t>Sv</a:t>
            </a:r>
            <a:r>
              <a:rPr lang="en-US" dirty="0" smtClean="0">
                <a:solidFill>
                  <a:srgbClr val="5BFF46"/>
                </a:solidFill>
              </a:rPr>
              <a:t>/h</a:t>
            </a:r>
            <a:endParaRPr lang="en-US" dirty="0">
              <a:solidFill>
                <a:srgbClr val="5BFF46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39752" y="5003884"/>
            <a:ext cx="8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>
                    <a:lumMod val="75000"/>
                    <a:lumOff val="25000"/>
                  </a:srgbClr>
                </a:solidFill>
              </a:rPr>
              <a:t>0</a:t>
            </a:r>
            <a:r>
              <a:rPr lang="en-US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en-US" dirty="0" err="1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Sv</a:t>
            </a:r>
            <a:r>
              <a:rPr lang="en-US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/h</a:t>
            </a:r>
            <a:endParaRPr lang="en-US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  <p:sp>
        <p:nvSpPr>
          <p:cNvPr id="35" name="Text Box 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1A6DE775-9D78-4266-8618-656B06ED6F24}" type="slidenum">
              <a:rPr lang="de-DE" sz="1600">
                <a:solidFill>
                  <a:srgbClr val="000000"/>
                </a:solidFill>
                <a:cs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53</a:t>
            </a:fld>
            <a:endParaRPr lang="de-DE" sz="16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48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5489" name="Text Box 3"/>
          <p:cNvSpPr txBox="1">
            <a:spLocks noChangeArrowheads="1"/>
          </p:cNvSpPr>
          <p:nvPr/>
        </p:nvSpPr>
        <p:spPr bwMode="auto">
          <a:xfrm>
            <a:off x="685800" y="6858000"/>
            <a:ext cx="7848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endParaRPr lang="en-GB" sz="2400">
              <a:solidFill>
                <a:srgbClr val="CC1FA5"/>
              </a:solidFill>
              <a:latin typeface="Tahoma" pitchFamily="34" charset="0"/>
              <a:ea typeface="ＭＳ Ｐゴシック"/>
              <a:cs typeface="ＭＳ Ｐゴシック"/>
              <a:sym typeface="Symbol" pitchFamily="18" charset="2"/>
            </a:endParaRPr>
          </a:p>
        </p:txBody>
      </p:sp>
      <p:sp>
        <p:nvSpPr>
          <p:cNvPr id="4415490" name="Rectangle 3"/>
          <p:cNvSpPr>
            <a:spLocks noChangeArrowheads="1"/>
          </p:cNvSpPr>
          <p:nvPr/>
        </p:nvSpPr>
        <p:spPr bwMode="auto">
          <a:xfrm>
            <a:off x="546100" y="273050"/>
            <a:ext cx="8059738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ts val="2800"/>
              </a:lnSpc>
            </a:pPr>
            <a:r>
              <a:rPr lang="de-DE" sz="2400" b="1" dirty="0">
                <a:solidFill>
                  <a:srgbClr val="003366"/>
                </a:solidFill>
              </a:rPr>
              <a:t>New </a:t>
            </a:r>
            <a:r>
              <a:rPr lang="de-DE" sz="2400" b="1" dirty="0" err="1">
                <a:solidFill>
                  <a:srgbClr val="003366"/>
                </a:solidFill>
              </a:rPr>
              <a:t>pixel</a:t>
            </a:r>
            <a:r>
              <a:rPr lang="de-DE" sz="2400" b="1" dirty="0">
                <a:solidFill>
                  <a:srgbClr val="003366"/>
                </a:solidFill>
              </a:rPr>
              <a:t> </a:t>
            </a:r>
            <a:r>
              <a:rPr lang="de-DE" sz="2400" b="1" dirty="0" err="1" smtClean="0">
                <a:solidFill>
                  <a:srgbClr val="003366"/>
                </a:solidFill>
              </a:rPr>
              <a:t>detector</a:t>
            </a:r>
            <a:r>
              <a:rPr lang="de-DE" sz="2400" b="1" dirty="0" smtClean="0">
                <a:solidFill>
                  <a:srgbClr val="003366"/>
                </a:solidFill>
              </a:rPr>
              <a:t> </a:t>
            </a:r>
            <a:r>
              <a:rPr lang="de-DE" sz="2400" b="1" dirty="0" err="1" smtClean="0">
                <a:solidFill>
                  <a:srgbClr val="003366"/>
                </a:solidFill>
              </a:rPr>
              <a:t>Dosepix</a:t>
            </a:r>
            <a:endParaRPr lang="de-DE" sz="2400" b="1" dirty="0">
              <a:solidFill>
                <a:srgbClr val="003366"/>
              </a:solidFill>
            </a:endParaRPr>
          </a:p>
        </p:txBody>
      </p:sp>
      <p:sp>
        <p:nvSpPr>
          <p:cNvPr id="4415491" name="Text Box 4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hangingPunct="0"/>
            <a:fld id="{621D4CE5-98D9-4C52-9A25-96CFF8EF38E5}" type="slidenum">
              <a:rPr lang="de-DE">
                <a:solidFill>
                  <a:srgbClr val="000000"/>
                </a:solidFill>
              </a:rPr>
              <a:pPr algn="ctr" defTabSz="828675" eaLnBrk="0" hangingPunct="0"/>
              <a:t>54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4415492" name="Text Box 5"/>
          <p:cNvSpPr txBox="1">
            <a:spLocks noChangeArrowheads="1"/>
          </p:cNvSpPr>
          <p:nvPr/>
        </p:nvSpPr>
        <p:spPr bwMode="auto">
          <a:xfrm>
            <a:off x="179512" y="962000"/>
            <a:ext cx="4373772" cy="5725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marL="180975" indent="-180975" defTabSz="828675" eaLnBrk="0" hangingPunct="0">
              <a:lnSpc>
                <a:spcPct val="120000"/>
              </a:lnSpc>
              <a:buFontTx/>
              <a:buChar char="•"/>
            </a:pPr>
            <a:r>
              <a:rPr lang="de-DE" dirty="0" smtClean="0">
                <a:solidFill>
                  <a:srgbClr val="000000"/>
                </a:solidFill>
              </a:rPr>
              <a:t>Non</a:t>
            </a:r>
            <a:r>
              <a:rPr lang="de-DE" dirty="0">
                <a:solidFill>
                  <a:srgbClr val="000000"/>
                </a:solidFill>
              </a:rPr>
              <a:t>-linear </a:t>
            </a:r>
            <a:r>
              <a:rPr lang="de-DE" dirty="0" err="1">
                <a:solidFill>
                  <a:srgbClr val="000000"/>
                </a:solidFill>
              </a:rPr>
              <a:t>ToT</a:t>
            </a:r>
            <a:r>
              <a:rPr lang="de-DE" dirty="0">
                <a:solidFill>
                  <a:srgbClr val="000000"/>
                </a:solidFill>
              </a:rPr>
              <a:t>(E</a:t>
            </a:r>
            <a:r>
              <a:rPr lang="de-DE" dirty="0" smtClean="0">
                <a:solidFill>
                  <a:srgbClr val="000000"/>
                </a:solidFill>
              </a:rPr>
              <a:t>)</a:t>
            </a:r>
          </a:p>
          <a:p>
            <a:pPr marL="180975" indent="-180975" defTabSz="828675" eaLnBrk="0" hangingPunct="0">
              <a:lnSpc>
                <a:spcPct val="120000"/>
              </a:lnSpc>
              <a:buFontTx/>
              <a:buChar char="•"/>
            </a:pPr>
            <a:endParaRPr lang="de-DE" dirty="0">
              <a:solidFill>
                <a:srgbClr val="000000"/>
              </a:solidFill>
            </a:endParaRPr>
          </a:p>
          <a:p>
            <a:pPr marL="180975" indent="-180975" defTabSz="828675" eaLnBrk="0" hangingPunct="0">
              <a:lnSpc>
                <a:spcPct val="120000"/>
              </a:lnSpc>
              <a:buFontTx/>
              <a:buChar char="•"/>
            </a:pPr>
            <a:r>
              <a:rPr lang="de-DE" dirty="0">
                <a:solidFill>
                  <a:srgbClr val="000000"/>
                </a:solidFill>
              </a:rPr>
              <a:t>Feedback </a:t>
            </a:r>
            <a:r>
              <a:rPr lang="de-DE" dirty="0" err="1">
                <a:solidFill>
                  <a:srgbClr val="000000"/>
                </a:solidFill>
              </a:rPr>
              <a:t>from</a:t>
            </a:r>
            <a:r>
              <a:rPr lang="de-DE" dirty="0">
                <a:solidFill>
                  <a:srgbClr val="000000"/>
                </a:solidFill>
              </a:rPr>
              <a:t> digital </a:t>
            </a:r>
            <a:r>
              <a:rPr lang="de-DE" dirty="0" err="1">
                <a:solidFill>
                  <a:srgbClr val="000000"/>
                </a:solidFill>
              </a:rPr>
              <a:t>to</a:t>
            </a:r>
            <a:r>
              <a:rPr lang="de-DE" dirty="0">
                <a:solidFill>
                  <a:srgbClr val="000000"/>
                </a:solidFill>
              </a:rPr>
              <a:t/>
            </a:r>
            <a:br>
              <a:rPr lang="de-DE" dirty="0">
                <a:solidFill>
                  <a:srgbClr val="000000"/>
                </a:solidFill>
              </a:rPr>
            </a:br>
            <a:r>
              <a:rPr lang="de-DE" dirty="0">
                <a:solidFill>
                  <a:srgbClr val="000000"/>
                </a:solidFill>
              </a:rPr>
              <a:t>analog </a:t>
            </a:r>
            <a:r>
              <a:rPr lang="de-DE" dirty="0" err="1">
                <a:solidFill>
                  <a:srgbClr val="000000"/>
                </a:solidFill>
              </a:rPr>
              <a:t>pixel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electronics</a:t>
            </a:r>
            <a:endParaRPr lang="de-DE" dirty="0">
              <a:solidFill>
                <a:srgbClr val="000000"/>
              </a:solidFill>
            </a:endParaRPr>
          </a:p>
          <a:p>
            <a:pPr marL="180975" indent="-180975" defTabSz="828675" eaLnBrk="0" hangingPunct="0">
              <a:lnSpc>
                <a:spcPct val="120000"/>
              </a:lnSpc>
              <a:buFontTx/>
              <a:buChar char="•"/>
            </a:pPr>
            <a:endParaRPr lang="de-DE" dirty="0" smtClean="0">
              <a:solidFill>
                <a:srgbClr val="000000"/>
              </a:solidFill>
            </a:endParaRPr>
          </a:p>
          <a:p>
            <a:pPr marL="180975" indent="-180975" defTabSz="828675" eaLnBrk="0" hangingPunct="0">
              <a:lnSpc>
                <a:spcPct val="120000"/>
              </a:lnSpc>
              <a:buFontTx/>
              <a:buChar char="•"/>
            </a:pPr>
            <a:r>
              <a:rPr lang="de-DE" dirty="0" smtClean="0">
                <a:solidFill>
                  <a:srgbClr val="000000"/>
                </a:solidFill>
              </a:rPr>
              <a:t>Dynamic </a:t>
            </a:r>
            <a:r>
              <a:rPr lang="de-DE" dirty="0" err="1">
                <a:solidFill>
                  <a:srgbClr val="000000"/>
                </a:solidFill>
              </a:rPr>
              <a:t>range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of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test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pulsers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too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small</a:t>
            </a:r>
            <a:endParaRPr lang="de-DE" dirty="0">
              <a:solidFill>
                <a:srgbClr val="000000"/>
              </a:solidFill>
            </a:endParaRPr>
          </a:p>
          <a:p>
            <a:pPr marL="180975" indent="-180975" defTabSz="828675" eaLnBrk="0" hangingPunct="0">
              <a:lnSpc>
                <a:spcPct val="120000"/>
              </a:lnSpc>
              <a:buFontTx/>
              <a:buChar char="•"/>
            </a:pPr>
            <a:endParaRPr lang="de-DE" dirty="0" smtClean="0">
              <a:solidFill>
                <a:srgbClr val="000000"/>
              </a:solidFill>
            </a:endParaRPr>
          </a:p>
          <a:p>
            <a:pPr marL="180975" indent="-180975" defTabSz="828675" eaLnBrk="0" hangingPunct="0">
              <a:lnSpc>
                <a:spcPct val="120000"/>
              </a:lnSpc>
              <a:buFontTx/>
              <a:buChar char="•"/>
            </a:pPr>
            <a:r>
              <a:rPr lang="de-DE" dirty="0" smtClean="0">
                <a:solidFill>
                  <a:srgbClr val="000000"/>
                </a:solidFill>
              </a:rPr>
              <a:t>Sensitive </a:t>
            </a:r>
            <a:r>
              <a:rPr lang="de-DE" dirty="0" err="1">
                <a:solidFill>
                  <a:srgbClr val="000000"/>
                </a:solidFill>
              </a:rPr>
              <a:t>to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temperature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changes</a:t>
            </a:r>
            <a:endParaRPr lang="de-DE" dirty="0">
              <a:solidFill>
                <a:srgbClr val="000000"/>
              </a:solidFill>
            </a:endParaRPr>
          </a:p>
          <a:p>
            <a:pPr marL="180975" indent="-180975" defTabSz="828675" eaLnBrk="0" hangingPunct="0">
              <a:lnSpc>
                <a:spcPct val="120000"/>
              </a:lnSpc>
              <a:buFontTx/>
              <a:buChar char="•"/>
            </a:pPr>
            <a:endParaRPr lang="de-DE" dirty="0" smtClean="0">
              <a:solidFill>
                <a:srgbClr val="000000"/>
              </a:solidFill>
            </a:endParaRPr>
          </a:p>
          <a:p>
            <a:pPr marL="180975" indent="-180975" defTabSz="828675" eaLnBrk="0" hangingPunct="0">
              <a:lnSpc>
                <a:spcPct val="120000"/>
              </a:lnSpc>
              <a:buFontTx/>
              <a:buChar char="•"/>
            </a:pPr>
            <a:r>
              <a:rPr lang="de-DE" dirty="0" smtClean="0">
                <a:solidFill>
                  <a:srgbClr val="000000"/>
                </a:solidFill>
              </a:rPr>
              <a:t>Power </a:t>
            </a:r>
            <a:r>
              <a:rPr lang="de-DE" dirty="0" err="1">
                <a:solidFill>
                  <a:srgbClr val="000000"/>
                </a:solidFill>
              </a:rPr>
              <a:t>consumption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 smtClean="0">
                <a:solidFill>
                  <a:srgbClr val="000000"/>
                </a:solidFill>
              </a:rPr>
              <a:t>too</a:t>
            </a:r>
            <a:r>
              <a:rPr lang="de-DE" dirty="0" smtClean="0">
                <a:solidFill>
                  <a:srgbClr val="000000"/>
                </a:solidFill>
              </a:rPr>
              <a:t> high</a:t>
            </a:r>
          </a:p>
          <a:p>
            <a:pPr marL="180975" indent="-180975" defTabSz="828675" eaLnBrk="0" hangingPunct="0">
              <a:lnSpc>
                <a:spcPct val="120000"/>
              </a:lnSpc>
              <a:buFontTx/>
              <a:buChar char="•"/>
            </a:pPr>
            <a:endParaRPr lang="de-DE" dirty="0" smtClean="0">
              <a:solidFill>
                <a:srgbClr val="000000"/>
              </a:solidFill>
            </a:endParaRPr>
          </a:p>
          <a:p>
            <a:pPr marL="180975" indent="-180975" defTabSz="828675" eaLnBrk="0" hangingPunct="0">
              <a:lnSpc>
                <a:spcPct val="120000"/>
              </a:lnSpc>
              <a:buFontTx/>
              <a:buChar char="•"/>
            </a:pPr>
            <a:r>
              <a:rPr lang="de-DE" dirty="0" smtClean="0">
                <a:solidFill>
                  <a:srgbClr val="000000"/>
                </a:solidFill>
              </a:rPr>
              <a:t>Pixel </a:t>
            </a:r>
            <a:r>
              <a:rPr lang="de-DE" dirty="0" err="1" smtClean="0">
                <a:solidFill>
                  <a:srgbClr val="000000"/>
                </a:solidFill>
              </a:rPr>
              <a:t>suffer</a:t>
            </a:r>
            <a:r>
              <a:rPr lang="de-DE" dirty="0" smtClean="0">
                <a:solidFill>
                  <a:srgbClr val="000000"/>
                </a:solidFill>
              </a:rPr>
              <a:t> </a:t>
            </a:r>
            <a:r>
              <a:rPr lang="de-DE" dirty="0" err="1" smtClean="0">
                <a:solidFill>
                  <a:srgbClr val="000000"/>
                </a:solidFill>
              </a:rPr>
              <a:t>from</a:t>
            </a:r>
            <a:r>
              <a:rPr lang="de-DE" dirty="0" smtClean="0">
                <a:solidFill>
                  <a:srgbClr val="000000"/>
                </a:solidFill>
              </a:rPr>
              <a:t> </a:t>
            </a:r>
            <a:r>
              <a:rPr lang="de-DE" dirty="0" err="1" smtClean="0">
                <a:solidFill>
                  <a:srgbClr val="000000"/>
                </a:solidFill>
              </a:rPr>
              <a:t>charge</a:t>
            </a:r>
            <a:r>
              <a:rPr lang="de-DE" dirty="0" smtClean="0">
                <a:solidFill>
                  <a:srgbClr val="000000"/>
                </a:solidFill>
              </a:rPr>
              <a:t> </a:t>
            </a:r>
            <a:r>
              <a:rPr lang="de-DE" dirty="0" err="1" smtClean="0">
                <a:solidFill>
                  <a:srgbClr val="000000"/>
                </a:solidFill>
              </a:rPr>
              <a:t>sharing</a:t>
            </a:r>
            <a:r>
              <a:rPr lang="de-DE" dirty="0" smtClean="0">
                <a:solidFill>
                  <a:srgbClr val="000000"/>
                </a:solidFill>
              </a:rPr>
              <a:t> </a:t>
            </a:r>
            <a:br>
              <a:rPr lang="de-DE" dirty="0" smtClean="0">
                <a:solidFill>
                  <a:srgbClr val="000000"/>
                </a:solidFill>
              </a:rPr>
            </a:br>
            <a:r>
              <a:rPr lang="de-DE" dirty="0" smtClean="0">
                <a:solidFill>
                  <a:srgbClr val="000000"/>
                </a:solidFill>
              </a:rPr>
              <a:t>(</a:t>
            </a:r>
            <a:r>
              <a:rPr lang="de-DE" dirty="0" err="1" smtClean="0">
                <a:solidFill>
                  <a:srgbClr val="000000"/>
                </a:solidFill>
              </a:rPr>
              <a:t>too</a:t>
            </a:r>
            <a:r>
              <a:rPr lang="de-DE" dirty="0" smtClean="0">
                <a:solidFill>
                  <a:srgbClr val="000000"/>
                </a:solidFill>
              </a:rPr>
              <a:t> </a:t>
            </a:r>
            <a:r>
              <a:rPr lang="de-DE" dirty="0" err="1" smtClean="0">
                <a:solidFill>
                  <a:srgbClr val="000000"/>
                </a:solidFill>
              </a:rPr>
              <a:t>small</a:t>
            </a:r>
            <a:r>
              <a:rPr lang="de-DE" dirty="0" smtClean="0">
                <a:solidFill>
                  <a:srgbClr val="000000"/>
                </a:solidFill>
              </a:rPr>
              <a:t>)</a:t>
            </a:r>
          </a:p>
          <a:p>
            <a:pPr marL="180975" indent="-180975" defTabSz="828675" eaLnBrk="0" hangingPunct="0">
              <a:lnSpc>
                <a:spcPct val="120000"/>
              </a:lnSpc>
              <a:buFontTx/>
              <a:buChar char="•"/>
            </a:pPr>
            <a:endParaRPr lang="de-DE" dirty="0" smtClean="0">
              <a:solidFill>
                <a:srgbClr val="000000"/>
              </a:solidFill>
            </a:endParaRPr>
          </a:p>
          <a:p>
            <a:pPr marL="180975" indent="-180975" defTabSz="828675" eaLnBrk="0" hangingPunct="0">
              <a:lnSpc>
                <a:spcPct val="120000"/>
              </a:lnSpc>
              <a:buFontTx/>
              <a:buChar char="•"/>
            </a:pPr>
            <a:r>
              <a:rPr lang="de-DE" dirty="0" smtClean="0">
                <a:solidFill>
                  <a:srgbClr val="000000"/>
                </a:solidFill>
              </a:rPr>
              <a:t>More </a:t>
            </a:r>
            <a:r>
              <a:rPr lang="de-DE" dirty="0" err="1" smtClean="0">
                <a:solidFill>
                  <a:srgbClr val="000000"/>
                </a:solidFill>
              </a:rPr>
              <a:t>functionality</a:t>
            </a:r>
            <a:r>
              <a:rPr lang="de-DE" dirty="0" smtClean="0">
                <a:solidFill>
                  <a:srgbClr val="000000"/>
                </a:solidFill>
              </a:rPr>
              <a:t> </a:t>
            </a:r>
            <a:r>
              <a:rPr lang="de-DE" dirty="0" err="1" smtClean="0">
                <a:solidFill>
                  <a:srgbClr val="000000"/>
                </a:solidFill>
              </a:rPr>
              <a:t>needed</a:t>
            </a:r>
            <a:r>
              <a:rPr lang="de-DE" dirty="0" smtClean="0">
                <a:solidFill>
                  <a:srgbClr val="000000"/>
                </a:solidFill>
              </a:rPr>
              <a:t> in </a:t>
            </a:r>
            <a:r>
              <a:rPr lang="de-DE" dirty="0" err="1" smtClean="0">
                <a:solidFill>
                  <a:srgbClr val="000000"/>
                </a:solidFill>
              </a:rPr>
              <a:t>pixel</a:t>
            </a:r>
            <a:endParaRPr lang="de-DE" dirty="0" smtClean="0">
              <a:solidFill>
                <a:srgbClr val="000000"/>
              </a:solidFill>
            </a:endParaRPr>
          </a:p>
          <a:p>
            <a:pPr marL="180975" indent="-180975" defTabSz="828675" eaLnBrk="0" hangingPunct="0">
              <a:lnSpc>
                <a:spcPct val="120000"/>
              </a:lnSpc>
              <a:buFontTx/>
              <a:buChar char="•"/>
            </a:pPr>
            <a:r>
              <a:rPr lang="de-DE" dirty="0" smtClean="0">
                <a:solidFill>
                  <a:srgbClr val="000000"/>
                </a:solidFill>
              </a:rPr>
              <a:t>Dead time </a:t>
            </a:r>
            <a:r>
              <a:rPr lang="de-DE" dirty="0" err="1" smtClean="0">
                <a:solidFill>
                  <a:srgbClr val="000000"/>
                </a:solidFill>
              </a:rPr>
              <a:t>during</a:t>
            </a:r>
            <a:r>
              <a:rPr lang="de-DE" dirty="0" smtClean="0">
                <a:solidFill>
                  <a:srgbClr val="000000"/>
                </a:solidFill>
              </a:rPr>
              <a:t> </a:t>
            </a:r>
            <a:r>
              <a:rPr lang="de-DE" dirty="0" err="1" smtClean="0">
                <a:solidFill>
                  <a:srgbClr val="000000"/>
                </a:solidFill>
              </a:rPr>
              <a:t>readout</a:t>
            </a:r>
            <a:endParaRPr lang="de-DE" dirty="0">
              <a:solidFill>
                <a:srgbClr val="000000"/>
              </a:solidFill>
            </a:endParaRPr>
          </a:p>
          <a:p>
            <a:pPr marL="180975" indent="-180975" defTabSz="828675" eaLnBrk="0" hangingPunct="0">
              <a:lnSpc>
                <a:spcPct val="120000"/>
              </a:lnSpc>
              <a:buFontTx/>
              <a:buChar char="•"/>
            </a:pPr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441549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37046" y="634851"/>
            <a:ext cx="4546600" cy="459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15494" name="Rectangle 7"/>
          <p:cNvSpPr>
            <a:spLocks noChangeArrowheads="1"/>
          </p:cNvSpPr>
          <p:nvPr/>
        </p:nvSpPr>
        <p:spPr bwMode="auto">
          <a:xfrm>
            <a:off x="6565846" y="571351"/>
            <a:ext cx="357188" cy="793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415495" name="Text Box 8"/>
          <p:cNvSpPr txBox="1">
            <a:spLocks noChangeArrowheads="1"/>
          </p:cNvSpPr>
          <p:nvPr/>
        </p:nvSpPr>
        <p:spPr bwMode="auto">
          <a:xfrm rot="-5400000">
            <a:off x="4094109" y="2349351"/>
            <a:ext cx="977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solidFill>
                  <a:srgbClr val="000000"/>
                </a:solidFill>
              </a:rPr>
              <a:t> 3.6 mm </a:t>
            </a:r>
          </a:p>
        </p:txBody>
      </p:sp>
      <p:sp>
        <p:nvSpPr>
          <p:cNvPr id="4415496" name="Text Box 9"/>
          <p:cNvSpPr txBox="1">
            <a:spLocks noChangeArrowheads="1"/>
          </p:cNvSpPr>
          <p:nvPr/>
        </p:nvSpPr>
        <p:spPr bwMode="auto">
          <a:xfrm>
            <a:off x="6027684" y="4721076"/>
            <a:ext cx="1414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solidFill>
                  <a:srgbClr val="000000"/>
                </a:solidFill>
              </a:rPr>
              <a:t>Readout area</a:t>
            </a:r>
          </a:p>
        </p:txBody>
      </p:sp>
      <p:sp>
        <p:nvSpPr>
          <p:cNvPr id="4415497" name="Text Box 10"/>
          <p:cNvSpPr txBox="1">
            <a:spLocks noChangeArrowheads="1"/>
          </p:cNvSpPr>
          <p:nvPr/>
        </p:nvSpPr>
        <p:spPr bwMode="auto">
          <a:xfrm>
            <a:off x="6238821" y="404664"/>
            <a:ext cx="977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solidFill>
                  <a:srgbClr val="000000"/>
                </a:solidFill>
              </a:rPr>
              <a:t> 3.6 mm </a:t>
            </a:r>
          </a:p>
        </p:txBody>
      </p:sp>
      <p:sp>
        <p:nvSpPr>
          <p:cNvPr id="4415498" name="Text Box 11"/>
          <p:cNvSpPr txBox="1">
            <a:spLocks noChangeArrowheads="1"/>
          </p:cNvSpPr>
          <p:nvPr/>
        </p:nvSpPr>
        <p:spPr bwMode="auto">
          <a:xfrm>
            <a:off x="131157" y="620688"/>
            <a:ext cx="4296827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hangingPunct="0"/>
            <a:r>
              <a:rPr lang="de-DE" b="1" dirty="0" err="1">
                <a:solidFill>
                  <a:srgbClr val="000000"/>
                </a:solidFill>
              </a:rPr>
              <a:t>Disadvantages</a:t>
            </a:r>
            <a:r>
              <a:rPr lang="de-DE" b="1" dirty="0">
                <a:solidFill>
                  <a:srgbClr val="000000"/>
                </a:solidFill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</a:rPr>
              <a:t>Timepix</a:t>
            </a:r>
            <a:r>
              <a:rPr lang="de-DE" b="1" dirty="0" smtClean="0">
                <a:solidFill>
                  <a:srgbClr val="000000"/>
                </a:solidFill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</a:rPr>
              <a:t>for</a:t>
            </a:r>
            <a:r>
              <a:rPr lang="de-DE" b="1" dirty="0" smtClean="0">
                <a:solidFill>
                  <a:srgbClr val="000000"/>
                </a:solidFill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</a:rPr>
              <a:t>dosimetry</a:t>
            </a:r>
            <a:r>
              <a:rPr lang="de-DE" b="1" dirty="0" smtClean="0">
                <a:solidFill>
                  <a:srgbClr val="000000"/>
                </a:solidFill>
              </a:rPr>
              <a:t> </a:t>
            </a:r>
            <a:endParaRPr lang="de-DE" b="1" dirty="0">
              <a:solidFill>
                <a:srgbClr val="000000"/>
              </a:solidFill>
            </a:endParaRPr>
          </a:p>
        </p:txBody>
      </p:sp>
      <p:sp>
        <p:nvSpPr>
          <p:cNvPr id="4415499" name="Text Box 12"/>
          <p:cNvSpPr txBox="1">
            <a:spLocks noChangeArrowheads="1"/>
          </p:cNvSpPr>
          <p:nvPr/>
        </p:nvSpPr>
        <p:spPr bwMode="auto">
          <a:xfrm>
            <a:off x="4578202" y="5332264"/>
            <a:ext cx="4637277" cy="637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hangingPunct="0"/>
            <a:r>
              <a:rPr lang="de-DE" b="1" dirty="0" smtClean="0">
                <a:solidFill>
                  <a:srgbClr val="000000"/>
                </a:solidFill>
              </a:rPr>
              <a:t>New </a:t>
            </a:r>
            <a:r>
              <a:rPr lang="de-DE" b="1" dirty="0" err="1" smtClean="0">
                <a:solidFill>
                  <a:srgbClr val="000000"/>
                </a:solidFill>
              </a:rPr>
              <a:t>detector</a:t>
            </a:r>
            <a:r>
              <a:rPr lang="de-DE" b="1" dirty="0" smtClean="0">
                <a:solidFill>
                  <a:srgbClr val="000000"/>
                </a:solidFill>
              </a:rPr>
              <a:t>:</a:t>
            </a:r>
            <a:endParaRPr lang="de-DE" b="1" dirty="0">
              <a:solidFill>
                <a:srgbClr val="000000"/>
              </a:solidFill>
            </a:endParaRPr>
          </a:p>
          <a:p>
            <a:pPr algn="ctr" defTabSz="828675" eaLnBrk="0" hangingPunct="0"/>
            <a:r>
              <a:rPr lang="de-DE" b="1" dirty="0">
                <a:solidFill>
                  <a:srgbClr val="000000"/>
                </a:solidFill>
              </a:rPr>
              <a:t>16 x 16 Pixel </a:t>
            </a:r>
            <a:r>
              <a:rPr lang="de-DE" b="1" dirty="0" err="1">
                <a:solidFill>
                  <a:srgbClr val="000000"/>
                </a:solidFill>
              </a:rPr>
              <a:t>with</a:t>
            </a:r>
            <a:r>
              <a:rPr lang="de-DE" b="1" dirty="0">
                <a:solidFill>
                  <a:srgbClr val="000000"/>
                </a:solidFill>
              </a:rPr>
              <a:t> 220 µm x 220 µm </a:t>
            </a:r>
            <a:r>
              <a:rPr lang="de-DE" b="1" dirty="0" err="1">
                <a:solidFill>
                  <a:srgbClr val="000000"/>
                </a:solidFill>
              </a:rPr>
              <a:t>area</a:t>
            </a:r>
            <a:endParaRPr lang="de-DE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04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9585" name="Rectangle 2"/>
          <p:cNvSpPr>
            <a:spLocks noGrp="1" noChangeArrowheads="1"/>
          </p:cNvSpPr>
          <p:nvPr>
            <p:ph type="title"/>
          </p:nvPr>
        </p:nvSpPr>
        <p:spPr>
          <a:xfrm>
            <a:off x="561975" y="290513"/>
            <a:ext cx="8582025" cy="936625"/>
          </a:xfrm>
        </p:spPr>
        <p:txBody>
          <a:bodyPr/>
          <a:lstStyle/>
          <a:p>
            <a:pPr eaLnBrk="1" hangingPunct="1"/>
            <a:r>
              <a:rPr lang="de-DE" dirty="0" smtClean="0"/>
              <a:t>May 2011: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first</a:t>
            </a:r>
            <a:r>
              <a:rPr lang="de-DE" dirty="0" smtClean="0"/>
              <a:t> sample 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sensor</a:t>
            </a:r>
            <a:endParaRPr lang="de-DE" dirty="0" smtClean="0"/>
          </a:p>
        </p:txBody>
      </p:sp>
      <p:sp>
        <p:nvSpPr>
          <p:cNvPr id="4419586" name="Text Box 3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hangingPunct="0"/>
            <a:fld id="{1B802343-D337-419E-B6CE-4E228D8F9B79}" type="slidenum">
              <a:rPr lang="de-DE">
                <a:solidFill>
                  <a:srgbClr val="000000"/>
                </a:solidFill>
              </a:rPr>
              <a:pPr algn="ctr" defTabSz="828675" eaLnBrk="0" hangingPunct="0"/>
              <a:t>55</a:t>
            </a:fld>
            <a:endParaRPr lang="de-DE">
              <a:solidFill>
                <a:srgbClr val="000000"/>
              </a:solidFill>
            </a:endParaRPr>
          </a:p>
        </p:txBody>
      </p:sp>
      <p:pic>
        <p:nvPicPr>
          <p:cNvPr id="4419587" name="Picture 4" descr="_DSC7552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5616" y="1217105"/>
            <a:ext cx="7298134" cy="4996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19588" name="Line 5"/>
          <p:cNvSpPr>
            <a:spLocks noChangeShapeType="1"/>
          </p:cNvSpPr>
          <p:nvPr/>
        </p:nvSpPr>
        <p:spPr bwMode="auto">
          <a:xfrm flipV="1">
            <a:off x="7267575" y="2876550"/>
            <a:ext cx="0" cy="1133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lIns="82936" tIns="41469" rIns="82936" bIns="41469">
            <a:spAutoFit/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419589" name="Text Box 6"/>
          <p:cNvSpPr txBox="1">
            <a:spLocks noChangeArrowheads="1"/>
          </p:cNvSpPr>
          <p:nvPr/>
        </p:nvSpPr>
        <p:spPr bwMode="auto">
          <a:xfrm>
            <a:off x="7296150" y="3236913"/>
            <a:ext cx="8445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hangingPunct="0"/>
            <a:r>
              <a:rPr lang="de-DE">
                <a:solidFill>
                  <a:srgbClr val="000000"/>
                </a:solidFill>
              </a:rPr>
              <a:t>3.5 mm</a:t>
            </a:r>
          </a:p>
        </p:txBody>
      </p:sp>
    </p:spTree>
    <p:extLst>
      <p:ext uri="{BB962C8B-B14F-4D97-AF65-F5344CB8AC3E}">
        <p14:creationId xmlns:p14="http://schemas.microsoft.com/office/powerpoint/2010/main" val="46309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7537" name="Rectangle 2"/>
          <p:cNvSpPr>
            <a:spLocks noGrp="1" noChangeArrowheads="1"/>
          </p:cNvSpPr>
          <p:nvPr>
            <p:ph type="title"/>
          </p:nvPr>
        </p:nvSpPr>
        <p:spPr>
          <a:xfrm>
            <a:off x="561975" y="290513"/>
            <a:ext cx="8582025" cy="936625"/>
          </a:xfrm>
        </p:spPr>
        <p:txBody>
          <a:bodyPr/>
          <a:lstStyle/>
          <a:p>
            <a:pPr eaLnBrk="1" hangingPunct="1"/>
            <a:r>
              <a:rPr lang="de-DE" dirty="0" smtClean="0"/>
              <a:t>Pixel </a:t>
            </a:r>
            <a:r>
              <a:rPr lang="de-DE" dirty="0" err="1" smtClean="0"/>
              <a:t>electronics</a:t>
            </a:r>
            <a:r>
              <a:rPr lang="de-DE" dirty="0" smtClean="0"/>
              <a:t> (CERN, IBA, Uni Erlangen)</a:t>
            </a:r>
          </a:p>
        </p:txBody>
      </p:sp>
      <p:pic>
        <p:nvPicPr>
          <p:cNvPr id="441753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60488"/>
            <a:ext cx="9144000" cy="472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17539" name="Rectangle 4"/>
          <p:cNvSpPr>
            <a:spLocks noChangeArrowheads="1"/>
          </p:cNvSpPr>
          <p:nvPr/>
        </p:nvSpPr>
        <p:spPr bwMode="auto">
          <a:xfrm>
            <a:off x="485775" y="6457950"/>
            <a:ext cx="8407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 dirty="0">
                <a:solidFill>
                  <a:srgbClr val="000000"/>
                </a:solidFill>
              </a:rPr>
              <a:t>Patent:</a:t>
            </a:r>
            <a:r>
              <a:rPr lang="de-DE" sz="1200" dirty="0">
                <a:solidFill>
                  <a:srgbClr val="000000"/>
                </a:solidFill>
              </a:rPr>
              <a:t> M. Campbell (CERN), W. Wong (CERN), X. </a:t>
            </a:r>
            <a:r>
              <a:rPr lang="de-DE" sz="1200" dirty="0" err="1">
                <a:solidFill>
                  <a:srgbClr val="000000"/>
                </a:solidFill>
              </a:rPr>
              <a:t>Llopart-Cudie</a:t>
            </a:r>
            <a:r>
              <a:rPr lang="de-DE" sz="1200" dirty="0">
                <a:solidFill>
                  <a:srgbClr val="000000"/>
                </a:solidFill>
              </a:rPr>
              <a:t> (CERN), R. </a:t>
            </a:r>
            <a:r>
              <a:rPr lang="de-DE" sz="1200" dirty="0" err="1">
                <a:solidFill>
                  <a:srgbClr val="000000"/>
                </a:solidFill>
              </a:rPr>
              <a:t>Ballabriga-Sune</a:t>
            </a:r>
            <a:r>
              <a:rPr lang="de-DE" sz="1200" dirty="0">
                <a:solidFill>
                  <a:srgbClr val="000000"/>
                </a:solidFill>
              </a:rPr>
              <a:t> (</a:t>
            </a:r>
            <a:r>
              <a:rPr lang="de-DE" sz="1200" dirty="0" smtClean="0">
                <a:solidFill>
                  <a:srgbClr val="000000"/>
                </a:solidFill>
              </a:rPr>
              <a:t>CERN</a:t>
            </a:r>
            <a:r>
              <a:rPr lang="de-DE" sz="1200" dirty="0">
                <a:solidFill>
                  <a:srgbClr val="000000"/>
                </a:solidFill>
              </a:rPr>
              <a:t>)</a:t>
            </a:r>
            <a:r>
              <a:rPr lang="de-DE" sz="1200" dirty="0" smtClean="0">
                <a:solidFill>
                  <a:srgbClr val="000000"/>
                </a:solidFill>
              </a:rPr>
              <a:t>, T</a:t>
            </a:r>
            <a:r>
              <a:rPr lang="de-DE" sz="1200" dirty="0">
                <a:solidFill>
                  <a:srgbClr val="000000"/>
                </a:solidFill>
              </a:rPr>
              <a:t>. Michel, G. </a:t>
            </a:r>
            <a:r>
              <a:rPr lang="de-DE" sz="1200" dirty="0" smtClean="0">
                <a:solidFill>
                  <a:srgbClr val="000000"/>
                </a:solidFill>
              </a:rPr>
              <a:t>Anton, M. </a:t>
            </a:r>
            <a:r>
              <a:rPr lang="de-DE" sz="1200" dirty="0" err="1" smtClean="0">
                <a:solidFill>
                  <a:srgbClr val="000000"/>
                </a:solidFill>
              </a:rPr>
              <a:t>Böhnel</a:t>
            </a:r>
            <a:r>
              <a:rPr lang="de-DE" sz="1200" dirty="0" smtClean="0">
                <a:solidFill>
                  <a:srgbClr val="000000"/>
                </a:solidFill>
              </a:rPr>
              <a:t>, : </a:t>
            </a:r>
            <a:r>
              <a:rPr lang="de-DE" sz="1200" dirty="0">
                <a:solidFill>
                  <a:srgbClr val="000000"/>
                </a:solidFill>
              </a:rPr>
              <a:t>„Radiation Monitoring Device'', EP 07114122.0 (2007</a:t>
            </a:r>
            <a:r>
              <a:rPr lang="de-DE" sz="1200" dirty="0" smtClean="0">
                <a:solidFill>
                  <a:srgbClr val="000000"/>
                </a:solidFill>
              </a:rPr>
              <a:t>)</a:t>
            </a:r>
            <a:endParaRPr lang="de-DE" sz="1200" dirty="0">
              <a:solidFill>
                <a:srgbClr val="000000"/>
              </a:solidFill>
            </a:endParaRPr>
          </a:p>
        </p:txBody>
      </p:sp>
      <p:sp>
        <p:nvSpPr>
          <p:cNvPr id="4417540" name="Text Box 5"/>
          <p:cNvSpPr txBox="1">
            <a:spLocks noChangeArrowheads="1"/>
          </p:cNvSpPr>
          <p:nvPr/>
        </p:nvSpPr>
        <p:spPr bwMode="auto">
          <a:xfrm>
            <a:off x="8810625" y="6530975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hangingPunct="0"/>
            <a:fld id="{ACE98DFF-FF5E-4CB7-93E4-C1132F72EA50}" type="slidenum">
              <a:rPr lang="de-DE">
                <a:solidFill>
                  <a:srgbClr val="000000"/>
                </a:solidFill>
              </a:rPr>
              <a:pPr algn="ctr" defTabSz="828675" eaLnBrk="0" hangingPunct="0"/>
              <a:t>56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4417541" name="Rectangle 6"/>
          <p:cNvSpPr>
            <a:spLocks noChangeArrowheads="1"/>
          </p:cNvSpPr>
          <p:nvPr/>
        </p:nvSpPr>
        <p:spPr bwMode="auto">
          <a:xfrm>
            <a:off x="1304925" y="3286125"/>
            <a:ext cx="209550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pPr algn="ctr" eaLnBrk="0" hangingPunct="0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8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257175"/>
            <a:ext cx="8267700" cy="693738"/>
          </a:xfrm>
        </p:spPr>
        <p:txBody>
          <a:bodyPr/>
          <a:lstStyle/>
          <a:p>
            <a:r>
              <a:rPr lang="de-DE" dirty="0" smtClean="0"/>
              <a:t>Hybrid </a:t>
            </a:r>
            <a:r>
              <a:rPr lang="de-DE" dirty="0" err="1" smtClean="0"/>
              <a:t>photon</a:t>
            </a:r>
            <a:r>
              <a:rPr lang="de-DE" dirty="0" smtClean="0"/>
              <a:t> </a:t>
            </a:r>
            <a:r>
              <a:rPr lang="de-DE" dirty="0" err="1" smtClean="0"/>
              <a:t>counting</a:t>
            </a:r>
            <a:r>
              <a:rPr lang="de-DE" dirty="0" smtClean="0"/>
              <a:t> </a:t>
            </a:r>
            <a:r>
              <a:rPr lang="de-DE" dirty="0" err="1" smtClean="0"/>
              <a:t>pixel</a:t>
            </a:r>
            <a:r>
              <a:rPr lang="de-DE" dirty="0" smtClean="0"/>
              <a:t> </a:t>
            </a:r>
            <a:r>
              <a:rPr lang="de-DE" dirty="0" err="1" smtClean="0"/>
              <a:t>detectors</a:t>
            </a:r>
            <a:endParaRPr lang="de-DE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3875" y="1064865"/>
            <a:ext cx="8289925" cy="4524375"/>
          </a:xfrm>
        </p:spPr>
        <p:txBody>
          <a:bodyPr/>
          <a:lstStyle/>
          <a:p>
            <a:pPr>
              <a:buFontTx/>
              <a:buChar char="•"/>
            </a:pPr>
            <a:r>
              <a:rPr lang="de-DE" sz="1800" b="1" dirty="0" smtClean="0"/>
              <a:t>... </a:t>
            </a:r>
            <a:r>
              <a:rPr lang="de-DE" sz="1800" b="1" dirty="0" err="1" smtClean="0"/>
              <a:t>have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their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roots</a:t>
            </a:r>
            <a:r>
              <a:rPr lang="de-DE" sz="1800" b="1" dirty="0" smtClean="0"/>
              <a:t> in high </a:t>
            </a:r>
            <a:r>
              <a:rPr lang="de-DE" sz="1800" b="1" dirty="0" err="1" smtClean="0"/>
              <a:t>energy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physics</a:t>
            </a:r>
            <a:r>
              <a:rPr lang="de-DE" sz="1800" b="1" dirty="0" smtClean="0"/>
              <a:t> (e.g. ATLAS, CMS, ALICE,...)</a:t>
            </a:r>
          </a:p>
          <a:p>
            <a:pPr>
              <a:buFontTx/>
              <a:buChar char="•"/>
            </a:pPr>
            <a:r>
              <a:rPr lang="de-DE" sz="1800" b="1" dirty="0" smtClean="0"/>
              <a:t>... </a:t>
            </a:r>
            <a:r>
              <a:rPr lang="de-DE" sz="1800" b="1" dirty="0" err="1" smtClean="0"/>
              <a:t>can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have</a:t>
            </a:r>
            <a:r>
              <a:rPr lang="de-DE" sz="1800" b="1" dirty="0" smtClean="0"/>
              <a:t> intelligent </a:t>
            </a:r>
            <a:r>
              <a:rPr lang="de-DE" sz="1800" b="1" dirty="0" err="1" smtClean="0"/>
              <a:t>pixel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cell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electronics</a:t>
            </a:r>
            <a:r>
              <a:rPr lang="de-DE" sz="1800" b="1" dirty="0" smtClean="0"/>
              <a:t> </a:t>
            </a:r>
          </a:p>
          <a:p>
            <a:pPr>
              <a:buFontTx/>
              <a:buChar char="•"/>
            </a:pPr>
            <a:r>
              <a:rPr lang="de-DE" sz="1800" b="1" dirty="0" smtClean="0"/>
              <a:t>... </a:t>
            </a:r>
            <a:r>
              <a:rPr lang="de-DE" sz="1800" b="1" dirty="0" err="1" smtClean="0"/>
              <a:t>are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used</a:t>
            </a:r>
            <a:r>
              <a:rPr lang="de-DE" sz="1800" b="1" dirty="0" smtClean="0"/>
              <a:t> in </a:t>
            </a:r>
            <a:r>
              <a:rPr lang="de-DE" sz="1800" b="1" dirty="0" err="1" smtClean="0"/>
              <a:t>combination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with</a:t>
            </a:r>
            <a:r>
              <a:rPr lang="de-DE" sz="1800" b="1" dirty="0" smtClean="0"/>
              <a:t> Si, </a:t>
            </a:r>
            <a:r>
              <a:rPr lang="de-DE" sz="1800" b="1" dirty="0" err="1" smtClean="0"/>
              <a:t>CdTe</a:t>
            </a:r>
            <a:r>
              <a:rPr lang="de-DE" sz="1800" b="1" dirty="0" smtClean="0"/>
              <a:t>, </a:t>
            </a:r>
            <a:r>
              <a:rPr lang="de-DE" sz="1800" b="1" dirty="0" err="1" smtClean="0"/>
              <a:t>GaAs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sensor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layers</a:t>
            </a:r>
            <a:endParaRPr lang="de-DE" sz="1800" b="1" dirty="0" smtClean="0"/>
          </a:p>
          <a:p>
            <a:pPr>
              <a:buFontTx/>
              <a:buChar char="•"/>
            </a:pPr>
            <a:r>
              <a:rPr lang="de-DE" sz="1800" b="1" dirty="0" smtClean="0"/>
              <a:t>.</a:t>
            </a:r>
            <a:r>
              <a:rPr lang="de-DE" sz="1800" b="1" dirty="0"/>
              <a:t>.. </a:t>
            </a:r>
            <a:r>
              <a:rPr lang="de-DE" sz="1800" b="1" dirty="0" err="1"/>
              <a:t>can</a:t>
            </a:r>
            <a:r>
              <a:rPr lang="de-DE" sz="1800" b="1" dirty="0"/>
              <a:t> </a:t>
            </a:r>
            <a:r>
              <a:rPr lang="de-DE" sz="1800" b="1" dirty="0" err="1"/>
              <a:t>measure</a:t>
            </a:r>
            <a:r>
              <a:rPr lang="de-DE" sz="1800" b="1" dirty="0"/>
              <a:t> </a:t>
            </a:r>
            <a:r>
              <a:rPr lang="de-DE" sz="1800" b="1" dirty="0" err="1"/>
              <a:t>energy</a:t>
            </a:r>
            <a:r>
              <a:rPr lang="de-DE" sz="1800" b="1" dirty="0"/>
              <a:t> </a:t>
            </a:r>
            <a:r>
              <a:rPr lang="de-DE" sz="1800" b="1" dirty="0" err="1"/>
              <a:t>and</a:t>
            </a:r>
            <a:r>
              <a:rPr lang="de-DE" sz="1800" b="1" dirty="0"/>
              <a:t> time </a:t>
            </a:r>
            <a:r>
              <a:rPr lang="de-DE" sz="1800" b="1" dirty="0" err="1"/>
              <a:t>of</a:t>
            </a:r>
            <a:r>
              <a:rPr lang="de-DE" sz="1800" b="1" dirty="0"/>
              <a:t> </a:t>
            </a:r>
            <a:r>
              <a:rPr lang="de-DE" sz="1800" b="1" dirty="0" err="1"/>
              <a:t>arrival</a:t>
            </a:r>
            <a:endParaRPr lang="de-DE" sz="1800" b="1" dirty="0"/>
          </a:p>
          <a:p>
            <a:pPr>
              <a:buFontTx/>
              <a:buChar char="•"/>
            </a:pPr>
            <a:r>
              <a:rPr lang="de-DE" sz="1800" b="1" dirty="0" smtClean="0"/>
              <a:t>... </a:t>
            </a:r>
            <a:r>
              <a:rPr lang="de-DE" sz="1800" b="1" dirty="0" err="1" smtClean="0"/>
              <a:t>can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have</a:t>
            </a:r>
            <a:r>
              <a:rPr lang="de-DE" sz="1800" b="1" dirty="0" smtClean="0"/>
              <a:t> high </a:t>
            </a:r>
            <a:r>
              <a:rPr lang="de-DE" sz="1800" b="1" dirty="0" err="1" smtClean="0"/>
              <a:t>position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resolution</a:t>
            </a:r>
            <a:endParaRPr lang="de-DE" sz="1800" b="1" dirty="0" smtClean="0"/>
          </a:p>
          <a:p>
            <a:pPr>
              <a:buFontTx/>
              <a:buChar char="•"/>
            </a:pPr>
            <a:r>
              <a:rPr lang="de-DE" sz="1800" b="1" dirty="0" smtClean="0"/>
              <a:t>... </a:t>
            </a:r>
            <a:r>
              <a:rPr lang="de-DE" sz="1800" b="1" dirty="0" err="1" smtClean="0"/>
              <a:t>can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process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events</a:t>
            </a:r>
            <a:r>
              <a:rPr lang="de-DE" sz="1800" b="1" dirty="0" smtClean="0"/>
              <a:t> in high </a:t>
            </a:r>
            <a:r>
              <a:rPr lang="de-DE" sz="1800" b="1" dirty="0" err="1" smtClean="0"/>
              <a:t>flux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individually</a:t>
            </a:r>
            <a:endParaRPr lang="de-DE" sz="1800" b="1" dirty="0" smtClean="0"/>
          </a:p>
          <a:p>
            <a:pPr>
              <a:buFontTx/>
              <a:buChar char="•"/>
            </a:pPr>
            <a:r>
              <a:rPr lang="de-DE" sz="1800" b="1" dirty="0" smtClean="0"/>
              <a:t>... </a:t>
            </a:r>
            <a:r>
              <a:rPr lang="de-DE" sz="1800" b="1" dirty="0" err="1" smtClean="0"/>
              <a:t>allow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spectrometry</a:t>
            </a:r>
            <a:r>
              <a:rPr lang="de-DE" sz="1800" b="1" dirty="0" smtClean="0"/>
              <a:t> in high </a:t>
            </a:r>
            <a:r>
              <a:rPr lang="de-DE" sz="1800" b="1" dirty="0" err="1" smtClean="0"/>
              <a:t>flux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fields</a:t>
            </a:r>
            <a:endParaRPr lang="de-DE" sz="1800" b="1" dirty="0" smtClean="0"/>
          </a:p>
          <a:p>
            <a:pPr>
              <a:buFontTx/>
              <a:buChar char="•"/>
            </a:pPr>
            <a:r>
              <a:rPr lang="de-DE" sz="1800" b="1" dirty="0" smtClean="0"/>
              <a:t>... </a:t>
            </a:r>
            <a:r>
              <a:rPr lang="de-DE" sz="1800" b="1" dirty="0" err="1" smtClean="0"/>
              <a:t>allow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identification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of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particle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types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by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track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signature</a:t>
            </a:r>
            <a:endParaRPr lang="de-DE" sz="1800" b="1" dirty="0" smtClean="0"/>
          </a:p>
          <a:p>
            <a:pPr marL="0" indent="0"/>
            <a:endParaRPr lang="de-DE" sz="1800" b="1" dirty="0" smtClean="0"/>
          </a:p>
          <a:p>
            <a:pPr>
              <a:buFontTx/>
              <a:buChar char="•"/>
            </a:pPr>
            <a:endParaRPr lang="de-DE" sz="18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8810625" y="6486351"/>
            <a:ext cx="3905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 defTabSz="828675" eaLnBrk="0" fontAlgn="base" hangingPunct="0">
              <a:spcBef>
                <a:spcPct val="0"/>
              </a:spcBef>
              <a:spcAft>
                <a:spcPct val="0"/>
              </a:spcAft>
            </a:pPr>
            <a:fld id="{1A6DE775-9D78-4266-8618-656B06ED6F24}" type="slidenum">
              <a:rPr lang="de-DE" sz="1600">
                <a:solidFill>
                  <a:srgbClr val="000000"/>
                </a:solidFill>
                <a:cs typeface="Arial" charset="0"/>
              </a:rPr>
              <a:pPr algn="ctr" defTabSz="828675" eaLnBrk="0" fontAlgn="base" hangingPunct="0">
                <a:spcBef>
                  <a:spcPct val="0"/>
                </a:spcBef>
                <a:spcAft>
                  <a:spcPct val="0"/>
                </a:spcAft>
              </a:pPr>
              <a:t>57</a:t>
            </a:fld>
            <a:endParaRPr lang="de-DE" sz="16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61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1526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3054525"/>
              </p:ext>
            </p:extLst>
          </p:nvPr>
        </p:nvGraphicFramePr>
        <p:xfrm>
          <a:off x="1683407" y="3789536"/>
          <a:ext cx="5813425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92" name="Equation" r:id="rId4" imgW="2641600" imgH="393700" progId="Equation.3">
                  <p:embed/>
                </p:oleObj>
              </mc:Choice>
              <mc:Fallback>
                <p:oleObj name="Equation" r:id="rId4" imgW="26416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3407" y="3789536"/>
                        <a:ext cx="5813425" cy="863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4"/>
          <p:cNvSpPr>
            <a:spLocks noGrp="1" noChangeArrowheads="1"/>
          </p:cNvSpPr>
          <p:nvPr>
            <p:ph type="title"/>
          </p:nvPr>
        </p:nvSpPr>
        <p:spPr>
          <a:xfrm>
            <a:off x="546100" y="273050"/>
            <a:ext cx="8059738" cy="693738"/>
          </a:xfrm>
        </p:spPr>
        <p:txBody>
          <a:bodyPr/>
          <a:lstStyle/>
          <a:p>
            <a:r>
              <a:rPr lang="de-DE" dirty="0" err="1" smtClean="0"/>
              <a:t>Step</a:t>
            </a:r>
            <a:r>
              <a:rPr lang="de-DE" dirty="0" smtClean="0"/>
              <a:t> 2: Drift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diffusion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released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charge</a:t>
            </a:r>
            <a:r>
              <a:rPr lang="de-DE" dirty="0" smtClean="0"/>
              <a:t> </a:t>
            </a:r>
            <a:r>
              <a:rPr lang="de-DE" dirty="0" err="1" smtClean="0"/>
              <a:t>carriers</a:t>
            </a:r>
            <a:r>
              <a:rPr lang="de-DE" dirty="0" smtClean="0"/>
              <a:t> in </a:t>
            </a:r>
            <a:r>
              <a:rPr lang="de-DE" dirty="0" err="1" smtClean="0"/>
              <a:t>semiconductor</a:t>
            </a:r>
            <a:endParaRPr lang="de-DE" dirty="0"/>
          </a:p>
        </p:txBody>
      </p:sp>
      <p:pic>
        <p:nvPicPr>
          <p:cNvPr id="13" name="Picture 4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2948" y="210174"/>
            <a:ext cx="1713903" cy="1490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4" name="Oval 42"/>
          <p:cNvSpPr>
            <a:spLocks noChangeArrowheads="1"/>
          </p:cNvSpPr>
          <p:nvPr/>
        </p:nvSpPr>
        <p:spPr bwMode="auto">
          <a:xfrm>
            <a:off x="7990903" y="1024006"/>
            <a:ext cx="181497" cy="172746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6349" y="5086925"/>
            <a:ext cx="20968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Charge generation </a:t>
            </a:r>
            <a:br>
              <a:rPr lang="en-US" dirty="0" smtClean="0"/>
            </a:br>
            <a:r>
              <a:rPr lang="en-US" dirty="0" smtClean="0"/>
              <a:t>term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458032" y="2492896"/>
            <a:ext cx="2455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Charge carrier density</a:t>
            </a:r>
            <a:br>
              <a:rPr lang="en-US" dirty="0" smtClean="0"/>
            </a:br>
            <a:r>
              <a:rPr lang="en-US" dirty="0" smtClean="0"/>
              <a:t>              change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762288" y="5086925"/>
            <a:ext cx="1133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Drift term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058432" y="2564904"/>
            <a:ext cx="165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Diffusion term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282568" y="5158933"/>
            <a:ext cx="2249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Limited lifetime </a:t>
            </a:r>
            <a:r>
              <a:rPr lang="en-US" dirty="0"/>
              <a:t>t</a:t>
            </a:r>
            <a:r>
              <a:rPr lang="en-US" dirty="0" smtClean="0"/>
              <a:t>erm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1844824"/>
            <a:ext cx="907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Transport of charge carriers described by differential equation</a:t>
            </a:r>
            <a:endParaRPr lang="en-US" b="1" dirty="0"/>
          </a:p>
        </p:txBody>
      </p:sp>
      <p:sp>
        <p:nvSpPr>
          <p:cNvPr id="5" name="Down Arrow 4"/>
          <p:cNvSpPr/>
          <p:nvPr/>
        </p:nvSpPr>
        <p:spPr>
          <a:xfrm>
            <a:off x="5724128" y="3284984"/>
            <a:ext cx="216024" cy="50405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own Arrow 21"/>
          <p:cNvSpPr/>
          <p:nvPr/>
        </p:nvSpPr>
        <p:spPr>
          <a:xfrm>
            <a:off x="2699792" y="3212976"/>
            <a:ext cx="216024" cy="50405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>
            <a:off x="1763688" y="4581128"/>
            <a:ext cx="216024" cy="576064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Up Arrow 23"/>
          <p:cNvSpPr/>
          <p:nvPr/>
        </p:nvSpPr>
        <p:spPr>
          <a:xfrm>
            <a:off x="7020272" y="4653136"/>
            <a:ext cx="216024" cy="576064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Up Arrow 24"/>
          <p:cNvSpPr/>
          <p:nvPr/>
        </p:nvSpPr>
        <p:spPr>
          <a:xfrm>
            <a:off x="4139952" y="4581128"/>
            <a:ext cx="216024" cy="576064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42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4"/>
          <p:cNvSpPr>
            <a:spLocks noGrp="1" noChangeArrowheads="1"/>
          </p:cNvSpPr>
          <p:nvPr>
            <p:ph type="title"/>
          </p:nvPr>
        </p:nvSpPr>
        <p:spPr>
          <a:xfrm>
            <a:off x="546100" y="273050"/>
            <a:ext cx="8059738" cy="693738"/>
          </a:xfrm>
        </p:spPr>
        <p:txBody>
          <a:bodyPr/>
          <a:lstStyle/>
          <a:p>
            <a:r>
              <a:rPr lang="de-DE" dirty="0" err="1" smtClean="0"/>
              <a:t>Step</a:t>
            </a:r>
            <a:r>
              <a:rPr lang="de-DE" dirty="0" smtClean="0"/>
              <a:t> 2: Drift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diffusion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charge</a:t>
            </a:r>
            <a:r>
              <a:rPr lang="de-DE" dirty="0" smtClean="0"/>
              <a:t> </a:t>
            </a:r>
            <a:r>
              <a:rPr lang="de-DE" dirty="0" err="1" smtClean="0"/>
              <a:t>carriers</a:t>
            </a:r>
            <a:endParaRPr lang="de-DE" dirty="0"/>
          </a:p>
        </p:txBody>
      </p:sp>
      <p:pic>
        <p:nvPicPr>
          <p:cNvPr id="13" name="Picture 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2948" y="210174"/>
            <a:ext cx="1713903" cy="1490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4" name="Oval 42"/>
          <p:cNvSpPr>
            <a:spLocks noChangeArrowheads="1"/>
          </p:cNvSpPr>
          <p:nvPr/>
        </p:nvSpPr>
        <p:spPr bwMode="auto">
          <a:xfrm>
            <a:off x="7990903" y="1024006"/>
            <a:ext cx="181497" cy="172746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/>
          </a:p>
        </p:txBody>
      </p:sp>
      <p:pic>
        <p:nvPicPr>
          <p:cNvPr id="9" name="Picture 4" descr="E-Fel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63" t="6847" r="28749" b="7840"/>
          <a:stretch>
            <a:fillRect/>
          </a:stretch>
        </p:blipFill>
        <p:spPr bwMode="auto">
          <a:xfrm>
            <a:off x="1259632" y="1196752"/>
            <a:ext cx="2700851" cy="453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987824" y="1412776"/>
            <a:ext cx="3324567" cy="332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de-DE" sz="1600" b="1" dirty="0" err="1" smtClean="0">
                <a:solidFill>
                  <a:srgbClr val="FF6600"/>
                </a:solidFill>
              </a:rPr>
              <a:t>Electric</a:t>
            </a:r>
            <a:r>
              <a:rPr lang="de-DE" sz="1600" b="1" dirty="0" smtClean="0">
                <a:solidFill>
                  <a:srgbClr val="FF6600"/>
                </a:solidFill>
              </a:rPr>
              <a:t> </a:t>
            </a:r>
            <a:r>
              <a:rPr lang="de-DE" sz="1600" b="1" dirty="0" err="1" smtClean="0">
                <a:solidFill>
                  <a:srgbClr val="FF6600"/>
                </a:solidFill>
              </a:rPr>
              <a:t>field</a:t>
            </a:r>
            <a:r>
              <a:rPr lang="de-DE" sz="1600" b="1" dirty="0" smtClean="0">
                <a:solidFill>
                  <a:srgbClr val="FF6600"/>
                </a:solidFill>
              </a:rPr>
              <a:t> </a:t>
            </a:r>
            <a:r>
              <a:rPr lang="de-DE" sz="1600" b="1" dirty="0" err="1" smtClean="0">
                <a:solidFill>
                  <a:srgbClr val="FF6600"/>
                </a:solidFill>
              </a:rPr>
              <a:t>lines</a:t>
            </a:r>
            <a:endParaRPr lang="de-DE" sz="1600" b="1" dirty="0">
              <a:solidFill>
                <a:srgbClr val="FF660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 rot="1623418">
            <a:off x="2703122" y="1741519"/>
            <a:ext cx="257820" cy="101912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 rot="1623418">
            <a:off x="2607639" y="2151097"/>
            <a:ext cx="448787" cy="1841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rot="1623418">
            <a:off x="2548015" y="2765020"/>
            <a:ext cx="568034" cy="312624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 rot="1623418">
            <a:off x="2451248" y="3435197"/>
            <a:ext cx="761568" cy="537201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 rot="1623418">
            <a:off x="2342481" y="4411169"/>
            <a:ext cx="979103" cy="712758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3203848" y="3789040"/>
            <a:ext cx="3324567" cy="332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de-DE" sz="1600" b="1" dirty="0" err="1" smtClean="0">
                <a:solidFill>
                  <a:srgbClr val="3366FF"/>
                </a:solidFill>
              </a:rPr>
              <a:t>Electric</a:t>
            </a:r>
            <a:r>
              <a:rPr lang="de-DE" sz="1600" b="1" dirty="0" smtClean="0">
                <a:solidFill>
                  <a:srgbClr val="3366FF"/>
                </a:solidFill>
              </a:rPr>
              <a:t> potential</a:t>
            </a:r>
            <a:endParaRPr lang="de-DE" sz="1600" b="1" dirty="0">
              <a:solidFill>
                <a:srgbClr val="3366FF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 rot="1623418">
            <a:off x="2655692" y="1315538"/>
            <a:ext cx="376232" cy="213227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 rot="1623418">
            <a:off x="2708863" y="1825878"/>
            <a:ext cx="257820" cy="10191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 rot="1623418">
            <a:off x="4311876" y="2053449"/>
            <a:ext cx="376232" cy="213227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 rot="1623418">
            <a:off x="4229295" y="2791620"/>
            <a:ext cx="448787" cy="184199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860032" y="2699628"/>
            <a:ext cx="2109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Holes for example 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860032" y="1979548"/>
            <a:ext cx="2417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lectrons for example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03648" y="764704"/>
            <a:ext cx="2410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+ 150 V (for example)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115616" y="5733256"/>
            <a:ext cx="3315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Pixel electrodes at approx. 0 V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2267744" y="5013176"/>
            <a:ext cx="288032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2780184" y="5013176"/>
            <a:ext cx="279648" cy="4956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2915816" y="4949552"/>
            <a:ext cx="279648" cy="4956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860032" y="4725144"/>
            <a:ext cx="35980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Charge might be shared between</a:t>
            </a:r>
            <a:br>
              <a:rPr lang="en-US" dirty="0" smtClean="0"/>
            </a:br>
            <a:r>
              <a:rPr lang="en-US" dirty="0" smtClean="0"/>
              <a:t>several pixels (charge sharing,</a:t>
            </a:r>
            <a:br>
              <a:rPr lang="en-US" dirty="0" smtClean="0"/>
            </a:br>
            <a:r>
              <a:rPr lang="en-US" dirty="0" smtClean="0"/>
              <a:t>charge splitting)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83568" y="6488668"/>
            <a:ext cx="5753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Attention: Do not forget the second charge carrier type</a:t>
            </a:r>
            <a:endParaRPr lang="en-US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72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1730" name="AutoShape 2"/>
          <p:cNvSpPr>
            <a:spLocks noChangeArrowheads="1"/>
          </p:cNvSpPr>
          <p:nvPr/>
        </p:nvSpPr>
        <p:spPr bwMode="auto">
          <a:xfrm>
            <a:off x="-36512" y="996563"/>
            <a:ext cx="3820083" cy="504417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 dirty="0"/>
          </a:p>
        </p:txBody>
      </p:sp>
      <p:sp>
        <p:nvSpPr>
          <p:cNvPr id="1481735" name="Text Box 7"/>
          <p:cNvSpPr txBox="1">
            <a:spLocks noChangeArrowheads="1"/>
          </p:cNvSpPr>
          <p:nvPr/>
        </p:nvSpPr>
        <p:spPr bwMode="auto">
          <a:xfrm>
            <a:off x="146426" y="1402515"/>
            <a:ext cx="3730775" cy="1884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marL="180975" indent="-180975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>
              <a:buFontTx/>
              <a:buChar char="•"/>
            </a:pPr>
            <a:r>
              <a:rPr lang="de-DE" sz="1300" dirty="0" smtClean="0"/>
              <a:t>Charge </a:t>
            </a:r>
            <a:r>
              <a:rPr lang="de-DE" sz="1300" dirty="0" err="1" smtClean="0"/>
              <a:t>above</a:t>
            </a:r>
            <a:r>
              <a:rPr lang="de-DE" sz="1300" dirty="0" smtClean="0"/>
              <a:t> </a:t>
            </a:r>
            <a:r>
              <a:rPr lang="de-DE" sz="1300" dirty="0" err="1" smtClean="0"/>
              <a:t>electrode</a:t>
            </a:r>
            <a:r>
              <a:rPr lang="de-DE" sz="1300" dirty="0" smtClean="0"/>
              <a:t> </a:t>
            </a:r>
            <a:r>
              <a:rPr lang="de-DE" sz="1300" dirty="0" err="1" smtClean="0"/>
              <a:t>influences</a:t>
            </a:r>
            <a:r>
              <a:rPr lang="de-DE" sz="1300" dirty="0" smtClean="0"/>
              <a:t> </a:t>
            </a:r>
            <a:r>
              <a:rPr lang="de-DE" sz="1300" dirty="0" err="1" smtClean="0"/>
              <a:t>mirror</a:t>
            </a:r>
            <a:r>
              <a:rPr lang="de-DE" sz="1300" dirty="0" smtClean="0"/>
              <a:t/>
            </a:r>
            <a:br>
              <a:rPr lang="de-DE" sz="1300" dirty="0" smtClean="0"/>
            </a:br>
            <a:r>
              <a:rPr lang="de-DE" sz="1300" dirty="0" err="1" smtClean="0"/>
              <a:t>charge</a:t>
            </a:r>
            <a:r>
              <a:rPr lang="de-DE" sz="1300" dirty="0" smtClean="0"/>
              <a:t> in all </a:t>
            </a:r>
            <a:r>
              <a:rPr lang="de-DE" sz="1300" dirty="0" err="1" smtClean="0"/>
              <a:t>pixel</a:t>
            </a:r>
            <a:r>
              <a:rPr lang="de-DE" sz="1300" dirty="0" smtClean="0"/>
              <a:t> </a:t>
            </a:r>
            <a:r>
              <a:rPr lang="de-DE" sz="1300" dirty="0" err="1" smtClean="0"/>
              <a:t>electrodes</a:t>
            </a:r>
            <a:endParaRPr lang="de-DE" sz="1300" dirty="0"/>
          </a:p>
          <a:p>
            <a:pPr marL="0" indent="0"/>
            <a:endParaRPr lang="de-DE" sz="1300" dirty="0"/>
          </a:p>
          <a:p>
            <a:pPr>
              <a:buFontTx/>
              <a:buChar char="•"/>
            </a:pPr>
            <a:r>
              <a:rPr lang="de-DE" sz="1300" dirty="0" smtClean="0"/>
              <a:t>Charge </a:t>
            </a:r>
            <a:r>
              <a:rPr lang="de-DE" sz="1300" dirty="0" err="1" smtClean="0"/>
              <a:t>carrier</a:t>
            </a:r>
            <a:r>
              <a:rPr lang="de-DE" sz="1300" dirty="0" smtClean="0"/>
              <a:t> </a:t>
            </a:r>
            <a:r>
              <a:rPr lang="de-DE" sz="1300" dirty="0" err="1" smtClean="0"/>
              <a:t>moves</a:t>
            </a:r>
            <a:r>
              <a:rPr lang="de-DE" sz="1300" dirty="0" smtClean="0"/>
              <a:t> -&gt; </a:t>
            </a:r>
            <a:r>
              <a:rPr lang="de-DE" sz="1300" dirty="0" err="1" smtClean="0"/>
              <a:t>mirror</a:t>
            </a:r>
            <a:r>
              <a:rPr lang="de-DE" sz="1300" dirty="0" smtClean="0"/>
              <a:t> </a:t>
            </a:r>
            <a:r>
              <a:rPr lang="de-DE" sz="1300" dirty="0" err="1" smtClean="0"/>
              <a:t>charge</a:t>
            </a:r>
            <a:r>
              <a:rPr lang="de-DE" sz="1300" dirty="0" smtClean="0"/>
              <a:t> </a:t>
            </a:r>
            <a:r>
              <a:rPr lang="de-DE" sz="1300" dirty="0" err="1" smtClean="0"/>
              <a:t>changes</a:t>
            </a:r>
            <a:endParaRPr lang="de-DE" sz="1300" dirty="0"/>
          </a:p>
          <a:p>
            <a:pPr>
              <a:buFontTx/>
              <a:buChar char="•"/>
            </a:pPr>
            <a:endParaRPr lang="de-DE" sz="1300" dirty="0" smtClean="0"/>
          </a:p>
          <a:p>
            <a:pPr>
              <a:buFontTx/>
              <a:buChar char="•"/>
            </a:pPr>
            <a:r>
              <a:rPr lang="de-DE" sz="1300" dirty="0" smtClean="0"/>
              <a:t>A </a:t>
            </a:r>
            <a:r>
              <a:rPr lang="de-DE" sz="1300" dirty="0" err="1" smtClean="0"/>
              <a:t>current</a:t>
            </a:r>
            <a:r>
              <a:rPr lang="de-DE" sz="1300" dirty="0" smtClean="0"/>
              <a:t> </a:t>
            </a:r>
            <a:r>
              <a:rPr lang="de-DE" sz="1300" dirty="0" err="1" smtClean="0"/>
              <a:t>flows</a:t>
            </a:r>
            <a:r>
              <a:rPr lang="de-DE" sz="1300" dirty="0" smtClean="0"/>
              <a:t> in </a:t>
            </a:r>
            <a:r>
              <a:rPr lang="de-DE" sz="1300" dirty="0" err="1" smtClean="0"/>
              <a:t>or</a:t>
            </a:r>
            <a:r>
              <a:rPr lang="de-DE" sz="1300" dirty="0" smtClean="0"/>
              <a:t> out </a:t>
            </a:r>
            <a:r>
              <a:rPr lang="de-DE" sz="1300" dirty="0" err="1" smtClean="0"/>
              <a:t>the</a:t>
            </a:r>
            <a:r>
              <a:rPr lang="de-DE" sz="1300" dirty="0" smtClean="0"/>
              <a:t> </a:t>
            </a:r>
            <a:r>
              <a:rPr lang="de-DE" sz="1300" dirty="0" err="1" smtClean="0"/>
              <a:t>pixel</a:t>
            </a:r>
            <a:r>
              <a:rPr lang="de-DE" sz="1300" dirty="0" smtClean="0"/>
              <a:t> </a:t>
            </a:r>
            <a:r>
              <a:rPr lang="de-DE" sz="1300" dirty="0" err="1" smtClean="0"/>
              <a:t>electrode</a:t>
            </a:r>
            <a:endParaRPr lang="de-DE" sz="1300" dirty="0"/>
          </a:p>
          <a:p>
            <a:endParaRPr lang="de-DE" sz="1300" dirty="0"/>
          </a:p>
          <a:p>
            <a:endParaRPr lang="de-DE" sz="1300" dirty="0"/>
          </a:p>
        </p:txBody>
      </p:sp>
      <p:graphicFrame>
        <p:nvGraphicFramePr>
          <p:cNvPr id="148173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0723857"/>
              </p:ext>
            </p:extLst>
          </p:nvPr>
        </p:nvGraphicFramePr>
        <p:xfrm>
          <a:off x="901700" y="3379788"/>
          <a:ext cx="1773238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183" name="Equation" r:id="rId4" imgW="1244600" imgH="431800" progId="Equation.3">
                  <p:embed/>
                </p:oleObj>
              </mc:Choice>
              <mc:Fallback>
                <p:oleObj name="Equation" r:id="rId4" imgW="12446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700" y="3379788"/>
                        <a:ext cx="1773238" cy="6143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81737" name="Group 9"/>
          <p:cNvGrpSpPr>
            <a:grpSpLocks/>
          </p:cNvGrpSpPr>
          <p:nvPr/>
        </p:nvGrpSpPr>
        <p:grpSpPr bwMode="auto">
          <a:xfrm>
            <a:off x="657786" y="4460112"/>
            <a:ext cx="1999350" cy="1501448"/>
            <a:chOff x="758" y="2754"/>
            <a:chExt cx="1508" cy="1247"/>
          </a:xfrm>
        </p:grpSpPr>
        <p:sp>
          <p:nvSpPr>
            <p:cNvPr id="1481738" name="AutoShape 10"/>
            <p:cNvSpPr>
              <a:spLocks noChangeArrowheads="1"/>
            </p:cNvSpPr>
            <p:nvPr/>
          </p:nvSpPr>
          <p:spPr bwMode="auto">
            <a:xfrm>
              <a:off x="758" y="3323"/>
              <a:ext cx="1508" cy="678"/>
            </a:xfrm>
            <a:prstGeom prst="parallelogram">
              <a:avLst>
                <a:gd name="adj" fmla="val 55605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1739" name="Line 11"/>
            <p:cNvSpPr>
              <a:spLocks noChangeShapeType="1"/>
            </p:cNvSpPr>
            <p:nvPr/>
          </p:nvSpPr>
          <p:spPr bwMode="auto">
            <a:xfrm>
              <a:off x="1532" y="2920"/>
              <a:ext cx="0" cy="31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481740" name="Group 12"/>
            <p:cNvGrpSpPr>
              <a:grpSpLocks/>
            </p:cNvGrpSpPr>
            <p:nvPr/>
          </p:nvGrpSpPr>
          <p:grpSpPr bwMode="auto">
            <a:xfrm>
              <a:off x="1040" y="3439"/>
              <a:ext cx="1005" cy="435"/>
              <a:chOff x="2026" y="2499"/>
              <a:chExt cx="2298" cy="931"/>
            </a:xfrm>
          </p:grpSpPr>
          <p:sp>
            <p:nvSpPr>
              <p:cNvPr id="1481741" name="Line 13"/>
              <p:cNvSpPr>
                <a:spLocks noChangeShapeType="1"/>
              </p:cNvSpPr>
              <p:nvPr/>
            </p:nvSpPr>
            <p:spPr bwMode="auto">
              <a:xfrm>
                <a:off x="2525" y="2499"/>
                <a:ext cx="227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1742" name="Line 14"/>
              <p:cNvSpPr>
                <a:spLocks noChangeShapeType="1"/>
              </p:cNvSpPr>
              <p:nvPr/>
            </p:nvSpPr>
            <p:spPr bwMode="auto">
              <a:xfrm>
                <a:off x="3560" y="3249"/>
                <a:ext cx="182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1743" name="Line 15"/>
              <p:cNvSpPr>
                <a:spLocks noChangeShapeType="1"/>
              </p:cNvSpPr>
              <p:nvPr/>
            </p:nvSpPr>
            <p:spPr bwMode="auto">
              <a:xfrm flipV="1">
                <a:off x="2979" y="3203"/>
                <a:ext cx="82" cy="20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1744" name="Line 16"/>
              <p:cNvSpPr>
                <a:spLocks noChangeShapeType="1"/>
              </p:cNvSpPr>
              <p:nvPr/>
            </p:nvSpPr>
            <p:spPr bwMode="auto">
              <a:xfrm flipV="1">
                <a:off x="2026" y="3273"/>
                <a:ext cx="273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1745" name="Line 17"/>
              <p:cNvSpPr>
                <a:spLocks noChangeShapeType="1"/>
              </p:cNvSpPr>
              <p:nvPr/>
            </p:nvSpPr>
            <p:spPr bwMode="auto">
              <a:xfrm flipH="1">
                <a:off x="4098" y="2499"/>
                <a:ext cx="226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1746" name="Line 18"/>
              <p:cNvSpPr>
                <a:spLocks noChangeShapeType="1"/>
              </p:cNvSpPr>
              <p:nvPr/>
            </p:nvSpPr>
            <p:spPr bwMode="auto">
              <a:xfrm flipH="1">
                <a:off x="3288" y="2536"/>
                <a:ext cx="70" cy="1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481747" name="Group 19"/>
            <p:cNvGrpSpPr>
              <a:grpSpLocks/>
            </p:cNvGrpSpPr>
            <p:nvPr/>
          </p:nvGrpSpPr>
          <p:grpSpPr bwMode="auto">
            <a:xfrm>
              <a:off x="914" y="3323"/>
              <a:ext cx="1224" cy="678"/>
              <a:chOff x="1738" y="2251"/>
              <a:chExt cx="2799" cy="1451"/>
            </a:xfrm>
          </p:grpSpPr>
          <p:sp>
            <p:nvSpPr>
              <p:cNvPr id="1481748" name="Line 20"/>
              <p:cNvSpPr>
                <a:spLocks noChangeShapeType="1"/>
              </p:cNvSpPr>
              <p:nvPr/>
            </p:nvSpPr>
            <p:spPr bwMode="auto">
              <a:xfrm>
                <a:off x="1738" y="3129"/>
                <a:ext cx="25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1749" name="Line 21"/>
              <p:cNvSpPr>
                <a:spLocks noChangeShapeType="1"/>
              </p:cNvSpPr>
              <p:nvPr/>
            </p:nvSpPr>
            <p:spPr bwMode="auto">
              <a:xfrm>
                <a:off x="1997" y="2704"/>
                <a:ext cx="25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1750" name="Line 22"/>
              <p:cNvSpPr>
                <a:spLocks noChangeShapeType="1"/>
              </p:cNvSpPr>
              <p:nvPr/>
            </p:nvSpPr>
            <p:spPr bwMode="auto">
              <a:xfrm flipV="1">
                <a:off x="2290" y="2251"/>
                <a:ext cx="817" cy="14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1751" name="Line 23"/>
              <p:cNvSpPr>
                <a:spLocks noChangeShapeType="1"/>
              </p:cNvSpPr>
              <p:nvPr/>
            </p:nvSpPr>
            <p:spPr bwMode="auto">
              <a:xfrm flipV="1">
                <a:off x="3106" y="2251"/>
                <a:ext cx="817" cy="14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481752" name="Group 24"/>
            <p:cNvGrpSpPr>
              <a:grpSpLocks/>
            </p:cNvGrpSpPr>
            <p:nvPr/>
          </p:nvGrpSpPr>
          <p:grpSpPr bwMode="auto">
            <a:xfrm>
              <a:off x="1790" y="3873"/>
              <a:ext cx="60" cy="64"/>
              <a:chOff x="1474" y="1480"/>
              <a:chExt cx="136" cy="136"/>
            </a:xfrm>
          </p:grpSpPr>
          <p:sp>
            <p:nvSpPr>
              <p:cNvPr id="1481753" name="AutoShape 25"/>
              <p:cNvSpPr>
                <a:spLocks noChangeArrowheads="1"/>
              </p:cNvSpPr>
              <p:nvPr/>
            </p:nvSpPr>
            <p:spPr bwMode="auto">
              <a:xfrm>
                <a:off x="1474" y="1480"/>
                <a:ext cx="136" cy="136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81754" name="Line 26"/>
              <p:cNvSpPr>
                <a:spLocks noChangeShapeType="1"/>
              </p:cNvSpPr>
              <p:nvPr/>
            </p:nvSpPr>
            <p:spPr bwMode="auto">
              <a:xfrm>
                <a:off x="1474" y="1549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481755" name="Group 27"/>
            <p:cNvGrpSpPr>
              <a:grpSpLocks/>
            </p:cNvGrpSpPr>
            <p:nvPr/>
          </p:nvGrpSpPr>
          <p:grpSpPr bwMode="auto">
            <a:xfrm>
              <a:off x="977" y="3852"/>
              <a:ext cx="59" cy="64"/>
              <a:chOff x="1474" y="1480"/>
              <a:chExt cx="136" cy="136"/>
            </a:xfrm>
          </p:grpSpPr>
          <p:sp>
            <p:nvSpPr>
              <p:cNvPr id="1481756" name="AutoShape 28"/>
              <p:cNvSpPr>
                <a:spLocks noChangeArrowheads="1"/>
              </p:cNvSpPr>
              <p:nvPr/>
            </p:nvSpPr>
            <p:spPr bwMode="auto">
              <a:xfrm>
                <a:off x="1474" y="1480"/>
                <a:ext cx="136" cy="136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81757" name="Line 29"/>
              <p:cNvSpPr>
                <a:spLocks noChangeShapeType="1"/>
              </p:cNvSpPr>
              <p:nvPr/>
            </p:nvSpPr>
            <p:spPr bwMode="auto">
              <a:xfrm>
                <a:off x="1474" y="1549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481758" name="Group 30"/>
            <p:cNvGrpSpPr>
              <a:grpSpLocks/>
            </p:cNvGrpSpPr>
            <p:nvPr/>
          </p:nvGrpSpPr>
          <p:grpSpPr bwMode="auto">
            <a:xfrm>
              <a:off x="1612" y="3386"/>
              <a:ext cx="60" cy="64"/>
              <a:chOff x="1474" y="1480"/>
              <a:chExt cx="136" cy="136"/>
            </a:xfrm>
          </p:grpSpPr>
          <p:sp>
            <p:nvSpPr>
              <p:cNvPr id="1481759" name="AutoShape 31"/>
              <p:cNvSpPr>
                <a:spLocks noChangeArrowheads="1"/>
              </p:cNvSpPr>
              <p:nvPr/>
            </p:nvSpPr>
            <p:spPr bwMode="auto">
              <a:xfrm>
                <a:off x="1474" y="1480"/>
                <a:ext cx="136" cy="136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81760" name="Line 32"/>
              <p:cNvSpPr>
                <a:spLocks noChangeShapeType="1"/>
              </p:cNvSpPr>
              <p:nvPr/>
            </p:nvSpPr>
            <p:spPr bwMode="auto">
              <a:xfrm>
                <a:off x="1474" y="1549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481761" name="Group 33"/>
            <p:cNvGrpSpPr>
              <a:grpSpLocks/>
            </p:cNvGrpSpPr>
            <p:nvPr/>
          </p:nvGrpSpPr>
          <p:grpSpPr bwMode="auto">
            <a:xfrm>
              <a:off x="2049" y="3386"/>
              <a:ext cx="59" cy="64"/>
              <a:chOff x="1474" y="1480"/>
              <a:chExt cx="136" cy="136"/>
            </a:xfrm>
          </p:grpSpPr>
          <p:sp>
            <p:nvSpPr>
              <p:cNvPr id="1481762" name="AutoShape 34"/>
              <p:cNvSpPr>
                <a:spLocks noChangeArrowheads="1"/>
              </p:cNvSpPr>
              <p:nvPr/>
            </p:nvSpPr>
            <p:spPr bwMode="auto">
              <a:xfrm>
                <a:off x="1474" y="1480"/>
                <a:ext cx="136" cy="136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81763" name="Line 35"/>
              <p:cNvSpPr>
                <a:spLocks noChangeShapeType="1"/>
              </p:cNvSpPr>
              <p:nvPr/>
            </p:nvSpPr>
            <p:spPr bwMode="auto">
              <a:xfrm>
                <a:off x="1474" y="1549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481764" name="Group 36"/>
            <p:cNvGrpSpPr>
              <a:grpSpLocks/>
            </p:cNvGrpSpPr>
            <p:nvPr/>
          </p:nvGrpSpPr>
          <p:grpSpPr bwMode="auto">
            <a:xfrm>
              <a:off x="1413" y="3873"/>
              <a:ext cx="60" cy="64"/>
              <a:chOff x="1474" y="1480"/>
              <a:chExt cx="136" cy="136"/>
            </a:xfrm>
          </p:grpSpPr>
          <p:sp>
            <p:nvSpPr>
              <p:cNvPr id="1481765" name="AutoShape 37"/>
              <p:cNvSpPr>
                <a:spLocks noChangeArrowheads="1"/>
              </p:cNvSpPr>
              <p:nvPr/>
            </p:nvSpPr>
            <p:spPr bwMode="auto">
              <a:xfrm>
                <a:off x="1474" y="1480"/>
                <a:ext cx="136" cy="136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81766" name="Line 38"/>
              <p:cNvSpPr>
                <a:spLocks noChangeShapeType="1"/>
              </p:cNvSpPr>
              <p:nvPr/>
            </p:nvSpPr>
            <p:spPr bwMode="auto">
              <a:xfrm>
                <a:off x="1474" y="1549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481767" name="Group 39"/>
            <p:cNvGrpSpPr>
              <a:grpSpLocks/>
            </p:cNvGrpSpPr>
            <p:nvPr/>
          </p:nvGrpSpPr>
          <p:grpSpPr bwMode="auto">
            <a:xfrm>
              <a:off x="1195" y="3386"/>
              <a:ext cx="60" cy="64"/>
              <a:chOff x="1474" y="1480"/>
              <a:chExt cx="136" cy="136"/>
            </a:xfrm>
          </p:grpSpPr>
          <p:sp>
            <p:nvSpPr>
              <p:cNvPr id="1481768" name="AutoShape 40"/>
              <p:cNvSpPr>
                <a:spLocks noChangeArrowheads="1"/>
              </p:cNvSpPr>
              <p:nvPr/>
            </p:nvSpPr>
            <p:spPr bwMode="auto">
              <a:xfrm>
                <a:off x="1474" y="1480"/>
                <a:ext cx="136" cy="136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81769" name="Line 41"/>
              <p:cNvSpPr>
                <a:spLocks noChangeShapeType="1"/>
              </p:cNvSpPr>
              <p:nvPr/>
            </p:nvSpPr>
            <p:spPr bwMode="auto">
              <a:xfrm>
                <a:off x="1474" y="1549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aphicFrame>
          <p:nvGraphicFramePr>
            <p:cNvPr id="1481771" name="Object 43"/>
            <p:cNvGraphicFramePr>
              <a:graphicFrameLocks noChangeAspect="1"/>
            </p:cNvGraphicFramePr>
            <p:nvPr/>
          </p:nvGraphicFramePr>
          <p:xfrm>
            <a:off x="1355" y="3556"/>
            <a:ext cx="411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3184" name="Formel" r:id="rId6" imgW="508000" imgH="228600" progId="Equation.3">
                    <p:embed/>
                  </p:oleObj>
                </mc:Choice>
                <mc:Fallback>
                  <p:oleObj name="Formel" r:id="rId6" imgW="5080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55" y="3556"/>
                          <a:ext cx="411" cy="18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81772" name="Oval 44"/>
            <p:cNvSpPr>
              <a:spLocks noChangeArrowheads="1"/>
            </p:cNvSpPr>
            <p:nvPr/>
          </p:nvSpPr>
          <p:spPr bwMode="auto">
            <a:xfrm>
              <a:off x="1434" y="2754"/>
              <a:ext cx="204" cy="18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430" tIns="45716" rIns="91430" bIns="45716" anchor="ctr"/>
            <a:lstStyle/>
            <a:p>
              <a:pPr defTabSz="828013"/>
              <a:r>
                <a:rPr lang="de-DE" b="1">
                  <a:solidFill>
                    <a:schemeClr val="tx1"/>
                  </a:solidFill>
                </a:rPr>
                <a:t>+</a:t>
              </a:r>
            </a:p>
          </p:txBody>
        </p:sp>
        <p:graphicFrame>
          <p:nvGraphicFramePr>
            <p:cNvPr id="1481773" name="Object 45"/>
            <p:cNvGraphicFramePr>
              <a:graphicFrameLocks noChangeAspect="1"/>
            </p:cNvGraphicFramePr>
            <p:nvPr/>
          </p:nvGraphicFramePr>
          <p:xfrm>
            <a:off x="1390" y="2932"/>
            <a:ext cx="113" cy="2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3185" name="Formel" r:id="rId8" imgW="114250" imgH="228501" progId="Equation.3">
                    <p:embed/>
                  </p:oleObj>
                </mc:Choice>
                <mc:Fallback>
                  <p:oleObj name="Formel" r:id="rId8" imgW="114250" imgH="228501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90" y="2932"/>
                          <a:ext cx="113" cy="22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481774" name="AutoShape 46"/>
          <p:cNvSpPr>
            <a:spLocks noChangeArrowheads="1"/>
          </p:cNvSpPr>
          <p:nvPr/>
        </p:nvSpPr>
        <p:spPr bwMode="auto">
          <a:xfrm>
            <a:off x="4563357" y="1191945"/>
            <a:ext cx="3820083" cy="504417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481775" name="Text Box 47"/>
          <p:cNvSpPr txBox="1">
            <a:spLocks noChangeArrowheads="1"/>
          </p:cNvSpPr>
          <p:nvPr/>
        </p:nvSpPr>
        <p:spPr bwMode="auto">
          <a:xfrm>
            <a:off x="3779912" y="1505704"/>
            <a:ext cx="3730775" cy="4685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marL="180975" indent="-180975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>
              <a:buFontTx/>
              <a:buChar char="•"/>
            </a:pPr>
            <a:r>
              <a:rPr lang="de-DE" sz="1300" dirty="0" err="1" smtClean="0"/>
              <a:t>Pixelelectrode</a:t>
            </a:r>
            <a:r>
              <a:rPr lang="de-DE" sz="1300" dirty="0" smtClean="0"/>
              <a:t> </a:t>
            </a:r>
            <a:r>
              <a:rPr lang="de-DE" sz="1300" dirty="0" err="1" smtClean="0"/>
              <a:t>at</a:t>
            </a:r>
            <a:r>
              <a:rPr lang="de-DE" sz="1300" dirty="0" smtClean="0"/>
              <a:t>         </a:t>
            </a:r>
            <a:r>
              <a:rPr lang="de-DE" sz="1300" dirty="0" err="1" smtClean="0"/>
              <a:t>is</a:t>
            </a:r>
            <a:r>
              <a:rPr lang="de-DE" sz="1300" dirty="0" smtClean="0"/>
              <a:t> </a:t>
            </a:r>
            <a:r>
              <a:rPr lang="de-DE" sz="1300" dirty="0" err="1" smtClean="0"/>
              <a:t>put</a:t>
            </a:r>
            <a:r>
              <a:rPr lang="de-DE" sz="1300" dirty="0" smtClean="0"/>
              <a:t> </a:t>
            </a:r>
            <a:r>
              <a:rPr lang="de-DE" sz="1300" dirty="0" err="1" smtClean="0"/>
              <a:t>to</a:t>
            </a:r>
            <a:r>
              <a:rPr lang="de-DE" sz="1300" dirty="0" smtClean="0"/>
              <a:t> norm </a:t>
            </a:r>
            <a:r>
              <a:rPr lang="de-DE" sz="1300" dirty="0" err="1" smtClean="0"/>
              <a:t>weighting</a:t>
            </a:r>
            <a:r>
              <a:rPr lang="de-DE" sz="1300" dirty="0" smtClean="0"/>
              <a:t> potential</a:t>
            </a:r>
            <a:endParaRPr lang="de-DE" sz="1300" dirty="0"/>
          </a:p>
          <a:p>
            <a:pPr>
              <a:buFontTx/>
              <a:buChar char="•"/>
            </a:pPr>
            <a:endParaRPr lang="de-DE" sz="1300" dirty="0"/>
          </a:p>
          <a:p>
            <a:pPr>
              <a:buFontTx/>
              <a:buChar char="•"/>
            </a:pPr>
            <a:endParaRPr lang="de-DE" sz="1300" dirty="0"/>
          </a:p>
          <a:p>
            <a:pPr>
              <a:buFontTx/>
              <a:buChar char="•"/>
            </a:pPr>
            <a:endParaRPr lang="de-DE" sz="1300" dirty="0"/>
          </a:p>
          <a:p>
            <a:pPr>
              <a:buFontTx/>
              <a:buChar char="•"/>
            </a:pPr>
            <a:r>
              <a:rPr lang="de-DE" sz="1300" dirty="0" smtClean="0"/>
              <a:t>Other </a:t>
            </a:r>
            <a:r>
              <a:rPr lang="de-DE" sz="1300" dirty="0" err="1" smtClean="0"/>
              <a:t>electrodes</a:t>
            </a:r>
            <a:r>
              <a:rPr lang="de-DE" sz="1300" dirty="0" smtClean="0"/>
              <a:t> </a:t>
            </a:r>
            <a:r>
              <a:rPr lang="de-DE" sz="1300" dirty="0" err="1" smtClean="0"/>
              <a:t>to</a:t>
            </a:r>
            <a:r>
              <a:rPr lang="de-DE" sz="1300" dirty="0" smtClean="0"/>
              <a:t> 0:</a:t>
            </a:r>
            <a:endParaRPr lang="de-DE" sz="1300" dirty="0"/>
          </a:p>
          <a:p>
            <a:pPr>
              <a:buFontTx/>
              <a:buChar char="•"/>
            </a:pPr>
            <a:endParaRPr lang="de-DE" sz="1300" dirty="0"/>
          </a:p>
          <a:p>
            <a:pPr>
              <a:buFontTx/>
              <a:buChar char="•"/>
            </a:pPr>
            <a:endParaRPr lang="de-DE" sz="1300" dirty="0"/>
          </a:p>
          <a:p>
            <a:pPr>
              <a:buFontTx/>
              <a:buChar char="•"/>
            </a:pPr>
            <a:endParaRPr lang="de-DE" sz="1300" dirty="0"/>
          </a:p>
          <a:p>
            <a:pPr>
              <a:buFontTx/>
              <a:buChar char="•"/>
            </a:pPr>
            <a:endParaRPr lang="de-DE" sz="1300" dirty="0"/>
          </a:p>
          <a:p>
            <a:pPr>
              <a:buFontTx/>
              <a:buChar char="•"/>
            </a:pPr>
            <a:r>
              <a:rPr lang="de-DE" sz="1300" dirty="0" err="1" smtClean="0"/>
              <a:t>Solve</a:t>
            </a:r>
            <a:r>
              <a:rPr lang="de-DE" sz="1300" dirty="0" smtClean="0"/>
              <a:t> Laplace </a:t>
            </a:r>
            <a:r>
              <a:rPr lang="de-DE" sz="1300" dirty="0" err="1" smtClean="0"/>
              <a:t>equation</a:t>
            </a:r>
            <a:r>
              <a:rPr lang="de-DE" sz="1300" dirty="0" smtClean="0"/>
              <a:t>:</a:t>
            </a:r>
            <a:endParaRPr lang="de-DE" sz="1300" dirty="0"/>
          </a:p>
          <a:p>
            <a:pPr>
              <a:buFontTx/>
              <a:buChar char="•"/>
            </a:pPr>
            <a:endParaRPr lang="de-DE" sz="1300" dirty="0"/>
          </a:p>
          <a:p>
            <a:pPr>
              <a:buFontTx/>
              <a:buChar char="•"/>
            </a:pPr>
            <a:endParaRPr lang="de-DE" sz="1300" dirty="0"/>
          </a:p>
          <a:p>
            <a:pPr>
              <a:buFontTx/>
              <a:buChar char="•"/>
            </a:pPr>
            <a:endParaRPr lang="de-DE" sz="1300" dirty="0"/>
          </a:p>
          <a:p>
            <a:pPr>
              <a:buFontTx/>
              <a:buChar char="•"/>
            </a:pPr>
            <a:endParaRPr lang="de-DE" sz="1300" dirty="0"/>
          </a:p>
          <a:p>
            <a:pPr>
              <a:buFontTx/>
              <a:buChar char="•"/>
            </a:pPr>
            <a:r>
              <a:rPr lang="de-DE" sz="1300" dirty="0" err="1" smtClean="0"/>
              <a:t>Obtain</a:t>
            </a:r>
            <a:r>
              <a:rPr lang="de-DE" sz="1300" dirty="0" smtClean="0"/>
              <a:t> </a:t>
            </a:r>
            <a:r>
              <a:rPr lang="de-DE" sz="1300" dirty="0" err="1" smtClean="0"/>
              <a:t>weighting</a:t>
            </a:r>
            <a:r>
              <a:rPr lang="de-DE" sz="1300" dirty="0" smtClean="0"/>
              <a:t>-Field:</a:t>
            </a:r>
            <a:endParaRPr lang="de-DE" sz="1300" dirty="0"/>
          </a:p>
          <a:p>
            <a:pPr>
              <a:buFontTx/>
              <a:buChar char="•"/>
            </a:pPr>
            <a:endParaRPr lang="de-DE" sz="1300" dirty="0"/>
          </a:p>
          <a:p>
            <a:pPr>
              <a:buFontTx/>
              <a:buChar char="•"/>
            </a:pPr>
            <a:endParaRPr lang="de-DE" sz="1300" dirty="0"/>
          </a:p>
          <a:p>
            <a:pPr>
              <a:buFontTx/>
              <a:buChar char="•"/>
            </a:pPr>
            <a:endParaRPr lang="de-DE" sz="1300" dirty="0"/>
          </a:p>
          <a:p>
            <a:pPr>
              <a:buFontTx/>
              <a:buChar char="•"/>
            </a:pPr>
            <a:endParaRPr lang="de-DE" sz="1300" dirty="0"/>
          </a:p>
          <a:p>
            <a:pPr>
              <a:buFontTx/>
              <a:buChar char="•"/>
            </a:pPr>
            <a:endParaRPr lang="de-DE" sz="1300" dirty="0"/>
          </a:p>
          <a:p>
            <a:endParaRPr lang="de-DE" sz="1300" dirty="0"/>
          </a:p>
          <a:p>
            <a:endParaRPr lang="de-DE" sz="1300" dirty="0"/>
          </a:p>
        </p:txBody>
      </p:sp>
      <p:graphicFrame>
        <p:nvGraphicFramePr>
          <p:cNvPr id="1481776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636343"/>
              </p:ext>
            </p:extLst>
          </p:nvPr>
        </p:nvGraphicFramePr>
        <p:xfrm>
          <a:off x="2014538" y="2849563"/>
          <a:ext cx="652462" cy="32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186" name="Equation" r:id="rId10" imgW="457200" imgH="228600" progId="Equation.3">
                  <p:embed/>
                </p:oleObj>
              </mc:Choice>
              <mc:Fallback>
                <p:oleObj name="Equation" r:id="rId10" imgW="457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4538" y="2849563"/>
                        <a:ext cx="652462" cy="325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81777" name="AutoShape 49"/>
          <p:cNvSpPr>
            <a:spLocks/>
          </p:cNvSpPr>
          <p:nvPr/>
        </p:nvSpPr>
        <p:spPr bwMode="auto">
          <a:xfrm rot="16200000">
            <a:off x="2106943" y="3414609"/>
            <a:ext cx="190020" cy="1244552"/>
          </a:xfrm>
          <a:prstGeom prst="leftBrace">
            <a:avLst>
              <a:gd name="adj1" fmla="val 5454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/>
          </a:p>
        </p:txBody>
      </p:sp>
      <p:graphicFrame>
        <p:nvGraphicFramePr>
          <p:cNvPr id="1481778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3149551"/>
              </p:ext>
            </p:extLst>
          </p:nvPr>
        </p:nvGraphicFramePr>
        <p:xfrm>
          <a:off x="5024438" y="4060825"/>
          <a:ext cx="115570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187" name="Equation" r:id="rId12" imgW="812800" imgH="228600" progId="Equation.3">
                  <p:embed/>
                </p:oleObj>
              </mc:Choice>
              <mc:Fallback>
                <p:oleObj name="Equation" r:id="rId12" imgW="8128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4438" y="4060825"/>
                        <a:ext cx="1155700" cy="32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81779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0644062"/>
              </p:ext>
            </p:extLst>
          </p:nvPr>
        </p:nvGraphicFramePr>
        <p:xfrm>
          <a:off x="4914900" y="1978025"/>
          <a:ext cx="1373188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188" name="Equation" r:id="rId14" imgW="965200" imgH="266700" progId="Equation.3">
                  <p:embed/>
                </p:oleObj>
              </mc:Choice>
              <mc:Fallback>
                <p:oleObj name="Equation" r:id="rId14" imgW="965200" imgH="266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4900" y="1978025"/>
                        <a:ext cx="1373188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81780" name="Objec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2332646"/>
              </p:ext>
            </p:extLst>
          </p:nvPr>
        </p:nvGraphicFramePr>
        <p:xfrm>
          <a:off x="4986338" y="5059363"/>
          <a:ext cx="1231900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189" name="Equation" r:id="rId16" imgW="863600" imgH="266700" progId="Equation.3">
                  <p:embed/>
                </p:oleObj>
              </mc:Choice>
              <mc:Fallback>
                <p:oleObj name="Equation" r:id="rId16" imgW="863600" imgH="266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6338" y="5059363"/>
                        <a:ext cx="1231900" cy="379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81781" name="Text Box 53"/>
          <p:cNvSpPr txBox="1">
            <a:spLocks noChangeArrowheads="1"/>
          </p:cNvSpPr>
          <p:nvPr/>
        </p:nvSpPr>
        <p:spPr bwMode="auto">
          <a:xfrm>
            <a:off x="4125621" y="1023457"/>
            <a:ext cx="3065285" cy="332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de-DE" sz="1600" b="1" dirty="0" err="1" smtClean="0"/>
              <a:t>Weighting</a:t>
            </a:r>
            <a:r>
              <a:rPr lang="de-DE" sz="1600" b="1" dirty="0" smtClean="0"/>
              <a:t> potential</a:t>
            </a:r>
            <a:endParaRPr lang="de-DE" sz="1600" b="1" dirty="0"/>
          </a:p>
        </p:txBody>
      </p:sp>
      <p:sp>
        <p:nvSpPr>
          <p:cNvPr id="1481782" name="Text Box 54"/>
          <p:cNvSpPr txBox="1">
            <a:spLocks noChangeArrowheads="1"/>
          </p:cNvSpPr>
          <p:nvPr/>
        </p:nvSpPr>
        <p:spPr bwMode="auto">
          <a:xfrm>
            <a:off x="466207" y="980728"/>
            <a:ext cx="2944287" cy="332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de-DE" sz="1600" b="1" dirty="0" err="1" smtClean="0"/>
              <a:t>Influenced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current</a:t>
            </a:r>
            <a:endParaRPr lang="de-DE" sz="1600" b="1" dirty="0"/>
          </a:p>
        </p:txBody>
      </p:sp>
      <p:sp>
        <p:nvSpPr>
          <p:cNvPr id="1481783" name="AutoShape 55"/>
          <p:cNvSpPr>
            <a:spLocks/>
          </p:cNvSpPr>
          <p:nvPr/>
        </p:nvSpPr>
        <p:spPr bwMode="auto">
          <a:xfrm rot="5400000">
            <a:off x="2171783" y="2831672"/>
            <a:ext cx="250481" cy="993913"/>
          </a:xfrm>
          <a:prstGeom prst="leftBrace">
            <a:avLst>
              <a:gd name="adj1" fmla="val 3304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/>
          </a:p>
        </p:txBody>
      </p:sp>
      <p:graphicFrame>
        <p:nvGraphicFramePr>
          <p:cNvPr id="1481784" name="Objec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2111565"/>
              </p:ext>
            </p:extLst>
          </p:nvPr>
        </p:nvGraphicFramePr>
        <p:xfrm>
          <a:off x="2102562" y="4129016"/>
          <a:ext cx="253520" cy="32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190" name="Formel" r:id="rId18" imgW="177646" imgH="228402" progId="Equation.3">
                  <p:embed/>
                </p:oleObj>
              </mc:Choice>
              <mc:Fallback>
                <p:oleObj name="Formel" r:id="rId18" imgW="177646" imgH="22840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2562" y="4129016"/>
                        <a:ext cx="253520" cy="325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81785" name="Objec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0362348"/>
              </p:ext>
            </p:extLst>
          </p:nvPr>
        </p:nvGraphicFramePr>
        <p:xfrm>
          <a:off x="4843463" y="2884488"/>
          <a:ext cx="1522412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191" name="Equation" r:id="rId20" imgW="1066800" imgH="266700" progId="Equation.3">
                  <p:embed/>
                </p:oleObj>
              </mc:Choice>
              <mc:Fallback>
                <p:oleObj name="Equation" r:id="rId20" imgW="1066800" imgH="266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3463" y="2884488"/>
                        <a:ext cx="1522412" cy="379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81786" name="Objec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7137501"/>
              </p:ext>
            </p:extLst>
          </p:nvPr>
        </p:nvGraphicFramePr>
        <p:xfrm>
          <a:off x="5364088" y="1425090"/>
          <a:ext cx="253520" cy="3613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192" name="Equation" r:id="rId22" imgW="177569" imgH="253670" progId="Equation.3">
                  <p:embed/>
                </p:oleObj>
              </mc:Choice>
              <mc:Fallback>
                <p:oleObj name="Equation" r:id="rId22" imgW="177569" imgH="25367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1425090"/>
                        <a:ext cx="253520" cy="36132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Rectangle 4"/>
          <p:cNvSpPr>
            <a:spLocks noGrp="1" noChangeArrowheads="1"/>
          </p:cNvSpPr>
          <p:nvPr>
            <p:ph type="title"/>
          </p:nvPr>
        </p:nvSpPr>
        <p:spPr>
          <a:xfrm>
            <a:off x="546100" y="273050"/>
            <a:ext cx="8059738" cy="693738"/>
          </a:xfrm>
        </p:spPr>
        <p:txBody>
          <a:bodyPr/>
          <a:lstStyle/>
          <a:p>
            <a:r>
              <a:rPr lang="de-DE" dirty="0" err="1" smtClean="0"/>
              <a:t>Step</a:t>
            </a:r>
            <a:r>
              <a:rPr lang="de-DE" dirty="0" smtClean="0"/>
              <a:t> 3: </a:t>
            </a:r>
            <a:r>
              <a:rPr lang="de-DE" dirty="0" err="1" smtClean="0"/>
              <a:t>signal</a:t>
            </a:r>
            <a:r>
              <a:rPr lang="de-DE" dirty="0" smtClean="0"/>
              <a:t> </a:t>
            </a:r>
            <a:r>
              <a:rPr lang="de-DE" dirty="0" err="1" smtClean="0"/>
              <a:t>generation</a:t>
            </a:r>
            <a:r>
              <a:rPr lang="de-DE" dirty="0" smtClean="0"/>
              <a:t> in </a:t>
            </a:r>
            <a:r>
              <a:rPr lang="de-DE" dirty="0" err="1" smtClean="0"/>
              <a:t>pixel</a:t>
            </a:r>
            <a:r>
              <a:rPr lang="de-DE" dirty="0" smtClean="0"/>
              <a:t> </a:t>
            </a:r>
            <a:r>
              <a:rPr lang="de-DE" dirty="0" err="1" smtClean="0"/>
              <a:t>electrode</a:t>
            </a:r>
            <a:endParaRPr lang="de-DE" dirty="0"/>
          </a:p>
        </p:txBody>
      </p:sp>
      <p:pic>
        <p:nvPicPr>
          <p:cNvPr id="61" name="Picture 41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2948" y="116632"/>
            <a:ext cx="1713903" cy="1490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2" name="Oval 42"/>
          <p:cNvSpPr>
            <a:spLocks noChangeArrowheads="1"/>
          </p:cNvSpPr>
          <p:nvPr/>
        </p:nvSpPr>
        <p:spPr bwMode="auto">
          <a:xfrm>
            <a:off x="7990903" y="1096014"/>
            <a:ext cx="181497" cy="172746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/>
          </a:p>
        </p:txBody>
      </p:sp>
      <p:graphicFrame>
        <p:nvGraphicFramePr>
          <p:cNvPr id="63" name="Objec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6544561"/>
              </p:ext>
            </p:extLst>
          </p:nvPr>
        </p:nvGraphicFramePr>
        <p:xfrm>
          <a:off x="1891432" y="4573588"/>
          <a:ext cx="1168400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193" name="Equation" r:id="rId25" imgW="825500" imgH="254000" progId="Equation.3">
                  <p:embed/>
                </p:oleObj>
              </mc:Choice>
              <mc:Fallback>
                <p:oleObj name="Equation" r:id="rId25" imgW="825500" imgH="254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1432" y="4573588"/>
                        <a:ext cx="1168400" cy="358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3568" y="6488668"/>
            <a:ext cx="7844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Attention: electrons AND holes influence both a current with same polarity!!!</a:t>
            </a:r>
            <a:endParaRPr lang="en-US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89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426" name="Rectangle 2"/>
          <p:cNvSpPr>
            <a:spLocks noChangeArrowheads="1"/>
          </p:cNvSpPr>
          <p:nvPr/>
        </p:nvSpPr>
        <p:spPr bwMode="auto">
          <a:xfrm>
            <a:off x="3871940" y="1269680"/>
            <a:ext cx="5151062" cy="506144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639427" name="Rectangle 3"/>
          <p:cNvSpPr>
            <a:spLocks noChangeArrowheads="1"/>
          </p:cNvSpPr>
          <p:nvPr/>
        </p:nvSpPr>
        <p:spPr bwMode="auto">
          <a:xfrm>
            <a:off x="483993" y="1269680"/>
            <a:ext cx="3258306" cy="506144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/>
          </a:p>
        </p:txBody>
      </p:sp>
      <p:pic>
        <p:nvPicPr>
          <p:cNvPr id="1639428" name="Picture 4" descr="E-Fel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63" t="6847" r="28749" b="7840"/>
          <a:stretch>
            <a:fillRect/>
          </a:stretch>
        </p:blipFill>
        <p:spPr bwMode="auto">
          <a:xfrm>
            <a:off x="789369" y="1550392"/>
            <a:ext cx="2700851" cy="453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29" name="Picture 5" descr="W-Fel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40" t="6601" r="22977" b="7260"/>
          <a:stretch>
            <a:fillRect/>
          </a:stretch>
        </p:blipFill>
        <p:spPr bwMode="auto">
          <a:xfrm>
            <a:off x="3896428" y="1550393"/>
            <a:ext cx="3439803" cy="4574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43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Step</a:t>
            </a:r>
            <a:r>
              <a:rPr lang="de-DE" dirty="0" smtClean="0"/>
              <a:t> 3: The </a:t>
            </a:r>
            <a:r>
              <a:rPr lang="de-DE" dirty="0" err="1" smtClean="0"/>
              <a:t>weighting</a:t>
            </a:r>
            <a:r>
              <a:rPr lang="de-DE" dirty="0" smtClean="0"/>
              <a:t> </a:t>
            </a:r>
            <a:r>
              <a:rPr lang="de-DE" dirty="0" err="1" smtClean="0"/>
              <a:t>field</a:t>
            </a:r>
            <a:r>
              <a:rPr lang="de-DE" dirty="0" smtClean="0"/>
              <a:t> </a:t>
            </a:r>
            <a:r>
              <a:rPr lang="de-DE" dirty="0" err="1" smtClean="0"/>
              <a:t>above</a:t>
            </a:r>
            <a:r>
              <a:rPr lang="de-DE" dirty="0" smtClean="0"/>
              <a:t> a </a:t>
            </a:r>
            <a:r>
              <a:rPr lang="de-DE" dirty="0" err="1" smtClean="0"/>
              <a:t>pixel</a:t>
            </a:r>
            <a:r>
              <a:rPr lang="de-DE" dirty="0" smtClean="0"/>
              <a:t> </a:t>
            </a:r>
            <a:r>
              <a:rPr lang="de-DE" dirty="0" err="1" smtClean="0"/>
              <a:t>electrode</a:t>
            </a:r>
            <a:endParaRPr lang="de-DE" dirty="0"/>
          </a:p>
        </p:txBody>
      </p:sp>
      <p:sp>
        <p:nvSpPr>
          <p:cNvPr id="1639434" name="Text Box 10"/>
          <p:cNvSpPr txBox="1">
            <a:spLocks noChangeArrowheads="1"/>
          </p:cNvSpPr>
          <p:nvPr/>
        </p:nvSpPr>
        <p:spPr bwMode="auto">
          <a:xfrm>
            <a:off x="416292" y="1262483"/>
            <a:ext cx="3324567" cy="332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de-DE" sz="1600" b="1" dirty="0" err="1" smtClean="0"/>
              <a:t>Electric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field</a:t>
            </a:r>
            <a:endParaRPr lang="de-DE" sz="1600" b="1" dirty="0"/>
          </a:p>
        </p:txBody>
      </p:sp>
      <p:sp>
        <p:nvSpPr>
          <p:cNvPr id="1639435" name="Text Box 11"/>
          <p:cNvSpPr txBox="1">
            <a:spLocks noChangeArrowheads="1"/>
          </p:cNvSpPr>
          <p:nvPr/>
        </p:nvSpPr>
        <p:spPr bwMode="auto">
          <a:xfrm>
            <a:off x="4971006" y="1262483"/>
            <a:ext cx="3324567" cy="332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de-DE" sz="1600" b="1" dirty="0" err="1" smtClean="0"/>
              <a:t>Weighting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field</a:t>
            </a:r>
            <a:endParaRPr lang="de-DE" sz="1600" b="1" dirty="0"/>
          </a:p>
        </p:txBody>
      </p:sp>
      <p:pic>
        <p:nvPicPr>
          <p:cNvPr id="1639436" name="Picture 12" descr="wicht-po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5" t="5772" r="6204" b="8768"/>
          <a:stretch>
            <a:fillRect/>
          </a:stretch>
        </p:blipFill>
        <p:spPr bwMode="auto">
          <a:xfrm>
            <a:off x="7373683" y="1566227"/>
            <a:ext cx="1606105" cy="4508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437" name="Text Box 13"/>
          <p:cNvSpPr txBox="1">
            <a:spLocks noChangeArrowheads="1"/>
          </p:cNvSpPr>
          <p:nvPr/>
        </p:nvSpPr>
        <p:spPr bwMode="auto">
          <a:xfrm>
            <a:off x="7395290" y="5209720"/>
            <a:ext cx="937736" cy="222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de-DE" sz="900" b="1" dirty="0" smtClean="0"/>
              <a:t>Central </a:t>
            </a:r>
            <a:r>
              <a:rPr lang="de-DE" sz="900" b="1" dirty="0" err="1" smtClean="0"/>
              <a:t>pixel</a:t>
            </a:r>
            <a:endParaRPr lang="de-DE" sz="900" b="1" dirty="0"/>
          </a:p>
        </p:txBody>
      </p:sp>
      <p:sp>
        <p:nvSpPr>
          <p:cNvPr id="1639438" name="Text Box 14"/>
          <p:cNvSpPr txBox="1">
            <a:spLocks noChangeArrowheads="1"/>
          </p:cNvSpPr>
          <p:nvPr/>
        </p:nvSpPr>
        <p:spPr bwMode="auto">
          <a:xfrm>
            <a:off x="8053577" y="5512025"/>
            <a:ext cx="939176" cy="221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1pPr>
            <a:lvl2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912813"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algn="l" defTabSz="91281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de-DE" sz="900" b="1" dirty="0" err="1" smtClean="0"/>
              <a:t>Neighbours</a:t>
            </a:r>
            <a:endParaRPr lang="de-DE" sz="900" b="1" dirty="0"/>
          </a:p>
        </p:txBody>
      </p:sp>
      <p:sp>
        <p:nvSpPr>
          <p:cNvPr id="1639439" name="Rectangle 15"/>
          <p:cNvSpPr>
            <a:spLocks noChangeArrowheads="1"/>
          </p:cNvSpPr>
          <p:nvPr/>
        </p:nvSpPr>
        <p:spPr bwMode="auto">
          <a:xfrm>
            <a:off x="7380885" y="5899262"/>
            <a:ext cx="1598904" cy="18138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639440" name="Line 16"/>
          <p:cNvSpPr>
            <a:spLocks noChangeShapeType="1"/>
          </p:cNvSpPr>
          <p:nvPr/>
        </p:nvSpPr>
        <p:spPr bwMode="auto">
          <a:xfrm flipH="1" flipV="1">
            <a:off x="7657452" y="5959723"/>
            <a:ext cx="10731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graphicFrame>
        <p:nvGraphicFramePr>
          <p:cNvPr id="1639441" name="Object 17"/>
          <p:cNvGraphicFramePr>
            <a:graphicFrameLocks noChangeAspect="1"/>
          </p:cNvGraphicFramePr>
          <p:nvPr/>
        </p:nvGraphicFramePr>
        <p:xfrm>
          <a:off x="8067982" y="5998592"/>
          <a:ext cx="233353" cy="3368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899" name="Equation" r:id="rId7" imgW="228600" imgH="330200" progId="Equation.3">
                  <p:embed/>
                </p:oleObj>
              </mc:Choice>
              <mc:Fallback>
                <p:oleObj name="Equation" r:id="rId7" imgW="2286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67982" y="5998592"/>
                        <a:ext cx="233353" cy="33685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683568" y="6488668"/>
            <a:ext cx="7378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Attention: The charge carrier type drifting to pixels contributes most!!! </a:t>
            </a:r>
            <a:endParaRPr lang="en-US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07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\[&#10;I(E) = I_0(E)\,\textrm{e}^{-\sum_j \mu_j'(E) m_j}&#10;\]&#10;\end{document}&#10;"/>
  <p:tag name="EXTERNALNAME" val="txp_fig"/>
  <p:tag name="BLEND" val="Falsch"/>
  <p:tag name="TRANSPARENT" val="Wahr"/>
  <p:tag name="KEEPFILES" val="Falsch"/>
  <p:tag name="DEBUGPAUSE" val="Falsch"/>
  <p:tag name="RESOLUTION" val="600"/>
  <p:tag name="TIMEOUT" val="(none)"/>
  <p:tag name="BOXWIDTH" val="452"/>
  <p:tag name="BOXHEIGHT" val="311"/>
  <p:tag name="BOXFONT" val="10"/>
  <p:tag name="BOXWRAP" val="Falsch"/>
  <p:tag name="WORKAROUNDTRANSPARENCYBUG" val="Falsch"/>
  <p:tag name="ALLOWFONTSUBSTITUTION" val="Falsch"/>
  <p:tag name="BITMAPFORMAT" val="pngmono"/>
  <p:tag name="ORIGWIDTH" val="120"/>
  <p:tag name="PICTUREFILESIZE" val="234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\mu_1$&#10;\end{document}&#10;"/>
  <p:tag name="EXTERNALNAME" val="txp_fig"/>
  <p:tag name="BLEND" val="Falsch"/>
  <p:tag name="TRANSPARENT" val="Wahr"/>
  <p:tag name="KEEPFILES" val="Falsch"/>
  <p:tag name="DEBUGPAUSE" val="Falsch"/>
  <p:tag name="RESOLUTION" val="1200"/>
  <p:tag name="TIMEOUT" val="(none)"/>
  <p:tag name="BOXWIDTH" val="399"/>
  <p:tag name="BOXHEIGHT" val="351"/>
  <p:tag name="BOXFONT" val="10"/>
  <p:tag name="BOXWRAP" val="Falsch"/>
  <p:tag name="WORKAROUNDTRANSPARENCYBUG" val="Falsch"/>
  <p:tag name="ALLOWFONTSUBSTITUTION" val="Falsch"/>
  <p:tag name="BITMAPFORMAT" val="pngmono"/>
  <p:tag name="ORIGWIDTH" val="21"/>
  <p:tag name="PICTUREFILESIZE" val="101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\mu_2$&#10;\end{document}&#10;"/>
  <p:tag name="EXTERNALNAME" val="txp_fig"/>
  <p:tag name="BLEND" val="Falsch"/>
  <p:tag name="TRANSPARENT" val="Wahr"/>
  <p:tag name="KEEPFILES" val="Falsch"/>
  <p:tag name="DEBUGPAUSE" val="Falsch"/>
  <p:tag name="RESOLUTION" val="1200"/>
  <p:tag name="TIMEOUT" val="(none)"/>
  <p:tag name="BOXWIDTH" val="399"/>
  <p:tag name="BOXHEIGHT" val="351"/>
  <p:tag name="BOXFONT" val="10"/>
  <p:tag name="BOXWRAP" val="Falsch"/>
  <p:tag name="WORKAROUNDTRANSPARENCYBUG" val="Falsch"/>
  <p:tag name="ALLOWFONTSUBSTITUTION" val="Falsch"/>
  <p:tag name="BITMAPFORMAT" val="pngmono"/>
  <p:tag name="ORIGWIDTH" val="22"/>
  <p:tag name="PICTUREFILESIZE" val="146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\mu'$: &#10;\end{document}&#10;"/>
  <p:tag name="EXTERNALNAME" val="txp_fig"/>
  <p:tag name="BLEND" val="Falsch"/>
  <p:tag name="TRANSPARENT" val="Wahr"/>
  <p:tag name="KEEPFILES" val="Falsch"/>
  <p:tag name="DEBUGPAUSE" val="Falsch"/>
  <p:tag name="RESOLUTION" val="600"/>
  <p:tag name="TIMEOUT" val="(none)"/>
  <p:tag name="BOXWIDTH" val="562"/>
  <p:tag name="BOXHEIGHT" val="425"/>
  <p:tag name="BOXFONT" val="10"/>
  <p:tag name="BOXWRAP" val="Falsch"/>
  <p:tag name="WORKAROUNDTRANSPARENCYBUG" val="Falsch"/>
  <p:tag name="ALLOWFONTSUBSTITUTION" val="Falsch"/>
  <p:tag name="BITMAPFORMAT" val="pngmono"/>
  <p:tag name="ORIGWIDTH" val="22"/>
  <p:tag name="PICTUREFILESIZE" val="59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m_j$:&#10;\end{document}&#10;"/>
  <p:tag name="EXTERNALNAME" val="txp_fig"/>
  <p:tag name="BLEND" val="Falsch"/>
  <p:tag name="TRANSPARENT" val="Wahr"/>
  <p:tag name="KEEPFILES" val="Falsch"/>
  <p:tag name="DEBUGPAUSE" val="Falsch"/>
  <p:tag name="RESOLUTION" val="600"/>
  <p:tag name="TIMEOUT" val="(none)"/>
  <p:tag name="BOXWIDTH" val="562"/>
  <p:tag name="BOXHEIGHT" val="425"/>
  <p:tag name="BOXFONT" val="10"/>
  <p:tag name="BOXWRAP" val="Falsch"/>
  <p:tag name="WORKAROUNDTRANSPARENCYBUG" val="Falsch"/>
  <p:tag name="ALLOWFONTSUBSTITUTION" val="Falsch"/>
  <p:tag name="BITMAPFORMAT" val="pngmono"/>
  <p:tag name="ORIGWIDTH" val="33"/>
  <p:tag name="PICTUREFILESIZE" val="86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j$:&#10;\end{document}&#10;"/>
  <p:tag name="EXTERNALNAME" val="txp_fig"/>
  <p:tag name="BLEND" val="Falsch"/>
  <p:tag name="TRANSPARENT" val="Wahr"/>
  <p:tag name="KEEPFILES" val="Falsch"/>
  <p:tag name="DEBUGPAUSE" val="Falsch"/>
  <p:tag name="RESOLUTION" val="600"/>
  <p:tag name="TIMEOUT" val="(none)"/>
  <p:tag name="BOXWIDTH" val="562"/>
  <p:tag name="BOXHEIGHT" val="425"/>
  <p:tag name="BOXFONT" val="10"/>
  <p:tag name="BOXWRAP" val="Falsch"/>
  <p:tag name="WORKAROUNDTRANSPARENCYBUG" val="Falsch"/>
  <p:tag name="ALLOWFONTSUBSTITUTION" val="Falsch"/>
  <p:tag name="BITMAPFORMAT" val="pngmono"/>
  <p:tag name="ORIGWIDTH" val="15"/>
  <p:tag name="PICTUREFILESIZE" val="4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\[&#10;M_b =\sum_{k=E_b}^{E_{(b+1)}} \underbrace{\sum_i A_{ki} \cdot \overbrace{I_{0_i} \cdot&#10;\text{e}^{-\sum_j \mu'_{ij} m_j}}^{\text{\tiny transmitted spectrum}}}_{\text{\tiny &#10;Energy response}}&#10;\]&#10;\end{document}&#10;"/>
  <p:tag name="EXTERNALNAME" val="txp_fig"/>
  <p:tag name="BLEND" val="Falsch"/>
  <p:tag name="TRANSPARENT" val="Wahr"/>
  <p:tag name="KEEPFILES" val="Falsch"/>
  <p:tag name="DEBUGPAUSE" val="Falsch"/>
  <p:tag name="RESOLUTION" val="600"/>
  <p:tag name="TIMEOUT" val="(none)"/>
  <p:tag name="BOXWIDTH" val="702"/>
  <p:tag name="BOXHEIGHT" val="496"/>
  <p:tag name="BOXFONT" val="10"/>
  <p:tag name="BOXWRAP" val="Falsch"/>
  <p:tag name="WORKAROUNDTRANSPARENCYBUG" val="Falsch"/>
  <p:tag name="ALLOWFONTSUBSTITUTION" val="Falsch"/>
  <p:tag name="BITMAPFORMAT" val="pngmono"/>
  <p:tag name="ORIGWIDTH" val="157,875"/>
  <p:tag name="PICTUREFILESIZE" val="601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Custom 3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E22B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Standarddesign">
  <a:themeElements>
    <a:clrScheme name="2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Standarddesign">
  <a:themeElements>
    <a:clrScheme name="2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Standarddesign">
  <a:themeElements>
    <a:clrScheme name="2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Standarddesign">
  <a:themeElements>
    <a:clrScheme name="2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ecap_design_a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82936" tIns="41469" rIns="82936" bIns="41469" numCol="1" anchor="t" anchorCtr="0" compatLnSpc="1">
        <a:prstTxWarp prst="textNoShape">
          <a:avLst/>
        </a:prstTxWarp>
        <a:spAutoFit/>
      </a:bodyPr>
      <a:lstStyle>
        <a:defPPr marL="0" marR="0" indent="0" algn="ctr" defTabSz="8286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82936" tIns="41469" rIns="82936" bIns="41469" numCol="1" anchor="t" anchorCtr="0" compatLnSpc="1">
        <a:prstTxWarp prst="textNoShape">
          <a:avLst/>
        </a:prstTxWarp>
        <a:spAutoFit/>
      </a:bodyPr>
      <a:lstStyle>
        <a:defPPr marL="0" marR="0" indent="0" algn="ctr" defTabSz="8286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1871</Words>
  <Application>Microsoft Office PowerPoint</Application>
  <PresentationFormat>On-screen Show (4:3)</PresentationFormat>
  <Paragraphs>601</Paragraphs>
  <Slides>57</Slides>
  <Notes>50</Notes>
  <HiddenSlides>0</HiddenSlides>
  <MMClips>0</MMClips>
  <ScaleCrop>false</ScaleCrop>
  <HeadingPairs>
    <vt:vector size="6" baseType="variant">
      <vt:variant>
        <vt:lpstr>Theme</vt:lpstr>
      </vt:variant>
      <vt:variant>
        <vt:i4>9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57</vt:i4>
      </vt:variant>
    </vt:vector>
  </HeadingPairs>
  <TitlesOfParts>
    <vt:vector size="68" baseType="lpstr">
      <vt:lpstr>Angles</vt:lpstr>
      <vt:lpstr>2_Standarddesign</vt:lpstr>
      <vt:lpstr>3_Standarddesign</vt:lpstr>
      <vt:lpstr>4_Standarddesign</vt:lpstr>
      <vt:lpstr>1_Standarddesign</vt:lpstr>
      <vt:lpstr>5_Standarddesign</vt:lpstr>
      <vt:lpstr>Standarddesign</vt:lpstr>
      <vt:lpstr>ecap_design_a</vt:lpstr>
      <vt:lpstr>6_Standarddesign</vt:lpstr>
      <vt:lpstr>Equation</vt:lpstr>
      <vt:lpstr>Formel</vt:lpstr>
      <vt:lpstr>TRAINING COURSE on radiation dosimetry:  </vt:lpstr>
      <vt:lpstr>Agenda</vt:lpstr>
      <vt:lpstr>The Medipix2/3 and Timepix detectors: hybrid photon counting pixel detectors</vt:lpstr>
      <vt:lpstr>Step 1a: photoabsortion + relaxation</vt:lpstr>
      <vt:lpstr>Step 1b: Continuous energy loss of electrons</vt:lpstr>
      <vt:lpstr>Step 2: Drift and diffusion of released  charge carriers in semiconductor</vt:lpstr>
      <vt:lpstr>Step 2: Drift and diffusion of charge carriers</vt:lpstr>
      <vt:lpstr>Step 3: signal generation in pixel electrode</vt:lpstr>
      <vt:lpstr>Step 3: The weighting field above a pixel electrode</vt:lpstr>
      <vt:lpstr>Step 3: the pulse-forms of the influenced currents</vt:lpstr>
      <vt:lpstr>Step 3: Pulseform depends on point of generation of charge carriers</vt:lpstr>
      <vt:lpstr>Step 4: integrate current and process digitally</vt:lpstr>
      <vt:lpstr>Advantages and disadvantages of the Medipix detector in X-ray imaging</vt:lpstr>
      <vt:lpstr>Working principle</vt:lpstr>
      <vt:lpstr>Working principle</vt:lpstr>
      <vt:lpstr>PowerPoint Presentation</vt:lpstr>
      <vt:lpstr>Agenda</vt:lpstr>
      <vt:lpstr>Does it measure the impinging photon energy ?</vt:lpstr>
      <vt:lpstr>Threshold scan for 60 keV photons onto silicon sensor</vt:lpstr>
      <vt:lpstr>Differentiated threshold-scan = response function</vt:lpstr>
      <vt:lpstr>Response of a CdTe Medipix to X-rays </vt:lpstr>
      <vt:lpstr>Simulation of response has to take many effects into account </vt:lpstr>
      <vt:lpstr>Response matrix for silicon sensor</vt:lpstr>
      <vt:lpstr>Agenda</vt:lpstr>
      <vt:lpstr>Spectrum of deposited energies is a convolution of response with impinging spectrum</vt:lpstr>
      <vt:lpstr>Differentiated threshold scans can be used for deconvolution, BUT ...</vt:lpstr>
      <vt:lpstr>…it is statistically better to use threshold scans directly in Bayesian deconvolution</vt:lpstr>
      <vt:lpstr>A difficulty: threshold dispersion among pixels </vt:lpstr>
      <vt:lpstr>Improvement by pixelwise threshold calibration</vt:lpstr>
      <vt:lpstr>Spectral imaging with a brachytherapy X-ray tube</vt:lpstr>
      <vt:lpstr>Camera obscura principle</vt:lpstr>
      <vt:lpstr>The electron beam moves around</vt:lpstr>
      <vt:lpstr>Look from the side: Misalignment of the target …</vt:lpstr>
      <vt:lpstr>… causes differences in the spectrum</vt:lpstr>
      <vt:lpstr>Agenda</vt:lpstr>
      <vt:lpstr>Principle of Material Reconstruction</vt:lpstr>
      <vt:lpstr>A method of material reconstruction without explicit spectrum reconstruction </vt:lpstr>
      <vt:lpstr>Measurement details</vt:lpstr>
      <vt:lpstr>Experimental setup</vt:lpstr>
      <vt:lpstr>Material Reconstruction: Projections</vt:lpstr>
      <vt:lpstr>Material Reconstruction in CT: Brightness = density of base materials (g/cm3)</vt:lpstr>
      <vt:lpstr>Agenda</vt:lpstr>
      <vt:lpstr>The personal dose equivalents Hp(10) and Hp(0.07)</vt:lpstr>
      <vt:lpstr>PowerPoint Presentation</vt:lpstr>
      <vt:lpstr>Solution: estimation of the dose equivalent with the measured number of counts in energy intervals</vt:lpstr>
      <vt:lpstr>Calculation of conversion factors and energy bins</vt:lpstr>
      <vt:lpstr>Extension of energy range beyond 200 keV only possible with filters above pixel detector, </vt:lpstr>
      <vt:lpstr>Response to perpendicular irradiation</vt:lpstr>
      <vt:lpstr>Angular dependence of deep dose Hp(10; α)</vt:lpstr>
      <vt:lpstr>Under angle of incidence the sensor effectively becomes thicker and smaller</vt:lpstr>
      <vt:lpstr>Dose reconstruction with 220 micron pixel at high dose rates</vt:lpstr>
      <vt:lpstr>Pile-up in preamplifier (analog side of electronics)</vt:lpstr>
      <vt:lpstr>How does pile-up influence the measured spectrum ?</vt:lpstr>
      <vt:lpstr>PowerPoint Presentation</vt:lpstr>
      <vt:lpstr>May 2011: the first sample without sensor</vt:lpstr>
      <vt:lpstr>Pixel electronics (CERN, IBA, Uni Erlangen)</vt:lpstr>
      <vt:lpstr>Hybrid photon counting pixel detectors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Blandine Agnes Faure</dc:creator>
  <cp:lastModifiedBy>Rollet Sofia</cp:lastModifiedBy>
  <cp:revision>121</cp:revision>
  <cp:lastPrinted>2012-11-15T15:04:51Z</cp:lastPrinted>
  <dcterms:created xsi:type="dcterms:W3CDTF">2012-08-29T08:48:36Z</dcterms:created>
  <dcterms:modified xsi:type="dcterms:W3CDTF">2012-11-19T13:38:06Z</dcterms:modified>
</cp:coreProperties>
</file>