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58"/>
  </p:notesMasterIdLst>
  <p:handoutMasterIdLst>
    <p:handoutMasterId r:id="rId59"/>
  </p:handoutMasterIdLst>
  <p:sldIdLst>
    <p:sldId id="257" r:id="rId4"/>
    <p:sldId id="258" r:id="rId5"/>
    <p:sldId id="259" r:id="rId6"/>
    <p:sldId id="262" r:id="rId7"/>
    <p:sldId id="260" r:id="rId8"/>
    <p:sldId id="261" r:id="rId9"/>
    <p:sldId id="313" r:id="rId10"/>
    <p:sldId id="314" r:id="rId11"/>
    <p:sldId id="321" r:id="rId12"/>
    <p:sldId id="316" r:id="rId13"/>
    <p:sldId id="266" r:id="rId14"/>
    <p:sldId id="320" r:id="rId15"/>
    <p:sldId id="326" r:id="rId16"/>
    <p:sldId id="323" r:id="rId17"/>
    <p:sldId id="317" r:id="rId18"/>
    <p:sldId id="324" r:id="rId19"/>
    <p:sldId id="329" r:id="rId20"/>
    <p:sldId id="328" r:id="rId21"/>
    <p:sldId id="267" r:id="rId22"/>
    <p:sldId id="319" r:id="rId23"/>
    <p:sldId id="264" r:id="rId24"/>
    <p:sldId id="270" r:id="rId25"/>
    <p:sldId id="272" r:id="rId26"/>
    <p:sldId id="325" r:id="rId27"/>
    <p:sldId id="269" r:id="rId28"/>
    <p:sldId id="322" r:id="rId29"/>
    <p:sldId id="275" r:id="rId30"/>
    <p:sldId id="276" r:id="rId31"/>
    <p:sldId id="279" r:id="rId32"/>
    <p:sldId id="284" r:id="rId33"/>
    <p:sldId id="299" r:id="rId34"/>
    <p:sldId id="302" r:id="rId35"/>
    <p:sldId id="303" r:id="rId36"/>
    <p:sldId id="304" r:id="rId37"/>
    <p:sldId id="305" r:id="rId38"/>
    <p:sldId id="306" r:id="rId39"/>
    <p:sldId id="307" r:id="rId40"/>
    <p:sldId id="327" r:id="rId41"/>
    <p:sldId id="310" r:id="rId42"/>
    <p:sldId id="311" r:id="rId43"/>
    <p:sldId id="288" r:id="rId44"/>
    <p:sldId id="333" r:id="rId45"/>
    <p:sldId id="334" r:id="rId46"/>
    <p:sldId id="285" r:id="rId47"/>
    <p:sldId id="330" r:id="rId48"/>
    <p:sldId id="286" r:id="rId49"/>
    <p:sldId id="331" r:id="rId50"/>
    <p:sldId id="277" r:id="rId51"/>
    <p:sldId id="332" r:id="rId52"/>
    <p:sldId id="338" r:id="rId53"/>
    <p:sldId id="335" r:id="rId54"/>
    <p:sldId id="336" r:id="rId55"/>
    <p:sldId id="337" r:id="rId56"/>
    <p:sldId id="289"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623" autoAdjust="0"/>
    <p:restoredTop sz="94660"/>
  </p:normalViewPr>
  <p:slideViewPr>
    <p:cSldViewPr>
      <p:cViewPr>
        <p:scale>
          <a:sx n="90" d="100"/>
          <a:sy n="90" d="100"/>
        </p:scale>
        <p:origin x="-318" y="-3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44.wmf"/><Relationship Id="rId1" Type="http://schemas.openxmlformats.org/officeDocument/2006/relationships/image" Target="../media/image43.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74.wmf"/><Relationship Id="rId1" Type="http://schemas.openxmlformats.org/officeDocument/2006/relationships/image" Target="../media/image73.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78.wmf"/><Relationship Id="rId2" Type="http://schemas.openxmlformats.org/officeDocument/2006/relationships/image" Target="../media/image77.wmf"/><Relationship Id="rId1" Type="http://schemas.openxmlformats.org/officeDocument/2006/relationships/image" Target="../media/image76.wmf"/><Relationship Id="rId6" Type="http://schemas.openxmlformats.org/officeDocument/2006/relationships/image" Target="../media/image81.wmf"/><Relationship Id="rId5" Type="http://schemas.openxmlformats.org/officeDocument/2006/relationships/image" Target="../media/image80.wmf"/><Relationship Id="rId4" Type="http://schemas.openxmlformats.org/officeDocument/2006/relationships/image" Target="../media/image7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8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FFEDF86-C43C-4675-9F46-11832D0340C1}" type="datetimeFigureOut">
              <a:rPr lang="it-IT" smtClean="0"/>
              <a:pPr/>
              <a:t>19/11/2012</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07477E9-5583-4CDA-8AE4-12574D8981C9}" type="slidenum">
              <a:rPr lang="it-IT" smtClean="0"/>
              <a:pPr/>
              <a:t>‹#›</a:t>
            </a:fld>
            <a:endParaRPr lang="it-IT"/>
          </a:p>
        </p:txBody>
      </p:sp>
    </p:spTree>
    <p:extLst>
      <p:ext uri="{BB962C8B-B14F-4D97-AF65-F5344CB8AC3E}">
        <p14:creationId xmlns:p14="http://schemas.microsoft.com/office/powerpoint/2010/main" val="31701810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FADCBE-396A-4CE6-86AB-14D63092211D}" type="datetimeFigureOut">
              <a:rPr lang="en-US" smtClean="0"/>
              <a:pPr/>
              <a:t>11/19/2012</a:t>
            </a:fld>
            <a:endParaRPr lang="en-US"/>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DA0BC3-5D86-454C-8DBC-326AC26354D5}" type="slidenum">
              <a:rPr lang="en-US" smtClean="0"/>
              <a:pPr/>
              <a:t>‹#›</a:t>
            </a:fld>
            <a:endParaRPr lang="en-US"/>
          </a:p>
        </p:txBody>
      </p:sp>
    </p:spTree>
    <p:extLst>
      <p:ext uri="{BB962C8B-B14F-4D97-AF65-F5344CB8AC3E}">
        <p14:creationId xmlns:p14="http://schemas.microsoft.com/office/powerpoint/2010/main" val="2340910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74316DF-64A9-4D62-804E-5122A804D48F}" type="slidenum">
              <a:rPr lang="en-GB" smtClean="0">
                <a:solidFill>
                  <a:prstClr val="black"/>
                </a:solidFill>
              </a:rPr>
              <a:pPr/>
              <a:t>2</a:t>
            </a:fld>
            <a:endParaRPr lang="en-GB">
              <a:solidFill>
                <a:prstClr val="black"/>
              </a:solidFill>
            </a:endParaRPr>
          </a:p>
        </p:txBody>
      </p:sp>
    </p:spTree>
    <p:extLst>
      <p:ext uri="{BB962C8B-B14F-4D97-AF65-F5344CB8AC3E}">
        <p14:creationId xmlns:p14="http://schemas.microsoft.com/office/powerpoint/2010/main" val="2448373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r>
              <a:rPr lang="en-US" smtClean="0"/>
              <a:t>20 November, 2012</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CC3F8-F0F1-46DC-B5AD-951BBF93B205}" type="slidenum">
              <a:rPr lang="en-GB" smtClean="0"/>
              <a:pPr/>
              <a:t>‹#›</a:t>
            </a:fld>
            <a:endParaRPr lang="en-GB"/>
          </a:p>
        </p:txBody>
      </p:sp>
    </p:spTree>
    <p:extLst>
      <p:ext uri="{BB962C8B-B14F-4D97-AF65-F5344CB8AC3E}">
        <p14:creationId xmlns:p14="http://schemas.microsoft.com/office/powerpoint/2010/main" val="8373087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20 November, 2012</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CC3F8-F0F1-46DC-B5AD-951BBF93B205}" type="slidenum">
              <a:rPr lang="en-GB" smtClean="0"/>
              <a:pPr/>
              <a:t>‹#›</a:t>
            </a:fld>
            <a:endParaRPr lang="en-GB"/>
          </a:p>
        </p:txBody>
      </p:sp>
    </p:spTree>
    <p:extLst>
      <p:ext uri="{BB962C8B-B14F-4D97-AF65-F5344CB8AC3E}">
        <p14:creationId xmlns:p14="http://schemas.microsoft.com/office/powerpoint/2010/main" val="204384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20 November, 2012</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CC3F8-F0F1-46DC-B5AD-951BBF93B205}" type="slidenum">
              <a:rPr lang="en-GB" smtClean="0"/>
              <a:pPr/>
              <a:t>‹#›</a:t>
            </a:fld>
            <a:endParaRPr lang="en-GB"/>
          </a:p>
        </p:txBody>
      </p:sp>
    </p:spTree>
    <p:extLst>
      <p:ext uri="{BB962C8B-B14F-4D97-AF65-F5344CB8AC3E}">
        <p14:creationId xmlns:p14="http://schemas.microsoft.com/office/powerpoint/2010/main" val="17639059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Kick-off meeting, CERN,Geneva 8 May 2012</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Rollet – ARDENT WP1</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925697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1"/>
          </p:nvPr>
        </p:nvSpPr>
        <p:spPr/>
        <p:txBody>
          <a:bodyPr/>
          <a:lstStyle/>
          <a:p>
            <a:r>
              <a:rPr lang="de-AT" dirty="0" smtClean="0">
                <a:solidFill>
                  <a:prstClr val="black">
                    <a:tint val="75000"/>
                  </a:prstClr>
                </a:solidFill>
              </a:rPr>
              <a:t>S. Rollet – ARDENT WP1</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sp>
        <p:nvSpPr>
          <p:cNvPr id="4" name="Date Placeholder 3"/>
          <p:cNvSpPr>
            <a:spLocks noGrp="1"/>
          </p:cNvSpPr>
          <p:nvPr>
            <p:ph type="dt" sz="half" idx="10"/>
          </p:nvPr>
        </p:nvSpPr>
        <p:spPr/>
        <p:txBody>
          <a:bodyPr/>
          <a:lstStyle>
            <a:lvl1pPr>
              <a:defRPr/>
            </a:lvl1pPr>
          </a:lstStyle>
          <a:p>
            <a:r>
              <a:rPr lang="en-US" smtClean="0">
                <a:solidFill>
                  <a:prstClr val="black">
                    <a:tint val="75000"/>
                  </a:prstClr>
                </a:solidFill>
              </a:rPr>
              <a:t>Kick-off meeting, CERN,Geneva 8 May 2012</a:t>
            </a:r>
            <a:endParaRPr lang="en-GB" dirty="0">
              <a:solidFill>
                <a:prstClr val="black">
                  <a:tint val="75000"/>
                </a:prstClr>
              </a:solidFill>
            </a:endParaRPr>
          </a:p>
        </p:txBody>
      </p:sp>
    </p:spTree>
    <p:extLst>
      <p:ext uri="{BB962C8B-B14F-4D97-AF65-F5344CB8AC3E}">
        <p14:creationId xmlns:p14="http://schemas.microsoft.com/office/powerpoint/2010/main" val="25479932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Kick-off meeting, CERN,Geneva 8 May 2012</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Rollet – ARDENT WP1</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588553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solidFill>
                  <a:prstClr val="black">
                    <a:tint val="75000"/>
                  </a:prstClr>
                </a:solidFill>
              </a:rPr>
              <a:t>Kick-off meeting, CERN,Geneva 8 May 2012</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Rollet – ARDENT WP1</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56246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solidFill>
                  <a:prstClr val="black">
                    <a:tint val="75000"/>
                  </a:prstClr>
                </a:solidFill>
              </a:rPr>
              <a:t>Kick-off meeting, CERN,Geneva 8 May 2012</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smtClean="0">
                <a:solidFill>
                  <a:prstClr val="black">
                    <a:tint val="75000"/>
                  </a:prstClr>
                </a:solidFill>
              </a:rPr>
              <a:t>S. Rollet – ARDENT WP1</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68001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rPr>
              <a:t>Kick-off meeting, CERN,Geneva 8 May 2012</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Rollet – ARDENT WP1</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901066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Kick-off meeting, CERN,Geneva 8 May 2012</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S. Rollet – ARDENT WP1</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167322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Kick-off meeting, CERN,Geneva 8 May 2012</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Rollet – ARDENT WP1</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62441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20 November, 2012</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CC3F8-F0F1-46DC-B5AD-951BBF93B205}" type="slidenum">
              <a:rPr lang="en-GB" smtClean="0"/>
              <a:pPr/>
              <a:t>‹#›</a:t>
            </a:fld>
            <a:endParaRPr lang="en-GB"/>
          </a:p>
        </p:txBody>
      </p:sp>
    </p:spTree>
    <p:extLst>
      <p:ext uri="{BB962C8B-B14F-4D97-AF65-F5344CB8AC3E}">
        <p14:creationId xmlns:p14="http://schemas.microsoft.com/office/powerpoint/2010/main" val="31150063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Kick-off meeting, CERN,Geneva 8 May 2012</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Rollet – ARDENT WP1</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088572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Kick-off meeting, CERN,Geneva 8 May 2012</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Rollet – ARDENT WP1</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84560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Kick-off meeting, CERN,Geneva 8 May 2012</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Rollet – ARDENT WP1</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171353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Kick-off meeting, CERN,Geneva 8 May 2012</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Rollet – ARDENT WP1</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981927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1"/>
          </p:nvPr>
        </p:nvSpPr>
        <p:spPr/>
        <p:txBody>
          <a:bodyPr/>
          <a:lstStyle/>
          <a:p>
            <a:r>
              <a:rPr lang="de-AT" dirty="0" smtClean="0">
                <a:solidFill>
                  <a:prstClr val="black">
                    <a:tint val="75000"/>
                  </a:prstClr>
                </a:solidFill>
              </a:rPr>
              <a:t>S. Rollet – ARDENT WP1</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sp>
        <p:nvSpPr>
          <p:cNvPr id="4" name="Date Placeholder 3"/>
          <p:cNvSpPr>
            <a:spLocks noGrp="1"/>
          </p:cNvSpPr>
          <p:nvPr>
            <p:ph type="dt" sz="half" idx="10"/>
          </p:nvPr>
        </p:nvSpPr>
        <p:spPr/>
        <p:txBody>
          <a:bodyPr/>
          <a:lstStyle>
            <a:lvl1pPr>
              <a:defRPr/>
            </a:lvl1pPr>
          </a:lstStyle>
          <a:p>
            <a:r>
              <a:rPr lang="en-US" smtClean="0">
                <a:solidFill>
                  <a:prstClr val="black">
                    <a:tint val="75000"/>
                  </a:prstClr>
                </a:solidFill>
              </a:rPr>
              <a:t>Kick-off meeting, CERN,Geneva 8 May 2012</a:t>
            </a:r>
            <a:endParaRPr lang="en-GB" dirty="0">
              <a:solidFill>
                <a:prstClr val="black">
                  <a:tint val="75000"/>
                </a:prstClr>
              </a:solidFill>
            </a:endParaRPr>
          </a:p>
        </p:txBody>
      </p:sp>
    </p:spTree>
    <p:extLst>
      <p:ext uri="{BB962C8B-B14F-4D97-AF65-F5344CB8AC3E}">
        <p14:creationId xmlns:p14="http://schemas.microsoft.com/office/powerpoint/2010/main" val="32807678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Kick-off meeting, CERN,Geneva 8 May 2012</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Rollet – ARDENT WP1</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811524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solidFill>
                  <a:prstClr val="black">
                    <a:tint val="75000"/>
                  </a:prstClr>
                </a:solidFill>
              </a:rPr>
              <a:t>Kick-off meeting, CERN,Geneva 8 May 2012</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Rollet – ARDENT WP1</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156112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solidFill>
                  <a:prstClr val="black">
                    <a:tint val="75000"/>
                  </a:prstClr>
                </a:solidFill>
              </a:rPr>
              <a:t>Kick-off meeting, CERN,Geneva 8 May 2012</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smtClean="0">
                <a:solidFill>
                  <a:prstClr val="black">
                    <a:tint val="75000"/>
                  </a:prstClr>
                </a:solidFill>
              </a:rPr>
              <a:t>S. Rollet – ARDENT WP1</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19353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rPr>
              <a:t>Kick-off meeting, CERN,Geneva 8 May 2012</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Rollet – ARDENT WP1</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571289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Kick-off meeting, CERN,Geneva 8 May 2012</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S. Rollet – ARDENT WP1</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577240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r>
              <a:rPr lang="en-US" smtClean="0"/>
              <a:t>20 November, 2012</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CC3F8-F0F1-46DC-B5AD-951BBF93B205}" type="slidenum">
              <a:rPr lang="en-GB" smtClean="0"/>
              <a:pPr/>
              <a:t>‹#›</a:t>
            </a:fld>
            <a:endParaRPr lang="en-GB"/>
          </a:p>
        </p:txBody>
      </p:sp>
    </p:spTree>
    <p:extLst>
      <p:ext uri="{BB962C8B-B14F-4D97-AF65-F5344CB8AC3E}">
        <p14:creationId xmlns:p14="http://schemas.microsoft.com/office/powerpoint/2010/main" val="28193844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Kick-off meeting, CERN,Geneva 8 May 2012</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Rollet – ARDENT WP1</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404205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Kick-off meeting, CERN,Geneva 8 May 2012</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Rollet – ARDENT WP1</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527511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Kick-off meeting, CERN,Geneva 8 May 2012</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Rollet – ARDENT WP1</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532916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Kick-off meeting, CERN,Geneva 8 May 2012</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Rollet – ARDENT WP1</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981318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20 November, 2012</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3ECC3F8-F0F1-46DC-B5AD-951BBF93B205}" type="slidenum">
              <a:rPr lang="en-GB" smtClean="0"/>
              <a:pPr/>
              <a:t>‹#›</a:t>
            </a:fld>
            <a:endParaRPr lang="en-GB"/>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53043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20 November, 2012</a:t>
            </a:r>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3ECC3F8-F0F1-46DC-B5AD-951BBF93B205}" type="slidenum">
              <a:rPr lang="en-GB" smtClean="0"/>
              <a:pPr/>
              <a:t>‹#›</a:t>
            </a:fld>
            <a:endParaRPr lang="en-GB"/>
          </a:p>
        </p:txBody>
      </p:sp>
    </p:spTree>
    <p:extLst>
      <p:ext uri="{BB962C8B-B14F-4D97-AF65-F5344CB8AC3E}">
        <p14:creationId xmlns:p14="http://schemas.microsoft.com/office/powerpoint/2010/main" val="1473794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20 November, 2012</a:t>
            </a:r>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3ECC3F8-F0F1-46DC-B5AD-951BBF93B205}" type="slidenum">
              <a:rPr lang="en-GB" smtClean="0"/>
              <a:pPr/>
              <a:t>‹#›</a:t>
            </a:fld>
            <a:endParaRPr lang="en-GB"/>
          </a:p>
        </p:txBody>
      </p:sp>
    </p:spTree>
    <p:extLst>
      <p:ext uri="{BB962C8B-B14F-4D97-AF65-F5344CB8AC3E}">
        <p14:creationId xmlns:p14="http://schemas.microsoft.com/office/powerpoint/2010/main" val="4241618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 November, 2012</a:t>
            </a:r>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3ECC3F8-F0F1-46DC-B5AD-951BBF93B205}" type="slidenum">
              <a:rPr lang="en-GB" smtClean="0"/>
              <a:pPr/>
              <a:t>‹#›</a:t>
            </a:fld>
            <a:endParaRPr lang="en-GB"/>
          </a:p>
        </p:txBody>
      </p:sp>
    </p:spTree>
    <p:extLst>
      <p:ext uri="{BB962C8B-B14F-4D97-AF65-F5344CB8AC3E}">
        <p14:creationId xmlns:p14="http://schemas.microsoft.com/office/powerpoint/2010/main" val="36645213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r>
              <a:rPr lang="en-US" smtClean="0"/>
              <a:t>20 November, 2012</a:t>
            </a:r>
            <a:endParaRPr lang="en-GB"/>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GB">
              <a:solidFill>
                <a:srgbClr val="3E3D2D"/>
              </a:solidFill>
            </a:endParaRPr>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93ECC3F8-F0F1-46DC-B5AD-951BBF93B205}" type="slidenum">
              <a:rPr lang="en-GB" smtClean="0">
                <a:solidFill>
                  <a:srgbClr val="3E3D2D"/>
                </a:solidFill>
              </a:rPr>
              <a:pPr/>
              <a:t>‹#›</a:t>
            </a:fld>
            <a:endParaRPr lang="en-GB">
              <a:solidFill>
                <a:srgbClr val="3E3D2D"/>
              </a:solidFill>
            </a:endParaRPr>
          </a:p>
        </p:txBody>
      </p:sp>
    </p:spTree>
    <p:extLst>
      <p:ext uri="{BB962C8B-B14F-4D97-AF65-F5344CB8AC3E}">
        <p14:creationId xmlns:p14="http://schemas.microsoft.com/office/powerpoint/2010/main" val="689085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20 November, 2012</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3ECC3F8-F0F1-46DC-B5AD-951BBF93B205}" type="slidenum">
              <a:rPr lang="en-GB" smtClean="0"/>
              <a:pPr/>
              <a:t>‹#›</a:t>
            </a:fld>
            <a:endParaRPr lang="en-GB"/>
          </a:p>
        </p:txBody>
      </p:sp>
    </p:spTree>
    <p:extLst>
      <p:ext uri="{BB962C8B-B14F-4D97-AF65-F5344CB8AC3E}">
        <p14:creationId xmlns:p14="http://schemas.microsoft.com/office/powerpoint/2010/main" val="20286565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png"/><Relationship Id="rId18" Type="http://schemas.openxmlformats.org/officeDocument/2006/relationships/image" Target="../media/image8.png"/><Relationship Id="rId26" Type="http://schemas.openxmlformats.org/officeDocument/2006/relationships/image" Target="../media/image16.png"/><Relationship Id="rId3" Type="http://schemas.openxmlformats.org/officeDocument/2006/relationships/slideLayout" Target="../slideLayouts/slideLayout14.xml"/><Relationship Id="rId21" Type="http://schemas.openxmlformats.org/officeDocument/2006/relationships/image" Target="../media/image11.png"/><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image" Target="../media/image7.png"/><Relationship Id="rId25" Type="http://schemas.openxmlformats.org/officeDocument/2006/relationships/image" Target="../media/image15.png"/><Relationship Id="rId2" Type="http://schemas.openxmlformats.org/officeDocument/2006/relationships/slideLayout" Target="../slideLayouts/slideLayout13.xml"/><Relationship Id="rId16" Type="http://schemas.openxmlformats.org/officeDocument/2006/relationships/image" Target="../media/image6.png"/><Relationship Id="rId20" Type="http://schemas.openxmlformats.org/officeDocument/2006/relationships/image" Target="../media/image10.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image" Target="../media/image14.png"/><Relationship Id="rId5" Type="http://schemas.openxmlformats.org/officeDocument/2006/relationships/slideLayout" Target="../slideLayouts/slideLayout16.xml"/><Relationship Id="rId15" Type="http://schemas.openxmlformats.org/officeDocument/2006/relationships/image" Target="../media/image5.png"/><Relationship Id="rId23" Type="http://schemas.openxmlformats.org/officeDocument/2006/relationships/image" Target="../media/image13.png"/><Relationship Id="rId10" Type="http://schemas.openxmlformats.org/officeDocument/2006/relationships/slideLayout" Target="../slideLayouts/slideLayout21.xml"/><Relationship Id="rId19" Type="http://schemas.openxmlformats.org/officeDocument/2006/relationships/image" Target="../media/image9.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4.jpeg"/><Relationship Id="rId22" Type="http://schemas.openxmlformats.org/officeDocument/2006/relationships/image" Target="../media/image1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png"/><Relationship Id="rId18" Type="http://schemas.openxmlformats.org/officeDocument/2006/relationships/image" Target="../media/image8.png"/><Relationship Id="rId26" Type="http://schemas.openxmlformats.org/officeDocument/2006/relationships/image" Target="../media/image16.png"/><Relationship Id="rId3" Type="http://schemas.openxmlformats.org/officeDocument/2006/relationships/slideLayout" Target="../slideLayouts/slideLayout25.xml"/><Relationship Id="rId21" Type="http://schemas.openxmlformats.org/officeDocument/2006/relationships/image" Target="../media/image11.png"/><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image" Target="../media/image7.png"/><Relationship Id="rId25" Type="http://schemas.openxmlformats.org/officeDocument/2006/relationships/image" Target="../media/image15.png"/><Relationship Id="rId2" Type="http://schemas.openxmlformats.org/officeDocument/2006/relationships/slideLayout" Target="../slideLayouts/slideLayout24.xml"/><Relationship Id="rId16" Type="http://schemas.openxmlformats.org/officeDocument/2006/relationships/image" Target="../media/image6.png"/><Relationship Id="rId20" Type="http://schemas.openxmlformats.org/officeDocument/2006/relationships/image" Target="../media/image10.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image" Target="../media/image14.png"/><Relationship Id="rId5" Type="http://schemas.openxmlformats.org/officeDocument/2006/relationships/slideLayout" Target="../slideLayouts/slideLayout27.xml"/><Relationship Id="rId15" Type="http://schemas.openxmlformats.org/officeDocument/2006/relationships/image" Target="../media/image5.png"/><Relationship Id="rId23" Type="http://schemas.openxmlformats.org/officeDocument/2006/relationships/image" Target="../media/image13.png"/><Relationship Id="rId10" Type="http://schemas.openxmlformats.org/officeDocument/2006/relationships/slideLayout" Target="../slideLayouts/slideLayout32.xml"/><Relationship Id="rId19" Type="http://schemas.openxmlformats.org/officeDocument/2006/relationships/image" Target="../media/image9.png"/><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4.jpeg"/><Relationship Id="rId22" Type="http://schemas.openxmlformats.org/officeDocument/2006/relationships/image" Target="../media/image1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r>
              <a:rPr lang="en-US" smtClean="0"/>
              <a:t>20 November, 2012</a:t>
            </a:r>
            <a:endParaRPr lang="en-GB"/>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GB"/>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93ECC3F8-F0F1-46DC-B5AD-951BBF93B205}" type="slidenum">
              <a:rPr lang="en-GB" smtClean="0"/>
              <a:pPr/>
              <a:t>‹#›</a:t>
            </a:fld>
            <a:endParaRPr lang="en-GB"/>
          </a:p>
        </p:txBody>
      </p:sp>
    </p:spTree>
    <p:extLst>
      <p:ext uri="{BB962C8B-B14F-4D97-AF65-F5344CB8AC3E}">
        <p14:creationId xmlns:p14="http://schemas.microsoft.com/office/powerpoint/2010/main" val="9727408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pPr>
              <a:spcAft>
                <a:spcPts val="1200"/>
              </a:spcAft>
            </a:pPr>
            <a:r>
              <a:rPr lang="en-US" sz="3600" dirty="0" smtClean="0"/>
              <a:t/>
            </a:r>
            <a:br>
              <a:rPr lang="en-US" sz="3600" dirty="0" smtClean="0"/>
            </a:br>
            <a:r>
              <a:rPr lang="en-US" sz="3600" dirty="0" smtClean="0"/>
              <a:t>ARDENT</a:t>
            </a:r>
            <a:br>
              <a:rPr lang="en-US" sz="3600" dirty="0" smtClean="0"/>
            </a:br>
            <a:r>
              <a:rPr lang="en-US" sz="1600" u="sng" dirty="0" smtClean="0">
                <a:solidFill>
                  <a:srgbClr val="FF0000"/>
                </a:solidFill>
              </a:rPr>
              <a:t>A</a:t>
            </a:r>
            <a:r>
              <a:rPr lang="en-US" sz="1600" dirty="0" smtClean="0"/>
              <a:t>dvanced </a:t>
            </a:r>
            <a:r>
              <a:rPr lang="en-US" sz="1600" u="sng" dirty="0" smtClean="0">
                <a:solidFill>
                  <a:srgbClr val="FF0000"/>
                </a:solidFill>
              </a:rPr>
              <a:t>R</a:t>
            </a:r>
            <a:r>
              <a:rPr lang="en-US" sz="1600" dirty="0" smtClean="0"/>
              <a:t>adiation </a:t>
            </a:r>
            <a:r>
              <a:rPr lang="en-US" sz="1600" u="sng" dirty="0" smtClean="0">
                <a:solidFill>
                  <a:srgbClr val="FF0000"/>
                </a:solidFill>
              </a:rPr>
              <a:t>D</a:t>
            </a:r>
            <a:r>
              <a:rPr lang="en-US" sz="1600" dirty="0" smtClean="0"/>
              <a:t>osimetry </a:t>
            </a:r>
            <a:r>
              <a:rPr lang="en-US" sz="1600" u="sng" dirty="0" smtClean="0">
                <a:solidFill>
                  <a:srgbClr val="FF0000"/>
                </a:solidFill>
              </a:rPr>
              <a:t>E</a:t>
            </a:r>
            <a:r>
              <a:rPr lang="en-US" sz="1600" dirty="0" smtClean="0"/>
              <a:t>uropean </a:t>
            </a:r>
            <a:r>
              <a:rPr lang="en-US" sz="1600" u="sng" dirty="0" smtClean="0">
                <a:solidFill>
                  <a:srgbClr val="FF0000"/>
                </a:solidFill>
              </a:rPr>
              <a:t>N</a:t>
            </a:r>
            <a:r>
              <a:rPr lang="en-US" sz="1600" dirty="0" smtClean="0"/>
              <a:t>etwork </a:t>
            </a:r>
            <a:r>
              <a:rPr lang="en-US" sz="1600" u="sng" dirty="0" smtClean="0">
                <a:solidFill>
                  <a:srgbClr val="FF0000"/>
                </a:solidFill>
              </a:rPr>
              <a:t>T</a:t>
            </a:r>
            <a:r>
              <a:rPr lang="en-US" sz="1600" dirty="0" smtClean="0"/>
              <a:t>raining initiative</a:t>
            </a:r>
            <a:br>
              <a:rPr lang="en-US" sz="1600" dirty="0" smtClean="0"/>
            </a:b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Kick-off meeting, CERN,Geneva 8 May 2012</a:t>
            </a:r>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solidFill>
                  <a:prstClr val="black">
                    <a:tint val="75000"/>
                  </a:prstClr>
                </a:solidFill>
              </a:rPr>
              <a:t>S. Rollet – ARDENT WP1</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pic>
        <p:nvPicPr>
          <p:cNvPr id="7" name="Picture 2"/>
          <p:cNvPicPr>
            <a:picLocks noChangeAspect="1" noChangeArrowheads="1"/>
          </p:cNvPicPr>
          <p:nvPr userDrawn="1"/>
        </p:nvPicPr>
        <p:blipFill>
          <a:blip r:embed="rId13" cstate="print"/>
          <a:srcRect/>
          <a:stretch>
            <a:fillRect/>
          </a:stretch>
        </p:blipFill>
        <p:spPr bwMode="auto">
          <a:xfrm>
            <a:off x="228600" y="228600"/>
            <a:ext cx="1300325" cy="900000"/>
          </a:xfrm>
          <a:prstGeom prst="rect">
            <a:avLst/>
          </a:prstGeom>
          <a:noFill/>
          <a:ln w="9525">
            <a:noFill/>
            <a:miter lim="800000"/>
            <a:headEnd/>
            <a:tailEnd/>
          </a:ln>
        </p:spPr>
      </p:pic>
      <p:pic>
        <p:nvPicPr>
          <p:cNvPr id="8" name="Picture 2" descr="G:\Users\s\silari\Documents\Private\DOC\EU FP\ITN ARDENT\Logos\Logo_Marie-Curie.jpg"/>
          <p:cNvPicPr>
            <a:picLocks noChangeAspect="1" noChangeArrowheads="1"/>
          </p:cNvPicPr>
          <p:nvPr userDrawn="1"/>
        </p:nvPicPr>
        <p:blipFill>
          <a:blip r:embed="rId14" cstate="print"/>
          <a:srcRect/>
          <a:stretch>
            <a:fillRect/>
          </a:stretch>
        </p:blipFill>
        <p:spPr bwMode="auto">
          <a:xfrm>
            <a:off x="8001000" y="228600"/>
            <a:ext cx="927818" cy="900000"/>
          </a:xfrm>
          <a:prstGeom prst="rect">
            <a:avLst/>
          </a:prstGeom>
          <a:noFill/>
        </p:spPr>
      </p:pic>
      <p:pic>
        <p:nvPicPr>
          <p:cNvPr id="9" name="Picture 3" descr="\\cern.ch\dfs\Users\s\silari\Desktop\logoCERN80x56.png"/>
          <p:cNvPicPr>
            <a:picLocks noChangeAspect="1" noChangeArrowheads="1"/>
          </p:cNvPicPr>
          <p:nvPr userDrawn="1"/>
        </p:nvPicPr>
        <p:blipFill>
          <a:blip r:embed="rId15" cstate="print"/>
          <a:srcRect/>
          <a:stretch>
            <a:fillRect/>
          </a:stretch>
        </p:blipFill>
        <p:spPr bwMode="auto">
          <a:xfrm>
            <a:off x="390053" y="5850426"/>
            <a:ext cx="680635" cy="476444"/>
          </a:xfrm>
          <a:prstGeom prst="rect">
            <a:avLst/>
          </a:prstGeom>
          <a:noFill/>
        </p:spPr>
      </p:pic>
      <p:pic>
        <p:nvPicPr>
          <p:cNvPr id="10" name="Picture 4" descr="\\cern.ch\dfs\Users\s\silari\Desktop\Partner logos\logoAIT80x56.png"/>
          <p:cNvPicPr>
            <a:picLocks noChangeAspect="1" noChangeArrowheads="1"/>
          </p:cNvPicPr>
          <p:nvPr userDrawn="1"/>
        </p:nvPicPr>
        <p:blipFill>
          <a:blip r:embed="rId16" cstate="print"/>
          <a:srcRect/>
          <a:stretch>
            <a:fillRect/>
          </a:stretch>
        </p:blipFill>
        <p:spPr bwMode="auto">
          <a:xfrm>
            <a:off x="1097847" y="5849730"/>
            <a:ext cx="680635" cy="476444"/>
          </a:xfrm>
          <a:prstGeom prst="rect">
            <a:avLst/>
          </a:prstGeom>
          <a:noFill/>
        </p:spPr>
      </p:pic>
      <p:pic>
        <p:nvPicPr>
          <p:cNvPr id="11" name="Picture 5" descr="\\cern.ch\dfs\Users\s\silari\Desktop\Partner logos\logoCzechTU80x56.png"/>
          <p:cNvPicPr>
            <a:picLocks noChangeAspect="1" noChangeArrowheads="1"/>
          </p:cNvPicPr>
          <p:nvPr userDrawn="1"/>
        </p:nvPicPr>
        <p:blipFill>
          <a:blip r:embed="rId17" cstate="print"/>
          <a:srcRect/>
          <a:stretch>
            <a:fillRect/>
          </a:stretch>
        </p:blipFill>
        <p:spPr bwMode="auto">
          <a:xfrm>
            <a:off x="1801753" y="5853507"/>
            <a:ext cx="680635" cy="476444"/>
          </a:xfrm>
          <a:prstGeom prst="rect">
            <a:avLst/>
          </a:prstGeom>
          <a:noFill/>
        </p:spPr>
      </p:pic>
      <p:pic>
        <p:nvPicPr>
          <p:cNvPr id="12" name="Picture 6" descr="\\cern.ch\dfs\Users\s\silari\Desktop\Partner logos\logoIBA80x56.png"/>
          <p:cNvPicPr>
            <a:picLocks noChangeAspect="1" noChangeArrowheads="1"/>
          </p:cNvPicPr>
          <p:nvPr userDrawn="1"/>
        </p:nvPicPr>
        <p:blipFill>
          <a:blip r:embed="rId18" cstate="print"/>
          <a:srcRect/>
          <a:stretch>
            <a:fillRect/>
          </a:stretch>
        </p:blipFill>
        <p:spPr bwMode="auto">
          <a:xfrm>
            <a:off x="2504894" y="5853507"/>
            <a:ext cx="680635" cy="476444"/>
          </a:xfrm>
          <a:prstGeom prst="rect">
            <a:avLst/>
          </a:prstGeom>
          <a:noFill/>
        </p:spPr>
      </p:pic>
      <p:pic>
        <p:nvPicPr>
          <p:cNvPr id="13" name="Picture 7" descr="\\cern.ch\dfs\Users\s\silari\Desktop\Partner logos\logoJablotron80x56.png"/>
          <p:cNvPicPr>
            <a:picLocks noChangeAspect="1" noChangeArrowheads="1"/>
          </p:cNvPicPr>
          <p:nvPr userDrawn="1"/>
        </p:nvPicPr>
        <p:blipFill>
          <a:blip r:embed="rId19" cstate="print"/>
          <a:srcRect/>
          <a:stretch>
            <a:fillRect/>
          </a:stretch>
        </p:blipFill>
        <p:spPr bwMode="auto">
          <a:xfrm>
            <a:off x="3206018" y="5853507"/>
            <a:ext cx="680635" cy="476444"/>
          </a:xfrm>
          <a:prstGeom prst="rect">
            <a:avLst/>
          </a:prstGeom>
          <a:noFill/>
        </p:spPr>
      </p:pic>
      <p:pic>
        <p:nvPicPr>
          <p:cNvPr id="14" name="Picture 8" descr="\\cern.ch\dfs\Users\s\silari\Desktop\Partner logos\logoMIAM80x56.png"/>
          <p:cNvPicPr>
            <a:picLocks noChangeAspect="1" noChangeArrowheads="1"/>
          </p:cNvPicPr>
          <p:nvPr userDrawn="1"/>
        </p:nvPicPr>
        <p:blipFill>
          <a:blip r:embed="rId20" cstate="print"/>
          <a:srcRect/>
          <a:stretch>
            <a:fillRect/>
          </a:stretch>
        </p:blipFill>
        <p:spPr bwMode="auto">
          <a:xfrm>
            <a:off x="3909924" y="5853507"/>
            <a:ext cx="680635" cy="476444"/>
          </a:xfrm>
          <a:prstGeom prst="rect">
            <a:avLst/>
          </a:prstGeom>
          <a:noFill/>
        </p:spPr>
      </p:pic>
      <p:pic>
        <p:nvPicPr>
          <p:cNvPr id="15" name="Picture 9" descr="\\cern.ch\dfs\Users\s\silari\Desktop\Partner logos\logoPoliMi80x56.png"/>
          <p:cNvPicPr>
            <a:picLocks noChangeAspect="1" noChangeArrowheads="1"/>
          </p:cNvPicPr>
          <p:nvPr userDrawn="1"/>
        </p:nvPicPr>
        <p:blipFill>
          <a:blip r:embed="rId21" cstate="print"/>
          <a:srcRect/>
          <a:stretch>
            <a:fillRect/>
          </a:stretch>
        </p:blipFill>
        <p:spPr bwMode="auto">
          <a:xfrm>
            <a:off x="4611335" y="5853507"/>
            <a:ext cx="680635" cy="476444"/>
          </a:xfrm>
          <a:prstGeom prst="rect">
            <a:avLst/>
          </a:prstGeom>
          <a:noFill/>
        </p:spPr>
      </p:pic>
      <p:pic>
        <p:nvPicPr>
          <p:cNvPr id="16" name="Picture 10" descr="\\cern.ch\dfs\Users\s\silari\Desktop\Partner logos\logoFAU80x56.png"/>
          <p:cNvPicPr>
            <a:picLocks noChangeAspect="1" noChangeArrowheads="1"/>
          </p:cNvPicPr>
          <p:nvPr userDrawn="1"/>
        </p:nvPicPr>
        <p:blipFill>
          <a:blip r:embed="rId22" cstate="print"/>
          <a:srcRect/>
          <a:stretch>
            <a:fillRect/>
          </a:stretch>
        </p:blipFill>
        <p:spPr bwMode="auto">
          <a:xfrm>
            <a:off x="5315241" y="5853507"/>
            <a:ext cx="680635" cy="476444"/>
          </a:xfrm>
          <a:prstGeom prst="rect">
            <a:avLst/>
          </a:prstGeom>
          <a:noFill/>
        </p:spPr>
      </p:pic>
      <p:pic>
        <p:nvPicPr>
          <p:cNvPr id="17" name="Picture 11" descr="\\cern.ch\dfs\Users\s\silari\Desktop\Partner logos\logoST80x56.png"/>
          <p:cNvPicPr>
            <a:picLocks noChangeAspect="1" noChangeArrowheads="1"/>
          </p:cNvPicPr>
          <p:nvPr userDrawn="1"/>
        </p:nvPicPr>
        <p:blipFill>
          <a:blip r:embed="rId23" cstate="print"/>
          <a:srcRect/>
          <a:stretch>
            <a:fillRect/>
          </a:stretch>
        </p:blipFill>
        <p:spPr bwMode="auto">
          <a:xfrm>
            <a:off x="6015371" y="5853507"/>
            <a:ext cx="680635" cy="476444"/>
          </a:xfrm>
          <a:prstGeom prst="rect">
            <a:avLst/>
          </a:prstGeom>
          <a:noFill/>
        </p:spPr>
      </p:pic>
      <p:pic>
        <p:nvPicPr>
          <p:cNvPr id="18" name="Picture 12" descr="\\cern.ch\dfs\Users\s\silari\Desktop\Partner logos\logoUH80x56.png"/>
          <p:cNvPicPr>
            <a:picLocks noChangeAspect="1" noChangeArrowheads="1"/>
          </p:cNvPicPr>
          <p:nvPr userDrawn="1"/>
        </p:nvPicPr>
        <p:blipFill>
          <a:blip r:embed="rId24" cstate="print"/>
          <a:srcRect/>
          <a:stretch>
            <a:fillRect/>
          </a:stretch>
        </p:blipFill>
        <p:spPr bwMode="auto">
          <a:xfrm>
            <a:off x="6721036" y="5855267"/>
            <a:ext cx="670476" cy="469333"/>
          </a:xfrm>
          <a:prstGeom prst="rect">
            <a:avLst/>
          </a:prstGeom>
          <a:noFill/>
        </p:spPr>
      </p:pic>
      <p:pic>
        <p:nvPicPr>
          <p:cNvPr id="19" name="Picture 13" descr="\\cern.ch\dfs\Users\s\silari\Desktop\Partner logos\logoUO80x56.png"/>
          <p:cNvPicPr>
            <a:picLocks noChangeAspect="1" noChangeArrowheads="1"/>
          </p:cNvPicPr>
          <p:nvPr userDrawn="1"/>
        </p:nvPicPr>
        <p:blipFill>
          <a:blip r:embed="rId25" cstate="print"/>
          <a:srcRect/>
          <a:stretch>
            <a:fillRect/>
          </a:stretch>
        </p:blipFill>
        <p:spPr bwMode="auto">
          <a:xfrm>
            <a:off x="7409618" y="5855267"/>
            <a:ext cx="670476" cy="469333"/>
          </a:xfrm>
          <a:prstGeom prst="rect">
            <a:avLst/>
          </a:prstGeom>
          <a:noFill/>
        </p:spPr>
      </p:pic>
      <p:pic>
        <p:nvPicPr>
          <p:cNvPr id="20" name="Picture 14" descr="\\cern.ch\dfs\Users\s\silari\Desktop\Partner logos\logoUOW80x56.png"/>
          <p:cNvPicPr>
            <a:picLocks noChangeAspect="1" noChangeArrowheads="1"/>
          </p:cNvPicPr>
          <p:nvPr userDrawn="1"/>
        </p:nvPicPr>
        <p:blipFill>
          <a:blip r:embed="rId26" cstate="print"/>
          <a:srcRect/>
          <a:stretch>
            <a:fillRect/>
          </a:stretch>
        </p:blipFill>
        <p:spPr bwMode="auto">
          <a:xfrm>
            <a:off x="8096919" y="5855267"/>
            <a:ext cx="670476" cy="469333"/>
          </a:xfrm>
          <a:prstGeom prst="rect">
            <a:avLst/>
          </a:prstGeom>
          <a:noFill/>
        </p:spPr>
      </p:pic>
    </p:spTree>
    <p:extLst>
      <p:ext uri="{BB962C8B-B14F-4D97-AF65-F5344CB8AC3E}">
        <p14:creationId xmlns:p14="http://schemas.microsoft.com/office/powerpoint/2010/main" val="406469144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marL="0" marR="0" indent="0" algn="ctr" defTabSz="914400" rtl="0" eaLnBrk="1" fontAlgn="auto" latinLnBrk="0" hangingPunct="1">
        <a:lnSpc>
          <a:spcPct val="100000"/>
        </a:lnSpc>
        <a:spcBef>
          <a:spcPct val="0"/>
        </a:spcBef>
        <a:spcAft>
          <a:spcPts val="0"/>
        </a:spcAft>
        <a:buClrTx/>
        <a:buSzTx/>
        <a:buFontTx/>
        <a:buNone/>
        <a:tabLst/>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pPr>
              <a:spcAft>
                <a:spcPts val="1200"/>
              </a:spcAft>
            </a:pPr>
            <a:r>
              <a:rPr lang="en-US" sz="3600" dirty="0" smtClean="0"/>
              <a:t/>
            </a:r>
            <a:br>
              <a:rPr lang="en-US" sz="3600" dirty="0" smtClean="0"/>
            </a:br>
            <a:r>
              <a:rPr lang="en-US" sz="3600" dirty="0" smtClean="0"/>
              <a:t>ARDENT</a:t>
            </a:r>
            <a:br>
              <a:rPr lang="en-US" sz="3600" dirty="0" smtClean="0"/>
            </a:br>
            <a:r>
              <a:rPr lang="en-US" sz="1600" u="sng" dirty="0" smtClean="0">
                <a:solidFill>
                  <a:srgbClr val="FF0000"/>
                </a:solidFill>
              </a:rPr>
              <a:t>A</a:t>
            </a:r>
            <a:r>
              <a:rPr lang="en-US" sz="1600" dirty="0" smtClean="0"/>
              <a:t>dvanced </a:t>
            </a:r>
            <a:r>
              <a:rPr lang="en-US" sz="1600" u="sng" dirty="0" smtClean="0">
                <a:solidFill>
                  <a:srgbClr val="FF0000"/>
                </a:solidFill>
              </a:rPr>
              <a:t>R</a:t>
            </a:r>
            <a:r>
              <a:rPr lang="en-US" sz="1600" dirty="0" smtClean="0"/>
              <a:t>adiation </a:t>
            </a:r>
            <a:r>
              <a:rPr lang="en-US" sz="1600" u="sng" dirty="0" smtClean="0">
                <a:solidFill>
                  <a:srgbClr val="FF0000"/>
                </a:solidFill>
              </a:rPr>
              <a:t>D</a:t>
            </a:r>
            <a:r>
              <a:rPr lang="en-US" sz="1600" dirty="0" smtClean="0"/>
              <a:t>osimetry </a:t>
            </a:r>
            <a:r>
              <a:rPr lang="en-US" sz="1600" u="sng" dirty="0" smtClean="0">
                <a:solidFill>
                  <a:srgbClr val="FF0000"/>
                </a:solidFill>
              </a:rPr>
              <a:t>E</a:t>
            </a:r>
            <a:r>
              <a:rPr lang="en-US" sz="1600" dirty="0" smtClean="0"/>
              <a:t>uropean </a:t>
            </a:r>
            <a:r>
              <a:rPr lang="en-US" sz="1600" u="sng" dirty="0" smtClean="0">
                <a:solidFill>
                  <a:srgbClr val="FF0000"/>
                </a:solidFill>
              </a:rPr>
              <a:t>N</a:t>
            </a:r>
            <a:r>
              <a:rPr lang="en-US" sz="1600" dirty="0" smtClean="0"/>
              <a:t>etwork </a:t>
            </a:r>
            <a:r>
              <a:rPr lang="en-US" sz="1600" u="sng" dirty="0" smtClean="0">
                <a:solidFill>
                  <a:srgbClr val="FF0000"/>
                </a:solidFill>
              </a:rPr>
              <a:t>T</a:t>
            </a:r>
            <a:r>
              <a:rPr lang="en-US" sz="1600" dirty="0" smtClean="0"/>
              <a:t>raining initiative</a:t>
            </a:r>
            <a:br>
              <a:rPr lang="en-US" sz="1600" dirty="0" smtClean="0"/>
            </a:b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Kick-off meeting, CERN,Geneva 8 May 2012</a:t>
            </a:r>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solidFill>
                  <a:prstClr val="black">
                    <a:tint val="75000"/>
                  </a:prstClr>
                </a:solidFill>
              </a:rPr>
              <a:t>S. Rollet – ARDENT WP1</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08F741-D869-4EC9-9EFF-B0DC0DC0F576}" type="slidenum">
              <a:rPr lang="en-GB" smtClean="0">
                <a:solidFill>
                  <a:prstClr val="black">
                    <a:tint val="75000"/>
                  </a:prstClr>
                </a:solidFill>
              </a:rPr>
              <a:pPr/>
              <a:t>‹#›</a:t>
            </a:fld>
            <a:endParaRPr lang="en-GB">
              <a:solidFill>
                <a:prstClr val="black">
                  <a:tint val="75000"/>
                </a:prstClr>
              </a:solidFill>
            </a:endParaRPr>
          </a:p>
        </p:txBody>
      </p:sp>
      <p:pic>
        <p:nvPicPr>
          <p:cNvPr id="7" name="Picture 2"/>
          <p:cNvPicPr>
            <a:picLocks noChangeAspect="1" noChangeArrowheads="1"/>
          </p:cNvPicPr>
          <p:nvPr userDrawn="1"/>
        </p:nvPicPr>
        <p:blipFill>
          <a:blip r:embed="rId13" cstate="print"/>
          <a:srcRect/>
          <a:stretch>
            <a:fillRect/>
          </a:stretch>
        </p:blipFill>
        <p:spPr bwMode="auto">
          <a:xfrm>
            <a:off x="228600" y="228600"/>
            <a:ext cx="1300325" cy="900000"/>
          </a:xfrm>
          <a:prstGeom prst="rect">
            <a:avLst/>
          </a:prstGeom>
          <a:noFill/>
          <a:ln w="9525">
            <a:noFill/>
            <a:miter lim="800000"/>
            <a:headEnd/>
            <a:tailEnd/>
          </a:ln>
        </p:spPr>
      </p:pic>
      <p:pic>
        <p:nvPicPr>
          <p:cNvPr id="8" name="Picture 2" descr="G:\Users\s\silari\Documents\Private\DOC\EU FP\ITN ARDENT\Logos\Logo_Marie-Curie.jpg"/>
          <p:cNvPicPr>
            <a:picLocks noChangeAspect="1" noChangeArrowheads="1"/>
          </p:cNvPicPr>
          <p:nvPr userDrawn="1"/>
        </p:nvPicPr>
        <p:blipFill>
          <a:blip r:embed="rId14" cstate="print"/>
          <a:srcRect/>
          <a:stretch>
            <a:fillRect/>
          </a:stretch>
        </p:blipFill>
        <p:spPr bwMode="auto">
          <a:xfrm>
            <a:off x="8001000" y="228600"/>
            <a:ext cx="927818" cy="900000"/>
          </a:xfrm>
          <a:prstGeom prst="rect">
            <a:avLst/>
          </a:prstGeom>
          <a:noFill/>
        </p:spPr>
      </p:pic>
      <p:pic>
        <p:nvPicPr>
          <p:cNvPr id="9" name="Picture 3" descr="\\cern.ch\dfs\Users\s\silari\Desktop\logoCERN80x56.png"/>
          <p:cNvPicPr>
            <a:picLocks noChangeAspect="1" noChangeArrowheads="1"/>
          </p:cNvPicPr>
          <p:nvPr userDrawn="1"/>
        </p:nvPicPr>
        <p:blipFill>
          <a:blip r:embed="rId15" cstate="print"/>
          <a:srcRect/>
          <a:stretch>
            <a:fillRect/>
          </a:stretch>
        </p:blipFill>
        <p:spPr bwMode="auto">
          <a:xfrm>
            <a:off x="390053" y="5850426"/>
            <a:ext cx="680635" cy="476444"/>
          </a:xfrm>
          <a:prstGeom prst="rect">
            <a:avLst/>
          </a:prstGeom>
          <a:noFill/>
        </p:spPr>
      </p:pic>
      <p:pic>
        <p:nvPicPr>
          <p:cNvPr id="10" name="Picture 4" descr="\\cern.ch\dfs\Users\s\silari\Desktop\Partner logos\logoAIT80x56.png"/>
          <p:cNvPicPr>
            <a:picLocks noChangeAspect="1" noChangeArrowheads="1"/>
          </p:cNvPicPr>
          <p:nvPr userDrawn="1"/>
        </p:nvPicPr>
        <p:blipFill>
          <a:blip r:embed="rId16" cstate="print"/>
          <a:srcRect/>
          <a:stretch>
            <a:fillRect/>
          </a:stretch>
        </p:blipFill>
        <p:spPr bwMode="auto">
          <a:xfrm>
            <a:off x="1097847" y="5849730"/>
            <a:ext cx="680635" cy="476444"/>
          </a:xfrm>
          <a:prstGeom prst="rect">
            <a:avLst/>
          </a:prstGeom>
          <a:noFill/>
        </p:spPr>
      </p:pic>
      <p:pic>
        <p:nvPicPr>
          <p:cNvPr id="11" name="Picture 5" descr="\\cern.ch\dfs\Users\s\silari\Desktop\Partner logos\logoCzechTU80x56.png"/>
          <p:cNvPicPr>
            <a:picLocks noChangeAspect="1" noChangeArrowheads="1"/>
          </p:cNvPicPr>
          <p:nvPr userDrawn="1"/>
        </p:nvPicPr>
        <p:blipFill>
          <a:blip r:embed="rId17" cstate="print"/>
          <a:srcRect/>
          <a:stretch>
            <a:fillRect/>
          </a:stretch>
        </p:blipFill>
        <p:spPr bwMode="auto">
          <a:xfrm>
            <a:off x="1801753" y="5853507"/>
            <a:ext cx="680635" cy="476444"/>
          </a:xfrm>
          <a:prstGeom prst="rect">
            <a:avLst/>
          </a:prstGeom>
          <a:noFill/>
        </p:spPr>
      </p:pic>
      <p:pic>
        <p:nvPicPr>
          <p:cNvPr id="12" name="Picture 6" descr="\\cern.ch\dfs\Users\s\silari\Desktop\Partner logos\logoIBA80x56.png"/>
          <p:cNvPicPr>
            <a:picLocks noChangeAspect="1" noChangeArrowheads="1"/>
          </p:cNvPicPr>
          <p:nvPr userDrawn="1"/>
        </p:nvPicPr>
        <p:blipFill>
          <a:blip r:embed="rId18" cstate="print"/>
          <a:srcRect/>
          <a:stretch>
            <a:fillRect/>
          </a:stretch>
        </p:blipFill>
        <p:spPr bwMode="auto">
          <a:xfrm>
            <a:off x="2504894" y="5853507"/>
            <a:ext cx="680635" cy="476444"/>
          </a:xfrm>
          <a:prstGeom prst="rect">
            <a:avLst/>
          </a:prstGeom>
          <a:noFill/>
        </p:spPr>
      </p:pic>
      <p:pic>
        <p:nvPicPr>
          <p:cNvPr id="13" name="Picture 7" descr="\\cern.ch\dfs\Users\s\silari\Desktop\Partner logos\logoJablotron80x56.png"/>
          <p:cNvPicPr>
            <a:picLocks noChangeAspect="1" noChangeArrowheads="1"/>
          </p:cNvPicPr>
          <p:nvPr userDrawn="1"/>
        </p:nvPicPr>
        <p:blipFill>
          <a:blip r:embed="rId19" cstate="print"/>
          <a:srcRect/>
          <a:stretch>
            <a:fillRect/>
          </a:stretch>
        </p:blipFill>
        <p:spPr bwMode="auto">
          <a:xfrm>
            <a:off x="3206018" y="5853507"/>
            <a:ext cx="680635" cy="476444"/>
          </a:xfrm>
          <a:prstGeom prst="rect">
            <a:avLst/>
          </a:prstGeom>
          <a:noFill/>
        </p:spPr>
      </p:pic>
      <p:pic>
        <p:nvPicPr>
          <p:cNvPr id="14" name="Picture 8" descr="\\cern.ch\dfs\Users\s\silari\Desktop\Partner logos\logoMIAM80x56.png"/>
          <p:cNvPicPr>
            <a:picLocks noChangeAspect="1" noChangeArrowheads="1"/>
          </p:cNvPicPr>
          <p:nvPr userDrawn="1"/>
        </p:nvPicPr>
        <p:blipFill>
          <a:blip r:embed="rId20" cstate="print"/>
          <a:srcRect/>
          <a:stretch>
            <a:fillRect/>
          </a:stretch>
        </p:blipFill>
        <p:spPr bwMode="auto">
          <a:xfrm>
            <a:off x="3909924" y="5853507"/>
            <a:ext cx="680635" cy="476444"/>
          </a:xfrm>
          <a:prstGeom prst="rect">
            <a:avLst/>
          </a:prstGeom>
          <a:noFill/>
        </p:spPr>
      </p:pic>
      <p:pic>
        <p:nvPicPr>
          <p:cNvPr id="15" name="Picture 9" descr="\\cern.ch\dfs\Users\s\silari\Desktop\Partner logos\logoPoliMi80x56.png"/>
          <p:cNvPicPr>
            <a:picLocks noChangeAspect="1" noChangeArrowheads="1"/>
          </p:cNvPicPr>
          <p:nvPr userDrawn="1"/>
        </p:nvPicPr>
        <p:blipFill>
          <a:blip r:embed="rId21" cstate="print"/>
          <a:srcRect/>
          <a:stretch>
            <a:fillRect/>
          </a:stretch>
        </p:blipFill>
        <p:spPr bwMode="auto">
          <a:xfrm>
            <a:off x="4611335" y="5853507"/>
            <a:ext cx="680635" cy="476444"/>
          </a:xfrm>
          <a:prstGeom prst="rect">
            <a:avLst/>
          </a:prstGeom>
          <a:noFill/>
        </p:spPr>
      </p:pic>
      <p:pic>
        <p:nvPicPr>
          <p:cNvPr id="16" name="Picture 10" descr="\\cern.ch\dfs\Users\s\silari\Desktop\Partner logos\logoFAU80x56.png"/>
          <p:cNvPicPr>
            <a:picLocks noChangeAspect="1" noChangeArrowheads="1"/>
          </p:cNvPicPr>
          <p:nvPr userDrawn="1"/>
        </p:nvPicPr>
        <p:blipFill>
          <a:blip r:embed="rId22" cstate="print"/>
          <a:srcRect/>
          <a:stretch>
            <a:fillRect/>
          </a:stretch>
        </p:blipFill>
        <p:spPr bwMode="auto">
          <a:xfrm>
            <a:off x="5315241" y="5853507"/>
            <a:ext cx="680635" cy="476444"/>
          </a:xfrm>
          <a:prstGeom prst="rect">
            <a:avLst/>
          </a:prstGeom>
          <a:noFill/>
        </p:spPr>
      </p:pic>
      <p:pic>
        <p:nvPicPr>
          <p:cNvPr id="17" name="Picture 11" descr="\\cern.ch\dfs\Users\s\silari\Desktop\Partner logos\logoST80x56.png"/>
          <p:cNvPicPr>
            <a:picLocks noChangeAspect="1" noChangeArrowheads="1"/>
          </p:cNvPicPr>
          <p:nvPr userDrawn="1"/>
        </p:nvPicPr>
        <p:blipFill>
          <a:blip r:embed="rId23" cstate="print"/>
          <a:srcRect/>
          <a:stretch>
            <a:fillRect/>
          </a:stretch>
        </p:blipFill>
        <p:spPr bwMode="auto">
          <a:xfrm>
            <a:off x="6015371" y="5853507"/>
            <a:ext cx="680635" cy="476444"/>
          </a:xfrm>
          <a:prstGeom prst="rect">
            <a:avLst/>
          </a:prstGeom>
          <a:noFill/>
        </p:spPr>
      </p:pic>
      <p:pic>
        <p:nvPicPr>
          <p:cNvPr id="18" name="Picture 12" descr="\\cern.ch\dfs\Users\s\silari\Desktop\Partner logos\logoUH80x56.png"/>
          <p:cNvPicPr>
            <a:picLocks noChangeAspect="1" noChangeArrowheads="1"/>
          </p:cNvPicPr>
          <p:nvPr userDrawn="1"/>
        </p:nvPicPr>
        <p:blipFill>
          <a:blip r:embed="rId24" cstate="print"/>
          <a:srcRect/>
          <a:stretch>
            <a:fillRect/>
          </a:stretch>
        </p:blipFill>
        <p:spPr bwMode="auto">
          <a:xfrm>
            <a:off x="6721036" y="5855267"/>
            <a:ext cx="670476" cy="469333"/>
          </a:xfrm>
          <a:prstGeom prst="rect">
            <a:avLst/>
          </a:prstGeom>
          <a:noFill/>
        </p:spPr>
      </p:pic>
      <p:pic>
        <p:nvPicPr>
          <p:cNvPr id="19" name="Picture 13" descr="\\cern.ch\dfs\Users\s\silari\Desktop\Partner logos\logoUO80x56.png"/>
          <p:cNvPicPr>
            <a:picLocks noChangeAspect="1" noChangeArrowheads="1"/>
          </p:cNvPicPr>
          <p:nvPr userDrawn="1"/>
        </p:nvPicPr>
        <p:blipFill>
          <a:blip r:embed="rId25" cstate="print"/>
          <a:srcRect/>
          <a:stretch>
            <a:fillRect/>
          </a:stretch>
        </p:blipFill>
        <p:spPr bwMode="auto">
          <a:xfrm>
            <a:off x="7409618" y="5855267"/>
            <a:ext cx="670476" cy="469333"/>
          </a:xfrm>
          <a:prstGeom prst="rect">
            <a:avLst/>
          </a:prstGeom>
          <a:noFill/>
        </p:spPr>
      </p:pic>
      <p:pic>
        <p:nvPicPr>
          <p:cNvPr id="20" name="Picture 14" descr="\\cern.ch\dfs\Users\s\silari\Desktop\Partner logos\logoUOW80x56.png"/>
          <p:cNvPicPr>
            <a:picLocks noChangeAspect="1" noChangeArrowheads="1"/>
          </p:cNvPicPr>
          <p:nvPr userDrawn="1"/>
        </p:nvPicPr>
        <p:blipFill>
          <a:blip r:embed="rId26" cstate="print"/>
          <a:srcRect/>
          <a:stretch>
            <a:fillRect/>
          </a:stretch>
        </p:blipFill>
        <p:spPr bwMode="auto">
          <a:xfrm>
            <a:off x="8096919" y="5855267"/>
            <a:ext cx="670476" cy="469333"/>
          </a:xfrm>
          <a:prstGeom prst="rect">
            <a:avLst/>
          </a:prstGeom>
          <a:noFill/>
        </p:spPr>
      </p:pic>
    </p:spTree>
    <p:extLst>
      <p:ext uri="{BB962C8B-B14F-4D97-AF65-F5344CB8AC3E}">
        <p14:creationId xmlns:p14="http://schemas.microsoft.com/office/powerpoint/2010/main" val="73851641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p:txStyles>
    <p:titleStyle>
      <a:lvl1pPr marL="0" marR="0" indent="0" algn="ctr" defTabSz="914400" rtl="0" eaLnBrk="1" fontAlgn="auto" latinLnBrk="0" hangingPunct="1">
        <a:lnSpc>
          <a:spcPct val="100000"/>
        </a:lnSpc>
        <a:spcBef>
          <a:spcPct val="0"/>
        </a:spcBef>
        <a:spcAft>
          <a:spcPts val="0"/>
        </a:spcAft>
        <a:buClrTx/>
        <a:buSzTx/>
        <a:buFontTx/>
        <a:buNone/>
        <a:tabLst/>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13" Type="http://schemas.microsoft.com/office/2007/relationships/hdphoto" Target="../media/hdphoto1.wdp"/><Relationship Id="rId3" Type="http://schemas.openxmlformats.org/officeDocument/2006/relationships/image" Target="../media/image4.jpeg"/><Relationship Id="rId7" Type="http://schemas.openxmlformats.org/officeDocument/2006/relationships/image" Target="../media/image8.png"/><Relationship Id="rId12" Type="http://schemas.openxmlformats.org/officeDocument/2006/relationships/image" Target="../media/image18.png"/><Relationship Id="rId2" Type="http://schemas.openxmlformats.org/officeDocument/2006/relationships/image" Target="../media/image17.png"/><Relationship Id="rId16"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5.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4.png"/></Relationships>
</file>

<file path=ppt/slides/_rels/slide1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slideLayout" Target="../slideLayouts/slideLayout28.xml"/><Relationship Id="rId1" Type="http://schemas.openxmlformats.org/officeDocument/2006/relationships/vmlDrawing" Target="../drawings/vmlDrawing3.vml"/><Relationship Id="rId5" Type="http://schemas.openxmlformats.org/officeDocument/2006/relationships/image" Target="../media/image33.wmf"/><Relationship Id="rId4" Type="http://schemas.openxmlformats.org/officeDocument/2006/relationships/oleObject" Target="../embeddings/oleObject4.bin"/></Relationships>
</file>

<file path=ppt/slides/_rels/slide1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4.wmf"/><Relationship Id="rId2" Type="http://schemas.openxmlformats.org/officeDocument/2006/relationships/slideLayout" Target="../slideLayouts/slideLayout28.xml"/><Relationship Id="rId1" Type="http://schemas.openxmlformats.org/officeDocument/2006/relationships/vmlDrawing" Target="../drawings/vmlDrawing4.vml"/><Relationship Id="rId6" Type="http://schemas.openxmlformats.org/officeDocument/2006/relationships/oleObject" Target="../embeddings/oleObject6.bin"/><Relationship Id="rId5" Type="http://schemas.openxmlformats.org/officeDocument/2006/relationships/image" Target="../media/image43.wmf"/><Relationship Id="rId4" Type="http://schemas.openxmlformats.org/officeDocument/2006/relationships/oleObject" Target="../embeddings/oleObject5.bin"/></Relationships>
</file>

<file path=ppt/slides/_rels/slide2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9.xml"/></Relationships>
</file>

<file path=ppt/slides/_rels/slide37.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9.xml"/></Relationships>
</file>

<file path=ppt/slides/_rels/slide3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9.xml"/></Relationships>
</file>

<file path=ppt/slides/_rels/slide39.xml.rels><?xml version="1.0" encoding="UTF-8" standalone="yes"?>
<Relationships xmlns="http://schemas.openxmlformats.org/package/2006/relationships"><Relationship Id="rId8" Type="http://schemas.openxmlformats.org/officeDocument/2006/relationships/image" Target="../media/image64.jpeg"/><Relationship Id="rId3" Type="http://schemas.openxmlformats.org/officeDocument/2006/relationships/image" Target="../media/image59.jpeg"/><Relationship Id="rId7" Type="http://schemas.openxmlformats.org/officeDocument/2006/relationships/image" Target="../media/image63.jpeg"/><Relationship Id="rId2" Type="http://schemas.openxmlformats.org/officeDocument/2006/relationships/image" Target="../media/image58.jpeg"/><Relationship Id="rId1" Type="http://schemas.openxmlformats.org/officeDocument/2006/relationships/slideLayout" Target="../slideLayouts/slideLayout29.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8.xml"/><Relationship Id="rId1" Type="http://schemas.openxmlformats.org/officeDocument/2006/relationships/vmlDrawing" Target="../drawings/vmlDrawing1.vml"/><Relationship Id="rId4" Type="http://schemas.openxmlformats.org/officeDocument/2006/relationships/image" Target="../media/image19.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1.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8.xml"/></Relationships>
</file>

<file path=ppt/slides/_rels/slide4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8.xml"/></Relationships>
</file>

<file path=ppt/slides/_rels/slide43.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jpeg"/><Relationship Id="rId1" Type="http://schemas.openxmlformats.org/officeDocument/2006/relationships/slideLayout" Target="../slideLayouts/slideLayout28.xml"/><Relationship Id="rId4" Type="http://schemas.openxmlformats.org/officeDocument/2006/relationships/image" Target="../media/image71.jpeg"/></Relationships>
</file>

<file path=ppt/slides/_rels/slide47.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8.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7.bin"/><Relationship Id="rId7" Type="http://schemas.openxmlformats.org/officeDocument/2006/relationships/image" Target="../media/image75.png"/><Relationship Id="rId2" Type="http://schemas.openxmlformats.org/officeDocument/2006/relationships/slideLayout" Target="../slideLayouts/slideLayout28.xml"/><Relationship Id="rId1" Type="http://schemas.openxmlformats.org/officeDocument/2006/relationships/vmlDrawing" Target="../drawings/vmlDrawing5.vml"/><Relationship Id="rId6" Type="http://schemas.openxmlformats.org/officeDocument/2006/relationships/image" Target="../media/image74.wmf"/><Relationship Id="rId5" Type="http://schemas.openxmlformats.org/officeDocument/2006/relationships/oleObject" Target="../embeddings/oleObject8.bin"/><Relationship Id="rId4" Type="http://schemas.openxmlformats.org/officeDocument/2006/relationships/image" Target="../media/image73.wmf"/></Relationships>
</file>

<file path=ppt/slides/_rels/slide49.xml.rels><?xml version="1.0" encoding="UTF-8" standalone="yes"?>
<Relationships xmlns="http://schemas.openxmlformats.org/package/2006/relationships"><Relationship Id="rId8" Type="http://schemas.openxmlformats.org/officeDocument/2006/relationships/image" Target="../media/image78.wmf"/><Relationship Id="rId13" Type="http://schemas.openxmlformats.org/officeDocument/2006/relationships/oleObject" Target="../embeddings/oleObject14.bin"/><Relationship Id="rId3" Type="http://schemas.openxmlformats.org/officeDocument/2006/relationships/oleObject" Target="../embeddings/oleObject9.bin"/><Relationship Id="rId7" Type="http://schemas.openxmlformats.org/officeDocument/2006/relationships/oleObject" Target="../embeddings/oleObject11.bin"/><Relationship Id="rId12" Type="http://schemas.openxmlformats.org/officeDocument/2006/relationships/image" Target="../media/image80.wmf"/><Relationship Id="rId2" Type="http://schemas.openxmlformats.org/officeDocument/2006/relationships/slideLayout" Target="../slideLayouts/slideLayout28.xml"/><Relationship Id="rId1" Type="http://schemas.openxmlformats.org/officeDocument/2006/relationships/vmlDrawing" Target="../drawings/vmlDrawing6.vml"/><Relationship Id="rId6" Type="http://schemas.openxmlformats.org/officeDocument/2006/relationships/image" Target="../media/image77.wmf"/><Relationship Id="rId11" Type="http://schemas.openxmlformats.org/officeDocument/2006/relationships/oleObject" Target="../embeddings/oleObject13.bin"/><Relationship Id="rId5" Type="http://schemas.openxmlformats.org/officeDocument/2006/relationships/oleObject" Target="../embeddings/oleObject10.bin"/><Relationship Id="rId10" Type="http://schemas.openxmlformats.org/officeDocument/2006/relationships/image" Target="../media/image79.wmf"/><Relationship Id="rId4" Type="http://schemas.openxmlformats.org/officeDocument/2006/relationships/image" Target="../media/image76.wmf"/><Relationship Id="rId9" Type="http://schemas.openxmlformats.org/officeDocument/2006/relationships/oleObject" Target="../embeddings/oleObject12.bin"/><Relationship Id="rId14" Type="http://schemas.openxmlformats.org/officeDocument/2006/relationships/image" Target="../media/image81.wmf"/></Relationships>
</file>

<file path=ppt/slides/_rels/slide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8.xml"/></Relationships>
</file>

<file path=ppt/slides/_rels/slide5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slideLayout" Target="../slideLayouts/slideLayout28.xml"/><Relationship Id="rId1" Type="http://schemas.openxmlformats.org/officeDocument/2006/relationships/vmlDrawing" Target="../drawings/vmlDrawing7.vml"/><Relationship Id="rId5" Type="http://schemas.openxmlformats.org/officeDocument/2006/relationships/image" Target="../media/image82.wmf"/><Relationship Id="rId4" Type="http://schemas.openxmlformats.org/officeDocument/2006/relationships/oleObject" Target="../embeddings/oleObject15.bin"/></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2.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image" Target="../media/image84.emf"/><Relationship Id="rId1" Type="http://schemas.openxmlformats.org/officeDocument/2006/relationships/slideLayout" Target="../slideLayouts/slideLayout28.xml"/><Relationship Id="rId5" Type="http://schemas.openxmlformats.org/officeDocument/2006/relationships/image" Target="../media/image87.emf"/><Relationship Id="rId4" Type="http://schemas.openxmlformats.org/officeDocument/2006/relationships/image" Target="../media/image86.emf"/></Relationships>
</file>

<file path=ppt/slides/_rels/slide53.xml.rels><?xml version="1.0" encoding="UTF-8" standalone="yes"?>
<Relationships xmlns="http://schemas.openxmlformats.org/package/2006/relationships"><Relationship Id="rId3" Type="http://schemas.openxmlformats.org/officeDocument/2006/relationships/image" Target="../media/image89.emf"/><Relationship Id="rId2" Type="http://schemas.openxmlformats.org/officeDocument/2006/relationships/image" Target="../media/image88.emf"/><Relationship Id="rId1" Type="http://schemas.openxmlformats.org/officeDocument/2006/relationships/slideLayout" Target="../slideLayouts/slideLayout28.xml"/><Relationship Id="rId5" Type="http://schemas.openxmlformats.org/officeDocument/2006/relationships/image" Target="../media/image91.emf"/><Relationship Id="rId4" Type="http://schemas.openxmlformats.org/officeDocument/2006/relationships/image" Target="../media/image90.em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23.png"/><Relationship Id="rId2" Type="http://schemas.openxmlformats.org/officeDocument/2006/relationships/slideLayout" Target="../slideLayouts/slideLayout28.xml"/><Relationship Id="rId1" Type="http://schemas.openxmlformats.org/officeDocument/2006/relationships/vmlDrawing" Target="../drawings/vmlDrawing2.vml"/><Relationship Id="rId6" Type="http://schemas.openxmlformats.org/officeDocument/2006/relationships/image" Target="../media/image22.wmf"/><Relationship Id="rId5" Type="http://schemas.openxmlformats.org/officeDocument/2006/relationships/oleObject" Target="../embeddings/oleObject3.bin"/><Relationship Id="rId4" Type="http://schemas.openxmlformats.org/officeDocument/2006/relationships/image" Target="../media/image21.wmf"/></Relationships>
</file>

<file path=ppt/slides/_rels/slide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7057" y="839745"/>
            <a:ext cx="6473295" cy="548640"/>
          </a:xfrm>
        </p:spPr>
        <p:txBody>
          <a:bodyPr/>
          <a:lstStyle/>
          <a:p>
            <a:pPr algn="ctr"/>
            <a:r>
              <a:rPr lang="fr-FR" b="1" dirty="0" smtClean="0"/>
              <a:t>TRAINING COURSE on radiation dosimetry</a:t>
            </a:r>
            <a:r>
              <a:rPr lang="fr-FR" dirty="0" smtClean="0"/>
              <a:t>:</a:t>
            </a:r>
            <a:r>
              <a:rPr lang="fr-FR" sz="2000" u="sng" dirty="0" smtClean="0"/>
              <a:t/>
            </a:r>
            <a:br>
              <a:rPr lang="fr-FR" sz="2000" u="sng" dirty="0" smtClean="0"/>
            </a:br>
            <a:r>
              <a:rPr lang="fr-FR" sz="1000" u="sng" dirty="0" smtClean="0"/>
              <a:t/>
            </a:r>
            <a:br>
              <a:rPr lang="fr-FR" sz="1000" u="sng" dirty="0" smtClean="0"/>
            </a:br>
            <a:endParaRPr lang="en-GB" b="1" i="1" dirty="0">
              <a:solidFill>
                <a:schemeClr val="tx1">
                  <a:lumMod val="65000"/>
                  <a:lumOff val="35000"/>
                </a:schemeClr>
              </a:solidFill>
            </a:endParaRPr>
          </a:p>
        </p:txBody>
      </p:sp>
      <p:sp>
        <p:nvSpPr>
          <p:cNvPr id="3" name="Content Placeholder 2"/>
          <p:cNvSpPr>
            <a:spLocks noGrp="1"/>
          </p:cNvSpPr>
          <p:nvPr>
            <p:ph idx="1"/>
          </p:nvPr>
        </p:nvSpPr>
        <p:spPr>
          <a:xfrm>
            <a:off x="827584" y="1844824"/>
            <a:ext cx="7520940" cy="3579849"/>
          </a:xfrm>
        </p:spPr>
        <p:txBody>
          <a:bodyPr>
            <a:normAutofit/>
          </a:bodyPr>
          <a:lstStyle/>
          <a:p>
            <a:pPr marL="0" indent="0" algn="ctr"/>
            <a:r>
              <a:rPr lang="fr-FR" sz="4000" dirty="0" smtClean="0">
                <a:solidFill>
                  <a:schemeClr val="tx1">
                    <a:lumMod val="65000"/>
                    <a:lumOff val="35000"/>
                  </a:schemeClr>
                </a:solidFill>
              </a:rPr>
              <a:t>Instrumentation 3 </a:t>
            </a:r>
          </a:p>
          <a:p>
            <a:pPr marL="0" indent="0" algn="ctr"/>
            <a:r>
              <a:rPr lang="fr-FR" sz="5400" dirty="0" smtClean="0">
                <a:solidFill>
                  <a:schemeClr val="tx1">
                    <a:lumMod val="65000"/>
                    <a:lumOff val="35000"/>
                  </a:schemeClr>
                </a:solidFill>
              </a:rPr>
              <a:t>Passive detectors Part 1</a:t>
            </a:r>
          </a:p>
          <a:p>
            <a:pPr algn="r"/>
            <a:r>
              <a:rPr lang="fr-FR" sz="2000" dirty="0" smtClean="0">
                <a:solidFill>
                  <a:schemeClr val="tx1">
                    <a:lumMod val="65000"/>
                    <a:lumOff val="35000"/>
                  </a:schemeClr>
                </a:solidFill>
              </a:rPr>
              <a:t>Antonio PARRAVICINI, </a:t>
            </a:r>
            <a:r>
              <a:rPr lang="fr-FR" sz="2000" i="1" dirty="0" smtClean="0">
                <a:solidFill>
                  <a:schemeClr val="tx1">
                    <a:lumMod val="65000"/>
                    <a:lumOff val="35000"/>
                  </a:schemeClr>
                </a:solidFill>
              </a:rPr>
              <a:t>MI.AM</a:t>
            </a:r>
          </a:p>
          <a:p>
            <a:pPr lvl="0" algn="r"/>
            <a:r>
              <a:rPr lang="fr-FR" sz="1500" i="1" dirty="0">
                <a:solidFill>
                  <a:prstClr val="black">
                    <a:lumMod val="65000"/>
                    <a:lumOff val="35000"/>
                  </a:prstClr>
                </a:solidFill>
              </a:rPr>
              <a:t>Thu. 22/11/2012, </a:t>
            </a:r>
            <a:r>
              <a:rPr lang="fr-FR" sz="1500" i="1" dirty="0" smtClean="0">
                <a:solidFill>
                  <a:prstClr val="black">
                    <a:lumMod val="65000"/>
                    <a:lumOff val="35000"/>
                  </a:prstClr>
                </a:solidFill>
              </a:rPr>
              <a:t>14:00 </a:t>
            </a:r>
            <a:r>
              <a:rPr lang="fr-FR" sz="1500" i="1" dirty="0">
                <a:solidFill>
                  <a:prstClr val="black">
                    <a:lumMod val="65000"/>
                    <a:lumOff val="35000"/>
                  </a:prstClr>
                </a:solidFill>
              </a:rPr>
              <a:t>– </a:t>
            </a:r>
            <a:r>
              <a:rPr lang="fr-FR" sz="1500" i="1" dirty="0" smtClean="0">
                <a:solidFill>
                  <a:prstClr val="black">
                    <a:lumMod val="65000"/>
                    <a:lumOff val="35000"/>
                  </a:prstClr>
                </a:solidFill>
              </a:rPr>
              <a:t>15:00 pm</a:t>
            </a:r>
            <a:endParaRPr lang="fr-FR" sz="1500" i="1" dirty="0">
              <a:solidFill>
                <a:prstClr val="black">
                  <a:lumMod val="65000"/>
                  <a:lumOff val="35000"/>
                </a:prstClr>
              </a:solidFill>
            </a:endParaRPr>
          </a:p>
          <a:p>
            <a:pPr algn="r"/>
            <a:endParaRPr lang="en-GB" sz="2000" i="1" dirty="0"/>
          </a:p>
        </p:txBody>
      </p:sp>
      <p:pic>
        <p:nvPicPr>
          <p:cNvPr id="4" name="Picture 2"/>
          <p:cNvPicPr>
            <a:picLocks noChangeAspect="1" noChangeArrowheads="1"/>
          </p:cNvPicPr>
          <p:nvPr/>
        </p:nvPicPr>
        <p:blipFill>
          <a:blip r:embed="rId2" cstate="print"/>
          <a:srcRect/>
          <a:stretch>
            <a:fillRect/>
          </a:stretch>
        </p:blipFill>
        <p:spPr bwMode="auto">
          <a:xfrm>
            <a:off x="107504" y="214064"/>
            <a:ext cx="1159553" cy="802567"/>
          </a:xfrm>
          <a:prstGeom prst="rect">
            <a:avLst/>
          </a:prstGeom>
          <a:noFill/>
          <a:ln w="9525">
            <a:noFill/>
            <a:miter lim="800000"/>
            <a:headEnd/>
            <a:tailEnd/>
          </a:ln>
        </p:spPr>
      </p:pic>
      <p:pic>
        <p:nvPicPr>
          <p:cNvPr id="6" name="Picture 2" descr="G:\Users\s\silari\Documents\Private\DOC\EU FP\ITN ARDENT\Logos\Logo_Marie-Curie.jpg"/>
          <p:cNvPicPr>
            <a:picLocks noChangeAspect="1" noChangeArrowheads="1"/>
          </p:cNvPicPr>
          <p:nvPr/>
        </p:nvPicPr>
        <p:blipFill>
          <a:blip r:embed="rId3" cstate="print"/>
          <a:srcRect/>
          <a:stretch>
            <a:fillRect/>
          </a:stretch>
        </p:blipFill>
        <p:spPr bwMode="auto">
          <a:xfrm>
            <a:off x="8028384" y="214065"/>
            <a:ext cx="927818" cy="900000"/>
          </a:xfrm>
          <a:prstGeom prst="rect">
            <a:avLst/>
          </a:prstGeom>
          <a:noFill/>
        </p:spPr>
      </p:pic>
      <p:pic>
        <p:nvPicPr>
          <p:cNvPr id="7" name="Picture 3" descr="\\cern.ch\dfs\Users\s\silari\Desktop\logoCERN80x56.png"/>
          <p:cNvPicPr>
            <a:picLocks noChangeAspect="1" noChangeArrowheads="1"/>
          </p:cNvPicPr>
          <p:nvPr/>
        </p:nvPicPr>
        <p:blipFill>
          <a:blip r:embed="rId4" cstate="print"/>
          <a:srcRect/>
          <a:stretch>
            <a:fillRect/>
          </a:stretch>
        </p:blipFill>
        <p:spPr bwMode="auto">
          <a:xfrm>
            <a:off x="390053" y="5850426"/>
            <a:ext cx="680635" cy="476444"/>
          </a:xfrm>
          <a:prstGeom prst="rect">
            <a:avLst/>
          </a:prstGeom>
          <a:noFill/>
        </p:spPr>
      </p:pic>
      <p:pic>
        <p:nvPicPr>
          <p:cNvPr id="8" name="Picture 4" descr="\\cern.ch\dfs\Users\s\silari\Desktop\Partner logos\logoAIT80x56.png"/>
          <p:cNvPicPr>
            <a:picLocks noChangeAspect="1" noChangeArrowheads="1"/>
          </p:cNvPicPr>
          <p:nvPr/>
        </p:nvPicPr>
        <p:blipFill>
          <a:blip r:embed="rId5" cstate="print"/>
          <a:srcRect/>
          <a:stretch>
            <a:fillRect/>
          </a:stretch>
        </p:blipFill>
        <p:spPr bwMode="auto">
          <a:xfrm>
            <a:off x="1097847" y="5849730"/>
            <a:ext cx="680635" cy="476444"/>
          </a:xfrm>
          <a:prstGeom prst="rect">
            <a:avLst/>
          </a:prstGeom>
          <a:noFill/>
        </p:spPr>
      </p:pic>
      <p:pic>
        <p:nvPicPr>
          <p:cNvPr id="9" name="Picture 5" descr="\\cern.ch\dfs\Users\s\silari\Desktop\Partner logos\logoCzechTU80x56.png"/>
          <p:cNvPicPr>
            <a:picLocks noChangeAspect="1" noChangeArrowheads="1"/>
          </p:cNvPicPr>
          <p:nvPr/>
        </p:nvPicPr>
        <p:blipFill>
          <a:blip r:embed="rId6" cstate="print"/>
          <a:srcRect/>
          <a:stretch>
            <a:fillRect/>
          </a:stretch>
        </p:blipFill>
        <p:spPr bwMode="auto">
          <a:xfrm>
            <a:off x="1801753" y="5853507"/>
            <a:ext cx="680635" cy="476444"/>
          </a:xfrm>
          <a:prstGeom prst="rect">
            <a:avLst/>
          </a:prstGeom>
          <a:noFill/>
        </p:spPr>
      </p:pic>
      <p:pic>
        <p:nvPicPr>
          <p:cNvPr id="10" name="Picture 6" descr="\\cern.ch\dfs\Users\s\silari\Desktop\Partner logos\logoIBA80x56.png"/>
          <p:cNvPicPr>
            <a:picLocks noChangeAspect="1" noChangeArrowheads="1"/>
          </p:cNvPicPr>
          <p:nvPr/>
        </p:nvPicPr>
        <p:blipFill>
          <a:blip r:embed="rId7" cstate="print"/>
          <a:srcRect/>
          <a:stretch>
            <a:fillRect/>
          </a:stretch>
        </p:blipFill>
        <p:spPr bwMode="auto">
          <a:xfrm>
            <a:off x="2504894" y="5853507"/>
            <a:ext cx="680635" cy="476444"/>
          </a:xfrm>
          <a:prstGeom prst="rect">
            <a:avLst/>
          </a:prstGeom>
          <a:noFill/>
        </p:spPr>
      </p:pic>
      <p:pic>
        <p:nvPicPr>
          <p:cNvPr id="11" name="Picture 7" descr="\\cern.ch\dfs\Users\s\silari\Desktop\Partner logos\logoJablotron80x56.png"/>
          <p:cNvPicPr>
            <a:picLocks noChangeAspect="1" noChangeArrowheads="1"/>
          </p:cNvPicPr>
          <p:nvPr/>
        </p:nvPicPr>
        <p:blipFill>
          <a:blip r:embed="rId8" cstate="print"/>
          <a:srcRect/>
          <a:stretch>
            <a:fillRect/>
          </a:stretch>
        </p:blipFill>
        <p:spPr bwMode="auto">
          <a:xfrm>
            <a:off x="3206018" y="5853507"/>
            <a:ext cx="680635" cy="476444"/>
          </a:xfrm>
          <a:prstGeom prst="rect">
            <a:avLst/>
          </a:prstGeom>
          <a:noFill/>
        </p:spPr>
      </p:pic>
      <p:pic>
        <p:nvPicPr>
          <p:cNvPr id="12" name="Picture 8" descr="\\cern.ch\dfs\Users\s\silari\Desktop\Partner logos\logoMIAM80x56.png"/>
          <p:cNvPicPr>
            <a:picLocks noChangeAspect="1" noChangeArrowheads="1"/>
          </p:cNvPicPr>
          <p:nvPr/>
        </p:nvPicPr>
        <p:blipFill>
          <a:blip r:embed="rId9" cstate="print"/>
          <a:srcRect/>
          <a:stretch>
            <a:fillRect/>
          </a:stretch>
        </p:blipFill>
        <p:spPr bwMode="auto">
          <a:xfrm>
            <a:off x="3909924" y="5853507"/>
            <a:ext cx="680635" cy="476444"/>
          </a:xfrm>
          <a:prstGeom prst="rect">
            <a:avLst/>
          </a:prstGeom>
          <a:noFill/>
        </p:spPr>
      </p:pic>
      <p:pic>
        <p:nvPicPr>
          <p:cNvPr id="13" name="Picture 9" descr="\\cern.ch\dfs\Users\s\silari\Desktop\Partner logos\logoPoliMi80x56.png"/>
          <p:cNvPicPr>
            <a:picLocks noChangeAspect="1" noChangeArrowheads="1"/>
          </p:cNvPicPr>
          <p:nvPr/>
        </p:nvPicPr>
        <p:blipFill>
          <a:blip r:embed="rId10" cstate="print"/>
          <a:srcRect/>
          <a:stretch>
            <a:fillRect/>
          </a:stretch>
        </p:blipFill>
        <p:spPr bwMode="auto">
          <a:xfrm>
            <a:off x="4611335" y="5853507"/>
            <a:ext cx="680635" cy="476444"/>
          </a:xfrm>
          <a:prstGeom prst="rect">
            <a:avLst/>
          </a:prstGeom>
          <a:noFill/>
        </p:spPr>
      </p:pic>
      <p:pic>
        <p:nvPicPr>
          <p:cNvPr id="14" name="Picture 10" descr="\\cern.ch\dfs\Users\s\silari\Desktop\Partner logos\logoFAU80x56.png"/>
          <p:cNvPicPr>
            <a:picLocks noChangeAspect="1" noChangeArrowheads="1"/>
          </p:cNvPicPr>
          <p:nvPr/>
        </p:nvPicPr>
        <p:blipFill>
          <a:blip r:embed="rId11" cstate="print"/>
          <a:srcRect/>
          <a:stretch>
            <a:fillRect/>
          </a:stretch>
        </p:blipFill>
        <p:spPr bwMode="auto">
          <a:xfrm>
            <a:off x="5315241" y="5853507"/>
            <a:ext cx="680635" cy="476444"/>
          </a:xfrm>
          <a:prstGeom prst="rect">
            <a:avLst/>
          </a:prstGeom>
          <a:noFill/>
        </p:spPr>
      </p:pic>
      <p:pic>
        <p:nvPicPr>
          <p:cNvPr id="15" name="Picture 3" descr="G:\Experiments\Ardent\Logos\Partner logos\st_logo new.png"/>
          <p:cNvPicPr>
            <a:picLocks noChangeAspect="1" noChangeArrowheads="1"/>
          </p:cNvPicPr>
          <p:nvPr/>
        </p:nvPicPr>
        <p:blipFill>
          <a:blip r:embed="rId12" cstate="print">
            <a:extLst>
              <a:ext uri="{BEBA8EAE-BF5A-486C-A8C5-ECC9F3942E4B}">
                <a14:imgProps xmlns:a14="http://schemas.microsoft.com/office/drawing/2010/main">
                  <a14:imgLayer r:embed="rId1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6022838" y="5855267"/>
            <a:ext cx="673364" cy="474684"/>
          </a:xfrm>
          <a:prstGeom prst="rect">
            <a:avLst/>
          </a:prstGeom>
          <a:solidFill>
            <a:schemeClr val="bg1"/>
          </a:solidFill>
          <a:effectLst/>
        </p:spPr>
      </p:pic>
      <p:pic>
        <p:nvPicPr>
          <p:cNvPr id="16" name="Picture 12" descr="\\cern.ch\dfs\Users\s\silari\Desktop\Partner logos\logoUH80x56.png"/>
          <p:cNvPicPr>
            <a:picLocks noChangeAspect="1" noChangeArrowheads="1"/>
          </p:cNvPicPr>
          <p:nvPr/>
        </p:nvPicPr>
        <p:blipFill>
          <a:blip r:embed="rId14" cstate="print"/>
          <a:srcRect/>
          <a:stretch>
            <a:fillRect/>
          </a:stretch>
        </p:blipFill>
        <p:spPr bwMode="auto">
          <a:xfrm>
            <a:off x="6721036" y="5855267"/>
            <a:ext cx="670476" cy="469333"/>
          </a:xfrm>
          <a:prstGeom prst="rect">
            <a:avLst/>
          </a:prstGeom>
          <a:noFill/>
        </p:spPr>
      </p:pic>
      <p:pic>
        <p:nvPicPr>
          <p:cNvPr id="17" name="Picture 13" descr="\\cern.ch\dfs\Users\s\silari\Desktop\Partner logos\logoUO80x56.png"/>
          <p:cNvPicPr>
            <a:picLocks noChangeAspect="1" noChangeArrowheads="1"/>
          </p:cNvPicPr>
          <p:nvPr/>
        </p:nvPicPr>
        <p:blipFill>
          <a:blip r:embed="rId15" cstate="print"/>
          <a:srcRect/>
          <a:stretch>
            <a:fillRect/>
          </a:stretch>
        </p:blipFill>
        <p:spPr bwMode="auto">
          <a:xfrm>
            <a:off x="7409618" y="5855267"/>
            <a:ext cx="670476" cy="469333"/>
          </a:xfrm>
          <a:prstGeom prst="rect">
            <a:avLst/>
          </a:prstGeom>
          <a:noFill/>
        </p:spPr>
      </p:pic>
      <p:pic>
        <p:nvPicPr>
          <p:cNvPr id="18" name="Picture 14" descr="\\cern.ch\dfs\Users\s\silari\Desktop\Partner logos\logoUOW80x56.png"/>
          <p:cNvPicPr>
            <a:picLocks noChangeAspect="1" noChangeArrowheads="1"/>
          </p:cNvPicPr>
          <p:nvPr/>
        </p:nvPicPr>
        <p:blipFill>
          <a:blip r:embed="rId16" cstate="print"/>
          <a:srcRect/>
          <a:stretch>
            <a:fillRect/>
          </a:stretch>
        </p:blipFill>
        <p:spPr bwMode="auto">
          <a:xfrm>
            <a:off x="8096919" y="5855267"/>
            <a:ext cx="670476" cy="469333"/>
          </a:xfrm>
          <a:prstGeom prst="rect">
            <a:avLst/>
          </a:prstGeom>
          <a:noFill/>
        </p:spPr>
      </p:pic>
    </p:spTree>
    <p:extLst>
      <p:ext uri="{BB962C8B-B14F-4D97-AF65-F5344CB8AC3E}">
        <p14:creationId xmlns:p14="http://schemas.microsoft.com/office/powerpoint/2010/main" val="37791367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6" name="Text Box 6"/>
          <p:cNvSpPr txBox="1">
            <a:spLocks noChangeArrowheads="1"/>
          </p:cNvSpPr>
          <p:nvPr/>
        </p:nvSpPr>
        <p:spPr bwMode="auto">
          <a:xfrm>
            <a:off x="4857752" y="1643051"/>
            <a:ext cx="3571900" cy="3326168"/>
          </a:xfrm>
          <a:prstGeom prst="rect">
            <a:avLst/>
          </a:prstGeom>
          <a:noFill/>
          <a:ln w="9525">
            <a:noFill/>
            <a:miter lim="800000"/>
            <a:headEnd/>
            <a:tailEnd/>
          </a:ln>
          <a:effectLst/>
        </p:spPr>
        <p:txBody>
          <a:bodyPr wrap="square" lIns="90000" tIns="46800" rIns="90000" bIns="46800">
            <a:spAutoFit/>
          </a:bodyPr>
          <a:lstStyle/>
          <a:p>
            <a:pPr algn="l"/>
            <a:r>
              <a:rPr lang="en-US" sz="2000" dirty="0" smtClean="0"/>
              <a:t>PRINCIPLE OF TRACK DETECTORS</a:t>
            </a:r>
          </a:p>
          <a:p>
            <a:pPr algn="l"/>
            <a:endParaRPr lang="en-US" sz="1000" dirty="0" smtClean="0"/>
          </a:p>
          <a:p>
            <a:pPr algn="l"/>
            <a:r>
              <a:rPr lang="en-US" sz="2000" dirty="0" smtClean="0"/>
              <a:t>When </a:t>
            </a:r>
            <a:r>
              <a:rPr lang="en-US" sz="2000" dirty="0"/>
              <a:t>a ionizing charged particle pass through a dielectric material the transfer of energy to electrons results in a trail of damaged molecules along the track particle</a:t>
            </a:r>
          </a:p>
          <a:p>
            <a:pPr algn="l"/>
            <a:r>
              <a:rPr lang="en-US" sz="2000" dirty="0"/>
              <a:t>The track can be made visible by etching in an acid or basic solution</a:t>
            </a:r>
          </a:p>
        </p:txBody>
      </p:sp>
      <p:pic>
        <p:nvPicPr>
          <p:cNvPr id="133127" name="Picture 7" descr="C:\Documenti\Michele\scan\danno tracce.jpg"/>
          <p:cNvPicPr>
            <a:picLocks noChangeAspect="1" noChangeArrowheads="1"/>
          </p:cNvPicPr>
          <p:nvPr/>
        </p:nvPicPr>
        <p:blipFill>
          <a:blip r:embed="rId2"/>
          <a:srcRect/>
          <a:stretch>
            <a:fillRect/>
          </a:stretch>
        </p:blipFill>
        <p:spPr bwMode="auto">
          <a:xfrm>
            <a:off x="1785918" y="1428736"/>
            <a:ext cx="2678656" cy="4032263"/>
          </a:xfrm>
          <a:prstGeom prst="rect">
            <a:avLst/>
          </a:prstGeom>
          <a:noFill/>
        </p:spPr>
      </p:pic>
      <p:sp>
        <p:nvSpPr>
          <p:cNvPr id="6" name="Titolo 1"/>
          <p:cNvSpPr txBox="1">
            <a:spLocks/>
          </p:cNvSpPr>
          <p:nvPr/>
        </p:nvSpPr>
        <p:spPr>
          <a:xfrm>
            <a:off x="457200" y="500042"/>
            <a:ext cx="8229600" cy="917596"/>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0" i="0" u="none" strike="noStrike" kern="1200" cap="none" spc="0" normalizeH="0" baseline="0" noProof="0" dirty="0" err="1" smtClean="0">
                <a:ln>
                  <a:noFill/>
                </a:ln>
                <a:solidFill>
                  <a:srgbClr val="FF0000"/>
                </a:solidFill>
                <a:effectLst/>
                <a:uLnTx/>
                <a:uFillTx/>
                <a:latin typeface="+mj-lt"/>
                <a:ea typeface="+mj-ea"/>
                <a:cs typeface="+mj-cs"/>
              </a:rPr>
              <a:t>Track</a:t>
            </a:r>
            <a:r>
              <a:rPr kumimoji="0" lang="it-IT" sz="4400" b="0" i="0" u="none" strike="noStrike" kern="1200" cap="none" spc="0" normalizeH="0" baseline="0" noProof="0" dirty="0" smtClean="0">
                <a:ln>
                  <a:noFill/>
                </a:ln>
                <a:solidFill>
                  <a:srgbClr val="FF0000"/>
                </a:solidFill>
                <a:effectLst/>
                <a:uLnTx/>
                <a:uFillTx/>
                <a:latin typeface="+mj-lt"/>
                <a:ea typeface="+mj-ea"/>
                <a:cs typeface="+mj-cs"/>
              </a:rPr>
              <a:t> </a:t>
            </a:r>
            <a:r>
              <a:rPr kumimoji="0" lang="it-IT" sz="4400" b="0" i="0" u="none" strike="noStrike" kern="1200" cap="none" spc="0" normalizeH="0" baseline="0" noProof="0" dirty="0" err="1" smtClean="0">
                <a:ln>
                  <a:noFill/>
                </a:ln>
                <a:solidFill>
                  <a:srgbClr val="FF0000"/>
                </a:solidFill>
                <a:effectLst/>
                <a:uLnTx/>
                <a:uFillTx/>
                <a:latin typeface="+mj-lt"/>
                <a:ea typeface="+mj-ea"/>
                <a:cs typeface="+mj-cs"/>
              </a:rPr>
              <a:t>Detectors</a:t>
            </a:r>
            <a:endParaRPr kumimoji="0" lang="it-IT" sz="4400" b="0" i="0" u="none" strike="noStrike" kern="1200" cap="none" spc="0" normalizeH="0" baseline="0" noProof="0" dirty="0">
              <a:ln>
                <a:noFill/>
              </a:ln>
              <a:solidFill>
                <a:srgbClr val="FF0000"/>
              </a:solidFill>
              <a:effectLst/>
              <a:uLnTx/>
              <a:uFillTx/>
              <a:latin typeface="+mj-lt"/>
              <a:ea typeface="+mj-ea"/>
              <a:cs typeface="+mj-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11</a:t>
            </a:fld>
            <a:endParaRPr lang="en-GB">
              <a:solidFill>
                <a:prstClr val="black">
                  <a:tint val="75000"/>
                </a:prstClr>
              </a:solidFill>
            </a:endParaRPr>
          </a:p>
        </p:txBody>
      </p:sp>
      <p:sp>
        <p:nvSpPr>
          <p:cNvPr id="7"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pic>
        <p:nvPicPr>
          <p:cNvPr id="8" name="Immagine 7"/>
          <p:cNvPicPr/>
          <p:nvPr/>
        </p:nvPicPr>
        <p:blipFill>
          <a:blip r:embed="rId2"/>
          <a:srcRect/>
          <a:stretch>
            <a:fillRect/>
          </a:stretch>
        </p:blipFill>
        <p:spPr bwMode="auto">
          <a:xfrm>
            <a:off x="3286116" y="1857364"/>
            <a:ext cx="4786346" cy="3214710"/>
          </a:xfrm>
          <a:prstGeom prst="rect">
            <a:avLst/>
          </a:prstGeom>
          <a:noFill/>
          <a:ln w="9525">
            <a:noFill/>
            <a:miter lim="800000"/>
            <a:headEnd/>
            <a:tailEnd/>
          </a:ln>
        </p:spPr>
      </p:pic>
      <p:sp>
        <p:nvSpPr>
          <p:cNvPr id="9" name="Text Box 6"/>
          <p:cNvSpPr txBox="1">
            <a:spLocks noChangeArrowheads="1"/>
          </p:cNvSpPr>
          <p:nvPr/>
        </p:nvSpPr>
        <p:spPr bwMode="auto">
          <a:xfrm>
            <a:off x="571472" y="1928802"/>
            <a:ext cx="2500330" cy="2402838"/>
          </a:xfrm>
          <a:prstGeom prst="rect">
            <a:avLst/>
          </a:prstGeom>
          <a:noFill/>
          <a:ln w="9525">
            <a:noFill/>
            <a:miter lim="800000"/>
            <a:headEnd/>
            <a:tailEnd/>
          </a:ln>
          <a:effectLst/>
        </p:spPr>
        <p:txBody>
          <a:bodyPr wrap="square" lIns="90000" tIns="46800" rIns="90000" bIns="46800">
            <a:spAutoFit/>
          </a:bodyPr>
          <a:lstStyle/>
          <a:p>
            <a:pPr algn="l"/>
            <a:r>
              <a:rPr lang="en-US" sz="2000" dirty="0" smtClean="0"/>
              <a:t>Ion explosion theory</a:t>
            </a:r>
          </a:p>
          <a:p>
            <a:pPr algn="l"/>
            <a:endParaRPr lang="en-US" sz="1000" dirty="0" smtClean="0"/>
          </a:p>
          <a:p>
            <a:pPr algn="l">
              <a:buFont typeface="Arial" pitchFamily="34" charset="0"/>
              <a:buChar char="•"/>
            </a:pPr>
            <a:r>
              <a:rPr lang="en-US" sz="2000" dirty="0" smtClean="0"/>
              <a:t>Ionization </a:t>
            </a:r>
          </a:p>
          <a:p>
            <a:pPr algn="l">
              <a:buFont typeface="Arial" pitchFamily="34" charset="0"/>
              <a:buChar char="•"/>
            </a:pPr>
            <a:r>
              <a:rPr lang="en-US" sz="2000" dirty="0" smtClean="0"/>
              <a:t>Electrostatic displacement</a:t>
            </a:r>
          </a:p>
          <a:p>
            <a:pPr algn="l">
              <a:buFont typeface="Arial" pitchFamily="34" charset="0"/>
              <a:buChar char="•"/>
            </a:pPr>
            <a:r>
              <a:rPr lang="en-US" sz="2000" dirty="0" smtClean="0"/>
              <a:t>Relaxation and elastic strain</a:t>
            </a:r>
          </a:p>
          <a:p>
            <a:pPr algn="l"/>
            <a:endParaRPr lang="en-US" sz="2000" dirty="0"/>
          </a:p>
        </p:txBody>
      </p:sp>
    </p:spTree>
    <p:extLst>
      <p:ext uri="{BB962C8B-B14F-4D97-AF65-F5344CB8AC3E}">
        <p14:creationId xmlns:p14="http://schemas.microsoft.com/office/powerpoint/2010/main" val="327006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12</a:t>
            </a:fld>
            <a:endParaRPr lang="en-GB">
              <a:solidFill>
                <a:prstClr val="black">
                  <a:tint val="75000"/>
                </a:prstClr>
              </a:solidFill>
            </a:endParaRPr>
          </a:p>
        </p:txBody>
      </p:sp>
      <p:pic>
        <p:nvPicPr>
          <p:cNvPr id="15" name="Picture 10" descr="C:\Documents and Settings\bambini\Desktop\corso pavia\Foto\Prima\lezionedosimetritraccedef 8.pict"/>
          <p:cNvPicPr>
            <a:picLocks noChangeAspect="1" noChangeArrowheads="1"/>
          </p:cNvPicPr>
          <p:nvPr/>
        </p:nvPicPr>
        <p:blipFill>
          <a:blip r:embed="rId2"/>
          <a:srcRect/>
          <a:stretch>
            <a:fillRect/>
          </a:stretch>
        </p:blipFill>
        <p:spPr bwMode="auto">
          <a:xfrm>
            <a:off x="2357422" y="1643050"/>
            <a:ext cx="5620858" cy="3749693"/>
          </a:xfrm>
          <a:prstGeom prst="rect">
            <a:avLst/>
          </a:prstGeom>
          <a:noFill/>
        </p:spPr>
      </p:pic>
      <p:sp>
        <p:nvSpPr>
          <p:cNvPr id="16" name="Text Box 3"/>
          <p:cNvSpPr txBox="1">
            <a:spLocks noChangeArrowheads="1"/>
          </p:cNvSpPr>
          <p:nvPr/>
        </p:nvSpPr>
        <p:spPr bwMode="auto">
          <a:xfrm>
            <a:off x="571472" y="2285992"/>
            <a:ext cx="1785950" cy="1325620"/>
          </a:xfrm>
          <a:prstGeom prst="rect">
            <a:avLst/>
          </a:prstGeom>
          <a:noFill/>
          <a:ln w="9525">
            <a:noFill/>
            <a:miter lim="800000"/>
            <a:headEnd/>
            <a:tailEnd/>
          </a:ln>
          <a:effectLst/>
        </p:spPr>
        <p:txBody>
          <a:bodyPr wrap="square" lIns="90000" tIns="46800" rIns="90000" bIns="46800">
            <a:spAutoFit/>
          </a:bodyPr>
          <a:lstStyle/>
          <a:p>
            <a:pPr algn="l"/>
            <a:r>
              <a:rPr lang="en-US" sz="2000" dirty="0"/>
              <a:t>Example of after etching track in a LR115 film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13</a:t>
            </a:fld>
            <a:endParaRPr lang="en-GB">
              <a:solidFill>
                <a:prstClr val="black">
                  <a:tint val="75000"/>
                </a:prstClr>
              </a:solidFill>
            </a:endParaRPr>
          </a:p>
        </p:txBody>
      </p:sp>
      <p:pic>
        <p:nvPicPr>
          <p:cNvPr id="130050" name="Picture 2"/>
          <p:cNvPicPr>
            <a:picLocks noChangeAspect="1" noChangeArrowheads="1"/>
          </p:cNvPicPr>
          <p:nvPr/>
        </p:nvPicPr>
        <p:blipFill>
          <a:blip r:embed="rId2"/>
          <a:srcRect/>
          <a:stretch>
            <a:fillRect/>
          </a:stretch>
        </p:blipFill>
        <p:spPr bwMode="auto">
          <a:xfrm>
            <a:off x="2071670" y="1928802"/>
            <a:ext cx="2438400" cy="2438400"/>
          </a:xfrm>
          <a:prstGeom prst="rect">
            <a:avLst/>
          </a:prstGeom>
          <a:noFill/>
          <a:ln w="9525">
            <a:noFill/>
            <a:miter lim="800000"/>
            <a:headEnd/>
            <a:tailEnd/>
          </a:ln>
          <a:effectLst/>
        </p:spPr>
      </p:pic>
      <p:pic>
        <p:nvPicPr>
          <p:cNvPr id="130051" name="Picture 3"/>
          <p:cNvPicPr>
            <a:picLocks noChangeAspect="1" noChangeArrowheads="1"/>
          </p:cNvPicPr>
          <p:nvPr/>
        </p:nvPicPr>
        <p:blipFill>
          <a:blip r:embed="rId3"/>
          <a:srcRect/>
          <a:stretch>
            <a:fillRect/>
          </a:stretch>
        </p:blipFill>
        <p:spPr bwMode="auto">
          <a:xfrm>
            <a:off x="4857752" y="1928802"/>
            <a:ext cx="2438400" cy="2438400"/>
          </a:xfrm>
          <a:prstGeom prst="rect">
            <a:avLst/>
          </a:prstGeom>
          <a:noFill/>
          <a:ln w="9525">
            <a:noFill/>
            <a:miter lim="800000"/>
            <a:headEnd/>
            <a:tailEnd/>
          </a:ln>
          <a:effectLst/>
        </p:spPr>
      </p:pic>
      <p:sp>
        <p:nvSpPr>
          <p:cNvPr id="8"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
        <p:nvSpPr>
          <p:cNvPr id="9" name="Text Box 3"/>
          <p:cNvSpPr txBox="1">
            <a:spLocks noChangeArrowheads="1"/>
          </p:cNvSpPr>
          <p:nvPr/>
        </p:nvSpPr>
        <p:spPr bwMode="auto">
          <a:xfrm>
            <a:off x="642910" y="4643446"/>
            <a:ext cx="8001056" cy="710067"/>
          </a:xfrm>
          <a:prstGeom prst="rect">
            <a:avLst/>
          </a:prstGeom>
          <a:noFill/>
          <a:ln w="9525">
            <a:noFill/>
            <a:miter lim="800000"/>
            <a:headEnd/>
            <a:tailEnd/>
          </a:ln>
          <a:effectLst/>
        </p:spPr>
        <p:txBody>
          <a:bodyPr wrap="square" lIns="90000" tIns="46800" rIns="90000" bIns="46800">
            <a:spAutoFit/>
          </a:bodyPr>
          <a:lstStyle/>
          <a:p>
            <a:pPr algn="l"/>
            <a:r>
              <a:rPr lang="en-US" sz="2000" dirty="0" smtClean="0"/>
              <a:t>CR-39 detector  irradiated by </a:t>
            </a:r>
            <a:r>
              <a:rPr lang="en-US" sz="2000" dirty="0" err="1" smtClean="0"/>
              <a:t>alfa</a:t>
            </a:r>
            <a:r>
              <a:rPr lang="en-US" sz="2000" dirty="0" smtClean="0"/>
              <a:t> particles (before etching)</a:t>
            </a:r>
          </a:p>
          <a:p>
            <a:pPr algn="l"/>
            <a:r>
              <a:rPr lang="en-US" sz="2000" dirty="0" smtClean="0"/>
              <a:t>Diameter of latent tracks is 70-100 nm. Frame is 5 micrometer (AFM).</a:t>
            </a:r>
            <a:endParaRPr lang="en-US"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14</a:t>
            </a:fld>
            <a:endParaRPr lang="en-GB">
              <a:solidFill>
                <a:prstClr val="black">
                  <a:tint val="75000"/>
                </a:prstClr>
              </a:solidFill>
            </a:endParaRPr>
          </a:p>
        </p:txBody>
      </p:sp>
      <p:pic>
        <p:nvPicPr>
          <p:cNvPr id="89090" name="Picture 2"/>
          <p:cNvPicPr>
            <a:picLocks noChangeAspect="1" noChangeArrowheads="1"/>
          </p:cNvPicPr>
          <p:nvPr/>
        </p:nvPicPr>
        <p:blipFill>
          <a:blip r:embed="rId2"/>
          <a:srcRect/>
          <a:stretch>
            <a:fillRect/>
          </a:stretch>
        </p:blipFill>
        <p:spPr bwMode="auto">
          <a:xfrm>
            <a:off x="2857488" y="1500174"/>
            <a:ext cx="5000660" cy="4069287"/>
          </a:xfrm>
          <a:prstGeom prst="rect">
            <a:avLst/>
          </a:prstGeom>
          <a:noFill/>
          <a:ln w="9525">
            <a:noFill/>
            <a:miter lim="800000"/>
            <a:headEnd/>
            <a:tailEnd/>
          </a:ln>
          <a:effectLst/>
        </p:spPr>
      </p:pic>
      <p:sp>
        <p:nvSpPr>
          <p:cNvPr id="7" name="Text Box 3"/>
          <p:cNvSpPr txBox="1">
            <a:spLocks noChangeArrowheads="1"/>
          </p:cNvSpPr>
          <p:nvPr/>
        </p:nvSpPr>
        <p:spPr bwMode="auto">
          <a:xfrm>
            <a:off x="642910" y="2357430"/>
            <a:ext cx="1785950" cy="1325620"/>
          </a:xfrm>
          <a:prstGeom prst="rect">
            <a:avLst/>
          </a:prstGeom>
          <a:noFill/>
          <a:ln w="9525">
            <a:noFill/>
            <a:miter lim="800000"/>
            <a:headEnd/>
            <a:tailEnd/>
          </a:ln>
          <a:effectLst/>
        </p:spPr>
        <p:txBody>
          <a:bodyPr wrap="square" lIns="90000" tIns="46800" rIns="90000" bIns="46800">
            <a:spAutoFit/>
          </a:bodyPr>
          <a:lstStyle/>
          <a:p>
            <a:pPr algn="l"/>
            <a:r>
              <a:rPr lang="en-US" sz="2000" dirty="0"/>
              <a:t>Example of after etching </a:t>
            </a:r>
            <a:r>
              <a:rPr lang="en-US" sz="2000" dirty="0" smtClean="0"/>
              <a:t>tracks </a:t>
            </a:r>
            <a:r>
              <a:rPr lang="en-US" sz="2000" dirty="0"/>
              <a:t>in a </a:t>
            </a:r>
            <a:r>
              <a:rPr lang="en-US" sz="2000" dirty="0" smtClean="0"/>
              <a:t>CR-39 detector</a:t>
            </a:r>
            <a:endParaRPr lang="en-US" sz="2000" dirty="0"/>
          </a:p>
        </p:txBody>
      </p:sp>
      <p:sp>
        <p:nvSpPr>
          <p:cNvPr id="8"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15</a:t>
            </a:fld>
            <a:endParaRPr lang="en-GB">
              <a:solidFill>
                <a:prstClr val="black">
                  <a:tint val="75000"/>
                </a:prstClr>
              </a:solidFill>
            </a:endParaRPr>
          </a:p>
        </p:txBody>
      </p:sp>
      <p:grpSp>
        <p:nvGrpSpPr>
          <p:cNvPr id="16" name="Gruppo 15"/>
          <p:cNvGrpSpPr/>
          <p:nvPr/>
        </p:nvGrpSpPr>
        <p:grpSpPr>
          <a:xfrm>
            <a:off x="2143107" y="1714489"/>
            <a:ext cx="5572165" cy="3714775"/>
            <a:chOff x="1928794" y="1714488"/>
            <a:chExt cx="5937259" cy="3929075"/>
          </a:xfrm>
        </p:grpSpPr>
        <p:grpSp>
          <p:nvGrpSpPr>
            <p:cNvPr id="6" name="Gruppo 5"/>
            <p:cNvGrpSpPr/>
            <p:nvPr/>
          </p:nvGrpSpPr>
          <p:grpSpPr>
            <a:xfrm>
              <a:off x="1928794" y="1714488"/>
              <a:ext cx="5937259" cy="3286148"/>
              <a:chOff x="1500166" y="1643050"/>
              <a:chExt cx="5937259" cy="3286148"/>
            </a:xfrm>
          </p:grpSpPr>
          <p:sp>
            <p:nvSpPr>
              <p:cNvPr id="7" name="Line 7"/>
              <p:cNvSpPr>
                <a:spLocks noChangeShapeType="1"/>
              </p:cNvSpPr>
              <p:nvPr/>
            </p:nvSpPr>
            <p:spPr bwMode="auto">
              <a:xfrm>
                <a:off x="2786050" y="4929198"/>
                <a:ext cx="4651375" cy="0"/>
              </a:xfrm>
              <a:prstGeom prst="line">
                <a:avLst/>
              </a:prstGeom>
              <a:noFill/>
              <a:ln w="9525">
                <a:solidFill>
                  <a:schemeClr val="tx1"/>
                </a:solidFill>
                <a:round/>
                <a:headEnd/>
                <a:tailEnd type="triangle" w="med" len="med"/>
              </a:ln>
              <a:effectLst/>
            </p:spPr>
            <p:txBody>
              <a:bodyPr lIns="90000" tIns="46800" rIns="90000" bIns="46800"/>
              <a:lstStyle/>
              <a:p>
                <a:endParaRPr lang="it-IT"/>
              </a:p>
            </p:txBody>
          </p:sp>
          <p:grpSp>
            <p:nvGrpSpPr>
              <p:cNvPr id="8" name="Gruppo 9"/>
              <p:cNvGrpSpPr/>
              <p:nvPr/>
            </p:nvGrpSpPr>
            <p:grpSpPr>
              <a:xfrm>
                <a:off x="1500166" y="1643050"/>
                <a:ext cx="5894388" cy="3276612"/>
                <a:chOff x="1460500" y="1785926"/>
                <a:chExt cx="5894388" cy="3276612"/>
              </a:xfrm>
            </p:grpSpPr>
            <p:sp>
              <p:nvSpPr>
                <p:cNvPr id="9" name="Text Box 3"/>
                <p:cNvSpPr txBox="1">
                  <a:spLocks noChangeArrowheads="1"/>
                </p:cNvSpPr>
                <p:nvPr/>
              </p:nvSpPr>
              <p:spPr bwMode="auto">
                <a:xfrm>
                  <a:off x="3286116" y="1785926"/>
                  <a:ext cx="3540125" cy="833178"/>
                </a:xfrm>
                <a:prstGeom prst="rect">
                  <a:avLst/>
                </a:prstGeom>
                <a:noFill/>
                <a:ln w="9525">
                  <a:noFill/>
                  <a:miter lim="800000"/>
                  <a:headEnd/>
                  <a:tailEnd/>
                </a:ln>
                <a:effectLst/>
              </p:spPr>
              <p:txBody>
                <a:bodyPr lIns="90000" tIns="46800" rIns="90000" bIns="46800">
                  <a:spAutoFit/>
                </a:bodyPr>
                <a:lstStyle/>
                <a:p>
                  <a:pPr algn="l"/>
                  <a:r>
                    <a:rPr lang="en-US" sz="2400" dirty="0" err="1"/>
                    <a:t>dE</a:t>
                  </a:r>
                  <a:r>
                    <a:rPr lang="en-US" sz="2400" dirty="0"/>
                    <a:t>/</a:t>
                  </a:r>
                  <a:r>
                    <a:rPr lang="en-US" sz="2400" dirty="0" err="1"/>
                    <a:t>dx</a:t>
                  </a:r>
                  <a:r>
                    <a:rPr lang="en-US" sz="2400" dirty="0"/>
                    <a:t> threshold for damage production</a:t>
                  </a:r>
                </a:p>
              </p:txBody>
            </p:sp>
            <p:sp>
              <p:nvSpPr>
                <p:cNvPr id="10" name="Line 5"/>
                <p:cNvSpPr>
                  <a:spLocks noChangeShapeType="1"/>
                </p:cNvSpPr>
                <p:nvPr/>
              </p:nvSpPr>
              <p:spPr bwMode="auto">
                <a:xfrm>
                  <a:off x="2743200" y="2451100"/>
                  <a:ext cx="0" cy="2611438"/>
                </a:xfrm>
                <a:prstGeom prst="line">
                  <a:avLst/>
                </a:prstGeom>
                <a:noFill/>
                <a:ln w="9525">
                  <a:solidFill>
                    <a:schemeClr val="tx1"/>
                  </a:solidFill>
                  <a:round/>
                  <a:headEnd type="triangle" w="med" len="med"/>
                  <a:tailEnd/>
                </a:ln>
                <a:effectLst/>
              </p:spPr>
              <p:txBody>
                <a:bodyPr lIns="90000" tIns="46800" rIns="90000" bIns="46800"/>
                <a:lstStyle/>
                <a:p>
                  <a:endParaRPr lang="it-IT"/>
                </a:p>
              </p:txBody>
            </p:sp>
            <p:sp>
              <p:nvSpPr>
                <p:cNvPr id="11" name="Freeform 8"/>
                <p:cNvSpPr>
                  <a:spLocks/>
                </p:cNvSpPr>
                <p:nvPr/>
              </p:nvSpPr>
              <p:spPr bwMode="auto">
                <a:xfrm>
                  <a:off x="2755900" y="3373438"/>
                  <a:ext cx="3776663" cy="1662112"/>
                </a:xfrm>
                <a:custGeom>
                  <a:avLst/>
                  <a:gdLst/>
                  <a:ahLst/>
                  <a:cxnLst>
                    <a:cxn ang="0">
                      <a:pos x="0" y="1047"/>
                    </a:cxn>
                    <a:cxn ang="0">
                      <a:pos x="426" y="96"/>
                    </a:cxn>
                    <a:cxn ang="0">
                      <a:pos x="1044" y="471"/>
                    </a:cxn>
                    <a:cxn ang="0">
                      <a:pos x="2379" y="563"/>
                    </a:cxn>
                  </a:cxnLst>
                  <a:rect l="0" t="0" r="r" b="b"/>
                  <a:pathLst>
                    <a:path w="2379" h="1047">
                      <a:moveTo>
                        <a:pt x="0" y="1047"/>
                      </a:moveTo>
                      <a:cubicBezTo>
                        <a:pt x="126" y="619"/>
                        <a:pt x="252" y="192"/>
                        <a:pt x="426" y="96"/>
                      </a:cubicBezTo>
                      <a:cubicBezTo>
                        <a:pt x="600" y="0"/>
                        <a:pt x="718" y="393"/>
                        <a:pt x="1044" y="471"/>
                      </a:cubicBezTo>
                      <a:cubicBezTo>
                        <a:pt x="1370" y="549"/>
                        <a:pt x="2157" y="548"/>
                        <a:pt x="2379" y="563"/>
                      </a:cubicBezTo>
                    </a:path>
                  </a:pathLst>
                </a:custGeom>
                <a:noFill/>
                <a:ln w="9525" cap="flat" cmpd="sng">
                  <a:solidFill>
                    <a:schemeClr val="tx1"/>
                  </a:solidFill>
                  <a:prstDash val="solid"/>
                  <a:round/>
                  <a:headEnd/>
                  <a:tailEnd/>
                </a:ln>
                <a:effectLst/>
              </p:spPr>
              <p:txBody>
                <a:bodyPr lIns="90000" tIns="46800" rIns="90000" bIns="46800"/>
                <a:lstStyle/>
                <a:p>
                  <a:endParaRPr lang="it-IT"/>
                </a:p>
              </p:txBody>
            </p:sp>
            <p:sp>
              <p:nvSpPr>
                <p:cNvPr id="12" name="Line 9"/>
                <p:cNvSpPr>
                  <a:spLocks noChangeShapeType="1"/>
                </p:cNvSpPr>
                <p:nvPr/>
              </p:nvSpPr>
              <p:spPr bwMode="auto">
                <a:xfrm flipV="1">
                  <a:off x="2782888" y="3816350"/>
                  <a:ext cx="4572000" cy="14288"/>
                </a:xfrm>
                <a:prstGeom prst="line">
                  <a:avLst/>
                </a:prstGeom>
                <a:noFill/>
                <a:ln w="9525">
                  <a:solidFill>
                    <a:schemeClr val="tx1"/>
                  </a:solidFill>
                  <a:prstDash val="lgDash"/>
                  <a:round/>
                  <a:headEnd/>
                  <a:tailEnd/>
                </a:ln>
                <a:effectLst/>
              </p:spPr>
              <p:txBody>
                <a:bodyPr lIns="90000" tIns="46800" rIns="90000" bIns="46800"/>
                <a:lstStyle/>
                <a:p>
                  <a:endParaRPr lang="it-IT"/>
                </a:p>
              </p:txBody>
            </p:sp>
            <p:sp>
              <p:nvSpPr>
                <p:cNvPr id="13" name="Text Box 10"/>
                <p:cNvSpPr txBox="1">
                  <a:spLocks noChangeArrowheads="1"/>
                </p:cNvSpPr>
                <p:nvPr/>
              </p:nvSpPr>
              <p:spPr bwMode="auto">
                <a:xfrm>
                  <a:off x="1460500" y="2274888"/>
                  <a:ext cx="1030288" cy="519112"/>
                </a:xfrm>
                <a:prstGeom prst="rect">
                  <a:avLst/>
                </a:prstGeom>
                <a:noFill/>
                <a:ln w="9525">
                  <a:noFill/>
                  <a:miter lim="800000"/>
                  <a:headEnd/>
                  <a:tailEnd/>
                </a:ln>
                <a:effectLst/>
              </p:spPr>
              <p:txBody>
                <a:bodyPr wrap="none" lIns="90000" tIns="46800" rIns="90000" bIns="46800">
                  <a:spAutoFit/>
                </a:bodyPr>
                <a:lstStyle/>
                <a:p>
                  <a:pPr algn="l"/>
                  <a:r>
                    <a:rPr lang="it-IT" dirty="0" err="1"/>
                    <a:t>dE</a:t>
                  </a:r>
                  <a:r>
                    <a:rPr lang="it-IT" dirty="0"/>
                    <a:t>/</a:t>
                  </a:r>
                  <a:r>
                    <a:rPr lang="it-IT" dirty="0" err="1"/>
                    <a:t>dx</a:t>
                  </a:r>
                  <a:endParaRPr lang="it-IT" dirty="0"/>
                </a:p>
              </p:txBody>
            </p:sp>
          </p:grpSp>
        </p:grpSp>
        <p:sp>
          <p:nvSpPr>
            <p:cNvPr id="15" name="Text Box 11"/>
            <p:cNvSpPr txBox="1">
              <a:spLocks noChangeArrowheads="1"/>
            </p:cNvSpPr>
            <p:nvPr/>
          </p:nvSpPr>
          <p:spPr bwMode="auto">
            <a:xfrm>
              <a:off x="6018213" y="5124450"/>
              <a:ext cx="398462" cy="519113"/>
            </a:xfrm>
            <a:prstGeom prst="rect">
              <a:avLst/>
            </a:prstGeom>
            <a:noFill/>
            <a:ln w="9525">
              <a:noFill/>
              <a:miter lim="800000"/>
              <a:headEnd/>
              <a:tailEnd/>
            </a:ln>
            <a:effectLst/>
          </p:spPr>
          <p:txBody>
            <a:bodyPr wrap="none" lIns="90000" tIns="46800" rIns="90000" bIns="46800">
              <a:spAutoFit/>
            </a:bodyPr>
            <a:lstStyle/>
            <a:p>
              <a:pPr algn="l"/>
              <a:r>
                <a:rPr lang="it-IT" dirty="0"/>
                <a:t>E</a:t>
              </a: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16</a:t>
            </a:fld>
            <a:endParaRPr lang="en-GB">
              <a:solidFill>
                <a:prstClr val="black">
                  <a:tint val="75000"/>
                </a:prstClr>
              </a:solidFill>
            </a:endParaRPr>
          </a:p>
        </p:txBody>
      </p:sp>
      <p:sp>
        <p:nvSpPr>
          <p:cNvPr id="7"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
        <p:nvSpPr>
          <p:cNvPr id="8" name="Text Box 12"/>
          <p:cNvSpPr txBox="1">
            <a:spLocks noChangeArrowheads="1"/>
          </p:cNvSpPr>
          <p:nvPr/>
        </p:nvSpPr>
        <p:spPr bwMode="auto">
          <a:xfrm>
            <a:off x="928662" y="1714488"/>
            <a:ext cx="7550080" cy="3447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sz="2000" dirty="0" err="1" smtClean="0">
                <a:latin typeface="+mn-lt"/>
              </a:rPr>
              <a:t>During</a:t>
            </a:r>
            <a:r>
              <a:rPr lang="it-IT" sz="2000" dirty="0" smtClean="0">
                <a:latin typeface="+mn-lt"/>
              </a:rPr>
              <a:t> the </a:t>
            </a:r>
            <a:r>
              <a:rPr lang="it-IT" sz="2000" dirty="0" err="1" smtClean="0">
                <a:latin typeface="+mn-lt"/>
              </a:rPr>
              <a:t>etching</a:t>
            </a:r>
            <a:r>
              <a:rPr lang="it-IT" sz="2000" dirty="0" smtClean="0">
                <a:latin typeface="+mn-lt"/>
              </a:rPr>
              <a:t>, material </a:t>
            </a:r>
            <a:r>
              <a:rPr lang="it-IT" sz="2000" dirty="0" err="1" smtClean="0">
                <a:latin typeface="+mn-lt"/>
              </a:rPr>
              <a:t>is</a:t>
            </a:r>
            <a:r>
              <a:rPr lang="it-IT" sz="2000" dirty="0" smtClean="0">
                <a:latin typeface="+mn-lt"/>
              </a:rPr>
              <a:t> </a:t>
            </a:r>
            <a:r>
              <a:rPr lang="it-IT" sz="2000" dirty="0" err="1" smtClean="0">
                <a:latin typeface="+mn-lt"/>
              </a:rPr>
              <a:t>removed</a:t>
            </a:r>
            <a:r>
              <a:rPr lang="it-IT" sz="2000" dirty="0" smtClean="0">
                <a:latin typeface="+mn-lt"/>
              </a:rPr>
              <a:t> at </a:t>
            </a:r>
            <a:r>
              <a:rPr lang="it-IT" sz="2000" dirty="0" err="1" smtClean="0">
                <a:latin typeface="+mn-lt"/>
              </a:rPr>
              <a:t>Vt</a:t>
            </a:r>
            <a:r>
              <a:rPr lang="it-IT" sz="2000" dirty="0" smtClean="0">
                <a:latin typeface="+mn-lt"/>
              </a:rPr>
              <a:t> </a:t>
            </a:r>
            <a:r>
              <a:rPr lang="it-IT" sz="2000" dirty="0" err="1" smtClean="0">
                <a:latin typeface="+mn-lt"/>
              </a:rPr>
              <a:t>velocity</a:t>
            </a:r>
            <a:r>
              <a:rPr lang="it-IT" sz="2000" dirty="0" smtClean="0">
                <a:latin typeface="+mn-lt"/>
              </a:rPr>
              <a:t> </a:t>
            </a:r>
            <a:r>
              <a:rPr lang="it-IT" sz="2000" dirty="0" err="1" smtClean="0">
                <a:latin typeface="+mn-lt"/>
              </a:rPr>
              <a:t>along</a:t>
            </a:r>
            <a:r>
              <a:rPr lang="it-IT" sz="2000" dirty="0" smtClean="0">
                <a:latin typeface="+mn-lt"/>
              </a:rPr>
              <a:t> the </a:t>
            </a:r>
            <a:r>
              <a:rPr lang="it-IT" sz="2000" dirty="0" err="1" smtClean="0">
                <a:latin typeface="+mn-lt"/>
              </a:rPr>
              <a:t>track</a:t>
            </a:r>
            <a:endParaRPr lang="it-IT" sz="2000" dirty="0" smtClean="0">
              <a:latin typeface="+mn-lt"/>
            </a:endParaRPr>
          </a:p>
          <a:p>
            <a:pPr eaLnBrk="1" hangingPunct="1">
              <a:spcBef>
                <a:spcPct val="0"/>
              </a:spcBef>
            </a:pPr>
            <a:r>
              <a:rPr lang="it-IT" sz="2000" dirty="0" smtClean="0">
                <a:latin typeface="+mn-lt"/>
              </a:rPr>
              <a:t>and </a:t>
            </a:r>
            <a:r>
              <a:rPr lang="it-IT" sz="2000" dirty="0" err="1" smtClean="0">
                <a:latin typeface="+mn-lt"/>
              </a:rPr>
              <a:t>isotropically</a:t>
            </a:r>
            <a:r>
              <a:rPr lang="it-IT" sz="2000" dirty="0" smtClean="0">
                <a:latin typeface="+mn-lt"/>
              </a:rPr>
              <a:t> at </a:t>
            </a:r>
            <a:r>
              <a:rPr lang="it-IT" sz="2000" dirty="0" err="1" smtClean="0">
                <a:latin typeface="+mn-lt"/>
              </a:rPr>
              <a:t>Vb</a:t>
            </a:r>
            <a:r>
              <a:rPr lang="it-IT" sz="2000" dirty="0" smtClean="0">
                <a:latin typeface="+mn-lt"/>
              </a:rPr>
              <a:t> </a:t>
            </a:r>
            <a:r>
              <a:rPr lang="it-IT" sz="2000" dirty="0" err="1" smtClean="0">
                <a:latin typeface="+mn-lt"/>
              </a:rPr>
              <a:t>velocity</a:t>
            </a:r>
            <a:r>
              <a:rPr lang="it-IT" sz="2000" dirty="0" smtClean="0">
                <a:latin typeface="+mn-lt"/>
              </a:rPr>
              <a:t> </a:t>
            </a:r>
            <a:r>
              <a:rPr lang="it-IT" sz="2000" dirty="0" err="1" smtClean="0">
                <a:latin typeface="+mn-lt"/>
              </a:rPr>
              <a:t>from</a:t>
            </a:r>
            <a:r>
              <a:rPr lang="it-IT" sz="2000" dirty="0" smtClean="0">
                <a:latin typeface="+mn-lt"/>
              </a:rPr>
              <a:t> the bulk material.</a:t>
            </a:r>
          </a:p>
          <a:p>
            <a:pPr eaLnBrk="1" hangingPunct="1">
              <a:spcBef>
                <a:spcPct val="0"/>
              </a:spcBef>
            </a:pPr>
            <a:endParaRPr lang="it-IT" sz="2000" dirty="0" smtClean="0">
              <a:latin typeface="+mn-lt"/>
            </a:endParaRPr>
          </a:p>
          <a:p>
            <a:pPr eaLnBrk="1" hangingPunct="1">
              <a:spcBef>
                <a:spcPct val="0"/>
              </a:spcBef>
            </a:pPr>
            <a:r>
              <a:rPr lang="it-IT" sz="2000" dirty="0" err="1" smtClean="0">
                <a:latin typeface="+mn-lt"/>
              </a:rPr>
              <a:t>Principle</a:t>
            </a:r>
            <a:r>
              <a:rPr lang="it-IT" sz="2000" dirty="0" smtClean="0">
                <a:latin typeface="+mn-lt"/>
              </a:rPr>
              <a:t> </a:t>
            </a:r>
            <a:r>
              <a:rPr lang="it-IT" sz="2000" dirty="0" err="1" smtClean="0">
                <a:latin typeface="+mn-lt"/>
              </a:rPr>
              <a:t>of</a:t>
            </a:r>
            <a:r>
              <a:rPr lang="it-IT" sz="2000" dirty="0" smtClean="0">
                <a:latin typeface="+mn-lt"/>
              </a:rPr>
              <a:t> the </a:t>
            </a:r>
            <a:r>
              <a:rPr lang="it-IT" sz="2000" dirty="0" err="1" smtClean="0">
                <a:latin typeface="+mn-lt"/>
              </a:rPr>
              <a:t>track</a:t>
            </a:r>
            <a:r>
              <a:rPr lang="it-IT" sz="2000" dirty="0" smtClean="0">
                <a:latin typeface="+mn-lt"/>
              </a:rPr>
              <a:t> detector:  </a:t>
            </a:r>
            <a:r>
              <a:rPr lang="it-IT" sz="2000" dirty="0" err="1" smtClean="0">
                <a:solidFill>
                  <a:srgbClr val="0070C0"/>
                </a:solidFill>
                <a:latin typeface="+mn-lt"/>
              </a:rPr>
              <a:t>Vt</a:t>
            </a:r>
            <a:r>
              <a:rPr lang="it-IT" sz="2000" dirty="0" smtClean="0">
                <a:solidFill>
                  <a:srgbClr val="0070C0"/>
                </a:solidFill>
                <a:latin typeface="+mn-lt"/>
              </a:rPr>
              <a:t> (</a:t>
            </a:r>
            <a:r>
              <a:rPr lang="it-IT" sz="2000" dirty="0" err="1" smtClean="0">
                <a:solidFill>
                  <a:srgbClr val="0070C0"/>
                </a:solidFill>
                <a:latin typeface="+mn-lt"/>
              </a:rPr>
              <a:t>track</a:t>
            </a:r>
            <a:r>
              <a:rPr lang="it-IT" sz="2000" dirty="0" smtClean="0">
                <a:solidFill>
                  <a:srgbClr val="0070C0"/>
                </a:solidFill>
                <a:latin typeface="+mn-lt"/>
              </a:rPr>
              <a:t> </a:t>
            </a:r>
            <a:r>
              <a:rPr lang="it-IT" sz="2000" dirty="0" err="1" smtClean="0">
                <a:solidFill>
                  <a:srgbClr val="0070C0"/>
                </a:solidFill>
                <a:latin typeface="+mn-lt"/>
              </a:rPr>
              <a:t>etch</a:t>
            </a:r>
            <a:r>
              <a:rPr lang="it-IT" sz="2000" dirty="0" smtClean="0">
                <a:solidFill>
                  <a:srgbClr val="0070C0"/>
                </a:solidFill>
                <a:latin typeface="+mn-lt"/>
              </a:rPr>
              <a:t> rate) &gt;</a:t>
            </a:r>
            <a:r>
              <a:rPr lang="it-IT" sz="2000" dirty="0" err="1" smtClean="0">
                <a:solidFill>
                  <a:srgbClr val="0070C0"/>
                </a:solidFill>
                <a:latin typeface="+mn-lt"/>
              </a:rPr>
              <a:t>Vb</a:t>
            </a:r>
            <a:r>
              <a:rPr lang="it-IT" sz="2000" dirty="0" smtClean="0">
                <a:solidFill>
                  <a:srgbClr val="0070C0"/>
                </a:solidFill>
                <a:latin typeface="+mn-lt"/>
              </a:rPr>
              <a:t> (bulk </a:t>
            </a:r>
            <a:r>
              <a:rPr lang="it-IT" sz="2000" dirty="0" err="1" smtClean="0">
                <a:solidFill>
                  <a:srgbClr val="0070C0"/>
                </a:solidFill>
                <a:latin typeface="+mn-lt"/>
              </a:rPr>
              <a:t>etch</a:t>
            </a:r>
            <a:r>
              <a:rPr lang="it-IT" sz="2000" dirty="0" smtClean="0">
                <a:solidFill>
                  <a:srgbClr val="0070C0"/>
                </a:solidFill>
                <a:latin typeface="+mn-lt"/>
              </a:rPr>
              <a:t> rate)</a:t>
            </a:r>
          </a:p>
          <a:p>
            <a:pPr eaLnBrk="1" hangingPunct="1">
              <a:spcBef>
                <a:spcPct val="0"/>
              </a:spcBef>
            </a:pPr>
            <a:endParaRPr lang="it-IT" sz="2000" dirty="0" smtClean="0">
              <a:solidFill>
                <a:srgbClr val="0070C0"/>
              </a:solidFill>
              <a:latin typeface="+mn-lt"/>
            </a:endParaRPr>
          </a:p>
          <a:p>
            <a:pPr eaLnBrk="1" hangingPunct="1">
              <a:spcBef>
                <a:spcPct val="0"/>
              </a:spcBef>
            </a:pPr>
            <a:r>
              <a:rPr lang="it-IT" sz="2000" dirty="0" smtClean="0">
                <a:latin typeface="+mn-lt"/>
              </a:rPr>
              <a:t>The </a:t>
            </a:r>
            <a:r>
              <a:rPr lang="it-IT" sz="2000" dirty="0" err="1" smtClean="0">
                <a:latin typeface="+mn-lt"/>
              </a:rPr>
              <a:t>shape</a:t>
            </a:r>
            <a:r>
              <a:rPr lang="it-IT" sz="2000" dirty="0" smtClean="0">
                <a:latin typeface="+mn-lt"/>
              </a:rPr>
              <a:t> </a:t>
            </a:r>
            <a:r>
              <a:rPr lang="it-IT" sz="2000" dirty="0" err="1" smtClean="0">
                <a:latin typeface="+mn-lt"/>
              </a:rPr>
              <a:t>of</a:t>
            </a:r>
            <a:r>
              <a:rPr lang="it-IT" sz="2000" dirty="0" smtClean="0">
                <a:latin typeface="+mn-lt"/>
              </a:rPr>
              <a:t> the </a:t>
            </a:r>
            <a:r>
              <a:rPr lang="it-IT" sz="2000" dirty="0" err="1" smtClean="0">
                <a:latin typeface="+mn-lt"/>
              </a:rPr>
              <a:t>tracks</a:t>
            </a:r>
            <a:r>
              <a:rPr lang="it-IT" sz="2000" dirty="0" smtClean="0">
                <a:latin typeface="+mn-lt"/>
              </a:rPr>
              <a:t> </a:t>
            </a:r>
            <a:r>
              <a:rPr lang="it-IT" sz="2000" dirty="0" err="1" smtClean="0">
                <a:latin typeface="+mn-lt"/>
              </a:rPr>
              <a:t>depends</a:t>
            </a:r>
            <a:r>
              <a:rPr lang="it-IT" sz="2000" dirty="0" smtClean="0">
                <a:latin typeface="+mn-lt"/>
              </a:rPr>
              <a:t> on:</a:t>
            </a:r>
          </a:p>
          <a:p>
            <a:pPr eaLnBrk="1" hangingPunct="1">
              <a:spcBef>
                <a:spcPct val="0"/>
              </a:spcBef>
            </a:pPr>
            <a:endParaRPr lang="it-IT" sz="2000" dirty="0" smtClean="0">
              <a:latin typeface="+mn-lt"/>
            </a:endParaRPr>
          </a:p>
          <a:p>
            <a:pPr eaLnBrk="1" hangingPunct="1">
              <a:spcBef>
                <a:spcPct val="0"/>
              </a:spcBef>
            </a:pPr>
            <a:r>
              <a:rPr lang="it-IT" sz="2000" dirty="0" smtClean="0">
                <a:solidFill>
                  <a:srgbClr val="0070C0"/>
                </a:solidFill>
                <a:latin typeface="+mn-lt"/>
              </a:rPr>
              <a:t>V = </a:t>
            </a:r>
            <a:r>
              <a:rPr lang="it-IT" sz="2000" dirty="0" err="1" smtClean="0">
                <a:solidFill>
                  <a:srgbClr val="0070C0"/>
                </a:solidFill>
                <a:latin typeface="+mn-lt"/>
              </a:rPr>
              <a:t>Vt</a:t>
            </a:r>
            <a:r>
              <a:rPr lang="it-IT" sz="2000" dirty="0" smtClean="0">
                <a:solidFill>
                  <a:srgbClr val="0070C0"/>
                </a:solidFill>
                <a:latin typeface="+mn-lt"/>
              </a:rPr>
              <a:t> (LET)/</a:t>
            </a:r>
            <a:r>
              <a:rPr lang="it-IT" sz="2000" dirty="0" err="1" smtClean="0">
                <a:solidFill>
                  <a:srgbClr val="0070C0"/>
                </a:solidFill>
                <a:latin typeface="+mn-lt"/>
              </a:rPr>
              <a:t>Vb</a:t>
            </a:r>
            <a:endParaRPr lang="it-IT" sz="2000" dirty="0" smtClean="0">
              <a:solidFill>
                <a:srgbClr val="0070C0"/>
              </a:solidFill>
              <a:latin typeface="+mn-lt"/>
            </a:endParaRPr>
          </a:p>
          <a:p>
            <a:pPr eaLnBrk="1" hangingPunct="1">
              <a:spcBef>
                <a:spcPct val="0"/>
              </a:spcBef>
            </a:pPr>
            <a:r>
              <a:rPr lang="it-IT" sz="2000" dirty="0" err="1" smtClean="0">
                <a:solidFill>
                  <a:srgbClr val="0070C0"/>
                </a:solidFill>
                <a:latin typeface="+mn-lt"/>
              </a:rPr>
              <a:t>Incidence</a:t>
            </a:r>
            <a:r>
              <a:rPr lang="it-IT" sz="2000" dirty="0" smtClean="0">
                <a:solidFill>
                  <a:srgbClr val="0070C0"/>
                </a:solidFill>
                <a:latin typeface="+mn-lt"/>
              </a:rPr>
              <a:t> angle</a:t>
            </a:r>
          </a:p>
          <a:p>
            <a:pPr eaLnBrk="1" hangingPunct="1">
              <a:spcBef>
                <a:spcPct val="0"/>
              </a:spcBef>
            </a:pPr>
            <a:r>
              <a:rPr lang="it-IT" sz="2000" dirty="0" smtClean="0">
                <a:solidFill>
                  <a:srgbClr val="0070C0"/>
                </a:solidFill>
                <a:latin typeface="+mn-lt"/>
              </a:rPr>
              <a:t>LET = </a:t>
            </a:r>
            <a:r>
              <a:rPr lang="it-IT" sz="2000" dirty="0" err="1" smtClean="0">
                <a:solidFill>
                  <a:srgbClr val="0070C0"/>
                </a:solidFill>
                <a:latin typeface="+mn-lt"/>
              </a:rPr>
              <a:t>LET</a:t>
            </a:r>
            <a:r>
              <a:rPr lang="it-IT" sz="2000" dirty="0" smtClean="0">
                <a:solidFill>
                  <a:srgbClr val="0070C0"/>
                </a:solidFill>
                <a:latin typeface="+mn-lt"/>
              </a:rPr>
              <a:t>(y)</a:t>
            </a:r>
          </a:p>
          <a:p>
            <a:pPr eaLnBrk="1" hangingPunct="1">
              <a:spcBef>
                <a:spcPct val="0"/>
              </a:spcBef>
            </a:pPr>
            <a:r>
              <a:rPr lang="it-IT" sz="2000" dirty="0" err="1" smtClean="0">
                <a:solidFill>
                  <a:srgbClr val="0070C0"/>
                </a:solidFill>
                <a:latin typeface="+mn-lt"/>
              </a:rPr>
              <a:t>Etching</a:t>
            </a:r>
            <a:r>
              <a:rPr lang="it-IT" sz="2000" dirty="0" smtClean="0">
                <a:solidFill>
                  <a:srgbClr val="0070C0"/>
                </a:solidFill>
                <a:latin typeface="+mn-lt"/>
              </a:rPr>
              <a:t> procedure  (</a:t>
            </a:r>
            <a:r>
              <a:rPr lang="it-IT" sz="2000" dirty="0" err="1" smtClean="0">
                <a:solidFill>
                  <a:srgbClr val="0070C0"/>
                </a:solidFill>
                <a:latin typeface="+mn-lt"/>
              </a:rPr>
              <a:t>etchant</a:t>
            </a:r>
            <a:r>
              <a:rPr lang="it-IT" sz="2000" dirty="0" smtClean="0">
                <a:solidFill>
                  <a:srgbClr val="0070C0"/>
                </a:solidFill>
                <a:latin typeface="+mn-lt"/>
              </a:rPr>
              <a:t>, temperature, </a:t>
            </a:r>
            <a:r>
              <a:rPr lang="it-IT" sz="2000" dirty="0" err="1" smtClean="0">
                <a:solidFill>
                  <a:srgbClr val="0070C0"/>
                </a:solidFill>
                <a:latin typeface="+mn-lt"/>
              </a:rPr>
              <a:t>duration</a:t>
            </a:r>
            <a:r>
              <a:rPr lang="it-IT" sz="2000" dirty="0" smtClean="0">
                <a:solidFill>
                  <a:srgbClr val="0070C0"/>
                </a:solidFill>
                <a:latin typeface="+mn-lt"/>
              </a:rPr>
              <a:t>)</a:t>
            </a:r>
            <a:endParaRPr lang="it-IT" sz="1800" dirty="0">
              <a:solidFill>
                <a:srgbClr val="0070C0"/>
              </a:solidFill>
              <a:latin typeface="+mn-l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17</a:t>
            </a:fld>
            <a:endParaRPr lang="en-GB">
              <a:solidFill>
                <a:prstClr val="black">
                  <a:tint val="75000"/>
                </a:prstClr>
              </a:solidFill>
            </a:endParaRPr>
          </a:p>
        </p:txBody>
      </p:sp>
      <p:pic>
        <p:nvPicPr>
          <p:cNvPr id="6"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910" y="1500174"/>
            <a:ext cx="4814589" cy="3286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
        <p:nvSpPr>
          <p:cNvPr id="8" name="Text Box 12"/>
          <p:cNvSpPr txBox="1">
            <a:spLocks noChangeArrowheads="1"/>
          </p:cNvSpPr>
          <p:nvPr/>
        </p:nvSpPr>
        <p:spPr bwMode="auto">
          <a:xfrm>
            <a:off x="6357950" y="3143248"/>
            <a:ext cx="16852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sz="1800" dirty="0" err="1" smtClean="0">
                <a:latin typeface="+mn-lt"/>
              </a:rPr>
              <a:t>Track</a:t>
            </a:r>
            <a:r>
              <a:rPr lang="it-IT" sz="1800" dirty="0" smtClean="0">
                <a:latin typeface="+mn-lt"/>
              </a:rPr>
              <a:t> </a:t>
            </a:r>
            <a:r>
              <a:rPr lang="it-IT" sz="1800" dirty="0" err="1" smtClean="0">
                <a:latin typeface="+mn-lt"/>
              </a:rPr>
              <a:t>is</a:t>
            </a:r>
            <a:r>
              <a:rPr lang="it-IT" sz="1800" dirty="0" smtClean="0">
                <a:latin typeface="+mn-lt"/>
              </a:rPr>
              <a:t> </a:t>
            </a:r>
            <a:r>
              <a:rPr lang="it-IT" sz="1800" dirty="0" err="1" smtClean="0">
                <a:latin typeface="+mn-lt"/>
              </a:rPr>
              <a:t>visible</a:t>
            </a:r>
            <a:r>
              <a:rPr lang="it-IT" sz="1800" dirty="0" smtClean="0">
                <a:latin typeface="+mn-lt"/>
              </a:rPr>
              <a:t> </a:t>
            </a:r>
            <a:r>
              <a:rPr lang="it-IT" sz="1800" dirty="0" err="1" smtClean="0">
                <a:latin typeface="+mn-lt"/>
              </a:rPr>
              <a:t>if</a:t>
            </a:r>
            <a:endParaRPr lang="it-IT" sz="1800" dirty="0">
              <a:solidFill>
                <a:srgbClr val="0070C0"/>
              </a:solidFill>
              <a:latin typeface="+mn-lt"/>
            </a:endParaRPr>
          </a:p>
        </p:txBody>
      </p:sp>
      <p:graphicFrame>
        <p:nvGraphicFramePr>
          <p:cNvPr id="133122" name="Object 2"/>
          <p:cNvGraphicFramePr>
            <a:graphicFrameLocks noChangeAspect="1"/>
          </p:cNvGraphicFramePr>
          <p:nvPr/>
        </p:nvGraphicFramePr>
        <p:xfrm>
          <a:off x="5572132" y="3643314"/>
          <a:ext cx="3024187" cy="877887"/>
        </p:xfrm>
        <a:graphic>
          <a:graphicData uri="http://schemas.openxmlformats.org/presentationml/2006/ole">
            <mc:AlternateContent xmlns:mc="http://schemas.openxmlformats.org/markup-compatibility/2006">
              <mc:Choice xmlns:v="urn:schemas-microsoft-com:vml" Requires="v">
                <p:oleObj spid="_x0000_s133123" name="Equation" r:id="rId4" imgW="264242" imgH="487660" progId="Equation.3">
                  <p:embed/>
                </p:oleObj>
              </mc:Choice>
              <mc:Fallback>
                <p:oleObj name="Equation" r:id="rId4" imgW="264242" imgH="48766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2132" y="3643314"/>
                        <a:ext cx="3024187" cy="877887"/>
                      </a:xfrm>
                      <a:prstGeom prst="rect">
                        <a:avLst/>
                      </a:prstGeom>
                      <a:solidFill>
                        <a:srgbClr val="FFFFFF"/>
                      </a:solidFill>
                    </p:spPr>
                  </p:pic>
                </p:oleObj>
              </mc:Fallback>
            </mc:AlternateContent>
          </a:graphicData>
        </a:graphic>
      </p:graphicFrame>
      <p:sp>
        <p:nvSpPr>
          <p:cNvPr id="9" name="Text Box 9"/>
          <p:cNvSpPr txBox="1">
            <a:spLocks noChangeArrowheads="1"/>
          </p:cNvSpPr>
          <p:nvPr/>
        </p:nvSpPr>
        <p:spPr bwMode="auto">
          <a:xfrm>
            <a:off x="2000232" y="5000636"/>
            <a:ext cx="578647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sz="1800" dirty="0" err="1" smtClean="0">
                <a:latin typeface="+mn-lt"/>
              </a:rPr>
              <a:t>There</a:t>
            </a:r>
            <a:r>
              <a:rPr lang="it-IT" sz="1800" dirty="0" smtClean="0">
                <a:latin typeface="+mn-lt"/>
              </a:rPr>
              <a:t> </a:t>
            </a:r>
            <a:r>
              <a:rPr lang="it-IT" sz="1800" dirty="0" err="1" smtClean="0">
                <a:latin typeface="+mn-lt"/>
              </a:rPr>
              <a:t>is</a:t>
            </a:r>
            <a:r>
              <a:rPr lang="it-IT" sz="1800" dirty="0" smtClean="0">
                <a:latin typeface="+mn-lt"/>
              </a:rPr>
              <a:t> a </a:t>
            </a:r>
            <a:r>
              <a:rPr lang="it-IT" sz="1800" dirty="0" err="1" smtClean="0">
                <a:latin typeface="+mn-lt"/>
              </a:rPr>
              <a:t>limit</a:t>
            </a:r>
            <a:r>
              <a:rPr lang="it-IT" sz="1800" dirty="0" smtClean="0">
                <a:latin typeface="+mn-lt"/>
              </a:rPr>
              <a:t> angle: </a:t>
            </a:r>
            <a:r>
              <a:rPr lang="it-IT" sz="1800" dirty="0" err="1" smtClean="0">
                <a:latin typeface="+mn-lt"/>
              </a:rPr>
              <a:t>if</a:t>
            </a:r>
            <a:r>
              <a:rPr lang="it-IT" sz="1800" dirty="0" smtClean="0">
                <a:latin typeface="+mn-lt"/>
              </a:rPr>
              <a:t> </a:t>
            </a:r>
            <a:r>
              <a:rPr lang="el-GR" sz="1800" dirty="0" smtClean="0">
                <a:latin typeface="+mn-lt"/>
              </a:rPr>
              <a:t>θ</a:t>
            </a:r>
            <a:r>
              <a:rPr lang="it-IT" sz="1800" dirty="0" smtClean="0">
                <a:latin typeface="+mn-lt"/>
              </a:rPr>
              <a:t>&gt; </a:t>
            </a:r>
            <a:r>
              <a:rPr lang="it-IT" sz="1800" dirty="0" err="1" smtClean="0">
                <a:latin typeface="+mn-lt"/>
              </a:rPr>
              <a:t>limit</a:t>
            </a:r>
            <a:r>
              <a:rPr lang="it-IT" sz="1800" dirty="0" smtClean="0">
                <a:latin typeface="+mn-lt"/>
              </a:rPr>
              <a:t> angle →no </a:t>
            </a:r>
            <a:r>
              <a:rPr lang="it-IT" sz="1800" dirty="0" err="1" smtClean="0">
                <a:latin typeface="+mn-lt"/>
              </a:rPr>
              <a:t>track</a:t>
            </a:r>
            <a:endParaRPr lang="it-IT" sz="1800" dirty="0" smtClean="0">
              <a:latin typeface="+mn-l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18</a:t>
            </a:fld>
            <a:endParaRPr lang="en-GB">
              <a:solidFill>
                <a:prstClr val="black">
                  <a:tint val="75000"/>
                </a:prstClr>
              </a:solidFill>
            </a:endParaRPr>
          </a:p>
        </p:txBody>
      </p:sp>
      <p:pic>
        <p:nvPicPr>
          <p:cNvPr id="132098" name="Picture 2"/>
          <p:cNvPicPr>
            <a:picLocks noChangeAspect="1" noChangeArrowheads="1"/>
          </p:cNvPicPr>
          <p:nvPr/>
        </p:nvPicPr>
        <p:blipFill>
          <a:blip r:embed="rId2" cstate="print"/>
          <a:srcRect/>
          <a:stretch>
            <a:fillRect/>
          </a:stretch>
        </p:blipFill>
        <p:spPr bwMode="auto">
          <a:xfrm>
            <a:off x="3286116" y="1428736"/>
            <a:ext cx="4214842" cy="4214842"/>
          </a:xfrm>
          <a:prstGeom prst="rect">
            <a:avLst/>
          </a:prstGeom>
          <a:noFill/>
          <a:ln w="9525">
            <a:noFill/>
            <a:miter lim="800000"/>
            <a:headEnd/>
            <a:tailEnd/>
          </a:ln>
          <a:effectLst/>
        </p:spPr>
      </p:pic>
      <p:sp>
        <p:nvSpPr>
          <p:cNvPr id="7"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
        <p:nvSpPr>
          <p:cNvPr id="8" name="Text Box 9"/>
          <p:cNvSpPr txBox="1">
            <a:spLocks noChangeArrowheads="1"/>
          </p:cNvSpPr>
          <p:nvPr/>
        </p:nvSpPr>
        <p:spPr bwMode="auto">
          <a:xfrm>
            <a:off x="1000100" y="2357430"/>
            <a:ext cx="1857388"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sz="2000" dirty="0" err="1" smtClean="0">
                <a:latin typeface="+mn-lt"/>
              </a:rPr>
              <a:t>Shape</a:t>
            </a:r>
            <a:r>
              <a:rPr lang="it-IT" sz="2000" dirty="0" smtClean="0">
                <a:latin typeface="+mn-lt"/>
              </a:rPr>
              <a:t> </a:t>
            </a:r>
            <a:r>
              <a:rPr lang="it-IT" sz="2000" dirty="0" err="1" smtClean="0">
                <a:latin typeface="+mn-lt"/>
              </a:rPr>
              <a:t>of</a:t>
            </a:r>
            <a:r>
              <a:rPr lang="it-IT" sz="2000" dirty="0" smtClean="0">
                <a:latin typeface="+mn-lt"/>
              </a:rPr>
              <a:t> the </a:t>
            </a:r>
            <a:r>
              <a:rPr lang="it-IT" sz="2000" dirty="0" err="1" smtClean="0">
                <a:latin typeface="+mn-lt"/>
              </a:rPr>
              <a:t>track</a:t>
            </a:r>
            <a:r>
              <a:rPr lang="it-IT" sz="2000" dirty="0" smtClean="0">
                <a:latin typeface="+mn-lt"/>
              </a:rPr>
              <a:t> </a:t>
            </a:r>
            <a:r>
              <a:rPr lang="it-IT" sz="2000" dirty="0" err="1" smtClean="0">
                <a:latin typeface="+mn-lt"/>
              </a:rPr>
              <a:t>as</a:t>
            </a:r>
            <a:r>
              <a:rPr lang="it-IT" sz="2000" dirty="0" smtClean="0">
                <a:latin typeface="+mn-lt"/>
              </a:rPr>
              <a:t> </a:t>
            </a:r>
            <a:r>
              <a:rPr lang="it-IT" sz="2000" dirty="0" err="1" smtClean="0">
                <a:latin typeface="+mn-lt"/>
              </a:rPr>
              <a:t>funtion</a:t>
            </a:r>
            <a:r>
              <a:rPr lang="it-IT" sz="2000" dirty="0" smtClean="0">
                <a:latin typeface="+mn-lt"/>
              </a:rPr>
              <a:t> </a:t>
            </a:r>
            <a:r>
              <a:rPr lang="it-IT" sz="2000" dirty="0" err="1" smtClean="0">
                <a:latin typeface="+mn-lt"/>
              </a:rPr>
              <a:t>of</a:t>
            </a:r>
            <a:r>
              <a:rPr lang="it-IT" sz="2000" dirty="0" smtClean="0">
                <a:latin typeface="+mn-lt"/>
              </a:rPr>
              <a:t> </a:t>
            </a:r>
            <a:r>
              <a:rPr lang="it-IT" sz="2000" dirty="0" err="1" smtClean="0">
                <a:latin typeface="+mn-lt"/>
              </a:rPr>
              <a:t>incidence</a:t>
            </a:r>
            <a:r>
              <a:rPr lang="it-IT" sz="2000" dirty="0" smtClean="0">
                <a:latin typeface="+mn-lt"/>
              </a:rPr>
              <a:t> angle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19</a:t>
            </a:fld>
            <a:endParaRPr lang="en-GB">
              <a:solidFill>
                <a:prstClr val="black">
                  <a:tint val="75000"/>
                </a:prstClr>
              </a:solidFill>
            </a:endParaRPr>
          </a:p>
        </p:txBody>
      </p:sp>
      <p:pic>
        <p:nvPicPr>
          <p:cNvPr id="4" name="Picture 9" descr="overatch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6248" y="1643050"/>
            <a:ext cx="4297363"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descr="con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785786" y="1500174"/>
            <a:ext cx="3746500" cy="40957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
        <p:nvSpPr>
          <p:cNvPr id="8" name="Text Box 9"/>
          <p:cNvSpPr txBox="1">
            <a:spLocks noChangeArrowheads="1"/>
          </p:cNvSpPr>
          <p:nvPr/>
        </p:nvSpPr>
        <p:spPr bwMode="auto">
          <a:xfrm>
            <a:off x="4786314" y="4857760"/>
            <a:ext cx="32147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sz="2000" dirty="0" err="1" smtClean="0">
                <a:latin typeface="+mn-lt"/>
              </a:rPr>
              <a:t>overetching</a:t>
            </a:r>
            <a:r>
              <a:rPr lang="it-IT" sz="2000" dirty="0" smtClean="0">
                <a:latin typeface="+mn-lt"/>
              </a:rPr>
              <a:t>: round </a:t>
            </a:r>
            <a:r>
              <a:rPr lang="it-IT" sz="2000" dirty="0" err="1" smtClean="0">
                <a:latin typeface="+mn-lt"/>
              </a:rPr>
              <a:t>shape</a:t>
            </a:r>
            <a:r>
              <a:rPr lang="it-IT" sz="2000" dirty="0" smtClean="0">
                <a:latin typeface="+mn-lt"/>
              </a:rPr>
              <a:t> </a:t>
            </a:r>
          </a:p>
        </p:txBody>
      </p:sp>
    </p:spTree>
    <p:extLst>
      <p:ext uri="{BB962C8B-B14F-4D97-AF65-F5344CB8AC3E}">
        <p14:creationId xmlns:p14="http://schemas.microsoft.com/office/powerpoint/2010/main" val="4056259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012974"/>
          </a:xfrm>
        </p:spPr>
        <p:txBody>
          <a:bodyPr>
            <a:normAutofit/>
          </a:bodyPr>
          <a:lstStyle/>
          <a:p>
            <a:r>
              <a:rPr lang="de-AT" dirty="0" smtClean="0">
                <a:solidFill>
                  <a:srgbClr val="FF0000"/>
                </a:solidFill>
              </a:rPr>
              <a:t>Passive </a:t>
            </a:r>
            <a:r>
              <a:rPr lang="de-AT" dirty="0" err="1" smtClean="0">
                <a:solidFill>
                  <a:srgbClr val="FF0000"/>
                </a:solidFill>
              </a:rPr>
              <a:t>detectors</a:t>
            </a:r>
            <a:endParaRPr lang="en-GB" dirty="0"/>
          </a:p>
        </p:txBody>
      </p:sp>
      <p:sp>
        <p:nvSpPr>
          <p:cNvPr id="6" name="Slide Number Placeholder 5"/>
          <p:cNvSpPr>
            <a:spLocks noGrp="1"/>
          </p:cNvSpPr>
          <p:nvPr>
            <p:ph type="sldNum" sz="quarter" idx="12"/>
          </p:nvPr>
        </p:nvSpPr>
        <p:spPr/>
        <p:txBody>
          <a:bodyPr/>
          <a:lstStyle/>
          <a:p>
            <a:fld id="{AD08F741-D869-4EC9-9EFF-B0DC0DC0F576}" type="slidenum">
              <a:rPr lang="en-GB" smtClean="0">
                <a:solidFill>
                  <a:prstClr val="black">
                    <a:tint val="75000"/>
                  </a:prstClr>
                </a:solidFill>
              </a:rPr>
              <a:pPr/>
              <a:t>2</a:t>
            </a:fld>
            <a:endParaRPr lang="en-GB">
              <a:solidFill>
                <a:prstClr val="black">
                  <a:tint val="75000"/>
                </a:prstClr>
              </a:solidFill>
            </a:endParaRPr>
          </a:p>
        </p:txBody>
      </p:sp>
      <p:sp>
        <p:nvSpPr>
          <p:cNvPr id="8" name="Subtitle 2"/>
          <p:cNvSpPr txBox="1">
            <a:spLocks/>
          </p:cNvSpPr>
          <p:nvPr/>
        </p:nvSpPr>
        <p:spPr>
          <a:xfrm>
            <a:off x="683568" y="1700808"/>
            <a:ext cx="7632848" cy="381642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GB" sz="2800" i="1" dirty="0">
              <a:solidFill>
                <a:srgbClr val="0070C0"/>
              </a:solidFill>
            </a:endParaRPr>
          </a:p>
        </p:txBody>
      </p:sp>
      <p:sp>
        <p:nvSpPr>
          <p:cNvPr id="7" name="Text Box 32"/>
          <p:cNvSpPr txBox="1">
            <a:spLocks noChangeArrowheads="1"/>
          </p:cNvSpPr>
          <p:nvPr/>
        </p:nvSpPr>
        <p:spPr bwMode="auto">
          <a:xfrm>
            <a:off x="899592" y="2214554"/>
            <a:ext cx="7776864"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85750" indent="-285750">
              <a:buFont typeface="Arial" pitchFamily="34" charset="0"/>
              <a:buChar char="•"/>
            </a:pPr>
            <a:r>
              <a:rPr lang="it-IT" sz="2400" dirty="0" err="1" smtClean="0">
                <a:solidFill>
                  <a:prstClr val="black"/>
                </a:solidFill>
                <a:latin typeface="Times New Roman" pitchFamily="18" charset="0"/>
                <a:cs typeface="Times New Roman" pitchFamily="18" charset="0"/>
              </a:rPr>
              <a:t>Electrets</a:t>
            </a:r>
            <a:endParaRPr lang="it-IT" sz="2400" dirty="0">
              <a:solidFill>
                <a:prstClr val="black"/>
              </a:solidFill>
              <a:latin typeface="Times New Roman" pitchFamily="18" charset="0"/>
              <a:cs typeface="Times New Roman" pitchFamily="18" charset="0"/>
            </a:endParaRPr>
          </a:p>
          <a:p>
            <a:pPr marL="285750" indent="-285750">
              <a:buFont typeface="Arial" pitchFamily="34" charset="0"/>
              <a:buChar char="•"/>
            </a:pPr>
            <a:r>
              <a:rPr lang="it-IT" sz="2400" dirty="0" err="1" smtClean="0">
                <a:solidFill>
                  <a:prstClr val="black"/>
                </a:solidFill>
                <a:latin typeface="Times New Roman" pitchFamily="18" charset="0"/>
                <a:cs typeface="Times New Roman" pitchFamily="18" charset="0"/>
              </a:rPr>
              <a:t>Track</a:t>
            </a:r>
            <a:r>
              <a:rPr lang="it-IT" sz="2400" dirty="0" smtClean="0">
                <a:solidFill>
                  <a:prstClr val="black"/>
                </a:solidFill>
                <a:latin typeface="Times New Roman" pitchFamily="18" charset="0"/>
                <a:cs typeface="Times New Roman" pitchFamily="18" charset="0"/>
              </a:rPr>
              <a:t> </a:t>
            </a:r>
            <a:r>
              <a:rPr lang="it-IT" sz="2400" dirty="0" err="1" smtClean="0">
                <a:solidFill>
                  <a:prstClr val="black"/>
                </a:solidFill>
                <a:latin typeface="Times New Roman" pitchFamily="18" charset="0"/>
                <a:cs typeface="Times New Roman" pitchFamily="18" charset="0"/>
              </a:rPr>
              <a:t>detectors</a:t>
            </a:r>
            <a:r>
              <a:rPr lang="it-IT" sz="2400" dirty="0" smtClean="0">
                <a:solidFill>
                  <a:prstClr val="black"/>
                </a:solidFill>
                <a:latin typeface="Times New Roman" pitchFamily="18" charset="0"/>
                <a:cs typeface="Times New Roman" pitchFamily="18" charset="0"/>
              </a:rPr>
              <a:t> (</a:t>
            </a:r>
            <a:r>
              <a:rPr lang="en-US" sz="2400" dirty="0" smtClean="0">
                <a:solidFill>
                  <a:prstClr val="black"/>
                </a:solidFill>
                <a:latin typeface="Times New Roman" pitchFamily="18" charset="0"/>
                <a:cs typeface="Times New Roman" pitchFamily="18" charset="0"/>
              </a:rPr>
              <a:t>LR115 - CR-39)</a:t>
            </a:r>
          </a:p>
          <a:p>
            <a:pPr marL="285750" indent="-285750"/>
            <a:r>
              <a:rPr lang="en-US" sz="2400" dirty="0" smtClean="0">
                <a:solidFill>
                  <a:prstClr val="black"/>
                </a:solidFill>
                <a:latin typeface="Times New Roman" pitchFamily="18" charset="0"/>
                <a:cs typeface="Times New Roman" pitchFamily="18" charset="0"/>
              </a:rPr>
              <a:t>		Radon </a:t>
            </a:r>
            <a:r>
              <a:rPr lang="en-US" sz="2400" dirty="0" err="1" smtClean="0">
                <a:solidFill>
                  <a:prstClr val="black"/>
                </a:solidFill>
                <a:latin typeface="Times New Roman" pitchFamily="18" charset="0"/>
                <a:cs typeface="Times New Roman" pitchFamily="18" charset="0"/>
              </a:rPr>
              <a:t>dosimetry</a:t>
            </a:r>
            <a:endParaRPr lang="en-US" sz="2400" dirty="0" smtClean="0">
              <a:solidFill>
                <a:prstClr val="black"/>
              </a:solidFill>
              <a:latin typeface="Times New Roman" pitchFamily="18" charset="0"/>
              <a:cs typeface="Times New Roman" pitchFamily="18" charset="0"/>
            </a:endParaRPr>
          </a:p>
          <a:p>
            <a:pPr marL="742950" lvl="1" indent="-285750"/>
            <a:r>
              <a:rPr lang="en-US" sz="2400" dirty="0" smtClean="0">
                <a:solidFill>
                  <a:prstClr val="black"/>
                </a:solidFill>
                <a:latin typeface="Times New Roman" pitchFamily="18" charset="0"/>
                <a:cs typeface="Times New Roman" pitchFamily="18" charset="0"/>
              </a:rPr>
              <a:t>		Neutron </a:t>
            </a:r>
            <a:r>
              <a:rPr lang="en-US" sz="2400" dirty="0" err="1" smtClean="0">
                <a:solidFill>
                  <a:prstClr val="black"/>
                </a:solidFill>
                <a:latin typeface="Times New Roman" pitchFamily="18" charset="0"/>
                <a:cs typeface="Times New Roman" pitchFamily="18" charset="0"/>
              </a:rPr>
              <a:t>dosimetry</a:t>
            </a:r>
            <a:endParaRPr lang="en-US" sz="2400" dirty="0">
              <a:solidFill>
                <a:prstClr val="black"/>
              </a:solidFill>
              <a:latin typeface="Times New Roman" pitchFamily="18" charset="0"/>
              <a:cs typeface="Times New Roman" pitchFamily="18" charset="0"/>
            </a:endParaRPr>
          </a:p>
          <a:p>
            <a:pPr marL="285750" indent="-285750">
              <a:buFont typeface="Arial" pitchFamily="34" charset="0"/>
              <a:buChar char="•"/>
            </a:pPr>
            <a:endParaRPr lang="en-US" sz="24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23634390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AD08F741-D869-4EC9-9EFF-B0DC0DC0F576}" type="slidenum">
              <a:rPr lang="en-GB" smtClean="0">
                <a:solidFill>
                  <a:prstClr val="black">
                    <a:tint val="75000"/>
                  </a:prstClr>
                </a:solidFill>
              </a:rPr>
              <a:pPr/>
              <a:t>20</a:t>
            </a:fld>
            <a:endParaRPr lang="en-GB">
              <a:solidFill>
                <a:prstClr val="black">
                  <a:tint val="75000"/>
                </a:prstClr>
              </a:solidFill>
            </a:endParaRPr>
          </a:p>
        </p:txBody>
      </p:sp>
      <p:pic>
        <p:nvPicPr>
          <p:cNvPr id="5" name="Picture 10" descr="C:\Documents and Settings\bambini\Desktop\corso pavia\Foto\Convertite2\Prima\lezionedosimetritraccedef 5.jpg"/>
          <p:cNvPicPr>
            <a:picLocks noChangeAspect="1" noChangeArrowheads="1"/>
          </p:cNvPicPr>
          <p:nvPr/>
        </p:nvPicPr>
        <p:blipFill>
          <a:blip r:embed="rId2"/>
          <a:srcRect/>
          <a:stretch>
            <a:fillRect/>
          </a:stretch>
        </p:blipFill>
        <p:spPr bwMode="auto">
          <a:xfrm>
            <a:off x="571472" y="1428736"/>
            <a:ext cx="7858148" cy="4010929"/>
          </a:xfrm>
          <a:prstGeom prst="rect">
            <a:avLst/>
          </a:prstGeom>
          <a:noFill/>
        </p:spPr>
      </p:pic>
      <p:sp>
        <p:nvSpPr>
          <p:cNvPr id="6" name="Titolo 1"/>
          <p:cNvSpPr txBox="1">
            <a:spLocks/>
          </p:cNvSpPr>
          <p:nvPr/>
        </p:nvSpPr>
        <p:spPr>
          <a:xfrm>
            <a:off x="457200" y="428604"/>
            <a:ext cx="8229600" cy="989034"/>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0" i="0" u="none" strike="noStrike" kern="1200" cap="none" spc="0" normalizeH="0" baseline="0" noProof="0" dirty="0" err="1" smtClean="0">
                <a:ln>
                  <a:noFill/>
                </a:ln>
                <a:solidFill>
                  <a:srgbClr val="FF0000"/>
                </a:solidFill>
                <a:effectLst/>
                <a:uLnTx/>
                <a:uFillTx/>
                <a:latin typeface="+mj-lt"/>
                <a:ea typeface="+mj-ea"/>
                <a:cs typeface="+mj-cs"/>
              </a:rPr>
              <a:t>Track</a:t>
            </a:r>
            <a:r>
              <a:rPr kumimoji="0" lang="it-IT" sz="4400" b="0" i="0" u="none" strike="noStrike" kern="1200" cap="none" spc="0" normalizeH="0" baseline="0" noProof="0" dirty="0" smtClean="0">
                <a:ln>
                  <a:noFill/>
                </a:ln>
                <a:solidFill>
                  <a:srgbClr val="FF0000"/>
                </a:solidFill>
                <a:effectLst/>
                <a:uLnTx/>
                <a:uFillTx/>
                <a:latin typeface="+mj-lt"/>
                <a:ea typeface="+mj-ea"/>
                <a:cs typeface="+mj-cs"/>
              </a:rPr>
              <a:t> </a:t>
            </a:r>
            <a:r>
              <a:rPr kumimoji="0" lang="it-IT" sz="4400" b="0" i="0" u="none" strike="noStrike" kern="1200" cap="none" spc="0" normalizeH="0" baseline="0" noProof="0" dirty="0" err="1" smtClean="0">
                <a:ln>
                  <a:noFill/>
                </a:ln>
                <a:solidFill>
                  <a:srgbClr val="FF0000"/>
                </a:solidFill>
                <a:effectLst/>
                <a:uLnTx/>
                <a:uFillTx/>
                <a:latin typeface="+mj-lt"/>
                <a:ea typeface="+mj-ea"/>
                <a:cs typeface="+mj-cs"/>
              </a:rPr>
              <a:t>Detectors</a:t>
            </a:r>
            <a:endParaRPr kumimoji="0" lang="it-IT" sz="4400" b="0" i="0" u="none" strike="noStrike" kern="1200" cap="none" spc="0" normalizeH="0" baseline="0" noProof="0" dirty="0">
              <a:ln>
                <a:noFill/>
              </a:ln>
              <a:solidFill>
                <a:srgbClr val="FF0000"/>
              </a:solidFill>
              <a:effectLst/>
              <a:uLnTx/>
              <a:uFillTx/>
              <a:latin typeface="+mj-lt"/>
              <a:ea typeface="+mj-ea"/>
              <a:cs typeface="+mj-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21</a:t>
            </a:fld>
            <a:endParaRPr lang="en-GB">
              <a:solidFill>
                <a:prstClr val="black">
                  <a:tint val="75000"/>
                </a:prstClr>
              </a:solidFill>
            </a:endParaRPr>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1857356" y="1857364"/>
            <a:ext cx="5472191" cy="3694498"/>
          </a:xfrm>
          <a:prstGeom prst="rect">
            <a:avLst/>
          </a:prstGeom>
          <a:solidFill>
            <a:srgbClr val="FFFFFF">
              <a:alpha val="0"/>
            </a:srgbClr>
          </a:solid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Text Box 5"/>
          <p:cNvSpPr txBox="1">
            <a:spLocks noChangeArrowheads="1"/>
          </p:cNvSpPr>
          <p:nvPr/>
        </p:nvSpPr>
        <p:spPr bwMode="auto">
          <a:xfrm>
            <a:off x="5143504" y="5429264"/>
            <a:ext cx="18002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50000"/>
              </a:spcBef>
            </a:pPr>
            <a:r>
              <a:rPr lang="it-IT" sz="1800" dirty="0"/>
              <a:t>Vb=1.83 µm/h</a:t>
            </a:r>
          </a:p>
        </p:txBody>
      </p:sp>
      <p:sp>
        <p:nvSpPr>
          <p:cNvPr id="7" name="Text Box 5"/>
          <p:cNvSpPr txBox="1">
            <a:spLocks noChangeArrowheads="1"/>
          </p:cNvSpPr>
          <p:nvPr/>
        </p:nvSpPr>
        <p:spPr bwMode="auto">
          <a:xfrm>
            <a:off x="785786" y="1428736"/>
            <a:ext cx="614366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50000"/>
              </a:spcBef>
            </a:pPr>
            <a:r>
              <a:rPr lang="it-IT" sz="1800" dirty="0" err="1" smtClean="0"/>
              <a:t>Variation</a:t>
            </a:r>
            <a:r>
              <a:rPr lang="it-IT" sz="1800" dirty="0" smtClean="0"/>
              <a:t> </a:t>
            </a:r>
            <a:r>
              <a:rPr lang="it-IT" sz="1800" dirty="0" err="1" smtClean="0"/>
              <a:t>of</a:t>
            </a:r>
            <a:r>
              <a:rPr lang="it-IT" sz="1800" dirty="0" smtClean="0"/>
              <a:t> </a:t>
            </a:r>
            <a:r>
              <a:rPr lang="it-IT" sz="1800" dirty="0" err="1" smtClean="0"/>
              <a:t>Vt</a:t>
            </a:r>
            <a:r>
              <a:rPr lang="it-IT" sz="1800" dirty="0" smtClean="0"/>
              <a:t> </a:t>
            </a:r>
            <a:r>
              <a:rPr lang="it-IT" sz="1800" dirty="0" err="1" smtClean="0"/>
              <a:t>along</a:t>
            </a:r>
            <a:r>
              <a:rPr lang="it-IT" sz="1800" dirty="0" smtClean="0"/>
              <a:t> </a:t>
            </a:r>
            <a:r>
              <a:rPr lang="it-IT" sz="1800" dirty="0" err="1" smtClean="0"/>
              <a:t>track</a:t>
            </a:r>
            <a:r>
              <a:rPr lang="it-IT" sz="1800" dirty="0" smtClean="0"/>
              <a:t> </a:t>
            </a:r>
            <a:r>
              <a:rPr lang="it-IT" sz="1800" dirty="0" err="1" smtClean="0"/>
              <a:t>path</a:t>
            </a:r>
            <a:r>
              <a:rPr lang="it-IT" sz="1800" dirty="0" smtClean="0"/>
              <a:t>  </a:t>
            </a:r>
            <a:endParaRPr lang="it-IT" sz="1800" dirty="0"/>
          </a:p>
        </p:txBody>
      </p:sp>
      <p:sp>
        <p:nvSpPr>
          <p:cNvPr id="8"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Tree>
    <p:extLst>
      <p:ext uri="{BB962C8B-B14F-4D97-AF65-F5344CB8AC3E}">
        <p14:creationId xmlns:p14="http://schemas.microsoft.com/office/powerpoint/2010/main" val="8098117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22</a:t>
            </a:fld>
            <a:endParaRPr lang="en-GB">
              <a:solidFill>
                <a:prstClr val="black">
                  <a:tint val="75000"/>
                </a:prstClr>
              </a:solidFill>
            </a:endParaRPr>
          </a:p>
        </p:txBody>
      </p:sp>
      <p:pic>
        <p:nvPicPr>
          <p:cNvPr id="5125" name="Picture 5"/>
          <p:cNvPicPr>
            <a:picLocks noChangeAspect="1" noChangeArrowheads="1"/>
          </p:cNvPicPr>
          <p:nvPr/>
        </p:nvPicPr>
        <p:blipFill>
          <a:blip r:embed="rId2"/>
          <a:srcRect/>
          <a:stretch>
            <a:fillRect/>
          </a:stretch>
        </p:blipFill>
        <p:spPr bwMode="auto">
          <a:xfrm>
            <a:off x="1214413" y="2140860"/>
            <a:ext cx="6643735" cy="3216966"/>
          </a:xfrm>
          <a:prstGeom prst="rect">
            <a:avLst/>
          </a:prstGeom>
          <a:noFill/>
          <a:ln w="9525">
            <a:noFill/>
            <a:miter lim="800000"/>
            <a:headEnd/>
            <a:tailEnd/>
          </a:ln>
          <a:effectLst/>
        </p:spPr>
      </p:pic>
      <p:sp>
        <p:nvSpPr>
          <p:cNvPr id="6" name="Titolo 1"/>
          <p:cNvSpPr txBox="1">
            <a:spLocks noGrp="1"/>
          </p:cNvSpPr>
          <p:nvPr>
            <p:ph type="title"/>
          </p:nvPr>
        </p:nvSpPr>
        <p:spPr>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0" i="0" u="none" strike="noStrike" kern="1200" cap="none" spc="0" normalizeH="0" baseline="0" noProof="0" dirty="0" err="1" smtClean="0">
                <a:ln>
                  <a:noFill/>
                </a:ln>
                <a:solidFill>
                  <a:srgbClr val="FF0000"/>
                </a:solidFill>
                <a:effectLst/>
                <a:uLnTx/>
                <a:uFillTx/>
                <a:latin typeface="+mj-lt"/>
                <a:ea typeface="+mj-ea"/>
                <a:cs typeface="+mj-cs"/>
              </a:rPr>
              <a:t>Track</a:t>
            </a:r>
            <a:r>
              <a:rPr kumimoji="0" lang="it-IT" sz="4400" b="0" i="0" u="none" strike="noStrike" kern="1200" cap="none" spc="0" normalizeH="0" baseline="0" noProof="0" dirty="0" smtClean="0">
                <a:ln>
                  <a:noFill/>
                </a:ln>
                <a:solidFill>
                  <a:srgbClr val="FF0000"/>
                </a:solidFill>
                <a:effectLst/>
                <a:uLnTx/>
                <a:uFillTx/>
                <a:latin typeface="+mj-lt"/>
                <a:ea typeface="+mj-ea"/>
                <a:cs typeface="+mj-cs"/>
              </a:rPr>
              <a:t> </a:t>
            </a:r>
            <a:r>
              <a:rPr kumimoji="0" lang="it-IT" sz="4400" b="0" i="0" u="none" strike="noStrike" kern="1200" cap="none" spc="0" normalizeH="0" baseline="0" noProof="0" dirty="0" err="1" smtClean="0">
                <a:ln>
                  <a:noFill/>
                </a:ln>
                <a:solidFill>
                  <a:srgbClr val="FF0000"/>
                </a:solidFill>
                <a:effectLst/>
                <a:uLnTx/>
                <a:uFillTx/>
                <a:latin typeface="+mj-lt"/>
                <a:ea typeface="+mj-ea"/>
                <a:cs typeface="+mj-cs"/>
              </a:rPr>
              <a:t>Detectors</a:t>
            </a:r>
            <a:endParaRPr kumimoji="0" lang="it-IT" sz="4400" b="0" i="0" u="none" strike="noStrike" kern="1200" cap="none" spc="0" normalizeH="0" baseline="0" noProof="0" dirty="0">
              <a:ln>
                <a:noFill/>
              </a:ln>
              <a:solidFill>
                <a:srgbClr val="FF0000"/>
              </a:solidFill>
              <a:effectLst/>
              <a:uLnTx/>
              <a:uFillTx/>
              <a:latin typeface="+mj-lt"/>
              <a:ea typeface="+mj-ea"/>
              <a:cs typeface="+mj-cs"/>
            </a:endParaRPr>
          </a:p>
        </p:txBody>
      </p:sp>
      <p:sp>
        <p:nvSpPr>
          <p:cNvPr id="8" name="Text Box 7"/>
          <p:cNvSpPr txBox="1">
            <a:spLocks noChangeArrowheads="1"/>
          </p:cNvSpPr>
          <p:nvPr/>
        </p:nvSpPr>
        <p:spPr bwMode="auto">
          <a:xfrm>
            <a:off x="857224" y="1428736"/>
            <a:ext cx="6951455"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sz="1800" dirty="0" err="1"/>
              <a:t>Variation</a:t>
            </a:r>
            <a:r>
              <a:rPr lang="it-IT" sz="1800" dirty="0"/>
              <a:t> of the </a:t>
            </a:r>
            <a:r>
              <a:rPr lang="it-IT" sz="1800" dirty="0" err="1"/>
              <a:t>track</a:t>
            </a:r>
            <a:r>
              <a:rPr lang="it-IT" sz="1800" dirty="0"/>
              <a:t> </a:t>
            </a:r>
            <a:r>
              <a:rPr lang="it-IT" sz="1800" dirty="0" err="1"/>
              <a:t>etch</a:t>
            </a:r>
            <a:r>
              <a:rPr lang="it-IT" sz="1800" dirty="0"/>
              <a:t> rate </a:t>
            </a:r>
            <a:r>
              <a:rPr lang="it-IT" sz="1800" dirty="0" err="1"/>
              <a:t>along</a:t>
            </a:r>
            <a:r>
              <a:rPr lang="it-IT" sz="1800" dirty="0"/>
              <a:t> the </a:t>
            </a:r>
            <a:r>
              <a:rPr lang="it-IT" sz="1800" dirty="0" err="1"/>
              <a:t>alpha</a:t>
            </a:r>
            <a:r>
              <a:rPr lang="it-IT" sz="1800" dirty="0"/>
              <a:t> </a:t>
            </a:r>
            <a:r>
              <a:rPr lang="it-IT" sz="1800" dirty="0" err="1"/>
              <a:t>particle</a:t>
            </a:r>
            <a:r>
              <a:rPr lang="it-IT" sz="1800" dirty="0"/>
              <a:t> </a:t>
            </a:r>
            <a:r>
              <a:rPr lang="it-IT" sz="1800" dirty="0" err="1" smtClean="0"/>
              <a:t>trajectories</a:t>
            </a:r>
            <a:r>
              <a:rPr lang="it-IT" sz="1800" dirty="0" smtClean="0"/>
              <a:t>:</a:t>
            </a:r>
          </a:p>
          <a:p>
            <a:pPr algn="ctr" eaLnBrk="1" hangingPunct="1">
              <a:spcBef>
                <a:spcPct val="0"/>
              </a:spcBef>
            </a:pPr>
            <a:r>
              <a:rPr lang="it-IT" sz="2000" dirty="0" err="1" smtClean="0">
                <a:solidFill>
                  <a:srgbClr val="0070C0"/>
                </a:solidFill>
              </a:rPr>
              <a:t>Vt</a:t>
            </a:r>
            <a:r>
              <a:rPr lang="it-IT" sz="2000" dirty="0" smtClean="0">
                <a:solidFill>
                  <a:srgbClr val="0070C0"/>
                </a:solidFill>
              </a:rPr>
              <a:t> </a:t>
            </a:r>
            <a:r>
              <a:rPr lang="it-IT" sz="2000" dirty="0" err="1" smtClean="0">
                <a:solidFill>
                  <a:srgbClr val="0070C0"/>
                </a:solidFill>
              </a:rPr>
              <a:t>decreasing</a:t>
            </a:r>
            <a:r>
              <a:rPr lang="it-IT" sz="2000" dirty="0" smtClean="0">
                <a:solidFill>
                  <a:srgbClr val="0070C0"/>
                </a:solidFill>
              </a:rPr>
              <a:t> </a:t>
            </a:r>
            <a:endParaRPr lang="it-IT" sz="2000" dirty="0">
              <a:solidFill>
                <a:srgbClr val="0070C0"/>
              </a:solidFill>
            </a:endParaRPr>
          </a:p>
        </p:txBody>
      </p:sp>
    </p:spTree>
    <p:extLst>
      <p:ext uri="{BB962C8B-B14F-4D97-AF65-F5344CB8AC3E}">
        <p14:creationId xmlns:p14="http://schemas.microsoft.com/office/powerpoint/2010/main" val="28244592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23</a:t>
            </a:fld>
            <a:endParaRPr lang="en-GB">
              <a:solidFill>
                <a:prstClr val="black">
                  <a:tint val="75000"/>
                </a:prstClr>
              </a:solidFill>
            </a:endParaRPr>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1643042" y="2000240"/>
            <a:ext cx="5329212" cy="3450721"/>
          </a:xfrm>
          <a:prstGeom prst="rect">
            <a:avLst/>
          </a:prstGeom>
          <a:noFill/>
        </p:spPr>
      </p:pic>
      <p:sp>
        <p:nvSpPr>
          <p:cNvPr id="7"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
        <p:nvSpPr>
          <p:cNvPr id="8" name="Text Box 7"/>
          <p:cNvSpPr txBox="1">
            <a:spLocks noChangeArrowheads="1"/>
          </p:cNvSpPr>
          <p:nvPr/>
        </p:nvSpPr>
        <p:spPr bwMode="auto">
          <a:xfrm>
            <a:off x="857224" y="1428736"/>
            <a:ext cx="6951455"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sz="1800" dirty="0" err="1"/>
              <a:t>Variation</a:t>
            </a:r>
            <a:r>
              <a:rPr lang="it-IT" sz="1800" dirty="0"/>
              <a:t> of the </a:t>
            </a:r>
            <a:r>
              <a:rPr lang="it-IT" sz="1800" dirty="0" err="1"/>
              <a:t>track</a:t>
            </a:r>
            <a:r>
              <a:rPr lang="it-IT" sz="1800" dirty="0"/>
              <a:t> </a:t>
            </a:r>
            <a:r>
              <a:rPr lang="it-IT" sz="1800" dirty="0" err="1"/>
              <a:t>etch</a:t>
            </a:r>
            <a:r>
              <a:rPr lang="it-IT" sz="1800" dirty="0"/>
              <a:t> rate </a:t>
            </a:r>
            <a:r>
              <a:rPr lang="it-IT" sz="1800" dirty="0" err="1"/>
              <a:t>along</a:t>
            </a:r>
            <a:r>
              <a:rPr lang="it-IT" sz="1800" dirty="0"/>
              <a:t> the </a:t>
            </a:r>
            <a:r>
              <a:rPr lang="it-IT" sz="1800" dirty="0" err="1"/>
              <a:t>alpha</a:t>
            </a:r>
            <a:r>
              <a:rPr lang="it-IT" sz="1800" dirty="0"/>
              <a:t> </a:t>
            </a:r>
            <a:r>
              <a:rPr lang="it-IT" sz="1800" dirty="0" err="1"/>
              <a:t>particle</a:t>
            </a:r>
            <a:r>
              <a:rPr lang="it-IT" sz="1800" dirty="0"/>
              <a:t> </a:t>
            </a:r>
            <a:r>
              <a:rPr lang="it-IT" sz="1800" dirty="0" err="1" smtClean="0"/>
              <a:t>trajectories</a:t>
            </a:r>
            <a:r>
              <a:rPr lang="it-IT" sz="1800" dirty="0" smtClean="0"/>
              <a:t>:</a:t>
            </a:r>
          </a:p>
          <a:p>
            <a:pPr algn="ctr" eaLnBrk="1" hangingPunct="1">
              <a:spcBef>
                <a:spcPct val="0"/>
              </a:spcBef>
            </a:pPr>
            <a:r>
              <a:rPr lang="it-IT" sz="2000" dirty="0" err="1" smtClean="0">
                <a:solidFill>
                  <a:srgbClr val="0070C0"/>
                </a:solidFill>
              </a:rPr>
              <a:t>Vt</a:t>
            </a:r>
            <a:r>
              <a:rPr lang="it-IT" sz="2000" dirty="0" smtClean="0">
                <a:solidFill>
                  <a:srgbClr val="0070C0"/>
                </a:solidFill>
              </a:rPr>
              <a:t> </a:t>
            </a:r>
            <a:r>
              <a:rPr lang="it-IT" sz="2000" dirty="0" err="1" smtClean="0">
                <a:solidFill>
                  <a:srgbClr val="0070C0"/>
                </a:solidFill>
              </a:rPr>
              <a:t>increasing</a:t>
            </a:r>
            <a:r>
              <a:rPr lang="it-IT" sz="2000" dirty="0" smtClean="0">
                <a:solidFill>
                  <a:srgbClr val="0070C0"/>
                </a:solidFill>
              </a:rPr>
              <a:t> </a:t>
            </a:r>
            <a:endParaRPr lang="it-IT" sz="2000" dirty="0">
              <a:solidFill>
                <a:srgbClr val="0070C0"/>
              </a:solidFill>
            </a:endParaRPr>
          </a:p>
        </p:txBody>
      </p:sp>
    </p:spTree>
    <p:extLst>
      <p:ext uri="{BB962C8B-B14F-4D97-AF65-F5344CB8AC3E}">
        <p14:creationId xmlns:p14="http://schemas.microsoft.com/office/powerpoint/2010/main" val="16127626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24</a:t>
            </a:fld>
            <a:endParaRPr lang="en-GB">
              <a:solidFill>
                <a:prstClr val="black">
                  <a:tint val="75000"/>
                </a:prstClr>
              </a:solidFill>
            </a:endParaRPr>
          </a:p>
        </p:txBody>
      </p:sp>
      <p:pic>
        <p:nvPicPr>
          <p:cNvPr id="131074" name="Picture 2"/>
          <p:cNvPicPr>
            <a:picLocks noChangeAspect="1" noChangeArrowheads="1"/>
          </p:cNvPicPr>
          <p:nvPr/>
        </p:nvPicPr>
        <p:blipFill>
          <a:blip r:embed="rId2"/>
          <a:srcRect/>
          <a:stretch>
            <a:fillRect/>
          </a:stretch>
        </p:blipFill>
        <p:spPr bwMode="auto">
          <a:xfrm>
            <a:off x="1846894" y="1428736"/>
            <a:ext cx="4916968" cy="3357586"/>
          </a:xfrm>
          <a:prstGeom prst="rect">
            <a:avLst/>
          </a:prstGeom>
          <a:noFill/>
          <a:ln w="9525">
            <a:noFill/>
            <a:miter lim="800000"/>
            <a:headEnd/>
            <a:tailEnd/>
          </a:ln>
          <a:effectLst/>
        </p:spPr>
      </p:pic>
      <p:sp>
        <p:nvSpPr>
          <p:cNvPr id="7" name="Text Box 7"/>
          <p:cNvSpPr txBox="1">
            <a:spLocks noChangeArrowheads="1"/>
          </p:cNvSpPr>
          <p:nvPr/>
        </p:nvSpPr>
        <p:spPr bwMode="auto">
          <a:xfrm>
            <a:off x="857224" y="4857760"/>
            <a:ext cx="735811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sz="1800" dirty="0" err="1" smtClean="0"/>
              <a:t>To</a:t>
            </a:r>
            <a:r>
              <a:rPr lang="it-IT" sz="1800" dirty="0" smtClean="0"/>
              <a:t> </a:t>
            </a:r>
            <a:r>
              <a:rPr lang="it-IT" sz="1800" dirty="0" err="1" smtClean="0"/>
              <a:t>understand</a:t>
            </a:r>
            <a:r>
              <a:rPr lang="it-IT" sz="1800" dirty="0" smtClean="0"/>
              <a:t> </a:t>
            </a:r>
            <a:r>
              <a:rPr lang="it-IT" sz="1800" dirty="0" err="1" smtClean="0"/>
              <a:t>chemical</a:t>
            </a:r>
            <a:r>
              <a:rPr lang="it-IT" sz="1800" dirty="0" smtClean="0"/>
              <a:t> </a:t>
            </a:r>
            <a:r>
              <a:rPr lang="it-IT" sz="1800" dirty="0" err="1" smtClean="0"/>
              <a:t>etching</a:t>
            </a:r>
            <a:r>
              <a:rPr lang="it-IT" sz="1800" dirty="0" smtClean="0"/>
              <a:t> </a:t>
            </a:r>
            <a:r>
              <a:rPr lang="it-IT" sz="1800" dirty="0" err="1" smtClean="0"/>
              <a:t>geometry</a:t>
            </a:r>
            <a:r>
              <a:rPr lang="it-IT" sz="1800" dirty="0" smtClean="0"/>
              <a:t> </a:t>
            </a:r>
            <a:r>
              <a:rPr lang="it-IT" sz="1800" dirty="0" err="1" smtClean="0"/>
              <a:t>think</a:t>
            </a:r>
            <a:r>
              <a:rPr lang="it-IT" sz="1800" dirty="0" smtClean="0"/>
              <a:t> </a:t>
            </a:r>
            <a:r>
              <a:rPr lang="it-IT" sz="1800" dirty="0" err="1" smtClean="0"/>
              <a:t>as</a:t>
            </a:r>
            <a:r>
              <a:rPr lang="it-IT" sz="1800" dirty="0" smtClean="0"/>
              <a:t> </a:t>
            </a:r>
            <a:r>
              <a:rPr lang="it-IT" sz="1800" dirty="0" err="1" smtClean="0"/>
              <a:t>Vt</a:t>
            </a:r>
            <a:r>
              <a:rPr lang="it-IT" sz="1800" dirty="0" smtClean="0"/>
              <a:t> </a:t>
            </a:r>
            <a:r>
              <a:rPr lang="it-IT" sz="1800" dirty="0" err="1" smtClean="0"/>
              <a:t>is</a:t>
            </a:r>
            <a:r>
              <a:rPr lang="it-IT" sz="1800" dirty="0" smtClean="0"/>
              <a:t> the </a:t>
            </a:r>
            <a:r>
              <a:rPr lang="it-IT" sz="1800" dirty="0" err="1" smtClean="0"/>
              <a:t>velocity</a:t>
            </a:r>
            <a:r>
              <a:rPr lang="it-IT" sz="1800" dirty="0" smtClean="0"/>
              <a:t> </a:t>
            </a:r>
          </a:p>
          <a:p>
            <a:pPr eaLnBrk="1" hangingPunct="1">
              <a:spcBef>
                <a:spcPct val="0"/>
              </a:spcBef>
            </a:pPr>
            <a:r>
              <a:rPr lang="it-IT" sz="1800" dirty="0" err="1" smtClean="0"/>
              <a:t>of</a:t>
            </a:r>
            <a:r>
              <a:rPr lang="it-IT" sz="1800" dirty="0" smtClean="0"/>
              <a:t> the </a:t>
            </a:r>
            <a:r>
              <a:rPr lang="it-IT" sz="1800" dirty="0" err="1" smtClean="0"/>
              <a:t>ship</a:t>
            </a:r>
            <a:r>
              <a:rPr lang="it-IT" sz="1800" dirty="0" smtClean="0"/>
              <a:t> and </a:t>
            </a:r>
            <a:r>
              <a:rPr lang="it-IT" sz="1800" dirty="0" err="1" smtClean="0"/>
              <a:t>Vg</a:t>
            </a:r>
            <a:r>
              <a:rPr lang="it-IT" sz="1800" dirty="0" smtClean="0"/>
              <a:t> </a:t>
            </a:r>
            <a:r>
              <a:rPr lang="it-IT" sz="1800" dirty="0" err="1" smtClean="0"/>
              <a:t>is</a:t>
            </a:r>
            <a:r>
              <a:rPr lang="it-IT" sz="1800" dirty="0" smtClean="0"/>
              <a:t> the </a:t>
            </a:r>
            <a:r>
              <a:rPr lang="it-IT" sz="1800" dirty="0" err="1" smtClean="0"/>
              <a:t>wave</a:t>
            </a:r>
            <a:r>
              <a:rPr lang="it-IT" sz="1800" dirty="0" smtClean="0"/>
              <a:t> </a:t>
            </a:r>
            <a:r>
              <a:rPr lang="it-IT" sz="1800" dirty="0" err="1" smtClean="0"/>
              <a:t>motion</a:t>
            </a:r>
            <a:r>
              <a:rPr lang="it-IT" sz="1800" dirty="0" smtClean="0"/>
              <a:t> </a:t>
            </a:r>
            <a:r>
              <a:rPr lang="it-IT" sz="1800" dirty="0" err="1" smtClean="0"/>
              <a:t>velocity</a:t>
            </a:r>
            <a:r>
              <a:rPr lang="it-IT" sz="1800" dirty="0" smtClean="0"/>
              <a:t> in water</a:t>
            </a:r>
            <a:endParaRPr lang="it-IT" sz="1800" dirty="0"/>
          </a:p>
        </p:txBody>
      </p:sp>
      <p:sp>
        <p:nvSpPr>
          <p:cNvPr id="8"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25</a:t>
            </a:fld>
            <a:endParaRPr lang="en-GB">
              <a:solidFill>
                <a:prstClr val="black">
                  <a:tint val="75000"/>
                </a:prstClr>
              </a:solidFill>
            </a:endParaRPr>
          </a:p>
        </p:txBody>
      </p:sp>
      <p:pic>
        <p:nvPicPr>
          <p:cNvPr id="4" name="Picture 8" descr="con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4876" y="1857364"/>
            <a:ext cx="3743325"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4"/>
          <p:cNvSpPr txBox="1">
            <a:spLocks noChangeArrowheads="1"/>
          </p:cNvSpPr>
          <p:nvPr/>
        </p:nvSpPr>
        <p:spPr bwMode="auto">
          <a:xfrm>
            <a:off x="1000100" y="1467137"/>
            <a:ext cx="417133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dirty="0" err="1" smtClean="0"/>
              <a:t>Measure</a:t>
            </a:r>
            <a:r>
              <a:rPr lang="it-IT" dirty="0" smtClean="0"/>
              <a:t> </a:t>
            </a:r>
            <a:r>
              <a:rPr lang="it-IT" dirty="0" err="1" smtClean="0"/>
              <a:t>of</a:t>
            </a:r>
            <a:r>
              <a:rPr lang="it-IT" dirty="0" smtClean="0"/>
              <a:t> </a:t>
            </a:r>
            <a:r>
              <a:rPr lang="it-IT" dirty="0" err="1" smtClean="0"/>
              <a:t>Vb</a:t>
            </a:r>
            <a:r>
              <a:rPr lang="it-IT" dirty="0" smtClean="0"/>
              <a:t> - Bulk </a:t>
            </a:r>
            <a:r>
              <a:rPr lang="it-IT" dirty="0" err="1" smtClean="0"/>
              <a:t>velocity</a:t>
            </a:r>
            <a:endParaRPr lang="it-IT" dirty="0" smtClean="0"/>
          </a:p>
        </p:txBody>
      </p:sp>
      <p:graphicFrame>
        <p:nvGraphicFramePr>
          <p:cNvPr id="7" name="Object 5"/>
          <p:cNvGraphicFramePr>
            <a:graphicFrameLocks noChangeAspect="1"/>
          </p:cNvGraphicFramePr>
          <p:nvPr/>
        </p:nvGraphicFramePr>
        <p:xfrm>
          <a:off x="1071538" y="2857496"/>
          <a:ext cx="2265505" cy="1097286"/>
        </p:xfrm>
        <a:graphic>
          <a:graphicData uri="http://schemas.openxmlformats.org/presentationml/2006/ole">
            <mc:AlternateContent xmlns:mc="http://schemas.openxmlformats.org/markup-compatibility/2006">
              <mc:Choice xmlns:v="urn:schemas-microsoft-com:vml" Requires="v">
                <p:oleObj spid="_x0000_s9222" name="Equation" r:id="rId4" imgW="55920" imgH="444378" progId="Equation.3">
                  <p:embed/>
                </p:oleObj>
              </mc:Choice>
              <mc:Fallback>
                <p:oleObj name="Equation" r:id="rId4" imgW="55920" imgH="444378"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1538" y="2857496"/>
                        <a:ext cx="2265505" cy="1097286"/>
                      </a:xfrm>
                      <a:prstGeom prst="rect">
                        <a:avLst/>
                      </a:prstGeom>
                      <a:solidFill>
                        <a:srgbClr val="FFFFFF">
                          <a:alpha val="0"/>
                        </a:srgbClr>
                      </a:solidFill>
                    </p:spPr>
                  </p:pic>
                </p:oleObj>
              </mc:Fallback>
            </mc:AlternateContent>
          </a:graphicData>
        </a:graphic>
      </p:graphicFrame>
      <p:sp>
        <p:nvSpPr>
          <p:cNvPr id="8" name="Text Box 7"/>
          <p:cNvSpPr txBox="1">
            <a:spLocks noChangeArrowheads="1"/>
          </p:cNvSpPr>
          <p:nvPr/>
        </p:nvSpPr>
        <p:spPr bwMode="auto">
          <a:xfrm>
            <a:off x="928662" y="4714884"/>
            <a:ext cx="36728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sz="1800" dirty="0"/>
              <a:t>h </a:t>
            </a:r>
            <a:r>
              <a:rPr lang="it-IT" sz="1800" dirty="0" err="1" smtClean="0"/>
              <a:t>removed</a:t>
            </a:r>
            <a:r>
              <a:rPr lang="it-IT" sz="1800" dirty="0" smtClean="0"/>
              <a:t> bulk material </a:t>
            </a:r>
            <a:r>
              <a:rPr lang="it-IT" sz="1800" dirty="0" err="1" smtClean="0"/>
              <a:t>thickness</a:t>
            </a:r>
            <a:endParaRPr lang="it-IT" sz="1800" dirty="0"/>
          </a:p>
          <a:p>
            <a:pPr eaLnBrk="1" hangingPunct="1">
              <a:spcBef>
                <a:spcPct val="0"/>
              </a:spcBef>
            </a:pPr>
            <a:r>
              <a:rPr lang="it-IT" sz="1800" dirty="0"/>
              <a:t>D </a:t>
            </a:r>
            <a:r>
              <a:rPr lang="it-IT" sz="1800" dirty="0" err="1" smtClean="0"/>
              <a:t>track</a:t>
            </a:r>
            <a:r>
              <a:rPr lang="it-IT" sz="1800" dirty="0" smtClean="0"/>
              <a:t> </a:t>
            </a:r>
            <a:r>
              <a:rPr lang="it-IT" sz="1800" dirty="0" err="1" smtClean="0"/>
              <a:t>diameter</a:t>
            </a:r>
            <a:r>
              <a:rPr lang="it-IT" sz="1800" dirty="0" smtClean="0"/>
              <a:t> (</a:t>
            </a:r>
            <a:r>
              <a:rPr lang="it-IT" sz="1800" dirty="0" err="1" smtClean="0"/>
              <a:t>dip</a:t>
            </a:r>
            <a:r>
              <a:rPr lang="it-IT" sz="1800" dirty="0" smtClean="0"/>
              <a:t> angle 90°)</a:t>
            </a:r>
            <a:endParaRPr lang="it-IT" sz="1800" dirty="0"/>
          </a:p>
        </p:txBody>
      </p:sp>
      <p:sp>
        <p:nvSpPr>
          <p:cNvPr id="9" name="Rectangle 10"/>
          <p:cNvSpPr>
            <a:spLocks noChangeArrowheads="1"/>
          </p:cNvSpPr>
          <p:nvPr/>
        </p:nvSpPr>
        <p:spPr bwMode="auto">
          <a:xfrm>
            <a:off x="928662" y="4000504"/>
            <a:ext cx="237648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1" hangingPunct="1">
              <a:spcBef>
                <a:spcPct val="0"/>
              </a:spcBef>
            </a:pPr>
            <a:r>
              <a:rPr lang="it-IT" sz="2000" dirty="0" err="1" smtClean="0">
                <a:cs typeface="Times New Roman" pitchFamily="18" charset="0"/>
              </a:rPr>
              <a:t>If</a:t>
            </a:r>
            <a:r>
              <a:rPr lang="it-IT" sz="2000" dirty="0" smtClean="0">
                <a:cs typeface="Times New Roman" pitchFamily="18" charset="0"/>
              </a:rPr>
              <a:t>  </a:t>
            </a:r>
            <a:r>
              <a:rPr lang="it-IT" sz="2000" i="1" dirty="0">
                <a:cs typeface="Times New Roman" pitchFamily="18" charset="0"/>
              </a:rPr>
              <a:t>V&gt;&gt;</a:t>
            </a:r>
            <a:r>
              <a:rPr lang="it-IT" sz="2000" dirty="0">
                <a:cs typeface="Times New Roman" pitchFamily="18" charset="0"/>
              </a:rPr>
              <a:t>1  </a:t>
            </a:r>
            <a:r>
              <a:rPr lang="it-IT" sz="2000" dirty="0" err="1" smtClean="0">
                <a:cs typeface="Times New Roman" pitchFamily="18" charset="0"/>
              </a:rPr>
              <a:t>then</a:t>
            </a:r>
            <a:endParaRPr lang="it-IT" sz="2000" dirty="0"/>
          </a:p>
        </p:txBody>
      </p:sp>
      <p:graphicFrame>
        <p:nvGraphicFramePr>
          <p:cNvPr id="10" name="Object 9"/>
          <p:cNvGraphicFramePr>
            <a:graphicFrameLocks noChangeAspect="1"/>
          </p:cNvGraphicFramePr>
          <p:nvPr/>
        </p:nvGraphicFramePr>
        <p:xfrm>
          <a:off x="2857488" y="4000504"/>
          <a:ext cx="1149502" cy="428628"/>
        </p:xfrm>
        <a:graphic>
          <a:graphicData uri="http://schemas.openxmlformats.org/presentationml/2006/ole">
            <mc:AlternateContent xmlns:mc="http://schemas.openxmlformats.org/markup-compatibility/2006">
              <mc:Choice xmlns:v="urn:schemas-microsoft-com:vml" Requires="v">
                <p:oleObj spid="_x0000_s9223" name="Equation" r:id="rId6" imgW="482181" imgH="177646" progId="Equation.3">
                  <p:embed/>
                </p:oleObj>
              </mc:Choice>
              <mc:Fallback>
                <p:oleObj name="Equation" r:id="rId6" imgW="482181" imgH="177646" progId="Equation.3">
                  <p:embed/>
                  <p:pic>
                    <p:nvPicPr>
                      <p:cNvPr id="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57488" y="4000504"/>
                        <a:ext cx="1149502" cy="428628"/>
                      </a:xfrm>
                      <a:prstGeom prst="rect">
                        <a:avLst/>
                      </a:prstGeom>
                      <a:solidFill>
                        <a:srgbClr val="FFFFFF">
                          <a:alpha val="0"/>
                        </a:srgbClr>
                      </a:solidFill>
                    </p:spPr>
                  </p:pic>
                </p:oleObj>
              </mc:Fallback>
            </mc:AlternateContent>
          </a:graphicData>
        </a:graphic>
      </p:graphicFrame>
      <p:sp>
        <p:nvSpPr>
          <p:cNvPr id="11" name="Text Box 4"/>
          <p:cNvSpPr txBox="1">
            <a:spLocks noChangeArrowheads="1"/>
          </p:cNvSpPr>
          <p:nvPr/>
        </p:nvSpPr>
        <p:spPr bwMode="auto">
          <a:xfrm>
            <a:off x="1000100" y="2428868"/>
            <a:ext cx="185738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sz="2000" dirty="0" smtClean="0">
                <a:latin typeface="+mn-lt"/>
              </a:rPr>
              <a:t>V = </a:t>
            </a:r>
            <a:r>
              <a:rPr lang="it-IT" sz="2000" dirty="0" err="1" smtClean="0">
                <a:latin typeface="+mn-lt"/>
              </a:rPr>
              <a:t>Vt</a:t>
            </a:r>
            <a:r>
              <a:rPr lang="it-IT" sz="2000" dirty="0" smtClean="0">
                <a:latin typeface="+mn-lt"/>
              </a:rPr>
              <a:t>/</a:t>
            </a:r>
            <a:r>
              <a:rPr lang="it-IT" sz="2000" dirty="0" err="1" smtClean="0">
                <a:latin typeface="+mn-lt"/>
              </a:rPr>
              <a:t>Vg</a:t>
            </a:r>
            <a:endParaRPr lang="it-IT" sz="2000" dirty="0">
              <a:latin typeface="+mn-lt"/>
            </a:endParaRPr>
          </a:p>
        </p:txBody>
      </p:sp>
      <p:sp>
        <p:nvSpPr>
          <p:cNvPr id="12"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
        <p:nvSpPr>
          <p:cNvPr id="13" name="Text Box 4"/>
          <p:cNvSpPr txBox="1">
            <a:spLocks noChangeArrowheads="1"/>
          </p:cNvSpPr>
          <p:nvPr/>
        </p:nvSpPr>
        <p:spPr bwMode="auto">
          <a:xfrm>
            <a:off x="1000100" y="2028758"/>
            <a:ext cx="360335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sz="2000" dirty="0" err="1" smtClean="0">
                <a:latin typeface="+mn-lt"/>
              </a:rPr>
              <a:t>Fission</a:t>
            </a:r>
            <a:r>
              <a:rPr lang="it-IT" sz="2000" dirty="0" smtClean="0">
                <a:latin typeface="+mn-lt"/>
              </a:rPr>
              <a:t> </a:t>
            </a:r>
            <a:r>
              <a:rPr lang="it-IT" sz="2000" dirty="0" err="1" smtClean="0">
                <a:latin typeface="+mn-lt"/>
              </a:rPr>
              <a:t>fragments</a:t>
            </a:r>
            <a:r>
              <a:rPr lang="it-IT" sz="2000" dirty="0" smtClean="0">
                <a:latin typeface="+mn-lt"/>
              </a:rPr>
              <a:t> </a:t>
            </a:r>
            <a:r>
              <a:rPr lang="it-IT" sz="2000" dirty="0" err="1" smtClean="0">
                <a:latin typeface="+mn-lt"/>
              </a:rPr>
              <a:t>tracks</a:t>
            </a:r>
            <a:r>
              <a:rPr lang="it-IT" sz="2000" dirty="0" smtClean="0">
                <a:latin typeface="+mn-lt"/>
              </a:rPr>
              <a:t> </a:t>
            </a:r>
            <a:r>
              <a:rPr lang="it-IT" sz="2000" dirty="0" err="1" smtClean="0">
                <a:latin typeface="+mn-lt"/>
              </a:rPr>
              <a:t>Vt</a:t>
            </a:r>
            <a:r>
              <a:rPr lang="it-IT" sz="2000" dirty="0" smtClean="0">
                <a:latin typeface="+mn-lt"/>
              </a:rPr>
              <a:t> &gt;&gt; </a:t>
            </a:r>
            <a:r>
              <a:rPr lang="it-IT" sz="2000" dirty="0" err="1" smtClean="0">
                <a:latin typeface="+mn-lt"/>
              </a:rPr>
              <a:t>Vg</a:t>
            </a:r>
            <a:endParaRPr lang="it-IT" sz="2000" dirty="0">
              <a:latin typeface="+mn-lt"/>
            </a:endParaRPr>
          </a:p>
        </p:txBody>
      </p:sp>
    </p:spTree>
    <p:extLst>
      <p:ext uri="{BB962C8B-B14F-4D97-AF65-F5344CB8AC3E}">
        <p14:creationId xmlns:p14="http://schemas.microsoft.com/office/powerpoint/2010/main" val="24036883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26</a:t>
            </a:fld>
            <a:endParaRPr lang="en-GB">
              <a:solidFill>
                <a:prstClr val="black">
                  <a:tint val="75000"/>
                </a:prstClr>
              </a:solidFill>
            </a:endParaRPr>
          </a:p>
        </p:txBody>
      </p:sp>
      <p:pic>
        <p:nvPicPr>
          <p:cNvPr id="6" name="Picture 5"/>
          <p:cNvPicPr>
            <a:picLocks noChangeAspect="1" noChangeArrowheads="1"/>
          </p:cNvPicPr>
          <p:nvPr/>
        </p:nvPicPr>
        <p:blipFill>
          <a:blip r:embed="rId2"/>
          <a:srcRect/>
          <a:stretch>
            <a:fillRect/>
          </a:stretch>
        </p:blipFill>
        <p:spPr bwMode="auto">
          <a:xfrm>
            <a:off x="2428860" y="1500175"/>
            <a:ext cx="4429156" cy="3322148"/>
          </a:xfrm>
          <a:prstGeom prst="rect">
            <a:avLst/>
          </a:prstGeom>
          <a:noFill/>
          <a:ln w="9525">
            <a:noFill/>
            <a:miter lim="800000"/>
            <a:headEnd/>
            <a:tailEnd/>
          </a:ln>
        </p:spPr>
      </p:pic>
      <p:sp>
        <p:nvSpPr>
          <p:cNvPr id="7"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
        <p:nvSpPr>
          <p:cNvPr id="8" name="Text Box 7"/>
          <p:cNvSpPr txBox="1">
            <a:spLocks noChangeArrowheads="1"/>
          </p:cNvSpPr>
          <p:nvPr/>
        </p:nvSpPr>
        <p:spPr bwMode="auto">
          <a:xfrm>
            <a:off x="857224" y="5072074"/>
            <a:ext cx="73581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sz="1800" dirty="0" err="1" smtClean="0"/>
              <a:t>Alpha</a:t>
            </a:r>
            <a:r>
              <a:rPr lang="it-IT" sz="1800" dirty="0" smtClean="0"/>
              <a:t> and </a:t>
            </a:r>
            <a:r>
              <a:rPr lang="it-IT" sz="1800" dirty="0" err="1" smtClean="0"/>
              <a:t>fission</a:t>
            </a:r>
            <a:r>
              <a:rPr lang="it-IT" sz="1800" dirty="0" smtClean="0"/>
              <a:t> </a:t>
            </a:r>
            <a:r>
              <a:rPr lang="it-IT" sz="1800" dirty="0" err="1" smtClean="0"/>
              <a:t>fragment</a:t>
            </a:r>
            <a:r>
              <a:rPr lang="it-IT" sz="1800" dirty="0" smtClean="0"/>
              <a:t> </a:t>
            </a:r>
            <a:r>
              <a:rPr lang="it-IT" sz="1800" dirty="0" err="1" smtClean="0"/>
              <a:t>tracks</a:t>
            </a:r>
            <a:r>
              <a:rPr lang="it-IT" sz="1800" dirty="0" smtClean="0"/>
              <a:t> in CR-39 </a:t>
            </a:r>
            <a:r>
              <a:rPr lang="it-IT" sz="1800" dirty="0" err="1" smtClean="0"/>
              <a:t>exposed</a:t>
            </a:r>
            <a:r>
              <a:rPr lang="it-IT" sz="1800" dirty="0" smtClean="0"/>
              <a:t> </a:t>
            </a:r>
            <a:r>
              <a:rPr lang="it-IT" sz="1800" dirty="0" err="1" smtClean="0"/>
              <a:t>to</a:t>
            </a:r>
            <a:r>
              <a:rPr lang="it-IT" sz="1800" dirty="0" smtClean="0"/>
              <a:t> Cf-252 source. </a:t>
            </a:r>
            <a:endParaRPr lang="it-IT" sz="18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27</a:t>
            </a:fld>
            <a:endParaRPr lang="en-GB">
              <a:solidFill>
                <a:prstClr val="black">
                  <a:tint val="75000"/>
                </a:prstClr>
              </a:solidFill>
            </a:endParaRPr>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3500430" y="1357298"/>
            <a:ext cx="4906868" cy="4074215"/>
          </a:xfrm>
          <a:prstGeom prst="rect">
            <a:avLst/>
          </a:prstGeom>
          <a:noFill/>
        </p:spPr>
      </p:pic>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852" y="5500702"/>
            <a:ext cx="6615113" cy="27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
        <p:nvSpPr>
          <p:cNvPr id="9" name="Text Box 9"/>
          <p:cNvSpPr txBox="1">
            <a:spLocks noChangeArrowheads="1"/>
          </p:cNvSpPr>
          <p:nvPr/>
        </p:nvSpPr>
        <p:spPr bwMode="auto">
          <a:xfrm>
            <a:off x="1000100" y="1785926"/>
            <a:ext cx="2658613"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sz="2000" dirty="0" err="1" smtClean="0">
                <a:latin typeface="+mn-lt"/>
              </a:rPr>
              <a:t>Track</a:t>
            </a:r>
            <a:r>
              <a:rPr lang="it-IT" sz="2000" dirty="0" smtClean="0">
                <a:latin typeface="+mn-lt"/>
              </a:rPr>
              <a:t> </a:t>
            </a:r>
            <a:r>
              <a:rPr lang="it-IT" sz="2000" dirty="0" err="1" smtClean="0">
                <a:latin typeface="+mn-lt"/>
              </a:rPr>
              <a:t>lenght</a:t>
            </a:r>
            <a:r>
              <a:rPr lang="it-IT" sz="2000" dirty="0" smtClean="0">
                <a:latin typeface="+mn-lt"/>
              </a:rPr>
              <a:t> </a:t>
            </a:r>
            <a:r>
              <a:rPr lang="it-IT" sz="2000" dirty="0" err="1" smtClean="0">
                <a:latin typeface="+mn-lt"/>
              </a:rPr>
              <a:t>as</a:t>
            </a:r>
            <a:r>
              <a:rPr lang="it-IT" sz="2000" dirty="0" smtClean="0">
                <a:latin typeface="+mn-lt"/>
              </a:rPr>
              <a:t> </a:t>
            </a:r>
            <a:r>
              <a:rPr lang="it-IT" sz="2000" dirty="0" err="1" smtClean="0">
                <a:latin typeface="+mn-lt"/>
              </a:rPr>
              <a:t>function</a:t>
            </a:r>
            <a:endParaRPr lang="it-IT" sz="2000" dirty="0" smtClean="0">
              <a:latin typeface="+mn-lt"/>
            </a:endParaRPr>
          </a:p>
          <a:p>
            <a:pPr eaLnBrk="1" hangingPunct="1">
              <a:spcBef>
                <a:spcPct val="0"/>
              </a:spcBef>
            </a:pPr>
            <a:r>
              <a:rPr lang="it-IT" sz="2000" dirty="0" err="1" smtClean="0">
                <a:latin typeface="+mn-lt"/>
              </a:rPr>
              <a:t>of</a:t>
            </a:r>
            <a:r>
              <a:rPr lang="it-IT" sz="2000" dirty="0" smtClean="0">
                <a:latin typeface="+mn-lt"/>
              </a:rPr>
              <a:t> </a:t>
            </a:r>
            <a:r>
              <a:rPr lang="it-IT" sz="2000" dirty="0" err="1" smtClean="0">
                <a:latin typeface="+mn-lt"/>
              </a:rPr>
              <a:t>etching</a:t>
            </a:r>
            <a:r>
              <a:rPr lang="it-IT" sz="2000" dirty="0" smtClean="0">
                <a:latin typeface="+mn-lt"/>
              </a:rPr>
              <a:t> </a:t>
            </a:r>
            <a:r>
              <a:rPr lang="it-IT" sz="2000" dirty="0" err="1" smtClean="0">
                <a:latin typeface="+mn-lt"/>
              </a:rPr>
              <a:t>time</a:t>
            </a:r>
            <a:endParaRPr lang="it-IT" sz="2000" dirty="0" smtClean="0">
              <a:latin typeface="+mn-lt"/>
            </a:endParaRPr>
          </a:p>
        </p:txBody>
      </p:sp>
    </p:spTree>
    <p:extLst>
      <p:ext uri="{BB962C8B-B14F-4D97-AF65-F5344CB8AC3E}">
        <p14:creationId xmlns:p14="http://schemas.microsoft.com/office/powerpoint/2010/main" val="31376609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28</a:t>
            </a:fld>
            <a:endParaRPr lang="en-GB">
              <a:solidFill>
                <a:prstClr val="black">
                  <a:tint val="75000"/>
                </a:prstClr>
              </a:solidFill>
            </a:endParaRPr>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3929058" y="1576659"/>
            <a:ext cx="3494095" cy="3576386"/>
          </a:xfrm>
          <a:prstGeom prst="rect">
            <a:avLst/>
          </a:prstGeom>
          <a:noFill/>
        </p:spPr>
      </p:pic>
      <p:sp>
        <p:nvSpPr>
          <p:cNvPr id="6" name="Rectangle 5"/>
          <p:cNvSpPr>
            <a:spLocks noChangeArrowheads="1"/>
          </p:cNvSpPr>
          <p:nvPr/>
        </p:nvSpPr>
        <p:spPr bwMode="auto">
          <a:xfrm>
            <a:off x="428596" y="5143512"/>
            <a:ext cx="792003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0"/>
              </a:spcBef>
            </a:pPr>
            <a:r>
              <a:rPr lang="it-IT" sz="1400" dirty="0"/>
              <a:t>Fig. 4. </a:t>
            </a:r>
            <a:r>
              <a:rPr lang="it-IT" sz="1400" dirty="0" err="1"/>
              <a:t>Longitudinal</a:t>
            </a:r>
            <a:r>
              <a:rPr lang="it-IT" sz="1400" dirty="0"/>
              <a:t> </a:t>
            </a:r>
            <a:r>
              <a:rPr lang="it-IT" sz="1400" dirty="0" err="1"/>
              <a:t>section</a:t>
            </a:r>
            <a:r>
              <a:rPr lang="it-IT" sz="1400" dirty="0"/>
              <a:t> and top </a:t>
            </a:r>
            <a:r>
              <a:rPr lang="it-IT" sz="1400" dirty="0" err="1"/>
              <a:t>view</a:t>
            </a:r>
            <a:r>
              <a:rPr lang="it-IT" sz="1400" dirty="0"/>
              <a:t> </a:t>
            </a:r>
            <a:r>
              <a:rPr lang="it-IT" sz="1400" dirty="0" err="1" smtClean="0"/>
              <a:t>of</a:t>
            </a:r>
            <a:r>
              <a:rPr lang="it-IT" sz="1400" dirty="0" smtClean="0"/>
              <a:t> </a:t>
            </a:r>
            <a:r>
              <a:rPr lang="it-IT" sz="1400" dirty="0" err="1" smtClean="0"/>
              <a:t>etched</a:t>
            </a:r>
            <a:r>
              <a:rPr lang="it-IT" sz="1400" dirty="0" smtClean="0"/>
              <a:t> </a:t>
            </a:r>
            <a:r>
              <a:rPr lang="it-IT" sz="1400" dirty="0" err="1"/>
              <a:t>tracks</a:t>
            </a:r>
            <a:r>
              <a:rPr lang="it-IT" sz="1400" dirty="0"/>
              <a:t> </a:t>
            </a:r>
            <a:r>
              <a:rPr lang="it-IT" sz="1400" dirty="0" err="1"/>
              <a:t>of</a:t>
            </a:r>
            <a:r>
              <a:rPr lang="it-IT" sz="1400" dirty="0"/>
              <a:t> 90 MeV 7Li </a:t>
            </a:r>
            <a:r>
              <a:rPr lang="it-IT" sz="1400" dirty="0" err="1"/>
              <a:t>ions</a:t>
            </a:r>
            <a:r>
              <a:rPr lang="it-IT" sz="1400" dirty="0"/>
              <a:t> </a:t>
            </a:r>
            <a:r>
              <a:rPr lang="it-IT" sz="1400" dirty="0" err="1"/>
              <a:t>entering</a:t>
            </a:r>
            <a:r>
              <a:rPr lang="it-IT" sz="1400" dirty="0"/>
              <a:t> the </a:t>
            </a:r>
            <a:r>
              <a:rPr lang="it-IT" sz="1400" dirty="0" err="1"/>
              <a:t>detectors</a:t>
            </a:r>
            <a:r>
              <a:rPr lang="it-IT" sz="1400" dirty="0"/>
              <a:t> at  = 0</a:t>
            </a:r>
            <a:r>
              <a:rPr lang="it-IT" sz="1400" i="1" dirty="0"/>
              <a:t>◦ </a:t>
            </a:r>
            <a:r>
              <a:rPr lang="it-IT" sz="1400" dirty="0"/>
              <a:t>(</a:t>
            </a:r>
            <a:r>
              <a:rPr lang="it-IT" sz="1400" dirty="0" err="1"/>
              <a:t>left</a:t>
            </a:r>
            <a:r>
              <a:rPr lang="it-IT" sz="1400" dirty="0"/>
              <a:t> side) and  = 40</a:t>
            </a:r>
            <a:r>
              <a:rPr lang="it-IT" sz="1400" i="1" dirty="0"/>
              <a:t>◦ </a:t>
            </a:r>
            <a:r>
              <a:rPr lang="it-IT" sz="1400" dirty="0"/>
              <a:t>(right side) </a:t>
            </a:r>
            <a:r>
              <a:rPr lang="it-IT" sz="1400" dirty="0" err="1"/>
              <a:t>for</a:t>
            </a:r>
            <a:r>
              <a:rPr lang="it-IT" sz="1400" dirty="0"/>
              <a:t> </a:t>
            </a:r>
            <a:r>
              <a:rPr lang="it-IT" sz="1400" dirty="0" err="1"/>
              <a:t>diferent</a:t>
            </a:r>
            <a:r>
              <a:rPr lang="it-IT" sz="1400" dirty="0"/>
              <a:t> </a:t>
            </a:r>
            <a:r>
              <a:rPr lang="it-IT" sz="1400" dirty="0" err="1"/>
              <a:t>etching</a:t>
            </a:r>
            <a:r>
              <a:rPr lang="it-IT" sz="1400" dirty="0"/>
              <a:t> </a:t>
            </a:r>
            <a:r>
              <a:rPr lang="it-IT" sz="1400" dirty="0" err="1"/>
              <a:t>times</a:t>
            </a:r>
            <a:r>
              <a:rPr lang="it-IT" sz="1400" dirty="0"/>
              <a:t>, t (a) t = 3:5 h, (b) t = 4:33 h. </a:t>
            </a:r>
            <a:r>
              <a:rPr lang="it-IT" sz="1400" dirty="0" err="1"/>
              <a:t>Magnification</a:t>
            </a:r>
            <a:r>
              <a:rPr lang="it-IT" sz="1400" dirty="0"/>
              <a:t>: 950.</a:t>
            </a:r>
          </a:p>
        </p:txBody>
      </p:sp>
      <p:sp>
        <p:nvSpPr>
          <p:cNvPr id="7" name="Rectangle 6"/>
          <p:cNvSpPr>
            <a:spLocks noChangeArrowheads="1"/>
          </p:cNvSpPr>
          <p:nvPr/>
        </p:nvSpPr>
        <p:spPr bwMode="auto">
          <a:xfrm>
            <a:off x="714348" y="3571876"/>
            <a:ext cx="208915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0"/>
              </a:spcBef>
            </a:pPr>
            <a:r>
              <a:rPr lang="it-IT" sz="1800" dirty="0"/>
              <a:t>B. </a:t>
            </a:r>
            <a:r>
              <a:rPr lang="it-IT" sz="1800" dirty="0" err="1"/>
              <a:t>Dorschel</a:t>
            </a:r>
            <a:r>
              <a:rPr lang="it-IT" sz="1800" dirty="0"/>
              <a:t> </a:t>
            </a:r>
            <a:r>
              <a:rPr lang="it-IT" sz="1800" dirty="0" err="1"/>
              <a:t>et</a:t>
            </a:r>
            <a:r>
              <a:rPr lang="it-IT" sz="1800" dirty="0"/>
              <a:t> al. / </a:t>
            </a:r>
            <a:r>
              <a:rPr lang="it-IT" sz="1800" dirty="0" err="1"/>
              <a:t>Radiation</a:t>
            </a:r>
            <a:r>
              <a:rPr lang="it-IT" sz="1800" dirty="0"/>
              <a:t> </a:t>
            </a:r>
            <a:r>
              <a:rPr lang="it-IT" sz="1800" dirty="0" err="1"/>
              <a:t>Measurements</a:t>
            </a:r>
            <a:r>
              <a:rPr lang="it-IT" sz="1800" dirty="0"/>
              <a:t> 37 (2003) 563 – 571</a:t>
            </a:r>
          </a:p>
        </p:txBody>
      </p:sp>
      <p:sp>
        <p:nvSpPr>
          <p:cNvPr id="8"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
        <p:nvSpPr>
          <p:cNvPr id="9" name="Text Box 9"/>
          <p:cNvSpPr txBox="1">
            <a:spLocks noChangeArrowheads="1"/>
          </p:cNvSpPr>
          <p:nvPr/>
        </p:nvSpPr>
        <p:spPr bwMode="auto">
          <a:xfrm>
            <a:off x="1000100" y="1785926"/>
            <a:ext cx="2658613"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sz="2000" dirty="0" err="1" smtClean="0">
                <a:latin typeface="+mn-lt"/>
              </a:rPr>
              <a:t>Track</a:t>
            </a:r>
            <a:r>
              <a:rPr lang="it-IT" sz="2000" dirty="0" smtClean="0">
                <a:latin typeface="+mn-lt"/>
              </a:rPr>
              <a:t> </a:t>
            </a:r>
            <a:r>
              <a:rPr lang="it-IT" sz="2000" dirty="0" err="1" smtClean="0">
                <a:latin typeface="+mn-lt"/>
              </a:rPr>
              <a:t>lenght</a:t>
            </a:r>
            <a:r>
              <a:rPr lang="it-IT" sz="2000" dirty="0" smtClean="0">
                <a:latin typeface="+mn-lt"/>
              </a:rPr>
              <a:t> </a:t>
            </a:r>
            <a:r>
              <a:rPr lang="it-IT" sz="2000" dirty="0" err="1" smtClean="0">
                <a:latin typeface="+mn-lt"/>
              </a:rPr>
              <a:t>as</a:t>
            </a:r>
            <a:r>
              <a:rPr lang="it-IT" sz="2000" dirty="0" smtClean="0">
                <a:latin typeface="+mn-lt"/>
              </a:rPr>
              <a:t> </a:t>
            </a:r>
            <a:r>
              <a:rPr lang="it-IT" sz="2000" dirty="0" err="1" smtClean="0">
                <a:latin typeface="+mn-lt"/>
              </a:rPr>
              <a:t>function</a:t>
            </a:r>
            <a:endParaRPr lang="it-IT" sz="2000" dirty="0" smtClean="0">
              <a:latin typeface="+mn-lt"/>
            </a:endParaRPr>
          </a:p>
          <a:p>
            <a:pPr eaLnBrk="1" hangingPunct="1">
              <a:spcBef>
                <a:spcPct val="0"/>
              </a:spcBef>
            </a:pPr>
            <a:r>
              <a:rPr lang="it-IT" sz="2000" dirty="0" err="1" smtClean="0">
                <a:latin typeface="+mn-lt"/>
              </a:rPr>
              <a:t>of</a:t>
            </a:r>
            <a:r>
              <a:rPr lang="it-IT" sz="2000" dirty="0" smtClean="0">
                <a:latin typeface="+mn-lt"/>
              </a:rPr>
              <a:t> </a:t>
            </a:r>
            <a:r>
              <a:rPr lang="it-IT" sz="2000" dirty="0" err="1" smtClean="0">
                <a:latin typeface="+mn-lt"/>
              </a:rPr>
              <a:t>etching</a:t>
            </a:r>
            <a:r>
              <a:rPr lang="it-IT" sz="2000" dirty="0" smtClean="0">
                <a:latin typeface="+mn-lt"/>
              </a:rPr>
              <a:t> </a:t>
            </a:r>
            <a:r>
              <a:rPr lang="it-IT" sz="2000" dirty="0" err="1" smtClean="0">
                <a:latin typeface="+mn-lt"/>
              </a:rPr>
              <a:t>time</a:t>
            </a:r>
            <a:endParaRPr lang="it-IT" sz="2000" dirty="0" smtClean="0">
              <a:latin typeface="+mn-lt"/>
            </a:endParaRPr>
          </a:p>
        </p:txBody>
      </p:sp>
    </p:spTree>
    <p:extLst>
      <p:ext uri="{BB962C8B-B14F-4D97-AF65-F5344CB8AC3E}">
        <p14:creationId xmlns:p14="http://schemas.microsoft.com/office/powerpoint/2010/main" val="32316413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29</a:t>
            </a:fld>
            <a:endParaRPr lang="en-GB">
              <a:solidFill>
                <a:prstClr val="black">
                  <a:tint val="75000"/>
                </a:prstClr>
              </a:solidFill>
            </a:endParaRPr>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500034" y="1928802"/>
            <a:ext cx="8229600" cy="2400300"/>
          </a:xfrm>
          <a:prstGeom prst="rect">
            <a:avLst/>
          </a:prstGeom>
          <a:noFill/>
        </p:spPr>
      </p:pic>
      <p:sp>
        <p:nvSpPr>
          <p:cNvPr id="6" name="Text Box 6"/>
          <p:cNvSpPr txBox="1">
            <a:spLocks noChangeArrowheads="1"/>
          </p:cNvSpPr>
          <p:nvPr/>
        </p:nvSpPr>
        <p:spPr bwMode="auto">
          <a:xfrm>
            <a:off x="785786" y="4357694"/>
            <a:ext cx="787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en-GB" sz="1800" dirty="0"/>
              <a:t> </a:t>
            </a:r>
            <a:r>
              <a:rPr lang="en-GB" sz="1800" i="1" dirty="0"/>
              <a:t>V=V(</a:t>
            </a:r>
            <a:r>
              <a:rPr lang="en-GB" sz="1800" i="1" dirty="0" err="1"/>
              <a:t>E,t</a:t>
            </a:r>
            <a:r>
              <a:rPr lang="en-GB" sz="1800" i="1" dirty="0"/>
              <a:t>)</a:t>
            </a:r>
            <a:r>
              <a:rPr lang="en-GB" sz="1800" dirty="0"/>
              <a:t> and </a:t>
            </a:r>
            <a:r>
              <a:rPr lang="en-GB" sz="1800" i="1" dirty="0"/>
              <a:t>V=V(</a:t>
            </a:r>
            <a:r>
              <a:rPr lang="en-GB" sz="1800" i="1" dirty="0" err="1"/>
              <a:t>E,x</a:t>
            </a:r>
            <a:r>
              <a:rPr lang="en-GB" sz="1800" i="1" dirty="0"/>
              <a:t>)</a:t>
            </a:r>
            <a:r>
              <a:rPr lang="en-GB" sz="1800" dirty="0"/>
              <a:t> functions calculated through the </a:t>
            </a:r>
            <a:r>
              <a:rPr lang="en-GB" sz="1800" i="1" dirty="0"/>
              <a:t>V=V(REL(</a:t>
            </a:r>
            <a:r>
              <a:rPr lang="en-GB" sz="1800" i="1" dirty="0" err="1"/>
              <a:t>E,x</a:t>
            </a:r>
            <a:r>
              <a:rPr lang="en-GB" sz="1800" i="1" dirty="0"/>
              <a:t>))</a:t>
            </a:r>
            <a:r>
              <a:rPr lang="en-GB" sz="1800" dirty="0"/>
              <a:t> function for 1.2 MeV protons impinging perpendicularly on the detector surface. The simulated etching conditions are </a:t>
            </a:r>
            <a:r>
              <a:rPr lang="en-GB" sz="1800" dirty="0" err="1"/>
              <a:t>Vb</a:t>
            </a:r>
            <a:r>
              <a:rPr lang="en-GB" sz="1800" dirty="0"/>
              <a:t>=9.8 µm h</a:t>
            </a:r>
            <a:r>
              <a:rPr lang="en-GB" sz="1800" baseline="30000" dirty="0"/>
              <a:t>-1</a:t>
            </a:r>
            <a:r>
              <a:rPr lang="en-GB" sz="1800" dirty="0"/>
              <a:t> and 1.5 h  of  etching time.</a:t>
            </a:r>
            <a:r>
              <a:rPr lang="it-IT" sz="1800" dirty="0"/>
              <a:t> </a:t>
            </a:r>
          </a:p>
        </p:txBody>
      </p:sp>
      <p:sp>
        <p:nvSpPr>
          <p:cNvPr id="7"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Tree>
    <p:extLst>
      <p:ext uri="{BB962C8B-B14F-4D97-AF65-F5344CB8AC3E}">
        <p14:creationId xmlns:p14="http://schemas.microsoft.com/office/powerpoint/2010/main" val="815945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solidFill>
                  <a:srgbClr val="FF0000"/>
                </a:solidFill>
              </a:rPr>
              <a:t>Electrets</a:t>
            </a:r>
            <a:endParaRPr lang="en-US" dirty="0">
              <a:solidFill>
                <a:srgbClr val="FF0000"/>
              </a:solidFill>
            </a:endParaRPr>
          </a:p>
        </p:txBody>
      </p:sp>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3</a:t>
            </a:fld>
            <a:endParaRPr lang="en-GB">
              <a:solidFill>
                <a:prstClr val="black">
                  <a:tint val="75000"/>
                </a:prstClr>
              </a:solidFill>
            </a:endParaRPr>
          </a:p>
        </p:txBody>
      </p:sp>
      <p:sp>
        <p:nvSpPr>
          <p:cNvPr id="6" name="Text Box 7"/>
          <p:cNvSpPr txBox="1">
            <a:spLocks noChangeArrowheads="1"/>
          </p:cNvSpPr>
          <p:nvPr/>
        </p:nvSpPr>
        <p:spPr bwMode="auto">
          <a:xfrm>
            <a:off x="928662" y="1571612"/>
            <a:ext cx="7358114" cy="3326168"/>
          </a:xfrm>
          <a:prstGeom prst="rect">
            <a:avLst/>
          </a:prstGeom>
          <a:noFill/>
          <a:ln w="9525">
            <a:noFill/>
            <a:miter lim="800000"/>
            <a:headEnd/>
            <a:tailEnd/>
          </a:ln>
          <a:effectLst/>
        </p:spPr>
        <p:txBody>
          <a:bodyPr wrap="square" lIns="90000" tIns="46800" rIns="90000" bIns="46800">
            <a:spAutoFit/>
          </a:bodyPr>
          <a:lstStyle/>
          <a:p>
            <a:pPr algn="l"/>
            <a:r>
              <a:rPr lang="en-US" sz="2000" dirty="0" smtClean="0"/>
              <a:t>An </a:t>
            </a:r>
            <a:r>
              <a:rPr lang="en-US" sz="2000" dirty="0" err="1">
                <a:solidFill>
                  <a:srgbClr val="0070C0"/>
                </a:solidFill>
              </a:rPr>
              <a:t>electret</a:t>
            </a:r>
            <a:r>
              <a:rPr lang="en-US" sz="2000" dirty="0"/>
              <a:t> is a dielectric material </a:t>
            </a:r>
            <a:r>
              <a:rPr lang="en-US" sz="2000" dirty="0" smtClean="0"/>
              <a:t>(Teflon</a:t>
            </a:r>
            <a:r>
              <a:rPr lang="en-US" sz="2000" dirty="0"/>
              <a:t>) that carries a quasi permanent electrical </a:t>
            </a:r>
            <a:r>
              <a:rPr lang="en-US" sz="2000" dirty="0" smtClean="0"/>
              <a:t>charge.</a:t>
            </a:r>
          </a:p>
          <a:p>
            <a:pPr algn="l"/>
            <a:endParaRPr lang="en-US" sz="1000" dirty="0" smtClean="0"/>
          </a:p>
          <a:p>
            <a:pPr algn="l"/>
            <a:r>
              <a:rPr lang="en-US" sz="2000" dirty="0" smtClean="0"/>
              <a:t>A disc of few cm diameter and few mm thickness is manufactured by heating the material in the presence of an electric field and than cooling to “freeze” electric dipoles in place.</a:t>
            </a:r>
          </a:p>
          <a:p>
            <a:endParaRPr lang="en-US" sz="1000" dirty="0" smtClean="0"/>
          </a:p>
          <a:p>
            <a:r>
              <a:rPr lang="en-US" sz="2000" dirty="0" smtClean="0"/>
              <a:t>With proper encapsulation, this stored charge may be stable over periods longer than an year, even in presence of humidity.</a:t>
            </a:r>
          </a:p>
          <a:p>
            <a:endParaRPr lang="en-US" sz="1000" dirty="0" smtClean="0"/>
          </a:p>
          <a:p>
            <a:r>
              <a:rPr lang="en-US" sz="2000" dirty="0" smtClean="0"/>
              <a:t>The charge is measured using a portable charge reader.</a:t>
            </a:r>
          </a:p>
          <a:p>
            <a:r>
              <a:rPr lang="en-US" sz="2000" dirty="0" smtClean="0"/>
              <a:t>The  </a:t>
            </a:r>
            <a:r>
              <a:rPr lang="en-US" sz="2000" dirty="0" err="1" smtClean="0"/>
              <a:t>electret</a:t>
            </a:r>
            <a:r>
              <a:rPr lang="en-US" sz="2000" dirty="0" smtClean="0"/>
              <a:t> serves both as a source of electric field and as a sensor.</a:t>
            </a:r>
          </a:p>
        </p:txBody>
      </p:sp>
    </p:spTree>
    <p:extLst>
      <p:ext uri="{BB962C8B-B14F-4D97-AF65-F5344CB8AC3E}">
        <p14:creationId xmlns:p14="http://schemas.microsoft.com/office/powerpoint/2010/main" val="8239272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30</a:t>
            </a:fld>
            <a:endParaRPr lang="en-GB">
              <a:solidFill>
                <a:prstClr val="black">
                  <a:tint val="75000"/>
                </a:prstClr>
              </a:solidFill>
            </a:endParaRPr>
          </a:p>
        </p:txBody>
      </p:sp>
      <p:pic>
        <p:nvPicPr>
          <p:cNvPr id="4" name="Picture 4" descr="grab cf 90 min + ff"/>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0430" y="1714488"/>
            <a:ext cx="5000660" cy="378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0"/>
          <p:cNvSpPr>
            <a:spLocks noChangeArrowheads="1"/>
          </p:cNvSpPr>
          <p:nvPr/>
        </p:nvSpPr>
        <p:spPr bwMode="auto">
          <a:xfrm>
            <a:off x="642910" y="1928802"/>
            <a:ext cx="2571768"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spcBef>
                <a:spcPct val="0"/>
              </a:spcBef>
            </a:pPr>
            <a:r>
              <a:rPr lang="it-IT" sz="2000" dirty="0" err="1" smtClean="0"/>
              <a:t>Measure</a:t>
            </a:r>
            <a:r>
              <a:rPr lang="it-IT" sz="2000" dirty="0" smtClean="0"/>
              <a:t> </a:t>
            </a:r>
            <a:r>
              <a:rPr lang="it-IT" sz="2000" dirty="0" err="1" smtClean="0"/>
              <a:t>of</a:t>
            </a:r>
            <a:r>
              <a:rPr lang="it-IT" sz="2000" dirty="0" smtClean="0"/>
              <a:t> </a:t>
            </a:r>
            <a:r>
              <a:rPr lang="it-IT" sz="2000" dirty="0" err="1" smtClean="0"/>
              <a:t>track</a:t>
            </a:r>
            <a:r>
              <a:rPr lang="it-IT" sz="2000" dirty="0" smtClean="0"/>
              <a:t> </a:t>
            </a:r>
            <a:r>
              <a:rPr lang="it-IT" sz="2000" dirty="0" err="1" smtClean="0"/>
              <a:t>parameters</a:t>
            </a:r>
            <a:r>
              <a:rPr lang="it-IT" sz="2000" dirty="0" smtClean="0"/>
              <a:t> </a:t>
            </a:r>
            <a:r>
              <a:rPr lang="it-IT" sz="2000" dirty="0" err="1" smtClean="0"/>
              <a:t>using</a:t>
            </a:r>
            <a:r>
              <a:rPr lang="it-IT" sz="2000" dirty="0" smtClean="0"/>
              <a:t> </a:t>
            </a:r>
            <a:r>
              <a:rPr lang="it-IT" sz="2000" dirty="0" err="1" smtClean="0"/>
              <a:t>automatic</a:t>
            </a:r>
            <a:r>
              <a:rPr lang="it-IT" sz="2000" dirty="0" smtClean="0"/>
              <a:t> </a:t>
            </a:r>
            <a:r>
              <a:rPr lang="it-IT" sz="2000" dirty="0" err="1" smtClean="0"/>
              <a:t>systems</a:t>
            </a:r>
            <a:endParaRPr lang="it-IT" sz="2000" b="1" dirty="0"/>
          </a:p>
        </p:txBody>
      </p:sp>
      <p:sp>
        <p:nvSpPr>
          <p:cNvPr id="7"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
        <p:nvSpPr>
          <p:cNvPr id="8" name="Rectangle 50"/>
          <p:cNvSpPr>
            <a:spLocks noChangeArrowheads="1"/>
          </p:cNvSpPr>
          <p:nvPr/>
        </p:nvSpPr>
        <p:spPr bwMode="auto">
          <a:xfrm>
            <a:off x="571472" y="3000372"/>
            <a:ext cx="2786082" cy="22467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spcBef>
                <a:spcPct val="0"/>
              </a:spcBef>
              <a:buFont typeface="Arial" pitchFamily="34" charset="0"/>
              <a:buChar char="•"/>
            </a:pPr>
            <a:r>
              <a:rPr lang="it-IT" sz="2000" dirty="0" err="1" smtClean="0"/>
              <a:t>Count</a:t>
            </a:r>
            <a:r>
              <a:rPr lang="it-IT" sz="2000" dirty="0" smtClean="0"/>
              <a:t> the </a:t>
            </a:r>
            <a:r>
              <a:rPr lang="it-IT" sz="2000" dirty="0" err="1" smtClean="0"/>
              <a:t>tracks</a:t>
            </a:r>
            <a:endParaRPr lang="it-IT" sz="2000" dirty="0" smtClean="0"/>
          </a:p>
          <a:p>
            <a:pPr eaLnBrk="1" hangingPunct="1">
              <a:spcBef>
                <a:spcPct val="0"/>
              </a:spcBef>
              <a:buFont typeface="Arial" pitchFamily="34" charset="0"/>
              <a:buChar char="•"/>
            </a:pPr>
            <a:r>
              <a:rPr lang="it-IT" sz="2000" dirty="0" err="1" smtClean="0"/>
              <a:t>Filter</a:t>
            </a:r>
            <a:r>
              <a:rPr lang="it-IT" sz="2000" dirty="0" smtClean="0"/>
              <a:t> </a:t>
            </a:r>
            <a:r>
              <a:rPr lang="it-IT" sz="2000" dirty="0" err="1" smtClean="0"/>
              <a:t>tracks</a:t>
            </a:r>
            <a:endParaRPr lang="it-IT" sz="2000" dirty="0" smtClean="0"/>
          </a:p>
          <a:p>
            <a:pPr eaLnBrk="1" hangingPunct="1">
              <a:spcBef>
                <a:spcPct val="0"/>
              </a:spcBef>
            </a:pPr>
            <a:r>
              <a:rPr lang="it-IT" sz="2000" dirty="0" smtClean="0"/>
              <a:t>(reduce background)</a:t>
            </a:r>
          </a:p>
          <a:p>
            <a:pPr eaLnBrk="1" hangingPunct="1">
              <a:spcBef>
                <a:spcPct val="0"/>
              </a:spcBef>
              <a:buFont typeface="Arial" pitchFamily="34" charset="0"/>
              <a:buChar char="•"/>
            </a:pPr>
            <a:r>
              <a:rPr lang="it-IT" sz="2000" dirty="0" err="1" smtClean="0"/>
              <a:t>Calculate</a:t>
            </a:r>
            <a:r>
              <a:rPr lang="it-IT" sz="2000" dirty="0" smtClean="0"/>
              <a:t> LET</a:t>
            </a:r>
          </a:p>
          <a:p>
            <a:pPr eaLnBrk="1" hangingPunct="1">
              <a:spcBef>
                <a:spcPct val="0"/>
              </a:spcBef>
            </a:pPr>
            <a:r>
              <a:rPr lang="it-IT" sz="2000" dirty="0" smtClean="0"/>
              <a:t>(discriminate the </a:t>
            </a:r>
            <a:r>
              <a:rPr lang="it-IT" sz="2000" dirty="0" err="1" smtClean="0"/>
              <a:t>particles</a:t>
            </a:r>
            <a:r>
              <a:rPr lang="it-IT" sz="2000" dirty="0" smtClean="0"/>
              <a:t>) and </a:t>
            </a:r>
            <a:r>
              <a:rPr lang="it-IT" sz="2000" dirty="0" err="1" smtClean="0"/>
              <a:t>impinging</a:t>
            </a:r>
            <a:r>
              <a:rPr lang="it-IT" sz="2000" dirty="0" smtClean="0"/>
              <a:t> angle</a:t>
            </a:r>
            <a:endParaRPr lang="it-IT" sz="2000" b="1" dirty="0"/>
          </a:p>
        </p:txBody>
      </p:sp>
      <p:sp>
        <p:nvSpPr>
          <p:cNvPr id="9" name="Rectangle 50"/>
          <p:cNvSpPr>
            <a:spLocks noChangeArrowheads="1"/>
          </p:cNvSpPr>
          <p:nvPr/>
        </p:nvSpPr>
        <p:spPr bwMode="auto">
          <a:xfrm>
            <a:off x="642910" y="1357298"/>
            <a:ext cx="2571768"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spcBef>
                <a:spcPct val="0"/>
              </a:spcBef>
            </a:pPr>
            <a:r>
              <a:rPr lang="it-IT" sz="2000" dirty="0" smtClean="0">
                <a:solidFill>
                  <a:srgbClr val="0070C0"/>
                </a:solidFill>
              </a:rPr>
              <a:t>CR39 detector </a:t>
            </a:r>
            <a:r>
              <a:rPr lang="it-IT" sz="2000" dirty="0" err="1" smtClean="0">
                <a:solidFill>
                  <a:srgbClr val="0070C0"/>
                </a:solidFill>
              </a:rPr>
              <a:t>analysis</a:t>
            </a:r>
            <a:endParaRPr lang="it-IT" sz="2000" b="1" dirty="0">
              <a:solidFill>
                <a:srgbClr val="0070C0"/>
              </a:solidFill>
            </a:endParaRPr>
          </a:p>
        </p:txBody>
      </p:sp>
    </p:spTree>
    <p:extLst>
      <p:ext uri="{BB962C8B-B14F-4D97-AF65-F5344CB8AC3E}">
        <p14:creationId xmlns:p14="http://schemas.microsoft.com/office/powerpoint/2010/main" val="20763406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3" name="Text Box 3"/>
          <p:cNvSpPr txBox="1">
            <a:spLocks noChangeArrowheads="1"/>
          </p:cNvSpPr>
          <p:nvPr/>
        </p:nvSpPr>
        <p:spPr bwMode="auto">
          <a:xfrm>
            <a:off x="1142976" y="1357298"/>
            <a:ext cx="5449887" cy="586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sz="3200" dirty="0" smtClean="0">
                <a:solidFill>
                  <a:srgbClr val="0070C0"/>
                </a:solidFill>
              </a:rPr>
              <a:t>RADON DETECTION</a:t>
            </a:r>
            <a:endParaRPr lang="en-US" sz="3200" dirty="0">
              <a:solidFill>
                <a:srgbClr val="0070C0"/>
              </a:solidFill>
            </a:endParaRPr>
          </a:p>
        </p:txBody>
      </p:sp>
      <p:sp>
        <p:nvSpPr>
          <p:cNvPr id="138245" name="Text Box 5"/>
          <p:cNvSpPr txBox="1">
            <a:spLocks noChangeArrowheads="1"/>
          </p:cNvSpPr>
          <p:nvPr/>
        </p:nvSpPr>
        <p:spPr bwMode="auto">
          <a:xfrm>
            <a:off x="1142976" y="2071678"/>
            <a:ext cx="7275513" cy="1017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l"/>
            <a:r>
              <a:rPr lang="en-US" sz="2000" dirty="0"/>
              <a:t>Radon concentration measurement must be carried out on a long integration time (several </a:t>
            </a:r>
            <a:r>
              <a:rPr lang="en-US" sz="2000" dirty="0" smtClean="0"/>
              <a:t>months</a:t>
            </a:r>
            <a:r>
              <a:rPr lang="en-US" sz="2000" dirty="0"/>
              <a:t>) to smooth radon concentration variations. The physical quantity </a:t>
            </a:r>
            <a:r>
              <a:rPr lang="en-US" sz="2000" dirty="0" smtClean="0"/>
              <a:t>measured is exposure </a:t>
            </a:r>
            <a:r>
              <a:rPr lang="en-US" sz="2000" dirty="0"/>
              <a:t>(Bq*h/m</a:t>
            </a:r>
            <a:r>
              <a:rPr lang="en-US" sz="2000" baseline="30000" dirty="0"/>
              <a:t>3</a:t>
            </a:r>
            <a:r>
              <a:rPr lang="en-US" sz="2000" dirty="0"/>
              <a:t>)</a:t>
            </a:r>
            <a:endParaRPr lang="en-US" sz="2000" baseline="30000" dirty="0"/>
          </a:p>
        </p:txBody>
      </p:sp>
      <p:sp>
        <p:nvSpPr>
          <p:cNvPr id="138246" name="Text Box 6"/>
          <p:cNvSpPr txBox="1">
            <a:spLocks noChangeArrowheads="1"/>
          </p:cNvSpPr>
          <p:nvPr/>
        </p:nvSpPr>
        <p:spPr bwMode="auto">
          <a:xfrm>
            <a:off x="1123966" y="3214686"/>
            <a:ext cx="5734050" cy="402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p>
            <a:pPr algn="l"/>
            <a:r>
              <a:rPr lang="en-US" sz="2000" dirty="0"/>
              <a:t>The most common radon </a:t>
            </a:r>
            <a:r>
              <a:rPr lang="en-US" sz="2000" dirty="0" smtClean="0"/>
              <a:t>track detectors </a:t>
            </a:r>
            <a:r>
              <a:rPr lang="en-US" sz="2000" dirty="0"/>
              <a:t>are:</a:t>
            </a:r>
          </a:p>
        </p:txBody>
      </p:sp>
      <p:sp>
        <p:nvSpPr>
          <p:cNvPr id="138247" name="Text Box 7"/>
          <p:cNvSpPr txBox="1">
            <a:spLocks noChangeArrowheads="1"/>
          </p:cNvSpPr>
          <p:nvPr/>
        </p:nvSpPr>
        <p:spPr bwMode="auto">
          <a:xfrm>
            <a:off x="1285852" y="3857628"/>
            <a:ext cx="2991501" cy="833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a:buFont typeface="Arial" pitchFamily="34" charset="0"/>
              <a:buChar char="•"/>
            </a:pPr>
            <a:r>
              <a:rPr lang="en-US" sz="2400" dirty="0" smtClean="0">
                <a:solidFill>
                  <a:srgbClr val="0070C0"/>
                </a:solidFill>
              </a:rPr>
              <a:t>LR115 track detectors</a:t>
            </a:r>
          </a:p>
          <a:p>
            <a:pPr>
              <a:buFont typeface="Arial" pitchFamily="34" charset="0"/>
              <a:buChar char="•"/>
            </a:pPr>
            <a:r>
              <a:rPr lang="en-US" sz="2400" dirty="0" smtClean="0">
                <a:solidFill>
                  <a:srgbClr val="0070C0"/>
                </a:solidFill>
              </a:rPr>
              <a:t>CR-39 track detector</a:t>
            </a:r>
          </a:p>
        </p:txBody>
      </p:sp>
      <p:sp>
        <p:nvSpPr>
          <p:cNvPr id="8" name="Titolo 1"/>
          <p:cNvSpPr txBox="1">
            <a:spLocks/>
          </p:cNvSpPr>
          <p:nvPr/>
        </p:nvSpPr>
        <p:spPr>
          <a:xfrm>
            <a:off x="457200" y="274638"/>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0" i="0" u="none" strike="noStrike" kern="1200" cap="none" spc="0" normalizeH="0" baseline="0" noProof="0" smtClean="0">
                <a:ln>
                  <a:noFill/>
                </a:ln>
                <a:solidFill>
                  <a:srgbClr val="FF0000"/>
                </a:solidFill>
                <a:effectLst/>
                <a:uLnTx/>
                <a:uFillTx/>
                <a:latin typeface="+mj-lt"/>
                <a:ea typeface="+mj-ea"/>
                <a:cs typeface="+mj-cs"/>
              </a:rPr>
              <a:t>Track Detectors</a:t>
            </a:r>
            <a:endParaRPr kumimoji="0" lang="it-IT" sz="4400" b="0" i="0" u="none" strike="noStrike" kern="1200" cap="none" spc="0" normalizeH="0" baseline="0" noProof="0" dirty="0">
              <a:ln>
                <a:noFill/>
              </a:ln>
              <a:solidFill>
                <a:srgbClr val="FF0000"/>
              </a:solidFill>
              <a:effectLst/>
              <a:uLnTx/>
              <a:uFillTx/>
              <a:latin typeface="+mj-lt"/>
              <a:ea typeface="+mj-ea"/>
              <a:cs typeface="+mj-cs"/>
            </a:endParaRPr>
          </a:p>
        </p:txBody>
      </p:sp>
    </p:spTree>
    <p:extLst>
      <p:ext uri="{BB962C8B-B14F-4D97-AF65-F5344CB8AC3E}">
        <p14:creationId xmlns:p14="http://schemas.microsoft.com/office/powerpoint/2010/main" val="15310613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8246"/>
                                        </p:tgtEl>
                                        <p:attrNameLst>
                                          <p:attrName>style.visibility</p:attrName>
                                        </p:attrNameLst>
                                      </p:cBhvr>
                                      <p:to>
                                        <p:strVal val="visible"/>
                                      </p:to>
                                    </p:set>
                                    <p:anim calcmode="lin" valueType="num">
                                      <p:cBhvr additive="base">
                                        <p:cTn id="7" dur="500" fill="hold"/>
                                        <p:tgtEl>
                                          <p:spTgt spid="138246"/>
                                        </p:tgtEl>
                                        <p:attrNameLst>
                                          <p:attrName>ppt_x</p:attrName>
                                        </p:attrNameLst>
                                      </p:cBhvr>
                                      <p:tavLst>
                                        <p:tav tm="0">
                                          <p:val>
                                            <p:strVal val="0-#ppt_w/2"/>
                                          </p:val>
                                        </p:tav>
                                        <p:tav tm="100000">
                                          <p:val>
                                            <p:strVal val="#ppt_x"/>
                                          </p:val>
                                        </p:tav>
                                      </p:tavLst>
                                    </p:anim>
                                    <p:anim calcmode="lin" valueType="num">
                                      <p:cBhvr additive="base">
                                        <p:cTn id="8" dur="500" fill="hold"/>
                                        <p:tgtEl>
                                          <p:spTgt spid="13824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8247"/>
                                        </p:tgtEl>
                                        <p:attrNameLst>
                                          <p:attrName>style.visibility</p:attrName>
                                        </p:attrNameLst>
                                      </p:cBhvr>
                                      <p:to>
                                        <p:strVal val="visible"/>
                                      </p:to>
                                    </p:set>
                                    <p:anim calcmode="lin" valueType="num">
                                      <p:cBhvr additive="base">
                                        <p:cTn id="13" dur="500" fill="hold"/>
                                        <p:tgtEl>
                                          <p:spTgt spid="138247"/>
                                        </p:tgtEl>
                                        <p:attrNameLst>
                                          <p:attrName>ppt_x</p:attrName>
                                        </p:attrNameLst>
                                      </p:cBhvr>
                                      <p:tavLst>
                                        <p:tav tm="0">
                                          <p:val>
                                            <p:strVal val="0-#ppt_w/2"/>
                                          </p:val>
                                        </p:tav>
                                        <p:tav tm="100000">
                                          <p:val>
                                            <p:strVal val="#ppt_x"/>
                                          </p:val>
                                        </p:tav>
                                      </p:tavLst>
                                    </p:anim>
                                    <p:anim calcmode="lin" valueType="num">
                                      <p:cBhvr additive="base">
                                        <p:cTn id="14" dur="500" fill="hold"/>
                                        <p:tgtEl>
                                          <p:spTgt spid="1382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6" grpId="0" autoUpdateAnimBg="0"/>
      <p:bldP spid="138247"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5" name="Text Box 3"/>
          <p:cNvSpPr txBox="1">
            <a:spLocks noChangeArrowheads="1"/>
          </p:cNvSpPr>
          <p:nvPr/>
        </p:nvSpPr>
        <p:spPr bwMode="auto">
          <a:xfrm>
            <a:off x="1071538" y="1357298"/>
            <a:ext cx="5983411" cy="586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algn="l"/>
            <a:r>
              <a:rPr lang="en-US" sz="3200" dirty="0" smtClean="0"/>
              <a:t>LR115 radon detector (ANPA type) </a:t>
            </a:r>
            <a:endParaRPr lang="en-US" sz="3200" dirty="0"/>
          </a:p>
        </p:txBody>
      </p:sp>
      <p:pic>
        <p:nvPicPr>
          <p:cNvPr id="141317" name="Picture 5" descr="C:\Documents and Settings\bambini\Desktop\corso pavia\Foto\Convertite\lezionedosimetritraccedef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4612" y="2000240"/>
            <a:ext cx="4533316" cy="3444912"/>
          </a:xfrm>
          <a:prstGeom prst="rect">
            <a:avLst/>
          </a:prstGeom>
          <a:noFill/>
          <a:extLst>
            <a:ext uri="{909E8E84-426E-40DD-AFC4-6F175D3DCCD1}">
              <a14:hiddenFill xmlns:a14="http://schemas.microsoft.com/office/drawing/2010/main">
                <a:solidFill>
                  <a:srgbClr val="FFFFFF"/>
                </a:solidFill>
              </a14:hiddenFill>
            </a:ext>
          </a:extLst>
        </p:spPr>
      </p:pic>
      <p:sp>
        <p:nvSpPr>
          <p:cNvPr id="4" name="Titolo 1"/>
          <p:cNvSpPr txBox="1">
            <a:spLocks/>
          </p:cNvSpPr>
          <p:nvPr/>
        </p:nvSpPr>
        <p:spPr>
          <a:xfrm>
            <a:off x="457200" y="274638"/>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0" i="0" u="none" strike="noStrike" kern="1200" cap="none" spc="0" normalizeH="0" baseline="0" noProof="0" smtClean="0">
                <a:ln>
                  <a:noFill/>
                </a:ln>
                <a:solidFill>
                  <a:srgbClr val="FF0000"/>
                </a:solidFill>
                <a:effectLst/>
                <a:uLnTx/>
                <a:uFillTx/>
                <a:latin typeface="+mj-lt"/>
                <a:ea typeface="+mj-ea"/>
                <a:cs typeface="+mj-cs"/>
              </a:rPr>
              <a:t>Track Detectors</a:t>
            </a:r>
            <a:endParaRPr kumimoji="0" lang="it-IT" sz="4400" b="0" i="0" u="none" strike="noStrike" kern="1200" cap="none" spc="0" normalizeH="0" baseline="0" noProof="0" dirty="0">
              <a:ln>
                <a:noFill/>
              </a:ln>
              <a:solidFill>
                <a:srgbClr val="FF0000"/>
              </a:solidFill>
              <a:effectLst/>
              <a:uLnTx/>
              <a:uFillTx/>
              <a:latin typeface="+mj-lt"/>
              <a:ea typeface="+mj-ea"/>
              <a:cs typeface="+mj-cs"/>
            </a:endParaRPr>
          </a:p>
        </p:txBody>
      </p:sp>
    </p:spTree>
    <p:extLst>
      <p:ext uri="{BB962C8B-B14F-4D97-AF65-F5344CB8AC3E}">
        <p14:creationId xmlns:p14="http://schemas.microsoft.com/office/powerpoint/2010/main" val="16750435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9" name="Text Box 3"/>
          <p:cNvSpPr txBox="1">
            <a:spLocks noChangeArrowheads="1"/>
          </p:cNvSpPr>
          <p:nvPr/>
        </p:nvSpPr>
        <p:spPr bwMode="auto">
          <a:xfrm>
            <a:off x="1214414" y="1500174"/>
            <a:ext cx="3883284" cy="586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algn="l"/>
            <a:r>
              <a:rPr lang="en-US" sz="3200" dirty="0" smtClean="0"/>
              <a:t>LR115 radon detector </a:t>
            </a:r>
            <a:endParaRPr lang="en-US" sz="3200" dirty="0"/>
          </a:p>
        </p:txBody>
      </p:sp>
      <p:pic>
        <p:nvPicPr>
          <p:cNvPr id="142341" name="Picture 5" descr="C:\Documents and Settings\bambini\Desktop\corso pavia\Foto\Convertite\lezionedosimetritraccedef 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4414" y="2428868"/>
            <a:ext cx="3048000" cy="2286000"/>
          </a:xfrm>
          <a:prstGeom prst="rect">
            <a:avLst/>
          </a:prstGeom>
          <a:noFill/>
          <a:extLst>
            <a:ext uri="{909E8E84-426E-40DD-AFC4-6F175D3DCCD1}">
              <a14:hiddenFill xmlns:a14="http://schemas.microsoft.com/office/drawing/2010/main">
                <a:solidFill>
                  <a:srgbClr val="FFFFFF"/>
                </a:solidFill>
              </a14:hiddenFill>
            </a:ext>
          </a:extLst>
        </p:spPr>
      </p:pic>
      <p:pic>
        <p:nvPicPr>
          <p:cNvPr id="142342" name="Picture 6" descr="C:\Documents and Settings\bambini\Desktop\corso pavia\Foto\Convertite\lezionedosimetritraccede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97425" y="2392363"/>
            <a:ext cx="3048000" cy="2286000"/>
          </a:xfrm>
          <a:prstGeom prst="rect">
            <a:avLst/>
          </a:prstGeom>
          <a:noFill/>
          <a:extLst>
            <a:ext uri="{909E8E84-426E-40DD-AFC4-6F175D3DCCD1}">
              <a14:hiddenFill xmlns:a14="http://schemas.microsoft.com/office/drawing/2010/main">
                <a:solidFill>
                  <a:srgbClr val="FFFFFF"/>
                </a:solidFill>
              </a14:hiddenFill>
            </a:ext>
          </a:extLst>
        </p:spPr>
      </p:pic>
      <p:sp>
        <p:nvSpPr>
          <p:cNvPr id="6" name="Titolo 1"/>
          <p:cNvSpPr txBox="1">
            <a:spLocks/>
          </p:cNvSpPr>
          <p:nvPr/>
        </p:nvSpPr>
        <p:spPr>
          <a:xfrm>
            <a:off x="457200" y="274638"/>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0" i="0" u="none" strike="noStrike" kern="1200" cap="none" spc="0" normalizeH="0" baseline="0" noProof="0" smtClean="0">
                <a:ln>
                  <a:noFill/>
                </a:ln>
                <a:solidFill>
                  <a:srgbClr val="FF0000"/>
                </a:solidFill>
                <a:effectLst/>
                <a:uLnTx/>
                <a:uFillTx/>
                <a:latin typeface="+mj-lt"/>
                <a:ea typeface="+mj-ea"/>
                <a:cs typeface="+mj-cs"/>
              </a:rPr>
              <a:t>Track Detectors</a:t>
            </a:r>
            <a:endParaRPr kumimoji="0" lang="it-IT" sz="4400" b="0" i="0" u="none" strike="noStrike" kern="1200" cap="none" spc="0" normalizeH="0" baseline="0" noProof="0" dirty="0">
              <a:ln>
                <a:noFill/>
              </a:ln>
              <a:solidFill>
                <a:srgbClr val="FF0000"/>
              </a:solidFill>
              <a:effectLst/>
              <a:uLnTx/>
              <a:uFillTx/>
              <a:latin typeface="+mj-lt"/>
              <a:ea typeface="+mj-ea"/>
              <a:cs typeface="+mj-cs"/>
            </a:endParaRPr>
          </a:p>
        </p:txBody>
      </p:sp>
    </p:spTree>
    <p:extLst>
      <p:ext uri="{BB962C8B-B14F-4D97-AF65-F5344CB8AC3E}">
        <p14:creationId xmlns:p14="http://schemas.microsoft.com/office/powerpoint/2010/main" val="21301170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3" name="Text Box 3"/>
          <p:cNvSpPr txBox="1">
            <a:spLocks noChangeArrowheads="1"/>
          </p:cNvSpPr>
          <p:nvPr/>
        </p:nvSpPr>
        <p:spPr bwMode="auto">
          <a:xfrm>
            <a:off x="1571604" y="1500174"/>
            <a:ext cx="1411287"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algn="l"/>
            <a:r>
              <a:rPr lang="en-US" sz="3200" dirty="0"/>
              <a:t>LR115 </a:t>
            </a:r>
          </a:p>
        </p:txBody>
      </p:sp>
      <p:pic>
        <p:nvPicPr>
          <p:cNvPr id="143366" name="Picture 6" descr="C:\Documents and Settings\bambini\Desktop\corso pavia\Foto\Convertite\lezionedosimetritraccedef 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4889" y="1968500"/>
            <a:ext cx="6424631" cy="3755420"/>
          </a:xfrm>
          <a:prstGeom prst="rect">
            <a:avLst/>
          </a:prstGeom>
          <a:noFill/>
          <a:extLst>
            <a:ext uri="{909E8E84-426E-40DD-AFC4-6F175D3DCCD1}">
              <a14:hiddenFill xmlns:a14="http://schemas.microsoft.com/office/drawing/2010/main">
                <a:solidFill>
                  <a:srgbClr val="FFFFFF"/>
                </a:solidFill>
              </a14:hiddenFill>
            </a:ext>
          </a:extLst>
        </p:spPr>
      </p:pic>
      <p:sp>
        <p:nvSpPr>
          <p:cNvPr id="5" name="Titolo 1"/>
          <p:cNvSpPr txBox="1">
            <a:spLocks/>
          </p:cNvSpPr>
          <p:nvPr/>
        </p:nvSpPr>
        <p:spPr>
          <a:xfrm>
            <a:off x="457200" y="274638"/>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0" i="0" u="none" strike="noStrike" kern="1200" cap="none" spc="0" normalizeH="0" baseline="0" noProof="0" smtClean="0">
                <a:ln>
                  <a:noFill/>
                </a:ln>
                <a:solidFill>
                  <a:srgbClr val="FF0000"/>
                </a:solidFill>
                <a:effectLst/>
                <a:uLnTx/>
                <a:uFillTx/>
                <a:latin typeface="+mj-lt"/>
                <a:ea typeface="+mj-ea"/>
                <a:cs typeface="+mj-cs"/>
              </a:rPr>
              <a:t>Track Detectors</a:t>
            </a:r>
            <a:endParaRPr kumimoji="0" lang="it-IT" sz="4400" b="0" i="0" u="none" strike="noStrike" kern="1200" cap="none" spc="0" normalizeH="0" baseline="0" noProof="0" dirty="0">
              <a:ln>
                <a:noFill/>
              </a:ln>
              <a:solidFill>
                <a:srgbClr val="FF0000"/>
              </a:solidFill>
              <a:effectLst/>
              <a:uLnTx/>
              <a:uFillTx/>
              <a:latin typeface="+mj-lt"/>
              <a:ea typeface="+mj-ea"/>
              <a:cs typeface="+mj-cs"/>
            </a:endParaRPr>
          </a:p>
        </p:txBody>
      </p:sp>
    </p:spTree>
    <p:extLst>
      <p:ext uri="{BB962C8B-B14F-4D97-AF65-F5344CB8AC3E}">
        <p14:creationId xmlns:p14="http://schemas.microsoft.com/office/powerpoint/2010/main" val="13216620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1" name="Text Box 3"/>
          <p:cNvSpPr txBox="1">
            <a:spLocks noChangeArrowheads="1"/>
          </p:cNvSpPr>
          <p:nvPr/>
        </p:nvSpPr>
        <p:spPr bwMode="auto">
          <a:xfrm>
            <a:off x="1142976" y="1428736"/>
            <a:ext cx="5170944" cy="586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algn="l"/>
            <a:r>
              <a:rPr lang="en-US" sz="3200" dirty="0" smtClean="0"/>
              <a:t>LR115 reading: Spark </a:t>
            </a:r>
            <a:r>
              <a:rPr lang="en-US" sz="3200" dirty="0"/>
              <a:t>counter </a:t>
            </a:r>
          </a:p>
        </p:txBody>
      </p:sp>
      <p:sp>
        <p:nvSpPr>
          <p:cNvPr id="145422" name="AutoShape 14"/>
          <p:cNvSpPr>
            <a:spLocks noChangeArrowheads="1"/>
          </p:cNvSpPr>
          <p:nvPr/>
        </p:nvSpPr>
        <p:spPr bwMode="auto">
          <a:xfrm>
            <a:off x="6786578" y="2500306"/>
            <a:ext cx="1928826" cy="466724"/>
          </a:xfrm>
          <a:prstGeom prst="wedgeRoundRectCallout">
            <a:avLst>
              <a:gd name="adj1" fmla="val -56806"/>
              <a:gd name="adj2" fmla="val 197134"/>
              <a:gd name="adj3" fmla="val 16667"/>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lgn="ctr"/>
            <a:r>
              <a:rPr lang="it-IT" sz="2000"/>
              <a:t>LR115</a:t>
            </a:r>
          </a:p>
        </p:txBody>
      </p:sp>
      <p:sp>
        <p:nvSpPr>
          <p:cNvPr id="145423" name="AutoShape 15"/>
          <p:cNvSpPr>
            <a:spLocks noChangeArrowheads="1"/>
          </p:cNvSpPr>
          <p:nvPr/>
        </p:nvSpPr>
        <p:spPr bwMode="auto">
          <a:xfrm>
            <a:off x="1571604" y="2500306"/>
            <a:ext cx="2438400" cy="471486"/>
          </a:xfrm>
          <a:prstGeom prst="wedgeRoundRectCallout">
            <a:avLst>
              <a:gd name="adj1" fmla="val 57551"/>
              <a:gd name="adj2" fmla="val 162269"/>
              <a:gd name="adj3" fmla="val 16667"/>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lgn="ctr"/>
            <a:r>
              <a:rPr lang="en-US" sz="2000" dirty="0"/>
              <a:t>Aluminum Mylar film</a:t>
            </a:r>
          </a:p>
        </p:txBody>
      </p:sp>
      <p:grpSp>
        <p:nvGrpSpPr>
          <p:cNvPr id="26" name="Gruppo 25"/>
          <p:cNvGrpSpPr/>
          <p:nvPr/>
        </p:nvGrpSpPr>
        <p:grpSpPr>
          <a:xfrm>
            <a:off x="2214546" y="3500438"/>
            <a:ext cx="5146670" cy="1928826"/>
            <a:chOff x="839788" y="3187700"/>
            <a:chExt cx="5789612" cy="2179638"/>
          </a:xfrm>
        </p:grpSpPr>
        <p:sp>
          <p:nvSpPr>
            <p:cNvPr id="145415" name="Rectangle 7"/>
            <p:cNvSpPr>
              <a:spLocks noChangeArrowheads="1"/>
            </p:cNvSpPr>
            <p:nvPr/>
          </p:nvSpPr>
          <p:spPr bwMode="auto">
            <a:xfrm>
              <a:off x="2435225" y="3187700"/>
              <a:ext cx="4083050" cy="106363"/>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en-US"/>
            </a:p>
          </p:txBody>
        </p:sp>
        <p:grpSp>
          <p:nvGrpSpPr>
            <p:cNvPr id="145433" name="Group 25"/>
            <p:cNvGrpSpPr>
              <a:grpSpLocks/>
            </p:cNvGrpSpPr>
            <p:nvPr/>
          </p:nvGrpSpPr>
          <p:grpSpPr bwMode="auto">
            <a:xfrm>
              <a:off x="5084763" y="3306763"/>
              <a:ext cx="1431925" cy="196850"/>
              <a:chOff x="3212" y="2236"/>
              <a:chExt cx="902" cy="124"/>
            </a:xfrm>
          </p:grpSpPr>
          <p:sp>
            <p:nvSpPr>
              <p:cNvPr id="145414" name="Rectangle 6"/>
              <p:cNvSpPr>
                <a:spLocks noChangeArrowheads="1"/>
              </p:cNvSpPr>
              <p:nvPr/>
            </p:nvSpPr>
            <p:spPr bwMode="auto">
              <a:xfrm>
                <a:off x="3212" y="2240"/>
                <a:ext cx="902" cy="109"/>
              </a:xfrm>
              <a:prstGeom prst="rect">
                <a:avLst/>
              </a:prstGeom>
              <a:solidFill>
                <a:srgbClr val="CC33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en-US"/>
              </a:p>
            </p:txBody>
          </p:sp>
          <p:sp>
            <p:nvSpPr>
              <p:cNvPr id="145417" name="Rectangle 9"/>
              <p:cNvSpPr>
                <a:spLocks noChangeArrowheads="1"/>
              </p:cNvSpPr>
              <p:nvPr/>
            </p:nvSpPr>
            <p:spPr bwMode="auto">
              <a:xfrm>
                <a:off x="3320" y="2236"/>
                <a:ext cx="32" cy="12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en-US"/>
              </a:p>
            </p:txBody>
          </p:sp>
          <p:sp>
            <p:nvSpPr>
              <p:cNvPr id="145418" name="Rectangle 10"/>
              <p:cNvSpPr>
                <a:spLocks noChangeArrowheads="1"/>
              </p:cNvSpPr>
              <p:nvPr/>
            </p:nvSpPr>
            <p:spPr bwMode="auto">
              <a:xfrm>
                <a:off x="3460" y="2240"/>
                <a:ext cx="32" cy="12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en-US"/>
              </a:p>
            </p:txBody>
          </p:sp>
          <p:sp>
            <p:nvSpPr>
              <p:cNvPr id="145419" name="Rectangle 11"/>
              <p:cNvSpPr>
                <a:spLocks noChangeArrowheads="1"/>
              </p:cNvSpPr>
              <p:nvPr/>
            </p:nvSpPr>
            <p:spPr bwMode="auto">
              <a:xfrm>
                <a:off x="3776" y="2240"/>
                <a:ext cx="32" cy="12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en-US"/>
              </a:p>
            </p:txBody>
          </p:sp>
        </p:grpSp>
        <p:grpSp>
          <p:nvGrpSpPr>
            <p:cNvPr id="145435" name="Group 27"/>
            <p:cNvGrpSpPr>
              <a:grpSpLocks/>
            </p:cNvGrpSpPr>
            <p:nvPr/>
          </p:nvGrpSpPr>
          <p:grpSpPr bwMode="auto">
            <a:xfrm>
              <a:off x="839788" y="3306763"/>
              <a:ext cx="5789612" cy="2060575"/>
              <a:chOff x="529" y="2083"/>
              <a:chExt cx="3647" cy="1298"/>
            </a:xfrm>
          </p:grpSpPr>
          <p:sp>
            <p:nvSpPr>
              <p:cNvPr id="145413" name="Rectangle 5"/>
              <p:cNvSpPr>
                <a:spLocks noChangeArrowheads="1"/>
              </p:cNvSpPr>
              <p:nvPr/>
            </p:nvSpPr>
            <p:spPr bwMode="auto">
              <a:xfrm>
                <a:off x="3204" y="2203"/>
                <a:ext cx="910" cy="192"/>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en-US"/>
              </a:p>
            </p:txBody>
          </p:sp>
          <p:sp>
            <p:nvSpPr>
              <p:cNvPr id="145416" name="Rectangle 8"/>
              <p:cNvSpPr>
                <a:spLocks noChangeArrowheads="1"/>
              </p:cNvSpPr>
              <p:nvPr/>
            </p:nvSpPr>
            <p:spPr bwMode="auto">
              <a:xfrm>
                <a:off x="1541" y="2083"/>
                <a:ext cx="910" cy="331"/>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en-US"/>
              </a:p>
            </p:txBody>
          </p:sp>
          <p:sp>
            <p:nvSpPr>
              <p:cNvPr id="145420" name="AutoShape 12"/>
              <p:cNvSpPr>
                <a:spLocks noChangeArrowheads="1"/>
              </p:cNvSpPr>
              <p:nvPr/>
            </p:nvSpPr>
            <p:spPr bwMode="auto">
              <a:xfrm>
                <a:off x="1827" y="2997"/>
                <a:ext cx="1352" cy="384"/>
              </a:xfrm>
              <a:prstGeom prst="wedgeRoundRectCallout">
                <a:avLst>
                  <a:gd name="adj1" fmla="val -32324"/>
                  <a:gd name="adj2" fmla="val -196616"/>
                  <a:gd name="adj3" fmla="val 16667"/>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lgn="ctr"/>
                <a:endParaRPr lang="it-IT" sz="2000" dirty="0"/>
              </a:p>
            </p:txBody>
          </p:sp>
          <p:sp>
            <p:nvSpPr>
              <p:cNvPr id="145421" name="AutoShape 13"/>
              <p:cNvSpPr>
                <a:spLocks noChangeArrowheads="1"/>
              </p:cNvSpPr>
              <p:nvPr/>
            </p:nvSpPr>
            <p:spPr bwMode="auto">
              <a:xfrm>
                <a:off x="1826" y="2995"/>
                <a:ext cx="1352" cy="384"/>
              </a:xfrm>
              <a:prstGeom prst="wedgeRoundRectCallout">
                <a:avLst>
                  <a:gd name="adj1" fmla="val 74333"/>
                  <a:gd name="adj2" fmla="val -204167"/>
                  <a:gd name="adj3" fmla="val 16667"/>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lgn="ctr"/>
                <a:r>
                  <a:rPr lang="en-US" sz="2000" dirty="0" smtClean="0"/>
                  <a:t>electrodes</a:t>
                </a:r>
                <a:endParaRPr lang="en-US" sz="2000" dirty="0"/>
              </a:p>
            </p:txBody>
          </p:sp>
          <p:sp>
            <p:nvSpPr>
              <p:cNvPr id="145424" name="Line 16"/>
              <p:cNvSpPr>
                <a:spLocks noChangeShapeType="1"/>
              </p:cNvSpPr>
              <p:nvPr/>
            </p:nvSpPr>
            <p:spPr bwMode="auto">
              <a:xfrm flipH="1">
                <a:off x="1032" y="2222"/>
                <a:ext cx="49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endParaRPr lang="en-US"/>
              </a:p>
            </p:txBody>
          </p:sp>
          <p:sp>
            <p:nvSpPr>
              <p:cNvPr id="145425" name="Oval 17"/>
              <p:cNvSpPr>
                <a:spLocks noChangeArrowheads="1"/>
              </p:cNvSpPr>
              <p:nvPr/>
            </p:nvSpPr>
            <p:spPr bwMode="auto">
              <a:xfrm>
                <a:off x="1000" y="2182"/>
                <a:ext cx="56" cy="8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en-US"/>
              </a:p>
            </p:txBody>
          </p:sp>
          <p:sp>
            <p:nvSpPr>
              <p:cNvPr id="145426" name="Text Box 18"/>
              <p:cNvSpPr txBox="1">
                <a:spLocks noChangeArrowheads="1"/>
              </p:cNvSpPr>
              <p:nvPr/>
            </p:nvSpPr>
            <p:spPr bwMode="auto">
              <a:xfrm>
                <a:off x="529" y="2271"/>
                <a:ext cx="438"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r>
                  <a:rPr lang="it-IT"/>
                  <a:t>HV</a:t>
                </a:r>
              </a:p>
            </p:txBody>
          </p:sp>
          <p:grpSp>
            <p:nvGrpSpPr>
              <p:cNvPr id="145431" name="Group 23"/>
              <p:cNvGrpSpPr>
                <a:grpSpLocks/>
              </p:cNvGrpSpPr>
              <p:nvPr/>
            </p:nvGrpSpPr>
            <p:grpSpPr bwMode="auto">
              <a:xfrm>
                <a:off x="3712" y="3046"/>
                <a:ext cx="464" cy="144"/>
                <a:chOff x="3720" y="3184"/>
                <a:chExt cx="464" cy="144"/>
              </a:xfrm>
            </p:grpSpPr>
            <p:sp>
              <p:nvSpPr>
                <p:cNvPr id="145427" name="Line 19"/>
                <p:cNvSpPr>
                  <a:spLocks noChangeShapeType="1"/>
                </p:cNvSpPr>
                <p:nvPr/>
              </p:nvSpPr>
              <p:spPr bwMode="auto">
                <a:xfrm>
                  <a:off x="3720" y="3184"/>
                  <a:ext cx="46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endParaRPr lang="en-US"/>
                </a:p>
              </p:txBody>
            </p:sp>
            <p:sp>
              <p:nvSpPr>
                <p:cNvPr id="145428" name="Line 20"/>
                <p:cNvSpPr>
                  <a:spLocks noChangeShapeType="1"/>
                </p:cNvSpPr>
                <p:nvPr/>
              </p:nvSpPr>
              <p:spPr bwMode="auto">
                <a:xfrm>
                  <a:off x="3768" y="3232"/>
                  <a:ext cx="37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endParaRPr lang="en-US"/>
                </a:p>
              </p:txBody>
            </p:sp>
            <p:sp>
              <p:nvSpPr>
                <p:cNvPr id="145429" name="Line 21"/>
                <p:cNvSpPr>
                  <a:spLocks noChangeShapeType="1"/>
                </p:cNvSpPr>
                <p:nvPr/>
              </p:nvSpPr>
              <p:spPr bwMode="auto">
                <a:xfrm>
                  <a:off x="3808" y="3280"/>
                  <a:ext cx="28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endParaRPr lang="en-US"/>
                </a:p>
              </p:txBody>
            </p:sp>
            <p:sp>
              <p:nvSpPr>
                <p:cNvPr id="145430" name="Line 22"/>
                <p:cNvSpPr>
                  <a:spLocks noChangeShapeType="1"/>
                </p:cNvSpPr>
                <p:nvPr/>
              </p:nvSpPr>
              <p:spPr bwMode="auto">
                <a:xfrm>
                  <a:off x="3880" y="3328"/>
                  <a:ext cx="15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endParaRPr lang="en-US"/>
                </a:p>
              </p:txBody>
            </p:sp>
          </p:grpSp>
          <p:sp>
            <p:nvSpPr>
              <p:cNvPr id="145432" name="Line 24"/>
              <p:cNvSpPr>
                <a:spLocks noChangeShapeType="1"/>
              </p:cNvSpPr>
              <p:nvPr/>
            </p:nvSpPr>
            <p:spPr bwMode="auto">
              <a:xfrm>
                <a:off x="3952" y="2398"/>
                <a:ext cx="0" cy="65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endParaRPr lang="en-US"/>
              </a:p>
            </p:txBody>
          </p:sp>
        </p:grpSp>
      </p:grpSp>
      <p:sp>
        <p:nvSpPr>
          <p:cNvPr id="27" name="Titolo 1"/>
          <p:cNvSpPr txBox="1">
            <a:spLocks/>
          </p:cNvSpPr>
          <p:nvPr/>
        </p:nvSpPr>
        <p:spPr>
          <a:xfrm>
            <a:off x="457200" y="274638"/>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0" i="0" u="none" strike="noStrike" kern="1200" cap="none" spc="0" normalizeH="0" baseline="0" noProof="0" smtClean="0">
                <a:ln>
                  <a:noFill/>
                </a:ln>
                <a:solidFill>
                  <a:srgbClr val="FF0000"/>
                </a:solidFill>
                <a:effectLst/>
                <a:uLnTx/>
                <a:uFillTx/>
                <a:latin typeface="+mj-lt"/>
                <a:ea typeface="+mj-ea"/>
                <a:cs typeface="+mj-cs"/>
              </a:rPr>
              <a:t>Track Detectors</a:t>
            </a:r>
            <a:endParaRPr kumimoji="0" lang="it-IT" sz="4400" b="0" i="0" u="none" strike="noStrike" kern="1200" cap="none" spc="0" normalizeH="0" baseline="0" noProof="0" dirty="0">
              <a:ln>
                <a:noFill/>
              </a:ln>
              <a:solidFill>
                <a:srgbClr val="FF0000"/>
              </a:solidFill>
              <a:effectLst/>
              <a:uLnTx/>
              <a:uFillTx/>
              <a:latin typeface="+mj-lt"/>
              <a:ea typeface="+mj-ea"/>
              <a:cs typeface="+mj-cs"/>
            </a:endParaRPr>
          </a:p>
        </p:txBody>
      </p:sp>
    </p:spTree>
    <p:extLst>
      <p:ext uri="{BB962C8B-B14F-4D97-AF65-F5344CB8AC3E}">
        <p14:creationId xmlns:p14="http://schemas.microsoft.com/office/powerpoint/2010/main" val="3762578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5422"/>
                                        </p:tgtEl>
                                        <p:attrNameLst>
                                          <p:attrName>style.visibility</p:attrName>
                                        </p:attrNameLst>
                                      </p:cBhvr>
                                      <p:to>
                                        <p:strVal val="visible"/>
                                      </p:to>
                                    </p:set>
                                    <p:anim calcmode="lin" valueType="num">
                                      <p:cBhvr additive="base">
                                        <p:cTn id="7" dur="500" fill="hold"/>
                                        <p:tgtEl>
                                          <p:spTgt spid="145422"/>
                                        </p:tgtEl>
                                        <p:attrNameLst>
                                          <p:attrName>ppt_x</p:attrName>
                                        </p:attrNameLst>
                                      </p:cBhvr>
                                      <p:tavLst>
                                        <p:tav tm="0">
                                          <p:val>
                                            <p:strVal val="0-#ppt_w/2"/>
                                          </p:val>
                                        </p:tav>
                                        <p:tav tm="100000">
                                          <p:val>
                                            <p:strVal val="#ppt_x"/>
                                          </p:val>
                                        </p:tav>
                                      </p:tavLst>
                                    </p:anim>
                                    <p:anim calcmode="lin" valueType="num">
                                      <p:cBhvr additive="base">
                                        <p:cTn id="8" dur="500" fill="hold"/>
                                        <p:tgtEl>
                                          <p:spTgt spid="14542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5423"/>
                                        </p:tgtEl>
                                        <p:attrNameLst>
                                          <p:attrName>style.visibility</p:attrName>
                                        </p:attrNameLst>
                                      </p:cBhvr>
                                      <p:to>
                                        <p:strVal val="visible"/>
                                      </p:to>
                                    </p:set>
                                    <p:anim calcmode="lin" valueType="num">
                                      <p:cBhvr additive="base">
                                        <p:cTn id="13" dur="500" fill="hold"/>
                                        <p:tgtEl>
                                          <p:spTgt spid="145423"/>
                                        </p:tgtEl>
                                        <p:attrNameLst>
                                          <p:attrName>ppt_x</p:attrName>
                                        </p:attrNameLst>
                                      </p:cBhvr>
                                      <p:tavLst>
                                        <p:tav tm="0">
                                          <p:val>
                                            <p:strVal val="0-#ppt_w/2"/>
                                          </p:val>
                                        </p:tav>
                                        <p:tav tm="100000">
                                          <p:val>
                                            <p:strVal val="#ppt_x"/>
                                          </p:val>
                                        </p:tav>
                                      </p:tavLst>
                                    </p:anim>
                                    <p:anim calcmode="lin" valueType="num">
                                      <p:cBhvr additive="base">
                                        <p:cTn id="14" dur="500" fill="hold"/>
                                        <p:tgtEl>
                                          <p:spTgt spid="1454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22" grpId="0" animBg="1" autoUpdateAnimBg="0"/>
      <p:bldP spid="145423" grpId="0" animBg="1"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7" name="Text Box 3"/>
          <p:cNvSpPr txBox="1">
            <a:spLocks noChangeArrowheads="1"/>
          </p:cNvSpPr>
          <p:nvPr/>
        </p:nvSpPr>
        <p:spPr bwMode="auto">
          <a:xfrm>
            <a:off x="857224" y="1857364"/>
            <a:ext cx="2555228" cy="1079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algn="l"/>
            <a:r>
              <a:rPr lang="en-US" sz="3200" dirty="0" smtClean="0"/>
              <a:t>LR115 reading</a:t>
            </a:r>
          </a:p>
          <a:p>
            <a:pPr algn="l"/>
            <a:r>
              <a:rPr lang="en-US" sz="3200" dirty="0" smtClean="0"/>
              <a:t>Spark </a:t>
            </a:r>
            <a:r>
              <a:rPr lang="en-US" sz="3200" dirty="0"/>
              <a:t>counter</a:t>
            </a:r>
          </a:p>
        </p:txBody>
      </p:sp>
      <p:pic>
        <p:nvPicPr>
          <p:cNvPr id="144389" name="Picture 5" descr="C:\Documents and Settings\bambini\Desktop\corso pavia\Foto\Convertite\lezionedosimetritraccedef 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1868" y="1428736"/>
            <a:ext cx="5065728" cy="4387106"/>
          </a:xfrm>
          <a:prstGeom prst="rect">
            <a:avLst/>
          </a:prstGeom>
          <a:noFill/>
          <a:extLst>
            <a:ext uri="{909E8E84-426E-40DD-AFC4-6F175D3DCCD1}">
              <a14:hiddenFill xmlns:a14="http://schemas.microsoft.com/office/drawing/2010/main">
                <a:solidFill>
                  <a:srgbClr val="FFFFFF"/>
                </a:solidFill>
              </a14:hiddenFill>
            </a:ext>
          </a:extLst>
        </p:spPr>
      </p:pic>
      <p:sp>
        <p:nvSpPr>
          <p:cNvPr id="5" name="Titolo 1"/>
          <p:cNvSpPr txBox="1">
            <a:spLocks/>
          </p:cNvSpPr>
          <p:nvPr/>
        </p:nvSpPr>
        <p:spPr>
          <a:xfrm>
            <a:off x="457200" y="274638"/>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0" i="0" u="none" strike="noStrike" kern="1200" cap="none" spc="0" normalizeH="0" baseline="0" noProof="0" smtClean="0">
                <a:ln>
                  <a:noFill/>
                </a:ln>
                <a:solidFill>
                  <a:srgbClr val="FF0000"/>
                </a:solidFill>
                <a:effectLst/>
                <a:uLnTx/>
                <a:uFillTx/>
                <a:latin typeface="+mj-lt"/>
                <a:ea typeface="+mj-ea"/>
                <a:cs typeface="+mj-cs"/>
              </a:rPr>
              <a:t>Track Detectors</a:t>
            </a:r>
            <a:endParaRPr kumimoji="0" lang="it-IT" sz="4400" b="0" i="0" u="none" strike="noStrike" kern="1200" cap="none" spc="0" normalizeH="0" baseline="0" noProof="0" dirty="0">
              <a:ln>
                <a:noFill/>
              </a:ln>
              <a:solidFill>
                <a:srgbClr val="FF0000"/>
              </a:solidFill>
              <a:effectLst/>
              <a:uLnTx/>
              <a:uFillTx/>
              <a:latin typeface="+mj-lt"/>
              <a:ea typeface="+mj-ea"/>
              <a:cs typeface="+mj-cs"/>
            </a:endParaRPr>
          </a:p>
        </p:txBody>
      </p:sp>
    </p:spTree>
    <p:extLst>
      <p:ext uri="{BB962C8B-B14F-4D97-AF65-F5344CB8AC3E}">
        <p14:creationId xmlns:p14="http://schemas.microsoft.com/office/powerpoint/2010/main" val="26421658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5" name="Text Box 3"/>
          <p:cNvSpPr txBox="1">
            <a:spLocks noChangeArrowheads="1"/>
          </p:cNvSpPr>
          <p:nvPr/>
        </p:nvSpPr>
        <p:spPr bwMode="auto">
          <a:xfrm>
            <a:off x="5357818" y="2214554"/>
            <a:ext cx="255111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algn="l"/>
            <a:r>
              <a:rPr lang="en-US" sz="3200" dirty="0"/>
              <a:t>Spark counter </a:t>
            </a:r>
          </a:p>
        </p:txBody>
      </p:sp>
      <p:pic>
        <p:nvPicPr>
          <p:cNvPr id="146456" name="Picture 24" descr="C:\Documents and Settings\bambini\Desktop\corso pavia\Foto\Convertite\lezionedosimetritraccedef 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0438" y="1498600"/>
            <a:ext cx="3540124" cy="4056503"/>
          </a:xfrm>
          <a:prstGeom prst="rect">
            <a:avLst/>
          </a:prstGeom>
          <a:noFill/>
          <a:extLst>
            <a:ext uri="{909E8E84-426E-40DD-AFC4-6F175D3DCCD1}">
              <a14:hiddenFill xmlns:a14="http://schemas.microsoft.com/office/drawing/2010/main">
                <a:solidFill>
                  <a:srgbClr val="FFFFFF"/>
                </a:solidFill>
              </a14:hiddenFill>
            </a:ext>
          </a:extLst>
        </p:spPr>
      </p:pic>
      <p:sp>
        <p:nvSpPr>
          <p:cNvPr id="146457" name="Text Box 25"/>
          <p:cNvSpPr txBox="1">
            <a:spLocks noChangeArrowheads="1"/>
          </p:cNvSpPr>
          <p:nvPr/>
        </p:nvSpPr>
        <p:spPr bwMode="auto">
          <a:xfrm>
            <a:off x="5321300" y="3001963"/>
            <a:ext cx="33670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sz="2000"/>
              <a:t>Aluminum Mylar film after spark counter reading</a:t>
            </a:r>
            <a:endParaRPr lang="it-IT" sz="2000"/>
          </a:p>
        </p:txBody>
      </p:sp>
      <p:sp>
        <p:nvSpPr>
          <p:cNvPr id="6" name="Titolo 1"/>
          <p:cNvSpPr txBox="1">
            <a:spLocks/>
          </p:cNvSpPr>
          <p:nvPr/>
        </p:nvSpPr>
        <p:spPr>
          <a:xfrm>
            <a:off x="457200" y="274638"/>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0" i="0" u="none" strike="noStrike" kern="1200" cap="none" spc="0" normalizeH="0" baseline="0" noProof="0" smtClean="0">
                <a:ln>
                  <a:noFill/>
                </a:ln>
                <a:solidFill>
                  <a:srgbClr val="FF0000"/>
                </a:solidFill>
                <a:effectLst/>
                <a:uLnTx/>
                <a:uFillTx/>
                <a:latin typeface="+mj-lt"/>
                <a:ea typeface="+mj-ea"/>
                <a:cs typeface="+mj-cs"/>
              </a:rPr>
              <a:t>Track Detectors</a:t>
            </a:r>
            <a:endParaRPr kumimoji="0" lang="it-IT" sz="4400" b="0" i="0" u="none" strike="noStrike" kern="1200" cap="none" spc="0" normalizeH="0" baseline="0" noProof="0" dirty="0">
              <a:ln>
                <a:noFill/>
              </a:ln>
              <a:solidFill>
                <a:srgbClr val="FF0000"/>
              </a:solidFill>
              <a:effectLst/>
              <a:uLnTx/>
              <a:uFillTx/>
              <a:latin typeface="+mj-lt"/>
              <a:ea typeface="+mj-ea"/>
              <a:cs typeface="+mj-cs"/>
            </a:endParaRPr>
          </a:p>
        </p:txBody>
      </p:sp>
    </p:spTree>
    <p:extLst>
      <p:ext uri="{BB962C8B-B14F-4D97-AF65-F5344CB8AC3E}">
        <p14:creationId xmlns:p14="http://schemas.microsoft.com/office/powerpoint/2010/main" val="17093001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AD08F741-D869-4EC9-9EFF-B0DC0DC0F576}" type="slidenum">
              <a:rPr lang="en-GB" smtClean="0">
                <a:solidFill>
                  <a:prstClr val="black">
                    <a:tint val="75000"/>
                  </a:prstClr>
                </a:solidFill>
              </a:rPr>
              <a:pPr/>
              <a:t>38</a:t>
            </a:fld>
            <a:endParaRPr lang="en-GB">
              <a:solidFill>
                <a:prstClr val="black">
                  <a:tint val="75000"/>
                </a:prstClr>
              </a:solidFill>
            </a:endParaRPr>
          </a:p>
        </p:txBody>
      </p:sp>
      <p:sp>
        <p:nvSpPr>
          <p:cNvPr id="5" name="Text Box 3"/>
          <p:cNvSpPr txBox="1">
            <a:spLocks noChangeArrowheads="1"/>
          </p:cNvSpPr>
          <p:nvPr/>
        </p:nvSpPr>
        <p:spPr bwMode="auto">
          <a:xfrm>
            <a:off x="571472" y="1428736"/>
            <a:ext cx="2286016" cy="3449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p>
            <a:r>
              <a:rPr lang="en-US" sz="2400" dirty="0" smtClean="0"/>
              <a:t>LR115 reading: </a:t>
            </a:r>
            <a:r>
              <a:rPr lang="en-US" sz="2400" dirty="0" smtClean="0">
                <a:solidFill>
                  <a:srgbClr val="0070C0"/>
                </a:solidFill>
              </a:rPr>
              <a:t>optical system</a:t>
            </a:r>
          </a:p>
          <a:p>
            <a:endParaRPr lang="en-US" sz="1000" dirty="0" smtClean="0">
              <a:solidFill>
                <a:srgbClr val="0070C0"/>
              </a:solidFill>
            </a:endParaRPr>
          </a:p>
          <a:p>
            <a:r>
              <a:rPr lang="en-US" sz="2000" dirty="0" smtClean="0"/>
              <a:t>Tracks appear as white holes on dark background</a:t>
            </a:r>
          </a:p>
          <a:p>
            <a:r>
              <a:rPr lang="en-US" sz="2000" dirty="0" smtClean="0"/>
              <a:t>Tracks are automatically counted and area is measured for etching correction</a:t>
            </a:r>
            <a:endParaRPr lang="en-US" sz="2000" dirty="0"/>
          </a:p>
        </p:txBody>
      </p:sp>
      <p:pic>
        <p:nvPicPr>
          <p:cNvPr id="6" name="Immagine 5"/>
          <p:cNvPicPr/>
          <p:nvPr/>
        </p:nvPicPr>
        <p:blipFill>
          <a:blip r:embed="rId2"/>
          <a:srcRect/>
          <a:stretch>
            <a:fillRect/>
          </a:stretch>
        </p:blipFill>
        <p:spPr bwMode="auto">
          <a:xfrm>
            <a:off x="3143240" y="1500174"/>
            <a:ext cx="5643602" cy="4214842"/>
          </a:xfrm>
          <a:prstGeom prst="rect">
            <a:avLst/>
          </a:prstGeom>
          <a:noFill/>
          <a:ln w="9525">
            <a:noFill/>
            <a:miter lim="800000"/>
            <a:headEnd/>
            <a:tailEnd/>
          </a:ln>
        </p:spPr>
      </p:pic>
      <p:sp>
        <p:nvSpPr>
          <p:cNvPr id="8" name="Titolo 1"/>
          <p:cNvSpPr txBox="1">
            <a:spLocks/>
          </p:cNvSpPr>
          <p:nvPr/>
        </p:nvSpPr>
        <p:spPr>
          <a:xfrm>
            <a:off x="457200" y="274638"/>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0" i="0" u="none" strike="noStrike" kern="1200" cap="none" spc="0" normalizeH="0" baseline="0" noProof="0" smtClean="0">
                <a:ln>
                  <a:noFill/>
                </a:ln>
                <a:solidFill>
                  <a:srgbClr val="FF0000"/>
                </a:solidFill>
                <a:effectLst/>
                <a:uLnTx/>
                <a:uFillTx/>
                <a:latin typeface="+mj-lt"/>
                <a:ea typeface="+mj-ea"/>
                <a:cs typeface="+mj-cs"/>
              </a:rPr>
              <a:t>Track Detectors</a:t>
            </a:r>
            <a:endParaRPr kumimoji="0" lang="it-IT" sz="4400" b="0" i="0" u="none" strike="noStrike" kern="1200" cap="none" spc="0" normalizeH="0" baseline="0" noProof="0" dirty="0">
              <a:ln>
                <a:noFill/>
              </a:ln>
              <a:solidFill>
                <a:srgbClr val="FF0000"/>
              </a:solidFill>
              <a:effectLst/>
              <a:uLnTx/>
              <a:uFillTx/>
              <a:latin typeface="+mj-lt"/>
              <a:ea typeface="+mj-ea"/>
              <a:cs typeface="+mj-cs"/>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9" name="Text Box 3"/>
          <p:cNvSpPr txBox="1">
            <a:spLocks noChangeArrowheads="1"/>
          </p:cNvSpPr>
          <p:nvPr/>
        </p:nvSpPr>
        <p:spPr bwMode="auto">
          <a:xfrm>
            <a:off x="714348" y="1500174"/>
            <a:ext cx="7409570" cy="525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algn="l"/>
            <a:r>
              <a:rPr lang="en-US" sz="2800" dirty="0" smtClean="0"/>
              <a:t>CR-39 radon detectors and optical reading system</a:t>
            </a:r>
            <a:endParaRPr lang="en-US" sz="2800" dirty="0"/>
          </a:p>
        </p:txBody>
      </p:sp>
      <p:grpSp>
        <p:nvGrpSpPr>
          <p:cNvPr id="12" name="Gruppo 11"/>
          <p:cNvGrpSpPr/>
          <p:nvPr/>
        </p:nvGrpSpPr>
        <p:grpSpPr>
          <a:xfrm>
            <a:off x="714348" y="2214554"/>
            <a:ext cx="7982000" cy="2962290"/>
            <a:chOff x="714348" y="1928802"/>
            <a:chExt cx="7982000" cy="2962290"/>
          </a:xfrm>
        </p:grpSpPr>
        <p:pic>
          <p:nvPicPr>
            <p:cNvPr id="178182" name="Picture 6" descr="http://www.radtech.it/images/TASL-Rad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348" y="1928802"/>
              <a:ext cx="1609216" cy="1373198"/>
            </a:xfrm>
            <a:prstGeom prst="rect">
              <a:avLst/>
            </a:prstGeom>
            <a:noFill/>
            <a:extLst>
              <a:ext uri="{909E8E84-426E-40DD-AFC4-6F175D3DCCD1}">
                <a14:hiddenFill xmlns:a14="http://schemas.microsoft.com/office/drawing/2010/main">
                  <a:solidFill>
                    <a:srgbClr val="FFFFFF"/>
                  </a:solidFill>
                </a14:hiddenFill>
              </a:ext>
            </a:extLst>
          </p:spPr>
        </p:pic>
        <p:pic>
          <p:nvPicPr>
            <p:cNvPr id="178183" name="Picture 7" descr="C:\Documents and Settings\Luisella\Desktop\canestr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60" y="1928802"/>
              <a:ext cx="1557350" cy="1406806"/>
            </a:xfrm>
            <a:prstGeom prst="rect">
              <a:avLst/>
            </a:prstGeom>
            <a:noFill/>
            <a:extLst>
              <a:ext uri="{909E8E84-426E-40DD-AFC4-6F175D3DCCD1}">
                <a14:hiddenFill xmlns:a14="http://schemas.microsoft.com/office/drawing/2010/main">
                  <a:solidFill>
                    <a:srgbClr val="FFFFFF"/>
                  </a:solidFill>
                </a14:hiddenFill>
              </a:ext>
            </a:extLst>
          </p:spPr>
        </p:pic>
        <p:pic>
          <p:nvPicPr>
            <p:cNvPr id="17818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6944" y="1928802"/>
              <a:ext cx="1519313" cy="1393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8185"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57422" y="3500438"/>
              <a:ext cx="1578261" cy="1365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8187"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43372" y="3500438"/>
              <a:ext cx="1571604" cy="1377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Immagine 9" descr="MIAM RadOut dett.JPG"/>
            <p:cNvPicPr/>
            <p:nvPr/>
          </p:nvPicPr>
          <p:blipFill>
            <a:blip r:embed="rId7" cstate="print"/>
            <a:stretch>
              <a:fillRect/>
            </a:stretch>
          </p:blipFill>
          <p:spPr>
            <a:xfrm>
              <a:off x="714348" y="3500438"/>
              <a:ext cx="1571636" cy="135732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3175">
              <a:solidFill>
                <a:srgbClr val="000000"/>
              </a:solidFill>
            </a:ln>
          </p:spPr>
        </p:pic>
        <p:pic>
          <p:nvPicPr>
            <p:cNvPr id="11" name="Immagine 10" descr="DSC_2072bis"/>
            <p:cNvPicPr/>
            <p:nvPr/>
          </p:nvPicPr>
          <p:blipFill>
            <a:blip r:embed="rId8" cstate="print"/>
            <a:srcRect/>
            <a:stretch>
              <a:fillRect/>
            </a:stretch>
          </p:blipFill>
          <p:spPr bwMode="auto">
            <a:xfrm>
              <a:off x="5786446" y="2143116"/>
              <a:ext cx="2909902" cy="2747976"/>
            </a:xfrm>
            <a:prstGeom prst="rect">
              <a:avLst/>
            </a:prstGeom>
            <a:noFill/>
            <a:ln w="9525">
              <a:noFill/>
              <a:miter lim="800000"/>
              <a:headEnd/>
              <a:tailEnd/>
            </a:ln>
          </p:spPr>
        </p:pic>
      </p:grpSp>
      <p:sp>
        <p:nvSpPr>
          <p:cNvPr id="13" name="Titolo 1"/>
          <p:cNvSpPr txBox="1">
            <a:spLocks/>
          </p:cNvSpPr>
          <p:nvPr/>
        </p:nvSpPr>
        <p:spPr>
          <a:xfrm>
            <a:off x="457200" y="274638"/>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0" i="0" u="none" strike="noStrike" kern="1200" cap="none" spc="0" normalizeH="0" baseline="0" noProof="0" smtClean="0">
                <a:ln>
                  <a:noFill/>
                </a:ln>
                <a:solidFill>
                  <a:srgbClr val="FF0000"/>
                </a:solidFill>
                <a:effectLst/>
                <a:uLnTx/>
                <a:uFillTx/>
                <a:latin typeface="+mj-lt"/>
                <a:ea typeface="+mj-ea"/>
                <a:cs typeface="+mj-cs"/>
              </a:rPr>
              <a:t>Track Detectors</a:t>
            </a:r>
            <a:endParaRPr kumimoji="0" lang="it-IT" sz="4400" b="0" i="0" u="none" strike="noStrike" kern="1200" cap="none" spc="0" normalizeH="0" baseline="0" noProof="0" dirty="0">
              <a:ln>
                <a:noFill/>
              </a:ln>
              <a:solidFill>
                <a:srgbClr val="FF0000"/>
              </a:solidFill>
              <a:effectLst/>
              <a:uLnTx/>
              <a:uFillTx/>
              <a:latin typeface="+mj-lt"/>
              <a:ea typeface="+mj-ea"/>
              <a:cs typeface="+mj-cs"/>
            </a:endParaRPr>
          </a:p>
        </p:txBody>
      </p:sp>
    </p:spTree>
    <p:extLst>
      <p:ext uri="{BB962C8B-B14F-4D97-AF65-F5344CB8AC3E}">
        <p14:creationId xmlns:p14="http://schemas.microsoft.com/office/powerpoint/2010/main" val="33812644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solidFill>
                  <a:srgbClr val="FF0000"/>
                </a:solidFill>
              </a:rPr>
              <a:t>Electrets</a:t>
            </a:r>
            <a:endParaRPr lang="en-US" dirty="0"/>
          </a:p>
        </p:txBody>
      </p:sp>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4</a:t>
            </a:fld>
            <a:endParaRPr lang="en-GB">
              <a:solidFill>
                <a:prstClr val="black">
                  <a:tint val="75000"/>
                </a:prstClr>
              </a:solidFill>
            </a:endParaRPr>
          </a:p>
        </p:txBody>
      </p:sp>
      <p:graphicFrame>
        <p:nvGraphicFramePr>
          <p:cNvPr id="45057" name="Object 4"/>
          <p:cNvGraphicFramePr>
            <a:graphicFrameLocks noChangeAspect="1"/>
          </p:cNvGraphicFramePr>
          <p:nvPr/>
        </p:nvGraphicFramePr>
        <p:xfrm>
          <a:off x="2285984" y="1562282"/>
          <a:ext cx="4429156" cy="4147940"/>
        </p:xfrm>
        <a:graphic>
          <a:graphicData uri="http://schemas.openxmlformats.org/presentationml/2006/ole">
            <mc:AlternateContent xmlns:mc="http://schemas.openxmlformats.org/markup-compatibility/2006">
              <mc:Choice xmlns:v="urn:schemas-microsoft-com:vml" Requires="v">
                <p:oleObj spid="_x0000_s45058" name="Photo Editor Photo" r:id="rId3" imgW="2742857" imgH="2924583" progId="">
                  <p:embed/>
                </p:oleObj>
              </mc:Choice>
              <mc:Fallback>
                <p:oleObj name="Photo Editor Photo" r:id="rId3" imgW="2742857" imgH="2924583" progId="">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5984" y="1562282"/>
                        <a:ext cx="4429156" cy="41479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02770005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12" name="Text Box 8"/>
          <p:cNvSpPr txBox="1">
            <a:spLocks noChangeArrowheads="1"/>
          </p:cNvSpPr>
          <p:nvPr/>
        </p:nvSpPr>
        <p:spPr bwMode="auto">
          <a:xfrm>
            <a:off x="642910" y="1428736"/>
            <a:ext cx="3441881" cy="525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algn="l"/>
            <a:r>
              <a:rPr lang="en-US" sz="2800" dirty="0" smtClean="0"/>
              <a:t>CR-39 radon detectors</a:t>
            </a:r>
            <a:endParaRPr lang="en-US" sz="2800" dirty="0"/>
          </a:p>
        </p:txBody>
      </p:sp>
      <p:sp>
        <p:nvSpPr>
          <p:cNvPr id="7" name="Titolo 1"/>
          <p:cNvSpPr txBox="1">
            <a:spLocks/>
          </p:cNvSpPr>
          <p:nvPr/>
        </p:nvSpPr>
        <p:spPr>
          <a:xfrm>
            <a:off x="457200" y="274638"/>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0" i="0" u="none" strike="noStrike" kern="1200" cap="none" spc="0" normalizeH="0" baseline="0" noProof="0" dirty="0" err="1" smtClean="0">
                <a:ln>
                  <a:noFill/>
                </a:ln>
                <a:solidFill>
                  <a:srgbClr val="FF0000"/>
                </a:solidFill>
                <a:effectLst/>
                <a:uLnTx/>
                <a:uFillTx/>
                <a:latin typeface="+mj-lt"/>
                <a:ea typeface="+mj-ea"/>
                <a:cs typeface="+mj-cs"/>
              </a:rPr>
              <a:t>Track</a:t>
            </a:r>
            <a:r>
              <a:rPr kumimoji="0" lang="it-IT" sz="4400" b="0" i="0" u="none" strike="noStrike" kern="1200" cap="none" spc="0" normalizeH="0" baseline="0" noProof="0" dirty="0" smtClean="0">
                <a:ln>
                  <a:noFill/>
                </a:ln>
                <a:solidFill>
                  <a:srgbClr val="FF0000"/>
                </a:solidFill>
                <a:effectLst/>
                <a:uLnTx/>
                <a:uFillTx/>
                <a:latin typeface="+mj-lt"/>
                <a:ea typeface="+mj-ea"/>
                <a:cs typeface="+mj-cs"/>
              </a:rPr>
              <a:t> </a:t>
            </a:r>
            <a:r>
              <a:rPr kumimoji="0" lang="it-IT" sz="4400" b="0" i="0" u="none" strike="noStrike" kern="1200" cap="none" spc="0" normalizeH="0" baseline="0" noProof="0" dirty="0" err="1" smtClean="0">
                <a:ln>
                  <a:noFill/>
                </a:ln>
                <a:solidFill>
                  <a:srgbClr val="FF0000"/>
                </a:solidFill>
                <a:effectLst/>
                <a:uLnTx/>
                <a:uFillTx/>
                <a:latin typeface="+mj-lt"/>
                <a:ea typeface="+mj-ea"/>
                <a:cs typeface="+mj-cs"/>
              </a:rPr>
              <a:t>Detectors</a:t>
            </a:r>
            <a:endParaRPr kumimoji="0" lang="it-IT" sz="4400" b="0" i="0" u="none" strike="noStrike" kern="1200" cap="none" spc="0" normalizeH="0" baseline="0" noProof="0" dirty="0">
              <a:ln>
                <a:noFill/>
              </a:ln>
              <a:solidFill>
                <a:srgbClr val="FF0000"/>
              </a:solidFill>
              <a:effectLst/>
              <a:uLnTx/>
              <a:uFillTx/>
              <a:latin typeface="+mj-lt"/>
              <a:ea typeface="+mj-ea"/>
              <a:cs typeface="+mj-cs"/>
            </a:endParaRPr>
          </a:p>
        </p:txBody>
      </p:sp>
      <p:sp>
        <p:nvSpPr>
          <p:cNvPr id="9" name="Text Box 8"/>
          <p:cNvSpPr txBox="1">
            <a:spLocks noChangeArrowheads="1"/>
          </p:cNvSpPr>
          <p:nvPr/>
        </p:nvSpPr>
        <p:spPr bwMode="auto">
          <a:xfrm>
            <a:off x="928662" y="2285992"/>
            <a:ext cx="7500990" cy="224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p>
            <a:pPr>
              <a:buFont typeface="Arial" pitchFamily="34" charset="0"/>
              <a:buChar char="•"/>
            </a:pPr>
            <a:r>
              <a:rPr lang="en-US" sz="2000" dirty="0" smtClean="0"/>
              <a:t>Exposure in ambient</a:t>
            </a:r>
          </a:p>
          <a:p>
            <a:pPr>
              <a:buFont typeface="Arial" pitchFamily="34" charset="0"/>
              <a:buChar char="•"/>
            </a:pPr>
            <a:r>
              <a:rPr lang="en-US" sz="2000" dirty="0" smtClean="0"/>
              <a:t>After exposure, the detector is chemically etched.</a:t>
            </a:r>
          </a:p>
          <a:p>
            <a:pPr>
              <a:buFont typeface="Arial" pitchFamily="34" charset="0"/>
              <a:buChar char="•"/>
            </a:pPr>
            <a:r>
              <a:rPr lang="en-US" sz="2000" dirty="0" err="1" smtClean="0"/>
              <a:t>Detertors</a:t>
            </a:r>
            <a:r>
              <a:rPr lang="en-US" sz="2000" dirty="0" smtClean="0"/>
              <a:t> are scanned by optical system and morphological analysis of the track is performed</a:t>
            </a:r>
          </a:p>
          <a:p>
            <a:pPr>
              <a:buFont typeface="Arial" pitchFamily="34" charset="0"/>
              <a:buChar char="•"/>
            </a:pPr>
            <a:r>
              <a:rPr lang="en-US" sz="2000" dirty="0" smtClean="0"/>
              <a:t>The analysis allows to filter tracks (background reduction)</a:t>
            </a:r>
          </a:p>
          <a:p>
            <a:pPr>
              <a:buFont typeface="Arial" pitchFamily="34" charset="0"/>
              <a:buChar char="•"/>
            </a:pPr>
            <a:r>
              <a:rPr lang="en-US" sz="2000" dirty="0" smtClean="0"/>
              <a:t>The number of tracks from radon and daughters  (Po-218 and Po-214) is proportional to radon concentration</a:t>
            </a:r>
          </a:p>
        </p:txBody>
      </p:sp>
    </p:spTree>
    <p:extLst>
      <p:ext uri="{BB962C8B-B14F-4D97-AF65-F5344CB8AC3E}">
        <p14:creationId xmlns:p14="http://schemas.microsoft.com/office/powerpoint/2010/main" val="28832760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41</a:t>
            </a:fld>
            <a:endParaRPr lang="en-GB">
              <a:solidFill>
                <a:prstClr val="black">
                  <a:tint val="75000"/>
                </a:prstClr>
              </a:solidFill>
            </a:endParaRPr>
          </a:p>
        </p:txBody>
      </p:sp>
      <p:pic>
        <p:nvPicPr>
          <p:cNvPr id="136194" name="Picture 2" descr="misura apertura traccia"/>
          <p:cNvPicPr>
            <a:picLocks noChangeAspect="1" noChangeArrowheads="1"/>
          </p:cNvPicPr>
          <p:nvPr/>
        </p:nvPicPr>
        <p:blipFill>
          <a:blip r:embed="rId2"/>
          <a:srcRect/>
          <a:stretch>
            <a:fillRect/>
          </a:stretch>
        </p:blipFill>
        <p:spPr bwMode="auto">
          <a:xfrm>
            <a:off x="2428860" y="1571612"/>
            <a:ext cx="4146510" cy="3119571"/>
          </a:xfrm>
          <a:prstGeom prst="rect">
            <a:avLst/>
          </a:prstGeom>
          <a:noFill/>
          <a:ln w="9525">
            <a:noFill/>
            <a:miter lim="800000"/>
            <a:headEnd/>
            <a:tailEnd/>
          </a:ln>
        </p:spPr>
      </p:pic>
      <p:sp>
        <p:nvSpPr>
          <p:cNvPr id="6" name="Titolo 1"/>
          <p:cNvSpPr txBox="1">
            <a:spLocks noGrp="1"/>
          </p:cNvSpPr>
          <p:nvPr>
            <p:ph type="title"/>
          </p:nvPr>
        </p:nvSpPr>
        <p:spPr>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0" i="0" u="none" strike="noStrike" kern="1200" cap="none" spc="0" normalizeH="0" baseline="0" noProof="0" dirty="0" err="1" smtClean="0">
                <a:ln>
                  <a:noFill/>
                </a:ln>
                <a:solidFill>
                  <a:srgbClr val="FF0000"/>
                </a:solidFill>
                <a:effectLst/>
                <a:uLnTx/>
                <a:uFillTx/>
                <a:latin typeface="+mj-lt"/>
                <a:ea typeface="+mj-ea"/>
                <a:cs typeface="+mj-cs"/>
              </a:rPr>
              <a:t>Track</a:t>
            </a:r>
            <a:r>
              <a:rPr kumimoji="0" lang="it-IT" sz="4400" b="0" i="0" u="none" strike="noStrike" kern="1200" cap="none" spc="0" normalizeH="0" baseline="0" noProof="0" dirty="0" smtClean="0">
                <a:ln>
                  <a:noFill/>
                </a:ln>
                <a:solidFill>
                  <a:srgbClr val="FF0000"/>
                </a:solidFill>
                <a:effectLst/>
                <a:uLnTx/>
                <a:uFillTx/>
                <a:latin typeface="+mj-lt"/>
                <a:ea typeface="+mj-ea"/>
                <a:cs typeface="+mj-cs"/>
              </a:rPr>
              <a:t> </a:t>
            </a:r>
            <a:r>
              <a:rPr kumimoji="0" lang="it-IT" sz="4400" b="0" i="0" u="none" strike="noStrike" kern="1200" cap="none" spc="0" normalizeH="0" baseline="0" noProof="0" dirty="0" err="1" smtClean="0">
                <a:ln>
                  <a:noFill/>
                </a:ln>
                <a:solidFill>
                  <a:srgbClr val="FF0000"/>
                </a:solidFill>
                <a:effectLst/>
                <a:uLnTx/>
                <a:uFillTx/>
                <a:latin typeface="+mj-lt"/>
                <a:ea typeface="+mj-ea"/>
                <a:cs typeface="+mj-cs"/>
              </a:rPr>
              <a:t>Detectors</a:t>
            </a:r>
            <a:endParaRPr kumimoji="0" lang="it-IT" sz="4400" b="0" i="0" u="none" strike="noStrike" kern="1200" cap="none" spc="0" normalizeH="0" baseline="0" noProof="0" dirty="0">
              <a:ln>
                <a:noFill/>
              </a:ln>
              <a:solidFill>
                <a:srgbClr val="FF0000"/>
              </a:solidFill>
              <a:effectLst/>
              <a:uLnTx/>
              <a:uFillTx/>
              <a:latin typeface="+mj-lt"/>
              <a:ea typeface="+mj-ea"/>
              <a:cs typeface="+mj-cs"/>
            </a:endParaRPr>
          </a:p>
        </p:txBody>
      </p:sp>
      <p:sp>
        <p:nvSpPr>
          <p:cNvPr id="7" name="Text Box 8"/>
          <p:cNvSpPr txBox="1">
            <a:spLocks noChangeArrowheads="1"/>
          </p:cNvSpPr>
          <p:nvPr/>
        </p:nvSpPr>
        <p:spPr bwMode="auto">
          <a:xfrm>
            <a:off x="857224" y="4929198"/>
            <a:ext cx="8080267" cy="463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algn="l"/>
            <a:r>
              <a:rPr lang="en-US" sz="2400" dirty="0" smtClean="0"/>
              <a:t>Alpha tracks from radon and radon daughters in CR39 detector</a:t>
            </a:r>
            <a:endParaRPr lang="en-US" sz="2400" dirty="0"/>
          </a:p>
        </p:txBody>
      </p:sp>
    </p:spTree>
    <p:extLst>
      <p:ext uri="{BB962C8B-B14F-4D97-AF65-F5344CB8AC3E}">
        <p14:creationId xmlns:p14="http://schemas.microsoft.com/office/powerpoint/2010/main" val="8685253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42</a:t>
            </a:fld>
            <a:endParaRPr lang="en-GB">
              <a:solidFill>
                <a:prstClr val="black">
                  <a:tint val="75000"/>
                </a:prstClr>
              </a:solidFill>
            </a:endParaRPr>
          </a:p>
        </p:txBody>
      </p:sp>
      <p:sp>
        <p:nvSpPr>
          <p:cNvPr id="6" name="Titolo 1"/>
          <p:cNvSpPr txBox="1">
            <a:spLocks noGrp="1"/>
          </p:cNvSpPr>
          <p:nvPr>
            <p:ph type="title"/>
          </p:nvPr>
        </p:nvSpPr>
        <p:spPr>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0" i="0" u="none" strike="noStrike" kern="1200" cap="none" spc="0" normalizeH="0" baseline="0" noProof="0" dirty="0" err="1" smtClean="0">
                <a:ln>
                  <a:noFill/>
                </a:ln>
                <a:solidFill>
                  <a:srgbClr val="FF0000"/>
                </a:solidFill>
                <a:effectLst/>
                <a:uLnTx/>
                <a:uFillTx/>
                <a:latin typeface="+mj-lt"/>
                <a:ea typeface="+mj-ea"/>
                <a:cs typeface="+mj-cs"/>
              </a:rPr>
              <a:t>Track</a:t>
            </a:r>
            <a:r>
              <a:rPr kumimoji="0" lang="it-IT" sz="4400" b="0" i="0" u="none" strike="noStrike" kern="1200" cap="none" spc="0" normalizeH="0" baseline="0" noProof="0" dirty="0" smtClean="0">
                <a:ln>
                  <a:noFill/>
                </a:ln>
                <a:solidFill>
                  <a:srgbClr val="FF0000"/>
                </a:solidFill>
                <a:effectLst/>
                <a:uLnTx/>
                <a:uFillTx/>
                <a:latin typeface="+mj-lt"/>
                <a:ea typeface="+mj-ea"/>
                <a:cs typeface="+mj-cs"/>
              </a:rPr>
              <a:t> </a:t>
            </a:r>
            <a:r>
              <a:rPr kumimoji="0" lang="it-IT" sz="4400" b="0" i="0" u="none" strike="noStrike" kern="1200" cap="none" spc="0" normalizeH="0" baseline="0" noProof="0" dirty="0" err="1" smtClean="0">
                <a:ln>
                  <a:noFill/>
                </a:ln>
                <a:solidFill>
                  <a:srgbClr val="FF0000"/>
                </a:solidFill>
                <a:effectLst/>
                <a:uLnTx/>
                <a:uFillTx/>
                <a:latin typeface="+mj-lt"/>
                <a:ea typeface="+mj-ea"/>
                <a:cs typeface="+mj-cs"/>
              </a:rPr>
              <a:t>Detectors</a:t>
            </a:r>
            <a:endParaRPr kumimoji="0" lang="it-IT" sz="4400" b="0" i="0" u="none" strike="noStrike" kern="1200" cap="none" spc="0" normalizeH="0" baseline="0" noProof="0" dirty="0">
              <a:ln>
                <a:noFill/>
              </a:ln>
              <a:solidFill>
                <a:srgbClr val="FF0000"/>
              </a:solidFill>
              <a:effectLst/>
              <a:uLnTx/>
              <a:uFillTx/>
              <a:latin typeface="+mj-lt"/>
              <a:ea typeface="+mj-ea"/>
              <a:cs typeface="+mj-cs"/>
            </a:endParaRPr>
          </a:p>
        </p:txBody>
      </p:sp>
      <p:sp>
        <p:nvSpPr>
          <p:cNvPr id="7" name="Text Box 8"/>
          <p:cNvSpPr txBox="1">
            <a:spLocks noChangeArrowheads="1"/>
          </p:cNvSpPr>
          <p:nvPr/>
        </p:nvSpPr>
        <p:spPr bwMode="auto">
          <a:xfrm>
            <a:off x="857224" y="4929198"/>
            <a:ext cx="6510350" cy="402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algn="l"/>
            <a:r>
              <a:rPr lang="en-US" sz="2000" dirty="0" smtClean="0"/>
              <a:t>Alfa tracks from radon and radon daughters in CR39 detector</a:t>
            </a:r>
            <a:endParaRPr lang="en-US" sz="2000" dirty="0"/>
          </a:p>
        </p:txBody>
      </p:sp>
      <p:pic>
        <p:nvPicPr>
          <p:cNvPr id="164866" name="Picture 2"/>
          <p:cNvPicPr>
            <a:picLocks noChangeAspect="1" noChangeArrowheads="1"/>
          </p:cNvPicPr>
          <p:nvPr/>
        </p:nvPicPr>
        <p:blipFill>
          <a:blip r:embed="rId2" cstate="print"/>
          <a:srcRect/>
          <a:stretch>
            <a:fillRect/>
          </a:stretch>
        </p:blipFill>
        <p:spPr bwMode="auto">
          <a:xfrm>
            <a:off x="928662" y="1714488"/>
            <a:ext cx="2681283" cy="2573724"/>
          </a:xfrm>
          <a:prstGeom prst="rect">
            <a:avLst/>
          </a:prstGeom>
          <a:noFill/>
          <a:ln w="9525">
            <a:noFill/>
            <a:miter lim="800000"/>
            <a:headEnd/>
            <a:tailEnd/>
          </a:ln>
          <a:effectLst/>
        </p:spPr>
      </p:pic>
      <p:pic>
        <p:nvPicPr>
          <p:cNvPr id="164867" name="Picture 3"/>
          <p:cNvPicPr>
            <a:picLocks noChangeAspect="1" noChangeArrowheads="1"/>
          </p:cNvPicPr>
          <p:nvPr/>
        </p:nvPicPr>
        <p:blipFill>
          <a:blip r:embed="rId3"/>
          <a:srcRect/>
          <a:stretch>
            <a:fillRect/>
          </a:stretch>
        </p:blipFill>
        <p:spPr bwMode="auto">
          <a:xfrm>
            <a:off x="3643306" y="1785926"/>
            <a:ext cx="4719666" cy="2643206"/>
          </a:xfrm>
          <a:prstGeom prst="rect">
            <a:avLst/>
          </a:prstGeom>
          <a:noFill/>
          <a:ln w="9525">
            <a:noFill/>
            <a:miter lim="800000"/>
            <a:headEnd/>
            <a:tailEnd/>
          </a:ln>
          <a:effectLst/>
        </p:spPr>
      </p:pic>
    </p:spTree>
    <p:extLst>
      <p:ext uri="{BB962C8B-B14F-4D97-AF65-F5344CB8AC3E}">
        <p14:creationId xmlns:p14="http://schemas.microsoft.com/office/powerpoint/2010/main" val="8685253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43</a:t>
            </a:fld>
            <a:endParaRPr lang="en-GB">
              <a:solidFill>
                <a:prstClr val="black">
                  <a:tint val="75000"/>
                </a:prstClr>
              </a:solidFill>
            </a:endParaRPr>
          </a:p>
        </p:txBody>
      </p:sp>
      <p:sp>
        <p:nvSpPr>
          <p:cNvPr id="6" name="Titolo 1"/>
          <p:cNvSpPr txBox="1">
            <a:spLocks noGrp="1"/>
          </p:cNvSpPr>
          <p:nvPr>
            <p:ph type="title"/>
          </p:nvPr>
        </p:nvSpPr>
        <p:spPr>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0" i="0" u="none" strike="noStrike" kern="1200" cap="none" spc="0" normalizeH="0" baseline="0" noProof="0" dirty="0" err="1" smtClean="0">
                <a:ln>
                  <a:noFill/>
                </a:ln>
                <a:solidFill>
                  <a:srgbClr val="FF0000"/>
                </a:solidFill>
                <a:effectLst/>
                <a:uLnTx/>
                <a:uFillTx/>
                <a:latin typeface="+mj-lt"/>
                <a:ea typeface="+mj-ea"/>
                <a:cs typeface="+mj-cs"/>
              </a:rPr>
              <a:t>Track</a:t>
            </a:r>
            <a:r>
              <a:rPr kumimoji="0" lang="it-IT" sz="4400" b="0" i="0" u="none" strike="noStrike" kern="1200" cap="none" spc="0" normalizeH="0" baseline="0" noProof="0" dirty="0" smtClean="0">
                <a:ln>
                  <a:noFill/>
                </a:ln>
                <a:solidFill>
                  <a:srgbClr val="FF0000"/>
                </a:solidFill>
                <a:effectLst/>
                <a:uLnTx/>
                <a:uFillTx/>
                <a:latin typeface="+mj-lt"/>
                <a:ea typeface="+mj-ea"/>
                <a:cs typeface="+mj-cs"/>
              </a:rPr>
              <a:t> </a:t>
            </a:r>
            <a:r>
              <a:rPr kumimoji="0" lang="it-IT" sz="4400" b="0" i="0" u="none" strike="noStrike" kern="1200" cap="none" spc="0" normalizeH="0" baseline="0" noProof="0" dirty="0" err="1" smtClean="0">
                <a:ln>
                  <a:noFill/>
                </a:ln>
                <a:solidFill>
                  <a:srgbClr val="FF0000"/>
                </a:solidFill>
                <a:effectLst/>
                <a:uLnTx/>
                <a:uFillTx/>
                <a:latin typeface="+mj-lt"/>
                <a:ea typeface="+mj-ea"/>
                <a:cs typeface="+mj-cs"/>
              </a:rPr>
              <a:t>Detectors</a:t>
            </a:r>
            <a:endParaRPr kumimoji="0" lang="it-IT" sz="4400" b="0" i="0" u="none" strike="noStrike" kern="1200" cap="none" spc="0" normalizeH="0" baseline="0" noProof="0" dirty="0">
              <a:ln>
                <a:noFill/>
              </a:ln>
              <a:solidFill>
                <a:srgbClr val="FF0000"/>
              </a:solidFill>
              <a:effectLst/>
              <a:uLnTx/>
              <a:uFillTx/>
              <a:latin typeface="+mj-lt"/>
              <a:ea typeface="+mj-ea"/>
              <a:cs typeface="+mj-cs"/>
            </a:endParaRPr>
          </a:p>
        </p:txBody>
      </p:sp>
      <p:sp>
        <p:nvSpPr>
          <p:cNvPr id="7" name="Text Box 8"/>
          <p:cNvSpPr txBox="1">
            <a:spLocks noChangeArrowheads="1"/>
          </p:cNvSpPr>
          <p:nvPr/>
        </p:nvSpPr>
        <p:spPr bwMode="auto">
          <a:xfrm>
            <a:off x="1142976" y="4786322"/>
            <a:ext cx="7215238" cy="7100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p>
            <a:pPr algn="l"/>
            <a:r>
              <a:rPr lang="en-US" sz="2000" dirty="0" smtClean="0"/>
              <a:t>Tracks from </a:t>
            </a:r>
            <a:r>
              <a:rPr lang="en-US" sz="2000" dirty="0" err="1" smtClean="0"/>
              <a:t>plateout</a:t>
            </a:r>
            <a:r>
              <a:rPr lang="en-US" sz="2000" dirty="0" smtClean="0"/>
              <a:t> and airborne activity in bare exposed detector</a:t>
            </a:r>
          </a:p>
          <a:p>
            <a:pPr algn="l"/>
            <a:r>
              <a:rPr lang="en-US" sz="2000" dirty="0" smtClean="0"/>
              <a:t>Etching conditions:  NaOH 25% w/v, 98°C, 60’</a:t>
            </a:r>
            <a:endParaRPr lang="en-US" sz="2000" dirty="0"/>
          </a:p>
        </p:txBody>
      </p:sp>
      <p:pic>
        <p:nvPicPr>
          <p:cNvPr id="165890" name="Picture 2"/>
          <p:cNvPicPr>
            <a:picLocks noChangeAspect="1" noChangeArrowheads="1"/>
          </p:cNvPicPr>
          <p:nvPr/>
        </p:nvPicPr>
        <p:blipFill>
          <a:blip r:embed="rId2"/>
          <a:srcRect/>
          <a:stretch>
            <a:fillRect/>
          </a:stretch>
        </p:blipFill>
        <p:spPr bwMode="auto">
          <a:xfrm>
            <a:off x="1857356" y="1285860"/>
            <a:ext cx="4912262" cy="3556267"/>
          </a:xfrm>
          <a:prstGeom prst="rect">
            <a:avLst/>
          </a:prstGeom>
          <a:noFill/>
          <a:ln w="9525">
            <a:noFill/>
            <a:miter lim="800000"/>
            <a:headEnd/>
            <a:tailEnd/>
          </a:ln>
          <a:effectLst/>
        </p:spPr>
      </p:pic>
    </p:spTree>
    <p:extLst>
      <p:ext uri="{BB962C8B-B14F-4D97-AF65-F5344CB8AC3E}">
        <p14:creationId xmlns:p14="http://schemas.microsoft.com/office/powerpoint/2010/main" val="8685253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44</a:t>
            </a:fld>
            <a:endParaRPr lang="en-GB">
              <a:solidFill>
                <a:prstClr val="black">
                  <a:tint val="75000"/>
                </a:prstClr>
              </a:solidFill>
            </a:endParaRPr>
          </a:p>
        </p:txBody>
      </p:sp>
      <p:sp>
        <p:nvSpPr>
          <p:cNvPr id="17"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
        <p:nvSpPr>
          <p:cNvPr id="18" name="Rectangle 50"/>
          <p:cNvSpPr>
            <a:spLocks noChangeArrowheads="1"/>
          </p:cNvSpPr>
          <p:nvPr/>
        </p:nvSpPr>
        <p:spPr bwMode="auto">
          <a:xfrm>
            <a:off x="928662" y="1643049"/>
            <a:ext cx="7286676" cy="30777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spcBef>
                <a:spcPct val="0"/>
              </a:spcBef>
            </a:pPr>
            <a:r>
              <a:rPr lang="it-IT" sz="2400" dirty="0" smtClean="0">
                <a:solidFill>
                  <a:srgbClr val="0070C0"/>
                </a:solidFill>
              </a:rPr>
              <a:t>CR-39 NEUTRON DOSIMETRY AND SPECTROMETRY</a:t>
            </a:r>
          </a:p>
          <a:p>
            <a:pPr eaLnBrk="1" hangingPunct="1">
              <a:spcBef>
                <a:spcPct val="0"/>
              </a:spcBef>
            </a:pPr>
            <a:endParaRPr lang="it-IT" sz="2000" b="1" dirty="0" smtClean="0"/>
          </a:p>
          <a:p>
            <a:pPr marL="457200" indent="-457200" eaLnBrk="1" hangingPunct="1">
              <a:lnSpc>
                <a:spcPct val="150000"/>
              </a:lnSpc>
              <a:spcBef>
                <a:spcPct val="0"/>
              </a:spcBef>
              <a:buFont typeface="+mj-lt"/>
              <a:buAutoNum type="arabicPeriod"/>
            </a:pPr>
            <a:r>
              <a:rPr lang="it-IT" sz="2000" dirty="0" smtClean="0"/>
              <a:t>CR39 </a:t>
            </a:r>
            <a:r>
              <a:rPr lang="it-IT" sz="2000" dirty="0" err="1" smtClean="0"/>
              <a:t>coupled</a:t>
            </a:r>
            <a:r>
              <a:rPr lang="it-IT" sz="2000" dirty="0" smtClean="0"/>
              <a:t> </a:t>
            </a:r>
            <a:r>
              <a:rPr lang="it-IT" sz="2000" dirty="0" err="1" smtClean="0"/>
              <a:t>to</a:t>
            </a:r>
            <a:r>
              <a:rPr lang="it-IT" sz="2000" dirty="0" smtClean="0"/>
              <a:t> a </a:t>
            </a:r>
            <a:r>
              <a:rPr lang="it-IT" sz="2000" dirty="0" err="1" smtClean="0"/>
              <a:t>Boron</a:t>
            </a:r>
            <a:r>
              <a:rPr lang="it-IT" sz="2000" dirty="0" smtClean="0"/>
              <a:t> </a:t>
            </a:r>
            <a:r>
              <a:rPr lang="it-IT" sz="2000" dirty="0" err="1" smtClean="0"/>
              <a:t>converter</a:t>
            </a:r>
            <a:r>
              <a:rPr lang="it-IT" sz="2000" dirty="0" smtClean="0"/>
              <a:t>  </a:t>
            </a:r>
            <a:r>
              <a:rPr lang="it-IT" sz="2000" dirty="0" err="1" smtClean="0"/>
              <a:t>as</a:t>
            </a:r>
            <a:r>
              <a:rPr lang="it-IT" sz="2000" dirty="0" smtClean="0"/>
              <a:t> </a:t>
            </a:r>
            <a:r>
              <a:rPr lang="it-IT" sz="2000" dirty="0" err="1" smtClean="0"/>
              <a:t>thermal</a:t>
            </a:r>
            <a:r>
              <a:rPr lang="it-IT" sz="2000" dirty="0" smtClean="0"/>
              <a:t> </a:t>
            </a:r>
            <a:r>
              <a:rPr lang="it-IT" sz="2000" dirty="0" err="1" smtClean="0"/>
              <a:t>neutron</a:t>
            </a:r>
            <a:r>
              <a:rPr lang="it-IT" sz="2000" dirty="0" smtClean="0"/>
              <a:t> detector inside </a:t>
            </a:r>
            <a:r>
              <a:rPr lang="it-IT" sz="2000" dirty="0" err="1" smtClean="0"/>
              <a:t>Bonner</a:t>
            </a:r>
            <a:r>
              <a:rPr lang="it-IT" sz="2000" dirty="0" smtClean="0"/>
              <a:t> </a:t>
            </a:r>
            <a:r>
              <a:rPr lang="it-IT" sz="2000" dirty="0" err="1" smtClean="0"/>
              <a:t>sphere</a:t>
            </a:r>
            <a:endParaRPr lang="it-IT" sz="2000" dirty="0" smtClean="0"/>
          </a:p>
          <a:p>
            <a:pPr marL="457200" indent="-457200" eaLnBrk="1" hangingPunct="1">
              <a:lnSpc>
                <a:spcPct val="150000"/>
              </a:lnSpc>
              <a:spcBef>
                <a:spcPct val="0"/>
              </a:spcBef>
              <a:buFont typeface="+mj-lt"/>
              <a:buAutoNum type="arabicPeriod"/>
            </a:pPr>
            <a:r>
              <a:rPr lang="it-IT" sz="2000" dirty="0" err="1" smtClean="0"/>
              <a:t>Use</a:t>
            </a:r>
            <a:r>
              <a:rPr lang="it-IT" sz="2000" dirty="0" smtClean="0"/>
              <a:t> </a:t>
            </a:r>
            <a:r>
              <a:rPr lang="it-IT" sz="2000" dirty="0" err="1" smtClean="0"/>
              <a:t>of</a:t>
            </a:r>
            <a:r>
              <a:rPr lang="it-IT" sz="2000" dirty="0" smtClean="0"/>
              <a:t> </a:t>
            </a:r>
            <a:r>
              <a:rPr lang="it-IT" sz="2000" dirty="0" err="1" smtClean="0"/>
              <a:t>recoil</a:t>
            </a:r>
            <a:r>
              <a:rPr lang="it-IT" sz="2000" dirty="0" smtClean="0"/>
              <a:t> </a:t>
            </a:r>
            <a:r>
              <a:rPr lang="it-IT" sz="2000" dirty="0" err="1" smtClean="0"/>
              <a:t>protons</a:t>
            </a:r>
            <a:r>
              <a:rPr lang="it-IT" sz="2000" dirty="0" smtClean="0"/>
              <a:t> (</a:t>
            </a:r>
            <a:r>
              <a:rPr lang="it-IT" sz="2000" dirty="0" err="1" smtClean="0"/>
              <a:t>radiator-degrader</a:t>
            </a:r>
            <a:r>
              <a:rPr lang="it-IT" sz="2000" dirty="0" smtClean="0"/>
              <a:t> </a:t>
            </a:r>
            <a:r>
              <a:rPr lang="it-IT" sz="2000" dirty="0" err="1" smtClean="0"/>
              <a:t>tecnique</a:t>
            </a:r>
            <a:r>
              <a:rPr lang="it-IT" sz="2000" dirty="0" smtClean="0"/>
              <a:t>)</a:t>
            </a:r>
          </a:p>
          <a:p>
            <a:pPr marL="457200" indent="-457200" eaLnBrk="1" hangingPunct="1">
              <a:lnSpc>
                <a:spcPct val="150000"/>
              </a:lnSpc>
              <a:spcBef>
                <a:spcPct val="0"/>
              </a:spcBef>
              <a:buFont typeface="+mj-lt"/>
              <a:buAutoNum type="arabicPeriod"/>
            </a:pPr>
            <a:r>
              <a:rPr lang="it-IT" sz="2000" dirty="0" err="1" smtClean="0"/>
              <a:t>Calculation</a:t>
            </a:r>
            <a:r>
              <a:rPr lang="it-IT" sz="2000" dirty="0" smtClean="0"/>
              <a:t> </a:t>
            </a:r>
            <a:r>
              <a:rPr lang="it-IT" sz="2000" dirty="0" err="1" smtClean="0"/>
              <a:t>of</a:t>
            </a:r>
            <a:r>
              <a:rPr lang="it-IT" sz="2000" dirty="0" smtClean="0"/>
              <a:t> </a:t>
            </a:r>
            <a:r>
              <a:rPr lang="it-IT" sz="2000" dirty="0" err="1" smtClean="0"/>
              <a:t>particle</a:t>
            </a:r>
            <a:r>
              <a:rPr lang="it-IT" sz="2000" dirty="0" smtClean="0"/>
              <a:t> LET and </a:t>
            </a:r>
            <a:r>
              <a:rPr lang="it-IT" sz="2000" dirty="0" err="1" smtClean="0"/>
              <a:t>impinging</a:t>
            </a:r>
            <a:r>
              <a:rPr lang="it-IT" sz="2000" dirty="0" smtClean="0"/>
              <a:t> angle </a:t>
            </a:r>
            <a:r>
              <a:rPr lang="it-IT" sz="2000" dirty="0" err="1" smtClean="0"/>
              <a:t>with</a:t>
            </a:r>
            <a:r>
              <a:rPr lang="it-IT" sz="2000" dirty="0" smtClean="0"/>
              <a:t> </a:t>
            </a:r>
            <a:r>
              <a:rPr lang="it-IT" sz="2000" dirty="0" err="1" smtClean="0"/>
              <a:t>direct</a:t>
            </a:r>
            <a:r>
              <a:rPr lang="it-IT" sz="2000" dirty="0" smtClean="0"/>
              <a:t> </a:t>
            </a:r>
            <a:r>
              <a:rPr lang="it-IT" sz="2000" dirty="0" err="1" smtClean="0"/>
              <a:t>estimation</a:t>
            </a:r>
            <a:r>
              <a:rPr lang="it-IT" sz="2000" dirty="0" smtClean="0"/>
              <a:t> </a:t>
            </a:r>
            <a:r>
              <a:rPr lang="it-IT" sz="2000" dirty="0" err="1" smtClean="0"/>
              <a:t>of</a:t>
            </a:r>
            <a:r>
              <a:rPr lang="it-IT" sz="2000" dirty="0" smtClean="0"/>
              <a:t> </a:t>
            </a:r>
            <a:r>
              <a:rPr lang="it-IT" sz="2000" dirty="0" err="1" smtClean="0"/>
              <a:t>equivalent</a:t>
            </a:r>
            <a:r>
              <a:rPr lang="it-IT" sz="2000" dirty="0" smtClean="0"/>
              <a:t> dose.</a:t>
            </a:r>
          </a:p>
        </p:txBody>
      </p:sp>
    </p:spTree>
    <p:extLst>
      <p:ext uri="{BB962C8B-B14F-4D97-AF65-F5344CB8AC3E}">
        <p14:creationId xmlns:p14="http://schemas.microsoft.com/office/powerpoint/2010/main" val="34534248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45</a:t>
            </a:fld>
            <a:endParaRPr lang="en-GB">
              <a:solidFill>
                <a:prstClr val="black">
                  <a:tint val="75000"/>
                </a:prstClr>
              </a:solidFill>
            </a:endParaRPr>
          </a:p>
        </p:txBody>
      </p:sp>
      <p:grpSp>
        <p:nvGrpSpPr>
          <p:cNvPr id="2" name="Group 49"/>
          <p:cNvGrpSpPr>
            <a:grpSpLocks/>
          </p:cNvGrpSpPr>
          <p:nvPr/>
        </p:nvGrpSpPr>
        <p:grpSpPr bwMode="auto">
          <a:xfrm>
            <a:off x="928662" y="2571744"/>
            <a:ext cx="5351474" cy="2571768"/>
            <a:chOff x="4014" y="4791"/>
            <a:chExt cx="6169" cy="2812"/>
          </a:xfrm>
        </p:grpSpPr>
        <p:sp>
          <p:nvSpPr>
            <p:cNvPr id="6" name="Rectangle 29"/>
            <p:cNvSpPr>
              <a:spLocks noChangeArrowheads="1"/>
            </p:cNvSpPr>
            <p:nvPr/>
          </p:nvSpPr>
          <p:spPr bwMode="auto">
            <a:xfrm>
              <a:off x="4014" y="4791"/>
              <a:ext cx="6169" cy="2812"/>
            </a:xfrm>
            <a:prstGeom prst="rect">
              <a:avLst/>
            </a:prstGeom>
            <a:gradFill rotWithShape="0">
              <a:gsLst>
                <a:gs pos="0">
                  <a:srgbClr val="79ED8A">
                    <a:gamma/>
                    <a:tint val="0"/>
                    <a:invGamma/>
                  </a:srgbClr>
                </a:gs>
                <a:gs pos="100000">
                  <a:srgbClr val="79ED8A"/>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spcBef>
                  <a:spcPct val="0"/>
                </a:spcBef>
                <a:defRPr/>
              </a:pPr>
              <a:endParaRPr lang="it-IT" sz="2800" b="1" i="1">
                <a:solidFill>
                  <a:srgbClr val="FF0000"/>
                </a:solidFill>
                <a:effectLst>
                  <a:outerShdw blurRad="38100" dist="38100" dir="2700000" algn="tl">
                    <a:srgbClr val="000000"/>
                  </a:outerShdw>
                </a:effectLst>
                <a:latin typeface="Times New Roman" pitchFamily="18" charset="0"/>
                <a:cs typeface="Times New Roman" pitchFamily="18" charset="0"/>
              </a:endParaRPr>
            </a:p>
            <a:p>
              <a:pPr eaLnBrk="1" hangingPunct="1">
                <a:spcBef>
                  <a:spcPct val="0"/>
                </a:spcBef>
                <a:defRPr/>
              </a:pPr>
              <a:endParaRPr lang="en-US" sz="2800" b="1" i="1">
                <a:solidFill>
                  <a:srgbClr val="FF0000"/>
                </a:solidFill>
                <a:effectLst>
                  <a:outerShdw blurRad="38100" dist="38100" dir="2700000" algn="tl">
                    <a:srgbClr val="000000"/>
                  </a:outerShdw>
                </a:effectLst>
                <a:latin typeface="Times New Roman" pitchFamily="18" charset="0"/>
                <a:cs typeface="Times New Roman" pitchFamily="18" charset="0"/>
              </a:endParaRPr>
            </a:p>
          </p:txBody>
        </p:sp>
        <p:sp>
          <p:nvSpPr>
            <p:cNvPr id="7" name="Rectangle 30"/>
            <p:cNvSpPr>
              <a:spLocks noChangeAspect="1" noChangeArrowheads="1"/>
            </p:cNvSpPr>
            <p:nvPr/>
          </p:nvSpPr>
          <p:spPr bwMode="auto">
            <a:xfrm>
              <a:off x="6281" y="6034"/>
              <a:ext cx="1200" cy="1056"/>
            </a:xfrm>
            <a:prstGeom prst="rect">
              <a:avLst/>
            </a:prstGeom>
            <a:solidFill>
              <a:srgbClr val="CCFFFF"/>
            </a:solidFill>
            <a:ln w="9525">
              <a:miter lim="800000"/>
              <a:headEnd/>
              <a:tailEnd/>
            </a:ln>
            <a:effectLst/>
            <a:scene3d>
              <a:camera prst="legacyObliqueTopRight">
                <a:rot lat="5100000" lon="2100000" rev="0"/>
              </a:camera>
              <a:lightRig rig="legacyFlat2" dir="b"/>
            </a:scene3d>
            <a:sp3d extrusionH="354000" prstMaterial="legacyMatte">
              <a:bevelT w="13500" h="13500" prst="angle"/>
              <a:bevelB w="13500" h="13500" prst="angle"/>
              <a:extrusionClr>
                <a:srgbClr val="CCFFFF"/>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en-US"/>
            </a:p>
          </p:txBody>
        </p:sp>
        <p:sp>
          <p:nvSpPr>
            <p:cNvPr id="8" name="Rectangle 31"/>
            <p:cNvSpPr>
              <a:spLocks noChangeAspect="1" noChangeArrowheads="1"/>
            </p:cNvSpPr>
            <p:nvPr/>
          </p:nvSpPr>
          <p:spPr bwMode="auto">
            <a:xfrm>
              <a:off x="6425" y="5890"/>
              <a:ext cx="1200" cy="939"/>
            </a:xfrm>
            <a:prstGeom prst="rect">
              <a:avLst/>
            </a:prstGeom>
            <a:solidFill>
              <a:schemeClr val="bg2"/>
            </a:solidFill>
            <a:ln w="9525">
              <a:miter lim="800000"/>
              <a:headEnd/>
              <a:tailEnd/>
            </a:ln>
            <a:effectLst/>
            <a:scene3d>
              <a:camera prst="legacyObliqueTopRight">
                <a:rot lat="5100000" lon="2100000" rev="0"/>
              </a:camera>
              <a:lightRig rig="legacyFlat4" dir="b"/>
            </a:scene3d>
            <a:sp3d extrusionH="227000" prstMaterial="legacyMatte">
              <a:bevelT w="13500" h="13500" prst="angle"/>
              <a:bevelB w="13500" h="13500" prst="angle"/>
              <a:extrusionClr>
                <a:schemeClr val="bg2"/>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en-US"/>
            </a:p>
          </p:txBody>
        </p:sp>
        <p:sp>
          <p:nvSpPr>
            <p:cNvPr id="9" name="AutoShape 32"/>
            <p:cNvSpPr>
              <a:spLocks noChangeArrowheads="1"/>
            </p:cNvSpPr>
            <p:nvPr/>
          </p:nvSpPr>
          <p:spPr bwMode="auto">
            <a:xfrm>
              <a:off x="5033" y="5026"/>
              <a:ext cx="912" cy="336"/>
            </a:xfrm>
            <a:prstGeom prst="wedgeRectCallout">
              <a:avLst>
                <a:gd name="adj1" fmla="val 127083"/>
                <a:gd name="adj2" fmla="val 397620"/>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spcBef>
                  <a:spcPct val="0"/>
                </a:spcBef>
              </a:pPr>
              <a:r>
                <a:rPr lang="it-IT" b="1">
                  <a:solidFill>
                    <a:schemeClr val="accent2"/>
                  </a:solidFill>
                  <a:latin typeface="Times New Roman" pitchFamily="18" charset="0"/>
                  <a:cs typeface="Times New Roman" pitchFamily="18" charset="0"/>
                </a:rPr>
                <a:t>CR39</a:t>
              </a:r>
              <a:endParaRPr lang="en-US" b="1">
                <a:solidFill>
                  <a:schemeClr val="accent2"/>
                </a:solidFill>
                <a:latin typeface="Times New Roman" pitchFamily="18" charset="0"/>
                <a:cs typeface="Times New Roman" pitchFamily="18" charset="0"/>
              </a:endParaRPr>
            </a:p>
          </p:txBody>
        </p:sp>
        <p:sp>
          <p:nvSpPr>
            <p:cNvPr id="10" name="Rectangle 33"/>
            <p:cNvSpPr>
              <a:spLocks noChangeArrowheads="1"/>
            </p:cNvSpPr>
            <p:nvPr/>
          </p:nvSpPr>
          <p:spPr bwMode="auto">
            <a:xfrm>
              <a:off x="9257" y="6754"/>
              <a:ext cx="96" cy="14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 name="Oval 34"/>
            <p:cNvSpPr>
              <a:spLocks noChangeArrowheads="1"/>
            </p:cNvSpPr>
            <p:nvPr/>
          </p:nvSpPr>
          <p:spPr bwMode="auto">
            <a:xfrm>
              <a:off x="8489" y="6082"/>
              <a:ext cx="1632" cy="1488"/>
            </a:xfrm>
            <a:prstGeom prst="ellipse">
              <a:avLst/>
            </a:prstGeom>
            <a:solidFill>
              <a:srgbClr val="FFFF99">
                <a:alpha val="50195"/>
              </a:srgbClr>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12" name="Line 35"/>
            <p:cNvSpPr>
              <a:spLocks noChangeShapeType="1"/>
            </p:cNvSpPr>
            <p:nvPr/>
          </p:nvSpPr>
          <p:spPr bwMode="auto">
            <a:xfrm>
              <a:off x="6857" y="5746"/>
              <a:ext cx="2496" cy="1008"/>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3" name="AutoShape 37"/>
            <p:cNvSpPr>
              <a:spLocks noChangeArrowheads="1"/>
            </p:cNvSpPr>
            <p:nvPr/>
          </p:nvSpPr>
          <p:spPr bwMode="auto">
            <a:xfrm>
              <a:off x="7049" y="5026"/>
              <a:ext cx="2640" cy="336"/>
            </a:xfrm>
            <a:prstGeom prst="wedgeRectCallout">
              <a:avLst>
                <a:gd name="adj1" fmla="val 48750"/>
                <a:gd name="adj2" fmla="val 342856"/>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spcBef>
                  <a:spcPct val="0"/>
                </a:spcBef>
              </a:pPr>
              <a:r>
                <a:rPr lang="it-IT" b="1" dirty="0" err="1">
                  <a:solidFill>
                    <a:schemeClr val="accent2"/>
                  </a:solidFill>
                  <a:latin typeface="Times New Roman" pitchFamily="18" charset="0"/>
                  <a:cs typeface="Times New Roman" pitchFamily="18" charset="0"/>
                </a:rPr>
                <a:t>Bonner</a:t>
              </a:r>
              <a:r>
                <a:rPr lang="it-IT" b="1" dirty="0">
                  <a:solidFill>
                    <a:schemeClr val="accent2"/>
                  </a:solidFill>
                  <a:latin typeface="Times New Roman" pitchFamily="18" charset="0"/>
                  <a:cs typeface="Times New Roman" pitchFamily="18" charset="0"/>
                </a:rPr>
                <a:t> </a:t>
              </a:r>
              <a:r>
                <a:rPr lang="it-IT" b="1" dirty="0" err="1">
                  <a:solidFill>
                    <a:schemeClr val="accent2"/>
                  </a:solidFill>
                  <a:latin typeface="Times New Roman" pitchFamily="18" charset="0"/>
                  <a:cs typeface="Times New Roman" pitchFamily="18" charset="0"/>
                </a:rPr>
                <a:t>sphere</a:t>
              </a:r>
              <a:endParaRPr lang="en-US" b="1" dirty="0">
                <a:solidFill>
                  <a:schemeClr val="accent2"/>
                </a:solidFill>
                <a:latin typeface="Times New Roman" pitchFamily="18" charset="0"/>
                <a:cs typeface="Times New Roman" pitchFamily="18" charset="0"/>
              </a:endParaRPr>
            </a:p>
          </p:txBody>
        </p:sp>
        <p:sp>
          <p:nvSpPr>
            <p:cNvPr id="14" name="AutoShape 38"/>
            <p:cNvSpPr>
              <a:spLocks noChangeArrowheads="1"/>
            </p:cNvSpPr>
            <p:nvPr/>
          </p:nvSpPr>
          <p:spPr bwMode="auto">
            <a:xfrm>
              <a:off x="4265" y="6946"/>
              <a:ext cx="2640" cy="336"/>
            </a:xfrm>
            <a:prstGeom prst="wedgeRectCallout">
              <a:avLst>
                <a:gd name="adj1" fmla="val 54509"/>
                <a:gd name="adj2" fmla="val -183333"/>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spcBef>
                  <a:spcPct val="0"/>
                </a:spcBef>
              </a:pPr>
              <a:r>
                <a:rPr lang="it-IT" b="1">
                  <a:solidFill>
                    <a:schemeClr val="accent2"/>
                  </a:solidFill>
                  <a:latin typeface="Times New Roman" pitchFamily="18" charset="0"/>
                  <a:cs typeface="Times New Roman" pitchFamily="18" charset="0"/>
                </a:rPr>
                <a:t>Boron converter</a:t>
              </a:r>
              <a:endParaRPr lang="en-US" b="1">
                <a:solidFill>
                  <a:schemeClr val="accent2"/>
                </a:solidFill>
                <a:latin typeface="Times New Roman" pitchFamily="18" charset="0"/>
                <a:cs typeface="Times New Roman" pitchFamily="18" charset="0"/>
              </a:endParaRPr>
            </a:p>
          </p:txBody>
        </p:sp>
        <p:sp>
          <p:nvSpPr>
            <p:cNvPr id="15" name="Line 46"/>
            <p:cNvSpPr>
              <a:spLocks noChangeShapeType="1"/>
            </p:cNvSpPr>
            <p:nvPr/>
          </p:nvSpPr>
          <p:spPr bwMode="auto">
            <a:xfrm flipV="1">
              <a:off x="7189" y="6912"/>
              <a:ext cx="2160" cy="192"/>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sp>
        <p:nvSpPr>
          <p:cNvPr id="16" name="Rectangle 50"/>
          <p:cNvSpPr>
            <a:spLocks noChangeArrowheads="1"/>
          </p:cNvSpPr>
          <p:nvPr/>
        </p:nvSpPr>
        <p:spPr bwMode="auto">
          <a:xfrm>
            <a:off x="1357290" y="5286388"/>
            <a:ext cx="653415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lang="it-IT" sz="1800" dirty="0"/>
              <a:t>M. CARESANA ET AL. </a:t>
            </a:r>
            <a:r>
              <a:rPr lang="it-IT" sz="1800" i="1" dirty="0" err="1"/>
              <a:t>Radiat</a:t>
            </a:r>
            <a:r>
              <a:rPr lang="it-IT" sz="1800" i="1" dirty="0"/>
              <a:t> </a:t>
            </a:r>
            <a:r>
              <a:rPr lang="it-IT" sz="1800" i="1" dirty="0" err="1"/>
              <a:t>Prot</a:t>
            </a:r>
            <a:r>
              <a:rPr lang="it-IT" sz="1800" i="1" dirty="0"/>
              <a:t> </a:t>
            </a:r>
            <a:r>
              <a:rPr lang="it-IT" sz="1800" i="1" dirty="0" err="1"/>
              <a:t>Dosimetry</a:t>
            </a:r>
            <a:r>
              <a:rPr lang="it-IT" sz="1800" i="1" dirty="0"/>
              <a:t> (2007) 126(1-4)</a:t>
            </a:r>
            <a:r>
              <a:rPr lang="it-IT" sz="1800" b="1" dirty="0"/>
              <a:t> </a:t>
            </a:r>
          </a:p>
        </p:txBody>
      </p:sp>
      <p:sp>
        <p:nvSpPr>
          <p:cNvPr id="17"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
        <p:nvSpPr>
          <p:cNvPr id="18" name="Rectangle 50"/>
          <p:cNvSpPr>
            <a:spLocks noChangeArrowheads="1"/>
          </p:cNvSpPr>
          <p:nvPr/>
        </p:nvSpPr>
        <p:spPr bwMode="auto">
          <a:xfrm>
            <a:off x="571472" y="1285860"/>
            <a:ext cx="8434553"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lang="it-IT" sz="2000" dirty="0" smtClean="0"/>
              <a:t>CR39- </a:t>
            </a:r>
            <a:r>
              <a:rPr lang="it-IT" sz="2000" dirty="0" err="1" smtClean="0"/>
              <a:t>neutron</a:t>
            </a:r>
            <a:r>
              <a:rPr lang="it-IT" sz="2000" dirty="0" smtClean="0"/>
              <a:t> </a:t>
            </a:r>
            <a:r>
              <a:rPr lang="it-IT" sz="2000" dirty="0" err="1" smtClean="0"/>
              <a:t>dosimetry</a:t>
            </a:r>
            <a:r>
              <a:rPr lang="it-IT" sz="2000" dirty="0" smtClean="0"/>
              <a:t> – </a:t>
            </a:r>
            <a:r>
              <a:rPr lang="it-IT" sz="2000" dirty="0" err="1" smtClean="0"/>
              <a:t>Bonner</a:t>
            </a:r>
            <a:r>
              <a:rPr lang="it-IT" sz="2000" dirty="0" smtClean="0"/>
              <a:t> </a:t>
            </a:r>
            <a:r>
              <a:rPr lang="it-IT" sz="2000" dirty="0" err="1" smtClean="0"/>
              <a:t>sphere</a:t>
            </a:r>
            <a:r>
              <a:rPr lang="it-IT" sz="2000" dirty="0" smtClean="0"/>
              <a:t> (</a:t>
            </a:r>
            <a:r>
              <a:rPr lang="it-IT" sz="2000" dirty="0" err="1" smtClean="0"/>
              <a:t>polyethylene</a:t>
            </a:r>
            <a:r>
              <a:rPr lang="it-IT" sz="2000" dirty="0" smtClean="0"/>
              <a:t> </a:t>
            </a:r>
            <a:r>
              <a:rPr lang="it-IT" sz="2000" dirty="0" err="1" smtClean="0"/>
              <a:t>neutron</a:t>
            </a:r>
            <a:r>
              <a:rPr lang="it-IT" sz="2000" dirty="0" smtClean="0"/>
              <a:t> moderator)</a:t>
            </a:r>
            <a:endParaRPr lang="it-IT" sz="2000" b="1" dirty="0"/>
          </a:p>
        </p:txBody>
      </p:sp>
      <p:sp>
        <p:nvSpPr>
          <p:cNvPr id="19" name="Rettangolo 18"/>
          <p:cNvSpPr/>
          <p:nvPr/>
        </p:nvSpPr>
        <p:spPr>
          <a:xfrm>
            <a:off x="428596" y="1785926"/>
            <a:ext cx="8286808" cy="646331"/>
          </a:xfrm>
          <a:prstGeom prst="rect">
            <a:avLst/>
          </a:prstGeom>
        </p:spPr>
        <p:txBody>
          <a:bodyPr wrap="square">
            <a:spAutoFit/>
          </a:bodyPr>
          <a:lstStyle/>
          <a:p>
            <a:pPr marL="542925" indent="-265113">
              <a:spcBef>
                <a:spcPct val="0"/>
              </a:spcBef>
            </a:pPr>
            <a:r>
              <a:rPr lang="it-IT" dirty="0" smtClean="0"/>
              <a:t>The </a:t>
            </a:r>
            <a:r>
              <a:rPr lang="it-IT" dirty="0" err="1" smtClean="0"/>
              <a:t>neutron</a:t>
            </a:r>
            <a:r>
              <a:rPr lang="it-IT" dirty="0" smtClean="0"/>
              <a:t> </a:t>
            </a:r>
            <a:r>
              <a:rPr lang="it-IT" dirty="0" err="1" smtClean="0"/>
              <a:t>is</a:t>
            </a:r>
            <a:r>
              <a:rPr lang="it-IT" dirty="0" smtClean="0"/>
              <a:t> </a:t>
            </a:r>
            <a:r>
              <a:rPr lang="it-IT" dirty="0" err="1" smtClean="0"/>
              <a:t>detected</a:t>
            </a:r>
            <a:r>
              <a:rPr lang="it-IT" dirty="0" smtClean="0"/>
              <a:t> </a:t>
            </a:r>
            <a:r>
              <a:rPr lang="it-IT" dirty="0" err="1" smtClean="0"/>
              <a:t>by</a:t>
            </a:r>
            <a:r>
              <a:rPr lang="it-IT" dirty="0" smtClean="0"/>
              <a:t> the 1.47 MeV alfa </a:t>
            </a:r>
            <a:r>
              <a:rPr lang="it-IT" dirty="0" err="1" smtClean="0"/>
              <a:t>particle</a:t>
            </a:r>
            <a:endParaRPr lang="it-IT" dirty="0" smtClean="0"/>
          </a:p>
          <a:p>
            <a:pPr marL="542925" indent="-265113">
              <a:spcBef>
                <a:spcPct val="0"/>
              </a:spcBef>
            </a:pPr>
            <a:r>
              <a:rPr lang="it-IT" dirty="0" err="1" smtClean="0"/>
              <a:t>Number</a:t>
            </a:r>
            <a:r>
              <a:rPr lang="it-IT" dirty="0" smtClean="0"/>
              <a:t> </a:t>
            </a:r>
            <a:r>
              <a:rPr lang="it-IT" dirty="0" err="1" smtClean="0"/>
              <a:t>of</a:t>
            </a:r>
            <a:r>
              <a:rPr lang="it-IT" dirty="0" smtClean="0"/>
              <a:t> </a:t>
            </a:r>
            <a:r>
              <a:rPr lang="it-IT" dirty="0" err="1" smtClean="0"/>
              <a:t>tracks</a:t>
            </a:r>
            <a:r>
              <a:rPr lang="it-IT" dirty="0" smtClean="0"/>
              <a:t> </a:t>
            </a:r>
            <a:r>
              <a:rPr lang="it-IT" dirty="0" err="1" smtClean="0"/>
              <a:t>is</a:t>
            </a:r>
            <a:r>
              <a:rPr lang="it-IT" dirty="0" smtClean="0"/>
              <a:t> </a:t>
            </a:r>
            <a:r>
              <a:rPr lang="it-IT" dirty="0" err="1" smtClean="0"/>
              <a:t>proportional</a:t>
            </a:r>
            <a:r>
              <a:rPr lang="it-IT" dirty="0" smtClean="0"/>
              <a:t> </a:t>
            </a:r>
            <a:r>
              <a:rPr lang="it-IT" dirty="0" err="1" smtClean="0"/>
              <a:t>to</a:t>
            </a:r>
            <a:r>
              <a:rPr lang="it-IT" dirty="0" smtClean="0"/>
              <a:t> </a:t>
            </a:r>
            <a:r>
              <a:rPr lang="it-IT" dirty="0" err="1" smtClean="0"/>
              <a:t>thermal</a:t>
            </a:r>
            <a:r>
              <a:rPr lang="it-IT" dirty="0" smtClean="0"/>
              <a:t> </a:t>
            </a:r>
            <a:r>
              <a:rPr lang="it-IT" dirty="0" err="1" smtClean="0"/>
              <a:t>neutron</a:t>
            </a:r>
            <a:r>
              <a:rPr lang="it-IT" dirty="0" smtClean="0"/>
              <a:t> </a:t>
            </a:r>
            <a:r>
              <a:rPr lang="it-IT" dirty="0" err="1" smtClean="0"/>
              <a:t>fluence</a:t>
            </a:r>
            <a:r>
              <a:rPr lang="it-IT" dirty="0" smtClean="0"/>
              <a:t> (inside </a:t>
            </a:r>
            <a:r>
              <a:rPr lang="it-IT" dirty="0" err="1" smtClean="0"/>
              <a:t>Bonner</a:t>
            </a:r>
            <a:r>
              <a:rPr lang="it-IT" dirty="0" smtClean="0"/>
              <a:t> </a:t>
            </a:r>
            <a:r>
              <a:rPr lang="it-IT" dirty="0" err="1" smtClean="0"/>
              <a:t>sphere</a:t>
            </a:r>
            <a:r>
              <a:rPr lang="it-IT" dirty="0" smtClean="0"/>
              <a:t>)</a:t>
            </a:r>
          </a:p>
        </p:txBody>
      </p:sp>
      <p:sp>
        <p:nvSpPr>
          <p:cNvPr id="20" name="Text Box 6"/>
          <p:cNvSpPr txBox="1">
            <a:spLocks noChangeArrowheads="1"/>
          </p:cNvSpPr>
          <p:nvPr/>
        </p:nvSpPr>
        <p:spPr bwMode="auto">
          <a:xfrm>
            <a:off x="6643702" y="3286124"/>
            <a:ext cx="2065338"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r>
              <a:rPr lang="it-IT" baseline="30000" dirty="0"/>
              <a:t>10</a:t>
            </a:r>
            <a:r>
              <a:rPr lang="it-IT" dirty="0"/>
              <a:t>B(n,alfa)</a:t>
            </a:r>
            <a:r>
              <a:rPr lang="it-IT" baseline="30000" dirty="0"/>
              <a:t>7</a:t>
            </a:r>
            <a:r>
              <a:rPr lang="it-IT" dirty="0"/>
              <a:t>Li    </a:t>
            </a:r>
          </a:p>
        </p:txBody>
      </p:sp>
    </p:spTree>
    <p:extLst>
      <p:ext uri="{BB962C8B-B14F-4D97-AF65-F5344CB8AC3E}">
        <p14:creationId xmlns:p14="http://schemas.microsoft.com/office/powerpoint/2010/main" val="34534248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46</a:t>
            </a:fld>
            <a:endParaRPr lang="en-GB">
              <a:solidFill>
                <a:prstClr val="black">
                  <a:tint val="75000"/>
                </a:prstClr>
              </a:solidFill>
            </a:endParaRPr>
          </a:p>
        </p:txBody>
      </p:sp>
      <p:sp>
        <p:nvSpPr>
          <p:cNvPr id="4" name="Rectangle 20"/>
          <p:cNvSpPr>
            <a:spLocks noChangeArrowheads="1"/>
          </p:cNvSpPr>
          <p:nvPr/>
        </p:nvSpPr>
        <p:spPr bwMode="auto">
          <a:xfrm>
            <a:off x="1403350" y="1989138"/>
            <a:ext cx="9144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
        <p:nvSpPr>
          <p:cNvPr id="6" name="Text Box 21"/>
          <p:cNvSpPr txBox="1">
            <a:spLocks noChangeArrowheads="1"/>
          </p:cNvSpPr>
          <p:nvPr/>
        </p:nvSpPr>
        <p:spPr bwMode="auto">
          <a:xfrm>
            <a:off x="4071934" y="4429132"/>
            <a:ext cx="446405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r>
              <a:rPr lang="it-IT" sz="1400" dirty="0"/>
              <a:t>Versione un rivelatore sensibilità 10 tracce/cm^2 per </a:t>
            </a:r>
            <a:r>
              <a:rPr lang="it-IT" sz="1400" dirty="0" err="1"/>
              <a:t>µSv</a:t>
            </a:r>
            <a:endParaRPr lang="it-IT" sz="1400" dirty="0"/>
          </a:p>
          <a:p>
            <a:endParaRPr lang="it-IT" sz="1400" dirty="0"/>
          </a:p>
          <a:p>
            <a:r>
              <a:rPr lang="it-IT" sz="1400" dirty="0"/>
              <a:t>Versione 2 rivelatori Sensibilità 6 tracce/cm^2 per </a:t>
            </a:r>
            <a:r>
              <a:rPr lang="it-IT" sz="1400" dirty="0" err="1"/>
              <a:t>µSv</a:t>
            </a:r>
            <a:endParaRPr lang="it-IT" sz="1400" dirty="0"/>
          </a:p>
        </p:txBody>
      </p:sp>
      <p:pic>
        <p:nvPicPr>
          <p:cNvPr id="7" name="Picture 22" descr="3108201008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8662" y="1857364"/>
            <a:ext cx="2908297" cy="218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3" descr="linus passiv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1714488"/>
            <a:ext cx="3671887"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4" descr="Imma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9810" y="4071943"/>
            <a:ext cx="2959644" cy="1500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
        <p:nvSpPr>
          <p:cNvPr id="12" name="Rectangle 50"/>
          <p:cNvSpPr>
            <a:spLocks noChangeArrowheads="1"/>
          </p:cNvSpPr>
          <p:nvPr/>
        </p:nvSpPr>
        <p:spPr bwMode="auto">
          <a:xfrm>
            <a:off x="857224" y="1357298"/>
            <a:ext cx="4583755"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lang="it-IT" sz="2000" dirty="0" smtClean="0"/>
              <a:t>CR39- </a:t>
            </a:r>
            <a:r>
              <a:rPr lang="it-IT" sz="2000" dirty="0" err="1" smtClean="0"/>
              <a:t>neutron</a:t>
            </a:r>
            <a:r>
              <a:rPr lang="it-IT" sz="2000" dirty="0" smtClean="0"/>
              <a:t> </a:t>
            </a:r>
            <a:r>
              <a:rPr lang="it-IT" sz="2000" dirty="0" err="1" smtClean="0"/>
              <a:t>dosimetry</a:t>
            </a:r>
            <a:r>
              <a:rPr lang="it-IT" sz="2000" dirty="0" smtClean="0"/>
              <a:t> – </a:t>
            </a:r>
            <a:r>
              <a:rPr lang="it-IT" sz="2000" dirty="0" err="1" smtClean="0"/>
              <a:t>Bonner</a:t>
            </a:r>
            <a:r>
              <a:rPr lang="it-IT" sz="2000" dirty="0" smtClean="0"/>
              <a:t> </a:t>
            </a:r>
            <a:r>
              <a:rPr lang="it-IT" sz="2000" dirty="0" err="1" smtClean="0"/>
              <a:t>sphere</a:t>
            </a:r>
            <a:endParaRPr lang="it-IT" sz="2000" b="1" dirty="0"/>
          </a:p>
        </p:txBody>
      </p:sp>
    </p:spTree>
    <p:extLst>
      <p:ext uri="{BB962C8B-B14F-4D97-AF65-F5344CB8AC3E}">
        <p14:creationId xmlns:p14="http://schemas.microsoft.com/office/powerpoint/2010/main" val="202682197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47</a:t>
            </a:fld>
            <a:endParaRPr lang="en-GB">
              <a:solidFill>
                <a:prstClr val="black">
                  <a:tint val="75000"/>
                </a:prstClr>
              </a:solidFill>
            </a:endParaRPr>
          </a:p>
        </p:txBody>
      </p:sp>
      <p:pic>
        <p:nvPicPr>
          <p:cNvPr id="134146" name="Picture 2"/>
          <p:cNvPicPr>
            <a:picLocks noChangeAspect="1" noChangeArrowheads="1"/>
          </p:cNvPicPr>
          <p:nvPr/>
        </p:nvPicPr>
        <p:blipFill>
          <a:blip r:embed="rId2"/>
          <a:srcRect/>
          <a:stretch>
            <a:fillRect/>
          </a:stretch>
        </p:blipFill>
        <p:spPr bwMode="auto">
          <a:xfrm>
            <a:off x="1071538" y="2071678"/>
            <a:ext cx="4286250" cy="2228850"/>
          </a:xfrm>
          <a:prstGeom prst="rect">
            <a:avLst/>
          </a:prstGeom>
          <a:noFill/>
          <a:ln w="9525">
            <a:noFill/>
            <a:miter lim="800000"/>
            <a:headEnd/>
            <a:tailEnd/>
          </a:ln>
          <a:effectLst/>
        </p:spPr>
      </p:pic>
      <p:sp>
        <p:nvSpPr>
          <p:cNvPr id="7" name="Rectangle 50"/>
          <p:cNvSpPr>
            <a:spLocks noChangeArrowheads="1"/>
          </p:cNvSpPr>
          <p:nvPr/>
        </p:nvSpPr>
        <p:spPr bwMode="auto">
          <a:xfrm>
            <a:off x="857224" y="1428736"/>
            <a:ext cx="5164042"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lang="it-IT" sz="2000" dirty="0" smtClean="0">
                <a:solidFill>
                  <a:srgbClr val="0070C0"/>
                </a:solidFill>
              </a:rPr>
              <a:t>CR39- </a:t>
            </a:r>
            <a:r>
              <a:rPr lang="it-IT" sz="2000" dirty="0" err="1" smtClean="0">
                <a:solidFill>
                  <a:srgbClr val="0070C0"/>
                </a:solidFill>
              </a:rPr>
              <a:t>radiation</a:t>
            </a:r>
            <a:r>
              <a:rPr lang="it-IT" sz="2000" dirty="0" smtClean="0">
                <a:solidFill>
                  <a:srgbClr val="0070C0"/>
                </a:solidFill>
              </a:rPr>
              <a:t> </a:t>
            </a:r>
            <a:r>
              <a:rPr lang="it-IT" sz="2000" dirty="0" err="1" smtClean="0">
                <a:solidFill>
                  <a:srgbClr val="0070C0"/>
                </a:solidFill>
              </a:rPr>
              <a:t>degrader</a:t>
            </a:r>
            <a:r>
              <a:rPr lang="it-IT" sz="2000" dirty="0" smtClean="0">
                <a:solidFill>
                  <a:srgbClr val="0070C0"/>
                </a:solidFill>
              </a:rPr>
              <a:t> </a:t>
            </a:r>
            <a:r>
              <a:rPr lang="it-IT" sz="2000" dirty="0" err="1" smtClean="0">
                <a:solidFill>
                  <a:srgbClr val="0070C0"/>
                </a:solidFill>
              </a:rPr>
              <a:t>neutron</a:t>
            </a:r>
            <a:r>
              <a:rPr lang="it-IT" sz="2000" dirty="0" smtClean="0">
                <a:solidFill>
                  <a:srgbClr val="0070C0"/>
                </a:solidFill>
              </a:rPr>
              <a:t> </a:t>
            </a:r>
            <a:r>
              <a:rPr lang="it-IT" sz="2000" dirty="0" err="1" smtClean="0">
                <a:solidFill>
                  <a:srgbClr val="0070C0"/>
                </a:solidFill>
              </a:rPr>
              <a:t>spectrometer</a:t>
            </a:r>
            <a:endParaRPr lang="it-IT" sz="2000" b="1" dirty="0">
              <a:solidFill>
                <a:srgbClr val="0070C0"/>
              </a:solidFill>
            </a:endParaRPr>
          </a:p>
        </p:txBody>
      </p:sp>
      <p:sp>
        <p:nvSpPr>
          <p:cNvPr id="8" name="Rectangle 50"/>
          <p:cNvSpPr>
            <a:spLocks noChangeArrowheads="1"/>
          </p:cNvSpPr>
          <p:nvPr/>
        </p:nvSpPr>
        <p:spPr bwMode="auto">
          <a:xfrm>
            <a:off x="857224" y="4357694"/>
            <a:ext cx="3931204" cy="7078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lang="it-IT" sz="2000" dirty="0" err="1" smtClean="0"/>
              <a:t>Radiator</a:t>
            </a:r>
            <a:r>
              <a:rPr lang="it-IT" sz="2000" dirty="0" smtClean="0"/>
              <a:t>: high density </a:t>
            </a:r>
            <a:r>
              <a:rPr lang="it-IT" sz="2000" dirty="0" err="1" smtClean="0"/>
              <a:t>polyethylene</a:t>
            </a:r>
            <a:endParaRPr lang="it-IT" sz="2000" dirty="0" smtClean="0"/>
          </a:p>
          <a:p>
            <a:pPr eaLnBrk="1" hangingPunct="1">
              <a:spcBef>
                <a:spcPct val="0"/>
              </a:spcBef>
            </a:pPr>
            <a:r>
              <a:rPr lang="it-IT" sz="2000" dirty="0" err="1" smtClean="0"/>
              <a:t>Degrader</a:t>
            </a:r>
            <a:r>
              <a:rPr lang="it-IT" sz="2000" dirty="0" smtClean="0"/>
              <a:t>: </a:t>
            </a:r>
            <a:r>
              <a:rPr lang="it-IT" sz="2000" dirty="0" err="1" smtClean="0"/>
              <a:t>aluminium</a:t>
            </a:r>
            <a:r>
              <a:rPr lang="it-IT" sz="2000" dirty="0" smtClean="0"/>
              <a:t> (</a:t>
            </a:r>
            <a:r>
              <a:rPr lang="it-IT" sz="2000" dirty="0" err="1" smtClean="0"/>
              <a:t>purity</a:t>
            </a:r>
            <a:r>
              <a:rPr lang="it-IT" sz="2000" dirty="0" smtClean="0"/>
              <a:t> 99%)</a:t>
            </a:r>
            <a:endParaRPr lang="it-IT" sz="2000" b="1" dirty="0"/>
          </a:p>
        </p:txBody>
      </p:sp>
      <p:sp>
        <p:nvSpPr>
          <p:cNvPr id="9" name="Rettangolo 8"/>
          <p:cNvSpPr/>
          <p:nvPr/>
        </p:nvSpPr>
        <p:spPr>
          <a:xfrm>
            <a:off x="5357818" y="2500306"/>
            <a:ext cx="3357586" cy="2585323"/>
          </a:xfrm>
          <a:prstGeom prst="rect">
            <a:avLst/>
          </a:prstGeom>
        </p:spPr>
        <p:txBody>
          <a:bodyPr wrap="square">
            <a:spAutoFit/>
          </a:bodyPr>
          <a:lstStyle/>
          <a:p>
            <a:r>
              <a:rPr lang="en-US" dirty="0" smtClean="0"/>
              <a:t>(1) Recoil protons generated inside the radiator(external radiation </a:t>
            </a:r>
            <a:r>
              <a:rPr lang="it-IT" dirty="0" err="1" smtClean="0"/>
              <a:t>component</a:t>
            </a:r>
            <a:r>
              <a:rPr lang="it-IT" dirty="0" smtClean="0"/>
              <a:t>).</a:t>
            </a:r>
          </a:p>
          <a:p>
            <a:r>
              <a:rPr lang="en-US" dirty="0" smtClean="0"/>
              <a:t>(2) Recoil protons generated inside the detector(proton self</a:t>
            </a:r>
          </a:p>
          <a:p>
            <a:r>
              <a:rPr lang="it-IT" dirty="0" err="1" smtClean="0"/>
              <a:t>radiator</a:t>
            </a:r>
            <a:r>
              <a:rPr lang="it-IT" dirty="0" smtClean="0"/>
              <a:t>).</a:t>
            </a:r>
          </a:p>
          <a:p>
            <a:r>
              <a:rPr lang="en-US" dirty="0" smtClean="0"/>
              <a:t>(3) Carbon and oxygen recoil nuclei generated inside the detector </a:t>
            </a:r>
            <a:r>
              <a:rPr lang="it-IT" dirty="0" smtClean="0"/>
              <a:t>(</a:t>
            </a:r>
            <a:r>
              <a:rPr lang="it-IT" dirty="0" err="1" smtClean="0"/>
              <a:t>ion</a:t>
            </a:r>
            <a:r>
              <a:rPr lang="it-IT" dirty="0" smtClean="0"/>
              <a:t> self </a:t>
            </a:r>
            <a:r>
              <a:rPr lang="it-IT" dirty="0" err="1" smtClean="0"/>
              <a:t>radiator</a:t>
            </a:r>
            <a:r>
              <a:rPr lang="it-IT" dirty="0" smtClean="0"/>
              <a:t>).</a:t>
            </a:r>
            <a:endParaRPr lang="it-IT" dirty="0"/>
          </a:p>
        </p:txBody>
      </p:sp>
      <p:sp>
        <p:nvSpPr>
          <p:cNvPr id="10"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48</a:t>
            </a:fld>
            <a:endParaRPr lang="en-GB">
              <a:solidFill>
                <a:prstClr val="black">
                  <a:tint val="75000"/>
                </a:prstClr>
              </a:solidFill>
            </a:endParaRPr>
          </a:p>
        </p:txBody>
      </p:sp>
      <p:graphicFrame>
        <p:nvGraphicFramePr>
          <p:cNvPr id="4" name="Object 4"/>
          <p:cNvGraphicFramePr>
            <a:graphicFrameLocks noChangeAspect="1"/>
          </p:cNvGraphicFramePr>
          <p:nvPr/>
        </p:nvGraphicFramePr>
        <p:xfrm>
          <a:off x="1071538" y="2000240"/>
          <a:ext cx="2162175" cy="752475"/>
        </p:xfrm>
        <a:graphic>
          <a:graphicData uri="http://schemas.openxmlformats.org/presentationml/2006/ole">
            <mc:AlternateContent xmlns:mc="http://schemas.openxmlformats.org/markup-compatibility/2006">
              <mc:Choice xmlns:v="urn:schemas-microsoft-com:vml" Requires="v">
                <p:oleObj spid="_x0000_s10251" name="Equation" r:id="rId3" imgW="1282700" imgH="444500" progId="Equation.3">
                  <p:embed/>
                </p:oleObj>
              </mc:Choice>
              <mc:Fallback>
                <p:oleObj name="Equation" r:id="rId3" imgW="1282700" imgH="444500" progId="Equation.3">
                  <p:embed/>
                  <p:pic>
                    <p:nvPicPr>
                      <p:cNvPr id="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1538" y="2000240"/>
                        <a:ext cx="2162175" cy="752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7"/>
          <p:cNvGraphicFramePr>
            <a:graphicFrameLocks noChangeAspect="1"/>
          </p:cNvGraphicFramePr>
          <p:nvPr/>
        </p:nvGraphicFramePr>
        <p:xfrm>
          <a:off x="1000100" y="2928934"/>
          <a:ext cx="2160587" cy="763587"/>
        </p:xfrm>
        <a:graphic>
          <a:graphicData uri="http://schemas.openxmlformats.org/presentationml/2006/ole">
            <mc:AlternateContent xmlns:mc="http://schemas.openxmlformats.org/markup-compatibility/2006">
              <mc:Choice xmlns:v="urn:schemas-microsoft-com:vml" Requires="v">
                <p:oleObj spid="_x0000_s10252" name="Equation" r:id="rId5" imgW="1269449" imgH="444307" progId="Equation.3">
                  <p:embed/>
                </p:oleObj>
              </mc:Choice>
              <mc:Fallback>
                <p:oleObj name="Equation" r:id="rId5" imgW="1269449" imgH="444307" progId="Equation.3">
                  <p:embed/>
                  <p:pic>
                    <p:nvPicPr>
                      <p:cNvPr id="0"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00100" y="2928934"/>
                        <a:ext cx="2160587" cy="763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 Box 9"/>
          <p:cNvSpPr txBox="1">
            <a:spLocks noChangeArrowheads="1"/>
          </p:cNvSpPr>
          <p:nvPr/>
        </p:nvSpPr>
        <p:spPr bwMode="auto">
          <a:xfrm>
            <a:off x="1142976" y="4429132"/>
            <a:ext cx="247696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sz="1400" dirty="0" err="1" smtClean="0"/>
              <a:t>d=</a:t>
            </a:r>
            <a:r>
              <a:rPr lang="it-IT" sz="1400" dirty="0" smtClean="0"/>
              <a:t> </a:t>
            </a:r>
            <a:r>
              <a:rPr lang="it-IT" sz="1400" dirty="0" err="1" smtClean="0"/>
              <a:t>track</a:t>
            </a:r>
            <a:r>
              <a:rPr lang="it-IT" sz="1400" dirty="0" smtClean="0"/>
              <a:t> opening minor </a:t>
            </a:r>
            <a:r>
              <a:rPr lang="it-IT" sz="1400" dirty="0" err="1" smtClean="0"/>
              <a:t>axis</a:t>
            </a:r>
            <a:endParaRPr lang="it-IT" sz="1400" dirty="0" smtClean="0"/>
          </a:p>
          <a:p>
            <a:pPr>
              <a:spcBef>
                <a:spcPct val="0"/>
              </a:spcBef>
            </a:pPr>
            <a:r>
              <a:rPr lang="it-IT" sz="1400" dirty="0" err="1" smtClean="0"/>
              <a:t>D=</a:t>
            </a:r>
            <a:r>
              <a:rPr lang="it-IT" sz="1400" dirty="0" smtClean="0"/>
              <a:t> </a:t>
            </a:r>
            <a:r>
              <a:rPr lang="it-IT" sz="1400" dirty="0" err="1" smtClean="0"/>
              <a:t>track</a:t>
            </a:r>
            <a:r>
              <a:rPr lang="it-IT" sz="1400" dirty="0" smtClean="0"/>
              <a:t> opening major </a:t>
            </a:r>
            <a:r>
              <a:rPr lang="it-IT" sz="1400" dirty="0" err="1" smtClean="0"/>
              <a:t>axis</a:t>
            </a:r>
            <a:endParaRPr lang="it-IT" sz="1400" dirty="0" smtClean="0"/>
          </a:p>
          <a:p>
            <a:pPr>
              <a:spcBef>
                <a:spcPct val="0"/>
              </a:spcBef>
            </a:pPr>
            <a:r>
              <a:rPr lang="it-IT" sz="1400" dirty="0" err="1" smtClean="0"/>
              <a:t>h=</a:t>
            </a:r>
            <a:r>
              <a:rPr lang="it-IT" sz="1400" dirty="0" smtClean="0"/>
              <a:t> </a:t>
            </a:r>
            <a:r>
              <a:rPr lang="it-IT" sz="1400" dirty="0" err="1" smtClean="0"/>
              <a:t>removed</a:t>
            </a:r>
            <a:r>
              <a:rPr lang="it-IT" sz="1400" dirty="0" smtClean="0"/>
              <a:t> </a:t>
            </a:r>
            <a:r>
              <a:rPr lang="it-IT" sz="1400" dirty="0" err="1" smtClean="0"/>
              <a:t>thickness</a:t>
            </a:r>
            <a:endParaRPr lang="it-IT" sz="1400" dirty="0"/>
          </a:p>
        </p:txBody>
      </p:sp>
      <p:sp>
        <p:nvSpPr>
          <p:cNvPr id="15" name="Titolo 1"/>
          <p:cNvSpPr>
            <a:spLocks noGrp="1"/>
          </p:cNvSpPr>
          <p:nvPr>
            <p:ph type="title"/>
          </p:nvPr>
        </p:nvSpPr>
        <p:spPr>
          <a:xfrm>
            <a:off x="457200" y="274638"/>
            <a:ext cx="8229600" cy="1011222"/>
          </a:xfrm>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
        <p:nvSpPr>
          <p:cNvPr id="17" name="Rectangle 50"/>
          <p:cNvSpPr>
            <a:spLocks noChangeArrowheads="1"/>
          </p:cNvSpPr>
          <p:nvPr/>
        </p:nvSpPr>
        <p:spPr bwMode="auto">
          <a:xfrm>
            <a:off x="857224" y="1357298"/>
            <a:ext cx="5692264"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spcBef>
                <a:spcPct val="0"/>
              </a:spcBef>
            </a:pPr>
            <a:r>
              <a:rPr lang="it-IT" sz="2000" dirty="0" smtClean="0">
                <a:solidFill>
                  <a:srgbClr val="0070C0"/>
                </a:solidFill>
              </a:rPr>
              <a:t>CR39- </a:t>
            </a:r>
            <a:r>
              <a:rPr lang="it-IT" sz="2000" dirty="0" err="1" smtClean="0">
                <a:solidFill>
                  <a:srgbClr val="0070C0"/>
                </a:solidFill>
              </a:rPr>
              <a:t>neutron</a:t>
            </a:r>
            <a:r>
              <a:rPr lang="it-IT" sz="2000" dirty="0" smtClean="0">
                <a:solidFill>
                  <a:srgbClr val="0070C0"/>
                </a:solidFill>
              </a:rPr>
              <a:t> </a:t>
            </a:r>
            <a:r>
              <a:rPr lang="it-IT" sz="2000" dirty="0" err="1" smtClean="0">
                <a:solidFill>
                  <a:srgbClr val="0070C0"/>
                </a:solidFill>
              </a:rPr>
              <a:t>dosimetry</a:t>
            </a:r>
            <a:r>
              <a:rPr lang="it-IT" sz="2000" dirty="0" smtClean="0">
                <a:solidFill>
                  <a:srgbClr val="0070C0"/>
                </a:solidFill>
              </a:rPr>
              <a:t> </a:t>
            </a:r>
            <a:r>
              <a:rPr lang="it-IT" sz="2000" dirty="0" err="1" smtClean="0">
                <a:solidFill>
                  <a:srgbClr val="0070C0"/>
                </a:solidFill>
              </a:rPr>
              <a:t>based</a:t>
            </a:r>
            <a:r>
              <a:rPr lang="it-IT" sz="2000" dirty="0" smtClean="0">
                <a:solidFill>
                  <a:srgbClr val="0070C0"/>
                </a:solidFill>
              </a:rPr>
              <a:t> on LET </a:t>
            </a:r>
            <a:r>
              <a:rPr lang="it-IT" sz="2000" dirty="0" err="1" smtClean="0">
                <a:solidFill>
                  <a:srgbClr val="0070C0"/>
                </a:solidFill>
              </a:rPr>
              <a:t>spectrometry</a:t>
            </a:r>
            <a:endParaRPr lang="it-IT" sz="2000" b="1" dirty="0">
              <a:solidFill>
                <a:srgbClr val="0070C0"/>
              </a:solidFill>
            </a:endParaRPr>
          </a:p>
        </p:txBody>
      </p:sp>
      <p:pic>
        <p:nvPicPr>
          <p:cNvPr id="10256" name="Picture 16"/>
          <p:cNvPicPr>
            <a:picLocks noChangeAspect="1" noChangeArrowheads="1"/>
          </p:cNvPicPr>
          <p:nvPr/>
        </p:nvPicPr>
        <p:blipFill>
          <a:blip r:embed="rId7"/>
          <a:srcRect/>
          <a:stretch>
            <a:fillRect/>
          </a:stretch>
        </p:blipFill>
        <p:spPr bwMode="auto">
          <a:xfrm>
            <a:off x="4286248" y="2143116"/>
            <a:ext cx="4239690" cy="2786082"/>
          </a:xfrm>
          <a:prstGeom prst="rect">
            <a:avLst/>
          </a:prstGeom>
          <a:noFill/>
          <a:ln w="9525">
            <a:noFill/>
            <a:miter lim="800000"/>
            <a:headEnd/>
            <a:tailEnd/>
          </a:ln>
          <a:effectLst/>
        </p:spPr>
      </p:pic>
      <p:sp>
        <p:nvSpPr>
          <p:cNvPr id="18" name="Text Box 9"/>
          <p:cNvSpPr txBox="1">
            <a:spLocks noChangeArrowheads="1"/>
          </p:cNvSpPr>
          <p:nvPr/>
        </p:nvSpPr>
        <p:spPr bwMode="auto">
          <a:xfrm>
            <a:off x="1142976" y="3929066"/>
            <a:ext cx="273664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sz="1800" dirty="0" smtClean="0"/>
              <a:t>D, </a:t>
            </a:r>
            <a:r>
              <a:rPr lang="it-IT" sz="1800" dirty="0" err="1" smtClean="0"/>
              <a:t>d</a:t>
            </a:r>
            <a:r>
              <a:rPr lang="it-IT" sz="1800" dirty="0" smtClean="0"/>
              <a:t> and h are </a:t>
            </a:r>
            <a:r>
              <a:rPr lang="it-IT" sz="1800" dirty="0" err="1" smtClean="0"/>
              <a:t>measured</a:t>
            </a:r>
            <a:endParaRPr lang="it-IT" sz="1800" dirty="0"/>
          </a:p>
        </p:txBody>
      </p:sp>
    </p:spTree>
    <p:extLst>
      <p:ext uri="{BB962C8B-B14F-4D97-AF65-F5344CB8AC3E}">
        <p14:creationId xmlns:p14="http://schemas.microsoft.com/office/powerpoint/2010/main" val="40602097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49</a:t>
            </a:fld>
            <a:endParaRPr lang="en-GB">
              <a:solidFill>
                <a:prstClr val="black">
                  <a:tint val="75000"/>
                </a:prstClr>
              </a:solidFill>
            </a:endParaRPr>
          </a:p>
        </p:txBody>
      </p:sp>
      <p:graphicFrame>
        <p:nvGraphicFramePr>
          <p:cNvPr id="135170" name="Object 2"/>
          <p:cNvGraphicFramePr>
            <a:graphicFrameLocks noChangeAspect="1"/>
          </p:cNvGraphicFramePr>
          <p:nvPr/>
        </p:nvGraphicFramePr>
        <p:xfrm>
          <a:off x="1571604" y="3143248"/>
          <a:ext cx="1944688" cy="446088"/>
        </p:xfrm>
        <a:graphic>
          <a:graphicData uri="http://schemas.openxmlformats.org/presentationml/2006/ole">
            <mc:AlternateContent xmlns:mc="http://schemas.openxmlformats.org/markup-compatibility/2006">
              <mc:Choice xmlns:v="urn:schemas-microsoft-com:vml" Requires="v">
                <p:oleObj spid="_x0000_s135176" name="Equation" r:id="rId3" imgW="1282700" imgH="292100" progId="Equation.3">
                  <p:embed/>
                </p:oleObj>
              </mc:Choice>
              <mc:Fallback>
                <p:oleObj name="Equation" r:id="rId3" imgW="1282700" imgH="2921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1604" y="3143248"/>
                        <a:ext cx="1944688" cy="446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5171" name="Object 3"/>
          <p:cNvGraphicFramePr>
            <a:graphicFrameLocks noChangeAspect="1"/>
          </p:cNvGraphicFramePr>
          <p:nvPr/>
        </p:nvGraphicFramePr>
        <p:xfrm>
          <a:off x="2786050" y="1500174"/>
          <a:ext cx="1079500" cy="738187"/>
        </p:xfrm>
        <a:graphic>
          <a:graphicData uri="http://schemas.openxmlformats.org/presentationml/2006/ole">
            <mc:AlternateContent xmlns:mc="http://schemas.openxmlformats.org/markup-compatibility/2006">
              <mc:Choice xmlns:v="urn:schemas-microsoft-com:vml" Requires="v">
                <p:oleObj spid="_x0000_s135177" name="Equation" r:id="rId5" imgW="571252" imgH="393529" progId="Equation.3">
                  <p:embed/>
                </p:oleObj>
              </mc:Choice>
              <mc:Fallback>
                <p:oleObj name="Equation" r:id="rId5" imgW="571252" imgH="393529"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86050" y="1500174"/>
                        <a:ext cx="1079500" cy="738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5172" name="Object 4"/>
          <p:cNvGraphicFramePr>
            <a:graphicFrameLocks noChangeAspect="1"/>
          </p:cNvGraphicFramePr>
          <p:nvPr/>
        </p:nvGraphicFramePr>
        <p:xfrm>
          <a:off x="4143372" y="1500174"/>
          <a:ext cx="1223962" cy="822325"/>
        </p:xfrm>
        <a:graphic>
          <a:graphicData uri="http://schemas.openxmlformats.org/presentationml/2006/ole">
            <mc:AlternateContent xmlns:mc="http://schemas.openxmlformats.org/markup-compatibility/2006">
              <mc:Choice xmlns:v="urn:schemas-microsoft-com:vml" Requires="v">
                <p:oleObj spid="_x0000_s135178" name="Equation" r:id="rId7" imgW="545863" imgH="393529" progId="Equation.3">
                  <p:embed/>
                </p:oleObj>
              </mc:Choice>
              <mc:Fallback>
                <p:oleObj name="Equation" r:id="rId7" imgW="545863" imgH="393529"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43372" y="1500174"/>
                        <a:ext cx="1223962" cy="822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5173" name="Object 5"/>
          <p:cNvGraphicFramePr>
            <a:graphicFrameLocks noChangeAspect="1"/>
          </p:cNvGraphicFramePr>
          <p:nvPr/>
        </p:nvGraphicFramePr>
        <p:xfrm>
          <a:off x="5715008" y="1500174"/>
          <a:ext cx="1439863" cy="868363"/>
        </p:xfrm>
        <a:graphic>
          <a:graphicData uri="http://schemas.openxmlformats.org/presentationml/2006/ole">
            <mc:AlternateContent xmlns:mc="http://schemas.openxmlformats.org/markup-compatibility/2006">
              <mc:Choice xmlns:v="urn:schemas-microsoft-com:vml" Requires="v">
                <p:oleObj spid="_x0000_s135179" name="Equation" r:id="rId9" imgW="698500" imgH="419100" progId="Equation.3">
                  <p:embed/>
                </p:oleObj>
              </mc:Choice>
              <mc:Fallback>
                <p:oleObj name="Equation" r:id="rId9" imgW="698500" imgH="41910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15008" y="1500174"/>
                        <a:ext cx="1439863" cy="868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5174" name="Object 6"/>
          <p:cNvGraphicFramePr>
            <a:graphicFrameLocks noChangeAspect="1"/>
          </p:cNvGraphicFramePr>
          <p:nvPr/>
        </p:nvGraphicFramePr>
        <p:xfrm>
          <a:off x="4143372" y="3071810"/>
          <a:ext cx="1514428" cy="714380"/>
        </p:xfrm>
        <a:graphic>
          <a:graphicData uri="http://schemas.openxmlformats.org/presentationml/2006/ole">
            <mc:AlternateContent xmlns:mc="http://schemas.openxmlformats.org/markup-compatibility/2006">
              <mc:Choice xmlns:v="urn:schemas-microsoft-com:vml" Requires="v">
                <p:oleObj spid="_x0000_s135180" name="Equation" r:id="rId11" imgW="825500" imgH="393700" progId="Equation.3">
                  <p:embed/>
                </p:oleObj>
              </mc:Choice>
              <mc:Fallback>
                <p:oleObj name="Equation" r:id="rId11" imgW="825500" imgH="393700"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143372" y="3071810"/>
                        <a:ext cx="1514428" cy="7143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 Box 9"/>
          <p:cNvSpPr txBox="1">
            <a:spLocks noChangeArrowheads="1"/>
          </p:cNvSpPr>
          <p:nvPr/>
        </p:nvSpPr>
        <p:spPr bwMode="auto">
          <a:xfrm>
            <a:off x="1142976" y="1643050"/>
            <a:ext cx="132600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sz="1800" dirty="0" err="1" smtClean="0"/>
              <a:t>By</a:t>
            </a:r>
            <a:r>
              <a:rPr lang="it-IT" sz="1800" dirty="0" smtClean="0"/>
              <a:t> </a:t>
            </a:r>
            <a:r>
              <a:rPr lang="it-IT" sz="1800" dirty="0" err="1" smtClean="0"/>
              <a:t>defining</a:t>
            </a:r>
            <a:endParaRPr lang="it-IT" sz="1800" dirty="0"/>
          </a:p>
        </p:txBody>
      </p:sp>
      <p:sp>
        <p:nvSpPr>
          <p:cNvPr id="12" name="Text Box 9"/>
          <p:cNvSpPr txBox="1">
            <a:spLocks noChangeArrowheads="1"/>
          </p:cNvSpPr>
          <p:nvPr/>
        </p:nvSpPr>
        <p:spPr bwMode="auto">
          <a:xfrm>
            <a:off x="1071538" y="2500306"/>
            <a:ext cx="621195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sz="1800" dirty="0" err="1" smtClean="0"/>
              <a:t>It</a:t>
            </a:r>
            <a:r>
              <a:rPr lang="it-IT" sz="1800" dirty="0" smtClean="0"/>
              <a:t> </a:t>
            </a:r>
            <a:r>
              <a:rPr lang="it-IT" sz="1800" dirty="0" err="1" smtClean="0"/>
              <a:t>possible</a:t>
            </a:r>
            <a:r>
              <a:rPr lang="it-IT" sz="1800" dirty="0" smtClean="0"/>
              <a:t> </a:t>
            </a:r>
            <a:r>
              <a:rPr lang="it-IT" sz="1800" dirty="0" err="1" smtClean="0"/>
              <a:t>to</a:t>
            </a:r>
            <a:r>
              <a:rPr lang="it-IT" sz="1800" dirty="0" smtClean="0"/>
              <a:t> </a:t>
            </a:r>
            <a:r>
              <a:rPr lang="it-IT" sz="1800" dirty="0" err="1" smtClean="0"/>
              <a:t>calculate</a:t>
            </a:r>
            <a:r>
              <a:rPr lang="it-IT" sz="1800" dirty="0" smtClean="0"/>
              <a:t> V and </a:t>
            </a:r>
            <a:r>
              <a:rPr lang="el-GR" sz="1800" dirty="0" smtClean="0"/>
              <a:t>θ</a:t>
            </a:r>
            <a:r>
              <a:rPr lang="it-IT" sz="1800" dirty="0" smtClean="0"/>
              <a:t> </a:t>
            </a:r>
            <a:r>
              <a:rPr lang="it-IT" sz="1800" dirty="0" err="1" smtClean="0"/>
              <a:t>from</a:t>
            </a:r>
            <a:r>
              <a:rPr lang="it-IT" sz="1800" dirty="0" smtClean="0"/>
              <a:t> the </a:t>
            </a:r>
            <a:r>
              <a:rPr lang="it-IT" sz="1800" dirty="0" err="1" smtClean="0"/>
              <a:t>track</a:t>
            </a:r>
            <a:r>
              <a:rPr lang="it-IT" sz="1800" dirty="0" smtClean="0"/>
              <a:t> </a:t>
            </a:r>
            <a:r>
              <a:rPr lang="it-IT" sz="1800" dirty="0" err="1" smtClean="0"/>
              <a:t>parameters</a:t>
            </a:r>
            <a:endParaRPr lang="it-IT" sz="1800" dirty="0"/>
          </a:p>
        </p:txBody>
      </p:sp>
      <p:sp>
        <p:nvSpPr>
          <p:cNvPr id="15"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
        <p:nvSpPr>
          <p:cNvPr id="16" name="Text Box 9"/>
          <p:cNvSpPr txBox="1">
            <a:spLocks noChangeArrowheads="1"/>
          </p:cNvSpPr>
          <p:nvPr/>
        </p:nvSpPr>
        <p:spPr bwMode="auto">
          <a:xfrm>
            <a:off x="642910" y="3857628"/>
            <a:ext cx="805209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sz="1600" dirty="0" err="1" smtClean="0"/>
              <a:t>Since</a:t>
            </a:r>
            <a:r>
              <a:rPr lang="it-IT" sz="1600" dirty="0" smtClean="0"/>
              <a:t> </a:t>
            </a:r>
            <a:r>
              <a:rPr lang="it-IT" sz="1600" dirty="0" err="1" smtClean="0"/>
              <a:t>relationship</a:t>
            </a:r>
            <a:r>
              <a:rPr lang="it-IT" sz="1600" dirty="0" smtClean="0"/>
              <a:t> </a:t>
            </a:r>
            <a:r>
              <a:rPr lang="it-IT" sz="1600" dirty="0" err="1" smtClean="0"/>
              <a:t>between</a:t>
            </a:r>
            <a:r>
              <a:rPr lang="it-IT" sz="1600" dirty="0" smtClean="0"/>
              <a:t> V and LET </a:t>
            </a:r>
            <a:r>
              <a:rPr lang="it-IT" sz="1600" dirty="0" err="1" smtClean="0"/>
              <a:t>is</a:t>
            </a:r>
            <a:r>
              <a:rPr lang="it-IT" sz="1600" dirty="0" smtClean="0"/>
              <a:t> </a:t>
            </a:r>
            <a:r>
              <a:rPr lang="it-IT" sz="1600" dirty="0" err="1" smtClean="0"/>
              <a:t>known</a:t>
            </a:r>
            <a:r>
              <a:rPr lang="it-IT" sz="1600" dirty="0" smtClean="0"/>
              <a:t>, </a:t>
            </a:r>
            <a:r>
              <a:rPr lang="it-IT" sz="1600" dirty="0" err="1" smtClean="0"/>
              <a:t>from</a:t>
            </a:r>
            <a:r>
              <a:rPr lang="it-IT" sz="1600" dirty="0" smtClean="0"/>
              <a:t> LET and </a:t>
            </a:r>
            <a:r>
              <a:rPr lang="el-GR" sz="1600" dirty="0" smtClean="0"/>
              <a:t>θ</a:t>
            </a:r>
            <a:r>
              <a:rPr lang="it-IT" sz="1600" dirty="0" smtClean="0"/>
              <a:t> </a:t>
            </a:r>
            <a:r>
              <a:rPr lang="it-IT" sz="1600" dirty="0" err="1" smtClean="0"/>
              <a:t>we</a:t>
            </a:r>
            <a:r>
              <a:rPr lang="it-IT" sz="1600" dirty="0" smtClean="0"/>
              <a:t> can </a:t>
            </a:r>
            <a:r>
              <a:rPr lang="it-IT" sz="1600" dirty="0" err="1" smtClean="0"/>
              <a:t>calculate</a:t>
            </a:r>
            <a:r>
              <a:rPr lang="it-IT" sz="1600" dirty="0" smtClean="0"/>
              <a:t> dose </a:t>
            </a:r>
            <a:endParaRPr lang="it-IT" sz="1600" dirty="0"/>
          </a:p>
        </p:txBody>
      </p:sp>
      <p:graphicFrame>
        <p:nvGraphicFramePr>
          <p:cNvPr id="2" name="Oggetto 2"/>
          <p:cNvGraphicFramePr>
            <a:graphicFrameLocks noChangeAspect="1"/>
          </p:cNvGraphicFramePr>
          <p:nvPr/>
        </p:nvGraphicFramePr>
        <p:xfrm>
          <a:off x="1857356" y="4429132"/>
          <a:ext cx="5126038" cy="792162"/>
        </p:xfrm>
        <a:graphic>
          <a:graphicData uri="http://schemas.openxmlformats.org/presentationml/2006/ole">
            <mc:AlternateContent xmlns:mc="http://schemas.openxmlformats.org/markup-compatibility/2006">
              <mc:Choice xmlns:v="urn:schemas-microsoft-com:vml" Requires="v">
                <p:oleObj spid="_x0000_s135181" name="Equation" r:id="rId13" imgW="3263900" imgH="508000" progId="Equation.3">
                  <p:embed/>
                </p:oleObj>
              </mc:Choice>
              <mc:Fallback>
                <p:oleObj name="Equation" r:id="rId13" imgW="3263900" imgH="508000" progId="Equation.3">
                  <p:embed/>
                  <p:pic>
                    <p:nvPicPr>
                      <p:cNvPr id="0" name="Oggetto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857356" y="4429132"/>
                        <a:ext cx="5126038" cy="792162"/>
                      </a:xfrm>
                      <a:prstGeom prst="rect">
                        <a:avLst/>
                      </a:prstGeom>
                      <a:solidFill>
                        <a:srgbClr val="FFFFFF"/>
                      </a:solidFill>
                    </p:spPr>
                  </p:pic>
                </p:oleObj>
              </mc:Fallback>
            </mc:AlternateContent>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solidFill>
                  <a:srgbClr val="FF0000"/>
                </a:solidFill>
              </a:rPr>
              <a:t>Electrets</a:t>
            </a:r>
            <a:endParaRPr lang="en-US" dirty="0"/>
          </a:p>
        </p:txBody>
      </p:sp>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5</a:t>
            </a:fld>
            <a:endParaRPr lang="en-GB">
              <a:solidFill>
                <a:prstClr val="black">
                  <a:tint val="75000"/>
                </a:prstClr>
              </a:solidFill>
            </a:endParaRPr>
          </a:p>
        </p:txBody>
      </p:sp>
      <p:pic>
        <p:nvPicPr>
          <p:cNvPr id="6" name="Picture 4" descr="~AUT0017"/>
          <p:cNvPicPr>
            <a:picLocks noChangeAspect="1" noChangeArrowheads="1"/>
          </p:cNvPicPr>
          <p:nvPr/>
        </p:nvPicPr>
        <p:blipFill>
          <a:blip r:embed="rId2"/>
          <a:srcRect/>
          <a:stretch>
            <a:fillRect/>
          </a:stretch>
        </p:blipFill>
        <p:spPr>
          <a:xfrm>
            <a:off x="4840174" y="1857365"/>
            <a:ext cx="3816305" cy="2786081"/>
          </a:xfrm>
          <a:prstGeom prst="rect">
            <a:avLst/>
          </a:prstGeom>
          <a:noFill/>
        </p:spPr>
      </p:pic>
      <p:sp>
        <p:nvSpPr>
          <p:cNvPr id="7" name="Rettangolo 6"/>
          <p:cNvSpPr/>
          <p:nvPr/>
        </p:nvSpPr>
        <p:spPr>
          <a:xfrm>
            <a:off x="714348" y="1428736"/>
            <a:ext cx="3929090" cy="3323987"/>
          </a:xfrm>
          <a:prstGeom prst="rect">
            <a:avLst/>
          </a:prstGeom>
        </p:spPr>
        <p:txBody>
          <a:bodyPr wrap="square">
            <a:spAutoFit/>
          </a:bodyPr>
          <a:lstStyle/>
          <a:p>
            <a:r>
              <a:rPr lang="en-US" sz="2000" dirty="0" smtClean="0">
                <a:solidFill>
                  <a:srgbClr val="0070C0"/>
                </a:solidFill>
              </a:rPr>
              <a:t>RADON MEASUREMENT</a:t>
            </a:r>
          </a:p>
          <a:p>
            <a:endParaRPr lang="en-US" sz="1000" dirty="0" smtClean="0"/>
          </a:p>
          <a:p>
            <a:r>
              <a:rPr lang="en-US" dirty="0" err="1" smtClean="0"/>
              <a:t>Electret</a:t>
            </a:r>
            <a:r>
              <a:rPr lang="en-US" dirty="0" smtClean="0"/>
              <a:t> is placed in a conductive plastic ionization chamber that acts as a Faraday cage.</a:t>
            </a:r>
          </a:p>
          <a:p>
            <a:r>
              <a:rPr lang="en-US" dirty="0" smtClean="0"/>
              <a:t>The positive charge of the </a:t>
            </a:r>
            <a:r>
              <a:rPr lang="en-US" dirty="0" err="1" smtClean="0"/>
              <a:t>Electret</a:t>
            </a:r>
            <a:r>
              <a:rPr lang="en-US" dirty="0" smtClean="0"/>
              <a:t>  will create an electric field that attracts free ions to its surface.</a:t>
            </a:r>
          </a:p>
          <a:p>
            <a:r>
              <a:rPr lang="en-US" dirty="0" smtClean="0"/>
              <a:t>Radiation entering the chamber causes ionization in the air volume, and the ions produced inside the air volume are collected by the </a:t>
            </a:r>
            <a:r>
              <a:rPr lang="en-US" dirty="0" err="1" smtClean="0"/>
              <a:t>electret</a:t>
            </a:r>
            <a:r>
              <a:rPr lang="en-US" dirty="0" smtClean="0"/>
              <a:t>.</a:t>
            </a:r>
          </a:p>
        </p:txBody>
      </p:sp>
    </p:spTree>
    <p:extLst>
      <p:ext uri="{BB962C8B-B14F-4D97-AF65-F5344CB8AC3E}">
        <p14:creationId xmlns:p14="http://schemas.microsoft.com/office/powerpoint/2010/main" val="361599333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50</a:t>
            </a:fld>
            <a:endParaRPr lang="en-GB">
              <a:solidFill>
                <a:prstClr val="black">
                  <a:tint val="75000"/>
                </a:prstClr>
              </a:solidFill>
            </a:endParaRPr>
          </a:p>
        </p:txBody>
      </p:sp>
      <p:sp>
        <p:nvSpPr>
          <p:cNvPr id="15" name="Titolo 1"/>
          <p:cNvSpPr>
            <a:spLocks noGrp="1"/>
          </p:cNvSpPr>
          <p:nvPr>
            <p:ph type="title"/>
          </p:nvPr>
        </p:nvSpPr>
        <p:spPr>
          <a:xfrm>
            <a:off x="457200" y="274638"/>
            <a:ext cx="8229600" cy="1011222"/>
          </a:xfrm>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pic>
        <p:nvPicPr>
          <p:cNvPr id="14" name="Picture 7"/>
          <p:cNvPicPr>
            <a:picLocks noChangeAspect="1" noChangeArrowheads="1"/>
          </p:cNvPicPr>
          <p:nvPr/>
        </p:nvPicPr>
        <p:blipFill>
          <a:blip r:embed="rId3"/>
          <a:srcRect/>
          <a:stretch>
            <a:fillRect/>
          </a:stretch>
        </p:blipFill>
        <p:spPr bwMode="auto">
          <a:xfrm>
            <a:off x="2000233" y="1928802"/>
            <a:ext cx="3857652" cy="955343"/>
          </a:xfrm>
          <a:prstGeom prst="rect">
            <a:avLst/>
          </a:prstGeom>
          <a:noFill/>
          <a:ln w="9525">
            <a:noFill/>
            <a:miter lim="800000"/>
            <a:headEnd/>
            <a:tailEnd/>
          </a:ln>
          <a:effectLst/>
        </p:spPr>
      </p:pic>
      <p:sp>
        <p:nvSpPr>
          <p:cNvPr id="16" name="Text Box 9"/>
          <p:cNvSpPr txBox="1">
            <a:spLocks noChangeArrowheads="1"/>
          </p:cNvSpPr>
          <p:nvPr/>
        </p:nvSpPr>
        <p:spPr bwMode="auto">
          <a:xfrm>
            <a:off x="571472" y="1571612"/>
            <a:ext cx="782618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sz="1600" dirty="0" err="1" smtClean="0"/>
              <a:t>Assuming</a:t>
            </a:r>
            <a:r>
              <a:rPr lang="it-IT" sz="1600" dirty="0" smtClean="0"/>
              <a:t> n </a:t>
            </a:r>
            <a:r>
              <a:rPr lang="it-IT" sz="1600" dirty="0" err="1" smtClean="0"/>
              <a:t>particles</a:t>
            </a:r>
            <a:r>
              <a:rPr lang="it-IT" sz="1600" dirty="0" smtClean="0"/>
              <a:t> </a:t>
            </a:r>
            <a:r>
              <a:rPr lang="it-IT" sz="1600" dirty="0" err="1" smtClean="0"/>
              <a:t>impinge</a:t>
            </a:r>
            <a:r>
              <a:rPr lang="it-IT" sz="1600" dirty="0" smtClean="0"/>
              <a:t> on the </a:t>
            </a:r>
            <a:r>
              <a:rPr lang="it-IT" sz="1600" dirty="0" err="1" smtClean="0"/>
              <a:t>unit</a:t>
            </a:r>
            <a:r>
              <a:rPr lang="it-IT" sz="1600" dirty="0" smtClean="0"/>
              <a:t> area the dose (</a:t>
            </a:r>
            <a:r>
              <a:rPr lang="it-IT" sz="1600" dirty="0" err="1" smtClean="0"/>
              <a:t>mGy</a:t>
            </a:r>
            <a:r>
              <a:rPr lang="it-IT" sz="1600" dirty="0" smtClean="0"/>
              <a:t>) can </a:t>
            </a:r>
            <a:r>
              <a:rPr lang="it-IT" sz="1600" dirty="0" err="1" smtClean="0"/>
              <a:t>be</a:t>
            </a:r>
            <a:r>
              <a:rPr lang="it-IT" sz="1600" dirty="0" smtClean="0"/>
              <a:t> </a:t>
            </a:r>
            <a:r>
              <a:rPr lang="it-IT" sz="1600" dirty="0" err="1" smtClean="0"/>
              <a:t>calculate</a:t>
            </a:r>
            <a:r>
              <a:rPr lang="it-IT" sz="1600" dirty="0" smtClean="0"/>
              <a:t> </a:t>
            </a:r>
            <a:r>
              <a:rPr lang="it-IT" sz="1600" dirty="0" err="1" smtClean="0"/>
              <a:t>using</a:t>
            </a:r>
            <a:endParaRPr lang="it-IT" sz="1600" dirty="0"/>
          </a:p>
        </p:txBody>
      </p:sp>
      <p:graphicFrame>
        <p:nvGraphicFramePr>
          <p:cNvPr id="166917" name="Oggetto 6"/>
          <p:cNvGraphicFramePr>
            <a:graphicFrameLocks noChangeAspect="1"/>
          </p:cNvGraphicFramePr>
          <p:nvPr/>
        </p:nvGraphicFramePr>
        <p:xfrm>
          <a:off x="1928794" y="3143248"/>
          <a:ext cx="3724275" cy="673100"/>
        </p:xfrm>
        <a:graphic>
          <a:graphicData uri="http://schemas.openxmlformats.org/presentationml/2006/ole">
            <mc:AlternateContent xmlns:mc="http://schemas.openxmlformats.org/markup-compatibility/2006">
              <mc:Choice xmlns:v="urn:schemas-microsoft-com:vml" Requires="v">
                <p:oleObj spid="_x0000_s176131" name="Equation" r:id="rId4" imgW="2476500" imgH="444500" progId="Equation.3">
                  <p:embed/>
                </p:oleObj>
              </mc:Choice>
              <mc:Fallback>
                <p:oleObj name="Equation" r:id="rId4" imgW="2476500" imgH="444500" progId="Equation.3">
                  <p:embed/>
                  <p:pic>
                    <p:nvPicPr>
                      <p:cNvPr id="0" name="Oggetto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28794" y="3143248"/>
                        <a:ext cx="3724275" cy="673100"/>
                      </a:xfrm>
                      <a:prstGeom prst="rect">
                        <a:avLst/>
                      </a:prstGeom>
                      <a:solidFill>
                        <a:srgbClr val="FFFFFF"/>
                      </a:solidFill>
                    </p:spPr>
                  </p:pic>
                </p:oleObj>
              </mc:Fallback>
            </mc:AlternateContent>
          </a:graphicData>
        </a:graphic>
      </p:graphicFrame>
      <p:sp>
        <p:nvSpPr>
          <p:cNvPr id="19" name="Rectangle 11"/>
          <p:cNvSpPr>
            <a:spLocks noChangeArrowheads="1"/>
          </p:cNvSpPr>
          <p:nvPr/>
        </p:nvSpPr>
        <p:spPr bwMode="auto">
          <a:xfrm>
            <a:off x="642910" y="4214818"/>
            <a:ext cx="5258684" cy="246221"/>
          </a:xfrm>
          <a:prstGeom prst="rect">
            <a:avLst/>
          </a:prstGeom>
          <a:noFill/>
          <a:ln w="9525" algn="ctr">
            <a:noFill/>
            <a:miter lim="800000"/>
            <a:headEnd/>
            <a:tailEnd/>
          </a:ln>
          <a:effectLst/>
        </p:spPr>
        <p:txBody>
          <a:bodyPr wrap="none" lIns="0" tIns="0" rIns="0" bIns="0" anchor="ctr">
            <a:spAutoFit/>
          </a:bodyPr>
          <a:lstStyle/>
          <a:p>
            <a:pPr eaLnBrk="1" hangingPunct="1">
              <a:spcBef>
                <a:spcPct val="0"/>
              </a:spcBef>
            </a:pPr>
            <a:r>
              <a:rPr lang="en-GB" sz="1600" dirty="0">
                <a:cs typeface="Times New Roman" pitchFamily="18" charset="0"/>
              </a:rPr>
              <a:t>LET is expressed in </a:t>
            </a:r>
            <a:r>
              <a:rPr lang="en-GB" sz="1600" dirty="0" err="1">
                <a:cs typeface="Times New Roman" pitchFamily="18" charset="0"/>
              </a:rPr>
              <a:t>keV</a:t>
            </a:r>
            <a:r>
              <a:rPr lang="en-GB" sz="1600" dirty="0">
                <a:cs typeface="Times New Roman" pitchFamily="18" charset="0"/>
              </a:rPr>
              <a:t> </a:t>
            </a:r>
            <a:r>
              <a:rPr lang="en-GB" sz="1600" dirty="0" smtClean="0">
                <a:cs typeface="Times New Roman" pitchFamily="18" charset="0"/>
              </a:rPr>
              <a:t>µm</a:t>
            </a:r>
            <a:r>
              <a:rPr lang="en-GB" sz="1600" baseline="30000" dirty="0" smtClean="0">
                <a:cs typeface="Times New Roman" pitchFamily="18" charset="0"/>
              </a:rPr>
              <a:t>-1  </a:t>
            </a:r>
            <a:r>
              <a:rPr lang="en-GB" sz="1600" i="1" dirty="0" smtClean="0">
                <a:cs typeface="Times New Roman" pitchFamily="18" charset="0"/>
              </a:rPr>
              <a:t>- Q</a:t>
            </a:r>
            <a:r>
              <a:rPr lang="en-GB" sz="1600" dirty="0" smtClean="0">
                <a:cs typeface="Times New Roman" pitchFamily="18" charset="0"/>
              </a:rPr>
              <a:t>(LET</a:t>
            </a:r>
            <a:r>
              <a:rPr lang="en-GB" sz="1600" dirty="0">
                <a:cs typeface="Times New Roman" pitchFamily="18" charset="0"/>
              </a:rPr>
              <a:t>) is the ICRP quality factor</a:t>
            </a:r>
            <a:endParaRPr lang="en-GB" sz="1600" dirty="0"/>
          </a:p>
        </p:txBody>
      </p:sp>
      <p:sp>
        <p:nvSpPr>
          <p:cNvPr id="20" name="Text Box 9"/>
          <p:cNvSpPr txBox="1">
            <a:spLocks noChangeArrowheads="1"/>
          </p:cNvSpPr>
          <p:nvPr/>
        </p:nvSpPr>
        <p:spPr bwMode="auto">
          <a:xfrm>
            <a:off x="642910" y="2714620"/>
            <a:ext cx="497443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sz="1600" dirty="0" smtClean="0"/>
              <a:t>And the dose </a:t>
            </a:r>
            <a:r>
              <a:rPr lang="it-IT" sz="1600" dirty="0" err="1" smtClean="0"/>
              <a:t>equivalent</a:t>
            </a:r>
            <a:r>
              <a:rPr lang="it-IT" sz="1600" dirty="0" smtClean="0"/>
              <a:t>  (mSv) can </a:t>
            </a:r>
            <a:r>
              <a:rPr lang="it-IT" sz="1600" dirty="0" err="1" smtClean="0"/>
              <a:t>be</a:t>
            </a:r>
            <a:r>
              <a:rPr lang="it-IT" sz="1600" dirty="0" smtClean="0"/>
              <a:t> </a:t>
            </a:r>
            <a:r>
              <a:rPr lang="it-IT" sz="1600" dirty="0" err="1" smtClean="0"/>
              <a:t>calculated</a:t>
            </a:r>
            <a:r>
              <a:rPr lang="it-IT" sz="1600" dirty="0" smtClean="0"/>
              <a:t> </a:t>
            </a:r>
            <a:r>
              <a:rPr lang="it-IT" sz="1600" dirty="0" err="1" smtClean="0"/>
              <a:t>by</a:t>
            </a:r>
            <a:endParaRPr lang="it-IT" sz="1600" dirty="0"/>
          </a:p>
        </p:txBody>
      </p:sp>
      <p:sp>
        <p:nvSpPr>
          <p:cNvPr id="21" name="Rectangle 13"/>
          <p:cNvSpPr>
            <a:spLocks noChangeArrowheads="1"/>
          </p:cNvSpPr>
          <p:nvPr/>
        </p:nvSpPr>
        <p:spPr bwMode="auto">
          <a:xfrm>
            <a:off x="594984" y="4500570"/>
            <a:ext cx="4834272" cy="276999"/>
          </a:xfrm>
          <a:prstGeom prst="rect">
            <a:avLst/>
          </a:prstGeom>
          <a:noFill/>
          <a:ln w="9525" algn="ctr">
            <a:noFill/>
            <a:miter lim="800000"/>
            <a:headEnd/>
            <a:tailEnd/>
          </a:ln>
          <a:effectLst/>
        </p:spPr>
        <p:txBody>
          <a:bodyPr wrap="none" lIns="0" tIns="0" rIns="0" bIns="0" anchor="ctr">
            <a:spAutoFit/>
          </a:bodyPr>
          <a:lstStyle/>
          <a:p>
            <a:pPr>
              <a:spcBef>
                <a:spcPct val="0"/>
              </a:spcBef>
            </a:pPr>
            <a:r>
              <a:rPr lang="en-GB" dirty="0">
                <a:cs typeface="Times New Roman" pitchFamily="18" charset="0"/>
              </a:rPr>
              <a:t> </a:t>
            </a:r>
            <a:r>
              <a:rPr lang="el-GR" sz="1600" dirty="0" smtClean="0">
                <a:cs typeface="Times New Roman" pitchFamily="18" charset="0"/>
              </a:rPr>
              <a:t>ρ</a:t>
            </a:r>
            <a:r>
              <a:rPr lang="it-IT" sz="1600" dirty="0" smtClean="0">
                <a:cs typeface="Times New Roman" pitchFamily="18" charset="0"/>
              </a:rPr>
              <a:t> </a:t>
            </a:r>
            <a:r>
              <a:rPr lang="en-GB" sz="1600" dirty="0" smtClean="0">
                <a:cs typeface="Times New Roman" pitchFamily="18" charset="0"/>
              </a:rPr>
              <a:t>is </a:t>
            </a:r>
            <a:r>
              <a:rPr lang="en-GB" sz="1600" dirty="0">
                <a:cs typeface="Times New Roman" pitchFamily="18" charset="0"/>
              </a:rPr>
              <a:t>the density of the material </a:t>
            </a:r>
            <a:r>
              <a:rPr lang="en-GB" sz="1600" dirty="0" smtClean="0">
                <a:cs typeface="Times New Roman" pitchFamily="18" charset="0"/>
              </a:rPr>
              <a:t>- </a:t>
            </a:r>
            <a:r>
              <a:rPr lang="el-GR" sz="1600" dirty="0" smtClean="0">
                <a:cs typeface="Times New Roman" pitchFamily="18" charset="0"/>
              </a:rPr>
              <a:t>ρ </a:t>
            </a:r>
            <a:r>
              <a:rPr lang="it-IT" sz="1600" dirty="0" smtClean="0">
                <a:cs typeface="Times New Roman" pitchFamily="18" charset="0"/>
              </a:rPr>
              <a:t>= </a:t>
            </a:r>
            <a:r>
              <a:rPr lang="en-GB" sz="1600" dirty="0" smtClean="0">
                <a:cs typeface="Times New Roman" pitchFamily="18" charset="0"/>
              </a:rPr>
              <a:t>1.31 g·cm</a:t>
            </a:r>
            <a:r>
              <a:rPr lang="en-GB" sz="1600" baseline="30000" dirty="0" smtClean="0">
                <a:cs typeface="Times New Roman" pitchFamily="18" charset="0"/>
              </a:rPr>
              <a:t>-3</a:t>
            </a:r>
            <a:r>
              <a:rPr lang="it-IT" sz="1600" dirty="0" smtClean="0"/>
              <a:t>  </a:t>
            </a:r>
            <a:r>
              <a:rPr lang="it-IT" sz="1600" dirty="0" err="1" smtClean="0"/>
              <a:t>for</a:t>
            </a:r>
            <a:r>
              <a:rPr lang="it-IT" sz="1600" dirty="0" smtClean="0"/>
              <a:t> CR-39</a:t>
            </a:r>
          </a:p>
        </p:txBody>
      </p:sp>
      <p:sp>
        <p:nvSpPr>
          <p:cNvPr id="23" name="Rectangle 15"/>
          <p:cNvSpPr>
            <a:spLocks noChangeArrowheads="1"/>
          </p:cNvSpPr>
          <p:nvPr/>
        </p:nvSpPr>
        <p:spPr bwMode="auto">
          <a:xfrm>
            <a:off x="642910" y="4000504"/>
            <a:ext cx="3868816" cy="246221"/>
          </a:xfrm>
          <a:prstGeom prst="rect">
            <a:avLst/>
          </a:prstGeom>
          <a:noFill/>
          <a:ln w="9525" algn="ctr">
            <a:noFill/>
            <a:miter lim="800000"/>
            <a:headEnd/>
            <a:tailEnd/>
          </a:ln>
          <a:effectLst/>
        </p:spPr>
        <p:txBody>
          <a:bodyPr wrap="none" lIns="0" tIns="0" rIns="0" bIns="0" anchor="ctr">
            <a:spAutoFit/>
          </a:bodyPr>
          <a:lstStyle/>
          <a:p>
            <a:pPr eaLnBrk="1" hangingPunct="1">
              <a:spcBef>
                <a:spcPct val="0"/>
              </a:spcBef>
            </a:pPr>
            <a:r>
              <a:rPr lang="en-GB" sz="1600" dirty="0">
                <a:cs typeface="Times New Roman" pitchFamily="18" charset="0"/>
              </a:rPr>
              <a:t>D e H </a:t>
            </a:r>
            <a:r>
              <a:rPr lang="en-GB" sz="1600" dirty="0" smtClean="0">
                <a:cs typeface="Times New Roman" pitchFamily="18" charset="0"/>
              </a:rPr>
              <a:t>are expressed in </a:t>
            </a:r>
            <a:r>
              <a:rPr lang="en-GB" sz="1600" dirty="0" err="1" smtClean="0">
                <a:cs typeface="Times New Roman" pitchFamily="18" charset="0"/>
              </a:rPr>
              <a:t>mGy</a:t>
            </a:r>
            <a:r>
              <a:rPr lang="en-GB" sz="1600" dirty="0" smtClean="0">
                <a:cs typeface="Times New Roman" pitchFamily="18" charset="0"/>
              </a:rPr>
              <a:t> </a:t>
            </a:r>
            <a:r>
              <a:rPr lang="en-GB" sz="1600" dirty="0">
                <a:cs typeface="Times New Roman" pitchFamily="18" charset="0"/>
              </a:rPr>
              <a:t>e </a:t>
            </a:r>
            <a:r>
              <a:rPr lang="en-GB" sz="1600" dirty="0" smtClean="0">
                <a:cs typeface="Times New Roman" pitchFamily="18" charset="0"/>
              </a:rPr>
              <a:t>mSv respectively</a:t>
            </a:r>
            <a:endParaRPr lang="en-GB" sz="1600" dirty="0"/>
          </a:p>
        </p:txBody>
      </p:sp>
      <p:sp>
        <p:nvSpPr>
          <p:cNvPr id="24" name="Rettangolo 23"/>
          <p:cNvSpPr/>
          <p:nvPr/>
        </p:nvSpPr>
        <p:spPr>
          <a:xfrm>
            <a:off x="571472" y="4857760"/>
            <a:ext cx="6858016" cy="369332"/>
          </a:xfrm>
          <a:prstGeom prst="rect">
            <a:avLst/>
          </a:prstGeom>
        </p:spPr>
        <p:txBody>
          <a:bodyPr wrap="square">
            <a:spAutoFit/>
          </a:bodyPr>
          <a:lstStyle/>
          <a:p>
            <a:r>
              <a:rPr lang="en-US" dirty="0" smtClean="0"/>
              <a:t>If a 1 cm PMMA radiator is used, H is a good </a:t>
            </a:r>
            <a:r>
              <a:rPr lang="it-IT" dirty="0" err="1" smtClean="0"/>
              <a:t>approximation</a:t>
            </a:r>
            <a:r>
              <a:rPr lang="it-IT" dirty="0" smtClean="0"/>
              <a:t> </a:t>
            </a:r>
            <a:r>
              <a:rPr lang="it-IT" dirty="0" err="1" smtClean="0"/>
              <a:t>of</a:t>
            </a:r>
            <a:r>
              <a:rPr lang="it-IT" dirty="0" smtClean="0"/>
              <a:t> </a:t>
            </a:r>
            <a:r>
              <a:rPr lang="it-IT" dirty="0" err="1" smtClean="0"/>
              <a:t>H*</a:t>
            </a:r>
            <a:r>
              <a:rPr lang="it-IT" dirty="0" smtClean="0"/>
              <a:t>(10)</a:t>
            </a:r>
            <a:endParaRPr lang="it-IT" dirty="0"/>
          </a:p>
        </p:txBody>
      </p:sp>
    </p:spTree>
    <p:extLst>
      <p:ext uri="{BB962C8B-B14F-4D97-AF65-F5344CB8AC3E}">
        <p14:creationId xmlns:p14="http://schemas.microsoft.com/office/powerpoint/2010/main" val="40602097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51</a:t>
            </a:fld>
            <a:endParaRPr lang="en-GB">
              <a:solidFill>
                <a:prstClr val="black">
                  <a:tint val="75000"/>
                </a:prstClr>
              </a:solidFill>
            </a:endParaRPr>
          </a:p>
        </p:txBody>
      </p:sp>
      <p:sp>
        <p:nvSpPr>
          <p:cNvPr id="15" name="Titolo 1"/>
          <p:cNvSpPr>
            <a:spLocks noGrp="1"/>
          </p:cNvSpPr>
          <p:nvPr>
            <p:ph type="title"/>
          </p:nvPr>
        </p:nvSpPr>
        <p:spPr>
          <a:xfrm>
            <a:off x="457200" y="274638"/>
            <a:ext cx="8229600" cy="1011222"/>
          </a:xfrm>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
        <p:nvSpPr>
          <p:cNvPr id="13" name="Text Box 4"/>
          <p:cNvSpPr txBox="1">
            <a:spLocks noChangeArrowheads="1"/>
          </p:cNvSpPr>
          <p:nvPr/>
        </p:nvSpPr>
        <p:spPr bwMode="auto">
          <a:xfrm>
            <a:off x="857224" y="2143116"/>
            <a:ext cx="7175522" cy="2062103"/>
          </a:xfrm>
          <a:prstGeom prst="rect">
            <a:avLst/>
          </a:prstGeom>
          <a:noFill/>
          <a:ln w="9525">
            <a:noFill/>
            <a:miter lim="800000"/>
            <a:headEnd/>
            <a:tailEnd/>
          </a:ln>
          <a:effectLst/>
        </p:spPr>
        <p:txBody>
          <a:bodyPr wrap="square">
            <a:spAutoFit/>
          </a:bodyPr>
          <a:lstStyle/>
          <a:p>
            <a:pPr eaLnBrk="1" hangingPunct="1">
              <a:spcBef>
                <a:spcPct val="0"/>
              </a:spcBef>
            </a:pPr>
            <a:r>
              <a:rPr lang="en-GB" sz="1800" i="1" dirty="0"/>
              <a:t>V=</a:t>
            </a:r>
            <a:r>
              <a:rPr lang="en-GB" sz="1800" i="1" dirty="0" err="1"/>
              <a:t>Vt</a:t>
            </a:r>
            <a:r>
              <a:rPr lang="en-GB" sz="1800" i="1" dirty="0"/>
              <a:t> /</a:t>
            </a:r>
            <a:r>
              <a:rPr lang="en-GB" sz="1800" i="1" dirty="0" err="1"/>
              <a:t>Vb</a:t>
            </a:r>
            <a:r>
              <a:rPr lang="en-GB" sz="1800" dirty="0"/>
              <a:t> = </a:t>
            </a:r>
            <a:r>
              <a:rPr lang="en-GB" sz="1800" i="1" dirty="0"/>
              <a:t>0.93+3.14×10−3REL − 7.80×10−6REL</a:t>
            </a:r>
            <a:r>
              <a:rPr lang="en-GB" sz="1800" i="1" baseline="30000" dirty="0"/>
              <a:t>2</a:t>
            </a:r>
            <a:r>
              <a:rPr lang="en-GB" sz="1800" i="1" dirty="0"/>
              <a:t>+1.11×10−8REL</a:t>
            </a:r>
            <a:r>
              <a:rPr lang="en-GB" sz="1800" i="1" baseline="30000" dirty="0"/>
              <a:t>3</a:t>
            </a:r>
            <a:r>
              <a:rPr lang="en-GB" sz="1800" i="1" dirty="0"/>
              <a:t>−5.27 × 10−12REL</a:t>
            </a:r>
            <a:r>
              <a:rPr lang="en-GB" sz="1800" i="1" baseline="30000" dirty="0"/>
              <a:t>4</a:t>
            </a:r>
            <a:r>
              <a:rPr lang="en-GB" sz="1800" i="1" dirty="0"/>
              <a:t>  </a:t>
            </a:r>
            <a:r>
              <a:rPr lang="en-GB" sz="1800" dirty="0"/>
              <a:t>            </a:t>
            </a:r>
          </a:p>
          <a:p>
            <a:pPr eaLnBrk="1" hangingPunct="1">
              <a:spcBef>
                <a:spcPct val="0"/>
              </a:spcBef>
            </a:pPr>
            <a:r>
              <a:rPr lang="sv-SE" sz="1800" dirty="0"/>
              <a:t>33 MeV/cm &lt;</a:t>
            </a:r>
            <a:r>
              <a:rPr lang="sv-SE" sz="1800" i="1" dirty="0"/>
              <a:t>REL</a:t>
            </a:r>
            <a:r>
              <a:rPr lang="sv-SE" sz="1800" dirty="0"/>
              <a:t>&lt; 560 MeV/cm</a:t>
            </a:r>
          </a:p>
          <a:p>
            <a:pPr eaLnBrk="1" hangingPunct="1">
              <a:spcBef>
                <a:spcPct val="0"/>
              </a:spcBef>
            </a:pPr>
            <a:endParaRPr lang="en-GB" sz="1000" dirty="0"/>
          </a:p>
          <a:p>
            <a:pPr eaLnBrk="1" hangingPunct="1">
              <a:spcBef>
                <a:spcPct val="0"/>
              </a:spcBef>
            </a:pPr>
            <a:r>
              <a:rPr lang="en-GB" sz="1800" dirty="0" smtClean="0"/>
              <a:t>and</a:t>
            </a:r>
            <a:endParaRPr lang="en-GB" sz="1800" dirty="0"/>
          </a:p>
          <a:p>
            <a:pPr eaLnBrk="1" hangingPunct="1">
              <a:spcBef>
                <a:spcPct val="0"/>
              </a:spcBef>
            </a:pPr>
            <a:endParaRPr lang="en-GB" sz="1000" i="1" dirty="0"/>
          </a:p>
          <a:p>
            <a:pPr eaLnBrk="1" hangingPunct="1">
              <a:spcBef>
                <a:spcPct val="0"/>
              </a:spcBef>
            </a:pPr>
            <a:r>
              <a:rPr lang="en-GB" sz="1800" i="1" dirty="0"/>
              <a:t>V=</a:t>
            </a:r>
            <a:r>
              <a:rPr lang="en-GB" sz="1800" i="1" dirty="0" err="1"/>
              <a:t>Vt</a:t>
            </a:r>
            <a:r>
              <a:rPr lang="en-GB" sz="1800" i="1" dirty="0"/>
              <a:t> /</a:t>
            </a:r>
            <a:r>
              <a:rPr lang="en-GB" sz="1800" i="1" dirty="0" err="1"/>
              <a:t>Vb</a:t>
            </a:r>
            <a:r>
              <a:rPr lang="en-GB" sz="1800" i="1" dirty="0"/>
              <a:t>= 1.30+3.80×10−4REL+4.9×10−7REL</a:t>
            </a:r>
            <a:r>
              <a:rPr lang="en-GB" sz="1800" i="1" baseline="30000" dirty="0"/>
              <a:t>2</a:t>
            </a:r>
            <a:r>
              <a:rPr lang="en-GB" sz="1800" i="1" dirty="0"/>
              <a:t> </a:t>
            </a:r>
            <a:endParaRPr lang="en-GB" sz="1800" dirty="0"/>
          </a:p>
          <a:p>
            <a:pPr eaLnBrk="1" hangingPunct="1">
              <a:spcBef>
                <a:spcPct val="0"/>
              </a:spcBef>
            </a:pPr>
            <a:r>
              <a:rPr lang="en-GB" sz="1800" dirty="0"/>
              <a:t>for </a:t>
            </a:r>
            <a:r>
              <a:rPr lang="en-GB" sz="1800" i="1" dirty="0"/>
              <a:t>REL</a:t>
            </a:r>
            <a:r>
              <a:rPr lang="en-GB" sz="1800" dirty="0"/>
              <a:t> &gt; 560 MeV/cm. </a:t>
            </a:r>
            <a:endParaRPr lang="it-IT" sz="1800" dirty="0"/>
          </a:p>
        </p:txBody>
      </p:sp>
      <p:sp>
        <p:nvSpPr>
          <p:cNvPr id="17" name="Text Box 5"/>
          <p:cNvSpPr txBox="1">
            <a:spLocks noChangeArrowheads="1"/>
          </p:cNvSpPr>
          <p:nvPr/>
        </p:nvSpPr>
        <p:spPr bwMode="auto">
          <a:xfrm>
            <a:off x="928662" y="4643446"/>
            <a:ext cx="6929486" cy="457200"/>
          </a:xfrm>
          <a:prstGeom prst="rect">
            <a:avLst/>
          </a:prstGeom>
          <a:noFill/>
          <a:ln w="9525">
            <a:noFill/>
            <a:miter lim="800000"/>
            <a:headEnd/>
            <a:tailEnd/>
          </a:ln>
          <a:effectLst/>
        </p:spPr>
        <p:txBody>
          <a:bodyPr wrap="square">
            <a:spAutoFit/>
          </a:bodyPr>
          <a:lstStyle/>
          <a:p>
            <a:pPr eaLnBrk="1" hangingPunct="1">
              <a:spcBef>
                <a:spcPct val="0"/>
              </a:spcBef>
            </a:pPr>
            <a:r>
              <a:rPr lang="en-GB" sz="1200" dirty="0"/>
              <a:t>B. </a:t>
            </a:r>
            <a:r>
              <a:rPr lang="en-GB" sz="1200" dirty="0" err="1"/>
              <a:t>Dorschel</a:t>
            </a:r>
            <a:r>
              <a:rPr lang="en-GB" sz="1200" dirty="0"/>
              <a:t> , et al.  2002 Dependence of the etch rate ratio on the energy loss of light ions in </a:t>
            </a:r>
            <a:r>
              <a:rPr lang="en-GB" sz="1200" dirty="0" smtClean="0"/>
              <a:t>CR-39</a:t>
            </a:r>
          </a:p>
          <a:p>
            <a:pPr eaLnBrk="1" hangingPunct="1">
              <a:spcBef>
                <a:spcPct val="0"/>
              </a:spcBef>
            </a:pPr>
            <a:r>
              <a:rPr lang="en-GB" sz="1200" dirty="0" err="1" smtClean="0"/>
              <a:t>Radiat</a:t>
            </a:r>
            <a:r>
              <a:rPr lang="en-GB" sz="1200" dirty="0" smtClean="0"/>
              <a:t>. Meas</a:t>
            </a:r>
            <a:r>
              <a:rPr lang="en-GB" sz="1200" dirty="0"/>
              <a:t>. 35, 287-292. </a:t>
            </a:r>
            <a:endParaRPr lang="it-IT" sz="1200" dirty="0"/>
          </a:p>
        </p:txBody>
      </p:sp>
      <p:sp>
        <p:nvSpPr>
          <p:cNvPr id="18" name="Text Box 9"/>
          <p:cNvSpPr txBox="1">
            <a:spLocks noChangeArrowheads="1"/>
          </p:cNvSpPr>
          <p:nvPr/>
        </p:nvSpPr>
        <p:spPr bwMode="auto">
          <a:xfrm>
            <a:off x="928662" y="1500174"/>
            <a:ext cx="674453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sz="1600" dirty="0" err="1" smtClean="0"/>
              <a:t>Relationship</a:t>
            </a:r>
            <a:r>
              <a:rPr lang="it-IT" sz="1600" dirty="0" smtClean="0"/>
              <a:t> </a:t>
            </a:r>
            <a:r>
              <a:rPr lang="it-IT" sz="1600" dirty="0" err="1" smtClean="0"/>
              <a:t>between</a:t>
            </a:r>
            <a:r>
              <a:rPr lang="it-IT" sz="1600" dirty="0" smtClean="0"/>
              <a:t> V and REL - </a:t>
            </a:r>
            <a:r>
              <a:rPr lang="it-IT" sz="1600" dirty="0" err="1" smtClean="0"/>
              <a:t>restricted</a:t>
            </a:r>
            <a:r>
              <a:rPr lang="it-IT" sz="1600" dirty="0" smtClean="0"/>
              <a:t> </a:t>
            </a:r>
            <a:r>
              <a:rPr lang="it-IT" sz="1600" dirty="0" err="1" smtClean="0"/>
              <a:t>energy</a:t>
            </a:r>
            <a:r>
              <a:rPr lang="it-IT" sz="1600" dirty="0" smtClean="0"/>
              <a:t> loss (</a:t>
            </a:r>
            <a:r>
              <a:rPr lang="it-IT" sz="1600" dirty="0" err="1" smtClean="0"/>
              <a:t>related</a:t>
            </a:r>
            <a:r>
              <a:rPr lang="it-IT" sz="1600" dirty="0" smtClean="0"/>
              <a:t> </a:t>
            </a:r>
            <a:r>
              <a:rPr lang="it-IT" sz="1600" dirty="0" err="1" smtClean="0"/>
              <a:t>to</a:t>
            </a:r>
            <a:r>
              <a:rPr lang="it-IT" sz="1600" dirty="0" smtClean="0"/>
              <a:t> LET)</a:t>
            </a:r>
            <a:endParaRPr lang="it-IT" sz="1600" dirty="0"/>
          </a:p>
        </p:txBody>
      </p:sp>
    </p:spTree>
    <p:extLst>
      <p:ext uri="{BB962C8B-B14F-4D97-AF65-F5344CB8AC3E}">
        <p14:creationId xmlns:p14="http://schemas.microsoft.com/office/powerpoint/2010/main" val="40602097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52</a:t>
            </a:fld>
            <a:endParaRPr lang="en-GB">
              <a:solidFill>
                <a:prstClr val="black">
                  <a:tint val="75000"/>
                </a:prstClr>
              </a:solidFill>
            </a:endParaRPr>
          </a:p>
        </p:txBody>
      </p:sp>
      <p:sp>
        <p:nvSpPr>
          <p:cNvPr id="9" name="Rectangle 11"/>
          <p:cNvSpPr>
            <a:spLocks noChangeArrowheads="1"/>
          </p:cNvSpPr>
          <p:nvPr/>
        </p:nvSpPr>
        <p:spPr bwMode="auto">
          <a:xfrm>
            <a:off x="928662" y="5429264"/>
            <a:ext cx="77374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342900" indent="-342900" eaLnBrk="1" hangingPunct="1">
              <a:spcBef>
                <a:spcPct val="0"/>
              </a:spcBef>
            </a:pPr>
            <a:r>
              <a:rPr lang="en-GB" sz="1200" dirty="0"/>
              <a:t>M. </a:t>
            </a:r>
            <a:r>
              <a:rPr lang="en-GB" sz="1200" dirty="0" err="1"/>
              <a:t>Caresana</a:t>
            </a:r>
            <a:r>
              <a:rPr lang="en-GB" sz="1200" dirty="0"/>
              <a:t> et al. Study of a radiator degrader CR39 based neutron spectrometer NIMA 620 (2010), p.368–374</a:t>
            </a:r>
            <a:endParaRPr lang="it-IT" sz="1200" dirty="0"/>
          </a:p>
        </p:txBody>
      </p:sp>
      <p:sp>
        <p:nvSpPr>
          <p:cNvPr id="15" name="Titolo 1"/>
          <p:cNvSpPr>
            <a:spLocks noGrp="1"/>
          </p:cNvSpPr>
          <p:nvPr>
            <p:ph type="title"/>
          </p:nvPr>
        </p:nvSpPr>
        <p:spPr>
          <a:xfrm>
            <a:off x="457200" y="274638"/>
            <a:ext cx="8229600" cy="1011222"/>
          </a:xfrm>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pic>
        <p:nvPicPr>
          <p:cNvPr id="11" name="Picture 4"/>
          <p:cNvPicPr>
            <a:picLocks noChangeAspect="1" noChangeArrowheads="1"/>
          </p:cNvPicPr>
          <p:nvPr/>
        </p:nvPicPr>
        <p:blipFill>
          <a:blip r:embed="rId2"/>
          <a:srcRect/>
          <a:stretch>
            <a:fillRect/>
          </a:stretch>
        </p:blipFill>
        <p:spPr bwMode="auto">
          <a:xfrm>
            <a:off x="642910" y="1571612"/>
            <a:ext cx="2529505" cy="1785950"/>
          </a:xfrm>
          <a:prstGeom prst="rect">
            <a:avLst/>
          </a:prstGeom>
          <a:noFill/>
          <a:ln w="9525">
            <a:noFill/>
            <a:miter lim="800000"/>
            <a:headEnd/>
            <a:tailEnd/>
          </a:ln>
        </p:spPr>
      </p:pic>
      <p:sp>
        <p:nvSpPr>
          <p:cNvPr id="12" name="Text Box 5"/>
          <p:cNvSpPr txBox="1">
            <a:spLocks noChangeArrowheads="1"/>
          </p:cNvSpPr>
          <p:nvPr/>
        </p:nvSpPr>
        <p:spPr bwMode="auto">
          <a:xfrm>
            <a:off x="6357950" y="2285992"/>
            <a:ext cx="1873911" cy="553998"/>
          </a:xfrm>
          <a:prstGeom prst="rect">
            <a:avLst/>
          </a:prstGeom>
          <a:noFill/>
          <a:ln w="9525" algn="ctr">
            <a:noFill/>
            <a:miter lim="800000"/>
            <a:headEnd/>
            <a:tailEnd/>
          </a:ln>
          <a:effectLst/>
        </p:spPr>
        <p:txBody>
          <a:bodyPr wrap="none" lIns="0" tIns="0" rIns="0" bIns="0">
            <a:spAutoFit/>
          </a:bodyPr>
          <a:lstStyle/>
          <a:p>
            <a:r>
              <a:rPr lang="it-IT" dirty="0" err="1" smtClean="0"/>
              <a:t>E</a:t>
            </a:r>
            <a:r>
              <a:rPr lang="it-IT" baseline="-25000" dirty="0" err="1" smtClean="0"/>
              <a:t>alpha</a:t>
            </a:r>
            <a:r>
              <a:rPr lang="it-IT" dirty="0" smtClean="0"/>
              <a:t> </a:t>
            </a:r>
            <a:r>
              <a:rPr lang="it-IT" dirty="0"/>
              <a:t>=1.47 MeV</a:t>
            </a:r>
          </a:p>
          <a:p>
            <a:r>
              <a:rPr lang="it-IT" dirty="0" err="1" smtClean="0"/>
              <a:t>E</a:t>
            </a:r>
            <a:r>
              <a:rPr lang="it-IT" baseline="-25000" dirty="0" err="1" smtClean="0"/>
              <a:t>lithium</a:t>
            </a:r>
            <a:r>
              <a:rPr lang="it-IT" baseline="-25000" dirty="0" smtClean="0"/>
              <a:t> </a:t>
            </a:r>
            <a:r>
              <a:rPr lang="it-IT" dirty="0" smtClean="0"/>
              <a:t> </a:t>
            </a:r>
            <a:r>
              <a:rPr lang="it-IT" dirty="0"/>
              <a:t>=0.84 MeV    </a:t>
            </a:r>
          </a:p>
        </p:txBody>
      </p:sp>
      <p:pic>
        <p:nvPicPr>
          <p:cNvPr id="13" name="Picture 7"/>
          <p:cNvPicPr>
            <a:picLocks noChangeAspect="1" noChangeArrowheads="1"/>
          </p:cNvPicPr>
          <p:nvPr/>
        </p:nvPicPr>
        <p:blipFill>
          <a:blip r:embed="rId3"/>
          <a:srcRect/>
          <a:stretch>
            <a:fillRect/>
          </a:stretch>
        </p:blipFill>
        <p:spPr bwMode="auto">
          <a:xfrm>
            <a:off x="3286116" y="1643050"/>
            <a:ext cx="2428325" cy="1714512"/>
          </a:xfrm>
          <a:prstGeom prst="rect">
            <a:avLst/>
          </a:prstGeom>
          <a:noFill/>
          <a:ln w="9525">
            <a:noFill/>
            <a:miter lim="800000"/>
            <a:headEnd/>
            <a:tailEnd/>
          </a:ln>
        </p:spPr>
      </p:pic>
      <p:pic>
        <p:nvPicPr>
          <p:cNvPr id="10" name="Picture 8"/>
          <p:cNvPicPr>
            <a:picLocks noChangeAspect="1" noChangeArrowheads="1"/>
          </p:cNvPicPr>
          <p:nvPr/>
        </p:nvPicPr>
        <p:blipFill>
          <a:blip r:embed="rId4"/>
          <a:srcRect/>
          <a:stretch>
            <a:fillRect/>
          </a:stretch>
        </p:blipFill>
        <p:spPr bwMode="auto">
          <a:xfrm>
            <a:off x="642910" y="3429000"/>
            <a:ext cx="2482287" cy="1752612"/>
          </a:xfrm>
          <a:prstGeom prst="rect">
            <a:avLst/>
          </a:prstGeom>
          <a:noFill/>
          <a:ln w="9525">
            <a:noFill/>
            <a:miter lim="800000"/>
            <a:headEnd/>
            <a:tailEnd/>
          </a:ln>
        </p:spPr>
      </p:pic>
      <p:pic>
        <p:nvPicPr>
          <p:cNvPr id="14" name="Picture 9"/>
          <p:cNvPicPr>
            <a:picLocks noChangeAspect="1" noChangeArrowheads="1"/>
          </p:cNvPicPr>
          <p:nvPr/>
        </p:nvPicPr>
        <p:blipFill>
          <a:blip r:embed="rId5"/>
          <a:srcRect/>
          <a:stretch>
            <a:fillRect/>
          </a:stretch>
        </p:blipFill>
        <p:spPr bwMode="auto">
          <a:xfrm>
            <a:off x="3286116" y="3571876"/>
            <a:ext cx="2428892" cy="1595173"/>
          </a:xfrm>
          <a:prstGeom prst="rect">
            <a:avLst/>
          </a:prstGeom>
          <a:noFill/>
          <a:ln w="9525">
            <a:noFill/>
            <a:miter lim="800000"/>
            <a:headEnd/>
            <a:tailEnd/>
          </a:ln>
        </p:spPr>
      </p:pic>
      <p:sp>
        <p:nvSpPr>
          <p:cNvPr id="16" name="Text Box 6"/>
          <p:cNvSpPr txBox="1">
            <a:spLocks noChangeArrowheads="1"/>
          </p:cNvSpPr>
          <p:nvPr/>
        </p:nvSpPr>
        <p:spPr bwMode="auto">
          <a:xfrm>
            <a:off x="3000364" y="1285860"/>
            <a:ext cx="1714512" cy="276999"/>
          </a:xfrm>
          <a:prstGeom prst="rect">
            <a:avLst/>
          </a:prstGeom>
          <a:noFill/>
          <a:ln w="9525" algn="ctr">
            <a:noFill/>
            <a:miter lim="800000"/>
            <a:headEnd/>
            <a:tailEnd/>
          </a:ln>
          <a:effectLst/>
        </p:spPr>
        <p:txBody>
          <a:bodyPr wrap="square" lIns="0" tIns="0" rIns="0" bIns="0">
            <a:spAutoFit/>
          </a:bodyPr>
          <a:lstStyle/>
          <a:p>
            <a:r>
              <a:rPr lang="it-IT" baseline="30000" dirty="0"/>
              <a:t>10</a:t>
            </a:r>
            <a:r>
              <a:rPr lang="it-IT" dirty="0"/>
              <a:t>B(n,alfa)</a:t>
            </a:r>
            <a:r>
              <a:rPr lang="it-IT" baseline="30000" dirty="0"/>
              <a:t>7</a:t>
            </a:r>
            <a:r>
              <a:rPr lang="it-IT" dirty="0"/>
              <a:t>Li    </a:t>
            </a:r>
          </a:p>
        </p:txBody>
      </p:sp>
      <p:graphicFrame>
        <p:nvGraphicFramePr>
          <p:cNvPr id="18" name="Group 33"/>
          <p:cNvGraphicFramePr>
            <a:graphicFrameLocks/>
          </p:cNvGraphicFramePr>
          <p:nvPr/>
        </p:nvGraphicFramePr>
        <p:xfrm>
          <a:off x="5786446" y="3786190"/>
          <a:ext cx="3138482" cy="975360"/>
        </p:xfrm>
        <a:graphic>
          <a:graphicData uri="http://schemas.openxmlformats.org/drawingml/2006/table">
            <a:tbl>
              <a:tblPr/>
              <a:tblGrid>
                <a:gridCol w="785818"/>
                <a:gridCol w="1122409"/>
                <a:gridCol w="1230255"/>
              </a:tblGrid>
              <a:tr h="45196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dirty="0" err="1" smtClean="0">
                          <a:ln>
                            <a:noFill/>
                          </a:ln>
                          <a:solidFill>
                            <a:schemeClr val="tx1"/>
                          </a:solidFill>
                          <a:effectLst/>
                          <a:latin typeface="Times New Roman" pitchFamily="18" charset="0"/>
                          <a:cs typeface="Times New Roman" pitchFamily="18" charset="0"/>
                        </a:rPr>
                        <a:t>Ion</a:t>
                      </a:r>
                      <a:endParaRPr kumimoji="0" lang="it-IT"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0" marR="0" marT="0" marB="0" anchor="ctr" horzOverflow="overflow">
                    <a:lnL cap="flat">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smtClean="0">
                          <a:ln>
                            <a:noFill/>
                          </a:ln>
                          <a:solidFill>
                            <a:schemeClr val="tx1"/>
                          </a:solidFill>
                          <a:effectLst/>
                          <a:latin typeface="Times New Roman" pitchFamily="18" charset="0"/>
                          <a:cs typeface="Times New Roman" pitchFamily="18" charset="0"/>
                        </a:rPr>
                        <a:t>Mean LET meas</a:t>
                      </a:r>
                    </a:p>
                  </a:txBody>
                  <a:tcPr marL="0" marR="0" marT="0" marB="0" anchor="ctr"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smtClean="0">
                          <a:ln>
                            <a:noFill/>
                          </a:ln>
                          <a:solidFill>
                            <a:schemeClr val="tx1"/>
                          </a:solidFill>
                          <a:effectLst/>
                          <a:latin typeface="Times New Roman" pitchFamily="18" charset="0"/>
                          <a:cs typeface="Times New Roman" pitchFamily="18" charset="0"/>
                        </a:rPr>
                        <a:t>Mean LET calculated</a:t>
                      </a:r>
                    </a:p>
                  </a:txBody>
                  <a:tcPr marL="0" marR="0" marT="0" marB="0" anchor="ctr" horzOverflow="overflow">
                    <a:lnL>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r>
              <a:tr h="22598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smtClean="0">
                          <a:ln>
                            <a:noFill/>
                          </a:ln>
                          <a:solidFill>
                            <a:schemeClr val="tx1"/>
                          </a:solidFill>
                          <a:effectLst/>
                          <a:latin typeface="Times New Roman" pitchFamily="18" charset="0"/>
                          <a:cs typeface="Times New Roman" pitchFamily="18" charset="0"/>
                        </a:rPr>
                        <a:t>Alfa</a:t>
                      </a:r>
                    </a:p>
                  </a:txBody>
                  <a:tcPr marL="0" marR="0" marT="0" marB="0" anchor="b"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imes New Roman" pitchFamily="18" charset="0"/>
                          <a:cs typeface="Times New Roman" pitchFamily="18" charset="0"/>
                        </a:rPr>
                        <a:t>220 </a:t>
                      </a:r>
                      <a:r>
                        <a:rPr kumimoji="0" lang="it-IT" sz="1600" b="0" i="0" u="none" strike="noStrike" cap="none" normalizeH="0" baseline="0" dirty="0" err="1" smtClean="0">
                          <a:ln>
                            <a:noFill/>
                          </a:ln>
                          <a:solidFill>
                            <a:schemeClr val="tx1"/>
                          </a:solidFill>
                          <a:effectLst/>
                          <a:latin typeface="Times New Roman" pitchFamily="18" charset="0"/>
                          <a:cs typeface="Times New Roman" pitchFamily="18" charset="0"/>
                        </a:rPr>
                        <a:t>keV</a:t>
                      </a:r>
                      <a:r>
                        <a:rPr kumimoji="0" lang="it-IT" sz="1600" b="0" i="0" u="none" strike="noStrike" cap="none" normalizeH="0" baseline="0" dirty="0" smtClean="0">
                          <a:ln>
                            <a:noFill/>
                          </a:ln>
                          <a:solidFill>
                            <a:schemeClr val="tx1"/>
                          </a:solidFill>
                          <a:effectLst/>
                          <a:latin typeface="Times New Roman" pitchFamily="18" charset="0"/>
                          <a:cs typeface="Times New Roman" pitchFamily="18" charset="0"/>
                        </a:rPr>
                        <a:t>/µm</a:t>
                      </a:r>
                    </a:p>
                  </a:txBody>
                  <a:tcPr marL="0" marR="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imes New Roman" pitchFamily="18" charset="0"/>
                          <a:cs typeface="Times New Roman" pitchFamily="18" charset="0"/>
                        </a:rPr>
                        <a:t>250 </a:t>
                      </a:r>
                      <a:r>
                        <a:rPr kumimoji="0" lang="it-IT" sz="1600" b="0" i="0" u="none" strike="noStrike" cap="none" normalizeH="0" baseline="0" dirty="0" err="1" smtClean="0">
                          <a:ln>
                            <a:noFill/>
                          </a:ln>
                          <a:solidFill>
                            <a:schemeClr val="tx1"/>
                          </a:solidFill>
                          <a:effectLst/>
                          <a:latin typeface="Times New Roman" pitchFamily="18" charset="0"/>
                          <a:cs typeface="Times New Roman" pitchFamily="18" charset="0"/>
                        </a:rPr>
                        <a:t>keV</a:t>
                      </a:r>
                      <a:r>
                        <a:rPr kumimoji="0" lang="it-IT" sz="1600" b="0" i="0" u="none" strike="noStrike" cap="none" normalizeH="0" baseline="0" dirty="0" smtClean="0">
                          <a:ln>
                            <a:noFill/>
                          </a:ln>
                          <a:solidFill>
                            <a:schemeClr val="tx1"/>
                          </a:solidFill>
                          <a:effectLst/>
                          <a:latin typeface="Times New Roman" pitchFamily="18" charset="0"/>
                          <a:cs typeface="Times New Roman" pitchFamily="18" charset="0"/>
                        </a:rPr>
                        <a:t>/µm</a:t>
                      </a:r>
                    </a:p>
                  </a:txBody>
                  <a:tcPr marL="0" marR="0" marT="0" marB="0" anchor="b" horzOverflow="overflow">
                    <a:lnL>
                      <a:noFill/>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598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imes New Roman" pitchFamily="18" charset="0"/>
                          <a:cs typeface="Times New Roman" pitchFamily="18" charset="0"/>
                        </a:rPr>
                        <a:t>Li</a:t>
                      </a:r>
                    </a:p>
                  </a:txBody>
                  <a:tcPr marL="0" marR="0" marT="0" marB="0" anchor="b" horzOverflow="overflow">
                    <a:lnL cap="flat">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smtClean="0">
                          <a:ln>
                            <a:noFill/>
                          </a:ln>
                          <a:solidFill>
                            <a:schemeClr val="tx1"/>
                          </a:solidFill>
                          <a:effectLst/>
                          <a:latin typeface="Times New Roman" pitchFamily="18" charset="0"/>
                          <a:cs typeface="Times New Roman" pitchFamily="18" charset="0"/>
                        </a:rPr>
                        <a:t>400 keV/µm</a:t>
                      </a:r>
                    </a:p>
                  </a:txBody>
                  <a:tcPr marL="0" marR="0" marT="0" marB="0" anchor="b" horzOverflow="overflow">
                    <a:lnL>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imes New Roman" pitchFamily="18" charset="0"/>
                          <a:cs typeface="Times New Roman" pitchFamily="18" charset="0"/>
                        </a:rPr>
                        <a:t>280 </a:t>
                      </a:r>
                      <a:r>
                        <a:rPr kumimoji="0" lang="it-IT" sz="1600" b="0" i="0" u="none" strike="noStrike" cap="none" normalizeH="0" baseline="0" dirty="0" err="1" smtClean="0">
                          <a:ln>
                            <a:noFill/>
                          </a:ln>
                          <a:solidFill>
                            <a:schemeClr val="tx1"/>
                          </a:solidFill>
                          <a:effectLst/>
                          <a:latin typeface="Times New Roman" pitchFamily="18" charset="0"/>
                          <a:cs typeface="Times New Roman" pitchFamily="18" charset="0"/>
                        </a:rPr>
                        <a:t>keV</a:t>
                      </a:r>
                      <a:r>
                        <a:rPr kumimoji="0" lang="it-IT" sz="1600" b="0" i="0" u="none" strike="noStrike" cap="none" normalizeH="0" baseline="0" dirty="0" smtClean="0">
                          <a:ln>
                            <a:noFill/>
                          </a:ln>
                          <a:solidFill>
                            <a:schemeClr val="tx1"/>
                          </a:solidFill>
                          <a:effectLst/>
                          <a:latin typeface="Times New Roman" pitchFamily="18" charset="0"/>
                          <a:cs typeface="Times New Roman" pitchFamily="18" charset="0"/>
                        </a:rPr>
                        <a:t>/µm</a:t>
                      </a:r>
                    </a:p>
                  </a:txBody>
                  <a:tcPr marL="0" marR="0" marT="0" marB="0" anchor="b" horzOverflow="overflow">
                    <a:lnL>
                      <a:noFill/>
                    </a:lnL>
                    <a:lnR cap="flat">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40602097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53</a:t>
            </a:fld>
            <a:endParaRPr lang="en-GB">
              <a:solidFill>
                <a:prstClr val="black">
                  <a:tint val="75000"/>
                </a:prstClr>
              </a:solidFill>
            </a:endParaRPr>
          </a:p>
        </p:txBody>
      </p:sp>
      <p:sp>
        <p:nvSpPr>
          <p:cNvPr id="6" name="Text Box 7"/>
          <p:cNvSpPr txBox="1">
            <a:spLocks noChangeArrowheads="1"/>
          </p:cNvSpPr>
          <p:nvPr/>
        </p:nvSpPr>
        <p:spPr bwMode="auto">
          <a:xfrm>
            <a:off x="5857884" y="1983580"/>
            <a:ext cx="2629694" cy="1231106"/>
          </a:xfrm>
          <a:prstGeom prst="rect">
            <a:avLst/>
          </a:prstGeom>
          <a:noFill/>
          <a:ln w="9525" algn="ctr">
            <a:noFill/>
            <a:miter lim="800000"/>
            <a:headEnd/>
            <a:tailEnd/>
          </a:ln>
          <a:effectLst/>
        </p:spPr>
        <p:txBody>
          <a:bodyPr wrap="none" lIns="0" tIns="0" rIns="0" bIns="0">
            <a:spAutoFit/>
          </a:bodyPr>
          <a:lstStyle/>
          <a:p>
            <a:r>
              <a:rPr lang="it-IT" sz="1600" dirty="0"/>
              <a:t>Am-241 E=5.5MeV</a:t>
            </a:r>
          </a:p>
          <a:p>
            <a:r>
              <a:rPr lang="it-IT" sz="1600" dirty="0" err="1" smtClean="0"/>
              <a:t>Etching</a:t>
            </a:r>
            <a:r>
              <a:rPr lang="it-IT" sz="1600" dirty="0" smtClean="0"/>
              <a:t>  </a:t>
            </a:r>
            <a:r>
              <a:rPr lang="it-IT" sz="1600" dirty="0"/>
              <a:t>60’</a:t>
            </a:r>
          </a:p>
          <a:p>
            <a:r>
              <a:rPr lang="it-IT" sz="1600" dirty="0" err="1" smtClean="0"/>
              <a:t>Removed</a:t>
            </a:r>
            <a:r>
              <a:rPr lang="it-IT" sz="1600" dirty="0" smtClean="0"/>
              <a:t> </a:t>
            </a:r>
            <a:r>
              <a:rPr lang="it-IT" sz="1600" dirty="0" err="1" smtClean="0"/>
              <a:t>thickness</a:t>
            </a:r>
            <a:r>
              <a:rPr lang="it-IT" sz="1600" dirty="0" smtClean="0"/>
              <a:t> 10 </a:t>
            </a:r>
            <a:r>
              <a:rPr lang="it-IT" sz="1600" dirty="0"/>
              <a:t>µm</a:t>
            </a:r>
          </a:p>
          <a:p>
            <a:r>
              <a:rPr lang="it-IT" sz="1600" dirty="0" err="1" smtClean="0"/>
              <a:t>Avg</a:t>
            </a:r>
            <a:r>
              <a:rPr lang="it-IT" sz="1600" dirty="0" smtClean="0"/>
              <a:t> LET </a:t>
            </a:r>
            <a:r>
              <a:rPr lang="it-IT" sz="1600" dirty="0" err="1" smtClean="0"/>
              <a:t>measured</a:t>
            </a:r>
            <a:r>
              <a:rPr lang="it-IT" sz="1600" dirty="0" smtClean="0"/>
              <a:t> </a:t>
            </a:r>
            <a:r>
              <a:rPr lang="it-IT" sz="1600" dirty="0"/>
              <a:t>130 </a:t>
            </a:r>
            <a:r>
              <a:rPr lang="it-IT" sz="1600" dirty="0" err="1"/>
              <a:t>keV</a:t>
            </a:r>
            <a:r>
              <a:rPr lang="it-IT" sz="1600" dirty="0"/>
              <a:t>/µm</a:t>
            </a:r>
          </a:p>
          <a:p>
            <a:r>
              <a:rPr lang="it-IT" sz="1600" dirty="0" err="1" smtClean="0"/>
              <a:t>Avg</a:t>
            </a:r>
            <a:r>
              <a:rPr lang="it-IT" sz="1600" dirty="0" smtClean="0"/>
              <a:t> LET </a:t>
            </a:r>
            <a:r>
              <a:rPr lang="it-IT" sz="1600" dirty="0" err="1" smtClean="0"/>
              <a:t>calculated</a:t>
            </a:r>
            <a:r>
              <a:rPr lang="it-IT" sz="1600" dirty="0" smtClean="0"/>
              <a:t> </a:t>
            </a:r>
            <a:r>
              <a:rPr lang="it-IT" sz="1600" dirty="0"/>
              <a:t>140 </a:t>
            </a:r>
            <a:r>
              <a:rPr lang="it-IT" sz="1600" dirty="0" err="1"/>
              <a:t>keV</a:t>
            </a:r>
            <a:r>
              <a:rPr lang="it-IT" sz="1600" dirty="0"/>
              <a:t>/µm</a:t>
            </a:r>
          </a:p>
        </p:txBody>
      </p:sp>
      <p:sp>
        <p:nvSpPr>
          <p:cNvPr id="7" name="Text Box 8"/>
          <p:cNvSpPr txBox="1">
            <a:spLocks noChangeArrowheads="1"/>
          </p:cNvSpPr>
          <p:nvPr/>
        </p:nvSpPr>
        <p:spPr bwMode="auto">
          <a:xfrm>
            <a:off x="5857884" y="3429000"/>
            <a:ext cx="2500364" cy="738664"/>
          </a:xfrm>
          <a:prstGeom prst="rect">
            <a:avLst/>
          </a:prstGeom>
          <a:noFill/>
          <a:ln w="9525" algn="ctr">
            <a:noFill/>
            <a:miter lim="800000"/>
            <a:headEnd/>
            <a:tailEnd/>
          </a:ln>
          <a:effectLst/>
        </p:spPr>
        <p:txBody>
          <a:bodyPr wrap="none" lIns="0" tIns="0" rIns="0" bIns="0">
            <a:spAutoFit/>
          </a:bodyPr>
          <a:lstStyle/>
          <a:p>
            <a:r>
              <a:rPr lang="it-IT" sz="1600" dirty="0" err="1"/>
              <a:t>Unat</a:t>
            </a:r>
            <a:r>
              <a:rPr lang="it-IT" sz="1600" dirty="0"/>
              <a:t> E</a:t>
            </a:r>
            <a:r>
              <a:rPr lang="it-IT" sz="1600" baseline="-25000" dirty="0"/>
              <a:t>1</a:t>
            </a:r>
            <a:r>
              <a:rPr lang="it-IT" sz="1600" dirty="0"/>
              <a:t>=4.2MeV  E</a:t>
            </a:r>
            <a:r>
              <a:rPr lang="it-IT" sz="1600" baseline="-25000" dirty="0"/>
              <a:t>2</a:t>
            </a:r>
            <a:r>
              <a:rPr lang="it-IT" sz="1600" dirty="0"/>
              <a:t>=4.77MeV</a:t>
            </a:r>
          </a:p>
          <a:p>
            <a:r>
              <a:rPr lang="it-IT" sz="1600" dirty="0" err="1" smtClean="0"/>
              <a:t>Etching</a:t>
            </a:r>
            <a:r>
              <a:rPr lang="it-IT" sz="1600" dirty="0" smtClean="0"/>
              <a:t> 40</a:t>
            </a:r>
            <a:r>
              <a:rPr lang="it-IT" sz="1600" dirty="0"/>
              <a:t>’</a:t>
            </a:r>
          </a:p>
          <a:p>
            <a:r>
              <a:rPr lang="it-IT" sz="1600" dirty="0"/>
              <a:t>Spessore rimosso 6.7 µm</a:t>
            </a:r>
          </a:p>
        </p:txBody>
      </p:sp>
      <p:pic>
        <p:nvPicPr>
          <p:cNvPr id="8" name="Picture 15" descr="1741_V_Am"/>
          <p:cNvPicPr>
            <a:picLocks noChangeAspect="1" noChangeArrowheads="1"/>
          </p:cNvPicPr>
          <p:nvPr/>
        </p:nvPicPr>
        <p:blipFill>
          <a:blip r:embed="rId2"/>
          <a:srcRect/>
          <a:stretch>
            <a:fillRect/>
          </a:stretch>
        </p:blipFill>
        <p:spPr bwMode="auto">
          <a:xfrm>
            <a:off x="615402" y="1841325"/>
            <a:ext cx="2416184" cy="1659113"/>
          </a:xfrm>
          <a:prstGeom prst="rect">
            <a:avLst/>
          </a:prstGeom>
          <a:noFill/>
          <a:ln w="9525">
            <a:noFill/>
            <a:miter lim="800000"/>
            <a:headEnd/>
            <a:tailEnd/>
          </a:ln>
        </p:spPr>
      </p:pic>
      <p:pic>
        <p:nvPicPr>
          <p:cNvPr id="9" name="Picture 16" descr="1741_LET_Am"/>
          <p:cNvPicPr>
            <a:picLocks noChangeAspect="1" noChangeArrowheads="1"/>
          </p:cNvPicPr>
          <p:nvPr/>
        </p:nvPicPr>
        <p:blipFill>
          <a:blip r:embed="rId3"/>
          <a:srcRect/>
          <a:stretch>
            <a:fillRect/>
          </a:stretch>
        </p:blipFill>
        <p:spPr bwMode="auto">
          <a:xfrm>
            <a:off x="3053811" y="1896014"/>
            <a:ext cx="2347937" cy="1604424"/>
          </a:xfrm>
          <a:prstGeom prst="rect">
            <a:avLst/>
          </a:prstGeom>
          <a:noFill/>
          <a:ln w="9525">
            <a:noFill/>
            <a:miter lim="800000"/>
            <a:headEnd/>
            <a:tailEnd/>
          </a:ln>
        </p:spPr>
      </p:pic>
      <p:pic>
        <p:nvPicPr>
          <p:cNvPr id="10" name="Picture 17" descr="1805 V_U"/>
          <p:cNvPicPr>
            <a:picLocks noChangeAspect="1" noChangeArrowheads="1"/>
          </p:cNvPicPr>
          <p:nvPr/>
        </p:nvPicPr>
        <p:blipFill>
          <a:blip r:embed="rId4"/>
          <a:srcRect/>
          <a:stretch>
            <a:fillRect/>
          </a:stretch>
        </p:blipFill>
        <p:spPr bwMode="auto">
          <a:xfrm>
            <a:off x="674152" y="3484578"/>
            <a:ext cx="2370142" cy="1624130"/>
          </a:xfrm>
          <a:prstGeom prst="rect">
            <a:avLst/>
          </a:prstGeom>
          <a:noFill/>
          <a:ln w="9525">
            <a:noFill/>
            <a:miter lim="800000"/>
            <a:headEnd/>
            <a:tailEnd/>
          </a:ln>
        </p:spPr>
      </p:pic>
      <p:pic>
        <p:nvPicPr>
          <p:cNvPr id="11" name="Picture 18" descr="1805 LET_U"/>
          <p:cNvPicPr>
            <a:picLocks noChangeAspect="1" noChangeArrowheads="1"/>
          </p:cNvPicPr>
          <p:nvPr/>
        </p:nvPicPr>
        <p:blipFill>
          <a:blip r:embed="rId5"/>
          <a:srcRect/>
          <a:stretch>
            <a:fillRect/>
          </a:stretch>
        </p:blipFill>
        <p:spPr bwMode="auto">
          <a:xfrm>
            <a:off x="3101437" y="3556015"/>
            <a:ext cx="2327819" cy="1587497"/>
          </a:xfrm>
          <a:prstGeom prst="rect">
            <a:avLst/>
          </a:prstGeom>
          <a:noFill/>
          <a:ln w="9525">
            <a:noFill/>
            <a:miter lim="800000"/>
            <a:headEnd/>
            <a:tailEnd/>
          </a:ln>
        </p:spPr>
      </p:pic>
      <p:graphicFrame>
        <p:nvGraphicFramePr>
          <p:cNvPr id="12" name="Group 255"/>
          <p:cNvGraphicFramePr>
            <a:graphicFrameLocks noGrp="1"/>
          </p:cNvGraphicFramePr>
          <p:nvPr/>
        </p:nvGraphicFramePr>
        <p:xfrm>
          <a:off x="5643570" y="4143380"/>
          <a:ext cx="3248019" cy="1149350"/>
        </p:xfrm>
        <a:graphic>
          <a:graphicData uri="http://schemas.openxmlformats.org/drawingml/2006/table">
            <a:tbl>
              <a:tblPr/>
              <a:tblGrid>
                <a:gridCol w="785818"/>
                <a:gridCol w="1189412"/>
                <a:gridCol w="1272789"/>
              </a:tblGrid>
              <a:tr h="647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dirty="0" smtClean="0">
                          <a:ln>
                            <a:noFill/>
                          </a:ln>
                          <a:solidFill>
                            <a:schemeClr val="tx1"/>
                          </a:solidFill>
                          <a:effectLst/>
                          <a:latin typeface="Times New Roman" pitchFamily="18" charset="0"/>
                          <a:cs typeface="Times New Roman" pitchFamily="18" charset="0"/>
                        </a:rPr>
                        <a:t>Source</a:t>
                      </a:r>
                    </a:p>
                  </a:txBody>
                  <a:tcPr marL="0" marR="0" marT="0" marB="0" anchor="ctr" horzOverflow="overflow">
                    <a:lnL cap="flat">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dirty="0" err="1" smtClean="0">
                          <a:ln>
                            <a:noFill/>
                          </a:ln>
                          <a:solidFill>
                            <a:schemeClr val="tx1"/>
                          </a:solidFill>
                          <a:effectLst/>
                          <a:latin typeface="Times New Roman" pitchFamily="18" charset="0"/>
                          <a:cs typeface="Times New Roman" pitchFamily="18" charset="0"/>
                        </a:rPr>
                        <a:t>Mean</a:t>
                      </a:r>
                      <a:r>
                        <a:rPr kumimoji="0" lang="it-IT" sz="1400" b="0" i="0" u="none" strike="noStrike" cap="none" normalizeH="0" baseline="0" dirty="0" smtClean="0">
                          <a:ln>
                            <a:noFill/>
                          </a:ln>
                          <a:solidFill>
                            <a:schemeClr val="tx1"/>
                          </a:solidFill>
                          <a:effectLst/>
                          <a:latin typeface="Times New Roman" pitchFamily="18" charset="0"/>
                          <a:cs typeface="Times New Roman" pitchFamily="18" charset="0"/>
                        </a:rPr>
                        <a:t> LET </a:t>
                      </a:r>
                      <a:r>
                        <a:rPr kumimoji="0" lang="it-IT" sz="1400" b="0" i="0" u="none" strike="noStrike" cap="none" normalizeH="0" baseline="0" dirty="0" err="1" smtClean="0">
                          <a:ln>
                            <a:noFill/>
                          </a:ln>
                          <a:solidFill>
                            <a:schemeClr val="tx1"/>
                          </a:solidFill>
                          <a:effectLst/>
                          <a:latin typeface="Times New Roman" pitchFamily="18" charset="0"/>
                          <a:cs typeface="Times New Roman" pitchFamily="18" charset="0"/>
                        </a:rPr>
                        <a:t>meas</a:t>
                      </a:r>
                      <a:endParaRPr kumimoji="0" lang="it-IT"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dirty="0" err="1" smtClean="0">
                          <a:ln>
                            <a:noFill/>
                          </a:ln>
                          <a:solidFill>
                            <a:schemeClr val="tx1"/>
                          </a:solidFill>
                          <a:effectLst/>
                          <a:latin typeface="Times New Roman" pitchFamily="18" charset="0"/>
                          <a:cs typeface="Times New Roman" pitchFamily="18" charset="0"/>
                        </a:rPr>
                        <a:t>Mean</a:t>
                      </a:r>
                      <a:r>
                        <a:rPr kumimoji="0" lang="it-IT" sz="1400" b="0" i="0" u="none" strike="noStrike" cap="none" normalizeH="0" baseline="0" dirty="0" smtClean="0">
                          <a:ln>
                            <a:noFill/>
                          </a:ln>
                          <a:solidFill>
                            <a:schemeClr val="tx1"/>
                          </a:solidFill>
                          <a:effectLst/>
                          <a:latin typeface="Times New Roman" pitchFamily="18" charset="0"/>
                          <a:cs typeface="Times New Roman" pitchFamily="18" charset="0"/>
                        </a:rPr>
                        <a:t> LET </a:t>
                      </a:r>
                      <a:r>
                        <a:rPr kumimoji="0" lang="it-IT" sz="1400" b="0" i="0" u="none" strike="noStrike" cap="none" normalizeH="0" baseline="0" dirty="0" err="1" smtClean="0">
                          <a:ln>
                            <a:noFill/>
                          </a:ln>
                          <a:solidFill>
                            <a:schemeClr val="tx1"/>
                          </a:solidFill>
                          <a:effectLst/>
                          <a:latin typeface="Times New Roman" pitchFamily="18" charset="0"/>
                          <a:cs typeface="Times New Roman" pitchFamily="18" charset="0"/>
                        </a:rPr>
                        <a:t>calculated</a:t>
                      </a:r>
                      <a:endParaRPr kumimoji="0" lang="it-IT"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imes New Roman" pitchFamily="18" charset="0"/>
                          <a:cs typeface="Times New Roman" pitchFamily="18" charset="0"/>
                        </a:rPr>
                        <a:t>U-234</a:t>
                      </a:r>
                    </a:p>
                  </a:txBody>
                  <a:tcPr marL="0" marR="0" marT="0" marB="0" anchor="b"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imes New Roman" pitchFamily="18" charset="0"/>
                          <a:cs typeface="Times New Roman" pitchFamily="18" charset="0"/>
                        </a:rPr>
                        <a:t>145 </a:t>
                      </a:r>
                      <a:r>
                        <a:rPr kumimoji="0" lang="it-IT" sz="1600" b="0" i="0" u="none" strike="noStrike" cap="none" normalizeH="0" baseline="0" dirty="0" err="1" smtClean="0">
                          <a:ln>
                            <a:noFill/>
                          </a:ln>
                          <a:solidFill>
                            <a:schemeClr val="tx1"/>
                          </a:solidFill>
                          <a:effectLst/>
                          <a:latin typeface="Times New Roman" pitchFamily="18" charset="0"/>
                          <a:cs typeface="Times New Roman" pitchFamily="18" charset="0"/>
                        </a:rPr>
                        <a:t>keV</a:t>
                      </a:r>
                      <a:r>
                        <a:rPr kumimoji="0" lang="it-IT" sz="1600" b="0" i="0" u="none" strike="noStrike" cap="none" normalizeH="0" baseline="0" dirty="0" smtClean="0">
                          <a:ln>
                            <a:noFill/>
                          </a:ln>
                          <a:solidFill>
                            <a:schemeClr val="tx1"/>
                          </a:solidFill>
                          <a:effectLst/>
                          <a:latin typeface="Times New Roman" pitchFamily="18" charset="0"/>
                          <a:cs typeface="Times New Roman" pitchFamily="18" charset="0"/>
                        </a:rPr>
                        <a:t>/µm</a:t>
                      </a:r>
                    </a:p>
                  </a:txBody>
                  <a:tcPr marL="0" marR="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smtClean="0">
                          <a:ln>
                            <a:noFill/>
                          </a:ln>
                          <a:solidFill>
                            <a:schemeClr val="tx1"/>
                          </a:solidFill>
                          <a:effectLst/>
                          <a:latin typeface="Times New Roman" pitchFamily="18" charset="0"/>
                          <a:cs typeface="Times New Roman" pitchFamily="18" charset="0"/>
                        </a:rPr>
                        <a:t>148 keV/µm</a:t>
                      </a:r>
                    </a:p>
                  </a:txBody>
                  <a:tcPr marL="0" marR="0" marT="0" marB="0" anchor="b" horzOverflow="overflow">
                    <a:lnL>
                      <a:noFill/>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71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imes New Roman" pitchFamily="18" charset="0"/>
                          <a:cs typeface="Times New Roman" pitchFamily="18" charset="0"/>
                        </a:rPr>
                        <a:t>U-338</a:t>
                      </a:r>
                    </a:p>
                  </a:txBody>
                  <a:tcPr marL="0" marR="0" marT="0" marB="0" anchor="b" horzOverflow="overflow">
                    <a:lnL cap="flat">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imes New Roman" pitchFamily="18" charset="0"/>
                          <a:cs typeface="Times New Roman" pitchFamily="18" charset="0"/>
                        </a:rPr>
                        <a:t>170 </a:t>
                      </a:r>
                      <a:r>
                        <a:rPr kumimoji="0" lang="it-IT" sz="1600" b="0" i="0" u="none" strike="noStrike" cap="none" normalizeH="0" baseline="0" dirty="0" err="1" smtClean="0">
                          <a:ln>
                            <a:noFill/>
                          </a:ln>
                          <a:solidFill>
                            <a:schemeClr val="tx1"/>
                          </a:solidFill>
                          <a:effectLst/>
                          <a:latin typeface="Times New Roman" pitchFamily="18" charset="0"/>
                          <a:cs typeface="Times New Roman" pitchFamily="18" charset="0"/>
                        </a:rPr>
                        <a:t>keV</a:t>
                      </a:r>
                      <a:r>
                        <a:rPr kumimoji="0" lang="it-IT" sz="1600" b="0" i="0" u="none" strike="noStrike" cap="none" normalizeH="0" baseline="0" dirty="0" smtClean="0">
                          <a:ln>
                            <a:noFill/>
                          </a:ln>
                          <a:solidFill>
                            <a:schemeClr val="tx1"/>
                          </a:solidFill>
                          <a:effectLst/>
                          <a:latin typeface="Times New Roman" pitchFamily="18" charset="0"/>
                          <a:cs typeface="Times New Roman" pitchFamily="18" charset="0"/>
                        </a:rPr>
                        <a:t>/µm</a:t>
                      </a:r>
                    </a:p>
                  </a:txBody>
                  <a:tcPr marL="0" marR="0" marT="0" marB="0" anchor="b" horzOverflow="overflow">
                    <a:lnL>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imes New Roman" pitchFamily="18" charset="0"/>
                          <a:cs typeface="Times New Roman" pitchFamily="18" charset="0"/>
                        </a:rPr>
                        <a:t>187 </a:t>
                      </a:r>
                      <a:r>
                        <a:rPr kumimoji="0" lang="it-IT" sz="1600" b="0" i="0" u="none" strike="noStrike" cap="none" normalizeH="0" baseline="0" dirty="0" err="1" smtClean="0">
                          <a:ln>
                            <a:noFill/>
                          </a:ln>
                          <a:solidFill>
                            <a:schemeClr val="tx1"/>
                          </a:solidFill>
                          <a:effectLst/>
                          <a:latin typeface="Times New Roman" pitchFamily="18" charset="0"/>
                          <a:cs typeface="Times New Roman" pitchFamily="18" charset="0"/>
                        </a:rPr>
                        <a:t>keV</a:t>
                      </a:r>
                      <a:r>
                        <a:rPr kumimoji="0" lang="it-IT" sz="1600" b="0" i="0" u="none" strike="noStrike" cap="none" normalizeH="0" baseline="0" dirty="0" smtClean="0">
                          <a:ln>
                            <a:noFill/>
                          </a:ln>
                          <a:solidFill>
                            <a:schemeClr val="tx1"/>
                          </a:solidFill>
                          <a:effectLst/>
                          <a:latin typeface="Times New Roman" pitchFamily="18" charset="0"/>
                          <a:cs typeface="Times New Roman" pitchFamily="18" charset="0"/>
                        </a:rPr>
                        <a:t>/µm</a:t>
                      </a:r>
                    </a:p>
                  </a:txBody>
                  <a:tcPr marL="0" marR="0" marT="0" marB="0" anchor="b" horzOverflow="overflow">
                    <a:lnL>
                      <a:noFill/>
                    </a:lnL>
                    <a:lnR cap="flat">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r>
            </a:tbl>
          </a:graphicData>
        </a:graphic>
      </p:graphicFrame>
      <p:sp>
        <p:nvSpPr>
          <p:cNvPr id="13" name="Text Box 8"/>
          <p:cNvSpPr txBox="1">
            <a:spLocks noChangeArrowheads="1"/>
          </p:cNvSpPr>
          <p:nvPr/>
        </p:nvSpPr>
        <p:spPr bwMode="auto">
          <a:xfrm>
            <a:off x="714348" y="1357298"/>
            <a:ext cx="4429156" cy="246221"/>
          </a:xfrm>
          <a:prstGeom prst="rect">
            <a:avLst/>
          </a:prstGeom>
          <a:noFill/>
          <a:ln w="9525" algn="ctr">
            <a:noFill/>
            <a:miter lim="800000"/>
            <a:headEnd/>
            <a:tailEnd/>
          </a:ln>
          <a:effectLst/>
        </p:spPr>
        <p:txBody>
          <a:bodyPr wrap="square" lIns="0" tIns="0" rIns="0" bIns="0">
            <a:spAutoFit/>
          </a:bodyPr>
          <a:lstStyle/>
          <a:p>
            <a:r>
              <a:rPr lang="it-IT" sz="1600" dirty="0" smtClean="0"/>
              <a:t>LET </a:t>
            </a:r>
            <a:r>
              <a:rPr lang="it-IT" sz="1600" dirty="0" err="1" smtClean="0"/>
              <a:t>measurement</a:t>
            </a:r>
            <a:r>
              <a:rPr lang="it-IT" sz="1600" dirty="0" smtClean="0"/>
              <a:t> Am-241 and </a:t>
            </a:r>
            <a:r>
              <a:rPr lang="it-IT" sz="1600" dirty="0" err="1" smtClean="0"/>
              <a:t>Uranium</a:t>
            </a:r>
            <a:endParaRPr lang="it-IT" sz="1600" dirty="0"/>
          </a:p>
        </p:txBody>
      </p:sp>
      <p:sp>
        <p:nvSpPr>
          <p:cNvPr id="14" name="Titolo 1"/>
          <p:cNvSpPr>
            <a:spLocks noGrp="1"/>
          </p:cNvSpPr>
          <p:nvPr>
            <p:ph type="title"/>
          </p:nvPr>
        </p:nvSpPr>
        <p:spPr>
          <a:xfrm>
            <a:off x="457200" y="274638"/>
            <a:ext cx="8229600" cy="1011222"/>
          </a:xfrm>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54</a:t>
            </a:fld>
            <a:endParaRPr lang="en-GB">
              <a:solidFill>
                <a:prstClr val="black">
                  <a:tint val="75000"/>
                </a:prstClr>
              </a:solidFill>
            </a:endParaRPr>
          </a:p>
        </p:txBody>
      </p:sp>
      <p:sp>
        <p:nvSpPr>
          <p:cNvPr id="4" name="Title 1"/>
          <p:cNvSpPr>
            <a:spLocks noGrp="1"/>
          </p:cNvSpPr>
          <p:nvPr>
            <p:ph type="title"/>
          </p:nvPr>
        </p:nvSpPr>
        <p:spPr/>
        <p:txBody>
          <a:bodyPr>
            <a:normAutofit/>
          </a:bodyPr>
          <a:lstStyle/>
          <a:p>
            <a:r>
              <a:rPr lang="de-AT" dirty="0" smtClean="0">
                <a:solidFill>
                  <a:srgbClr val="FF0000"/>
                </a:solidFill>
              </a:rPr>
              <a:t>Passive </a:t>
            </a:r>
            <a:r>
              <a:rPr lang="de-AT" dirty="0" err="1" smtClean="0">
                <a:solidFill>
                  <a:srgbClr val="FF0000"/>
                </a:solidFill>
              </a:rPr>
              <a:t>detectors</a:t>
            </a:r>
            <a:endParaRPr lang="en-GB" dirty="0"/>
          </a:p>
        </p:txBody>
      </p:sp>
      <p:sp>
        <p:nvSpPr>
          <p:cNvPr id="6" name="Text Box 9"/>
          <p:cNvSpPr txBox="1">
            <a:spLocks noChangeArrowheads="1"/>
          </p:cNvSpPr>
          <p:nvPr/>
        </p:nvSpPr>
        <p:spPr bwMode="auto">
          <a:xfrm>
            <a:off x="2000232" y="2643182"/>
            <a:ext cx="526650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20000"/>
              </a:spcBef>
              <a:spcAft>
                <a:spcPct val="0"/>
              </a:spcAft>
              <a:defRPr sz="2400">
                <a:solidFill>
                  <a:schemeClr val="tx1"/>
                </a:solidFill>
                <a:latin typeface="Arial" pitchFamily="34" charset="0"/>
              </a:defRPr>
            </a:lvl6pPr>
            <a:lvl7pPr marL="2971800" indent="-228600" eaLnBrk="0" fontAlgn="base" hangingPunct="0">
              <a:spcBef>
                <a:spcPct val="20000"/>
              </a:spcBef>
              <a:spcAft>
                <a:spcPct val="0"/>
              </a:spcAft>
              <a:defRPr sz="2400">
                <a:solidFill>
                  <a:schemeClr val="tx1"/>
                </a:solidFill>
                <a:latin typeface="Arial" pitchFamily="34" charset="0"/>
              </a:defRPr>
            </a:lvl7pPr>
            <a:lvl8pPr marL="3429000" indent="-228600" eaLnBrk="0" fontAlgn="base" hangingPunct="0">
              <a:spcBef>
                <a:spcPct val="20000"/>
              </a:spcBef>
              <a:spcAft>
                <a:spcPct val="0"/>
              </a:spcAft>
              <a:defRPr sz="2400">
                <a:solidFill>
                  <a:schemeClr val="tx1"/>
                </a:solidFill>
                <a:latin typeface="Arial" pitchFamily="34" charset="0"/>
              </a:defRPr>
            </a:lvl8pPr>
            <a:lvl9pPr marL="3886200" indent="-228600" eaLnBrk="0" fontAlgn="base" hangingPunct="0">
              <a:spcBef>
                <a:spcPct val="20000"/>
              </a:spcBef>
              <a:spcAft>
                <a:spcPct val="0"/>
              </a:spcAft>
              <a:defRPr sz="2400">
                <a:solidFill>
                  <a:schemeClr val="tx1"/>
                </a:solidFill>
                <a:latin typeface="Arial" pitchFamily="34" charset="0"/>
              </a:defRPr>
            </a:lvl9pPr>
          </a:lstStyle>
          <a:p>
            <a:pPr eaLnBrk="1" hangingPunct="1">
              <a:spcBef>
                <a:spcPct val="0"/>
              </a:spcBef>
            </a:pPr>
            <a:r>
              <a:rPr lang="it-IT" sz="2800" dirty="0" smtClean="0">
                <a:latin typeface="+mn-lt"/>
              </a:rPr>
              <a:t>THANK YOU FOR YOUR ATTENTION</a:t>
            </a:r>
            <a:endParaRPr lang="it-IT" sz="2800" dirty="0">
              <a:latin typeface="+mn-lt"/>
            </a:endParaRPr>
          </a:p>
        </p:txBody>
      </p:sp>
    </p:spTree>
    <p:extLst>
      <p:ext uri="{BB962C8B-B14F-4D97-AF65-F5344CB8AC3E}">
        <p14:creationId xmlns:p14="http://schemas.microsoft.com/office/powerpoint/2010/main" val="3330696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solidFill>
                  <a:srgbClr val="FF0000"/>
                </a:solidFill>
              </a:rPr>
              <a:t>Electrets</a:t>
            </a:r>
            <a:endParaRPr lang="en-US" dirty="0"/>
          </a:p>
        </p:txBody>
      </p:sp>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6</a:t>
            </a:fld>
            <a:endParaRPr lang="en-GB">
              <a:solidFill>
                <a:prstClr val="black">
                  <a:tint val="75000"/>
                </a:prstClr>
              </a:solidFill>
            </a:endParaRPr>
          </a:p>
        </p:txBody>
      </p:sp>
      <p:sp>
        <p:nvSpPr>
          <p:cNvPr id="6" name="Text Box 6"/>
          <p:cNvSpPr txBox="1">
            <a:spLocks noChangeArrowheads="1"/>
          </p:cNvSpPr>
          <p:nvPr/>
        </p:nvSpPr>
        <p:spPr bwMode="auto">
          <a:xfrm>
            <a:off x="714348" y="1357298"/>
            <a:ext cx="3643338" cy="1756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p>
            <a:r>
              <a:rPr lang="en-US" dirty="0">
                <a:solidFill>
                  <a:prstClr val="black"/>
                </a:solidFill>
              </a:rPr>
              <a:t>The </a:t>
            </a:r>
            <a:r>
              <a:rPr lang="en-US" dirty="0" smtClean="0">
                <a:solidFill>
                  <a:prstClr val="black"/>
                </a:solidFill>
              </a:rPr>
              <a:t>charge change (read as voltage </a:t>
            </a:r>
            <a:r>
              <a:rPr lang="en-US" dirty="0">
                <a:solidFill>
                  <a:prstClr val="black"/>
                </a:solidFill>
              </a:rPr>
              <a:t>discharge </a:t>
            </a:r>
            <a:r>
              <a:rPr lang="en-US" dirty="0" smtClean="0">
                <a:solidFill>
                  <a:prstClr val="black"/>
                </a:solidFill>
                <a:cs typeface="Times New Roman" pitchFamily="18" charset="0"/>
              </a:rPr>
              <a:t>ΔV) </a:t>
            </a:r>
            <a:r>
              <a:rPr lang="en-US" dirty="0">
                <a:solidFill>
                  <a:prstClr val="black"/>
                </a:solidFill>
                <a:cs typeface="Times New Roman" pitchFamily="18" charset="0"/>
              </a:rPr>
              <a:t>is proportional </a:t>
            </a:r>
            <a:r>
              <a:rPr lang="en-US" dirty="0" smtClean="0">
                <a:solidFill>
                  <a:prstClr val="black"/>
                </a:solidFill>
                <a:cs typeface="Times New Roman" pitchFamily="18" charset="0"/>
              </a:rPr>
              <a:t>to </a:t>
            </a:r>
            <a:r>
              <a:rPr lang="en-US" dirty="0" err="1">
                <a:solidFill>
                  <a:prstClr val="black"/>
                </a:solidFill>
                <a:cs typeface="Times New Roman" pitchFamily="18" charset="0"/>
              </a:rPr>
              <a:t>Rn</a:t>
            </a:r>
            <a:r>
              <a:rPr lang="en-US" dirty="0">
                <a:solidFill>
                  <a:prstClr val="black"/>
                </a:solidFill>
                <a:cs typeface="Times New Roman" pitchFamily="18" charset="0"/>
              </a:rPr>
              <a:t> concentration and background gamma </a:t>
            </a:r>
            <a:r>
              <a:rPr lang="en-US" dirty="0" smtClean="0">
                <a:solidFill>
                  <a:prstClr val="black"/>
                </a:solidFill>
                <a:cs typeface="Times New Roman" pitchFamily="18" charset="0"/>
              </a:rPr>
              <a:t>field.</a:t>
            </a:r>
          </a:p>
          <a:p>
            <a:r>
              <a:rPr lang="en-US" dirty="0" smtClean="0"/>
              <a:t>It is the measure of the integrated ionization over the sampling period.</a:t>
            </a:r>
            <a:endParaRPr lang="en-US" dirty="0">
              <a:solidFill>
                <a:prstClr val="black"/>
              </a:solidFill>
            </a:endParaRPr>
          </a:p>
        </p:txBody>
      </p:sp>
      <p:graphicFrame>
        <p:nvGraphicFramePr>
          <p:cNvPr id="7" name="Object 7"/>
          <p:cNvGraphicFramePr>
            <a:graphicFrameLocks noChangeAspect="1"/>
          </p:cNvGraphicFramePr>
          <p:nvPr/>
        </p:nvGraphicFramePr>
        <p:xfrm>
          <a:off x="857224" y="3214686"/>
          <a:ext cx="2357454" cy="860826"/>
        </p:xfrm>
        <a:graphic>
          <a:graphicData uri="http://schemas.openxmlformats.org/presentationml/2006/ole">
            <mc:AlternateContent xmlns:mc="http://schemas.openxmlformats.org/markup-compatibility/2006">
              <mc:Choice xmlns:v="urn:schemas-microsoft-com:vml" Requires="v">
                <p:oleObj spid="_x0000_s1032" name="Equation" r:id="rId3" imgW="1180588" imgH="431613" progId="Equation.3">
                  <p:embed/>
                </p:oleObj>
              </mc:Choice>
              <mc:Fallback>
                <p:oleObj name="Equation" r:id="rId3" imgW="1180588" imgH="431613" progId="Equation.3">
                  <p:embed/>
                  <p:pic>
                    <p:nvPicPr>
                      <p:cNvPr id="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224" y="3214686"/>
                        <a:ext cx="2357454" cy="86082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9"/>
          <p:cNvGraphicFramePr>
            <a:graphicFrameLocks noChangeAspect="1"/>
          </p:cNvGraphicFramePr>
          <p:nvPr/>
        </p:nvGraphicFramePr>
        <p:xfrm>
          <a:off x="857224" y="4143380"/>
          <a:ext cx="2786082" cy="894404"/>
        </p:xfrm>
        <a:graphic>
          <a:graphicData uri="http://schemas.openxmlformats.org/presentationml/2006/ole">
            <mc:AlternateContent xmlns:mc="http://schemas.openxmlformats.org/markup-compatibility/2006">
              <mc:Choice xmlns:v="urn:schemas-microsoft-com:vml" Requires="v">
                <p:oleObj spid="_x0000_s1033" name="Equazione" r:id="rId5" imgW="1511280" imgH="482400" progId="Equation.3">
                  <p:embed/>
                </p:oleObj>
              </mc:Choice>
              <mc:Fallback>
                <p:oleObj name="Equazione" r:id="rId5" imgW="1511280" imgH="482400"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7224" y="4143380"/>
                        <a:ext cx="2786082" cy="89440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9" name="Picture 6" descr="schemaeperm"/>
          <p:cNvPicPr>
            <a:picLocks noChangeAspect="1" noChangeArrowheads="1"/>
          </p:cNvPicPr>
          <p:nvPr/>
        </p:nvPicPr>
        <p:blipFill>
          <a:blip r:embed="rId7"/>
          <a:srcRect/>
          <a:stretch>
            <a:fillRect/>
          </a:stretch>
        </p:blipFill>
        <p:spPr bwMode="auto">
          <a:xfrm>
            <a:off x="4613241" y="1357298"/>
            <a:ext cx="4105308" cy="3857652"/>
          </a:xfrm>
          <a:prstGeom prst="rect">
            <a:avLst/>
          </a:prstGeom>
          <a:noFill/>
          <a:ln w="9525">
            <a:noFill/>
            <a:miter lim="800000"/>
            <a:headEnd/>
            <a:tailEnd/>
          </a:ln>
        </p:spPr>
      </p:pic>
      <p:sp>
        <p:nvSpPr>
          <p:cNvPr id="10" name="Text Box 6"/>
          <p:cNvSpPr txBox="1">
            <a:spLocks noChangeArrowheads="1"/>
          </p:cNvSpPr>
          <p:nvPr/>
        </p:nvSpPr>
        <p:spPr bwMode="auto">
          <a:xfrm>
            <a:off x="857224" y="5143512"/>
            <a:ext cx="5929354" cy="586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p>
            <a:r>
              <a:rPr lang="en-US" sz="1600" dirty="0" smtClean="0">
                <a:solidFill>
                  <a:prstClr val="black"/>
                </a:solidFill>
                <a:cs typeface="Times New Roman" pitchFamily="18" charset="0"/>
              </a:rPr>
              <a:t>q and m depend on configuration (chamber, </a:t>
            </a:r>
            <a:r>
              <a:rPr lang="en-US" sz="1600" dirty="0" err="1" smtClean="0">
                <a:solidFill>
                  <a:prstClr val="black"/>
                </a:solidFill>
                <a:cs typeface="Times New Roman" pitchFamily="18" charset="0"/>
              </a:rPr>
              <a:t>electret</a:t>
            </a:r>
            <a:r>
              <a:rPr lang="en-US" sz="1600" dirty="0" smtClean="0">
                <a:solidFill>
                  <a:prstClr val="black"/>
                </a:solidFill>
                <a:cs typeface="Times New Roman" pitchFamily="18" charset="0"/>
              </a:rPr>
              <a:t>) </a:t>
            </a:r>
          </a:p>
          <a:p>
            <a:r>
              <a:rPr lang="en-US" sz="1600" dirty="0" smtClean="0">
                <a:solidFill>
                  <a:prstClr val="black"/>
                </a:solidFill>
              </a:rPr>
              <a:t>C is radon equivalent due to gamma, D is exposure </a:t>
            </a:r>
            <a:r>
              <a:rPr lang="en-US" sz="1600" dirty="0" err="1" smtClean="0">
                <a:solidFill>
                  <a:prstClr val="black"/>
                </a:solidFill>
              </a:rPr>
              <a:t>lenght</a:t>
            </a:r>
            <a:endParaRPr lang="en-US" sz="1600" dirty="0">
              <a:solidFill>
                <a:prstClr val="black"/>
              </a:solidFill>
            </a:endParaRPr>
          </a:p>
        </p:txBody>
      </p:sp>
    </p:spTree>
    <p:extLst>
      <p:ext uri="{BB962C8B-B14F-4D97-AF65-F5344CB8AC3E}">
        <p14:creationId xmlns:p14="http://schemas.microsoft.com/office/powerpoint/2010/main" val="334300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7</a:t>
            </a:fld>
            <a:endParaRPr lang="en-GB">
              <a:solidFill>
                <a:prstClr val="black">
                  <a:tint val="75000"/>
                </a:prstClr>
              </a:solidFill>
            </a:endParaRPr>
          </a:p>
        </p:txBody>
      </p:sp>
      <p:pic>
        <p:nvPicPr>
          <p:cNvPr id="88066" name="Picture 2" descr="~AUT0000"/>
          <p:cNvPicPr>
            <a:picLocks noChangeAspect="1" noChangeArrowheads="1"/>
          </p:cNvPicPr>
          <p:nvPr/>
        </p:nvPicPr>
        <p:blipFill>
          <a:blip r:embed="rId2" cstate="print"/>
          <a:srcRect/>
          <a:stretch>
            <a:fillRect/>
          </a:stretch>
        </p:blipFill>
        <p:spPr bwMode="auto">
          <a:xfrm>
            <a:off x="5286380" y="1214422"/>
            <a:ext cx="3000396" cy="4723655"/>
          </a:xfrm>
          <a:prstGeom prst="rect">
            <a:avLst/>
          </a:prstGeom>
          <a:noFill/>
          <a:ln w="9525">
            <a:noFill/>
            <a:miter lim="800000"/>
            <a:headEnd/>
            <a:tailEnd/>
          </a:ln>
        </p:spPr>
      </p:pic>
      <p:sp>
        <p:nvSpPr>
          <p:cNvPr id="7" name="Rettangolo 6"/>
          <p:cNvSpPr/>
          <p:nvPr/>
        </p:nvSpPr>
        <p:spPr>
          <a:xfrm>
            <a:off x="785786" y="1500174"/>
            <a:ext cx="4143404" cy="3785652"/>
          </a:xfrm>
          <a:prstGeom prst="rect">
            <a:avLst/>
          </a:prstGeom>
        </p:spPr>
        <p:txBody>
          <a:bodyPr wrap="square">
            <a:spAutoFit/>
          </a:bodyPr>
          <a:lstStyle/>
          <a:p>
            <a:r>
              <a:rPr lang="it-IT" sz="2000" dirty="0" smtClean="0"/>
              <a:t>RADON PROGENY MEASUREMENT</a:t>
            </a:r>
          </a:p>
          <a:p>
            <a:endParaRPr lang="it-IT" sz="1000" dirty="0" smtClean="0"/>
          </a:p>
          <a:p>
            <a:r>
              <a:rPr lang="en-US" sz="2000" dirty="0" smtClean="0"/>
              <a:t>An air-sampling pump is used to collect the radon progeny for a known sampling time on filter sampler mounted on the side of an </a:t>
            </a:r>
            <a:r>
              <a:rPr lang="en-US" sz="2000" dirty="0" err="1" smtClean="0"/>
              <a:t>electret</a:t>
            </a:r>
            <a:r>
              <a:rPr lang="en-US" sz="2000" dirty="0" smtClean="0"/>
              <a:t> ion chamber.</a:t>
            </a:r>
          </a:p>
          <a:p>
            <a:endParaRPr lang="it-IT" sz="1000" dirty="0" smtClean="0"/>
          </a:p>
          <a:p>
            <a:r>
              <a:rPr lang="en-US" sz="2000" dirty="0" smtClean="0"/>
              <a:t>The progeny collected emits radiation into the interior of the chamber.</a:t>
            </a:r>
          </a:p>
          <a:p>
            <a:r>
              <a:rPr lang="en-US" sz="2000" dirty="0" smtClean="0"/>
              <a:t>The alpha radiation emitted by the progeny collected on the filter ionizes air in the </a:t>
            </a:r>
            <a:r>
              <a:rPr lang="en-US" sz="2000" dirty="0" err="1" smtClean="0"/>
              <a:t>electret</a:t>
            </a:r>
            <a:r>
              <a:rPr lang="en-US" sz="2000" dirty="0" smtClean="0"/>
              <a:t> ion chamber. </a:t>
            </a:r>
            <a:endParaRPr lang="it-IT" sz="2000" dirty="0" smtClean="0"/>
          </a:p>
        </p:txBody>
      </p:sp>
      <p:sp>
        <p:nvSpPr>
          <p:cNvPr id="8" name="Titolo 1"/>
          <p:cNvSpPr>
            <a:spLocks noGrp="1"/>
          </p:cNvSpPr>
          <p:nvPr>
            <p:ph type="title"/>
          </p:nvPr>
        </p:nvSpPr>
        <p:spPr/>
        <p:txBody>
          <a:bodyPr/>
          <a:lstStyle/>
          <a:p>
            <a:r>
              <a:rPr lang="it-IT" dirty="0" err="1">
                <a:solidFill>
                  <a:srgbClr val="FF0000"/>
                </a:solidFill>
              </a:rPr>
              <a:t>Electrets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8</a:t>
            </a:fld>
            <a:endParaRPr lang="en-GB">
              <a:solidFill>
                <a:prstClr val="black">
                  <a:tint val="75000"/>
                </a:prstClr>
              </a:solidFill>
            </a:endParaRPr>
          </a:p>
        </p:txBody>
      </p:sp>
      <p:sp>
        <p:nvSpPr>
          <p:cNvPr id="7" name="Rettangolo 6"/>
          <p:cNvSpPr/>
          <p:nvPr/>
        </p:nvSpPr>
        <p:spPr>
          <a:xfrm>
            <a:off x="785786" y="1571612"/>
            <a:ext cx="6072230" cy="3631763"/>
          </a:xfrm>
          <a:prstGeom prst="rect">
            <a:avLst/>
          </a:prstGeom>
        </p:spPr>
        <p:txBody>
          <a:bodyPr wrap="square">
            <a:spAutoFit/>
          </a:bodyPr>
          <a:lstStyle/>
          <a:p>
            <a:r>
              <a:rPr lang="it-IT" sz="2000" dirty="0" err="1" smtClean="0"/>
              <a:t>Widely</a:t>
            </a:r>
            <a:r>
              <a:rPr lang="it-IT" sz="2000" dirty="0" smtClean="0"/>
              <a:t> </a:t>
            </a:r>
            <a:r>
              <a:rPr lang="it-IT" sz="2000" dirty="0" err="1" smtClean="0"/>
              <a:t>used</a:t>
            </a:r>
            <a:r>
              <a:rPr lang="it-IT" sz="2000" dirty="0" smtClean="0"/>
              <a:t> </a:t>
            </a:r>
            <a:r>
              <a:rPr lang="it-IT" sz="2000" dirty="0" err="1" smtClean="0"/>
              <a:t>for</a:t>
            </a:r>
            <a:r>
              <a:rPr lang="it-IT" sz="2000" dirty="0" smtClean="0"/>
              <a:t> </a:t>
            </a:r>
            <a:r>
              <a:rPr lang="it-IT" sz="2000" dirty="0" err="1" smtClean="0"/>
              <a:t>several</a:t>
            </a:r>
            <a:r>
              <a:rPr lang="it-IT" sz="2000" dirty="0" smtClean="0"/>
              <a:t> </a:t>
            </a:r>
            <a:r>
              <a:rPr lang="it-IT" sz="2000" dirty="0" err="1" smtClean="0"/>
              <a:t>applications</a:t>
            </a:r>
            <a:r>
              <a:rPr lang="it-IT" sz="2000" dirty="0" smtClean="0"/>
              <a:t>:</a:t>
            </a:r>
          </a:p>
          <a:p>
            <a:endParaRPr lang="it-IT" sz="1000" dirty="0" smtClean="0"/>
          </a:p>
          <a:p>
            <a:pPr>
              <a:buFont typeface="Arial" pitchFamily="34" charset="0"/>
              <a:buChar char="•"/>
            </a:pPr>
            <a:r>
              <a:rPr lang="it-IT" sz="2000" dirty="0" smtClean="0"/>
              <a:t>Radon </a:t>
            </a:r>
            <a:r>
              <a:rPr lang="it-IT" sz="2000" dirty="0" err="1" smtClean="0"/>
              <a:t>measurement</a:t>
            </a:r>
            <a:endParaRPr lang="it-IT" sz="2000" dirty="0" smtClean="0"/>
          </a:p>
          <a:p>
            <a:pPr>
              <a:buFont typeface="Arial" pitchFamily="34" charset="0"/>
              <a:buChar char="•"/>
            </a:pPr>
            <a:r>
              <a:rPr lang="it-IT" sz="2000" dirty="0" smtClean="0"/>
              <a:t>Fast </a:t>
            </a:r>
            <a:r>
              <a:rPr lang="it-IT" sz="2000" dirty="0" err="1" smtClean="0"/>
              <a:t>neutron</a:t>
            </a:r>
            <a:r>
              <a:rPr lang="it-IT" sz="2000" dirty="0" smtClean="0"/>
              <a:t> </a:t>
            </a:r>
            <a:r>
              <a:rPr lang="it-IT" sz="2000" dirty="0" err="1" smtClean="0"/>
              <a:t>dosimetry</a:t>
            </a:r>
            <a:endParaRPr lang="it-IT" sz="2000" dirty="0" smtClean="0"/>
          </a:p>
          <a:p>
            <a:pPr>
              <a:buFont typeface="Arial" pitchFamily="34" charset="0"/>
              <a:buChar char="•"/>
            </a:pPr>
            <a:r>
              <a:rPr lang="it-IT" sz="2000" dirty="0" err="1" smtClean="0"/>
              <a:t>Thermal</a:t>
            </a:r>
            <a:r>
              <a:rPr lang="it-IT" sz="2000" dirty="0" smtClean="0"/>
              <a:t> </a:t>
            </a:r>
            <a:r>
              <a:rPr lang="it-IT" sz="2000" dirty="0" err="1" smtClean="0"/>
              <a:t>neutron</a:t>
            </a:r>
            <a:r>
              <a:rPr lang="it-IT" sz="2000" dirty="0" smtClean="0"/>
              <a:t> </a:t>
            </a:r>
            <a:r>
              <a:rPr lang="it-IT" sz="2000" dirty="0" err="1" smtClean="0"/>
              <a:t>dosimetry</a:t>
            </a:r>
            <a:endParaRPr lang="it-IT" sz="2000" dirty="0" smtClean="0"/>
          </a:p>
          <a:p>
            <a:pPr>
              <a:buFont typeface="Arial" pitchFamily="34" charset="0"/>
              <a:buChar char="•"/>
            </a:pPr>
            <a:r>
              <a:rPr lang="it-IT" sz="2000" dirty="0" err="1" smtClean="0"/>
              <a:t>Cosmic</a:t>
            </a:r>
            <a:r>
              <a:rPr lang="it-IT" sz="2000" dirty="0" smtClean="0"/>
              <a:t> </a:t>
            </a:r>
            <a:r>
              <a:rPr lang="it-IT" sz="2000" dirty="0" err="1" smtClean="0"/>
              <a:t>rays</a:t>
            </a:r>
            <a:r>
              <a:rPr lang="it-IT" sz="2000" dirty="0" smtClean="0"/>
              <a:t> detection</a:t>
            </a:r>
          </a:p>
          <a:p>
            <a:endParaRPr lang="it-IT" sz="2000" dirty="0" smtClean="0"/>
          </a:p>
          <a:p>
            <a:r>
              <a:rPr lang="it-IT" sz="2000" dirty="0" smtClean="0">
                <a:solidFill>
                  <a:srgbClr val="0070C0"/>
                </a:solidFill>
              </a:rPr>
              <a:t>LR115</a:t>
            </a:r>
          </a:p>
          <a:p>
            <a:r>
              <a:rPr lang="it-IT" sz="2000" dirty="0" smtClean="0"/>
              <a:t>Cellulose nitrate </a:t>
            </a:r>
            <a:r>
              <a:rPr lang="it-IT" sz="2000" dirty="0" err="1" smtClean="0"/>
              <a:t>layer</a:t>
            </a:r>
            <a:r>
              <a:rPr lang="it-IT" sz="2000" dirty="0" smtClean="0"/>
              <a:t> on a </a:t>
            </a:r>
            <a:r>
              <a:rPr lang="it-IT" sz="2000" dirty="0" err="1" smtClean="0"/>
              <a:t>clear</a:t>
            </a:r>
            <a:r>
              <a:rPr lang="it-IT" sz="2000" dirty="0" smtClean="0"/>
              <a:t> </a:t>
            </a:r>
            <a:r>
              <a:rPr lang="it-IT" sz="2000" dirty="0" err="1" smtClean="0"/>
              <a:t>polyester</a:t>
            </a:r>
            <a:r>
              <a:rPr lang="it-IT" sz="2000" dirty="0" smtClean="0"/>
              <a:t> base</a:t>
            </a:r>
          </a:p>
          <a:p>
            <a:endParaRPr lang="it-IT" sz="1000" dirty="0" smtClean="0"/>
          </a:p>
          <a:p>
            <a:r>
              <a:rPr lang="it-IT" sz="2000" dirty="0" smtClean="0">
                <a:solidFill>
                  <a:srgbClr val="0070C0"/>
                </a:solidFill>
              </a:rPr>
              <a:t>CR-39</a:t>
            </a:r>
          </a:p>
          <a:p>
            <a:r>
              <a:rPr lang="en-US" sz="2000" dirty="0" smtClean="0"/>
              <a:t>PADC- Poly </a:t>
            </a:r>
            <a:r>
              <a:rPr lang="en-US" sz="2000" dirty="0" err="1" smtClean="0"/>
              <a:t>allyl</a:t>
            </a:r>
            <a:r>
              <a:rPr lang="en-US" sz="2000" dirty="0" smtClean="0"/>
              <a:t> </a:t>
            </a:r>
            <a:r>
              <a:rPr lang="en-US" sz="2000" dirty="0" err="1" smtClean="0"/>
              <a:t>diglycol</a:t>
            </a:r>
            <a:r>
              <a:rPr lang="en-US" sz="2000" dirty="0" smtClean="0"/>
              <a:t> carbonate</a:t>
            </a:r>
            <a:endParaRPr lang="it-IT" sz="2000" dirty="0" smtClean="0"/>
          </a:p>
          <a:p>
            <a:endParaRPr lang="it-IT" sz="1000"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err="1" smtClean="0">
                <a:solidFill>
                  <a:srgbClr val="FF0000"/>
                </a:solidFill>
              </a:rPr>
              <a:t>Track</a:t>
            </a:r>
            <a:r>
              <a:rPr lang="it-IT" dirty="0" smtClean="0">
                <a:solidFill>
                  <a:srgbClr val="FF0000"/>
                </a:solidFill>
              </a:rPr>
              <a:t> </a:t>
            </a:r>
            <a:r>
              <a:rPr lang="it-IT" dirty="0" err="1" smtClean="0">
                <a:solidFill>
                  <a:srgbClr val="FF0000"/>
                </a:solidFill>
              </a:rPr>
              <a:t>Detectors</a:t>
            </a:r>
            <a:endParaRPr lang="it-IT" dirty="0">
              <a:solidFill>
                <a:srgbClr val="FF0000"/>
              </a:solidFill>
            </a:endParaRPr>
          </a:p>
        </p:txBody>
      </p:sp>
      <p:sp>
        <p:nvSpPr>
          <p:cNvPr id="5" name="Segnaposto numero diapositiva 4"/>
          <p:cNvSpPr>
            <a:spLocks noGrp="1"/>
          </p:cNvSpPr>
          <p:nvPr>
            <p:ph type="sldNum" sz="quarter" idx="12"/>
          </p:nvPr>
        </p:nvSpPr>
        <p:spPr/>
        <p:txBody>
          <a:bodyPr/>
          <a:lstStyle/>
          <a:p>
            <a:fld id="{AD08F741-D869-4EC9-9EFF-B0DC0DC0F576}" type="slidenum">
              <a:rPr lang="en-GB" smtClean="0">
                <a:solidFill>
                  <a:prstClr val="black">
                    <a:tint val="75000"/>
                  </a:prstClr>
                </a:solidFill>
              </a:rPr>
              <a:pPr/>
              <a:t>9</a:t>
            </a:fld>
            <a:endParaRPr lang="en-GB">
              <a:solidFill>
                <a:prstClr val="black">
                  <a:tint val="75000"/>
                </a:prstClr>
              </a:solidFill>
            </a:endParaRPr>
          </a:p>
        </p:txBody>
      </p:sp>
      <p:pic>
        <p:nvPicPr>
          <p:cNvPr id="6" name="Picture 6" descr="C:\Documents and Settings\bambini\Desktop\corso pavia\Foto\Convertite2\Prima\lezionedosimetritraccedef 11.jpg"/>
          <p:cNvPicPr>
            <a:picLocks noChangeAspect="1" noChangeArrowheads="1"/>
          </p:cNvPicPr>
          <p:nvPr/>
        </p:nvPicPr>
        <p:blipFill>
          <a:blip r:embed="rId2" cstate="print"/>
          <a:srcRect/>
          <a:stretch>
            <a:fillRect/>
          </a:stretch>
        </p:blipFill>
        <p:spPr bwMode="auto">
          <a:xfrm>
            <a:off x="1071538" y="1785926"/>
            <a:ext cx="3310399" cy="2643206"/>
          </a:xfrm>
          <a:prstGeom prst="rect">
            <a:avLst/>
          </a:prstGeom>
          <a:noFill/>
        </p:spPr>
      </p:pic>
      <p:sp>
        <p:nvSpPr>
          <p:cNvPr id="7" name="Rettangolo 6"/>
          <p:cNvSpPr/>
          <p:nvPr/>
        </p:nvSpPr>
        <p:spPr>
          <a:xfrm>
            <a:off x="1857356" y="4714884"/>
            <a:ext cx="1071570" cy="461665"/>
          </a:xfrm>
          <a:prstGeom prst="rect">
            <a:avLst/>
          </a:prstGeom>
        </p:spPr>
        <p:txBody>
          <a:bodyPr wrap="square">
            <a:spAutoFit/>
          </a:bodyPr>
          <a:lstStyle/>
          <a:p>
            <a:r>
              <a:rPr lang="it-IT" sz="2400" dirty="0" smtClean="0"/>
              <a:t>LR115</a:t>
            </a:r>
            <a:endParaRPr lang="it-IT" sz="1000" dirty="0" smtClean="0"/>
          </a:p>
        </p:txBody>
      </p:sp>
      <p:sp>
        <p:nvSpPr>
          <p:cNvPr id="8" name="Rettangolo 7"/>
          <p:cNvSpPr/>
          <p:nvPr/>
        </p:nvSpPr>
        <p:spPr>
          <a:xfrm>
            <a:off x="6143636" y="4714884"/>
            <a:ext cx="928694" cy="461665"/>
          </a:xfrm>
          <a:prstGeom prst="rect">
            <a:avLst/>
          </a:prstGeom>
        </p:spPr>
        <p:txBody>
          <a:bodyPr wrap="square">
            <a:spAutoFit/>
          </a:bodyPr>
          <a:lstStyle/>
          <a:p>
            <a:r>
              <a:rPr lang="it-IT" sz="2400" dirty="0" smtClean="0"/>
              <a:t>CR-39</a:t>
            </a:r>
            <a:endParaRPr lang="it-IT" sz="1000" dirty="0" smtClean="0"/>
          </a:p>
        </p:txBody>
      </p:sp>
      <p:pic>
        <p:nvPicPr>
          <p:cNvPr id="9" name="Picture 1" descr="C:\Documents and Settings\Administrator\Desktop\mateiale vienna\vienna\cr39.JPG"/>
          <p:cNvPicPr>
            <a:picLocks noChangeAspect="1" noChangeArrowheads="1"/>
          </p:cNvPicPr>
          <p:nvPr/>
        </p:nvPicPr>
        <p:blipFill>
          <a:blip r:embed="rId3"/>
          <a:srcRect/>
          <a:stretch>
            <a:fillRect/>
          </a:stretch>
        </p:blipFill>
        <p:spPr bwMode="auto">
          <a:xfrm>
            <a:off x="5357817" y="1785926"/>
            <a:ext cx="3017735" cy="2643206"/>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Custom 3">
      <a:dk1>
        <a:sysClr val="windowText" lastClr="000000"/>
      </a:dk1>
      <a:lt1>
        <a:sysClr val="window" lastClr="FFFFFF"/>
      </a:lt1>
      <a:dk2>
        <a:srgbClr val="3E3D2D"/>
      </a:dk2>
      <a:lt2>
        <a:srgbClr val="CAF278"/>
      </a:lt2>
      <a:accent1>
        <a:srgbClr val="94C600"/>
      </a:accent1>
      <a:accent2>
        <a:srgbClr val="71685A"/>
      </a:accent2>
      <a:accent3>
        <a:srgbClr val="E22B00"/>
      </a:accent3>
      <a:accent4>
        <a:srgbClr val="909465"/>
      </a:accent4>
      <a:accent5>
        <a:srgbClr val="956B43"/>
      </a:accent5>
      <a:accent6>
        <a:srgbClr val="FEA022"/>
      </a:accent6>
      <a:hlink>
        <a:srgbClr val="E68200"/>
      </a:hlink>
      <a:folHlink>
        <a:srgbClr val="FFA94A"/>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1686</Words>
  <Application>Microsoft Office PowerPoint</Application>
  <PresentationFormat>On-screen Show (4:3)</PresentationFormat>
  <Paragraphs>315</Paragraphs>
  <Slides>54</Slides>
  <Notes>1</Notes>
  <HiddenSlides>0</HiddenSlides>
  <MMClips>0</MMClips>
  <ScaleCrop>false</ScaleCrop>
  <HeadingPairs>
    <vt:vector size="6" baseType="variant">
      <vt:variant>
        <vt:lpstr>Theme</vt:lpstr>
      </vt:variant>
      <vt:variant>
        <vt:i4>3</vt:i4>
      </vt:variant>
      <vt:variant>
        <vt:lpstr>Embedded OLE Servers</vt:lpstr>
      </vt:variant>
      <vt:variant>
        <vt:i4>3</vt:i4>
      </vt:variant>
      <vt:variant>
        <vt:lpstr>Slide Titles</vt:lpstr>
      </vt:variant>
      <vt:variant>
        <vt:i4>54</vt:i4>
      </vt:variant>
    </vt:vector>
  </HeadingPairs>
  <TitlesOfParts>
    <vt:vector size="60" baseType="lpstr">
      <vt:lpstr>Angles</vt:lpstr>
      <vt:lpstr>Office Theme</vt:lpstr>
      <vt:lpstr>1_Office Theme</vt:lpstr>
      <vt:lpstr>Photo Editor Photo</vt:lpstr>
      <vt:lpstr>Equation</vt:lpstr>
      <vt:lpstr>Equazione</vt:lpstr>
      <vt:lpstr>TRAINING COURSE on radiation dosimetry:  </vt:lpstr>
      <vt:lpstr>Passive detectors</vt:lpstr>
      <vt:lpstr>Electrets</vt:lpstr>
      <vt:lpstr>Electrets</vt:lpstr>
      <vt:lpstr>Electrets</vt:lpstr>
      <vt:lpstr>Electrets</vt:lpstr>
      <vt:lpstr>Electrets</vt:lpstr>
      <vt:lpstr>Track Detectors</vt:lpstr>
      <vt:lpstr>Track Detectors</vt:lpstr>
      <vt:lpstr>PowerPoint Presentation</vt:lpstr>
      <vt:lpstr>Track Detectors</vt:lpstr>
      <vt:lpstr>Track Detectors</vt:lpstr>
      <vt:lpstr>Track Detectors</vt:lpstr>
      <vt:lpstr>Track Detectors</vt:lpstr>
      <vt:lpstr>Track Detectors</vt:lpstr>
      <vt:lpstr>Track Detectors</vt:lpstr>
      <vt:lpstr>Track Detectors</vt:lpstr>
      <vt:lpstr>Track Detectors</vt:lpstr>
      <vt:lpstr>Track Detectors</vt:lpstr>
      <vt:lpstr>PowerPoint Presentation</vt:lpstr>
      <vt:lpstr>Track Detectors</vt:lpstr>
      <vt:lpstr>Track Detectors</vt:lpstr>
      <vt:lpstr>Track Detectors</vt:lpstr>
      <vt:lpstr>Track Detectors</vt:lpstr>
      <vt:lpstr>Track Detectors</vt:lpstr>
      <vt:lpstr>Track Detectors</vt:lpstr>
      <vt:lpstr>Track Detectors</vt:lpstr>
      <vt:lpstr>Track Detectors</vt:lpstr>
      <vt:lpstr>Track Detectors</vt:lpstr>
      <vt:lpstr>Track Detectors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Track Detectors</vt:lpstr>
      <vt:lpstr>Track Detectors</vt:lpstr>
      <vt:lpstr>Track Detectors</vt:lpstr>
      <vt:lpstr>Track Detectors</vt:lpstr>
      <vt:lpstr>Track Detectors</vt:lpstr>
      <vt:lpstr>Track Detectors</vt:lpstr>
      <vt:lpstr>Track Detectors</vt:lpstr>
      <vt:lpstr>Track Detectors</vt:lpstr>
      <vt:lpstr>Track Detectors</vt:lpstr>
      <vt:lpstr>Track Detectors</vt:lpstr>
      <vt:lpstr>Track Detectors</vt:lpstr>
      <vt:lpstr>Track Detectors</vt:lpstr>
      <vt:lpstr>Track Detectors</vt:lpstr>
      <vt:lpstr>Passive detectors</vt:lpstr>
    </vt:vector>
  </TitlesOfParts>
  <Company>Poli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COURSE on radiation dosimetry:</dc:title>
  <dc:creator>Antonio Parravicini</dc:creator>
  <cp:lastModifiedBy>Rollet Sofia</cp:lastModifiedBy>
  <cp:revision>132</cp:revision>
  <dcterms:created xsi:type="dcterms:W3CDTF">2012-11-12T14:01:14Z</dcterms:created>
  <dcterms:modified xsi:type="dcterms:W3CDTF">2012-11-19T13:44:59Z</dcterms:modified>
</cp:coreProperties>
</file>