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comments/comment8.xml" ContentType="application/vnd.openxmlformats-officedocument.presentationml.comment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comments/comment6.xml" ContentType="application/vnd.openxmlformats-officedocument.presentationml.comment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s/comment4.xml" ContentType="application/vnd.openxmlformats-officedocument.presentationml.comment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10.xml" ContentType="application/vnd.openxmlformats-officedocument.presentationml.comments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omments/comment9.xml" ContentType="application/vnd.openxmlformats-officedocument.presentationml.comment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comments/comment7.xml" ContentType="application/vnd.openxmlformats-officedocument.presentationml.comment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comments/comment5.xml" ContentType="application/vnd.openxmlformats-officedocument.presentationml.comment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s/comment3.xml" ContentType="application/vnd.openxmlformats-officedocument.presentationml.comment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1"/>
  </p:notesMasterIdLst>
  <p:handoutMasterIdLst>
    <p:handoutMasterId r:id="rId22"/>
  </p:handoutMasterIdLst>
  <p:sldIdLst>
    <p:sldId id="256" r:id="rId3"/>
    <p:sldId id="285" r:id="rId4"/>
    <p:sldId id="257" r:id="rId5"/>
    <p:sldId id="280" r:id="rId6"/>
    <p:sldId id="258" r:id="rId7"/>
    <p:sldId id="277" r:id="rId8"/>
    <p:sldId id="281" r:id="rId9"/>
    <p:sldId id="287" r:id="rId10"/>
    <p:sldId id="292" r:id="rId11"/>
    <p:sldId id="286" r:id="rId12"/>
    <p:sldId id="283" r:id="rId13"/>
    <p:sldId id="290" r:id="rId14"/>
    <p:sldId id="291" r:id="rId15"/>
    <p:sldId id="288" r:id="rId16"/>
    <p:sldId id="282" r:id="rId17"/>
    <p:sldId id="293" r:id="rId18"/>
    <p:sldId id="274" r:id="rId19"/>
    <p:sldId id="275" r:id="rId20"/>
  </p:sldIdLst>
  <p:sldSz cx="9144000" cy="6858000" type="screen4x3"/>
  <p:notesSz cx="6858000" cy="9144000"/>
  <p:defaultTextStyle>
    <a:defPPr>
      <a:defRPr lang="en-GB"/>
    </a:defPPr>
    <a:lvl1pPr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Book Antiqua" pitchFamily="18" charset="0"/>
        <a:ea typeface="+mn-ea"/>
        <a:cs typeface="Arial" charset="0"/>
      </a:defRPr>
    </a:lvl1pPr>
    <a:lvl2pPr marL="4572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Book Antiqua" pitchFamily="18" charset="0"/>
        <a:ea typeface="+mn-ea"/>
        <a:cs typeface="Arial" charset="0"/>
      </a:defRPr>
    </a:lvl2pPr>
    <a:lvl3pPr marL="9144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Book Antiqua" pitchFamily="18" charset="0"/>
        <a:ea typeface="+mn-ea"/>
        <a:cs typeface="Arial" charset="0"/>
      </a:defRPr>
    </a:lvl3pPr>
    <a:lvl4pPr marL="13716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Book Antiqua" pitchFamily="18" charset="0"/>
        <a:ea typeface="+mn-ea"/>
        <a:cs typeface="Arial" charset="0"/>
      </a:defRPr>
    </a:lvl4pPr>
    <a:lvl5pPr marL="1828800" algn="l" defTabSz="449263" rtl="0" fontAlgn="base">
      <a:lnSpc>
        <a:spcPct val="76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Book Antiqu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Book Antiqu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Book Antiqu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Book Antiqu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Book Antiqua" pitchFamily="18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" initials="C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33CCFF"/>
    <a:srgbClr val="FF0000"/>
    <a:srgbClr val="000066"/>
    <a:srgbClr val="FFFF00"/>
    <a:srgbClr val="D60093"/>
    <a:srgbClr val="99CCFF"/>
    <a:srgbClr val="FF99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5" autoAdjust="0"/>
    <p:restoredTop sz="95597" autoAdjust="0"/>
  </p:normalViewPr>
  <p:slideViewPr>
    <p:cSldViewPr snapToGrid="0">
      <p:cViewPr varScale="1">
        <p:scale>
          <a:sx n="70" d="100"/>
          <a:sy n="70" d="100"/>
        </p:scale>
        <p:origin x="-134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287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-192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\Desktop\Polimi%20Stuff\CERN%20Measurements%20Oct\!!!!!!!!blarg\Day%2010_10_2012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\Desktop\Polimi%20Stuff\CERN%20Measurements%20Oct\!!!!!!!!blarg\Day%2010_10_2012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\Desktop\MISURE%20INTERCOMPARISON\Sum%20up%20of%20the%20data-With%20H%20plott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AU"/>
  <c:chart>
    <c:title>
      <c:tx>
        <c:rich>
          <a:bodyPr/>
          <a:lstStyle/>
          <a:p>
            <a:pPr>
              <a:defRPr/>
            </a:pPr>
            <a:r>
              <a:rPr lang="en-US" sz="1600" dirty="0"/>
              <a:t>Detector Response </a:t>
            </a:r>
            <a:r>
              <a:rPr lang="en-US" sz="1600" dirty="0" err="1"/>
              <a:t>normalised</a:t>
            </a:r>
            <a:r>
              <a:rPr lang="en-US" sz="1600" dirty="0"/>
              <a:t> to PAXP </a:t>
            </a:r>
            <a:r>
              <a:rPr lang="en-US" sz="1600" dirty="0" smtClean="0"/>
              <a:t>data (10/10/2012)</a:t>
            </a:r>
            <a:endParaRPr lang="en-US" sz="1600" dirty="0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'10-10'!$I$50</c:f>
              <c:strCache>
                <c:ptCount val="1"/>
                <c:pt idx="0">
                  <c:v>Lupin</c:v>
                </c:pt>
              </c:strCache>
            </c:strRef>
          </c:tx>
          <c:spPr>
            <a:ln w="28575">
              <a:noFill/>
            </a:ln>
          </c:spPr>
          <c:xVal>
            <c:numRef>
              <c:f>'10-10'!$F$60:$F$65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'10-10'!$I$60:$I$65</c:f>
              <c:numCache>
                <c:formatCode>0.000</c:formatCode>
                <c:ptCount val="6"/>
                <c:pt idx="0">
                  <c:v>1.0486893357195495</c:v>
                </c:pt>
                <c:pt idx="1">
                  <c:v>1.3424256614376024</c:v>
                </c:pt>
                <c:pt idx="2">
                  <c:v>1.4914858804993336</c:v>
                </c:pt>
                <c:pt idx="3">
                  <c:v>1.4591910436980857</c:v>
                </c:pt>
                <c:pt idx="4">
                  <c:v>1.3954259197878689</c:v>
                </c:pt>
                <c:pt idx="5">
                  <c:v>1.3571335095663102</c:v>
                </c:pt>
              </c:numCache>
            </c:numRef>
          </c:yVal>
        </c:ser>
        <c:ser>
          <c:idx val="1"/>
          <c:order val="1"/>
          <c:tx>
            <c:v>H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'10-10'!$F$60:$F$65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'10-10'!$K$60:$K$65</c:f>
              <c:numCache>
                <c:formatCode>0.000</c:formatCode>
                <c:ptCount val="6"/>
                <c:pt idx="0">
                  <c:v>0.97675431216356579</c:v>
                </c:pt>
                <c:pt idx="1">
                  <c:v>1.3012669009970355</c:v>
                </c:pt>
                <c:pt idx="2">
                  <c:v>1.3396931014744138</c:v>
                </c:pt>
                <c:pt idx="3">
                  <c:v>1.3462562325496761</c:v>
                </c:pt>
                <c:pt idx="4">
                  <c:v>1.3517249007739485</c:v>
                </c:pt>
                <c:pt idx="5">
                  <c:v>1.310660576322602</c:v>
                </c:pt>
              </c:numCache>
            </c:numRef>
          </c:yVal>
        </c:ser>
        <c:ser>
          <c:idx val="3"/>
          <c:order val="2"/>
          <c:tx>
            <c:strRef>
              <c:f>'10-10'!$G$50</c:f>
              <c:strCache>
                <c:ptCount val="1"/>
                <c:pt idx="0">
                  <c:v>LINUS</c:v>
                </c:pt>
              </c:strCache>
            </c:strRef>
          </c:tx>
          <c:spPr>
            <a:ln w="28575">
              <a:noFill/>
            </a:ln>
          </c:spPr>
          <c:xVal>
            <c:numRef>
              <c:f>'10-10'!$F$60:$F$65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'10-10'!$G$60:$G$65</c:f>
              <c:numCache>
                <c:formatCode>0.000</c:formatCode>
                <c:ptCount val="6"/>
                <c:pt idx="0">
                  <c:v>0.35963474596113321</c:v>
                </c:pt>
                <c:pt idx="1">
                  <c:v>0.39701854320688418</c:v>
                </c:pt>
                <c:pt idx="2">
                  <c:v>0.40551823763091377</c:v>
                </c:pt>
                <c:pt idx="3">
                  <c:v>0.36022538945972832</c:v>
                </c:pt>
                <c:pt idx="4">
                  <c:v>0.41651843902949737</c:v>
                </c:pt>
                <c:pt idx="5">
                  <c:v>0.3807558690388464</c:v>
                </c:pt>
              </c:numCache>
            </c:numRef>
          </c:yVal>
        </c:ser>
        <c:ser>
          <c:idx val="4"/>
          <c:order val="3"/>
          <c:tx>
            <c:strRef>
              <c:f>'10-10'!$O$50</c:f>
              <c:strCache>
                <c:ptCount val="1"/>
                <c:pt idx="0">
                  <c:v>Biorem</c:v>
                </c:pt>
              </c:strCache>
            </c:strRef>
          </c:tx>
          <c:spPr>
            <a:ln w="28575">
              <a:noFill/>
            </a:ln>
          </c:spPr>
          <c:marker>
            <c:spPr>
              <a:ln>
                <a:solidFill>
                  <a:srgbClr val="7030A0"/>
                </a:solidFill>
              </a:ln>
            </c:spPr>
          </c:marker>
          <c:xVal>
            <c:numRef>
              <c:f>'10-10'!$F$60:$F$65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'10-10'!$O$60:$O$65</c:f>
              <c:numCache>
                <c:formatCode>0.000</c:formatCode>
                <c:ptCount val="6"/>
                <c:pt idx="0">
                  <c:v>0.66982750530328172</c:v>
                </c:pt>
                <c:pt idx="1">
                  <c:v>0.903155006569477</c:v>
                </c:pt>
                <c:pt idx="2">
                  <c:v>0.89761325760606392</c:v>
                </c:pt>
                <c:pt idx="3">
                  <c:v>0.86012490564270661</c:v>
                </c:pt>
                <c:pt idx="4">
                  <c:v>0.86196664707308235</c:v>
                </c:pt>
                <c:pt idx="5">
                  <c:v>0.83761285662694129</c:v>
                </c:pt>
              </c:numCache>
            </c:numRef>
          </c:yVal>
        </c:ser>
        <c:ser>
          <c:idx val="5"/>
          <c:order val="4"/>
          <c:tx>
            <c:strRef>
              <c:f>'10-10'!$S$50</c:f>
              <c:strCache>
                <c:ptCount val="1"/>
                <c:pt idx="0">
                  <c:v>Wendi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'10-10'!$F$60:$F$65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'10-10'!$S$60:$S$65</c:f>
              <c:numCache>
                <c:formatCode>0.000</c:formatCode>
                <c:ptCount val="6"/>
                <c:pt idx="0">
                  <c:v>0.423179008605017</c:v>
                </c:pt>
                <c:pt idx="1">
                  <c:v>0.48125386220456517</c:v>
                </c:pt>
                <c:pt idx="2">
                  <c:v>0.47794847714801247</c:v>
                </c:pt>
                <c:pt idx="3">
                  <c:v>0.51621448076704857</c:v>
                </c:pt>
                <c:pt idx="4">
                  <c:v>0.49930900621117907</c:v>
                </c:pt>
                <c:pt idx="5">
                  <c:v>0.49121500949556318</c:v>
                </c:pt>
              </c:numCache>
            </c:numRef>
          </c:yVal>
        </c:ser>
        <c:dLbls/>
        <c:axId val="52579328"/>
        <c:axId val="52597504"/>
      </c:scatterChart>
      <c:valAx>
        <c:axId val="52579328"/>
        <c:scaling>
          <c:orientation val="minMax"/>
          <c:max val="6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Detector Position</a:t>
                </a:r>
              </a:p>
            </c:rich>
          </c:tx>
          <c:layout/>
        </c:title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52597504"/>
        <c:crosses val="autoZero"/>
        <c:crossBetween val="midCat"/>
      </c:valAx>
      <c:valAx>
        <c:axId val="525975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t-IT" sz="1000" b="1" i="0" baseline="0" dirty="0" smtClean="0">
                    <a:effectLst/>
                  </a:rPr>
                  <a:t>Response (Normalised to Measured PAXP dose)</a:t>
                </a:r>
                <a:endParaRPr lang="it-IT" sz="1000" dirty="0">
                  <a:effectLst/>
                </a:endParaRPr>
              </a:p>
            </c:rich>
          </c:tx>
          <c:layout/>
        </c:title>
        <c:numFmt formatCode="0.000" sourceLinked="1"/>
        <c:tickLblPos val="nextTo"/>
        <c:crossAx val="52579328"/>
        <c:crosses val="autoZero"/>
        <c:crossBetween val="midCat"/>
      </c:valAx>
    </c:plotArea>
    <c:legend>
      <c:legendPos val="r"/>
      <c:layout/>
    </c:legend>
    <c:plotVisOnly val="1"/>
    <c:dispBlanksAs val="gap"/>
  </c:chart>
  <c:spPr>
    <a:solidFill>
      <a:schemeClr val="bg1"/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AU"/>
  <c:chart>
    <c:title>
      <c:tx>
        <c:rich>
          <a:bodyPr/>
          <a:lstStyle/>
          <a:p>
            <a:pPr>
              <a:defRPr/>
            </a:pPr>
            <a:r>
              <a:rPr lang="it-IT" sz="1600" dirty="0"/>
              <a:t>Detector</a:t>
            </a:r>
            <a:r>
              <a:rPr lang="it-IT" sz="1600" baseline="0" dirty="0"/>
              <a:t> Response normalised to PAXP </a:t>
            </a:r>
            <a:r>
              <a:rPr lang="it-IT" sz="1600" baseline="0" dirty="0" smtClean="0"/>
              <a:t>data (11/10/2012)</a:t>
            </a:r>
            <a:endParaRPr lang="it-IT" sz="1600" dirty="0"/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v>Lupin</c:v>
          </c:tx>
          <c:spPr>
            <a:ln w="28575">
              <a:noFill/>
            </a:ln>
          </c:spPr>
          <c:xVal>
            <c:numRef>
              <c:f>'11-10'!$F$48:$F$53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'11-10'!$I$48:$I$53</c:f>
              <c:numCache>
                <c:formatCode>General</c:formatCode>
                <c:ptCount val="6"/>
                <c:pt idx="0">
                  <c:v>1.2520109374914163</c:v>
                </c:pt>
                <c:pt idx="1">
                  <c:v>1.4956853918218522</c:v>
                </c:pt>
                <c:pt idx="2">
                  <c:v>1.4784404235632809</c:v>
                </c:pt>
                <c:pt idx="3">
                  <c:v>1.6525209940427799</c:v>
                </c:pt>
                <c:pt idx="4">
                  <c:v>1.6982586500376247</c:v>
                </c:pt>
                <c:pt idx="5">
                  <c:v>1.5019850485910553</c:v>
                </c:pt>
              </c:numCache>
            </c:numRef>
          </c:yVal>
        </c:ser>
        <c:ser>
          <c:idx val="2"/>
          <c:order val="1"/>
          <c:tx>
            <c:v>H</c:v>
          </c:tx>
          <c:spPr>
            <a:ln w="28575">
              <a:noFill/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yVal>
            <c:numRef>
              <c:f>'11-10'!$K$48:$K$53</c:f>
              <c:numCache>
                <c:formatCode>General</c:formatCode>
                <c:ptCount val="6"/>
                <c:pt idx="0">
                  <c:v>1.1249064213456954</c:v>
                </c:pt>
                <c:pt idx="1">
                  <c:v>1.5569022125941723</c:v>
                </c:pt>
                <c:pt idx="2">
                  <c:v>1.6687699932602731</c:v>
                </c:pt>
                <c:pt idx="3">
                  <c:v>1.705527759672451</c:v>
                </c:pt>
                <c:pt idx="4">
                  <c:v>1.5719778636949182</c:v>
                </c:pt>
                <c:pt idx="5">
                  <c:v>1.589962505802083</c:v>
                </c:pt>
              </c:numCache>
            </c:numRef>
          </c:yVal>
        </c:ser>
        <c:ser>
          <c:idx val="3"/>
          <c:order val="2"/>
          <c:tx>
            <c:strRef>
              <c:f>'11-10'!$G$39</c:f>
              <c:strCache>
                <c:ptCount val="1"/>
                <c:pt idx="0">
                  <c:v>LINUS</c:v>
                </c:pt>
              </c:strCache>
            </c:strRef>
          </c:tx>
          <c:spPr>
            <a:ln w="28575">
              <a:noFill/>
            </a:ln>
          </c:spPr>
          <c:xVal>
            <c:numRef>
              <c:f>'11-10'!$F$48:$F$53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'11-10'!$G$48:$G$53</c:f>
              <c:numCache>
                <c:formatCode>General</c:formatCode>
                <c:ptCount val="6"/>
                <c:pt idx="0">
                  <c:v>0.50299951679680022</c:v>
                </c:pt>
                <c:pt idx="1">
                  <c:v>0.46352253766066914</c:v>
                </c:pt>
                <c:pt idx="2">
                  <c:v>0.4784945886650333</c:v>
                </c:pt>
                <c:pt idx="3">
                  <c:v>0.53218787616938179</c:v>
                </c:pt>
                <c:pt idx="4">
                  <c:v>0.48888906808511406</c:v>
                </c:pt>
                <c:pt idx="5">
                  <c:v>0.51876765013109338</c:v>
                </c:pt>
              </c:numCache>
            </c:numRef>
          </c:yVal>
        </c:ser>
        <c:ser>
          <c:idx val="4"/>
          <c:order val="3"/>
          <c:tx>
            <c:strRef>
              <c:f>'11-10'!$O$39</c:f>
              <c:strCache>
                <c:ptCount val="1"/>
                <c:pt idx="0">
                  <c:v>Biorem</c:v>
                </c:pt>
              </c:strCache>
            </c:strRef>
          </c:tx>
          <c:spPr>
            <a:ln w="28575">
              <a:noFill/>
            </a:ln>
          </c:spPr>
          <c:marker>
            <c:spPr>
              <a:ln>
                <a:solidFill>
                  <a:srgbClr val="7030A0"/>
                </a:solidFill>
              </a:ln>
            </c:spPr>
          </c:marker>
          <c:xVal>
            <c:numRef>
              <c:f>'11-10'!$F$48:$F$53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'11-10'!$O$48:$O$53</c:f>
              <c:numCache>
                <c:formatCode>General</c:formatCode>
                <c:ptCount val="6"/>
                <c:pt idx="0">
                  <c:v>0.84630011419157092</c:v>
                </c:pt>
                <c:pt idx="1">
                  <c:v>1.0834884267716469</c:v>
                </c:pt>
                <c:pt idx="2">
                  <c:v>1.1019215470494774</c:v>
                </c:pt>
                <c:pt idx="3">
                  <c:v>1.0659476108369799</c:v>
                </c:pt>
                <c:pt idx="4">
                  <c:v>1.0638076254201674</c:v>
                </c:pt>
                <c:pt idx="5">
                  <c:v>0.99233511688562037</c:v>
                </c:pt>
              </c:numCache>
            </c:numRef>
          </c:yVal>
        </c:ser>
        <c:ser>
          <c:idx val="5"/>
          <c:order val="4"/>
          <c:tx>
            <c:strRef>
              <c:f>'11-10'!$S$39</c:f>
              <c:strCache>
                <c:ptCount val="1"/>
                <c:pt idx="0">
                  <c:v>Wendi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'11-10'!$F$48:$F$53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'11-10'!$S$48:$S$53</c:f>
              <c:numCache>
                <c:formatCode>General</c:formatCode>
                <c:ptCount val="6"/>
                <c:pt idx="0">
                  <c:v>0.51327747572892624</c:v>
                </c:pt>
                <c:pt idx="1">
                  <c:v>0.632131315680725</c:v>
                </c:pt>
                <c:pt idx="2">
                  <c:v>0.65131084640702819</c:v>
                </c:pt>
                <c:pt idx="3">
                  <c:v>0.64718799913438263</c:v>
                </c:pt>
                <c:pt idx="4">
                  <c:v>0.63433705884810365</c:v>
                </c:pt>
                <c:pt idx="5">
                  <c:v>0.57304027664634549</c:v>
                </c:pt>
              </c:numCache>
            </c:numRef>
          </c:yVal>
        </c:ser>
        <c:dLbls/>
        <c:axId val="54949376"/>
        <c:axId val="54951296"/>
      </c:scatterChart>
      <c:valAx>
        <c:axId val="54949376"/>
        <c:scaling>
          <c:orientation val="minMax"/>
          <c:max val="6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Detector Position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54951296"/>
        <c:crosses val="autoZero"/>
        <c:crossBetween val="midCat"/>
      </c:valAx>
      <c:valAx>
        <c:axId val="5495129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it-IT" dirty="0" smtClean="0"/>
                  <a:t>Response (Normalised to Measured</a:t>
                </a:r>
                <a:r>
                  <a:rPr lang="it-IT" baseline="0" dirty="0" smtClean="0"/>
                  <a:t> PAXP dose)</a:t>
                </a:r>
                <a:endParaRPr lang="it-IT" dirty="0"/>
              </a:p>
            </c:rich>
          </c:tx>
          <c:layout/>
        </c:title>
        <c:numFmt formatCode="General" sourceLinked="1"/>
        <c:majorTickMark val="none"/>
        <c:tickLblPos val="nextTo"/>
        <c:crossAx val="54949376"/>
        <c:crosses val="autoZero"/>
        <c:crossBetween val="midCat"/>
      </c:valAx>
    </c:plotArea>
    <c:legend>
      <c:legendPos val="r"/>
      <c:layout/>
    </c:legend>
    <c:plotVisOnly val="1"/>
    <c:dispBlanksAs val="gap"/>
  </c:chart>
  <c:spPr>
    <a:solidFill>
      <a:schemeClr val="bg1"/>
    </a:soli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AU"/>
  <c:chart>
    <c:title>
      <c:tx>
        <c:rich>
          <a:bodyPr/>
          <a:lstStyle/>
          <a:p>
            <a:pPr>
              <a:defRPr/>
            </a:pPr>
            <a:r>
              <a:rPr lang="en-GB" sz="1600" dirty="0"/>
              <a:t>Comparison</a:t>
            </a:r>
            <a:r>
              <a:rPr lang="en-GB" sz="1600" baseline="0" dirty="0"/>
              <a:t> in position 1</a:t>
            </a:r>
            <a:endParaRPr lang="en-GB" sz="1600" dirty="0"/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Data!$T$6</c:f>
              <c:strCache>
                <c:ptCount val="1"/>
                <c:pt idx="0">
                  <c:v>LUPIN</c:v>
                </c:pt>
              </c:strCache>
            </c:strRef>
          </c:tx>
          <c:spPr>
            <a:ln>
              <a:noFill/>
            </a:ln>
          </c:spPr>
          <c:errBars>
            <c:errDir val="y"/>
            <c:errBarType val="both"/>
            <c:errValType val="cust"/>
            <c:plus>
              <c:numRef>
                <c:f>Data!$AA$52:$AA$81</c:f>
                <c:numCache>
                  <c:formatCode>General</c:formatCode>
                  <c:ptCount val="30"/>
                  <c:pt idx="0">
                    <c:v>2.8221347318022305</c:v>
                  </c:pt>
                  <c:pt idx="1">
                    <c:v>2.4901188810019681</c:v>
                  </c:pt>
                  <c:pt idx="2">
                    <c:v>3.036253705653885</c:v>
                  </c:pt>
                  <c:pt idx="3">
                    <c:v>2.7152900397563422</c:v>
                  </c:pt>
                  <c:pt idx="4">
                    <c:v>2.4</c:v>
                  </c:pt>
                  <c:pt idx="5">
                    <c:v>1.9018292442007854</c:v>
                  </c:pt>
                  <c:pt idx="6">
                    <c:v>2.1099391090728772</c:v>
                  </c:pt>
                  <c:pt idx="7">
                    <c:v>1.8191739477964393</c:v>
                  </c:pt>
                  <c:pt idx="8">
                    <c:v>1.3481908988644231</c:v>
                  </c:pt>
                  <c:pt idx="9">
                    <c:v>1.6922421998198711</c:v>
                  </c:pt>
                  <c:pt idx="10">
                    <c:v>1.3462912017836262</c:v>
                  </c:pt>
                  <c:pt idx="11">
                    <c:v>1.3442029899783878</c:v>
                  </c:pt>
                  <c:pt idx="12">
                    <c:v>0.92013333266950259</c:v>
                  </c:pt>
                  <c:pt idx="13">
                    <c:v>0.91659297797716677</c:v>
                  </c:pt>
                  <c:pt idx="14">
                    <c:v>0.76187680019727189</c:v>
                  </c:pt>
                  <c:pt idx="15">
                    <c:v>0.63058337260318775</c:v>
                  </c:pt>
                  <c:pt idx="16">
                    <c:v>0.56036394979752835</c:v>
                  </c:pt>
                  <c:pt idx="17">
                    <c:v>0.57282491890095955</c:v>
                  </c:pt>
                  <c:pt idx="18">
                    <c:v>0.4486177232736353</c:v>
                  </c:pt>
                  <c:pt idx="19">
                    <c:v>0.37966181911933172</c:v>
                  </c:pt>
                  <c:pt idx="20">
                    <c:v>0.27547361813014742</c:v>
                  </c:pt>
                  <c:pt idx="21">
                    <c:v>0.27406878240930665</c:v>
                  </c:pt>
                  <c:pt idx="22">
                    <c:v>0.1678628011204388</c:v>
                  </c:pt>
                  <c:pt idx="23">
                    <c:v>0.17065333281245934</c:v>
                  </c:pt>
                  <c:pt idx="24">
                    <c:v>0.10966889555300335</c:v>
                  </c:pt>
                  <c:pt idx="25">
                    <c:v>0.10844511798259535</c:v>
                  </c:pt>
                  <c:pt idx="26">
                    <c:v>7.1087545896797444E-2</c:v>
                  </c:pt>
                  <c:pt idx="27">
                    <c:v>6.9055434697237933E-2</c:v>
                  </c:pt>
                  <c:pt idx="28">
                    <c:v>4.5847427982173526E-2</c:v>
                  </c:pt>
                  <c:pt idx="29">
                    <c:v>4.5818829454422061E-2</c:v>
                  </c:pt>
                </c:numCache>
              </c:numRef>
            </c:plus>
            <c:minus>
              <c:numRef>
                <c:f>Data!$AA$52:$AA$81</c:f>
                <c:numCache>
                  <c:formatCode>General</c:formatCode>
                  <c:ptCount val="30"/>
                  <c:pt idx="0">
                    <c:v>2.8221347318022305</c:v>
                  </c:pt>
                  <c:pt idx="1">
                    <c:v>2.4901188810019681</c:v>
                  </c:pt>
                  <c:pt idx="2">
                    <c:v>3.036253705653885</c:v>
                  </c:pt>
                  <c:pt idx="3">
                    <c:v>2.7152900397563422</c:v>
                  </c:pt>
                  <c:pt idx="4">
                    <c:v>2.4</c:v>
                  </c:pt>
                  <c:pt idx="5">
                    <c:v>1.9018292442007854</c:v>
                  </c:pt>
                  <c:pt idx="6">
                    <c:v>2.1099391090728772</c:v>
                  </c:pt>
                  <c:pt idx="7">
                    <c:v>1.8191739477964393</c:v>
                  </c:pt>
                  <c:pt idx="8">
                    <c:v>1.3481908988644231</c:v>
                  </c:pt>
                  <c:pt idx="9">
                    <c:v>1.6922421998198711</c:v>
                  </c:pt>
                  <c:pt idx="10">
                    <c:v>1.3462912017836262</c:v>
                  </c:pt>
                  <c:pt idx="11">
                    <c:v>1.3442029899783878</c:v>
                  </c:pt>
                  <c:pt idx="12">
                    <c:v>0.92013333266950259</c:v>
                  </c:pt>
                  <c:pt idx="13">
                    <c:v>0.91659297797716677</c:v>
                  </c:pt>
                  <c:pt idx="14">
                    <c:v>0.76187680019727189</c:v>
                  </c:pt>
                  <c:pt idx="15">
                    <c:v>0.63058337260318775</c:v>
                  </c:pt>
                  <c:pt idx="16">
                    <c:v>0.56036394979752835</c:v>
                  </c:pt>
                  <c:pt idx="17">
                    <c:v>0.57282491890095955</c:v>
                  </c:pt>
                  <c:pt idx="18">
                    <c:v>0.4486177232736353</c:v>
                  </c:pt>
                  <c:pt idx="19">
                    <c:v>0.37966181911933172</c:v>
                  </c:pt>
                  <c:pt idx="20">
                    <c:v>0.27547361813014742</c:v>
                  </c:pt>
                  <c:pt idx="21">
                    <c:v>0.27406878240930665</c:v>
                  </c:pt>
                  <c:pt idx="22">
                    <c:v>0.1678628011204388</c:v>
                  </c:pt>
                  <c:pt idx="23">
                    <c:v>0.17065333281245934</c:v>
                  </c:pt>
                  <c:pt idx="24">
                    <c:v>0.10966889555300335</c:v>
                  </c:pt>
                  <c:pt idx="25">
                    <c:v>0.10844511798259535</c:v>
                  </c:pt>
                  <c:pt idx="26">
                    <c:v>7.1087545896797444E-2</c:v>
                  </c:pt>
                  <c:pt idx="27">
                    <c:v>6.9055434697237933E-2</c:v>
                  </c:pt>
                  <c:pt idx="28">
                    <c:v>4.5847427982173526E-2</c:v>
                  </c:pt>
                  <c:pt idx="29">
                    <c:v>4.5818829454422061E-2</c:v>
                  </c:pt>
                </c:numCache>
              </c:numRef>
            </c:minus>
            <c:spPr>
              <a:ln>
                <a:solidFill>
                  <a:srgbClr val="0070C0"/>
                </a:solidFill>
              </a:ln>
            </c:spPr>
          </c:errBars>
          <c:errBars>
            <c:errDir val="x"/>
            <c:errBarType val="both"/>
            <c:errValType val="fixedVal"/>
            <c:val val="1"/>
          </c:errBars>
          <c:xVal>
            <c:numRef>
              <c:f>Data!$S$8:$S$50</c:f>
              <c:numCache>
                <c:formatCode>0.00E+00</c:formatCode>
                <c:ptCount val="43"/>
                <c:pt idx="0">
                  <c:v>3700000000</c:v>
                </c:pt>
                <c:pt idx="1">
                  <c:v>4200000000</c:v>
                </c:pt>
                <c:pt idx="2">
                  <c:v>4400000000</c:v>
                </c:pt>
                <c:pt idx="3">
                  <c:v>4500000000</c:v>
                </c:pt>
                <c:pt idx="4">
                  <c:v>5100000000</c:v>
                </c:pt>
                <c:pt idx="5">
                  <c:v>5900000000</c:v>
                </c:pt>
                <c:pt idx="6">
                  <c:v>6000000000</c:v>
                </c:pt>
                <c:pt idx="7">
                  <c:v>6200000000</c:v>
                </c:pt>
                <c:pt idx="8">
                  <c:v>6500000000</c:v>
                </c:pt>
                <c:pt idx="9">
                  <c:v>7100000000</c:v>
                </c:pt>
                <c:pt idx="10">
                  <c:v>7600000000</c:v>
                </c:pt>
                <c:pt idx="11">
                  <c:v>9800000000</c:v>
                </c:pt>
                <c:pt idx="12">
                  <c:v>11000000000</c:v>
                </c:pt>
                <c:pt idx="13">
                  <c:v>11000000000</c:v>
                </c:pt>
                <c:pt idx="14">
                  <c:v>11000000000</c:v>
                </c:pt>
                <c:pt idx="15">
                  <c:v>12000000000</c:v>
                </c:pt>
                <c:pt idx="16">
                  <c:v>13500000000</c:v>
                </c:pt>
                <c:pt idx="17">
                  <c:v>14200000000</c:v>
                </c:pt>
                <c:pt idx="18">
                  <c:v>17100000000</c:v>
                </c:pt>
                <c:pt idx="19">
                  <c:v>17500000000</c:v>
                </c:pt>
                <c:pt idx="20">
                  <c:v>18000000000</c:v>
                </c:pt>
                <c:pt idx="21">
                  <c:v>21000000000</c:v>
                </c:pt>
                <c:pt idx="22">
                  <c:v>22000000000</c:v>
                </c:pt>
                <c:pt idx="23">
                  <c:v>47000000000</c:v>
                </c:pt>
                <c:pt idx="24">
                  <c:v>47000000000</c:v>
                </c:pt>
                <c:pt idx="25">
                  <c:v>88100000000</c:v>
                </c:pt>
                <c:pt idx="26">
                  <c:v>89000000000</c:v>
                </c:pt>
                <c:pt idx="27">
                  <c:v>100000000000</c:v>
                </c:pt>
                <c:pt idx="28">
                  <c:v>110000000000</c:v>
                </c:pt>
                <c:pt idx="29">
                  <c:v>186000000000</c:v>
                </c:pt>
                <c:pt idx="30">
                  <c:v>186000000000</c:v>
                </c:pt>
                <c:pt idx="31">
                  <c:v>220000000000</c:v>
                </c:pt>
                <c:pt idx="32">
                  <c:v>230000000000</c:v>
                </c:pt>
                <c:pt idx="33">
                  <c:v>440000000000</c:v>
                </c:pt>
                <c:pt idx="34">
                  <c:v>470000000000</c:v>
                </c:pt>
                <c:pt idx="35">
                  <c:v>1040000000000</c:v>
                </c:pt>
                <c:pt idx="36">
                  <c:v>1040000000000</c:v>
                </c:pt>
                <c:pt idx="37">
                  <c:v>2000000000000</c:v>
                </c:pt>
                <c:pt idx="38">
                  <c:v>2030000000000</c:v>
                </c:pt>
                <c:pt idx="39">
                  <c:v>4110000000000</c:v>
                </c:pt>
                <c:pt idx="40">
                  <c:v>4110000000000</c:v>
                </c:pt>
                <c:pt idx="41">
                  <c:v>7950000000000</c:v>
                </c:pt>
                <c:pt idx="42">
                  <c:v>8000000000000</c:v>
                </c:pt>
              </c:numCache>
            </c:numRef>
          </c:xVal>
          <c:yVal>
            <c:numRef>
              <c:f>Data!$T$8:$T$50</c:f>
              <c:numCache>
                <c:formatCode>0.00</c:formatCode>
                <c:ptCount val="43"/>
                <c:pt idx="0">
                  <c:v>9.0810810810810789</c:v>
                </c:pt>
                <c:pt idx="1">
                  <c:v>11.428571428571425</c:v>
                </c:pt>
                <c:pt idx="2">
                  <c:v>9.8181818181818201</c:v>
                </c:pt>
                <c:pt idx="3">
                  <c:v>5.3333333333333348</c:v>
                </c:pt>
                <c:pt idx="4">
                  <c:v>13.176470588235295</c:v>
                </c:pt>
                <c:pt idx="5">
                  <c:v>4.8813559322033893</c:v>
                </c:pt>
                <c:pt idx="6">
                  <c:v>6.3999999999999995</c:v>
                </c:pt>
                <c:pt idx="7">
                  <c:v>3.870967741935484</c:v>
                </c:pt>
                <c:pt idx="8">
                  <c:v>4.430769230769231</c:v>
                </c:pt>
                <c:pt idx="9">
                  <c:v>8.7887323943661997</c:v>
                </c:pt>
                <c:pt idx="10">
                  <c:v>7.5789473684210513</c:v>
                </c:pt>
                <c:pt idx="11">
                  <c:v>6.8571428571428568</c:v>
                </c:pt>
                <c:pt idx="12">
                  <c:v>5.2363636363636381</c:v>
                </c:pt>
                <c:pt idx="13">
                  <c:v>6.1090909090909085</c:v>
                </c:pt>
                <c:pt idx="14">
                  <c:v>8.2909090909090928</c:v>
                </c:pt>
                <c:pt idx="15">
                  <c:v>5.6000000000000005</c:v>
                </c:pt>
                <c:pt idx="16">
                  <c:v>8.5333333333333332</c:v>
                </c:pt>
                <c:pt idx="17">
                  <c:v>5.7464788732394361</c:v>
                </c:pt>
                <c:pt idx="18">
                  <c:v>5.8947368421052611</c:v>
                </c:pt>
                <c:pt idx="19">
                  <c:v>5.2114285714285709</c:v>
                </c:pt>
                <c:pt idx="20">
                  <c:v>5.3333333333333348</c:v>
                </c:pt>
                <c:pt idx="21">
                  <c:v>7.0857142857142863</c:v>
                </c:pt>
                <c:pt idx="22">
                  <c:v>6.3272727272727272</c:v>
                </c:pt>
                <c:pt idx="23">
                  <c:v>6.0255319148936177</c:v>
                </c:pt>
                <c:pt idx="24">
                  <c:v>6.4340425531914889</c:v>
                </c:pt>
                <c:pt idx="25">
                  <c:v>5.9387060158910341</c:v>
                </c:pt>
                <c:pt idx="26">
                  <c:v>5.6629213483146055</c:v>
                </c:pt>
                <c:pt idx="27">
                  <c:v>6.4320000000000004</c:v>
                </c:pt>
                <c:pt idx="28">
                  <c:v>5.1054545454545455</c:v>
                </c:pt>
                <c:pt idx="29">
                  <c:v>5.7548387096774194</c:v>
                </c:pt>
                <c:pt idx="30">
                  <c:v>5.7290322580645165</c:v>
                </c:pt>
                <c:pt idx="31">
                  <c:v>5.5854545454545459</c:v>
                </c:pt>
                <c:pt idx="32">
                  <c:v>5.6139130434782603</c:v>
                </c:pt>
                <c:pt idx="33">
                  <c:v>5.3890909090909096</c:v>
                </c:pt>
                <c:pt idx="34">
                  <c:v>5.5455319148936173</c:v>
                </c:pt>
                <c:pt idx="35">
                  <c:v>4.6569230769230767</c:v>
                </c:pt>
                <c:pt idx="36">
                  <c:v>4.7676923076923075</c:v>
                </c:pt>
                <c:pt idx="37">
                  <c:v>4.2744</c:v>
                </c:pt>
                <c:pt idx="38">
                  <c:v>4.2396059113300506</c:v>
                </c:pt>
                <c:pt idx="39">
                  <c:v>3.6005839416058398</c:v>
                </c:pt>
                <c:pt idx="40">
                  <c:v>3.5480291970802922</c:v>
                </c:pt>
                <c:pt idx="41">
                  <c:v>3.0402515723270445</c:v>
                </c:pt>
                <c:pt idx="42">
                  <c:v>3.0237500000000002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Data!$Z$6</c:f>
              <c:strCache>
                <c:ptCount val="1"/>
                <c:pt idx="0">
                  <c:v>WENDI</c:v>
                </c:pt>
              </c:strCache>
            </c:strRef>
          </c:tx>
          <c:spPr>
            <a:ln>
              <a:noFill/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Data!$AD$8:$AD$37</c:f>
                <c:numCache>
                  <c:formatCode>General</c:formatCode>
                  <c:ptCount val="30"/>
                  <c:pt idx="0">
                    <c:v>3.6565517048676295</c:v>
                  </c:pt>
                  <c:pt idx="1">
                    <c:v>3.8789211521978859</c:v>
                  </c:pt>
                  <c:pt idx="2">
                    <c:v>3.0429030972509228</c:v>
                  </c:pt>
                  <c:pt idx="3">
                    <c:v>2.8331808237821527</c:v>
                  </c:pt>
                  <c:pt idx="4">
                    <c:v>2.4728122345261516</c:v>
                  </c:pt>
                  <c:pt idx="5">
                    <c:v>2.1739008655174974</c:v>
                  </c:pt>
                  <c:pt idx="6">
                    <c:v>1.9500307849096612</c:v>
                  </c:pt>
                  <c:pt idx="7">
                    <c:v>1.3944476840596893</c:v>
                  </c:pt>
                  <c:pt idx="8">
                    <c:v>1.3261769232339271</c:v>
                  </c:pt>
                  <c:pt idx="9">
                    <c:v>1.5038688261552344</c:v>
                  </c:pt>
                  <c:pt idx="10">
                    <c:v>1.3401692664406952</c:v>
                  </c:pt>
                  <c:pt idx="11">
                    <c:v>1.3024418068453183</c:v>
                  </c:pt>
                  <c:pt idx="12">
                    <c:v>0.76011262077966313</c:v>
                  </c:pt>
                  <c:pt idx="13">
                    <c:v>0.78768486028086859</c:v>
                  </c:pt>
                  <c:pt idx="14">
                    <c:v>0.54643934484276346</c:v>
                  </c:pt>
                  <c:pt idx="15">
                    <c:v>0.54095122360702541</c:v>
                  </c:pt>
                  <c:pt idx="16">
                    <c:v>0.40833422842723233</c:v>
                  </c:pt>
                  <c:pt idx="17">
                    <c:v>0.40394819925785042</c:v>
                  </c:pt>
                  <c:pt idx="18">
                    <c:v>0.26673335884461724</c:v>
                  </c:pt>
                  <c:pt idx="19">
                    <c:v>0.23523024778002308</c:v>
                  </c:pt>
                  <c:pt idx="20">
                    <c:v>0.1478380991237784</c:v>
                  </c:pt>
                  <c:pt idx="21">
                    <c:v>0.14188510763201123</c:v>
                  </c:pt>
                  <c:pt idx="22">
                    <c:v>8.3829357095895216E-2</c:v>
                  </c:pt>
                  <c:pt idx="23">
                    <c:v>8.1644554829659849E-2</c:v>
                  </c:pt>
                  <c:pt idx="24">
                    <c:v>5.0290061782087031E-2</c:v>
                  </c:pt>
                  <c:pt idx="25">
                    <c:v>4.8471713243088133E-2</c:v>
                  </c:pt>
                  <c:pt idx="26">
                    <c:v>3.027706568092919E-2</c:v>
                  </c:pt>
                  <c:pt idx="27">
                    <c:v>2.9597961156315029E-2</c:v>
                  </c:pt>
                  <c:pt idx="28">
                    <c:v>1.8615284943239479E-2</c:v>
                  </c:pt>
                  <c:pt idx="29">
                    <c:v>1.8630557441642905E-2</c:v>
                  </c:pt>
                </c:numCache>
              </c:numRef>
            </c:plus>
            <c:minus>
              <c:numRef>
                <c:f>Data!$AD$8:$AD$37</c:f>
                <c:numCache>
                  <c:formatCode>General</c:formatCode>
                  <c:ptCount val="30"/>
                  <c:pt idx="0">
                    <c:v>3.6565517048676295</c:v>
                  </c:pt>
                  <c:pt idx="1">
                    <c:v>3.8789211521978859</c:v>
                  </c:pt>
                  <c:pt idx="2">
                    <c:v>3.0429030972509228</c:v>
                  </c:pt>
                  <c:pt idx="3">
                    <c:v>2.8331808237821527</c:v>
                  </c:pt>
                  <c:pt idx="4">
                    <c:v>2.4728122345261516</c:v>
                  </c:pt>
                  <c:pt idx="5">
                    <c:v>2.1739008655174974</c:v>
                  </c:pt>
                  <c:pt idx="6">
                    <c:v>1.9500307849096612</c:v>
                  </c:pt>
                  <c:pt idx="7">
                    <c:v>1.3944476840596893</c:v>
                  </c:pt>
                  <c:pt idx="8">
                    <c:v>1.3261769232339271</c:v>
                  </c:pt>
                  <c:pt idx="9">
                    <c:v>1.5038688261552344</c:v>
                  </c:pt>
                  <c:pt idx="10">
                    <c:v>1.3401692664406952</c:v>
                  </c:pt>
                  <c:pt idx="11">
                    <c:v>1.3024418068453183</c:v>
                  </c:pt>
                  <c:pt idx="12">
                    <c:v>0.76011262077966313</c:v>
                  </c:pt>
                  <c:pt idx="13">
                    <c:v>0.78768486028086859</c:v>
                  </c:pt>
                  <c:pt idx="14">
                    <c:v>0.54643934484276346</c:v>
                  </c:pt>
                  <c:pt idx="15">
                    <c:v>0.54095122360702541</c:v>
                  </c:pt>
                  <c:pt idx="16">
                    <c:v>0.40833422842723233</c:v>
                  </c:pt>
                  <c:pt idx="17">
                    <c:v>0.40394819925785042</c:v>
                  </c:pt>
                  <c:pt idx="18">
                    <c:v>0.26673335884461724</c:v>
                  </c:pt>
                  <c:pt idx="19">
                    <c:v>0.23523024778002308</c:v>
                  </c:pt>
                  <c:pt idx="20">
                    <c:v>0.1478380991237784</c:v>
                  </c:pt>
                  <c:pt idx="21">
                    <c:v>0.14188510763201123</c:v>
                  </c:pt>
                  <c:pt idx="22">
                    <c:v>8.3829357095895216E-2</c:v>
                  </c:pt>
                  <c:pt idx="23">
                    <c:v>8.1644554829659849E-2</c:v>
                  </c:pt>
                  <c:pt idx="24">
                    <c:v>5.0290061782087031E-2</c:v>
                  </c:pt>
                  <c:pt idx="25">
                    <c:v>4.8471713243088133E-2</c:v>
                  </c:pt>
                  <c:pt idx="26">
                    <c:v>3.027706568092919E-2</c:v>
                  </c:pt>
                  <c:pt idx="27">
                    <c:v>2.9597961156315029E-2</c:v>
                  </c:pt>
                  <c:pt idx="28">
                    <c:v>1.8615284943239479E-2</c:v>
                  </c:pt>
                  <c:pt idx="29">
                    <c:v>1.8630557441642905E-2</c:v>
                  </c:pt>
                </c:numCache>
              </c:numRef>
            </c:minus>
            <c:spPr>
              <a:ln>
                <a:solidFill>
                  <a:srgbClr val="C00000"/>
                </a:solidFill>
              </a:ln>
            </c:spPr>
          </c:errBars>
          <c:xVal>
            <c:numRef>
              <c:f>Data!$Y$8:$Y$37</c:f>
              <c:numCache>
                <c:formatCode>0.00E+00</c:formatCode>
                <c:ptCount val="30"/>
                <c:pt idx="0">
                  <c:v>4500000000</c:v>
                </c:pt>
                <c:pt idx="1">
                  <c:v>5100000000</c:v>
                </c:pt>
                <c:pt idx="2">
                  <c:v>5700000000</c:v>
                </c:pt>
                <c:pt idx="3">
                  <c:v>7500000000</c:v>
                </c:pt>
                <c:pt idx="4">
                  <c:v>8000000000</c:v>
                </c:pt>
                <c:pt idx="5">
                  <c:v>9100000000</c:v>
                </c:pt>
                <c:pt idx="6">
                  <c:v>11600000000</c:v>
                </c:pt>
                <c:pt idx="7">
                  <c:v>11800000000</c:v>
                </c:pt>
                <c:pt idx="8">
                  <c:v>18500000000</c:v>
                </c:pt>
                <c:pt idx="9">
                  <c:v>18600000000</c:v>
                </c:pt>
                <c:pt idx="10">
                  <c:v>19200000000</c:v>
                </c:pt>
                <c:pt idx="11">
                  <c:v>20200000000</c:v>
                </c:pt>
                <c:pt idx="12">
                  <c:v>42700000000</c:v>
                </c:pt>
                <c:pt idx="13">
                  <c:v>43500000000</c:v>
                </c:pt>
                <c:pt idx="14">
                  <c:v>71000000000</c:v>
                </c:pt>
                <c:pt idx="15">
                  <c:v>71000000000</c:v>
                </c:pt>
                <c:pt idx="16">
                  <c:v>95000000000</c:v>
                </c:pt>
                <c:pt idx="17">
                  <c:v>97000000000</c:v>
                </c:pt>
                <c:pt idx="18">
                  <c:v>190800000000</c:v>
                </c:pt>
                <c:pt idx="19">
                  <c:v>222600000000</c:v>
                </c:pt>
                <c:pt idx="20">
                  <c:v>420000000000</c:v>
                </c:pt>
                <c:pt idx="21">
                  <c:v>429000000000</c:v>
                </c:pt>
                <c:pt idx="22">
                  <c:v>1000000000000</c:v>
                </c:pt>
                <c:pt idx="23">
                  <c:v>1000000000000</c:v>
                </c:pt>
                <c:pt idx="24">
                  <c:v>2010000000000</c:v>
                </c:pt>
                <c:pt idx="25">
                  <c:v>2030000000000</c:v>
                </c:pt>
                <c:pt idx="26">
                  <c:v>4110000000000</c:v>
                </c:pt>
                <c:pt idx="27">
                  <c:v>4200000000000</c:v>
                </c:pt>
                <c:pt idx="28">
                  <c:v>7880000000000</c:v>
                </c:pt>
                <c:pt idx="29">
                  <c:v>7990000000000</c:v>
                </c:pt>
              </c:numCache>
            </c:numRef>
          </c:xVal>
          <c:yVal>
            <c:numRef>
              <c:f>Data!$Z$8:$Z$37</c:f>
              <c:numCache>
                <c:formatCode>0.00</c:formatCode>
                <c:ptCount val="30"/>
                <c:pt idx="0">
                  <c:v>6.3333333333333339</c:v>
                </c:pt>
                <c:pt idx="1">
                  <c:v>8.0773420479302835</c:v>
                </c:pt>
                <c:pt idx="2">
                  <c:v>5.5555555555555536</c:v>
                </c:pt>
                <c:pt idx="3">
                  <c:v>6.337037037037037</c:v>
                </c:pt>
                <c:pt idx="4">
                  <c:v>5.1493055555555554</c:v>
                </c:pt>
                <c:pt idx="5">
                  <c:v>4.5268620268620277</c:v>
                </c:pt>
                <c:pt idx="6">
                  <c:v>4.6431992337164747</c:v>
                </c:pt>
                <c:pt idx="7">
                  <c:v>2.4152542372881354</c:v>
                </c:pt>
                <c:pt idx="8">
                  <c:v>3.4249249249249254</c:v>
                </c:pt>
                <c:pt idx="9">
                  <c:v>4.4280167264038228</c:v>
                </c:pt>
                <c:pt idx="10">
                  <c:v>3.6299189814814814</c:v>
                </c:pt>
                <c:pt idx="11">
                  <c:v>3.6069856985698574</c:v>
                </c:pt>
                <c:pt idx="12">
                  <c:v>2.5969294821753839</c:v>
                </c:pt>
                <c:pt idx="13">
                  <c:v>2.8409961685823766</c:v>
                </c:pt>
                <c:pt idx="14">
                  <c:v>2.2316118935837244</c:v>
                </c:pt>
                <c:pt idx="15">
                  <c:v>2.1870109546165888</c:v>
                </c:pt>
                <c:pt idx="16">
                  <c:v>1.6673684210526318</c:v>
                </c:pt>
                <c:pt idx="17">
                  <c:v>1.6660939289805274</c:v>
                </c:pt>
                <c:pt idx="18">
                  <c:v>1.4289249941765665</c:v>
                </c:pt>
                <c:pt idx="19">
                  <c:v>1.2965458720175704</c:v>
                </c:pt>
                <c:pt idx="20">
                  <c:v>0.9662698412698415</c:v>
                </c:pt>
                <c:pt idx="21">
                  <c:v>0.90909090909090906</c:v>
                </c:pt>
                <c:pt idx="22">
                  <c:v>0.7397222222222225</c:v>
                </c:pt>
                <c:pt idx="23">
                  <c:v>0.70166666666666666</c:v>
                </c:pt>
                <c:pt idx="24">
                  <c:v>0.53510226644554992</c:v>
                </c:pt>
                <c:pt idx="25">
                  <c:v>0.50205254515599329</c:v>
                </c:pt>
                <c:pt idx="26">
                  <c:v>0.39659367396593687</c:v>
                </c:pt>
                <c:pt idx="27">
                  <c:v>0.38730158730158737</c:v>
                </c:pt>
                <c:pt idx="28">
                  <c:v>0.2874365482233503</c:v>
                </c:pt>
                <c:pt idx="29">
                  <c:v>0.29192740926157706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Data!$X$6</c:f>
              <c:strCache>
                <c:ptCount val="1"/>
                <c:pt idx="0">
                  <c:v>BIOREM</c:v>
                </c:pt>
              </c:strCache>
            </c:strRef>
          </c:tx>
          <c:spPr>
            <a:ln>
              <a:noFill/>
            </a:ln>
          </c:spPr>
          <c:marker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Data!$AC$8:$AC$34</c:f>
                <c:numCache>
                  <c:formatCode>General</c:formatCode>
                  <c:ptCount val="27"/>
                  <c:pt idx="0">
                    <c:v>3.3985290935932846</c:v>
                  </c:pt>
                  <c:pt idx="1">
                    <c:v>2.5345950965214916</c:v>
                  </c:pt>
                  <c:pt idx="2">
                    <c:v>2.6753646027365616</c:v>
                  </c:pt>
                  <c:pt idx="3">
                    <c:v>2.767690016004567</c:v>
                  </c:pt>
                  <c:pt idx="4">
                    <c:v>2.4909210144041092</c:v>
                  </c:pt>
                  <c:pt idx="5">
                    <c:v>2.7626487194952989</c:v>
                  </c:pt>
                  <c:pt idx="6">
                    <c:v>2.5260915947581828</c:v>
                  </c:pt>
                  <c:pt idx="7">
                    <c:v>2.8778833008308911</c:v>
                  </c:pt>
                  <c:pt idx="8">
                    <c:v>1.3656274920232445</c:v>
                  </c:pt>
                  <c:pt idx="9">
                    <c:v>1.7156294630174271</c:v>
                  </c:pt>
                  <c:pt idx="10">
                    <c:v>1.3043416217875334</c:v>
                  </c:pt>
                  <c:pt idx="11">
                    <c:v>1.0153654899538889</c:v>
                  </c:pt>
                  <c:pt idx="12">
                    <c:v>0.75864019720014786</c:v>
                  </c:pt>
                  <c:pt idx="13">
                    <c:v>0.82277477679698807</c:v>
                  </c:pt>
                  <c:pt idx="14">
                    <c:v>0.52559393409593091</c:v>
                  </c:pt>
                  <c:pt idx="15">
                    <c:v>0.6519754516698818</c:v>
                  </c:pt>
                  <c:pt idx="16">
                    <c:v>0.49001281966205312</c:v>
                  </c:pt>
                  <c:pt idx="17">
                    <c:v>0.48493822318862412</c:v>
                  </c:pt>
                  <c:pt idx="18">
                    <c:v>0.2073719484404774</c:v>
                  </c:pt>
                  <c:pt idx="19">
                    <c:v>0.10739315315942742</c:v>
                  </c:pt>
                  <c:pt idx="20">
                    <c:v>0.10211386052890692</c:v>
                  </c:pt>
                  <c:pt idx="21">
                    <c:v>6.8021817595241577E-2</c:v>
                  </c:pt>
                  <c:pt idx="22">
                    <c:v>6.6353701725989769E-2</c:v>
                  </c:pt>
                  <c:pt idx="23">
                    <c:v>3.9554658441575775E-2</c:v>
                  </c:pt>
                  <c:pt idx="24">
                    <c:v>3.981058093162073E-2</c:v>
                  </c:pt>
                  <c:pt idx="25">
                    <c:v>2.6393865053288591E-2</c:v>
                  </c:pt>
                  <c:pt idx="26">
                    <c:v>2.5324309241383913E-2</c:v>
                  </c:pt>
                </c:numCache>
              </c:numRef>
            </c:plus>
            <c:minus>
              <c:numRef>
                <c:f>Data!$AC$8:$AC$34</c:f>
                <c:numCache>
                  <c:formatCode>General</c:formatCode>
                  <c:ptCount val="27"/>
                  <c:pt idx="0">
                    <c:v>3.3985290935932846</c:v>
                  </c:pt>
                  <c:pt idx="1">
                    <c:v>2.5345950965214916</c:v>
                  </c:pt>
                  <c:pt idx="2">
                    <c:v>2.6753646027365616</c:v>
                  </c:pt>
                  <c:pt idx="3">
                    <c:v>2.767690016004567</c:v>
                  </c:pt>
                  <c:pt idx="4">
                    <c:v>2.4909210144041092</c:v>
                  </c:pt>
                  <c:pt idx="5">
                    <c:v>2.7626487194952989</c:v>
                  </c:pt>
                  <c:pt idx="6">
                    <c:v>2.5260915947581828</c:v>
                  </c:pt>
                  <c:pt idx="7">
                    <c:v>2.8778833008308911</c:v>
                  </c:pt>
                  <c:pt idx="8">
                    <c:v>1.3656274920232445</c:v>
                  </c:pt>
                  <c:pt idx="9">
                    <c:v>1.7156294630174271</c:v>
                  </c:pt>
                  <c:pt idx="10">
                    <c:v>1.3043416217875334</c:v>
                  </c:pt>
                  <c:pt idx="11">
                    <c:v>1.0153654899538889</c:v>
                  </c:pt>
                  <c:pt idx="12">
                    <c:v>0.75864019720014786</c:v>
                  </c:pt>
                  <c:pt idx="13">
                    <c:v>0.82277477679698807</c:v>
                  </c:pt>
                  <c:pt idx="14">
                    <c:v>0.52559393409593091</c:v>
                  </c:pt>
                  <c:pt idx="15">
                    <c:v>0.6519754516698818</c:v>
                  </c:pt>
                  <c:pt idx="16">
                    <c:v>0.49001281966205312</c:v>
                  </c:pt>
                  <c:pt idx="17">
                    <c:v>0.48493822318862412</c:v>
                  </c:pt>
                  <c:pt idx="18">
                    <c:v>0.2073719484404774</c:v>
                  </c:pt>
                  <c:pt idx="19">
                    <c:v>0.10739315315942742</c:v>
                  </c:pt>
                  <c:pt idx="20">
                    <c:v>0.10211386052890692</c:v>
                  </c:pt>
                  <c:pt idx="21">
                    <c:v>6.8021817595241577E-2</c:v>
                  </c:pt>
                  <c:pt idx="22">
                    <c:v>6.6353701725989769E-2</c:v>
                  </c:pt>
                  <c:pt idx="23">
                    <c:v>3.9554658441575775E-2</c:v>
                  </c:pt>
                  <c:pt idx="24">
                    <c:v>3.981058093162073E-2</c:v>
                  </c:pt>
                  <c:pt idx="25">
                    <c:v>2.6393865053288591E-2</c:v>
                  </c:pt>
                  <c:pt idx="26">
                    <c:v>2.5324309241383913E-2</c:v>
                  </c:pt>
                </c:numCache>
              </c:numRef>
            </c:minus>
            <c:spPr>
              <a:ln>
                <a:solidFill>
                  <a:srgbClr val="00B050"/>
                </a:solidFill>
              </a:ln>
            </c:spPr>
          </c:errBars>
          <c:xVal>
            <c:numRef>
              <c:f>Data!$W$8:$W$34</c:f>
              <c:numCache>
                <c:formatCode>0.00E+00</c:formatCode>
                <c:ptCount val="27"/>
                <c:pt idx="0">
                  <c:v>5000000000</c:v>
                </c:pt>
                <c:pt idx="1">
                  <c:v>5300000000</c:v>
                </c:pt>
                <c:pt idx="2">
                  <c:v>5500000000</c:v>
                </c:pt>
                <c:pt idx="3">
                  <c:v>7200000000</c:v>
                </c:pt>
                <c:pt idx="4">
                  <c:v>8000000000</c:v>
                </c:pt>
                <c:pt idx="5">
                  <c:v>8700000000</c:v>
                </c:pt>
                <c:pt idx="6">
                  <c:v>8900000000</c:v>
                </c:pt>
                <c:pt idx="7">
                  <c:v>9100000000</c:v>
                </c:pt>
                <c:pt idx="8">
                  <c:v>17600000000</c:v>
                </c:pt>
                <c:pt idx="9">
                  <c:v>18200000000</c:v>
                </c:pt>
                <c:pt idx="10">
                  <c:v>20600000000</c:v>
                </c:pt>
                <c:pt idx="11">
                  <c:v>36000000000</c:v>
                </c:pt>
                <c:pt idx="12">
                  <c:v>38800000000</c:v>
                </c:pt>
                <c:pt idx="13">
                  <c:v>40000000000</c:v>
                </c:pt>
                <c:pt idx="14">
                  <c:v>68600000000</c:v>
                </c:pt>
                <c:pt idx="15">
                  <c:v>71400000000</c:v>
                </c:pt>
                <c:pt idx="16">
                  <c:v>95800000000</c:v>
                </c:pt>
                <c:pt idx="17">
                  <c:v>98400000000</c:v>
                </c:pt>
                <c:pt idx="18">
                  <c:v>400000000000</c:v>
                </c:pt>
                <c:pt idx="19">
                  <c:v>1030000000000</c:v>
                </c:pt>
                <c:pt idx="20">
                  <c:v>1080000000000</c:v>
                </c:pt>
                <c:pt idx="21">
                  <c:v>2060000000000</c:v>
                </c:pt>
                <c:pt idx="22">
                  <c:v>2080000000000</c:v>
                </c:pt>
                <c:pt idx="23">
                  <c:v>4270000000000</c:v>
                </c:pt>
                <c:pt idx="24">
                  <c:v>4290000000000</c:v>
                </c:pt>
                <c:pt idx="25">
                  <c:v>7550000000000</c:v>
                </c:pt>
                <c:pt idx="26">
                  <c:v>8020000000000</c:v>
                </c:pt>
              </c:numCache>
            </c:numRef>
          </c:xVal>
          <c:yVal>
            <c:numRef>
              <c:f>Data!$X$8:$X$34</c:f>
              <c:numCache>
                <c:formatCode>0.00</c:formatCode>
                <c:ptCount val="27"/>
                <c:pt idx="0">
                  <c:v>8.75</c:v>
                </c:pt>
                <c:pt idx="1">
                  <c:v>5.1588050314465406</c:v>
                </c:pt>
                <c:pt idx="2">
                  <c:v>5.9646464646464654</c:v>
                </c:pt>
                <c:pt idx="3">
                  <c:v>8.3564814814814827</c:v>
                </c:pt>
                <c:pt idx="4">
                  <c:v>7.520833333333333</c:v>
                </c:pt>
                <c:pt idx="5">
                  <c:v>10.060664112388254</c:v>
                </c:pt>
                <c:pt idx="6">
                  <c:v>8.6048689138576755</c:v>
                </c:pt>
                <c:pt idx="7">
                  <c:v>11.419413919413921</c:v>
                </c:pt>
                <c:pt idx="8">
                  <c:v>4.9731691919191938</c:v>
                </c:pt>
                <c:pt idx="9">
                  <c:v>8.1166056166056215</c:v>
                </c:pt>
                <c:pt idx="10">
                  <c:v>5.3101402373247018</c:v>
                </c:pt>
                <c:pt idx="11">
                  <c:v>5.6234567901234565</c:v>
                </c:pt>
                <c:pt idx="12">
                  <c:v>3.3834478808705608</c:v>
                </c:pt>
                <c:pt idx="13">
                  <c:v>4.102777777777777</c:v>
                </c:pt>
                <c:pt idx="14">
                  <c:v>2.8713151927437632</c:v>
                </c:pt>
                <c:pt idx="15">
                  <c:v>4.5985060690943049</c:v>
                </c:pt>
                <c:pt idx="16">
                  <c:v>3.4852702389236834</c:v>
                </c:pt>
                <c:pt idx="17">
                  <c:v>3.5060975609756109</c:v>
                </c:pt>
                <c:pt idx="18">
                  <c:v>2.6062499999999997</c:v>
                </c:pt>
                <c:pt idx="19">
                  <c:v>1.7998921251348436</c:v>
                </c:pt>
                <c:pt idx="20">
                  <c:v>1.706275720164609</c:v>
                </c:pt>
                <c:pt idx="21">
                  <c:v>1.4441747572815529</c:v>
                </c:pt>
                <c:pt idx="22">
                  <c:v>1.3875534188034189</c:v>
                </c:pt>
                <c:pt idx="23">
                  <c:v>1.0122300286234713</c:v>
                </c:pt>
                <c:pt idx="24">
                  <c:v>1.0301735301735304</c:v>
                </c:pt>
                <c:pt idx="25">
                  <c:v>0.79690949227373098</c:v>
                </c:pt>
                <c:pt idx="26">
                  <c:v>0.77930174563591037</c:v>
                </c:pt>
              </c:numCache>
            </c:numRef>
          </c:yVal>
          <c:smooth val="1"/>
        </c:ser>
        <c:ser>
          <c:idx val="3"/>
          <c:order val="3"/>
          <c:tx>
            <c:v>H</c:v>
          </c:tx>
          <c:spPr>
            <a:ln>
              <a:noFill/>
            </a:ln>
          </c:spPr>
          <c:xVal>
            <c:numRef>
              <c:f>Data!$G$131:$G$143</c:f>
              <c:numCache>
                <c:formatCode>0.00E+00</c:formatCode>
                <c:ptCount val="13"/>
                <c:pt idx="0">
                  <c:v>4600000000</c:v>
                </c:pt>
                <c:pt idx="1">
                  <c:v>5000000000</c:v>
                </c:pt>
                <c:pt idx="2">
                  <c:v>9000000000</c:v>
                </c:pt>
                <c:pt idx="3">
                  <c:v>17300000000</c:v>
                </c:pt>
                <c:pt idx="4">
                  <c:v>19500000000</c:v>
                </c:pt>
                <c:pt idx="5">
                  <c:v>397000000000</c:v>
                </c:pt>
                <c:pt idx="6">
                  <c:v>397000000000</c:v>
                </c:pt>
                <c:pt idx="7">
                  <c:v>1000000000000</c:v>
                </c:pt>
                <c:pt idx="8">
                  <c:v>1040000000000</c:v>
                </c:pt>
                <c:pt idx="9">
                  <c:v>4030000000000</c:v>
                </c:pt>
                <c:pt idx="10">
                  <c:v>4160000000000</c:v>
                </c:pt>
                <c:pt idx="11">
                  <c:v>7800000000000</c:v>
                </c:pt>
                <c:pt idx="12">
                  <c:v>7850000000000</c:v>
                </c:pt>
              </c:numCache>
            </c:numRef>
          </c:xVal>
          <c:yVal>
            <c:numRef>
              <c:f>Data!$I$131:$I$143</c:f>
              <c:numCache>
                <c:formatCode>0.00</c:formatCode>
                <c:ptCount val="13"/>
                <c:pt idx="0">
                  <c:v>5.7983091787439625</c:v>
                </c:pt>
                <c:pt idx="1">
                  <c:v>4.6677777777777765</c:v>
                </c:pt>
                <c:pt idx="2">
                  <c:v>5.5555555555555536</c:v>
                </c:pt>
                <c:pt idx="3">
                  <c:v>5.4929351316634545</c:v>
                </c:pt>
                <c:pt idx="4">
                  <c:v>3.9330484330484321</c:v>
                </c:pt>
                <c:pt idx="5">
                  <c:v>4.4227539882451721</c:v>
                </c:pt>
                <c:pt idx="6">
                  <c:v>4.3555835432409733</c:v>
                </c:pt>
                <c:pt idx="7">
                  <c:v>4.5277777777777768</c:v>
                </c:pt>
                <c:pt idx="8">
                  <c:v>4.3536324786324787</c:v>
                </c:pt>
                <c:pt idx="9">
                  <c:v>4.4251447477253913</c:v>
                </c:pt>
                <c:pt idx="10">
                  <c:v>4.4063835470085468</c:v>
                </c:pt>
                <c:pt idx="11">
                  <c:v>4.3696581196581192</c:v>
                </c:pt>
                <c:pt idx="12">
                  <c:v>4.3772116065109685</c:v>
                </c:pt>
              </c:numCache>
            </c:numRef>
          </c:yVal>
          <c:smooth val="1"/>
        </c:ser>
        <c:dLbls/>
        <c:axId val="57536512"/>
        <c:axId val="57538432"/>
      </c:scatterChart>
      <c:valAx>
        <c:axId val="57536512"/>
        <c:scaling>
          <c:logBase val="10"/>
          <c:orientation val="minMax"/>
          <c:min val="3000000000"/>
        </c:scaling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Beam</a:t>
                </a:r>
                <a:r>
                  <a:rPr lang="en-GB" sz="1200" baseline="0"/>
                  <a:t> intensity [protons on dump]</a:t>
                </a:r>
                <a:endParaRPr lang="en-GB" sz="1200"/>
              </a:p>
            </c:rich>
          </c:tx>
          <c:layout/>
        </c:title>
        <c:numFmt formatCode="0.00E+00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7538432"/>
        <c:crosses val="autoZero"/>
        <c:crossBetween val="midCat"/>
      </c:valAx>
      <c:valAx>
        <c:axId val="575384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GB" sz="1200"/>
                  <a:t>Normalized</a:t>
                </a:r>
                <a:r>
                  <a:rPr lang="en-GB" sz="1200" baseline="0"/>
                  <a:t> integrated dose [nSv/1e10 primaries]</a:t>
                </a:r>
                <a:endParaRPr lang="en-GB" sz="1200"/>
              </a:p>
            </c:rich>
          </c:tx>
          <c:layout/>
        </c:title>
        <c:numFmt formatCode="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75365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015640028325533"/>
          <c:y val="0.16043598024173378"/>
          <c:w val="0.15100152131124742"/>
          <c:h val="0.30855595646480982"/>
        </c:manualLayout>
      </c:layout>
      <c:overlay val="1"/>
      <c:txPr>
        <a:bodyPr/>
        <a:lstStyle/>
        <a:p>
          <a:pPr>
            <a:defRPr sz="1000" b="0"/>
          </a:pPr>
          <a:endParaRPr lang="en-US"/>
        </a:p>
      </c:txPr>
    </c:legend>
    <c:plotVisOnly val="1"/>
    <c:dispBlanksAs val="gap"/>
  </c:chart>
  <c:spPr>
    <a:solidFill>
      <a:schemeClr val="bg1"/>
    </a:solidFill>
  </c:sp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5T10:13:55.625" idx="4">
    <p:pos x="10" y="10"/>
    <p:text>Explain scope of project, ie. characterisation of the LUPIN detector, with simulations and experiments</p:text>
  </p:cm>
</p:cmLst>
</file>

<file path=ppt/comments/comment10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5T13:10:58.730" idx="9">
    <p:pos x="10" y="10"/>
    <p:text>Talk about experiments at CNAO and explain details of my simulation of the Moderator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5T10:08:36.265" idx="3">
    <p:pos x="10" y="10"/>
    <p:text>Explain the experiments done during my honours thesis: only the sensitive volume of the detector was simulated.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5T09:35:58.193" idx="2">
    <p:pos x="10" y="10"/>
    <p:text>Explain here the three different Simulations (without any silicon, with one silicon strip and with the whole sensitive volume)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5T13:03:29.906" idx="5">
    <p:pos x="10" y="10"/>
    <p:text>Explain that new Simulations are for the whole DMG, and are to investigate effect of beam diameter on response</p:tex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3T15:16:56.674" idx="1">
    <p:pos x="17" y="10"/>
    <p:text>Comment here that "The signal LogOut is acquired with an ADC (12.5 MHz) and processed via software (current integration over a user settable timebase). The system measures the charge generated by a neutron interaction" - from Marco's presentation</p:tex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5T13:07:10.337" idx="6">
    <p:pos x="10" y="10"/>
    <p:text>Explaining what we did during the CERN measurements (PS)</p:text>
  </p:cm>
</p:cmLst>
</file>

<file path=ppt/comments/comment7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5T13:07:34.010" idx="7">
    <p:pos x="10" y="10"/>
    <p:text>Explaining what we did during the CERN measurements (Labrynth)</p:text>
  </p:cm>
</p:cmLst>
</file>

<file path=ppt/comments/comment8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5T13:09:05.297" idx="8">
    <p:pos x="10" y="10"/>
    <p:text>Explaining what we did during the CERN measurements (HiRadMat)</p:text>
  </p:cm>
</p:cmLst>
</file>

<file path=ppt/comments/comment9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16T14:35:43.874" idx="10">
    <p:pos x="10" y="10"/>
    <p:text>Discuss that uncertainties do not lend themselves to conclusion, but obvious that Biorem and Wendi are underestimating, and mention compensation to LUPIN.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3FB2D110-8B80-41C5-B97B-BBB1545C8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685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57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580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58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-4518025"/>
            <a:ext cx="0" cy="1042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xmlns="" val="233904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025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/>
            <a:endParaRPr lang="en-AU"/>
          </a:p>
        </p:txBody>
      </p:sp>
      <p:sp>
        <p:nvSpPr>
          <p:cNvPr id="25603" name="Rectangle 1026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/>
            <a:endParaRPr lang="en-AU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1638" cy="4114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788074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42376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3050" y="428625"/>
            <a:ext cx="2057400" cy="5873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6088" y="428625"/>
            <a:ext cx="6024562" cy="5873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67544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734592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472388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003351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227513"/>
            <a:ext cx="4495800" cy="2630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227513"/>
            <a:ext cx="4495800" cy="2630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9391100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291970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853818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25107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471797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294503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2066665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98991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1928813"/>
            <a:ext cx="2286000" cy="49291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928813"/>
            <a:ext cx="6705600" cy="49291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6963790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4438" y="1928813"/>
            <a:ext cx="6500812" cy="21066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651213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66961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6088" y="1196975"/>
            <a:ext cx="40354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196975"/>
            <a:ext cx="4035425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842789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40725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989418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37420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765540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8743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66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28625"/>
            <a:ext cx="82232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8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6088" y="1196975"/>
            <a:ext cx="822325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endParaRPr lang="en-GB" smtClean="0"/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3503613" y="6434138"/>
            <a:ext cx="2503487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AU" smtClean="0"/>
          </a:p>
        </p:txBody>
      </p:sp>
      <p:pic>
        <p:nvPicPr>
          <p:cNvPr id="1030" name="Picture 22" descr="CMRP logo_cmyk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1125" y="6362700"/>
            <a:ext cx="3603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23" descr="uow logo high res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4988" y="6362700"/>
            <a:ext cx="21082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7"/>
          <p:cNvSpPr>
            <a:spLocks noChangeShapeType="1"/>
          </p:cNvSpPr>
          <p:nvPr/>
        </p:nvSpPr>
        <p:spPr bwMode="auto">
          <a:xfrm flipH="1">
            <a:off x="434975" y="6296025"/>
            <a:ext cx="8559800" cy="1588"/>
          </a:xfrm>
          <a:prstGeom prst="line">
            <a:avLst/>
          </a:prstGeom>
          <a:noFill/>
          <a:ln w="180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33" name="Line 18"/>
          <p:cNvSpPr>
            <a:spLocks noChangeShapeType="1"/>
          </p:cNvSpPr>
          <p:nvPr/>
        </p:nvSpPr>
        <p:spPr bwMode="auto">
          <a:xfrm flipH="1">
            <a:off x="434975" y="6781800"/>
            <a:ext cx="8569325" cy="1588"/>
          </a:xfrm>
          <a:prstGeom prst="line">
            <a:avLst/>
          </a:prstGeom>
          <a:noFill/>
          <a:ln w="180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grpSp>
        <p:nvGrpSpPr>
          <p:cNvPr id="1034" name="Group 62"/>
          <p:cNvGrpSpPr>
            <a:grpSpLocks/>
          </p:cNvGrpSpPr>
          <p:nvPr userDrawn="1"/>
        </p:nvGrpSpPr>
        <p:grpSpPr bwMode="auto">
          <a:xfrm>
            <a:off x="0" y="0"/>
            <a:ext cx="719138" cy="719138"/>
            <a:chOff x="0" y="0"/>
            <a:chExt cx="453" cy="453"/>
          </a:xfrm>
        </p:grpSpPr>
        <p:sp>
          <p:nvSpPr>
            <p:cNvPr id="1035" name="Rectangle 3"/>
            <p:cNvSpPr>
              <a:spLocks noChangeArrowheads="1"/>
            </p:cNvSpPr>
            <p:nvPr userDrawn="1"/>
          </p:nvSpPr>
          <p:spPr bwMode="auto">
            <a:xfrm>
              <a:off x="227" y="113"/>
              <a:ext cx="113" cy="113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36" name="Rectangle 4"/>
            <p:cNvSpPr>
              <a:spLocks noChangeArrowheads="1"/>
            </p:cNvSpPr>
            <p:nvPr userDrawn="1"/>
          </p:nvSpPr>
          <p:spPr bwMode="auto">
            <a:xfrm>
              <a:off x="340" y="0"/>
              <a:ext cx="113" cy="113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37" name="Rectangle 5"/>
            <p:cNvSpPr>
              <a:spLocks noChangeArrowheads="1"/>
            </p:cNvSpPr>
            <p:nvPr userDrawn="1"/>
          </p:nvSpPr>
          <p:spPr bwMode="auto">
            <a:xfrm>
              <a:off x="340" y="113"/>
              <a:ext cx="113" cy="113"/>
            </a:xfrm>
            <a:prstGeom prst="rect">
              <a:avLst/>
            </a:prstGeom>
            <a:solidFill>
              <a:srgbClr val="99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38" name="Rectangle 6"/>
            <p:cNvSpPr>
              <a:spLocks noChangeArrowheads="1"/>
            </p:cNvSpPr>
            <p:nvPr userDrawn="1"/>
          </p:nvSpPr>
          <p:spPr bwMode="auto">
            <a:xfrm>
              <a:off x="113" y="226"/>
              <a:ext cx="113" cy="113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" name="Rectangle 7"/>
            <p:cNvSpPr>
              <a:spLocks noChangeArrowheads="1"/>
            </p:cNvSpPr>
            <p:nvPr userDrawn="1"/>
          </p:nvSpPr>
          <p:spPr bwMode="auto">
            <a:xfrm>
              <a:off x="0" y="113"/>
              <a:ext cx="113" cy="113"/>
            </a:xfrm>
            <a:prstGeom prst="rect">
              <a:avLst/>
            </a:prstGeom>
            <a:solidFill>
              <a:srgbClr val="000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40" name="Rectangle 8"/>
            <p:cNvSpPr>
              <a:spLocks noChangeArrowheads="1"/>
            </p:cNvSpPr>
            <p:nvPr userDrawn="1"/>
          </p:nvSpPr>
          <p:spPr bwMode="auto">
            <a:xfrm>
              <a:off x="227" y="226"/>
              <a:ext cx="113" cy="113"/>
            </a:xfrm>
            <a:prstGeom prst="rect">
              <a:avLst/>
            </a:prstGeom>
            <a:solidFill>
              <a:srgbClr val="99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41" name="Rectangle 9"/>
            <p:cNvSpPr>
              <a:spLocks noChangeArrowheads="1"/>
            </p:cNvSpPr>
            <p:nvPr userDrawn="1"/>
          </p:nvSpPr>
          <p:spPr bwMode="auto">
            <a:xfrm>
              <a:off x="113" y="340"/>
              <a:ext cx="113" cy="113"/>
            </a:xfrm>
            <a:prstGeom prst="rect">
              <a:avLst/>
            </a:prstGeom>
            <a:solidFill>
              <a:srgbClr val="99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1042" name="Rectangle 24"/>
            <p:cNvSpPr>
              <a:spLocks noChangeArrowheads="1"/>
            </p:cNvSpPr>
            <p:nvPr userDrawn="1"/>
          </p:nvSpPr>
          <p:spPr bwMode="auto">
            <a:xfrm>
              <a:off x="0" y="340"/>
              <a:ext cx="113" cy="113"/>
            </a:xfrm>
            <a:prstGeom prst="rect">
              <a:avLst/>
            </a:prstGeom>
            <a:solidFill>
              <a:srgbClr val="000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Book Antiqua" pitchFamily="18" charset="0"/>
          <a:cs typeface="Arial" charset="0"/>
        </a:defRPr>
      </a:lvl2pPr>
      <a:lvl3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Book Antiqua" pitchFamily="18" charset="0"/>
          <a:cs typeface="Arial" charset="0"/>
        </a:defRPr>
      </a:lvl3pPr>
      <a:lvl4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Book Antiqua" pitchFamily="18" charset="0"/>
          <a:cs typeface="Arial" charset="0"/>
        </a:defRPr>
      </a:lvl4pPr>
      <a:lvl5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Book Antiqua" pitchFamily="18" charset="0"/>
          <a:cs typeface="Arial" charset="0"/>
        </a:defRPr>
      </a:lvl5pPr>
      <a:lvl6pPr marL="457200" algn="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3200" b="1">
          <a:solidFill>
            <a:srgbClr val="000000"/>
          </a:solidFill>
          <a:latin typeface="Century Gothic" pitchFamily="34" charset="0"/>
          <a:cs typeface="Arial" charset="0"/>
        </a:defRPr>
      </a:lvl6pPr>
      <a:lvl7pPr marL="914400" algn="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3200" b="1">
          <a:solidFill>
            <a:srgbClr val="000000"/>
          </a:solidFill>
          <a:latin typeface="Century Gothic" pitchFamily="34" charset="0"/>
          <a:cs typeface="Arial" charset="0"/>
        </a:defRPr>
      </a:lvl7pPr>
      <a:lvl8pPr marL="1371600" algn="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3200" b="1">
          <a:solidFill>
            <a:srgbClr val="000000"/>
          </a:solidFill>
          <a:latin typeface="Century Gothic" pitchFamily="34" charset="0"/>
          <a:cs typeface="Arial" charset="0"/>
        </a:defRPr>
      </a:lvl8pPr>
      <a:lvl9pPr marL="1828800" algn="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3200" b="1">
          <a:solidFill>
            <a:srgbClr val="000000"/>
          </a:solidFill>
          <a:latin typeface="Century Gothic" pitchFamily="34" charset="0"/>
          <a:cs typeface="Arial" charset="0"/>
        </a:defRPr>
      </a:lvl9pPr>
    </p:titleStyle>
    <p:bodyStyle>
      <a:lvl1pPr marL="336550" indent="-336550" algn="l" defTabSz="449263" rtl="0" eaLnBrk="0" fontAlgn="base" hangingPunct="0">
        <a:spcBef>
          <a:spcPts val="70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736600" indent="-279400" algn="l" defTabSz="449263" rtl="0" eaLnBrk="0" fontAlgn="base" hangingPunct="0">
        <a:spcBef>
          <a:spcPts val="60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50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45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4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66"/>
              </a:gs>
            </a:gsLst>
            <a:path path="rect">
              <a:fillToRect r="100000" b="10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628650" y="27876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2517775" y="1528763"/>
            <a:ext cx="630238" cy="630237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0" y="2159000"/>
            <a:ext cx="630238" cy="630238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4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2484438" y="1928813"/>
            <a:ext cx="6500812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227513"/>
            <a:ext cx="9144000" cy="263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</p:txBody>
      </p:sp>
      <p:pic>
        <p:nvPicPr>
          <p:cNvPr id="2056" name="Picture 17" descr="uow logo high res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8100" y="87313"/>
            <a:ext cx="260985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8" descr="CMRP logo_cmyk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35888" y="611188"/>
            <a:ext cx="1258887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Rectangle 22"/>
          <p:cNvSpPr>
            <a:spLocks noChangeArrowheads="1"/>
          </p:cNvSpPr>
          <p:nvPr userDrawn="1"/>
        </p:nvSpPr>
        <p:spPr bwMode="auto">
          <a:xfrm>
            <a:off x="1889125" y="2159000"/>
            <a:ext cx="630238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59" name="Rectangle 23"/>
          <p:cNvSpPr>
            <a:spLocks noChangeArrowheads="1"/>
          </p:cNvSpPr>
          <p:nvPr userDrawn="1"/>
        </p:nvSpPr>
        <p:spPr bwMode="auto">
          <a:xfrm>
            <a:off x="1258888" y="2787650"/>
            <a:ext cx="630237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0" name="Rectangle 24"/>
          <p:cNvSpPr>
            <a:spLocks noChangeArrowheads="1"/>
          </p:cNvSpPr>
          <p:nvPr userDrawn="1"/>
        </p:nvSpPr>
        <p:spPr bwMode="auto">
          <a:xfrm>
            <a:off x="1258888" y="3417888"/>
            <a:ext cx="630237" cy="630237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1" name="Rectangle 25"/>
          <p:cNvSpPr>
            <a:spLocks noChangeArrowheads="1"/>
          </p:cNvSpPr>
          <p:nvPr userDrawn="1"/>
        </p:nvSpPr>
        <p:spPr bwMode="auto">
          <a:xfrm>
            <a:off x="1258888" y="2159000"/>
            <a:ext cx="630237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2" name="Rectangle 26"/>
          <p:cNvSpPr>
            <a:spLocks noChangeArrowheads="1"/>
          </p:cNvSpPr>
          <p:nvPr userDrawn="1"/>
        </p:nvSpPr>
        <p:spPr bwMode="auto">
          <a:xfrm>
            <a:off x="1889125" y="15303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3" name="Rectangle 27"/>
          <p:cNvSpPr>
            <a:spLocks noChangeArrowheads="1"/>
          </p:cNvSpPr>
          <p:nvPr userDrawn="1"/>
        </p:nvSpPr>
        <p:spPr bwMode="auto">
          <a:xfrm>
            <a:off x="2519363" y="898525"/>
            <a:ext cx="630237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4" name="Rectangle 28"/>
          <p:cNvSpPr>
            <a:spLocks noChangeArrowheads="1"/>
          </p:cNvSpPr>
          <p:nvPr userDrawn="1"/>
        </p:nvSpPr>
        <p:spPr bwMode="auto">
          <a:xfrm>
            <a:off x="628650" y="27876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5" name="Rectangle 29"/>
          <p:cNvSpPr>
            <a:spLocks noChangeArrowheads="1"/>
          </p:cNvSpPr>
          <p:nvPr userDrawn="1"/>
        </p:nvSpPr>
        <p:spPr bwMode="auto">
          <a:xfrm>
            <a:off x="0" y="2159000"/>
            <a:ext cx="630238" cy="630238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6" name="Rectangle 30"/>
          <p:cNvSpPr>
            <a:spLocks noChangeArrowheads="1"/>
          </p:cNvSpPr>
          <p:nvPr userDrawn="1"/>
        </p:nvSpPr>
        <p:spPr bwMode="auto">
          <a:xfrm>
            <a:off x="1258888" y="2159000"/>
            <a:ext cx="630237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7" name="Rectangle 31"/>
          <p:cNvSpPr>
            <a:spLocks noChangeArrowheads="1"/>
          </p:cNvSpPr>
          <p:nvPr userDrawn="1"/>
        </p:nvSpPr>
        <p:spPr bwMode="auto">
          <a:xfrm>
            <a:off x="628650" y="27876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8" name="Rectangle 32"/>
          <p:cNvSpPr>
            <a:spLocks noChangeArrowheads="1"/>
          </p:cNvSpPr>
          <p:nvPr userDrawn="1"/>
        </p:nvSpPr>
        <p:spPr bwMode="auto">
          <a:xfrm>
            <a:off x="0" y="2159000"/>
            <a:ext cx="630238" cy="630238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69" name="Rectangle 33"/>
          <p:cNvSpPr>
            <a:spLocks noChangeArrowheads="1"/>
          </p:cNvSpPr>
          <p:nvPr userDrawn="1"/>
        </p:nvSpPr>
        <p:spPr bwMode="auto">
          <a:xfrm>
            <a:off x="1258888" y="2787650"/>
            <a:ext cx="630237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0" name="Rectangle 34"/>
          <p:cNvSpPr>
            <a:spLocks noChangeArrowheads="1"/>
          </p:cNvSpPr>
          <p:nvPr userDrawn="1"/>
        </p:nvSpPr>
        <p:spPr bwMode="auto">
          <a:xfrm>
            <a:off x="1258888" y="2159000"/>
            <a:ext cx="630237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1" name="Rectangle 35"/>
          <p:cNvSpPr>
            <a:spLocks noChangeArrowheads="1"/>
          </p:cNvSpPr>
          <p:nvPr userDrawn="1"/>
        </p:nvSpPr>
        <p:spPr bwMode="auto">
          <a:xfrm>
            <a:off x="628650" y="27876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2" name="Rectangle 36"/>
          <p:cNvSpPr>
            <a:spLocks noChangeArrowheads="1"/>
          </p:cNvSpPr>
          <p:nvPr userDrawn="1"/>
        </p:nvSpPr>
        <p:spPr bwMode="auto">
          <a:xfrm>
            <a:off x="0" y="2159000"/>
            <a:ext cx="630238" cy="630238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3" name="Rectangle 37"/>
          <p:cNvSpPr>
            <a:spLocks noChangeArrowheads="1"/>
          </p:cNvSpPr>
          <p:nvPr userDrawn="1"/>
        </p:nvSpPr>
        <p:spPr bwMode="auto">
          <a:xfrm>
            <a:off x="1258888" y="3417888"/>
            <a:ext cx="630237" cy="630237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4" name="Rectangle 38"/>
          <p:cNvSpPr>
            <a:spLocks noChangeArrowheads="1"/>
          </p:cNvSpPr>
          <p:nvPr userDrawn="1"/>
        </p:nvSpPr>
        <p:spPr bwMode="auto">
          <a:xfrm>
            <a:off x="1258888" y="2787650"/>
            <a:ext cx="630237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5" name="Rectangle 39"/>
          <p:cNvSpPr>
            <a:spLocks noChangeArrowheads="1"/>
          </p:cNvSpPr>
          <p:nvPr userDrawn="1"/>
        </p:nvSpPr>
        <p:spPr bwMode="auto">
          <a:xfrm>
            <a:off x="1258888" y="2159000"/>
            <a:ext cx="630237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6" name="Rectangle 40"/>
          <p:cNvSpPr>
            <a:spLocks noChangeArrowheads="1"/>
          </p:cNvSpPr>
          <p:nvPr userDrawn="1"/>
        </p:nvSpPr>
        <p:spPr bwMode="auto">
          <a:xfrm>
            <a:off x="628650" y="27876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7" name="Rectangle 41"/>
          <p:cNvSpPr>
            <a:spLocks noChangeArrowheads="1"/>
          </p:cNvSpPr>
          <p:nvPr userDrawn="1"/>
        </p:nvSpPr>
        <p:spPr bwMode="auto">
          <a:xfrm>
            <a:off x="0" y="2159000"/>
            <a:ext cx="630238" cy="630238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8" name="Rectangle 42"/>
          <p:cNvSpPr>
            <a:spLocks noChangeArrowheads="1"/>
          </p:cNvSpPr>
          <p:nvPr userDrawn="1"/>
        </p:nvSpPr>
        <p:spPr bwMode="auto">
          <a:xfrm>
            <a:off x="1889125" y="2159000"/>
            <a:ext cx="630238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79" name="Rectangle 43"/>
          <p:cNvSpPr>
            <a:spLocks noChangeArrowheads="1"/>
          </p:cNvSpPr>
          <p:nvPr userDrawn="1"/>
        </p:nvSpPr>
        <p:spPr bwMode="auto">
          <a:xfrm>
            <a:off x="1258888" y="3417888"/>
            <a:ext cx="630237" cy="630237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0" name="Rectangle 44"/>
          <p:cNvSpPr>
            <a:spLocks noChangeArrowheads="1"/>
          </p:cNvSpPr>
          <p:nvPr userDrawn="1"/>
        </p:nvSpPr>
        <p:spPr bwMode="auto">
          <a:xfrm>
            <a:off x="1258888" y="2787650"/>
            <a:ext cx="630237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1" name="Rectangle 45"/>
          <p:cNvSpPr>
            <a:spLocks noChangeArrowheads="1"/>
          </p:cNvSpPr>
          <p:nvPr userDrawn="1"/>
        </p:nvSpPr>
        <p:spPr bwMode="auto">
          <a:xfrm>
            <a:off x="1258888" y="2159000"/>
            <a:ext cx="630237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2" name="Rectangle 46"/>
          <p:cNvSpPr>
            <a:spLocks noChangeArrowheads="1"/>
          </p:cNvSpPr>
          <p:nvPr userDrawn="1"/>
        </p:nvSpPr>
        <p:spPr bwMode="auto">
          <a:xfrm>
            <a:off x="628650" y="27876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3" name="Rectangle 47"/>
          <p:cNvSpPr>
            <a:spLocks noChangeArrowheads="1"/>
          </p:cNvSpPr>
          <p:nvPr userDrawn="1"/>
        </p:nvSpPr>
        <p:spPr bwMode="auto">
          <a:xfrm>
            <a:off x="0" y="2159000"/>
            <a:ext cx="630238" cy="630238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4" name="Rectangle 48"/>
          <p:cNvSpPr>
            <a:spLocks noChangeArrowheads="1"/>
          </p:cNvSpPr>
          <p:nvPr userDrawn="1"/>
        </p:nvSpPr>
        <p:spPr bwMode="auto">
          <a:xfrm>
            <a:off x="1889125" y="15303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5" name="Rectangle 49"/>
          <p:cNvSpPr>
            <a:spLocks noChangeArrowheads="1"/>
          </p:cNvSpPr>
          <p:nvPr userDrawn="1"/>
        </p:nvSpPr>
        <p:spPr bwMode="auto">
          <a:xfrm>
            <a:off x="1889125" y="2159000"/>
            <a:ext cx="630238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6" name="Rectangle 50"/>
          <p:cNvSpPr>
            <a:spLocks noChangeArrowheads="1"/>
          </p:cNvSpPr>
          <p:nvPr userDrawn="1"/>
        </p:nvSpPr>
        <p:spPr bwMode="auto">
          <a:xfrm>
            <a:off x="1258888" y="3417888"/>
            <a:ext cx="630237" cy="630237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7" name="Rectangle 51"/>
          <p:cNvSpPr>
            <a:spLocks noChangeArrowheads="1"/>
          </p:cNvSpPr>
          <p:nvPr userDrawn="1"/>
        </p:nvSpPr>
        <p:spPr bwMode="auto">
          <a:xfrm>
            <a:off x="1258888" y="2787650"/>
            <a:ext cx="630237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8" name="Rectangle 52"/>
          <p:cNvSpPr>
            <a:spLocks noChangeArrowheads="1"/>
          </p:cNvSpPr>
          <p:nvPr userDrawn="1"/>
        </p:nvSpPr>
        <p:spPr bwMode="auto">
          <a:xfrm>
            <a:off x="1258888" y="2159000"/>
            <a:ext cx="630237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89" name="Rectangle 53"/>
          <p:cNvSpPr>
            <a:spLocks noChangeArrowheads="1"/>
          </p:cNvSpPr>
          <p:nvPr userDrawn="1"/>
        </p:nvSpPr>
        <p:spPr bwMode="auto">
          <a:xfrm>
            <a:off x="628650" y="27876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90" name="Rectangle 54"/>
          <p:cNvSpPr>
            <a:spLocks noChangeArrowheads="1"/>
          </p:cNvSpPr>
          <p:nvPr userDrawn="1"/>
        </p:nvSpPr>
        <p:spPr bwMode="auto">
          <a:xfrm>
            <a:off x="0" y="2159000"/>
            <a:ext cx="630238" cy="630238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91" name="Rectangle 55"/>
          <p:cNvSpPr>
            <a:spLocks noChangeArrowheads="1"/>
          </p:cNvSpPr>
          <p:nvPr userDrawn="1"/>
        </p:nvSpPr>
        <p:spPr bwMode="auto">
          <a:xfrm>
            <a:off x="2517775" y="1528763"/>
            <a:ext cx="630238" cy="630237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92" name="Rectangle 56"/>
          <p:cNvSpPr>
            <a:spLocks noChangeArrowheads="1"/>
          </p:cNvSpPr>
          <p:nvPr userDrawn="1"/>
        </p:nvSpPr>
        <p:spPr bwMode="auto">
          <a:xfrm>
            <a:off x="1889125" y="15303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93" name="Rectangle 57"/>
          <p:cNvSpPr>
            <a:spLocks noChangeArrowheads="1"/>
          </p:cNvSpPr>
          <p:nvPr userDrawn="1"/>
        </p:nvSpPr>
        <p:spPr bwMode="auto">
          <a:xfrm>
            <a:off x="1889125" y="2159000"/>
            <a:ext cx="630238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94" name="Rectangle 58"/>
          <p:cNvSpPr>
            <a:spLocks noChangeArrowheads="1"/>
          </p:cNvSpPr>
          <p:nvPr userDrawn="1"/>
        </p:nvSpPr>
        <p:spPr bwMode="auto">
          <a:xfrm>
            <a:off x="1258888" y="3417888"/>
            <a:ext cx="630237" cy="630237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95" name="Rectangle 59"/>
          <p:cNvSpPr>
            <a:spLocks noChangeArrowheads="1"/>
          </p:cNvSpPr>
          <p:nvPr userDrawn="1"/>
        </p:nvSpPr>
        <p:spPr bwMode="auto">
          <a:xfrm>
            <a:off x="1258888" y="2787650"/>
            <a:ext cx="630237" cy="630238"/>
          </a:xfrm>
          <a:prstGeom prst="rect">
            <a:avLst/>
          </a:prstGeom>
          <a:solidFill>
            <a:srgbClr val="9999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96" name="Rectangle 60"/>
          <p:cNvSpPr>
            <a:spLocks noChangeArrowheads="1"/>
          </p:cNvSpPr>
          <p:nvPr userDrawn="1"/>
        </p:nvSpPr>
        <p:spPr bwMode="auto">
          <a:xfrm>
            <a:off x="1258888" y="2159000"/>
            <a:ext cx="630237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97" name="Rectangle 61"/>
          <p:cNvSpPr>
            <a:spLocks noChangeArrowheads="1"/>
          </p:cNvSpPr>
          <p:nvPr userDrawn="1"/>
        </p:nvSpPr>
        <p:spPr bwMode="auto">
          <a:xfrm>
            <a:off x="628650" y="2787650"/>
            <a:ext cx="630238" cy="630238"/>
          </a:xfrm>
          <a:prstGeom prst="rect">
            <a:avLst/>
          </a:prstGeom>
          <a:solidFill>
            <a:srgbClr val="CCCCE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098" name="Rectangle 62"/>
          <p:cNvSpPr>
            <a:spLocks noChangeArrowheads="1"/>
          </p:cNvSpPr>
          <p:nvPr userDrawn="1"/>
        </p:nvSpPr>
        <p:spPr bwMode="auto">
          <a:xfrm>
            <a:off x="0" y="2159000"/>
            <a:ext cx="630238" cy="630238"/>
          </a:xfrm>
          <a:prstGeom prst="rect">
            <a:avLst/>
          </a:prstGeom>
          <a:solidFill>
            <a:srgbClr val="00007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AU"/>
          </a:p>
        </p:txBody>
      </p:sp>
      <p:grpSp>
        <p:nvGrpSpPr>
          <p:cNvPr id="2099" name="Group 72"/>
          <p:cNvGrpSpPr>
            <a:grpSpLocks/>
          </p:cNvGrpSpPr>
          <p:nvPr userDrawn="1"/>
        </p:nvGrpSpPr>
        <p:grpSpPr bwMode="auto">
          <a:xfrm>
            <a:off x="0" y="898525"/>
            <a:ext cx="3149600" cy="3149600"/>
            <a:chOff x="0" y="566"/>
            <a:chExt cx="1984" cy="1984"/>
          </a:xfrm>
        </p:grpSpPr>
        <p:sp>
          <p:nvSpPr>
            <p:cNvPr id="2100" name="Rectangle 63"/>
            <p:cNvSpPr>
              <a:spLocks noChangeArrowheads="1"/>
            </p:cNvSpPr>
            <p:nvPr userDrawn="1"/>
          </p:nvSpPr>
          <p:spPr bwMode="auto">
            <a:xfrm>
              <a:off x="1587" y="566"/>
              <a:ext cx="397" cy="397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101" name="Rectangle 64"/>
            <p:cNvSpPr>
              <a:spLocks noChangeArrowheads="1"/>
            </p:cNvSpPr>
            <p:nvPr userDrawn="1"/>
          </p:nvSpPr>
          <p:spPr bwMode="auto">
            <a:xfrm>
              <a:off x="1586" y="963"/>
              <a:ext cx="397" cy="397"/>
            </a:xfrm>
            <a:prstGeom prst="rect">
              <a:avLst/>
            </a:prstGeom>
            <a:solidFill>
              <a:srgbClr val="99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102" name="Rectangle 65"/>
            <p:cNvSpPr>
              <a:spLocks noChangeArrowheads="1"/>
            </p:cNvSpPr>
            <p:nvPr userDrawn="1"/>
          </p:nvSpPr>
          <p:spPr bwMode="auto">
            <a:xfrm>
              <a:off x="1190" y="964"/>
              <a:ext cx="397" cy="397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103" name="Rectangle 66"/>
            <p:cNvSpPr>
              <a:spLocks noChangeArrowheads="1"/>
            </p:cNvSpPr>
            <p:nvPr userDrawn="1"/>
          </p:nvSpPr>
          <p:spPr bwMode="auto">
            <a:xfrm>
              <a:off x="1190" y="1360"/>
              <a:ext cx="397" cy="397"/>
            </a:xfrm>
            <a:prstGeom prst="rect">
              <a:avLst/>
            </a:prstGeom>
            <a:solidFill>
              <a:srgbClr val="99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104" name="Rectangle 67"/>
            <p:cNvSpPr>
              <a:spLocks noChangeArrowheads="1"/>
            </p:cNvSpPr>
            <p:nvPr userDrawn="1"/>
          </p:nvSpPr>
          <p:spPr bwMode="auto">
            <a:xfrm>
              <a:off x="793" y="2153"/>
              <a:ext cx="397" cy="397"/>
            </a:xfrm>
            <a:prstGeom prst="rect">
              <a:avLst/>
            </a:prstGeom>
            <a:solidFill>
              <a:srgbClr val="000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105" name="Rectangle 68"/>
            <p:cNvSpPr>
              <a:spLocks noChangeArrowheads="1"/>
            </p:cNvSpPr>
            <p:nvPr userDrawn="1"/>
          </p:nvSpPr>
          <p:spPr bwMode="auto">
            <a:xfrm>
              <a:off x="793" y="1756"/>
              <a:ext cx="397" cy="397"/>
            </a:xfrm>
            <a:prstGeom prst="rect">
              <a:avLst/>
            </a:prstGeom>
            <a:solidFill>
              <a:srgbClr val="99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106" name="Rectangle 69"/>
            <p:cNvSpPr>
              <a:spLocks noChangeArrowheads="1"/>
            </p:cNvSpPr>
            <p:nvPr userDrawn="1"/>
          </p:nvSpPr>
          <p:spPr bwMode="auto">
            <a:xfrm>
              <a:off x="793" y="1360"/>
              <a:ext cx="397" cy="397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107" name="Rectangle 70"/>
            <p:cNvSpPr>
              <a:spLocks noChangeArrowheads="1"/>
            </p:cNvSpPr>
            <p:nvPr userDrawn="1"/>
          </p:nvSpPr>
          <p:spPr bwMode="auto">
            <a:xfrm>
              <a:off x="396" y="1756"/>
              <a:ext cx="397" cy="397"/>
            </a:xfrm>
            <a:prstGeom prst="rect">
              <a:avLst/>
            </a:prstGeom>
            <a:solidFill>
              <a:srgbClr val="CCCC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  <p:sp>
          <p:nvSpPr>
            <p:cNvPr id="2108" name="Rectangle 71"/>
            <p:cNvSpPr>
              <a:spLocks noChangeArrowheads="1"/>
            </p:cNvSpPr>
            <p:nvPr userDrawn="1"/>
          </p:nvSpPr>
          <p:spPr bwMode="auto">
            <a:xfrm>
              <a:off x="0" y="1360"/>
              <a:ext cx="397" cy="397"/>
            </a:xfrm>
            <a:prstGeom prst="rect">
              <a:avLst/>
            </a:prstGeom>
            <a:solidFill>
              <a:srgbClr val="000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A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Book Antiqua" pitchFamily="18" charset="0"/>
          <a:cs typeface="Arial" charset="0"/>
        </a:defRPr>
      </a:lvl2pPr>
      <a:lvl3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Book Antiqua" pitchFamily="18" charset="0"/>
          <a:cs typeface="Arial" charset="0"/>
        </a:defRPr>
      </a:lvl3pPr>
      <a:lvl4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Book Antiqua" pitchFamily="18" charset="0"/>
          <a:cs typeface="Arial" charset="0"/>
        </a:defRPr>
      </a:lvl4pPr>
      <a:lvl5pPr algn="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2800" b="1">
          <a:solidFill>
            <a:schemeClr val="bg1"/>
          </a:solidFill>
          <a:latin typeface="Book Antiqua" pitchFamily="18" charset="0"/>
          <a:cs typeface="Arial" charset="0"/>
        </a:defRPr>
      </a:lvl5pPr>
      <a:lvl6pPr marL="457200" algn="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3200" b="1">
          <a:solidFill>
            <a:srgbClr val="000000"/>
          </a:solidFill>
          <a:latin typeface="Century Gothic" pitchFamily="34" charset="0"/>
          <a:cs typeface="Arial" charset="0"/>
        </a:defRPr>
      </a:lvl6pPr>
      <a:lvl7pPr marL="914400" algn="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3200" b="1">
          <a:solidFill>
            <a:srgbClr val="000000"/>
          </a:solidFill>
          <a:latin typeface="Century Gothic" pitchFamily="34" charset="0"/>
          <a:cs typeface="Arial" charset="0"/>
        </a:defRPr>
      </a:lvl7pPr>
      <a:lvl8pPr marL="1371600" algn="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3200" b="1">
          <a:solidFill>
            <a:srgbClr val="000000"/>
          </a:solidFill>
          <a:latin typeface="Century Gothic" pitchFamily="34" charset="0"/>
          <a:cs typeface="Arial" charset="0"/>
        </a:defRPr>
      </a:lvl8pPr>
      <a:lvl9pPr marL="1828800" algn="r" defTabSz="449263" rtl="0" fontAlgn="base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Century Gothic" pitchFamily="34" charset="0"/>
        <a:defRPr sz="3200" b="1">
          <a:solidFill>
            <a:srgbClr val="000000"/>
          </a:solidFill>
          <a:latin typeface="Century Gothic" pitchFamily="34" charset="0"/>
          <a:cs typeface="Arial" charset="0"/>
        </a:defRPr>
      </a:lvl9pPr>
    </p:titleStyle>
    <p:bodyStyle>
      <a:lvl1pPr marL="336550" indent="-336550" algn="r" defTabSz="449263" rtl="0" eaLnBrk="0" fontAlgn="base" hangingPunct="0">
        <a:lnSpc>
          <a:spcPct val="76000"/>
        </a:lnSpc>
        <a:spcBef>
          <a:spcPts val="700"/>
        </a:spcBef>
        <a:spcAft>
          <a:spcPct val="0"/>
        </a:spcAft>
        <a:buClr>
          <a:srgbClr val="00007D"/>
        </a:buClr>
        <a:buSzPct val="75000"/>
        <a:buFont typeface="Century Gothic" pitchFamily="34" charset="0"/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736600" indent="-279400" algn="l" defTabSz="449263" rtl="0" eaLnBrk="0" fontAlgn="base" hangingPunct="0">
        <a:lnSpc>
          <a:spcPct val="76000"/>
        </a:lnSpc>
        <a:spcBef>
          <a:spcPts val="600"/>
        </a:spcBef>
        <a:spcAft>
          <a:spcPct val="0"/>
        </a:spcAft>
        <a:buClr>
          <a:srgbClr val="9999CC"/>
        </a:buClr>
        <a:buSzPct val="80000"/>
        <a:buFont typeface="Century Gothic" pitchFamily="34" charset="0"/>
        <a:buChar char="•"/>
        <a:defRPr sz="2400">
          <a:solidFill>
            <a:srgbClr val="000000"/>
          </a:solidFill>
          <a:latin typeface="Century Gothic" pitchFamily="34" charset="0"/>
          <a:cs typeface="+mn-cs"/>
        </a:defRPr>
      </a:lvl2pPr>
      <a:lvl3pPr marL="1143000" indent="-228600" algn="l" defTabSz="449263" rtl="0" eaLnBrk="0" fontAlgn="base" hangingPunct="0">
        <a:lnSpc>
          <a:spcPct val="76000"/>
        </a:lnSpc>
        <a:spcBef>
          <a:spcPts val="500"/>
        </a:spcBef>
        <a:spcAft>
          <a:spcPct val="0"/>
        </a:spcAft>
        <a:buClr>
          <a:srgbClr val="00007D"/>
        </a:buClr>
        <a:buSzPct val="65000"/>
        <a:buFont typeface="Century Gothic" pitchFamily="34" charset="0"/>
        <a:buChar char="•"/>
        <a:defRPr sz="2000">
          <a:solidFill>
            <a:srgbClr val="000000"/>
          </a:solidFill>
          <a:latin typeface="Century Gothic" pitchFamily="34" charset="0"/>
          <a:cs typeface="+mn-cs"/>
        </a:defRPr>
      </a:lvl3pPr>
      <a:lvl4pPr marL="1600200" indent="-228600" algn="l" defTabSz="449263" rtl="0" eaLnBrk="0" fontAlgn="base" hangingPunct="0">
        <a:lnSpc>
          <a:spcPct val="76000"/>
        </a:lnSpc>
        <a:spcBef>
          <a:spcPts val="450"/>
        </a:spcBef>
        <a:spcAft>
          <a:spcPct val="0"/>
        </a:spcAft>
        <a:buClr>
          <a:srgbClr val="9999CC"/>
        </a:buClr>
        <a:buSzPct val="70000"/>
        <a:buFont typeface="Century Gothic" pitchFamily="34" charset="0"/>
        <a:buChar char="•"/>
        <a:defRPr>
          <a:solidFill>
            <a:srgbClr val="000000"/>
          </a:solidFill>
          <a:latin typeface="Century Gothic" pitchFamily="34" charset="0"/>
          <a:cs typeface="+mn-cs"/>
        </a:defRPr>
      </a:lvl4pPr>
      <a:lvl5pPr marL="2057400" indent="-228600" algn="l" defTabSz="449263" rtl="0" eaLnBrk="0" fontAlgn="base" hangingPunct="0">
        <a:lnSpc>
          <a:spcPct val="76000"/>
        </a:lnSpc>
        <a:spcBef>
          <a:spcPts val="450"/>
        </a:spcBef>
        <a:spcAft>
          <a:spcPct val="0"/>
        </a:spcAft>
        <a:buClr>
          <a:srgbClr val="9999CC"/>
        </a:buClr>
        <a:buSzPct val="100000"/>
        <a:buFont typeface="Century Gothic" pitchFamily="34" charset="0"/>
        <a:buChar char="•"/>
        <a:defRPr>
          <a:solidFill>
            <a:srgbClr val="000000"/>
          </a:solidFill>
          <a:latin typeface="Century Gothic" pitchFamily="34" charset="0"/>
          <a:cs typeface="+mn-cs"/>
        </a:defRPr>
      </a:lvl5pPr>
      <a:lvl6pPr marL="2514600" indent="-2286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9999CC"/>
        </a:buClr>
        <a:buSzPct val="100000"/>
        <a:buFont typeface="Century Gothic" pitchFamily="34" charset="0"/>
        <a:buChar char="•"/>
        <a:defRPr>
          <a:solidFill>
            <a:srgbClr val="000000"/>
          </a:solidFill>
          <a:latin typeface="Century Gothic" pitchFamily="34" charset="0"/>
          <a:cs typeface="+mn-cs"/>
        </a:defRPr>
      </a:lvl6pPr>
      <a:lvl7pPr marL="2971800" indent="-2286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9999CC"/>
        </a:buClr>
        <a:buSzPct val="100000"/>
        <a:buFont typeface="Century Gothic" pitchFamily="34" charset="0"/>
        <a:buChar char="•"/>
        <a:defRPr>
          <a:solidFill>
            <a:srgbClr val="000000"/>
          </a:solidFill>
          <a:latin typeface="Century Gothic" pitchFamily="34" charset="0"/>
          <a:cs typeface="+mn-cs"/>
        </a:defRPr>
      </a:lvl7pPr>
      <a:lvl8pPr marL="3429000" indent="-2286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9999CC"/>
        </a:buClr>
        <a:buSzPct val="100000"/>
        <a:buFont typeface="Century Gothic" pitchFamily="34" charset="0"/>
        <a:buChar char="•"/>
        <a:defRPr>
          <a:solidFill>
            <a:srgbClr val="000000"/>
          </a:solidFill>
          <a:latin typeface="Century Gothic" pitchFamily="34" charset="0"/>
          <a:cs typeface="+mn-cs"/>
        </a:defRPr>
      </a:lvl8pPr>
      <a:lvl9pPr marL="3886200" indent="-228600" algn="l" defTabSz="449263" rtl="0" fontAlgn="base">
        <a:lnSpc>
          <a:spcPct val="76000"/>
        </a:lnSpc>
        <a:spcBef>
          <a:spcPts val="450"/>
        </a:spcBef>
        <a:spcAft>
          <a:spcPct val="0"/>
        </a:spcAft>
        <a:buClr>
          <a:srgbClr val="9999CC"/>
        </a:buClr>
        <a:buSzPct val="100000"/>
        <a:buFont typeface="Century Gothic" pitchFamily="34" charset="0"/>
        <a:buChar char="•"/>
        <a:defRPr>
          <a:solidFill>
            <a:srgbClr val="000000"/>
          </a:solidFill>
          <a:latin typeface="Century Gothic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8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3.xml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6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9144000" cy="2971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Supervisors</a:t>
            </a:r>
            <a:r>
              <a:rPr lang="en-AU" sz="1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600" dirty="0" err="1" smtClean="0">
                <a:latin typeface="Times New Roman" pitchFamily="18" charset="0"/>
                <a:cs typeface="Times New Roman" pitchFamily="18" charset="0"/>
              </a:rPr>
              <a:t>Prof.</a:t>
            </a: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 Stefano </a:t>
            </a:r>
            <a:r>
              <a:rPr lang="en-AU" sz="1600" dirty="0" err="1" smtClean="0">
                <a:latin typeface="Times New Roman" pitchFamily="18" charset="0"/>
                <a:cs typeface="Times New Roman" pitchFamily="18" charset="0"/>
              </a:rPr>
              <a:t>Agosteo</a:t>
            </a:r>
            <a:r>
              <a:rPr lang="en-AU" sz="1600" baseline="30000" dirty="0" smtClean="0">
                <a:latin typeface="Times New Roman" pitchFamily="18" charset="0"/>
                <a:cs typeface="Times New Roman" pitchFamily="18" charset="0"/>
              </a:rPr>
              <a:t>[1]</a:t>
            </a:r>
            <a:r>
              <a:rPr lang="en-AU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	 	    </a:t>
            </a:r>
            <a:r>
              <a:rPr lang="en-AU" sz="1600" dirty="0" err="1" smtClean="0">
                <a:latin typeface="Times New Roman" pitchFamily="18" charset="0"/>
                <a:cs typeface="Times New Roman" pitchFamily="18" charset="0"/>
              </a:rPr>
              <a:t>Prof.</a:t>
            </a: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 Marco </a:t>
            </a:r>
            <a:r>
              <a:rPr lang="en-AU" sz="1600" dirty="0" err="1" smtClean="0">
                <a:latin typeface="Times New Roman" pitchFamily="18" charset="0"/>
                <a:cs typeface="Times New Roman" pitchFamily="18" charset="0"/>
              </a:rPr>
              <a:t>Caresana</a:t>
            </a:r>
            <a:r>
              <a:rPr lang="en-AU" sz="1600" baseline="30000" dirty="0" smtClean="0">
                <a:latin typeface="Times New Roman" pitchFamily="18" charset="0"/>
                <a:cs typeface="Times New Roman" pitchFamily="18" charset="0"/>
              </a:rPr>
              <a:t>[1]			</a:t>
            </a:r>
            <a:endParaRPr lang="en-AU" sz="1600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600" dirty="0" err="1" smtClean="0">
                <a:latin typeface="Times New Roman" pitchFamily="18" charset="0"/>
                <a:cs typeface="Times New Roman" pitchFamily="18" charset="0"/>
              </a:rPr>
              <a:t>Prof.</a:t>
            </a: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 Anatoly Rosenfeld</a:t>
            </a:r>
            <a:r>
              <a:rPr lang="en-AU" sz="1600" baseline="30000" dirty="0" smtClean="0">
                <a:latin typeface="Times New Roman" pitchFamily="18" charset="0"/>
                <a:cs typeface="Times New Roman" pitchFamily="18" charset="0"/>
              </a:rPr>
              <a:t>[2]</a:t>
            </a: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AU" sz="16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AU" sz="1600" dirty="0" err="1" smtClean="0">
                <a:latin typeface="Times New Roman" pitchFamily="18" charset="0"/>
                <a:cs typeface="Times New Roman" pitchFamily="18" charset="0"/>
              </a:rPr>
              <a:t>Dr.</a:t>
            </a:r>
            <a:r>
              <a:rPr lang="en-AU" sz="1600" dirty="0" smtClean="0">
                <a:latin typeface="Times New Roman" pitchFamily="18" charset="0"/>
                <a:cs typeface="Times New Roman" pitchFamily="18" charset="0"/>
              </a:rPr>
              <a:t> Susanna </a:t>
            </a:r>
            <a:r>
              <a:rPr lang="en-AU" sz="1600" dirty="0" err="1" smtClean="0">
                <a:latin typeface="Times New Roman" pitchFamily="18" charset="0"/>
                <a:cs typeface="Times New Roman" pitchFamily="18" charset="0"/>
              </a:rPr>
              <a:t>Guatelli</a:t>
            </a:r>
            <a:r>
              <a:rPr lang="en-AU" sz="1600" baseline="30000" dirty="0" smtClean="0">
                <a:latin typeface="Times New Roman" pitchFamily="18" charset="0"/>
                <a:cs typeface="Times New Roman" pitchFamily="18" charset="0"/>
              </a:rPr>
              <a:t>[2]</a:t>
            </a:r>
            <a:endParaRPr lang="en-A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ts val="800"/>
              </a:spcBef>
              <a:defRPr/>
            </a:pPr>
            <a:endParaRPr lang="en-AU" sz="1600" baseline="30000" dirty="0" smtClean="0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title"/>
          </p:nvPr>
        </p:nvSpPr>
        <p:spPr>
          <a:xfrm>
            <a:off x="2580005" y="2301005"/>
            <a:ext cx="3784219" cy="1470025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Christopher </a:t>
            </a:r>
            <a:r>
              <a:rPr lang="en-AU" sz="2500" dirty="0" err="1" smtClean="0">
                <a:latin typeface="Times New Roman" pitchFamily="18" charset="0"/>
                <a:cs typeface="Times New Roman" pitchFamily="18" charset="0"/>
              </a:rPr>
              <a:t>Cassell</a:t>
            </a:r>
            <a:r>
              <a:rPr lang="en-AU" sz="2500" baseline="30000" dirty="0" smtClean="0">
                <a:latin typeface="Times New Roman" pitchFamily="18" charset="0"/>
                <a:cs typeface="Times New Roman" pitchFamily="18" charset="0"/>
              </a:rPr>
              <a:t>[1,2]</a:t>
            </a: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AU" sz="1500" dirty="0" smtClean="0">
                <a:latin typeface="Times New Roman" pitchFamily="18" charset="0"/>
                <a:cs typeface="Times New Roman" pitchFamily="18" charset="0"/>
              </a:rPr>
              <a:t>(BSc, Hon)</a:t>
            </a:r>
            <a:r>
              <a:rPr lang="en-AU" sz="2500" baseline="30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AU" sz="2500" baseline="30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AU" sz="2500" dirty="0" smtClean="0">
                <a:latin typeface="Times New Roman" pitchFamily="18" charset="0"/>
                <a:cs typeface="Times New Roman" pitchFamily="18" charset="0"/>
              </a:rPr>
              <a:t>ESR 15</a:t>
            </a:r>
            <a:endParaRPr lang="en-AU" sz="25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01336" y="6494318"/>
            <a:ext cx="8541328" cy="21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[1] Politecnico di Milano, [2] Centre for Medical Radiation Physics, UOW</a:t>
            </a:r>
            <a:endParaRPr lang="it-IT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8190" y="630294"/>
            <a:ext cx="1211957" cy="12253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6973" y="2229232"/>
            <a:ext cx="1852672" cy="12253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79413" y="630294"/>
            <a:ext cx="1263186" cy="122531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Current/Future Work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8" y="1196975"/>
            <a:ext cx="8223250" cy="1007606"/>
          </a:xfrm>
        </p:spPr>
        <p:txBody>
          <a:bodyPr/>
          <a:lstStyle/>
          <a:p>
            <a:r>
              <a:rPr lang="it-IT" dirty="0" smtClean="0"/>
              <a:t>As a result of the measurements at the CERN Proton Syncrotron, the following plots were obtained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65099176"/>
              </p:ext>
            </p:extLst>
          </p:nvPr>
        </p:nvGraphicFramePr>
        <p:xfrm>
          <a:off x="1766171" y="2217107"/>
          <a:ext cx="5599134" cy="3369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75125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74653497"/>
              </p:ext>
            </p:extLst>
          </p:nvPr>
        </p:nvGraphicFramePr>
        <p:xfrm>
          <a:off x="1725286" y="2188396"/>
          <a:ext cx="5631011" cy="3390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Current/Future Work</a:t>
            </a:r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xmlns="" val="131700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Current/Future Work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Measurements were also taken just at different positions in the ‘labrynth’ (a concrete-surrounded corridor, designed to prevent radiation reaching the outside areas)</a:t>
            </a:r>
          </a:p>
          <a:p>
            <a:r>
              <a:rPr lang="it-IT" smtClean="0"/>
              <a:t>A comparison is planned between the measurements and CERN’s simulated results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0285" y="3382028"/>
            <a:ext cx="2925495" cy="247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967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Current/Future Work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 third set of measurments were taken at the HiRadMat facility at CERN</a:t>
            </a:r>
          </a:p>
          <a:p>
            <a:r>
              <a:rPr lang="it-IT" dirty="0" smtClean="0"/>
              <a:t>During these measurements the detector position was varied, and the beam fluence altered</a:t>
            </a:r>
          </a:p>
          <a:p>
            <a:r>
              <a:rPr lang="it-IT" dirty="0" smtClean="0"/>
              <a:t>Several Plot of detector response vs beam fluence was obtained</a:t>
            </a:r>
          </a:p>
          <a:p>
            <a:r>
              <a:rPr lang="it-IT" dirty="0" smtClean="0"/>
              <a:t>An example plot follows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xmlns="" val="101333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Current/Future Work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8" y="1196975"/>
            <a:ext cx="8223250" cy="1007606"/>
          </a:xfrm>
        </p:spPr>
        <p:txBody>
          <a:bodyPr/>
          <a:lstStyle/>
          <a:p>
            <a:r>
              <a:rPr lang="it-IT" dirty="0" smtClean="0"/>
              <a:t>As a result of the measurements at the CERN </a:t>
            </a:r>
            <a:r>
              <a:rPr lang="it-IT" dirty="0"/>
              <a:t>H</a:t>
            </a:r>
            <a:r>
              <a:rPr lang="it-IT" dirty="0" smtClean="0"/>
              <a:t>iRadMat facility, the following plots were obtained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34687112"/>
              </p:ext>
            </p:extLst>
          </p:nvPr>
        </p:nvGraphicFramePr>
        <p:xfrm>
          <a:off x="1137684" y="2126512"/>
          <a:ext cx="6788223" cy="3327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5650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Current/Future Work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8" y="1196975"/>
            <a:ext cx="5315885" cy="5105400"/>
          </a:xfrm>
        </p:spPr>
        <p:txBody>
          <a:bodyPr/>
          <a:lstStyle/>
          <a:p>
            <a:r>
              <a:rPr lang="it-IT" dirty="0" smtClean="0"/>
              <a:t>Further Experiments to investigate the ability of the LUPIN to detect neutrons in pulsed fields – possibly at CNAO</a:t>
            </a:r>
          </a:p>
          <a:p>
            <a:r>
              <a:rPr lang="it-IT" dirty="0" smtClean="0"/>
              <a:t>Simulations to ensure the design of the detector does not influence response</a:t>
            </a:r>
          </a:p>
          <a:p>
            <a:r>
              <a:rPr lang="it-IT" dirty="0" smtClean="0"/>
              <a:t>Develop/Improve methods for Gamma rejection (Medical LINAC)</a:t>
            </a:r>
          </a:p>
          <a:p>
            <a:r>
              <a:rPr lang="it-IT" dirty="0"/>
              <a:t>Improvement of the online digital data handling (FPGA)</a:t>
            </a:r>
          </a:p>
          <a:p>
            <a:endParaRPr lang="it-I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1918229"/>
            <a:ext cx="2801663" cy="2200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06805" y="4118855"/>
            <a:ext cx="2026325" cy="373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Cross Sectional schematic of the LUPIN Moderator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xmlns="" val="121338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Current/Future 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9" y="1169679"/>
            <a:ext cx="4248742" cy="5105400"/>
          </a:xfrm>
        </p:spPr>
        <p:txBody>
          <a:bodyPr/>
          <a:lstStyle/>
          <a:p>
            <a:r>
              <a:rPr lang="en-AU" dirty="0" smtClean="0"/>
              <a:t>Attending MMND conference in Wollongong, Australia</a:t>
            </a:r>
          </a:p>
          <a:p>
            <a:endParaRPr lang="en-AU" dirty="0" smtClean="0"/>
          </a:p>
          <a:p>
            <a:r>
              <a:rPr lang="en-AU" dirty="0" smtClean="0"/>
              <a:t>Secondment at UOW with Prof. Anatoly </a:t>
            </a:r>
            <a:r>
              <a:rPr lang="en-AU" dirty="0" err="1" smtClean="0"/>
              <a:t>Rozenfeld</a:t>
            </a:r>
            <a:endParaRPr lang="en-AU" dirty="0" smtClean="0"/>
          </a:p>
        </p:txBody>
      </p:sp>
      <p:sp>
        <p:nvSpPr>
          <p:cNvPr id="1026" name="AutoShape 2" descr="Kevin Loo 3 Minute Thesis Winn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28" name="Picture 4" descr="Kevin Loo 3 Minute Thesis Wi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4729" y="1678674"/>
            <a:ext cx="3941072" cy="2624755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4817660" y="4339988"/>
            <a:ext cx="3875964" cy="379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http://www.uow.edu.au/content/groups/public/@web/@eng/documents/mm/uow127664.jpg</a:t>
            </a:r>
            <a:endParaRPr lang="en-AU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smtClean="0"/>
              <a:t>References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eaLnBrk="1" hangingPunct="1">
              <a:buSzPct val="70000"/>
              <a:buFontTx/>
              <a:buNone/>
            </a:pPr>
            <a:r>
              <a:rPr lang="en-AU" sz="1200" smtClean="0"/>
              <a:t>[1] Hiemstra, D. M. "LET Spectra of proton energy levels from 50 to 500 MeV and their effectiveness for single event eects characterisation of microelectronics". </a:t>
            </a:r>
            <a:r>
              <a:rPr lang="fr-FR" sz="1200" smtClean="0"/>
              <a:t>IEEE Transactions 50(6), 2245 - 2250, 2003.</a:t>
            </a:r>
          </a:p>
          <a:p>
            <a:pPr marL="114300" indent="0" eaLnBrk="1" hangingPunct="1">
              <a:buFontTx/>
              <a:buNone/>
            </a:pPr>
            <a:r>
              <a:rPr lang="en-AU" sz="1200" smtClean="0"/>
              <a:t>[2] U.S. Department of Commerce, National Instiute of Standards and Technology, http://www.nist.gov/index.html, 4 August, 2010.</a:t>
            </a:r>
          </a:p>
          <a:p>
            <a:pPr marL="114300" indent="0" eaLnBrk="1" hangingPunct="1">
              <a:buFontTx/>
              <a:buNone/>
            </a:pPr>
            <a:r>
              <a:rPr lang="en-AU" sz="1200" smtClean="0"/>
              <a:t>[3] Wittke, J. H. "Types of Signals", Northern Arizona University, http://www4.nau.edu/microanalysis/Microprobe-SEM/Signals.html, 2008.</a:t>
            </a:r>
          </a:p>
          <a:p>
            <a:pPr marL="114300" indent="0" eaLnBrk="1" hangingPunct="1">
              <a:buFontTx/>
              <a:buNone/>
            </a:pPr>
            <a:r>
              <a:rPr lang="en-AU" sz="1200" smtClean="0"/>
              <a:t>[4] Aso, T. Kimura, A. Tanaka, S. Yoshida, H. Kanematsu, N. Sasaki, T. Akagi, T. "Verication of the Dose Distributions With Geant4 Simulation for Proton Therapy", IEEE TRANSACTIONS ON NUCLEAR SCIENCE, Vol. 52, No. 4, August 2005.</a:t>
            </a:r>
          </a:p>
          <a:p>
            <a:pPr marL="114300" indent="0" eaLnBrk="1" hangingPunct="1">
              <a:buFontTx/>
              <a:buNone/>
            </a:pPr>
            <a:r>
              <a:rPr lang="en-AU" sz="1200" smtClean="0"/>
              <a:t>[5] Review of particle physics, Eur. J. Phys., Vol. 3, 1998.</a:t>
            </a:r>
          </a:p>
          <a:p>
            <a:pPr marL="114300" indent="0" eaLnBrk="1" hangingPunct="1">
              <a:buFontTx/>
              <a:buNone/>
            </a:pPr>
            <a:r>
              <a:rPr lang="de-DE" sz="1200" smtClean="0"/>
              <a:t>[6] Kobayashi, A. S. Sternberg, A. L. Massengill, L. W. Schrimpf, R. D. Weller, R. </a:t>
            </a:r>
            <a:r>
              <a:rPr lang="en-AU" sz="1200" smtClean="0"/>
              <a:t>A. "Spatial and Temporal Characteristics of Energy Deposition by Protons and Alpha Particles in Silicon", IEEE Transactions on Nuclear Science, Vol. 51, No. 6, December 2004.</a:t>
            </a:r>
          </a:p>
          <a:p>
            <a:pPr marL="114300" indent="0" eaLnBrk="1" hangingPunct="1">
              <a:buFontTx/>
              <a:buNone/>
            </a:pPr>
            <a:r>
              <a:rPr lang="en-AU" sz="1200" smtClean="0"/>
              <a:t>[7] Johnson, L. R. Keeney, B. Ross, G. Sadrozinski, H. F. - W. Seiden, A. Williams, D. C. Zhang, L. Bashkirov, V. Schulte, R. W. Shahnazi, K. "Monte Carlo Studies on Proton Computed Tomography using a Silicon Strip Detector Telescope", Nuclear  Science Symposium Conference Record, 2002.</a:t>
            </a:r>
          </a:p>
          <a:p>
            <a:pPr marL="114300" indent="0" eaLnBrk="1" hangingPunct="1">
              <a:buFontTx/>
              <a:buNone/>
            </a:pPr>
            <a:r>
              <a:rPr lang="en-AU" sz="1200" smtClean="0"/>
              <a:t>[8] Agostinelli, S. et al. Geant4-a simulation toolkit, Nucl. Instrum. Methods Phys. Res. A, vol. A506, pp. 250303, 2003.</a:t>
            </a:r>
          </a:p>
          <a:p>
            <a:pPr marL="114300" indent="0" eaLnBrk="1" hangingPunct="1">
              <a:buFontTx/>
              <a:buNone/>
            </a:pPr>
            <a:r>
              <a:rPr lang="en-AU" sz="1200" smtClean="0"/>
              <a:t>[9] Geant4 Physics Reference Manual, http://geant4.web.cern.ch/geant4/G4UsersDocuments/OvNovember 2004.</a:t>
            </a:r>
          </a:p>
          <a:p>
            <a:pPr marL="114300" indent="0" eaLnBrk="1" hangingPunct="1">
              <a:buFontTx/>
              <a:buNone/>
            </a:pPr>
            <a:r>
              <a:rPr lang="en-AU" sz="1200" smtClean="0"/>
              <a:t>[10] Stopping powers and ranges for protons and alpha particles, ICRU, Bethesda, MD, ICRU Report 49, 1992-3.</a:t>
            </a:r>
          </a:p>
          <a:p>
            <a:pPr marL="114300" indent="0" eaLnBrk="1" hangingPunct="1">
              <a:buFontTx/>
              <a:buNone/>
            </a:pPr>
            <a:endParaRPr lang="en-AU" sz="120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eaLnBrk="1" hangingPunct="1">
              <a:buFontTx/>
              <a:buNone/>
            </a:pPr>
            <a:r>
              <a:rPr lang="en-AU" sz="1200" dirty="0" smtClean="0"/>
              <a:t>[8] </a:t>
            </a:r>
            <a:r>
              <a:rPr lang="en-AU" sz="1200" dirty="0" err="1" smtClean="0"/>
              <a:t>Agostinelli</a:t>
            </a:r>
            <a:r>
              <a:rPr lang="en-AU" sz="1200" dirty="0" smtClean="0"/>
              <a:t>, S. et al. Geant4-a simulation toolkit, </a:t>
            </a:r>
            <a:r>
              <a:rPr lang="en-AU" sz="1200" dirty="0" err="1" smtClean="0"/>
              <a:t>Nucl</a:t>
            </a:r>
            <a:r>
              <a:rPr lang="en-AU" sz="1200" dirty="0" smtClean="0"/>
              <a:t>. </a:t>
            </a:r>
            <a:r>
              <a:rPr lang="en-AU" sz="1200" dirty="0" err="1" smtClean="0"/>
              <a:t>Instrum</a:t>
            </a:r>
            <a:r>
              <a:rPr lang="en-AU" sz="1200" dirty="0" smtClean="0"/>
              <a:t>. Methods Phys. Res. A, vol. A506, pp. 250-303, 2003.</a:t>
            </a:r>
          </a:p>
          <a:p>
            <a:pPr marL="114300" indent="0" eaLnBrk="1" hangingPunct="1">
              <a:buFontTx/>
              <a:buNone/>
            </a:pPr>
            <a:r>
              <a:rPr lang="en-AU" sz="1200" dirty="0" smtClean="0"/>
              <a:t>[9] Geant4 Physics Reference Manual, http://geant4.web.cern.ch/geant4/G4UsersDocuments/OvNovember 2004.</a:t>
            </a:r>
          </a:p>
          <a:p>
            <a:pPr marL="114300" indent="0" eaLnBrk="1" hangingPunct="1">
              <a:buFontTx/>
              <a:buNone/>
            </a:pPr>
            <a:r>
              <a:rPr lang="en-AU" sz="1200" dirty="0" smtClean="0"/>
              <a:t>[12] “Stopping powers and ranges for protons and alpha particles”, ICRU, Bethesda, MD, ICRU Report 49, 1992-3.</a:t>
            </a:r>
          </a:p>
          <a:p>
            <a:pPr marL="114300" indent="0" eaLnBrk="1" hangingPunct="1">
              <a:buFontTx/>
              <a:buNone/>
            </a:pPr>
            <a:r>
              <a:rPr lang="en-AU" sz="1200" dirty="0" smtClean="0"/>
              <a:t>[13] </a:t>
            </a:r>
            <a:r>
              <a:rPr lang="en-AU" sz="1200" dirty="0" err="1" smtClean="0"/>
              <a:t>Dowdell</a:t>
            </a:r>
            <a:r>
              <a:rPr lang="en-AU" sz="1200" dirty="0" smtClean="0"/>
              <a:t>, S. </a:t>
            </a:r>
            <a:r>
              <a:rPr lang="en-AU" sz="1200" dirty="0" err="1" smtClean="0"/>
              <a:t>Clasie</a:t>
            </a:r>
            <a:r>
              <a:rPr lang="en-AU" sz="1200" dirty="0" smtClean="0"/>
              <a:t>, B. </a:t>
            </a:r>
            <a:r>
              <a:rPr lang="en-AU" sz="1200" dirty="0" err="1" smtClean="0"/>
              <a:t>Wroe</a:t>
            </a:r>
            <a:r>
              <a:rPr lang="en-AU" sz="1200" dirty="0" smtClean="0"/>
              <a:t>, A. </a:t>
            </a:r>
            <a:r>
              <a:rPr lang="en-AU" sz="1200" dirty="0" err="1" smtClean="0"/>
              <a:t>Guatelli</a:t>
            </a:r>
            <a:r>
              <a:rPr lang="en-AU" sz="1200" dirty="0" smtClean="0"/>
              <a:t>,  S. Metcalfe, P. Schulte, R. Rosenfeld, A. Tissue “Equivalency of Phantom Materials for </a:t>
            </a:r>
            <a:r>
              <a:rPr lang="en-AU" sz="1200" dirty="0" err="1" smtClean="0"/>
              <a:t>Dosimetry</a:t>
            </a:r>
            <a:r>
              <a:rPr lang="en-AU" sz="1200" dirty="0" smtClean="0"/>
              <a:t> of Secondary Neutrons in Proton Therapy”</a:t>
            </a:r>
          </a:p>
          <a:p>
            <a:pPr marL="114300" indent="0" eaLnBrk="1" hangingPunct="1">
              <a:buFontTx/>
              <a:buNone/>
            </a:pPr>
            <a:r>
              <a:rPr lang="en-AU" sz="1200" dirty="0" smtClean="0"/>
              <a:t>[14] Wong, J. H. D. </a:t>
            </a:r>
            <a:r>
              <a:rPr lang="en-AU" sz="1200" dirty="0" err="1" smtClean="0"/>
              <a:t>Carolan</a:t>
            </a:r>
            <a:r>
              <a:rPr lang="en-AU" sz="1200" dirty="0" smtClean="0"/>
              <a:t>, M. </a:t>
            </a:r>
            <a:r>
              <a:rPr lang="en-AU" sz="1200" dirty="0" err="1" smtClean="0"/>
              <a:t>Petasecca</a:t>
            </a:r>
            <a:r>
              <a:rPr lang="en-AU" sz="1200" dirty="0" smtClean="0"/>
              <a:t>, M. </a:t>
            </a:r>
            <a:r>
              <a:rPr lang="en-AU" sz="1200" dirty="0" err="1" smtClean="0"/>
              <a:t>Lerch</a:t>
            </a:r>
            <a:r>
              <a:rPr lang="en-AU" sz="1200" dirty="0" smtClean="0"/>
              <a:t> M. L. F. </a:t>
            </a:r>
            <a:r>
              <a:rPr lang="en-AU" sz="1200" dirty="0" err="1" smtClean="0"/>
              <a:t>Khanna</a:t>
            </a:r>
            <a:r>
              <a:rPr lang="en-AU" sz="1200" dirty="0" smtClean="0"/>
              <a:t>, S. </a:t>
            </a:r>
            <a:r>
              <a:rPr lang="en-AU" sz="1200" dirty="0" err="1" smtClean="0"/>
              <a:t>Perevertaylo</a:t>
            </a:r>
            <a:r>
              <a:rPr lang="en-AU" sz="1200" dirty="0" smtClean="0"/>
              <a:t>, V. L. Metcalfe, P. Rosenfeld, A.“A silicon strip detector dose magnifying glass for IMRT </a:t>
            </a:r>
            <a:r>
              <a:rPr lang="en-AU" sz="1200" dirty="0" err="1" smtClean="0"/>
              <a:t>dosimetry</a:t>
            </a:r>
            <a:r>
              <a:rPr lang="en-AU" sz="1200" dirty="0" smtClean="0"/>
              <a:t>”, 6</a:t>
            </a:r>
            <a:r>
              <a:rPr lang="en-AU" sz="1200" baseline="30000" dirty="0" smtClean="0"/>
              <a:t>th</a:t>
            </a:r>
            <a:r>
              <a:rPr lang="en-AU" sz="1200" dirty="0" smtClean="0"/>
              <a:t> Jan, 2010</a:t>
            </a:r>
          </a:p>
          <a:p>
            <a:pPr marL="114300" indent="0" eaLnBrk="1" hangingPunct="1">
              <a:buFontTx/>
              <a:buNone/>
            </a:pPr>
            <a:r>
              <a:rPr lang="en-AU" sz="1200" dirty="0" smtClean="0"/>
              <a:t>[15] </a:t>
            </a:r>
            <a:r>
              <a:rPr lang="it-IT" sz="1200" dirty="0" smtClean="0"/>
              <a:t>Ferrarini, </a:t>
            </a:r>
            <a:r>
              <a:rPr lang="it-IT" sz="1200" dirty="0"/>
              <a:t>M. </a:t>
            </a:r>
            <a:r>
              <a:rPr lang="it-IT" sz="1200" dirty="0" smtClean="0"/>
              <a:t>Varoli, </a:t>
            </a:r>
            <a:r>
              <a:rPr lang="it-IT" sz="1200" dirty="0"/>
              <a:t>V</a:t>
            </a:r>
            <a:r>
              <a:rPr lang="it-IT" sz="1200" dirty="0" smtClean="0"/>
              <a:t>. Favalli, A. Caresana, </a:t>
            </a:r>
            <a:r>
              <a:rPr lang="it-IT" sz="1200" dirty="0"/>
              <a:t>M</a:t>
            </a:r>
            <a:r>
              <a:rPr lang="it-IT" sz="1200" dirty="0" smtClean="0"/>
              <a:t>. Pedersen, B.</a:t>
            </a:r>
            <a:r>
              <a:rPr lang="it-IT" sz="1200" dirty="0"/>
              <a:t> </a:t>
            </a:r>
            <a:r>
              <a:rPr lang="it-IT" sz="1200" dirty="0" smtClean="0"/>
              <a:t>°A </a:t>
            </a:r>
            <a:r>
              <a:rPr lang="it-IT" sz="1200" dirty="0"/>
              <a:t>widedynamicrangeBF3 neutron monitorwithfront-endelectronicsbased on </a:t>
            </a:r>
            <a:r>
              <a:rPr lang="it-IT" sz="1200" dirty="0" smtClean="0"/>
              <a:t>a logarithmicamplifier °, Nucl. Instrum. Methods Phys. Res. A, vol. A613, pp. 272-276, 2010</a:t>
            </a:r>
            <a:endParaRPr lang="en-AU" sz="1200" dirty="0" smtClean="0"/>
          </a:p>
          <a:p>
            <a:pPr marL="114300" indent="0" eaLnBrk="1" hangingPunct="1">
              <a:buFontTx/>
              <a:buNone/>
            </a:pPr>
            <a:r>
              <a:rPr lang="en-AU" sz="1200" dirty="0" smtClean="0"/>
              <a:t>[16] </a:t>
            </a:r>
            <a:r>
              <a:rPr lang="en-AU" sz="1200" dirty="0" err="1" smtClean="0"/>
              <a:t>Caresana</a:t>
            </a:r>
            <a:r>
              <a:rPr lang="en-AU" sz="1200" dirty="0" smtClean="0"/>
              <a:t>, M. </a:t>
            </a:r>
            <a:r>
              <a:rPr lang="en-AU" sz="1200" dirty="0" err="1" smtClean="0"/>
              <a:t>Ferrarini</a:t>
            </a:r>
            <a:r>
              <a:rPr lang="en-AU" sz="1200" dirty="0" smtClean="0"/>
              <a:t>, M. </a:t>
            </a:r>
            <a:r>
              <a:rPr lang="en-AU" sz="1200" dirty="0" err="1" smtClean="0"/>
              <a:t>Manessi</a:t>
            </a:r>
            <a:r>
              <a:rPr lang="en-AU" sz="1200" dirty="0" smtClean="0"/>
              <a:t>, G. </a:t>
            </a:r>
            <a:r>
              <a:rPr lang="en-AU" sz="1200" dirty="0" err="1" smtClean="0"/>
              <a:t>Silari</a:t>
            </a:r>
            <a:r>
              <a:rPr lang="en-AU" sz="1200" dirty="0" smtClean="0"/>
              <a:t>, M. </a:t>
            </a:r>
            <a:r>
              <a:rPr lang="en-AU" sz="1200" dirty="0" err="1" smtClean="0"/>
              <a:t>Varoli</a:t>
            </a:r>
            <a:r>
              <a:rPr lang="en-AU" sz="1200" dirty="0" smtClean="0"/>
              <a:t>, V. °LUPIN, A new instrument for Pulsed Neutron fields°, 2012</a:t>
            </a:r>
          </a:p>
          <a:p>
            <a:pPr marL="114300" indent="0" eaLnBrk="1" hangingPunct="1">
              <a:buFontTx/>
              <a:buNone/>
            </a:pPr>
            <a:r>
              <a:rPr lang="en-AU" sz="1200" dirty="0" smtClean="0"/>
              <a:t>[17] </a:t>
            </a:r>
            <a:r>
              <a:rPr lang="it-IT" sz="1200" dirty="0" smtClean="0"/>
              <a:t>Caresana, M. Ferrarini, M. Manessi, G. P. Silari, M. Varoli, V. </a:t>
            </a:r>
            <a:r>
              <a:rPr lang="en-AU" sz="1200" dirty="0" smtClean="0"/>
              <a:t>°</a:t>
            </a:r>
            <a:r>
              <a:rPr lang="en-US" sz="1200" dirty="0" smtClean="0"/>
              <a:t>A </a:t>
            </a:r>
            <a:r>
              <a:rPr lang="en-US" sz="1200" dirty="0"/>
              <a:t>neutron detector for pulsed mixed fields: preliminary </a:t>
            </a:r>
            <a:r>
              <a:rPr lang="en-US" sz="1200" dirty="0" smtClean="0"/>
              <a:t>measurements</a:t>
            </a:r>
            <a:r>
              <a:rPr lang="en-AU" sz="1200" dirty="0" smtClean="0"/>
              <a:t>°, 2012</a:t>
            </a:r>
          </a:p>
          <a:p>
            <a:pPr marL="114300" indent="0" eaLnBrk="1" hangingPunct="1">
              <a:buFontTx/>
              <a:buNone/>
            </a:pPr>
            <a:r>
              <a:rPr lang="en-AU" sz="1200" dirty="0" smtClean="0"/>
              <a:t>[18] </a:t>
            </a:r>
            <a:r>
              <a:rPr lang="en-AU" sz="1200" dirty="0" err="1" smtClean="0"/>
              <a:t>Caresana</a:t>
            </a:r>
            <a:r>
              <a:rPr lang="en-AU" sz="1200" dirty="0" smtClean="0"/>
              <a:t>, M. </a:t>
            </a:r>
            <a:r>
              <a:rPr lang="en-AU" sz="1200" dirty="0" err="1" smtClean="0"/>
              <a:t>Denker</a:t>
            </a:r>
            <a:r>
              <a:rPr lang="en-AU" sz="1200" dirty="0" smtClean="0"/>
              <a:t>, A. Esposito, A. </a:t>
            </a:r>
            <a:r>
              <a:rPr lang="en-AU" sz="1200" dirty="0" err="1" smtClean="0"/>
              <a:t>Ferrarini</a:t>
            </a:r>
            <a:r>
              <a:rPr lang="en-AU" sz="1200" dirty="0" smtClean="0"/>
              <a:t>, M. </a:t>
            </a:r>
            <a:r>
              <a:rPr lang="en-AU" sz="1200" dirty="0" err="1" smtClean="0"/>
              <a:t>Golnik</a:t>
            </a:r>
            <a:r>
              <a:rPr lang="en-AU" sz="1200" dirty="0" smtClean="0"/>
              <a:t>, N. </a:t>
            </a:r>
            <a:r>
              <a:rPr lang="en-AU" sz="1200" dirty="0" err="1" smtClean="0"/>
              <a:t>Hohmann</a:t>
            </a:r>
            <a:r>
              <a:rPr lang="en-AU" sz="1200" dirty="0" smtClean="0"/>
              <a:t>, E. </a:t>
            </a:r>
            <a:r>
              <a:rPr lang="en-AU" sz="1200" dirty="0" err="1" smtClean="0"/>
              <a:t>Leuschner</a:t>
            </a:r>
            <a:r>
              <a:rPr lang="en-AU" sz="1200" dirty="0" smtClean="0"/>
              <a:t>, A. </a:t>
            </a:r>
            <a:r>
              <a:rPr lang="en-AU" sz="1200" dirty="0" err="1" smtClean="0"/>
              <a:t>Luszik-Bhadra</a:t>
            </a:r>
            <a:r>
              <a:rPr lang="en-AU" sz="1200" dirty="0" smtClean="0"/>
              <a:t>, M. </a:t>
            </a:r>
            <a:r>
              <a:rPr lang="en-AU" sz="1200" dirty="0" err="1" smtClean="0"/>
              <a:t>Manessi</a:t>
            </a:r>
            <a:r>
              <a:rPr lang="en-AU" sz="1200" dirty="0" smtClean="0"/>
              <a:t>, G. Mayer, S. </a:t>
            </a:r>
            <a:r>
              <a:rPr lang="en-AU" sz="1200" dirty="0" err="1" smtClean="0"/>
              <a:t>Ott</a:t>
            </a:r>
            <a:r>
              <a:rPr lang="en-AU" sz="1200" dirty="0" smtClean="0"/>
              <a:t>, K. </a:t>
            </a:r>
            <a:r>
              <a:rPr lang="en-AU" sz="1200" dirty="0" err="1" smtClean="0"/>
              <a:t>Rohrich</a:t>
            </a:r>
            <a:r>
              <a:rPr lang="en-AU" sz="1200" dirty="0" smtClean="0"/>
              <a:t>, J. </a:t>
            </a:r>
            <a:r>
              <a:rPr lang="en-AU" sz="1200" dirty="0" err="1" smtClean="0"/>
              <a:t>Silari</a:t>
            </a:r>
            <a:r>
              <a:rPr lang="en-AU" sz="1200" dirty="0" smtClean="0"/>
              <a:t>, M. </a:t>
            </a:r>
            <a:r>
              <a:rPr lang="en-AU" sz="1200" dirty="0" err="1" smtClean="0"/>
              <a:t>Trompier</a:t>
            </a:r>
            <a:r>
              <a:rPr lang="en-AU" sz="1200" dirty="0" smtClean="0"/>
              <a:t>, F. </a:t>
            </a:r>
            <a:r>
              <a:rPr lang="en-AU" sz="1200" dirty="0" err="1" smtClean="0"/>
              <a:t>Wielunski</a:t>
            </a:r>
            <a:r>
              <a:rPr lang="en-AU" sz="1200" dirty="0" smtClean="0"/>
              <a:t>, M. °</a:t>
            </a:r>
            <a:r>
              <a:rPr lang="en-US" sz="1200" dirty="0" err="1" smtClean="0"/>
              <a:t>Intercomparison</a:t>
            </a:r>
            <a:r>
              <a:rPr lang="en-US" sz="1200" dirty="0" smtClean="0"/>
              <a:t> </a:t>
            </a:r>
            <a:r>
              <a:rPr lang="en-US" sz="1200" dirty="0"/>
              <a:t>of radiation protection instrumentation in a pulsed neutron </a:t>
            </a:r>
            <a:r>
              <a:rPr lang="en-US" sz="1200" dirty="0" smtClean="0"/>
              <a:t>field</a:t>
            </a:r>
            <a:r>
              <a:rPr lang="en-AU" sz="1200" dirty="0" smtClean="0"/>
              <a:t>°, 2012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Contents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it-IT" sz="2000" dirty="0" smtClean="0"/>
              <a:t>Project within ARDENT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000" dirty="0" smtClean="0"/>
              <a:t>Previous work</a:t>
            </a:r>
          </a:p>
          <a:p>
            <a:pPr marL="1263650" lvl="2" indent="-457200">
              <a:buFont typeface="+mj-lt"/>
              <a:buAutoNum type="alphaLcParenR"/>
            </a:pPr>
            <a:r>
              <a:rPr lang="it-IT" sz="2000" dirty="0" smtClean="0"/>
              <a:t>DMG Simulation</a:t>
            </a:r>
          </a:p>
          <a:p>
            <a:pPr marL="1263650" lvl="2" indent="-457200">
              <a:buFont typeface="+mj-lt"/>
              <a:buAutoNum type="alphaLcParenR"/>
            </a:pPr>
            <a:r>
              <a:rPr lang="it-IT" sz="2000" dirty="0" smtClean="0"/>
              <a:t>LUPIN Measurements at CERN</a:t>
            </a:r>
          </a:p>
          <a:p>
            <a:pPr marL="1720850" lvl="3" indent="-457200"/>
            <a:r>
              <a:rPr lang="it-IT" sz="2000" dirty="0" smtClean="0"/>
              <a:t>The LUPIN detector</a:t>
            </a:r>
          </a:p>
          <a:p>
            <a:pPr marL="1720850" lvl="3" indent="-457200"/>
            <a:r>
              <a:rPr lang="it-IT" sz="2000" dirty="0" smtClean="0"/>
              <a:t>Proton Synchrotron</a:t>
            </a:r>
          </a:p>
          <a:p>
            <a:pPr marL="1720850" lvl="3" indent="-457200"/>
            <a:r>
              <a:rPr lang="it-IT" sz="2000" dirty="0" smtClean="0"/>
              <a:t>Labrynth</a:t>
            </a:r>
          </a:p>
          <a:p>
            <a:pPr marL="1720850" lvl="3" indent="-457200"/>
            <a:r>
              <a:rPr lang="it-IT" sz="2000" dirty="0" smtClean="0"/>
              <a:t>HiRadMat</a:t>
            </a:r>
            <a:endParaRPr lang="it-IT" sz="2000" dirty="0"/>
          </a:p>
          <a:p>
            <a:pPr marL="457200" indent="-457200">
              <a:buFont typeface="+mj-lt"/>
              <a:buAutoNum type="arabicPeriod"/>
            </a:pPr>
            <a:r>
              <a:rPr lang="it-IT" sz="2000" dirty="0" smtClean="0"/>
              <a:t>Current/Future work</a:t>
            </a:r>
          </a:p>
          <a:p>
            <a:pPr marL="1263650" lvl="2" indent="-457200">
              <a:buFont typeface="+mj-lt"/>
              <a:buAutoNum type="alphaLcParenR"/>
            </a:pPr>
            <a:r>
              <a:rPr lang="it-IT" sz="2000" dirty="0" smtClean="0"/>
              <a:t>Beam diameter simulations for DMG</a:t>
            </a:r>
          </a:p>
          <a:p>
            <a:pPr marL="1263650" lvl="2" indent="-457200">
              <a:buFont typeface="+mj-lt"/>
              <a:buAutoNum type="alphaLcParenR"/>
            </a:pPr>
            <a:r>
              <a:rPr lang="it-IT" sz="2000" dirty="0" smtClean="0"/>
              <a:t>Experimental Measurements with LUPIN</a:t>
            </a:r>
          </a:p>
          <a:p>
            <a:pPr marL="1263650" lvl="2" indent="-457200">
              <a:buFont typeface="+mj-lt"/>
              <a:buAutoNum type="alphaLcParenR"/>
            </a:pPr>
            <a:r>
              <a:rPr lang="it-IT" sz="2000" dirty="0" smtClean="0"/>
              <a:t>Simulations of LUPIN </a:t>
            </a:r>
            <a:r>
              <a:rPr lang="it-IT" sz="2000" dirty="0" smtClean="0"/>
              <a:t>geometry</a:t>
            </a:r>
          </a:p>
          <a:p>
            <a:pPr marL="1263650" lvl="2" indent="-457200">
              <a:buFont typeface="+mj-lt"/>
              <a:buAutoNum type="alphaLcParenR"/>
            </a:pPr>
            <a:r>
              <a:rPr lang="it-IT" sz="2000" dirty="0" smtClean="0"/>
              <a:t>Secondments</a:t>
            </a:r>
            <a:endParaRPr lang="it-IT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xmlns="" val="143396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47675"/>
            <a:ext cx="8229600" cy="525463"/>
          </a:xfrm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Project within ARDENT</a:t>
            </a:r>
            <a:endParaRPr lang="en-AU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46087" y="1196975"/>
            <a:ext cx="8334657" cy="4062267"/>
          </a:xfrm>
        </p:spPr>
        <p:txBody>
          <a:bodyPr wrap="square">
            <a:spAutoFit/>
          </a:bodyPr>
          <a:lstStyle/>
          <a:p>
            <a:pPr eaLnBrk="1" hangingPunct="1"/>
            <a:r>
              <a:rPr lang="en-US" sz="1800" dirty="0" smtClean="0"/>
              <a:t>“As </a:t>
            </a:r>
            <a:r>
              <a:rPr lang="en-US" sz="1800" dirty="0"/>
              <a:t>an ESR, you will work in the field of neutron detection. The work focuses on the development of a detector sensitive to neutrons in pulsed fields. The basic concept is to develop instrumentations to be used in mixed radiation fields, characterized by a complex time structure. You will investigate both passive and active detectors. As for the active ones you will work with gas detectors (He-3 and BF</a:t>
            </a:r>
            <a:r>
              <a:rPr lang="en-US" sz="1800" baseline="-25000" dirty="0"/>
              <a:t>3</a:t>
            </a:r>
            <a:r>
              <a:rPr lang="en-US" sz="1800" dirty="0"/>
              <a:t>) and/or solid state detectors, coupled with an innovative front end electronic. As for the passive ones you will work in close partnership with the </a:t>
            </a:r>
            <a:r>
              <a:rPr lang="en-US" sz="1800" dirty="0" err="1"/>
              <a:t>Mi.am’s</a:t>
            </a:r>
            <a:r>
              <a:rPr lang="en-US" sz="1800" dirty="0"/>
              <a:t> ESR. The instruments will find their natural application in neutron measurement around particle accelerators. You will work on the design via Monte Carlo simulations. A great attention will be devoted to the characterization of the instrumentation through experimental campaigns at particle accelerator facilities</a:t>
            </a:r>
            <a:r>
              <a:rPr lang="en-US" sz="1800" dirty="0" smtClean="0"/>
              <a:t>.”</a:t>
            </a:r>
            <a:endParaRPr lang="en-AU" sz="1800" dirty="0" smtClean="0"/>
          </a:p>
          <a:p>
            <a:pPr eaLnBrk="1" hangingPunct="1"/>
            <a:r>
              <a:rPr lang="en-AU" sz="1800" dirty="0" smtClean="0"/>
              <a:t>For My project, I will be focusing on the LUPIN detector; an extended range neutron detector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Previous Work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Geant</a:t>
            </a:r>
            <a:r>
              <a:rPr lang="en-AU" dirty="0" smtClean="0"/>
              <a:t> 4 Simulations of the DMG detector:</a:t>
            </a:r>
          </a:p>
          <a:p>
            <a:endParaRPr lang="en-AU" dirty="0" smtClean="0"/>
          </a:p>
          <a:p>
            <a:endParaRPr lang="en-AU" dirty="0" smtClean="0"/>
          </a:p>
        </p:txBody>
      </p:sp>
      <p:pic>
        <p:nvPicPr>
          <p:cNvPr id="4" name="Picture 3" descr="The Silicon Strip detector, Designated Dose Magnifying Glas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9381" y="3503760"/>
            <a:ext cx="398621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2549381" y="4695973"/>
            <a:ext cx="39862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Book Antiqua" pitchFamily="18" charset="0"/>
                <a:cs typeface="Arial" charset="0"/>
              </a:defRPr>
            </a:lvl9pPr>
          </a:lstStyle>
          <a:p>
            <a:pPr eaLnBrk="1" hangingPunct="1"/>
            <a:r>
              <a:rPr lang="en-AU"/>
              <a:t>The Silicon Strip Detector, designated Dose Magnifying Glass</a:t>
            </a:r>
            <a:r>
              <a:rPr lang="en-AU" baseline="30000"/>
              <a:t>[14]</a:t>
            </a:r>
            <a:endParaRPr lang="en-AU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48579" y="1656199"/>
            <a:ext cx="7878762" cy="1847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36550" indent="-3365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chemeClr val="bg1"/>
              </a:buClr>
              <a:buChar char="•"/>
              <a:defRPr sz="2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36600" indent="-2794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bg1"/>
              </a:buClr>
              <a:buChar char="•"/>
              <a:defRPr sz="2200">
                <a:solidFill>
                  <a:schemeClr val="bg1"/>
                </a:solidFill>
                <a:latin typeface="+mn-lt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bg1"/>
              </a:buClr>
              <a:buChar char="•"/>
              <a:defRPr sz="2200">
                <a:solidFill>
                  <a:schemeClr val="bg1"/>
                </a:solidFill>
                <a:latin typeface="+mn-lt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chemeClr val="bg1"/>
              </a:buClr>
              <a:buChar char="•"/>
              <a:defRPr sz="2200">
                <a:solidFill>
                  <a:schemeClr val="bg1"/>
                </a:solidFill>
                <a:latin typeface="+mn-lt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450"/>
              </a:spcBef>
              <a:spcAft>
                <a:spcPct val="0"/>
              </a:spcAft>
              <a:buClr>
                <a:schemeClr val="bg1"/>
              </a:buClr>
              <a:buChar char="•"/>
              <a:defRPr sz="2200">
                <a:solidFill>
                  <a:schemeClr val="bg1"/>
                </a:solidFill>
                <a:latin typeface="+mn-lt"/>
                <a:cs typeface="+mn-cs"/>
              </a:defRPr>
            </a:lvl5pPr>
            <a:lvl6pPr marL="25146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chemeClr val="bg1"/>
              </a:buClr>
              <a:buChar char="•"/>
              <a:defRPr sz="2200">
                <a:solidFill>
                  <a:schemeClr val="bg1"/>
                </a:solidFill>
                <a:latin typeface="+mn-lt"/>
                <a:cs typeface="+mn-cs"/>
              </a:defRPr>
            </a:lvl6pPr>
            <a:lvl7pPr marL="29718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chemeClr val="bg1"/>
              </a:buClr>
              <a:buChar char="•"/>
              <a:defRPr sz="2200">
                <a:solidFill>
                  <a:schemeClr val="bg1"/>
                </a:solidFill>
                <a:latin typeface="+mn-lt"/>
                <a:cs typeface="+mn-cs"/>
              </a:defRPr>
            </a:lvl7pPr>
            <a:lvl8pPr marL="34290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chemeClr val="bg1"/>
              </a:buClr>
              <a:buChar char="•"/>
              <a:defRPr sz="2200">
                <a:solidFill>
                  <a:schemeClr val="bg1"/>
                </a:solidFill>
                <a:latin typeface="+mn-lt"/>
                <a:cs typeface="+mn-cs"/>
              </a:defRPr>
            </a:lvl8pPr>
            <a:lvl9pPr marL="3886200" indent="-228600" algn="l" defTabSz="449263" rtl="0" fontAlgn="base">
              <a:spcBef>
                <a:spcPts val="450"/>
              </a:spcBef>
              <a:spcAft>
                <a:spcPct val="0"/>
              </a:spcAft>
              <a:buClr>
                <a:schemeClr val="bg1"/>
              </a:buClr>
              <a:buChar char="•"/>
              <a:defRPr sz="2200">
                <a:solidFill>
                  <a:schemeClr val="bg1"/>
                </a:solidFill>
                <a:latin typeface="+mn-lt"/>
                <a:cs typeface="+mn-cs"/>
              </a:defRPr>
            </a:lvl9pPr>
          </a:lstStyle>
          <a:p>
            <a:pPr eaLnBrk="1" hangingPunct="1"/>
            <a:r>
              <a:rPr lang="en-AU" sz="1900" dirty="0" smtClean="0"/>
              <a:t>A Geant4 simulation was built containing a Perspex Phantom and an incident Proton Beam</a:t>
            </a:r>
          </a:p>
          <a:p>
            <a:pPr eaLnBrk="1" hangingPunct="1"/>
            <a:endParaRPr lang="en-AU" sz="1900" dirty="0" smtClean="0"/>
          </a:p>
          <a:p>
            <a:pPr eaLnBrk="1" hangingPunct="1"/>
            <a:r>
              <a:rPr lang="en-AU" sz="1900" dirty="0" smtClean="0"/>
              <a:t>Bragg peaks were obtained in the phantom for 50, 100 and 200 MeV proton beams, with and without the detector</a:t>
            </a:r>
          </a:p>
          <a:p>
            <a:pPr eaLnBrk="1" hangingPunct="1"/>
            <a:endParaRPr lang="en-AU" sz="1900" dirty="0" smtClean="0"/>
          </a:p>
          <a:p>
            <a:endParaRPr lang="en-AU" sz="19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Times New Roman" pitchFamily="18" charset="0"/>
                <a:cs typeface="Times New Roman" pitchFamily="18" charset="0"/>
              </a:rPr>
              <a:t>Previous Work</a:t>
            </a:r>
            <a:endParaRPr lang="en-AU" dirty="0" smtClean="0"/>
          </a:p>
        </p:txBody>
      </p:sp>
      <p:pic>
        <p:nvPicPr>
          <p:cNvPr id="6" name="Picture 3" descr="Cross-Sectional view of Simulation containing no Silico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826" y="1029133"/>
            <a:ext cx="2947171" cy="219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4403" y="1029133"/>
            <a:ext cx="2947171" cy="219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7824" y="3221182"/>
            <a:ext cx="2947173" cy="379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Cross-Sectional view of the Simulation containing no Silicon</a:t>
            </a:r>
            <a:endParaRPr lang="it-IT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544403" y="3219335"/>
            <a:ext cx="2947171" cy="379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Cross-Sectional view of the Simulation containing individiual Silicon Strips</a:t>
            </a:r>
            <a:endParaRPr lang="it-IT" sz="1200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4607" y="3599247"/>
            <a:ext cx="2947171" cy="21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924605" y="5785972"/>
            <a:ext cx="2947173" cy="379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Cross-Sectional view of the Simulation containing the DMG</a:t>
            </a:r>
            <a:endParaRPr lang="it-IT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Current/Future Work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46088" y="5403850"/>
            <a:ext cx="8223250" cy="898525"/>
          </a:xfrm>
        </p:spPr>
        <p:txBody>
          <a:bodyPr/>
          <a:lstStyle/>
          <a:p>
            <a:r>
              <a:rPr lang="en-AU" smtClean="0"/>
              <a:t>The Dose Magnifying Glass, or Silicon Strip Detector</a:t>
            </a:r>
            <a:r>
              <a:rPr lang="en-AU" baseline="30000" smtClean="0"/>
              <a:t>[14]</a:t>
            </a:r>
            <a:endParaRPr lang="en-AU" smtClean="0"/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700" y="819150"/>
            <a:ext cx="3509963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6600" y="1535113"/>
            <a:ext cx="3944938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Current/Future Work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8" y="1196975"/>
            <a:ext cx="8223250" cy="1709063"/>
          </a:xfrm>
        </p:spPr>
        <p:txBody>
          <a:bodyPr/>
          <a:lstStyle/>
          <a:p>
            <a:r>
              <a:rPr lang="it-IT" dirty="0" smtClean="0"/>
              <a:t>Run Geant4 simulations to determine the effect of beam diameter on the observed position of the Bragg peak</a:t>
            </a:r>
          </a:p>
          <a:p>
            <a:r>
              <a:rPr lang="it-IT" dirty="0" smtClean="0"/>
              <a:t>Simulate proposed Eye Phantom with embedded DMG, for use in ocular cancer treatment QA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94382" y="3072063"/>
            <a:ext cx="3347328" cy="22358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8563" y="2818393"/>
            <a:ext cx="2470922" cy="2743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xmlns="" val="308177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Current/Future Work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088" y="1196975"/>
            <a:ext cx="8223250" cy="2558965"/>
          </a:xfrm>
        </p:spPr>
        <p:txBody>
          <a:bodyPr/>
          <a:lstStyle/>
          <a:p>
            <a:r>
              <a:rPr lang="it-IT" dirty="0" smtClean="0"/>
              <a:t>The LUPIN (</a:t>
            </a:r>
            <a:r>
              <a:rPr lang="en-US" dirty="0"/>
              <a:t>Long interval, Ultra-wide dynamic, </a:t>
            </a:r>
            <a:r>
              <a:rPr lang="en-US" dirty="0" err="1"/>
              <a:t>PIle-up</a:t>
            </a:r>
            <a:r>
              <a:rPr lang="en-US" dirty="0"/>
              <a:t> free, Neutron rem </a:t>
            </a:r>
            <a:r>
              <a:rPr lang="en-US" dirty="0" smtClean="0"/>
              <a:t>counter)  is an Extended Range neutron detector</a:t>
            </a:r>
          </a:p>
          <a:p>
            <a:r>
              <a:rPr lang="en-US" dirty="0" smtClean="0"/>
              <a:t>Designed to work in Pulsed Neutron fields</a:t>
            </a:r>
          </a:p>
          <a:p>
            <a:r>
              <a:rPr lang="en-US" dirty="0" smtClean="0"/>
              <a:t>Front end electronics allows current amplification without shaping the pulse</a:t>
            </a:r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4635" y="3507603"/>
            <a:ext cx="3468705" cy="1814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968" y="3507603"/>
            <a:ext cx="1396085" cy="17696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2188" y="5371101"/>
            <a:ext cx="1683604" cy="5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LUPIN at the Berlin Helmholtz-Zentrum  Facility</a:t>
            </a:r>
            <a:r>
              <a:rPr lang="it-IT" sz="1200" baseline="30000" dirty="0" smtClean="0"/>
              <a:t>[18]</a:t>
            </a:r>
            <a:r>
              <a:rPr lang="it-IT" sz="1200" dirty="0" smtClean="0"/>
              <a:t> </a:t>
            </a:r>
            <a:endParaRPr lang="it-IT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7440" y="3507603"/>
            <a:ext cx="2253023" cy="17696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90788" y="5324886"/>
            <a:ext cx="2026325" cy="373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Cross Sectional schematic of the LUPIN Moderator</a:t>
            </a:r>
            <a:endParaRPr lang="it-IT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373350" y="5371101"/>
            <a:ext cx="3282970" cy="23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Schematic of front-end electronics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xmlns="" val="12060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Current/Future Work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At CERN, measurements were taken using several different detectors at the Proton Syncrotron</a:t>
            </a:r>
          </a:p>
          <a:p>
            <a:r>
              <a:rPr lang="it-IT" dirty="0" smtClean="0"/>
              <a:t>The detectors tested were: LINUS, LUPIN, Wendi, BIOREM, a Hydrogen and an Argon Ionisation Chamber</a:t>
            </a:r>
          </a:p>
          <a:p>
            <a:r>
              <a:rPr lang="it-IT" dirty="0" smtClean="0"/>
              <a:t>They were placed in 6 different positions, and measurements were taken with each detector in each position</a:t>
            </a:r>
          </a:p>
          <a:p>
            <a:r>
              <a:rPr lang="it-IT" dirty="0" smtClean="0"/>
              <a:t>Detector response was normalised to the PAXP data for each of the measurements, to eliminate dependence on magnitued of beam loss</a:t>
            </a:r>
          </a:p>
          <a:p>
            <a:r>
              <a:rPr lang="it-IT" dirty="0" smtClean="0"/>
              <a:t>Detector Response was then compared, to determine the capability of each to cope with the pulsed neutron field</a:t>
            </a:r>
          </a:p>
          <a:p>
            <a:endParaRPr lang="it-IT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135" y="6367436"/>
            <a:ext cx="367378" cy="3714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xmlns="" val="81296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 Antiqua"/>
        <a:ea typeface=""/>
        <a:cs typeface="Arial"/>
      </a:majorFont>
      <a:minorFont>
        <a:latin typeface="Book Antiqu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ook Antiqua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ook Antiqua" pitchFamily="18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Book Antiqua"/>
        <a:ea typeface=""/>
        <a:cs typeface="Arial"/>
      </a:majorFont>
      <a:minorFont>
        <a:latin typeface="Book Antiqu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ook Antiqua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ook Antiqua" pitchFamily="18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3040</TotalTime>
  <Words>1555</Words>
  <Application>Microsoft Office PowerPoint</Application>
  <PresentationFormat>On-screen Show (4:3)</PresentationFormat>
  <Paragraphs>102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Default Design</vt:lpstr>
      <vt:lpstr>1_Default Design</vt:lpstr>
      <vt:lpstr>Christopher Cassell[1,2] (BSc, Hon) ESR 15</vt:lpstr>
      <vt:lpstr>Contents</vt:lpstr>
      <vt:lpstr>Project within ARDENT</vt:lpstr>
      <vt:lpstr>Previous Work</vt:lpstr>
      <vt:lpstr>Previous Work</vt:lpstr>
      <vt:lpstr>Current/Future Work</vt:lpstr>
      <vt:lpstr>Current/Future Work</vt:lpstr>
      <vt:lpstr>Current/Future Work</vt:lpstr>
      <vt:lpstr>Current/Future Work</vt:lpstr>
      <vt:lpstr>Current/Future Work</vt:lpstr>
      <vt:lpstr>Current/Future Work</vt:lpstr>
      <vt:lpstr>Current/Future Work</vt:lpstr>
      <vt:lpstr>Current/Future Work</vt:lpstr>
      <vt:lpstr>Current/Future Work</vt:lpstr>
      <vt:lpstr>Current/Future Work</vt:lpstr>
      <vt:lpstr>Current/Future Work</vt:lpstr>
      <vt:lpstr>References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a Novel Detector Module for Positron Emission Tomography using GATE</dc:title>
  <dc:creator>Chris</dc:creator>
  <cp:lastModifiedBy>Chris</cp:lastModifiedBy>
  <cp:revision>272</cp:revision>
  <dcterms:modified xsi:type="dcterms:W3CDTF">2012-11-19T23:46:12Z</dcterms:modified>
</cp:coreProperties>
</file>