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7" r:id="rId6"/>
    <p:sldId id="268" r:id="rId7"/>
    <p:sldId id="266" r:id="rId8"/>
    <p:sldId id="262" r:id="rId9"/>
    <p:sldId id="265" r:id="rId10"/>
    <p:sldId id="269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3CCBF-B929-43BF-B8E5-513DD02AE852}" type="datetimeFigureOut">
              <a:rPr lang="it-IT" smtClean="0"/>
              <a:t>16/11/2012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BE41C-7226-4D55-ADC3-385E6806E9C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3056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Minimum detectable</a:t>
            </a:r>
            <a:r>
              <a:rPr lang="it-IT" baseline="0" dirty="0" smtClean="0"/>
              <a:t> energy 20keV due to electronic noise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BE41C-7226-4D55-ADC3-385E6806E9C2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962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BE8CAB2-1524-4D83-B835-B3C279DE66CE}" type="datetimeFigureOut">
              <a:rPr lang="en-GB" smtClean="0"/>
              <a:pPr/>
              <a:t>16/11/2012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6CB43A-F013-49ED-B6C4-1E6345FAEE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CAB2-1524-4D83-B835-B3C279DE66CE}" type="datetimeFigureOut">
              <a:rPr lang="en-GB" smtClean="0"/>
              <a:pPr/>
              <a:t>16/11/2012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B43A-F013-49ED-B6C4-1E6345FAEE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BE8CAB2-1524-4D83-B835-B3C279DE66CE}" type="datetimeFigureOut">
              <a:rPr lang="en-GB" smtClean="0"/>
              <a:pPr/>
              <a:t>16/11/2012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66CB43A-F013-49ED-B6C4-1E6345FAEE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CAB2-1524-4D83-B835-B3C279DE66CE}" type="datetimeFigureOut">
              <a:rPr lang="en-GB" smtClean="0"/>
              <a:pPr/>
              <a:t>16/11/2012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66CB43A-F013-49ED-B6C4-1E6345FAEE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CAB2-1524-4D83-B835-B3C279DE66CE}" type="datetimeFigureOut">
              <a:rPr lang="en-GB" smtClean="0"/>
              <a:pPr/>
              <a:t>16/11/2012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66CB43A-F013-49ED-B6C4-1E6345FAEE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BE8CAB2-1524-4D83-B835-B3C279DE66CE}" type="datetimeFigureOut">
              <a:rPr lang="en-GB" smtClean="0"/>
              <a:pPr/>
              <a:t>16/11/2012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66CB43A-F013-49ED-B6C4-1E6345FAEE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BE8CAB2-1524-4D83-B835-B3C279DE66CE}" type="datetimeFigureOut">
              <a:rPr lang="en-GB" smtClean="0"/>
              <a:pPr/>
              <a:t>16/11/2012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66CB43A-F013-49ED-B6C4-1E6345FAEE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CAB2-1524-4D83-B835-B3C279DE66CE}" type="datetimeFigureOut">
              <a:rPr lang="en-GB" smtClean="0"/>
              <a:pPr/>
              <a:t>16/11/2012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66CB43A-F013-49ED-B6C4-1E6345FAEE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CAB2-1524-4D83-B835-B3C279DE66CE}" type="datetimeFigureOut">
              <a:rPr lang="en-GB" smtClean="0"/>
              <a:pPr/>
              <a:t>16/11/2012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6CB43A-F013-49ED-B6C4-1E6345FAEE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CAB2-1524-4D83-B835-B3C279DE66CE}" type="datetimeFigureOut">
              <a:rPr lang="en-GB" smtClean="0"/>
              <a:pPr/>
              <a:t>16/11/2012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66CB43A-F013-49ED-B6C4-1E6345FAEE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BE8CAB2-1524-4D83-B835-B3C279DE66CE}" type="datetimeFigureOut">
              <a:rPr lang="en-GB" smtClean="0"/>
              <a:pPr/>
              <a:t>16/11/2012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66CB43A-F013-49ED-B6C4-1E6345FAEE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BE8CAB2-1524-4D83-B835-B3C279DE66CE}" type="datetimeFigureOut">
              <a:rPr lang="en-GB" smtClean="0"/>
              <a:pPr/>
              <a:t>16/11/2012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66CB43A-F013-49ED-B6C4-1E6345FAEE2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9859" y="2258319"/>
            <a:ext cx="74505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ARDENT - ESR 14</a:t>
            </a:r>
          </a:p>
          <a:p>
            <a:pPr algn="r"/>
            <a:r>
              <a:rPr lang="en-GB" sz="300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PhD student </a:t>
            </a:r>
            <a:r>
              <a:rPr lang="en-GB" sz="300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GB" sz="300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0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Politecnico</a:t>
            </a:r>
            <a:r>
              <a:rPr lang="en-GB" sz="30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di Milano</a:t>
            </a:r>
            <a:endParaRPr lang="en-GB" sz="30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9859" y="6192945"/>
            <a:ext cx="94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E.Sagia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841" y="4546884"/>
            <a:ext cx="1255713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E:\Users\Elena\Downloads\image_min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235" y="245412"/>
            <a:ext cx="1281743" cy="1249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E:\Users\Elena\Downloads\ARDENT-logo-378x250transparen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98" y="245412"/>
            <a:ext cx="1314454" cy="1249699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79512" y="4676524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Supervisor: Prof. Stefano </a:t>
            </a:r>
            <a:r>
              <a:rPr lang="en-US" sz="2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Agosteo</a:t>
            </a:r>
            <a:endParaRPr lang="en-GB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760" y="6169505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Vienna - 20 November 2012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72648" y="1714028"/>
            <a:ext cx="1827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Eleni</a:t>
            </a:r>
            <a:r>
              <a:rPr lang="en-US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Sagia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84845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67866" y="260648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research activity plans</a:t>
            </a:r>
            <a:endParaRPr lang="en-GB" sz="32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1052737"/>
            <a:ext cx="84249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Secondment with Prof. Rozenfeld  </a:t>
            </a:r>
            <a:br>
              <a:rPr lang="it-IT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Wollongong, Australia</a:t>
            </a:r>
          </a:p>
          <a:p>
            <a:endParaRPr lang="it-IT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MMND &amp; IPCT 2012 </a:t>
            </a:r>
            <a:br>
              <a:rPr lang="it-IT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Wollongong, Australia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PSI Winter School for Protons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2013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Experimental measurements at INFN-LNL for characterization of the detector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Secondment with P. Colautti &amp; involvement in the MITRA project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INFN-LNL, Italy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Secondment with Prof. Waker 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University of Ontario Institute of Technology, Canada</a:t>
            </a:r>
            <a:endParaRPr lang="it-IT" sz="2000" dirty="0"/>
          </a:p>
        </p:txBody>
      </p:sp>
      <p:pic>
        <p:nvPicPr>
          <p:cNvPr id="1026" name="Picture 2" descr="E:\Users\Elena\Downloads\hard work ahe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96752"/>
            <a:ext cx="1892300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9859" y="6192945"/>
            <a:ext cx="94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E.Sagia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6169505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Vienna - 20 November 2012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55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68488" y="260648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end!</a:t>
            </a:r>
            <a:endParaRPr lang="en-GB" sz="32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\\cern.ch\dfs\Users\e\esagia\Desktop\thank_you-7950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12776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1906" y="4824694"/>
            <a:ext cx="9036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ea typeface="Gill Sans" charset="0"/>
                <a:cs typeface="Times New Roman" pitchFamily="18" charset="0"/>
              </a:rPr>
              <a:t>Thank you for your attention!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9859" y="6192945"/>
            <a:ext cx="94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E.Sagia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6169505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Vienna - 20 November 2012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68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67866" y="260648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Personal Information</a:t>
            </a:r>
            <a:endParaRPr lang="en-GB" sz="32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\\cern.ch\dfs\Users\e\esagia\Desktop\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236" y="1196752"/>
            <a:ext cx="297633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9590" y="2082043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Hometown: Athens, Greece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1647" y="4391524"/>
            <a:ext cx="3869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Current City: Milan, Italy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6169505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Vienna - 20 November 2012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9859" y="6192945"/>
            <a:ext cx="94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E.Sagia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2051" name="Picture 3" descr="E:\Users\Elena\Downloads\876MilanoDuom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9" y="3528750"/>
            <a:ext cx="3059547" cy="224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56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67866" y="260648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Education</a:t>
            </a:r>
            <a:endParaRPr lang="en-GB" sz="32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2413" y="1482706"/>
            <a:ext cx="77027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Diploma in 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Applied Mathematical and Physical Sciences (2010)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\\cern.ch\dfs\Users\e\esagia\Desktop\em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1" y="1356116"/>
            <a:ext cx="1119932" cy="1114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8719" y="2924944"/>
            <a:ext cx="68483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MSc in 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Medical Physics and Radiation physics (2012)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\\cern.ch\dfs\Users\e\esagia\Desktop\EKPA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931871"/>
            <a:ext cx="1370180" cy="114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95093" y="4602613"/>
            <a:ext cx="77027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Research activity in the Radiation Protection Group 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(MSc Thesis)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\\cern.ch\dfs\Users\e\esagia\Desktop\Picture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74" y="4416639"/>
            <a:ext cx="1248039" cy="124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9859" y="6192945"/>
            <a:ext cx="94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E.Sagia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6169505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Vienna - 20 November 2012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94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67866" y="260648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Previous work</a:t>
            </a:r>
            <a:endParaRPr lang="en-GB" sz="32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\\cern.ch\dfs\Users\e\esagia\Desktop\Pictur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851" y="98560"/>
            <a:ext cx="1248039" cy="124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63810" y="1340768"/>
            <a:ext cx="61926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Monte Carlo simulations of ion beams on iron and tissue target for determining shielding parameters for accelerators used for hadron therapy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\\cern.ch\dfs\Users\e\esagia\Desktop\photo_1257174183749-1-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526" y="3573016"/>
            <a:ext cx="3059832" cy="200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6551" y="4835645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Supervisor: Dr. Marco </a:t>
            </a:r>
            <a:r>
              <a:rPr lang="en-US" sz="2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Silari</a:t>
            </a:r>
            <a:endParaRPr lang="en-GB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9859" y="6192945"/>
            <a:ext cx="94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E.Sagia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6169505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Vienna - 20 November 2012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39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67866" y="260648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FLUKA Simulations</a:t>
            </a:r>
            <a:endParaRPr lang="en-GB" sz="32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676" y="1340768"/>
            <a:ext cx="873495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Monoenergetic pencil ion beam impinging on thick target</a:t>
            </a:r>
          </a:p>
          <a:p>
            <a:pPr marL="457200" indent="-457200">
              <a:buClr>
                <a:schemeClr val="accent2"/>
              </a:buClr>
              <a:buSzPct val="60000"/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Range: 29cm in ICRU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tissue</a:t>
            </a:r>
          </a:p>
          <a:p>
            <a:pPr marL="457200" indent="-457200">
              <a:buClr>
                <a:schemeClr val="accent2"/>
              </a:buClr>
              <a:buSzPct val="60000"/>
              <a:buFont typeface="Wingdings" pitchFamily="2" charset="2"/>
              <a:buChar char="Ø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>
                <a:schemeClr val="accent2"/>
              </a:buClr>
              <a:buSzPct val="60000"/>
              <a:buFont typeface="Wingdings" pitchFamily="2" charset="2"/>
              <a:buChar char="Ø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>
                <a:schemeClr val="accent2"/>
              </a:buClr>
              <a:buSzPct val="60000"/>
              <a:buFont typeface="Wingdings" pitchFamily="2" charset="2"/>
              <a:buChar char="Ø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>
                <a:schemeClr val="accent2"/>
              </a:buClr>
              <a:buSzPct val="60000"/>
              <a:buFont typeface="Wingdings" pitchFamily="2" charset="2"/>
              <a:buChar char="Ø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/>
              </a:buClr>
              <a:buSzPct val="60000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Target geometry</a:t>
            </a:r>
          </a:p>
          <a:p>
            <a:pPr marL="457200" indent="-457200">
              <a:buClr>
                <a:schemeClr val="accent2"/>
              </a:buClr>
              <a:buSzPct val="60000"/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Fe        60mm thickness right cylinder</a:t>
            </a:r>
            <a:endParaRPr lang="it-IT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/>
              </a:buClr>
              <a:buSzPct val="60000"/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ICRU TE       350mm thickness right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cylinder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345557"/>
            <a:ext cx="3400389" cy="211501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</p:pic>
      <p:sp>
        <p:nvSpPr>
          <p:cNvPr id="9" name="TextBox 8"/>
          <p:cNvSpPr txBox="1"/>
          <p:nvPr/>
        </p:nvSpPr>
        <p:spPr>
          <a:xfrm>
            <a:off x="649859" y="6192945"/>
            <a:ext cx="94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E.Sagia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6169505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Vienna - 20 November 2012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1259632" y="4941168"/>
            <a:ext cx="412812" cy="216024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ight Arrow 11"/>
          <p:cNvSpPr/>
          <p:nvPr/>
        </p:nvSpPr>
        <p:spPr>
          <a:xfrm>
            <a:off x="2014146" y="5337212"/>
            <a:ext cx="412812" cy="216024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96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67866" y="260648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FLUKA Simulations</a:t>
            </a:r>
            <a:endParaRPr lang="en-GB" sz="32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Θέση περιεχομένου 2"/>
              <p:cNvSpPr txBox="1">
                <a:spLocks/>
              </p:cNvSpPr>
              <p:nvPr/>
            </p:nvSpPr>
            <p:spPr>
              <a:xfrm>
                <a:off x="303619" y="1762436"/>
                <a:ext cx="8170614" cy="4392489"/>
              </a:xfrm>
              <a:prstGeom prst="rect">
                <a:avLst/>
              </a:prstGeom>
            </p:spPr>
            <p:txBody>
              <a:bodyPr vert="horz" anchor="ctr">
                <a:normAutofit lnSpcReduction="10000"/>
              </a:bodyPr>
              <a:lstStyle>
                <a:lvl1pPr marL="0" indent="0" algn="l" rtl="0" eaLnBrk="1" latinLnBrk="0" hangingPunct="1"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/>
                  <a:buNone/>
                  <a:defRPr kumimoji="0" sz="26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rtl="0" eaLnBrk="1" latinLnBrk="0" hangingPunct="1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/>
                  <a:buNone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rtl="0" eaLnBrk="1" latinLnBrk="0" hangingPunct="1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/>
                  <a:buNone/>
                  <a:defRPr kumimoji="0"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rtl="0" eaLnBrk="1" latinLnBrk="0" hangingPunct="1">
                  <a:spcBef>
                    <a:spcPts val="400"/>
                  </a:spcBef>
                  <a:buClr>
                    <a:schemeClr val="accent3"/>
                  </a:buClr>
                  <a:buSzPct val="75000"/>
                  <a:buFont typeface="Wingdings"/>
                  <a:buNone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rtl="0" eaLnBrk="1" latinLnBrk="0" hangingPunct="1">
                  <a:spcBef>
                    <a:spcPts val="400"/>
                  </a:spcBef>
                  <a:buClr>
                    <a:schemeClr val="accent4"/>
                  </a:buClr>
                  <a:buSzPct val="65000"/>
                  <a:buFont typeface="Wingdings"/>
                  <a:buNone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/>
                  <a:buNone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Wingdings"/>
                  <a:buNone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Wingdings"/>
                  <a:buNone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Wingdings"/>
                  <a:buNone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>
                  <a:buClr>
                    <a:schemeClr val="tx1"/>
                  </a:buClr>
                  <a:buSzPct val="100000"/>
                  <a:buFont typeface="Arial" pitchFamily="34" charset="0"/>
                  <a:buChar char="•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Shielding geometry</a:t>
                </a:r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lang="it-IT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Concrete sphere</a:t>
                </a:r>
              </a:p>
              <a:p>
                <a:r>
                  <a:rPr lang="it-IT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    </a:t>
                </a:r>
                <a:r>
                  <a:rPr lang="el-GR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ρ=2.31</a:t>
                </a:r>
                <a:r>
                  <a:rPr lang="en-US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g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cm</m:t>
                        </m:r>
                      </m:e>
                      <m:sup>
                        <m:r>
                          <a:rPr lang="it-IT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Clr>
                    <a:schemeClr val="tx1"/>
                  </a:buClr>
                  <a:buSzPct val="100000"/>
                  <a:buFont typeface="Arial" pitchFamily="34" charset="0"/>
                  <a:buChar char="•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Shielding parameters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Source term (</a:t>
                </a:r>
                <a:r>
                  <a:rPr lang="en-GB" sz="2800" dirty="0" err="1">
                    <a:latin typeface="Times New Roman" pitchFamily="18" charset="0"/>
                    <a:cs typeface="Times New Roman" pitchFamily="18" charset="0"/>
                  </a:rPr>
                  <a:t>Sv</a:t>
                </a:r>
                <a:r>
                  <a:rPr lang="en-GB" sz="2800" dirty="0">
                    <a:latin typeface="Times New Roman" pitchFamily="18" charset="0"/>
                    <a:cs typeface="Times New Roman" pitchFamily="18" charset="0"/>
                  </a:rPr>
                  <a:t> m² per primary)    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GB" sz="2800" dirty="0">
                    <a:latin typeface="Times New Roman" pitchFamily="18" charset="0"/>
                    <a:cs typeface="Times New Roman" pitchFamily="18" charset="0"/>
                  </a:rPr>
                  <a:t>Attenuation length (g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GB" sz="2800" i="1" dirty="0">
                            <a:latin typeface="Cambria Math"/>
                            <a:cs typeface="Times New Roman" pitchFamily="18" charset="0"/>
                          </a:rPr>
                          <m:t>𝑐𝑚</m:t>
                        </m:r>
                      </m:e>
                      <m:sup>
                        <m:r>
                          <a:rPr lang="it-IT" sz="2800" b="0" i="1" dirty="0" smtClean="0">
                            <a:latin typeface="Cambria Math"/>
                            <a:cs typeface="Times New Roman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GB" sz="28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40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40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Θέση περιεχομένου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619" y="1762436"/>
                <a:ext cx="8170614" cy="4392489"/>
              </a:xfrm>
              <a:prstGeom prst="rect">
                <a:avLst/>
              </a:prstGeom>
              <a:blipFill rotWithShape="1">
                <a:blip r:embed="rId2"/>
                <a:stretch>
                  <a:fillRect l="-1343" t="-153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649859" y="6192945"/>
            <a:ext cx="94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E.Sagia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6169505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Vienna - 20 November 2012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3916699" cy="2259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98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67866" y="260648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 (I)</a:t>
            </a:r>
            <a:endParaRPr lang="en-GB" sz="32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4906" y="1268760"/>
            <a:ext cx="4150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Solid State Microdosimetry</a:t>
            </a:r>
            <a:endParaRPr lang="it-IT" sz="28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709" y="2280563"/>
            <a:ext cx="7992888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“The fluctuations of energy deposited in individual cells and sub cellular structures and the microscopic tracks of charged particles are the subject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microdosimetry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algn="r"/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ICRU103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9859" y="6192945"/>
            <a:ext cx="94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E.Sagia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6169505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Vienna - 20 November 2012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71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67866" y="260648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 (II)</a:t>
            </a:r>
            <a:endParaRPr lang="en-GB" sz="32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2159" y="935142"/>
            <a:ext cx="1717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Objectives</a:t>
            </a:r>
            <a:endParaRPr lang="it-IT" sz="28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9396" y="1677080"/>
            <a:ext cx="490266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Development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silicon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microdosimeters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for assessing the quality of hadron therapy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fields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Monte Carlo simulations in order to study the detector response to radiation field facilities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Experimental measurements at several treatment facilities (CNAO, CATANA)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Comparison with other detectors in the framework of the ARDENT project</a:t>
            </a:r>
            <a:endParaRPr lang="it-IT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49859" y="6192945"/>
            <a:ext cx="94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E.Sagia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760" y="6169505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Vienna - 20 November 2012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10" name="Picture 4" descr="Microdosimetr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6" t="8128" r="1447" b="18571"/>
          <a:stretch>
            <a:fillRect/>
          </a:stretch>
        </p:blipFill>
        <p:spPr bwMode="auto">
          <a:xfrm>
            <a:off x="6012160" y="2247419"/>
            <a:ext cx="2754312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69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7866" y="260648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Segmented silicon telescope</a:t>
            </a:r>
            <a:endParaRPr lang="en-GB" sz="32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23" b="-2420"/>
          <a:stretch>
            <a:fillRect/>
          </a:stretch>
        </p:blipFill>
        <p:spPr bwMode="auto">
          <a:xfrm>
            <a:off x="4794124" y="2492896"/>
            <a:ext cx="4170363" cy="192722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39074" y="1252038"/>
            <a:ext cx="4529547" cy="49141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5"/>
              </a:buClr>
              <a:buFont typeface="Wingdings" pitchFamily="2" charset="2"/>
              <a:buChar char="ü"/>
            </a:pP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Matrix of </a:t>
            </a:r>
            <a:r>
              <a:rPr lang="en-GB" sz="20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cylindrical ∆E elements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(about 2 µm in thickness) and a single residual-energy </a:t>
            </a:r>
            <a:r>
              <a:rPr lang="en-GB" sz="20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E stage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(500 µm in thickness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>
              <a:buClr>
                <a:schemeClr val="accent5"/>
              </a:buClr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the nominal diameter of the ∆E elements is about 9 </a:t>
            </a:r>
            <a:r>
              <a:rPr lang="en-GB" sz="2000" dirty="0" err="1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and the width of the pitch separating the elements is about 41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µm</a:t>
            </a:r>
          </a:p>
          <a:p>
            <a:pPr marL="342900" lvl="1" indent="-342900">
              <a:buClr>
                <a:schemeClr val="accent5"/>
              </a:buClr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more than </a:t>
            </a:r>
            <a:r>
              <a:rPr lang="en-GB" sz="20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7000 pixels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are connected in parallel to give an effective sensitive area of about 0.5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GB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lvl="1" indent="-342900">
              <a:buClr>
                <a:schemeClr val="accent5"/>
              </a:buClr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∆E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stage acts as a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microdosimeter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while the E stage provides the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LET-dependent correction for tissue-equivalency</a:t>
            </a:r>
          </a:p>
          <a:p>
            <a:pPr marL="342900" lvl="1" indent="-342900">
              <a:buClr>
                <a:schemeClr val="accent5"/>
              </a:buClr>
              <a:buFont typeface="Wingdings" pitchFamily="2" charset="2"/>
              <a:buChar char="ü"/>
            </a:pPr>
            <a:endParaRPr lang="en-GB" sz="2000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9859" y="6192945"/>
            <a:ext cx="94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E.Sagia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6169505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Vienna - 20 November 2012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5694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2735</TotalTime>
  <Words>409</Words>
  <Application>Microsoft Office PowerPoint</Application>
  <PresentationFormat>On-screen Show (4:3)</PresentationFormat>
  <Paragraphs>91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Sagia</dc:creator>
  <cp:lastModifiedBy>Eleni</cp:lastModifiedBy>
  <cp:revision>97</cp:revision>
  <dcterms:created xsi:type="dcterms:W3CDTF">2012-02-22T17:23:28Z</dcterms:created>
  <dcterms:modified xsi:type="dcterms:W3CDTF">2012-11-16T12:56:19Z</dcterms:modified>
</cp:coreProperties>
</file>