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16"/>
  </p:notesMasterIdLst>
  <p:sldIdLst>
    <p:sldId id="256" r:id="rId2"/>
    <p:sldId id="257" r:id="rId3"/>
    <p:sldId id="258" r:id="rId4"/>
    <p:sldId id="264" r:id="rId5"/>
    <p:sldId id="265" r:id="rId6"/>
    <p:sldId id="262" r:id="rId7"/>
    <p:sldId id="266" r:id="rId8"/>
    <p:sldId id="279" r:id="rId9"/>
    <p:sldId id="282" r:id="rId10"/>
    <p:sldId id="280" r:id="rId11"/>
    <p:sldId id="278" r:id="rId12"/>
    <p:sldId id="273" r:id="rId13"/>
    <p:sldId id="284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217" autoAdjust="0"/>
    <p:restoredTop sz="87646" autoAdjust="0"/>
  </p:normalViewPr>
  <p:slideViewPr>
    <p:cSldViewPr>
      <p:cViewPr>
        <p:scale>
          <a:sx n="66" d="100"/>
          <a:sy n="66" d="100"/>
        </p:scale>
        <p:origin x="-3102" y="-1290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8FDAE-8F95-45CD-8959-5B567908624F}" type="datetimeFigureOut">
              <a:rPr lang="ru-RU" smtClean="0"/>
              <a:pPr/>
              <a:t>28.08.2012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8816A-887A-47AE-9AE5-15A86F2716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200" baseline="0" dirty="0" smtClean="0"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8816A-887A-47AE-9AE5-15A86F2716A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B222E-8584-48E5-B1F2-997195096E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png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beam-beam interactions with Guinea-Pig simulations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6400800" cy="1752600"/>
          </a:xfrm>
        </p:spPr>
        <p:txBody>
          <a:bodyPr>
            <a:normAutofit/>
          </a:bodyPr>
          <a:lstStyle/>
          <a:p>
            <a:r>
              <a:rPr lang="en-US" sz="1600" dirty="0" err="1" smtClean="0">
                <a:solidFill>
                  <a:schemeClr val="tx1"/>
                </a:solidFill>
              </a:rPr>
              <a:t>Raiymbekov</a:t>
            </a:r>
            <a:r>
              <a:rPr lang="en-US" sz="1600" dirty="0" smtClean="0">
                <a:solidFill>
                  <a:schemeClr val="tx1"/>
                </a:solidFill>
              </a:rPr>
              <a:t> Y. A.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6" name="Рисунок 5" descr="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714752"/>
            <a:ext cx="2428892" cy="2363833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2571736" y="4643446"/>
            <a:ext cx="214314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Shape 40"/>
          <p:cNvCxnSpPr/>
          <p:nvPr/>
        </p:nvCxnSpPr>
        <p:spPr>
          <a:xfrm rot="5400000" flipH="1" flipV="1">
            <a:off x="3946918" y="2982512"/>
            <a:ext cx="357190" cy="296467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>
            <a:off x="723872" y="1581136"/>
            <a:ext cx="2357455" cy="1928826"/>
            <a:chOff x="571472" y="2214554"/>
            <a:chExt cx="2414953" cy="1571636"/>
          </a:xfrm>
        </p:grpSpPr>
        <p:pic>
          <p:nvPicPr>
            <p:cNvPr id="11" name="Рисунок 10" descr="EtoZ_Distributions_colorful.png"/>
            <p:cNvPicPr>
              <a:picLocks noChangeAspect="1"/>
            </p:cNvPicPr>
            <p:nvPr/>
          </p:nvPicPr>
          <p:blipFill>
            <a:blip r:embed="rId4" cstate="print"/>
            <a:srcRect r="9408"/>
            <a:stretch>
              <a:fillRect/>
            </a:stretch>
          </p:blipFill>
          <p:spPr>
            <a:xfrm>
              <a:off x="571472" y="2214554"/>
              <a:ext cx="2414953" cy="1571636"/>
            </a:xfrm>
            <a:prstGeom prst="rect">
              <a:avLst/>
            </a:prstGeom>
          </p:spPr>
        </p:pic>
        <p:pic>
          <p:nvPicPr>
            <p:cNvPr id="12" name="Рисунок 11" descr="EtoZ_Distributions_colorful.png"/>
            <p:cNvPicPr>
              <a:picLocks noChangeAspect="1"/>
            </p:cNvPicPr>
            <p:nvPr/>
          </p:nvPicPr>
          <p:blipFill>
            <a:blip r:embed="rId4" cstate="print"/>
            <a:srcRect l="27016" t="12401" r="12199" b="13193"/>
            <a:stretch>
              <a:fillRect/>
            </a:stretch>
          </p:blipFill>
          <p:spPr>
            <a:xfrm>
              <a:off x="1928794" y="2428868"/>
              <a:ext cx="1000132" cy="1071570"/>
            </a:xfrm>
            <a:prstGeom prst="rect">
              <a:avLst/>
            </a:prstGeom>
          </p:spPr>
        </p:pic>
        <p:pic>
          <p:nvPicPr>
            <p:cNvPr id="13" name="Рисунок 12" descr="EtoZ_Distributions_colorful.png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30000" t="12401" r="12199" b="13193"/>
            <a:stretch>
              <a:fillRect/>
            </a:stretch>
          </p:blipFill>
          <p:spPr>
            <a:xfrm flipH="1">
              <a:off x="928661" y="2428868"/>
              <a:ext cx="1007541" cy="1071570"/>
            </a:xfrm>
            <a:prstGeom prst="rect">
              <a:avLst/>
            </a:prstGeom>
          </p:spPr>
        </p:pic>
        <p:sp>
          <p:nvSpPr>
            <p:cNvPr id="14" name="Овал 13"/>
            <p:cNvSpPr/>
            <p:nvPr/>
          </p:nvSpPr>
          <p:spPr>
            <a:xfrm>
              <a:off x="1540241" y="2345524"/>
              <a:ext cx="714380" cy="3571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071802" y="164305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  <a:endParaRPr lang="ru-RU" dirty="0"/>
          </a:p>
        </p:txBody>
      </p:sp>
      <p:cxnSp>
        <p:nvCxnSpPr>
          <p:cNvPr id="17" name="Shape 40"/>
          <p:cNvCxnSpPr/>
          <p:nvPr/>
        </p:nvCxnSpPr>
        <p:spPr>
          <a:xfrm>
            <a:off x="2000232" y="1928802"/>
            <a:ext cx="1643074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2071670" y="3143248"/>
            <a:ext cx="928694" cy="1589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142976" y="3143247"/>
            <a:ext cx="857256" cy="1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2643174" y="4643446"/>
            <a:ext cx="214314" cy="21431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/>
          <a:lstStyle/>
          <a:p>
            <a:r>
              <a:rPr lang="en-US" dirty="0" smtClean="0"/>
              <a:t>2D luminosity spectrum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643306" y="1714488"/>
            <a:ext cx="578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beams</a:t>
            </a:r>
            <a:r>
              <a:rPr lang="en-US" dirty="0" smtClean="0"/>
              <a:t>=1.5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TAIL_e</a:t>
            </a:r>
            <a:r>
              <a:rPr lang="en-US" dirty="0" smtClean="0"/>
              <a:t>”    </a:t>
            </a:r>
            <a:r>
              <a:rPr lang="en-US" dirty="0" smtClean="0"/>
              <a:t>with </a:t>
            </a:r>
            <a:r>
              <a:rPr lang="en-US" dirty="0" smtClean="0"/>
              <a:t>E</a:t>
            </a:r>
            <a:r>
              <a:rPr lang="en-US" baseline="-25000" dirty="0" smtClean="0"/>
              <a:t>1e </a:t>
            </a:r>
            <a:r>
              <a:rPr lang="en-US" dirty="0" smtClean="0"/>
              <a:t>~ </a:t>
            </a:r>
            <a:r>
              <a:rPr lang="en-US" dirty="0" smtClean="0"/>
              <a:t>1.49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smtClean="0"/>
              <a:t>&lt;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-p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HEAD_p</a:t>
            </a:r>
            <a:r>
              <a:rPr lang="en-US" dirty="0" smtClean="0"/>
              <a:t>” with E</a:t>
            </a:r>
            <a:r>
              <a:rPr lang="en-US" baseline="-25000" dirty="0" smtClean="0"/>
              <a:t>1p </a:t>
            </a:r>
            <a:r>
              <a:rPr lang="en-US" dirty="0" smtClean="0"/>
              <a:t>~ 1.51 </a:t>
            </a:r>
            <a:r>
              <a:rPr lang="en-US" dirty="0" err="1" smtClean="0"/>
              <a:t>TeV</a:t>
            </a:r>
            <a:r>
              <a:rPr lang="en-US" dirty="0" smtClean="0"/>
              <a:t> &gt;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-p</a:t>
            </a:r>
            <a:endParaRPr lang="en-US" dirty="0" smtClean="0"/>
          </a:p>
        </p:txBody>
      </p:sp>
      <p:sp>
        <p:nvSpPr>
          <p:cNvPr id="27" name="Овал 26"/>
          <p:cNvSpPr/>
          <p:nvPr/>
        </p:nvSpPr>
        <p:spPr>
          <a:xfrm>
            <a:off x="2302993" y="2643182"/>
            <a:ext cx="697371" cy="43837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571868" y="392906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929058" y="3929066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H</a:t>
            </a:r>
            <a:r>
              <a:rPr lang="en-US" sz="2000" baseline="-25000" dirty="0" err="1" smtClean="0"/>
              <a:t>beam</a:t>
            </a:r>
            <a:r>
              <a:rPr lang="en-US" sz="2000" baseline="-25000" dirty="0" smtClean="0"/>
              <a:t>-p</a:t>
            </a:r>
            <a:r>
              <a:rPr lang="en-US" sz="2000" dirty="0" smtClean="0"/>
              <a:t>-</a:t>
            </a:r>
            <a:r>
              <a:rPr lang="en-US" sz="2000" dirty="0" err="1" smtClean="0"/>
              <a:t>T</a:t>
            </a:r>
            <a:r>
              <a:rPr lang="en-US" sz="2000" baseline="-25000" dirty="0" err="1" smtClean="0"/>
              <a:t>beam</a:t>
            </a:r>
            <a:r>
              <a:rPr lang="en-US" sz="2000" baseline="-25000" dirty="0" smtClean="0"/>
              <a:t>-e</a:t>
            </a:r>
            <a:endParaRPr lang="ru-RU" sz="2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929058" y="442913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	</a:t>
            </a:r>
            <a:r>
              <a:rPr lang="en-US" dirty="0" smtClean="0"/>
              <a:t>-The head of the beam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-p </a:t>
            </a:r>
            <a:r>
              <a:rPr lang="en-US" dirty="0" smtClean="0"/>
              <a:t>interacts with the tail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-e</a:t>
            </a:r>
            <a:r>
              <a:rPr lang="en-US" dirty="0" smtClean="0"/>
              <a:t> of other beam.</a:t>
            </a:r>
            <a:endParaRPr lang="en-US" baseline="-25000" dirty="0" smtClean="0"/>
          </a:p>
          <a:p>
            <a:r>
              <a:rPr lang="en-US" baseline="-25000" dirty="0" smtClean="0"/>
              <a:t>	</a:t>
            </a:r>
            <a:r>
              <a:rPr lang="en-US" dirty="0" smtClean="0"/>
              <a:t>- Similar for the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-e</a:t>
            </a:r>
            <a:r>
              <a:rPr lang="en-US" dirty="0" smtClean="0"/>
              <a:t>-</a:t>
            </a:r>
            <a:r>
              <a:rPr lang="en-US" dirty="0" err="1" smtClean="0"/>
              <a:t>T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-p</a:t>
            </a:r>
            <a:r>
              <a:rPr lang="en-US" dirty="0" smtClean="0"/>
              <a:t> </a:t>
            </a:r>
            <a:r>
              <a:rPr lang="en-US" baseline="-25000" dirty="0" smtClean="0"/>
              <a:t> </a:t>
            </a:r>
            <a:r>
              <a:rPr lang="en-US" dirty="0" smtClean="0"/>
              <a:t>interaction. Last corner of the peak of the </a:t>
            </a:r>
            <a:r>
              <a:rPr lang="en-US" dirty="0" smtClean="0"/>
              <a:t>2D </a:t>
            </a:r>
            <a:r>
              <a:rPr lang="en-US" dirty="0" smtClean="0"/>
              <a:t>luminosity spectrum.</a:t>
            </a:r>
            <a:endParaRPr lang="en-US" dirty="0" smtClean="0"/>
          </a:p>
        </p:txBody>
      </p:sp>
      <p:sp>
        <p:nvSpPr>
          <p:cNvPr id="31" name="Овал 30"/>
          <p:cNvSpPr/>
          <p:nvPr/>
        </p:nvSpPr>
        <p:spPr>
          <a:xfrm>
            <a:off x="1857356" y="4000504"/>
            <a:ext cx="214314" cy="21431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11</a:t>
            </a:fld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514368" y="1142984"/>
            <a:ext cx="7729522" cy="2519216"/>
            <a:chOff x="400044" y="1643050"/>
            <a:chExt cx="7729522" cy="2519216"/>
          </a:xfrm>
        </p:grpSpPr>
        <p:pic>
          <p:nvPicPr>
            <p:cNvPr id="6" name="Рисунок 5" descr="L_distribution_number_zoom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9114" y="1643050"/>
              <a:ext cx="3600452" cy="2441686"/>
            </a:xfrm>
            <a:prstGeom prst="rect">
              <a:avLst/>
            </a:prstGeom>
          </p:spPr>
        </p:pic>
        <p:pic>
          <p:nvPicPr>
            <p:cNvPr id="7" name="Рисунок 6" descr="L_distribution_number_Logy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044" y="1643050"/>
              <a:ext cx="3714776" cy="2519216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714348" y="428604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Changing the number of particles from external file and with generated energy spread </a:t>
            </a:r>
            <a:endParaRPr lang="ru-RU" dirty="0"/>
          </a:p>
        </p:txBody>
      </p:sp>
      <p:pic>
        <p:nvPicPr>
          <p:cNvPr id="11" name="Рисунок 10" descr="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3637574"/>
            <a:ext cx="3309062" cy="32204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57224" y="4143380"/>
            <a:ext cx="33575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2D luminosity with high number of particles doesn’t have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-e</a:t>
            </a:r>
            <a:r>
              <a:rPr lang="en-US" dirty="0" smtClean="0"/>
              <a:t>-</a:t>
            </a:r>
            <a:r>
              <a:rPr lang="en-US" dirty="0" err="1" smtClean="0"/>
              <a:t>T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-p </a:t>
            </a:r>
            <a:endParaRPr lang="en-US" dirty="0" smtClean="0"/>
          </a:p>
          <a:p>
            <a:r>
              <a:rPr lang="en-US" dirty="0" smtClean="0"/>
              <a:t>interaction, because of beamstrahlung.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14"/>
            <a:ext cx="8229600" cy="1143000"/>
          </a:xfrm>
        </p:spPr>
        <p:txBody>
          <a:bodyPr/>
          <a:lstStyle/>
          <a:p>
            <a:r>
              <a:rPr lang="en-US" dirty="0" smtClean="0"/>
              <a:t>Changing the offset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8" name="Содержимое 7" descr="даа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500174"/>
            <a:ext cx="7686700" cy="3732072"/>
          </a:xfrm>
        </p:spPr>
      </p:pic>
      <p:sp>
        <p:nvSpPr>
          <p:cNvPr id="10" name="TextBox 9"/>
          <p:cNvSpPr txBox="1"/>
          <p:nvPr/>
        </p:nvSpPr>
        <p:spPr>
          <a:xfrm>
            <a:off x="642910" y="5429264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Luminosity decreases with a increasing the offset because of beamstrahlung and disruption.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Understood beam-beam interaction with Guinea-Pig.</a:t>
            </a:r>
          </a:p>
          <a:p>
            <a:r>
              <a:rPr lang="en-US" dirty="0" smtClean="0"/>
              <a:t>Studied dependency of the luminosity on some parameters of generated beam and from external sources:</a:t>
            </a:r>
          </a:p>
          <a:p>
            <a:pPr lvl="1"/>
            <a:r>
              <a:rPr lang="en-US" dirty="0" smtClean="0"/>
              <a:t>Number of particles, energy, energy spread, beta function, </a:t>
            </a:r>
            <a:r>
              <a:rPr lang="en-US" dirty="0" err="1" smtClean="0"/>
              <a:t>emittance</a:t>
            </a:r>
            <a:r>
              <a:rPr lang="en-US" dirty="0" smtClean="0"/>
              <a:t>, offset, etc.</a:t>
            </a:r>
          </a:p>
          <a:p>
            <a:r>
              <a:rPr lang="en-US" dirty="0" smtClean="0"/>
              <a:t>Beam parameters impact shape of luminosity spectrum.</a:t>
            </a:r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14620"/>
            <a:ext cx="8229600" cy="1143000"/>
          </a:xfrm>
        </p:spPr>
        <p:txBody>
          <a:bodyPr/>
          <a:lstStyle/>
          <a:p>
            <a:r>
              <a:rPr lang="en-US" dirty="0" smtClean="0"/>
              <a:t>Thank you !!!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61352" y="5357826"/>
            <a:ext cx="5112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GOAL: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5786454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Make good observation of Luminosity dependence  on machine parameters for CLIC   at 3 </a:t>
            </a:r>
            <a:r>
              <a:rPr lang="en-US" dirty="0" err="1" smtClean="0"/>
              <a:t>TeV</a:t>
            </a:r>
            <a:r>
              <a:rPr lang="en-US" dirty="0" smtClean="0"/>
              <a:t> using  </a:t>
            </a:r>
            <a:r>
              <a:rPr lang="en-US" dirty="0" smtClean="0"/>
              <a:t>Guinea-Pig simulations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42976" y="2500306"/>
            <a:ext cx="2557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 Luminosity spectrum</a:t>
            </a:r>
            <a:endParaRPr lang="ru-RU" dirty="0"/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5235592" y="3305175"/>
          <a:ext cx="336550" cy="531813"/>
        </p:xfrm>
        <a:graphic>
          <a:graphicData uri="http://schemas.openxmlformats.org/presentationml/2006/ole">
            <p:oleObj spid="_x0000_s3076" name="Формула" r:id="rId4" imgW="380880" imgH="53316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7450160" y="5254641"/>
          <a:ext cx="291342" cy="460375"/>
        </p:xfrm>
        <a:graphic>
          <a:graphicData uri="http://schemas.openxmlformats.org/presentationml/2006/ole">
            <p:oleObj spid="_x0000_s3077" name="Формула" r:id="rId5" imgW="380880" imgH="533160" progId="Equation.3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3733120" y="5143512"/>
          <a:ext cx="274700" cy="285752"/>
        </p:xfrm>
        <a:graphic>
          <a:graphicData uri="http://schemas.openxmlformats.org/presentationml/2006/ole">
            <p:oleObj spid="_x0000_s3079" name="Формула" r:id="rId6" imgW="215640" imgH="228600" progId="Equation.3">
              <p:embed/>
            </p:oleObj>
          </a:graphicData>
        </a:graphic>
      </p:graphicFrame>
      <p:grpSp>
        <p:nvGrpSpPr>
          <p:cNvPr id="19" name="Группа 18"/>
          <p:cNvGrpSpPr/>
          <p:nvPr/>
        </p:nvGrpSpPr>
        <p:grpSpPr>
          <a:xfrm>
            <a:off x="1071538" y="1571612"/>
            <a:ext cx="7358114" cy="830997"/>
            <a:chOff x="571472" y="1571612"/>
            <a:chExt cx="7358114" cy="830997"/>
          </a:xfrm>
        </p:grpSpPr>
        <p:sp>
          <p:nvSpPr>
            <p:cNvPr id="11" name="TextBox 10"/>
            <p:cNvSpPr txBox="1"/>
            <p:nvPr/>
          </p:nvSpPr>
          <p:spPr>
            <a:xfrm>
              <a:off x="571472" y="1571612"/>
              <a:ext cx="73581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                                    - </a:t>
              </a:r>
              <a:r>
                <a:rPr lang="en-US" dirty="0" smtClean="0"/>
                <a:t>cross section </a:t>
              </a:r>
              <a:r>
                <a:rPr lang="en-US" dirty="0" smtClean="0"/>
                <a:t>formula,     </a:t>
              </a:r>
              <a:r>
                <a:rPr lang="en-US" dirty="0" smtClean="0"/>
                <a:t>-  energy</a:t>
              </a:r>
              <a:r>
                <a:rPr lang="en-US" sz="2400" dirty="0" smtClean="0"/>
                <a:t> </a:t>
              </a:r>
              <a:r>
                <a:rPr lang="en-US" dirty="0" smtClean="0"/>
                <a:t>in </a:t>
              </a:r>
              <a:r>
                <a:rPr lang="en-US" dirty="0" err="1" smtClean="0"/>
                <a:t>c.m</a:t>
              </a:r>
              <a:r>
                <a:rPr lang="en-US" dirty="0" smtClean="0"/>
                <a:t>.</a:t>
              </a:r>
              <a:r>
                <a:rPr lang="en-US" sz="2000" dirty="0" smtClean="0"/>
                <a:t> </a:t>
              </a:r>
              <a:endParaRPr lang="en-US" sz="2400" dirty="0" smtClean="0"/>
            </a:p>
            <a:p>
              <a:r>
                <a:rPr lang="en-US" sz="2400" dirty="0" smtClean="0"/>
                <a:t>	</a:t>
              </a:r>
              <a:r>
                <a:rPr lang="en-US" sz="2400" dirty="0" smtClean="0"/>
                <a:t>                     </a:t>
              </a:r>
              <a:r>
                <a:rPr lang="en-US" dirty="0" smtClean="0"/>
                <a:t>L  - luminosity,</a:t>
              </a:r>
              <a:r>
                <a:rPr lang="en-US" dirty="0" smtClean="0"/>
                <a:t>   </a:t>
              </a:r>
              <a:r>
                <a:rPr lang="en-US" dirty="0" smtClean="0"/>
                <a:t>N – number of events</a:t>
              </a:r>
              <a:endParaRPr lang="en-US" dirty="0" smtClean="0"/>
            </a:p>
          </p:txBody>
        </p:sp>
        <p:graphicFrame>
          <p:nvGraphicFramePr>
            <p:cNvPr id="12" name="Объект 11"/>
            <p:cNvGraphicFramePr>
              <a:graphicFrameLocks noChangeAspect="1"/>
            </p:cNvGraphicFramePr>
            <p:nvPr/>
          </p:nvGraphicFramePr>
          <p:xfrm>
            <a:off x="928662" y="1571612"/>
            <a:ext cx="2049143" cy="357190"/>
          </p:xfrm>
          <a:graphic>
            <a:graphicData uri="http://schemas.openxmlformats.org/presentationml/2006/ole">
              <p:oleObj spid="_x0000_s3074" name="Формула" r:id="rId7" imgW="1384200" imgH="241200" progId="Equation.3">
                <p:embed/>
              </p:oleObj>
            </a:graphicData>
          </a:graphic>
        </p:graphicFrame>
        <p:graphicFrame>
          <p:nvGraphicFramePr>
            <p:cNvPr id="3080" name="Object 8"/>
            <p:cNvGraphicFramePr>
              <a:graphicFrameLocks noChangeAspect="1"/>
            </p:cNvGraphicFramePr>
            <p:nvPr/>
          </p:nvGraphicFramePr>
          <p:xfrm>
            <a:off x="5500694" y="1643050"/>
            <a:ext cx="287338" cy="304240"/>
          </p:xfrm>
          <a:graphic>
            <a:graphicData uri="http://schemas.openxmlformats.org/presentationml/2006/ole">
              <p:oleObj spid="_x0000_s3080" name="Формула" r:id="rId8" imgW="215640" imgH="228600" progId="Equation.3">
                <p:embed/>
              </p:oleObj>
            </a:graphicData>
          </a:graphic>
        </p:graphicFrame>
      </p:grpSp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1285852" y="3325813"/>
          <a:ext cx="176213" cy="206375"/>
        </p:xfrm>
        <a:graphic>
          <a:graphicData uri="http://schemas.openxmlformats.org/presentationml/2006/ole">
            <p:oleObj spid="_x0000_s3081" name="Формула" r:id="rId9" imgW="139680" imgH="164880" progId="Equation.3">
              <p:embed/>
            </p:oleObj>
          </a:graphicData>
        </a:graphic>
      </p:graphicFrame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23" name="Рисунок 22" descr="0_distribution.png"/>
          <p:cNvPicPr>
            <a:picLocks noChangeAspect="1"/>
          </p:cNvPicPr>
          <p:nvPr/>
        </p:nvPicPr>
        <p:blipFill>
          <a:blip r:embed="rId10"/>
          <a:srcRect l="4762" b="5149"/>
          <a:stretch>
            <a:fillRect/>
          </a:stretch>
        </p:blipFill>
        <p:spPr>
          <a:xfrm>
            <a:off x="1500165" y="2928934"/>
            <a:ext cx="3490415" cy="2214578"/>
          </a:xfrm>
          <a:prstGeom prst="rect">
            <a:avLst/>
          </a:prstGeom>
        </p:spPr>
      </p:pic>
      <p:pic>
        <p:nvPicPr>
          <p:cNvPr id="24" name="Рисунок 23" descr="0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29256" y="2922555"/>
            <a:ext cx="2428892" cy="23638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686800" cy="35719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Beam-beam interaction at high energy: 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071538" y="171448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Interaction </a:t>
            </a:r>
            <a:r>
              <a:rPr lang="en-US" dirty="0" smtClean="0"/>
              <a:t>region beam size: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86248" y="364331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 field of oncoming beam</a:t>
            </a:r>
            <a:endParaRPr lang="en-US" baseline="30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2714620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Luminosity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285852" y="2428875"/>
          <a:ext cx="1347787" cy="958850"/>
        </p:xfrm>
        <a:graphic>
          <a:graphicData uri="http://schemas.openxmlformats.org/presentationml/2006/ole">
            <p:oleObj spid="_x0000_s2050" name="Формула" r:id="rId4" imgW="660240" imgH="46980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214810" y="1714488"/>
          <a:ext cx="1149350" cy="322263"/>
        </p:xfrm>
        <a:graphic>
          <a:graphicData uri="http://schemas.openxmlformats.org/presentationml/2006/ole">
            <p:oleObj spid="_x0000_s2051" name="Формула" r:id="rId5" imgW="634680" imgH="241200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1279525" y="3571875"/>
          <a:ext cx="1443038" cy="881063"/>
        </p:xfrm>
        <a:graphic>
          <a:graphicData uri="http://schemas.openxmlformats.org/presentationml/2006/ole">
            <p:oleObj spid="_x0000_s2052" name="Формула" r:id="rId6" imgW="812520" imgH="43164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1357290" y="4572008"/>
          <a:ext cx="1000132" cy="907912"/>
        </p:xfrm>
        <a:graphic>
          <a:graphicData uri="http://schemas.openxmlformats.org/presentationml/2006/ole">
            <p:oleObj spid="_x0000_s2053" name="Формула" r:id="rId7" imgW="545760" imgH="43164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286248" y="464344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Beamstrahlung photons per electron</a:t>
            </a:r>
            <a:endParaRPr lang="en-US" baseline="30000" dirty="0" smtClean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834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size, beta function and </a:t>
            </a:r>
            <a:r>
              <a:rPr lang="en-US" dirty="0" err="1" smtClean="0"/>
              <a:t>emittance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7693624" cy="2935228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pt-BR" dirty="0" smtClean="0"/>
              <a:t>Beam size </a:t>
            </a:r>
          </a:p>
          <a:p>
            <a:r>
              <a:rPr lang="en-US" dirty="0" smtClean="0"/>
              <a:t>Beta function is reflection of focusing </a:t>
            </a:r>
            <a:r>
              <a:rPr lang="en-US" dirty="0" smtClean="0"/>
              <a:t>magnets </a:t>
            </a:r>
            <a:r>
              <a:rPr lang="en-US" dirty="0" smtClean="0"/>
              <a:t>all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along the </a:t>
            </a:r>
            <a:r>
              <a:rPr lang="en-US" dirty="0" err="1" smtClean="0"/>
              <a:t>linacs</a:t>
            </a:r>
            <a:r>
              <a:rPr lang="en-US" dirty="0" smtClean="0"/>
              <a:t>.</a:t>
            </a:r>
            <a:endParaRPr lang="pt-BR" dirty="0" smtClean="0"/>
          </a:p>
          <a:p>
            <a:r>
              <a:rPr lang="en-US" dirty="0" smtClean="0"/>
              <a:t>The transverse </a:t>
            </a:r>
            <a:r>
              <a:rPr lang="en-US" dirty="0" err="1" smtClean="0"/>
              <a:t>emittance</a:t>
            </a:r>
            <a:r>
              <a:rPr lang="en-US" dirty="0" smtClean="0"/>
              <a:t> - the volume in the phase</a:t>
            </a:r>
          </a:p>
          <a:p>
            <a:pPr>
              <a:buNone/>
            </a:pPr>
            <a:r>
              <a:rPr lang="en-US" dirty="0" smtClean="0"/>
              <a:t>space of position x and normalized momentum x’.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0" y="3786190"/>
            <a:ext cx="8577624" cy="2664296"/>
            <a:chOff x="0" y="188640"/>
            <a:chExt cx="8577624" cy="3024336"/>
          </a:xfrm>
        </p:grpSpPr>
        <p:pic>
          <p:nvPicPr>
            <p:cNvPr id="4" name="Содержимое 3" descr="X_PrimeToX.png"/>
            <p:cNvPicPr>
              <a:picLocks noChangeAspect="1"/>
            </p:cNvPicPr>
            <p:nvPr/>
          </p:nvPicPr>
          <p:blipFill>
            <a:blip r:embed="rId4" cstate="print"/>
            <a:srcRect b="12766"/>
            <a:stretch>
              <a:fillRect/>
            </a:stretch>
          </p:blipFill>
          <p:spPr>
            <a:xfrm>
              <a:off x="0" y="260648"/>
              <a:ext cx="4514292" cy="2952328"/>
            </a:xfrm>
            <a:prstGeom prst="rect">
              <a:avLst/>
            </a:prstGeom>
          </p:spPr>
        </p:pic>
        <p:pic>
          <p:nvPicPr>
            <p:cNvPr id="5" name="Рисунок 4" descr="Y_PrimetoY.png"/>
            <p:cNvPicPr>
              <a:picLocks noChangeAspect="1"/>
            </p:cNvPicPr>
            <p:nvPr/>
          </p:nvPicPr>
          <p:blipFill>
            <a:blip r:embed="rId5" cstate="print"/>
            <a:srcRect l="12269" b="12500"/>
            <a:stretch>
              <a:fillRect/>
            </a:stretch>
          </p:blipFill>
          <p:spPr>
            <a:xfrm>
              <a:off x="4571999" y="188640"/>
              <a:ext cx="4005625" cy="3024336"/>
            </a:xfrm>
            <a:prstGeom prst="rect">
              <a:avLst/>
            </a:prstGeom>
          </p:spPr>
        </p:pic>
      </p:grpSp>
      <p:sp>
        <p:nvSpPr>
          <p:cNvPr id="12" name="Овал 11"/>
          <p:cNvSpPr/>
          <p:nvPr/>
        </p:nvSpPr>
        <p:spPr>
          <a:xfrm>
            <a:off x="2339752" y="4797152"/>
            <a:ext cx="504056" cy="115212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2555776" y="4437112"/>
            <a:ext cx="0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2555776" y="5373216"/>
            <a:ext cx="855712" cy="8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555776" y="45091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771800" y="529191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2490669" y="1765206"/>
          <a:ext cx="1795579" cy="520786"/>
        </p:xfrm>
        <a:graphic>
          <a:graphicData uri="http://schemas.openxmlformats.org/presentationml/2006/ole">
            <p:oleObj spid="_x0000_s1026" name="Формула" r:id="rId6" imgW="876240" imgH="253800" progId="Equation.3">
              <p:embed/>
            </p:oleObj>
          </a:graphicData>
        </a:graphic>
      </p:graphicFrame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parameters of CLIC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473284"/>
            <a:ext cx="6012160" cy="411481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Total </a:t>
            </a:r>
            <a:r>
              <a:rPr lang="en-US" dirty="0" smtClean="0"/>
              <a:t>luminosity(1/cm</a:t>
            </a:r>
            <a:r>
              <a:rPr lang="en-US" baseline="30000" dirty="0" smtClean="0"/>
              <a:t>2 </a:t>
            </a:r>
            <a:r>
              <a:rPr lang="en-US" dirty="0" smtClean="0"/>
              <a:t>s): </a:t>
            </a:r>
            <a:r>
              <a:rPr lang="en-US" dirty="0" smtClean="0"/>
              <a:t>5.9 *10</a:t>
            </a:r>
            <a:r>
              <a:rPr lang="en-US" baseline="30000" dirty="0" smtClean="0"/>
              <a:t>34 </a:t>
            </a:r>
            <a:endParaRPr lang="en-US" dirty="0" smtClean="0"/>
          </a:p>
          <a:p>
            <a:r>
              <a:rPr lang="en-US" dirty="0" smtClean="0"/>
              <a:t>Bunch charge(10</a:t>
            </a:r>
            <a:r>
              <a:rPr lang="en-US" baseline="30000" dirty="0" smtClean="0"/>
              <a:t>9 </a:t>
            </a:r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/e</a:t>
            </a:r>
            <a:r>
              <a:rPr lang="en-US" baseline="30000" dirty="0" smtClean="0"/>
              <a:t>+</a:t>
            </a:r>
            <a:r>
              <a:rPr lang="en-US" dirty="0" smtClean="0">
                <a:sym typeface="Wingdings" pitchFamily="2" charset="2"/>
              </a:rPr>
              <a:t>):  3.72</a:t>
            </a:r>
            <a:endParaRPr lang="en-US" dirty="0" smtClean="0"/>
          </a:p>
          <a:p>
            <a:r>
              <a:rPr lang="en-US" dirty="0" smtClean="0"/>
              <a:t>Bunch </a:t>
            </a:r>
            <a:r>
              <a:rPr lang="en-US" dirty="0" err="1" smtClean="0"/>
              <a:t>lengh</a:t>
            </a:r>
            <a:r>
              <a:rPr lang="en-US" dirty="0" smtClean="0"/>
              <a:t>(</a:t>
            </a:r>
            <a:r>
              <a:rPr lang="el-GR" dirty="0" smtClean="0"/>
              <a:t>μ</a:t>
            </a:r>
            <a:r>
              <a:rPr lang="en-US" dirty="0" smtClean="0"/>
              <a:t>m): 44</a:t>
            </a:r>
          </a:p>
          <a:p>
            <a:r>
              <a:rPr lang="en-US" dirty="0" smtClean="0"/>
              <a:t>Hor./vert. IP beam size(nm): 40/1 </a:t>
            </a:r>
          </a:p>
          <a:p>
            <a:r>
              <a:rPr lang="en-US" dirty="0" smtClean="0"/>
              <a:t>Beta </a:t>
            </a:r>
            <a:r>
              <a:rPr lang="en-US" dirty="0" smtClean="0"/>
              <a:t>function(mm): </a:t>
            </a:r>
            <a:r>
              <a:rPr lang="en-US" dirty="0" smtClean="0"/>
              <a:t>6.9/</a:t>
            </a:r>
            <a:r>
              <a:rPr lang="en-US" dirty="0"/>
              <a:t> </a:t>
            </a:r>
            <a:r>
              <a:rPr lang="en-US" dirty="0" smtClean="0"/>
              <a:t>0.068</a:t>
            </a:r>
            <a:endParaRPr lang="en-US" dirty="0" smtClean="0"/>
          </a:p>
          <a:p>
            <a:r>
              <a:rPr lang="en-US" dirty="0" smtClean="0"/>
              <a:t>Hor./vert. </a:t>
            </a:r>
            <a:r>
              <a:rPr lang="en-US" dirty="0" err="1" smtClean="0"/>
              <a:t>emittance</a:t>
            </a:r>
            <a:endParaRPr lang="en-US" dirty="0"/>
          </a:p>
          <a:p>
            <a:pPr>
              <a:buNone/>
            </a:pPr>
            <a:r>
              <a:rPr lang="en-US" dirty="0" smtClean="0"/>
              <a:t>			(10</a:t>
            </a:r>
            <a:r>
              <a:rPr lang="en-US" baseline="30000" dirty="0" smtClean="0"/>
              <a:t>-5</a:t>
            </a:r>
            <a:r>
              <a:rPr lang="en-US" dirty="0" smtClean="0"/>
              <a:t>/10</a:t>
            </a:r>
            <a:r>
              <a:rPr lang="en-US" baseline="30000" dirty="0" smtClean="0"/>
              <a:t>-8 </a:t>
            </a:r>
            <a:r>
              <a:rPr lang="en-US" dirty="0" smtClean="0"/>
              <a:t> </a:t>
            </a:r>
            <a:r>
              <a:rPr lang="en-US" dirty="0" err="1" smtClean="0"/>
              <a:t>mrad</a:t>
            </a:r>
            <a:r>
              <a:rPr lang="en-US" dirty="0" smtClean="0"/>
              <a:t>) </a:t>
            </a:r>
            <a:r>
              <a:rPr lang="en-US" dirty="0" smtClean="0"/>
              <a:t>: </a:t>
            </a:r>
            <a:r>
              <a:rPr lang="ru-RU" dirty="0" smtClean="0"/>
              <a:t>6</a:t>
            </a:r>
            <a:r>
              <a:rPr lang="en-US" dirty="0" smtClean="0"/>
              <a:t>.</a:t>
            </a:r>
            <a:r>
              <a:rPr lang="ru-RU" dirty="0" smtClean="0"/>
              <a:t>6 </a:t>
            </a:r>
            <a:r>
              <a:rPr lang="en-US" dirty="0" smtClean="0"/>
              <a:t>/2</a:t>
            </a:r>
            <a:endParaRPr lang="en-US" dirty="0" smtClean="0"/>
          </a:p>
          <a:p>
            <a:r>
              <a:rPr lang="en-US" dirty="0" smtClean="0"/>
              <a:t>Beamstrahlung photons per electron: 2.2</a:t>
            </a:r>
          </a:p>
          <a:p>
            <a:endParaRPr lang="en-US" baseline="30000" dirty="0" smtClean="0"/>
          </a:p>
          <a:p>
            <a:endParaRPr lang="en-US" baseline="30000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5" name="Рисунок 4" descr="XtoY-Color.png"/>
          <p:cNvPicPr>
            <a:picLocks noChangeAspect="1"/>
          </p:cNvPicPr>
          <p:nvPr/>
        </p:nvPicPr>
        <p:blipFill>
          <a:blip r:embed="rId3" cstate="print"/>
          <a:srcRect l="10190" b="9841"/>
          <a:stretch>
            <a:fillRect/>
          </a:stretch>
        </p:blipFill>
        <p:spPr>
          <a:xfrm>
            <a:off x="98267" y="1285860"/>
            <a:ext cx="2961565" cy="2016224"/>
          </a:xfrm>
          <a:prstGeom prst="rect">
            <a:avLst/>
          </a:prstGeom>
        </p:spPr>
      </p:pic>
      <p:pic>
        <p:nvPicPr>
          <p:cNvPr id="6" name="Рисунок 5" descr="somefile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07010" y="4230778"/>
            <a:ext cx="2679832" cy="1928826"/>
          </a:xfrm>
          <a:prstGeom prst="rect">
            <a:avLst/>
          </a:prstGeom>
        </p:spPr>
      </p:pic>
      <p:pic>
        <p:nvPicPr>
          <p:cNvPr id="7" name="Рисунок 6" descr="EtoZ_Distributions_colorfu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43240" y="4230778"/>
            <a:ext cx="2754552" cy="2000264"/>
          </a:xfrm>
          <a:prstGeom prst="rect">
            <a:avLst/>
          </a:prstGeom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5</a:t>
            </a:fld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107505" y="3446100"/>
            <a:ext cx="3096344" cy="2383326"/>
            <a:chOff x="107505" y="3573016"/>
            <a:chExt cx="3096344" cy="2383326"/>
          </a:xfrm>
        </p:grpSpPr>
        <p:pic>
          <p:nvPicPr>
            <p:cNvPr id="4" name="Рисунок 3" descr="3Dxyz1.png"/>
            <p:cNvPicPr>
              <a:picLocks noChangeAspect="1"/>
            </p:cNvPicPr>
            <p:nvPr/>
          </p:nvPicPr>
          <p:blipFill>
            <a:blip r:embed="rId6" cstate="print"/>
            <a:srcRect l="6165"/>
            <a:stretch>
              <a:fillRect/>
            </a:stretch>
          </p:blipFill>
          <p:spPr>
            <a:xfrm>
              <a:off x="107505" y="3573016"/>
              <a:ext cx="3096344" cy="237626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 useBgFill="1">
          <p:nvSpPr>
            <p:cNvPr id="10" name="TextBox 9"/>
            <p:cNvSpPr txBox="1"/>
            <p:nvPr/>
          </p:nvSpPr>
          <p:spPr>
            <a:xfrm rot="21208023">
              <a:off x="1854480" y="5740898"/>
              <a:ext cx="793222" cy="21544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z</a:t>
              </a:r>
              <a:r>
                <a:rPr lang="en-US" sz="800" dirty="0" smtClean="0"/>
                <a:t>,[</a:t>
              </a:r>
              <a:r>
                <a:rPr lang="el-GR" sz="800" dirty="0" smtClean="0"/>
                <a:t>μ</a:t>
              </a:r>
              <a:r>
                <a:rPr lang="en-US" sz="800" dirty="0" smtClean="0"/>
                <a:t>m]</a:t>
              </a:r>
              <a:endParaRPr lang="ru-RU" sz="800" dirty="0"/>
            </a:p>
          </p:txBody>
        </p:sp>
      </p:grpSp>
      <p:cxnSp>
        <p:nvCxnSpPr>
          <p:cNvPr id="13" name="Прямая со стрелкой 12"/>
          <p:cNvCxnSpPr/>
          <p:nvPr/>
        </p:nvCxnSpPr>
        <p:spPr>
          <a:xfrm rot="10800000" flipV="1">
            <a:off x="3643306" y="6215082"/>
            <a:ext cx="1714512" cy="1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29124" y="6193057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Beam goes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Рисунок 192" descr="3Dxyz1.png"/>
          <p:cNvPicPr>
            <a:picLocks noChangeAspect="1"/>
          </p:cNvPicPr>
          <p:nvPr/>
        </p:nvPicPr>
        <p:blipFill>
          <a:blip r:embed="rId3" cstate="print"/>
          <a:srcRect l="23484" t="42088" r="13732" b="30855"/>
          <a:stretch>
            <a:fillRect/>
          </a:stretch>
        </p:blipFill>
        <p:spPr>
          <a:xfrm>
            <a:off x="6072198" y="3324408"/>
            <a:ext cx="2071702" cy="642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" name="Рисунок 193" descr="3Dxyz1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65"/>
          <a:stretch>
            <a:fillRect/>
          </a:stretch>
        </p:blipFill>
        <p:spPr>
          <a:xfrm>
            <a:off x="5572132" y="2922607"/>
            <a:ext cx="3096344" cy="2071702"/>
          </a:xfrm>
          <a:prstGeom prst="roundRect">
            <a:avLst>
              <a:gd name="adj" fmla="val 50000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コンテンツ プレースホルダ 2"/>
          <p:cNvSpPr txBox="1">
            <a:spLocks/>
          </p:cNvSpPr>
          <p:nvPr/>
        </p:nvSpPr>
        <p:spPr>
          <a:xfrm>
            <a:off x="357158" y="422277"/>
            <a:ext cx="7929618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altLang="ja-JP" sz="3200" dirty="0" smtClean="0"/>
              <a:t>Guinea-Pig simulations bases </a:t>
            </a:r>
          </a:p>
        </p:txBody>
      </p:sp>
      <p:sp>
        <p:nvSpPr>
          <p:cNvPr id="9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421461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6</a:t>
            </a:r>
            <a:endParaRPr kumimoji="1" lang="ja-JP" altLang="en-US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7158" y="1252706"/>
            <a:ext cx="2357454" cy="857256"/>
          </a:xfrm>
          <a:prstGeom prst="round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>
            <a:stCxn id="12" idx="3"/>
          </p:cNvCxnSpPr>
          <p:nvPr/>
        </p:nvCxnSpPr>
        <p:spPr>
          <a:xfrm>
            <a:off x="1939578" y="5976479"/>
            <a:ext cx="775034" cy="2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8" name="TextBox 17"/>
          <p:cNvSpPr txBox="1"/>
          <p:nvPr/>
        </p:nvSpPr>
        <p:spPr>
          <a:xfrm>
            <a:off x="6215074" y="1214422"/>
            <a:ext cx="36735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Accelerator</a:t>
            </a:r>
            <a:endParaRPr lang="en-US" sz="2400" dirty="0" smtClean="0"/>
          </a:p>
          <a:p>
            <a:r>
              <a:rPr lang="en-US" sz="2400" dirty="0" smtClean="0"/>
              <a:t>    Simulation</a:t>
            </a:r>
            <a:endParaRPr lang="ru-RU" sz="2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58" y="5708689"/>
            <a:ext cx="1582420" cy="535579"/>
          </a:xfrm>
          <a:prstGeom prst="round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-571536" y="5711165"/>
            <a:ext cx="3440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Guinea-Pig</a:t>
            </a: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14612" y="5637275"/>
            <a:ext cx="3714776" cy="606993"/>
          </a:xfrm>
          <a:prstGeom prst="round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786050" y="567320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Luminosity spectrum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57158" y="2467152"/>
            <a:ext cx="2286016" cy="2246769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ENERGY</a:t>
            </a:r>
            <a:endParaRPr lang="en-US" sz="2000" dirty="0" smtClean="0"/>
          </a:p>
          <a:p>
            <a:r>
              <a:rPr lang="en-US" sz="2000" dirty="0" smtClean="0"/>
              <a:t>N_PART</a:t>
            </a:r>
            <a:endParaRPr lang="en-US" sz="2000" dirty="0" smtClean="0"/>
          </a:p>
          <a:p>
            <a:r>
              <a:rPr lang="en-US" sz="2000" dirty="0" smtClean="0"/>
              <a:t>BETA_X </a:t>
            </a:r>
          </a:p>
          <a:p>
            <a:r>
              <a:rPr lang="en-US" sz="2000" dirty="0" smtClean="0"/>
              <a:t>BETA_Y </a:t>
            </a:r>
            <a:r>
              <a:rPr lang="en-US" sz="2000" dirty="0" smtClean="0"/>
              <a:t> </a:t>
            </a:r>
            <a:endParaRPr lang="en-US" sz="2000" dirty="0" smtClean="0"/>
          </a:p>
          <a:p>
            <a:r>
              <a:rPr lang="en-US" sz="2000" dirty="0" smtClean="0"/>
              <a:t>EMIT_X </a:t>
            </a:r>
          </a:p>
          <a:p>
            <a:r>
              <a:rPr lang="en-US" sz="2000" dirty="0" smtClean="0"/>
              <a:t>EMIT_Y</a:t>
            </a:r>
          </a:p>
          <a:p>
            <a:r>
              <a:rPr lang="en-US" sz="2000" dirty="0" err="1" smtClean="0"/>
              <a:t>E_spread</a:t>
            </a:r>
            <a:endParaRPr lang="en-US" sz="2000" dirty="0" smtClean="0"/>
          </a:p>
        </p:txBody>
      </p:sp>
      <p:cxnSp>
        <p:nvCxnSpPr>
          <p:cNvPr id="51" name="Прямая со стрелкой 50"/>
          <p:cNvCxnSpPr/>
          <p:nvPr/>
        </p:nvCxnSpPr>
        <p:spPr>
          <a:xfrm rot="5400000">
            <a:off x="822299" y="228776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58" name="Скругленный прямоугольник 57"/>
          <p:cNvSpPr/>
          <p:nvPr/>
        </p:nvSpPr>
        <p:spPr>
          <a:xfrm>
            <a:off x="6286512" y="1252706"/>
            <a:ext cx="2500330" cy="811468"/>
          </a:xfrm>
          <a:prstGeom prst="round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14282" y="1428736"/>
            <a:ext cx="3782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</a:t>
            </a:r>
            <a:r>
              <a:rPr lang="en-US" sz="2400" dirty="0" smtClean="0"/>
              <a:t>Beam </a:t>
            </a:r>
            <a:r>
              <a:rPr lang="en-US" sz="2400" dirty="0" smtClean="0"/>
              <a:t>generator</a:t>
            </a:r>
            <a:endParaRPr lang="ru-RU" sz="2400" dirty="0"/>
          </a:p>
        </p:txBody>
      </p:sp>
      <p:sp>
        <p:nvSpPr>
          <p:cNvPr id="86" name="TextBox 85"/>
          <p:cNvSpPr txBox="1"/>
          <p:nvPr/>
        </p:nvSpPr>
        <p:spPr>
          <a:xfrm>
            <a:off x="6286512" y="2467152"/>
            <a:ext cx="2143140" cy="40011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Offset, </a:t>
            </a:r>
            <a:r>
              <a:rPr lang="en-US" sz="2000" dirty="0" smtClean="0"/>
              <a:t>N_PART</a:t>
            </a:r>
            <a:endParaRPr lang="ru-RU" sz="2000" dirty="0"/>
          </a:p>
        </p:txBody>
      </p:sp>
      <p:cxnSp>
        <p:nvCxnSpPr>
          <p:cNvPr id="87" name="Прямая со стрелкой 86"/>
          <p:cNvCxnSpPr/>
          <p:nvPr/>
        </p:nvCxnSpPr>
        <p:spPr>
          <a:xfrm rot="5400000">
            <a:off x="6751653" y="228776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19" name="Shape 118"/>
          <p:cNvCxnSpPr>
            <a:stCxn id="86" idx="3"/>
            <a:endCxn id="124" idx="3"/>
          </p:cNvCxnSpPr>
          <p:nvPr/>
        </p:nvCxnSpPr>
        <p:spPr>
          <a:xfrm>
            <a:off x="8429652" y="2667207"/>
            <a:ext cx="82222" cy="3273347"/>
          </a:xfrm>
          <a:prstGeom prst="bentConnector3">
            <a:avLst>
              <a:gd name="adj1" fmla="val 378028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Скругленный прямоугольник 123"/>
          <p:cNvSpPr/>
          <p:nvPr/>
        </p:nvSpPr>
        <p:spPr>
          <a:xfrm>
            <a:off x="6929454" y="5672764"/>
            <a:ext cx="1582420" cy="535579"/>
          </a:xfrm>
          <a:prstGeom prst="roundRect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TextBox 124"/>
          <p:cNvSpPr txBox="1"/>
          <p:nvPr/>
        </p:nvSpPr>
        <p:spPr>
          <a:xfrm>
            <a:off x="5929322" y="5747090"/>
            <a:ext cx="3583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Guinea-Pig</a:t>
            </a:r>
            <a:endParaRPr lang="ru-RU" sz="2400" dirty="0"/>
          </a:p>
        </p:txBody>
      </p:sp>
      <p:cxnSp>
        <p:nvCxnSpPr>
          <p:cNvPr id="126" name="Прямая со стрелкой 125"/>
          <p:cNvCxnSpPr/>
          <p:nvPr/>
        </p:nvCxnSpPr>
        <p:spPr>
          <a:xfrm rot="5400000">
            <a:off x="463521" y="5172904"/>
            <a:ext cx="929488" cy="7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cxnSp>
        <p:nvCxnSpPr>
          <p:cNvPr id="196" name="Прямая со стрелкой 195"/>
          <p:cNvCxnSpPr/>
          <p:nvPr/>
        </p:nvCxnSpPr>
        <p:spPr>
          <a:xfrm flipV="1">
            <a:off x="5429256" y="3708426"/>
            <a:ext cx="714380" cy="714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Прямая со стрелкой 196"/>
          <p:cNvCxnSpPr/>
          <p:nvPr/>
        </p:nvCxnSpPr>
        <p:spPr>
          <a:xfrm rot="5400000" flipH="1" flipV="1">
            <a:off x="6179355" y="4003069"/>
            <a:ext cx="500066" cy="1588"/>
          </a:xfrm>
          <a:prstGeom prst="straightConnector1">
            <a:avLst/>
          </a:prstGeom>
          <a:ln w="31750">
            <a:solidFill>
              <a:srgbClr val="FFC000"/>
            </a:solidFill>
            <a:miter lim="800000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Прямая со стрелкой 205"/>
          <p:cNvCxnSpPr/>
          <p:nvPr/>
        </p:nvCxnSpPr>
        <p:spPr>
          <a:xfrm rot="5400000" flipH="1" flipV="1">
            <a:off x="7639469" y="3820109"/>
            <a:ext cx="428628" cy="8730"/>
          </a:xfrm>
          <a:prstGeom prst="straightConnector1">
            <a:avLst/>
          </a:prstGeom>
          <a:ln w="31750">
            <a:solidFill>
              <a:srgbClr val="FFC000"/>
            </a:solidFill>
            <a:miter lim="800000"/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Прямая со стрелкой 206"/>
          <p:cNvCxnSpPr/>
          <p:nvPr/>
        </p:nvCxnSpPr>
        <p:spPr>
          <a:xfrm rot="10800000" flipV="1">
            <a:off x="7929586" y="3868604"/>
            <a:ext cx="642942" cy="541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Соединительная линия уступом 212"/>
          <p:cNvCxnSpPr/>
          <p:nvPr/>
        </p:nvCxnSpPr>
        <p:spPr>
          <a:xfrm>
            <a:off x="6429388" y="2824342"/>
            <a:ext cx="1428760" cy="1000132"/>
          </a:xfrm>
          <a:prstGeom prst="bentConnector3">
            <a:avLst>
              <a:gd name="adj1" fmla="val 60667"/>
            </a:avLst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Соединительная линия уступом 214"/>
          <p:cNvCxnSpPr>
            <a:stCxn id="86" idx="2"/>
          </p:cNvCxnSpPr>
          <p:nvPr/>
        </p:nvCxnSpPr>
        <p:spPr>
          <a:xfrm rot="5400000">
            <a:off x="6307975" y="2988681"/>
            <a:ext cx="1171526" cy="928688"/>
          </a:xfrm>
          <a:prstGeom prst="bentConnector3">
            <a:avLst>
              <a:gd name="adj1" fmla="val 50000"/>
            </a:avLst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Прямая со стрелкой 222"/>
          <p:cNvCxnSpPr/>
          <p:nvPr/>
        </p:nvCxnSpPr>
        <p:spPr>
          <a:xfrm rot="10800000">
            <a:off x="6438912" y="5986220"/>
            <a:ext cx="490542" cy="82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pic>
        <p:nvPicPr>
          <p:cNvPr id="231" name="Рисунок 230" descr="L_distribution_OffSet87_Log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1422409"/>
            <a:ext cx="2607585" cy="190982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 rot="21203034">
            <a:off x="5203028" y="3491713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/>
              <a:t>electrons</a:t>
            </a:r>
            <a:endParaRPr lang="ru-RU" sz="1200" dirty="0"/>
          </a:p>
        </p:txBody>
      </p:sp>
      <p:sp>
        <p:nvSpPr>
          <p:cNvPr id="35" name="TextBox 34"/>
          <p:cNvSpPr txBox="1"/>
          <p:nvPr/>
        </p:nvSpPr>
        <p:spPr>
          <a:xfrm rot="21203034">
            <a:off x="7914059" y="3603713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positrons</a:t>
            </a:r>
            <a:endParaRPr lang="ru-RU" sz="1200" dirty="0"/>
          </a:p>
        </p:txBody>
      </p:sp>
      <p:pic>
        <p:nvPicPr>
          <p:cNvPr id="37" name="Рисунок 36" descr="Laa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926" y="3797209"/>
            <a:ext cx="2617271" cy="1774931"/>
          </a:xfrm>
          <a:prstGeom prst="rect">
            <a:avLst/>
          </a:prstGeom>
        </p:spPr>
      </p:pic>
      <p:sp>
        <p:nvSpPr>
          <p:cNvPr id="38" name="Дата 37"/>
          <p:cNvSpPr>
            <a:spLocks noGrp="1"/>
          </p:cNvSpPr>
          <p:nvPr>
            <p:ph type="dt" sz="half" idx="10"/>
          </p:nvPr>
        </p:nvSpPr>
        <p:spPr>
          <a:xfrm>
            <a:off x="457200" y="6421461"/>
            <a:ext cx="2133600" cy="365125"/>
          </a:xfrm>
        </p:spPr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 txBox="1">
            <a:spLocks/>
          </p:cNvSpPr>
          <p:nvPr/>
        </p:nvSpPr>
        <p:spPr>
          <a:xfrm>
            <a:off x="500034" y="285728"/>
            <a:ext cx="771530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Changing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BETA_Y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7</a:t>
            </a:fld>
            <a:endParaRPr lang="ru-RU"/>
          </a:p>
        </p:txBody>
      </p:sp>
      <p:grpSp>
        <p:nvGrpSpPr>
          <p:cNvPr id="19" name="Группа 18"/>
          <p:cNvGrpSpPr/>
          <p:nvPr/>
        </p:nvGrpSpPr>
        <p:grpSpPr>
          <a:xfrm>
            <a:off x="857224" y="3857629"/>
            <a:ext cx="7429552" cy="2286016"/>
            <a:chOff x="857224" y="3857628"/>
            <a:chExt cx="7572428" cy="2442851"/>
          </a:xfrm>
        </p:grpSpPr>
        <p:pic>
          <p:nvPicPr>
            <p:cNvPr id="6" name="Рисунок 5" descr="L_distribution_BETA_X_zoom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57752" y="3897042"/>
              <a:ext cx="3571900" cy="2403437"/>
            </a:xfrm>
            <a:prstGeom prst="rect">
              <a:avLst/>
            </a:prstGeom>
          </p:spPr>
        </p:pic>
        <p:pic>
          <p:nvPicPr>
            <p:cNvPr id="10" name="Рисунок 9" descr="L_distribution_BETA_X_Logy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7224" y="3857628"/>
              <a:ext cx="3571900" cy="2403437"/>
            </a:xfrm>
            <a:prstGeom prst="rect">
              <a:avLst/>
            </a:prstGeom>
          </p:spPr>
        </p:pic>
        <p:pic>
          <p:nvPicPr>
            <p:cNvPr id="14" name="Рисунок 13" descr="L_distribution_BETA_X_zoom.png"/>
            <p:cNvPicPr>
              <a:picLocks noChangeAspect="1"/>
            </p:cNvPicPr>
            <p:nvPr/>
          </p:nvPicPr>
          <p:blipFill>
            <a:blip r:embed="rId5"/>
            <a:srcRect l="80173" t="11864" r="5819" b="10275"/>
            <a:stretch>
              <a:fillRect/>
            </a:stretch>
          </p:blipFill>
          <p:spPr>
            <a:xfrm>
              <a:off x="3714744" y="4115904"/>
              <a:ext cx="500066" cy="1884864"/>
            </a:xfrm>
            <a:prstGeom prst="rect">
              <a:avLst/>
            </a:prstGeom>
          </p:spPr>
        </p:pic>
        <p:pic>
          <p:nvPicPr>
            <p:cNvPr id="15" name="Рисунок 14" descr="L_distribution_BETA_X_zoom.png"/>
            <p:cNvPicPr>
              <a:picLocks noChangeAspect="1"/>
            </p:cNvPicPr>
            <p:nvPr/>
          </p:nvPicPr>
          <p:blipFill>
            <a:blip r:embed="rId5"/>
            <a:srcRect l="80173" t="11864" r="5819" b="10275"/>
            <a:stretch>
              <a:fillRect/>
            </a:stretch>
          </p:blipFill>
          <p:spPr>
            <a:xfrm>
              <a:off x="7715272" y="4187342"/>
              <a:ext cx="500066" cy="1884864"/>
            </a:xfrm>
            <a:prstGeom prst="rect">
              <a:avLst/>
            </a:prstGeom>
          </p:spPr>
        </p:pic>
      </p:grpSp>
      <p:grpSp>
        <p:nvGrpSpPr>
          <p:cNvPr id="18" name="Группа 17"/>
          <p:cNvGrpSpPr/>
          <p:nvPr/>
        </p:nvGrpSpPr>
        <p:grpSpPr>
          <a:xfrm>
            <a:off x="857224" y="785794"/>
            <a:ext cx="7429552" cy="2286016"/>
            <a:chOff x="857224" y="1285860"/>
            <a:chExt cx="7643866" cy="2403437"/>
          </a:xfrm>
        </p:grpSpPr>
        <p:pic>
          <p:nvPicPr>
            <p:cNvPr id="11" name="Рисунок 10" descr="L_distribution_BETA_Y_Logy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57224" y="1285860"/>
              <a:ext cx="3544051" cy="2403437"/>
            </a:xfrm>
            <a:prstGeom prst="rect">
              <a:avLst/>
            </a:prstGeom>
          </p:spPr>
        </p:pic>
        <p:pic>
          <p:nvPicPr>
            <p:cNvPr id="5" name="Рисунок 4" descr="L_distribution_BETA_Y_zoom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01342" y="1285860"/>
              <a:ext cx="3599748" cy="2403437"/>
            </a:xfrm>
            <a:prstGeom prst="rect">
              <a:avLst/>
            </a:prstGeom>
          </p:spPr>
        </p:pic>
        <p:pic>
          <p:nvPicPr>
            <p:cNvPr id="16" name="Рисунок 15" descr="L_distribution_BETA_Y_zoom.png"/>
            <p:cNvPicPr>
              <a:picLocks noChangeAspect="1"/>
            </p:cNvPicPr>
            <p:nvPr/>
          </p:nvPicPr>
          <p:blipFill>
            <a:blip r:embed="rId8"/>
            <a:srcRect l="80550" t="11123" r="5172" b="11016"/>
            <a:stretch>
              <a:fillRect/>
            </a:stretch>
          </p:blipFill>
          <p:spPr>
            <a:xfrm>
              <a:off x="3712558" y="1571612"/>
              <a:ext cx="502252" cy="1857388"/>
            </a:xfrm>
            <a:prstGeom prst="rect">
              <a:avLst/>
            </a:prstGeom>
          </p:spPr>
        </p:pic>
        <p:pic>
          <p:nvPicPr>
            <p:cNvPr id="17" name="Рисунок 16" descr="L_distribution_BETA_Y_zoom.png"/>
            <p:cNvPicPr>
              <a:picLocks noChangeAspect="1"/>
            </p:cNvPicPr>
            <p:nvPr/>
          </p:nvPicPr>
          <p:blipFill>
            <a:blip r:embed="rId8"/>
            <a:srcRect l="80550" t="11123" r="5172" b="11016"/>
            <a:stretch>
              <a:fillRect/>
            </a:stretch>
          </p:blipFill>
          <p:spPr>
            <a:xfrm>
              <a:off x="7786710" y="1571612"/>
              <a:ext cx="502252" cy="1857388"/>
            </a:xfrm>
            <a:prstGeom prst="rect">
              <a:avLst/>
            </a:prstGeom>
          </p:spPr>
        </p:pic>
      </p:grpSp>
      <p:sp>
        <p:nvSpPr>
          <p:cNvPr id="20" name="Заголовок 1"/>
          <p:cNvSpPr txBox="1">
            <a:spLocks/>
          </p:cNvSpPr>
          <p:nvPr/>
        </p:nvSpPr>
        <p:spPr>
          <a:xfrm>
            <a:off x="428596" y="3357562"/>
            <a:ext cx="771530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Changing 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BETA_X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Содержимое 2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09558" y="2952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2D luminosity spectrum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1643050"/>
            <a:ext cx="578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baseline="-25000" dirty="0" err="1" smtClean="0"/>
              <a:t>s</a:t>
            </a:r>
            <a:r>
              <a:rPr lang="en-US" dirty="0" smtClean="0"/>
              <a:t>=1.5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HEAD_e</a:t>
            </a:r>
            <a:r>
              <a:rPr lang="en-US" dirty="0" smtClean="0"/>
              <a:t>” </a:t>
            </a:r>
            <a:r>
              <a:rPr lang="en-US" dirty="0" smtClean="0"/>
              <a:t>with E</a:t>
            </a:r>
            <a:r>
              <a:rPr lang="en-US" baseline="-25000" dirty="0" smtClean="0"/>
              <a:t>1e </a:t>
            </a:r>
            <a:r>
              <a:rPr lang="en-US" dirty="0" smtClean="0"/>
              <a:t>~ 1.51 </a:t>
            </a:r>
            <a:r>
              <a:rPr lang="en-US" dirty="0" err="1" smtClean="0"/>
              <a:t>TeV</a:t>
            </a:r>
            <a:r>
              <a:rPr lang="en-US" dirty="0" smtClean="0"/>
              <a:t> &gt;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-e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HEAD_p</a:t>
            </a:r>
            <a:r>
              <a:rPr lang="en-US" dirty="0" smtClean="0"/>
              <a:t>” with E</a:t>
            </a:r>
            <a:r>
              <a:rPr lang="en-US" baseline="-25000" dirty="0" smtClean="0"/>
              <a:t>1p </a:t>
            </a:r>
            <a:r>
              <a:rPr lang="en-US" dirty="0" smtClean="0"/>
              <a:t>~ 1.51 </a:t>
            </a:r>
            <a:r>
              <a:rPr lang="en-US" dirty="0" err="1" smtClean="0"/>
              <a:t>TeV</a:t>
            </a:r>
            <a:r>
              <a:rPr lang="en-US" dirty="0" smtClean="0"/>
              <a:t> &gt;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-p</a:t>
            </a:r>
            <a:endParaRPr lang="en-US" dirty="0" smtClean="0"/>
          </a:p>
        </p:txBody>
      </p:sp>
      <p:pic>
        <p:nvPicPr>
          <p:cNvPr id="11" name="Рисунок 10" descr="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714752"/>
            <a:ext cx="2428892" cy="2363833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2643174" y="4000504"/>
            <a:ext cx="214314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Shape 40"/>
          <p:cNvCxnSpPr>
            <a:stCxn id="58" idx="0"/>
          </p:cNvCxnSpPr>
          <p:nvPr/>
        </p:nvCxnSpPr>
        <p:spPr>
          <a:xfrm rot="5400000" flipH="1" flipV="1">
            <a:off x="3804042" y="2589603"/>
            <a:ext cx="357190" cy="246461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143240" y="321468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</a:t>
            </a:r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723872" y="1581136"/>
            <a:ext cx="2357455" cy="1928826"/>
            <a:chOff x="571472" y="2214554"/>
            <a:chExt cx="2414953" cy="1571636"/>
          </a:xfrm>
        </p:grpSpPr>
        <p:pic>
          <p:nvPicPr>
            <p:cNvPr id="31" name="Рисунок 30" descr="EtoZ_Distributions_colorful.png"/>
            <p:cNvPicPr>
              <a:picLocks noChangeAspect="1"/>
            </p:cNvPicPr>
            <p:nvPr/>
          </p:nvPicPr>
          <p:blipFill>
            <a:blip r:embed="rId4" cstate="print"/>
            <a:srcRect r="9408"/>
            <a:stretch>
              <a:fillRect/>
            </a:stretch>
          </p:blipFill>
          <p:spPr>
            <a:xfrm>
              <a:off x="571472" y="2214554"/>
              <a:ext cx="2414953" cy="1571636"/>
            </a:xfrm>
            <a:prstGeom prst="rect">
              <a:avLst/>
            </a:prstGeom>
          </p:spPr>
        </p:pic>
        <p:pic>
          <p:nvPicPr>
            <p:cNvPr id="32" name="Рисунок 31" descr="EtoZ_Distributions_colorful.png"/>
            <p:cNvPicPr>
              <a:picLocks noChangeAspect="1"/>
            </p:cNvPicPr>
            <p:nvPr/>
          </p:nvPicPr>
          <p:blipFill>
            <a:blip r:embed="rId4" cstate="print"/>
            <a:srcRect l="27016" t="12401" r="12199" b="13193"/>
            <a:stretch>
              <a:fillRect/>
            </a:stretch>
          </p:blipFill>
          <p:spPr>
            <a:xfrm>
              <a:off x="1928794" y="2428868"/>
              <a:ext cx="1000132" cy="1071570"/>
            </a:xfrm>
            <a:prstGeom prst="rect">
              <a:avLst/>
            </a:prstGeom>
          </p:spPr>
        </p:pic>
        <p:pic>
          <p:nvPicPr>
            <p:cNvPr id="33" name="Рисунок 32" descr="EtoZ_Distributions_colorful.png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30000" t="12401" r="12199" b="13193"/>
            <a:stretch>
              <a:fillRect/>
            </a:stretch>
          </p:blipFill>
          <p:spPr>
            <a:xfrm flipH="1">
              <a:off x="928661" y="2428868"/>
              <a:ext cx="1007541" cy="1071570"/>
            </a:xfrm>
            <a:prstGeom prst="rect">
              <a:avLst/>
            </a:prstGeom>
          </p:spPr>
        </p:pic>
        <p:sp>
          <p:nvSpPr>
            <p:cNvPr id="34" name="Овал 33"/>
            <p:cNvSpPr/>
            <p:nvPr/>
          </p:nvSpPr>
          <p:spPr>
            <a:xfrm>
              <a:off x="1540241" y="2345524"/>
              <a:ext cx="714380" cy="3571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1571604" y="2428868"/>
              <a:ext cx="714380" cy="3571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3071802" y="164305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</a:t>
            </a:r>
            <a:endParaRPr lang="ru-RU" dirty="0"/>
          </a:p>
        </p:txBody>
      </p:sp>
      <p:cxnSp>
        <p:nvCxnSpPr>
          <p:cNvPr id="44" name="Shape 40"/>
          <p:cNvCxnSpPr/>
          <p:nvPr/>
        </p:nvCxnSpPr>
        <p:spPr>
          <a:xfrm>
            <a:off x="2000232" y="1928802"/>
            <a:ext cx="1643074" cy="158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428992" y="3214686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H</a:t>
            </a:r>
            <a:r>
              <a:rPr lang="en-US" sz="2000" baseline="-25000" dirty="0" err="1" smtClean="0"/>
              <a:t>beam</a:t>
            </a:r>
            <a:r>
              <a:rPr lang="en-US" sz="2000" baseline="-25000" dirty="0" smtClean="0"/>
              <a:t>-e</a:t>
            </a:r>
            <a:r>
              <a:rPr lang="en-US" sz="2000" dirty="0" smtClean="0"/>
              <a:t>-</a:t>
            </a:r>
            <a:r>
              <a:rPr lang="en-US" sz="2000" dirty="0" err="1" smtClean="0"/>
              <a:t>H</a:t>
            </a:r>
            <a:r>
              <a:rPr lang="en-US" sz="2000" baseline="-25000" dirty="0" err="1" smtClean="0"/>
              <a:t>beam</a:t>
            </a:r>
            <a:r>
              <a:rPr lang="en-US" sz="2000" baseline="-25000" dirty="0" smtClean="0"/>
              <a:t>-p</a:t>
            </a:r>
            <a:endParaRPr lang="ru-RU" sz="2800" dirty="0"/>
          </a:p>
        </p:txBody>
      </p:sp>
      <p:cxnSp>
        <p:nvCxnSpPr>
          <p:cNvPr id="53" name="Прямая со стрелкой 52"/>
          <p:cNvCxnSpPr/>
          <p:nvPr/>
        </p:nvCxnSpPr>
        <p:spPr>
          <a:xfrm rot="10800000">
            <a:off x="2071670" y="3143248"/>
            <a:ext cx="928694" cy="1589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1142976" y="3143247"/>
            <a:ext cx="857256" cy="1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Овал 57"/>
          <p:cNvSpPr/>
          <p:nvPr/>
        </p:nvSpPr>
        <p:spPr>
          <a:xfrm>
            <a:off x="2643174" y="4000504"/>
            <a:ext cx="214314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3571868" y="400050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	- The majority of </a:t>
            </a:r>
            <a:r>
              <a:rPr lang="en-US" dirty="0" smtClean="0"/>
              <a:t>front particles </a:t>
            </a:r>
            <a:r>
              <a:rPr lang="en-US" dirty="0" smtClean="0"/>
              <a:t>is not affected by </a:t>
            </a:r>
            <a:r>
              <a:rPr lang="en-US" dirty="0" smtClean="0"/>
              <a:t>strong field of oncoming </a:t>
            </a:r>
            <a:r>
              <a:rPr lang="en-US" dirty="0" smtClean="0"/>
              <a:t>bunches and doesn’t lose energy.</a:t>
            </a:r>
          </a:p>
          <a:p>
            <a:r>
              <a:rPr lang="en-US" dirty="0" smtClean="0"/>
              <a:t>	- The </a:t>
            </a:r>
            <a:r>
              <a:rPr lang="en-US" dirty="0" smtClean="0"/>
              <a:t>interaction region of particles is in top-right position.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29.08.2012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B222E-8584-48E5-B1F2-997195096E3A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Дата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29.08.2012</a:t>
            </a: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EB222E-8584-48E5-B1F2-997195096E3A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9558" y="2952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2D luminosity spectrum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4744" y="1785926"/>
            <a:ext cx="5786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beams</a:t>
            </a:r>
            <a:r>
              <a:rPr lang="en-US" dirty="0" smtClean="0"/>
              <a:t>=1.5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TAIL_e</a:t>
            </a:r>
            <a:r>
              <a:rPr lang="en-US" dirty="0" smtClean="0"/>
              <a:t>” </a:t>
            </a:r>
            <a:r>
              <a:rPr lang="en-US" dirty="0" smtClean="0"/>
              <a:t>with E</a:t>
            </a:r>
            <a:r>
              <a:rPr lang="en-US" baseline="-25000" dirty="0" smtClean="0"/>
              <a:t>1e </a:t>
            </a:r>
            <a:r>
              <a:rPr lang="en-US" dirty="0" smtClean="0"/>
              <a:t>~ </a:t>
            </a:r>
            <a:r>
              <a:rPr lang="en-US" dirty="0" smtClean="0"/>
              <a:t>1.49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smtClean="0"/>
              <a:t>&lt;</a:t>
            </a:r>
            <a:r>
              <a:rPr lang="en-US" dirty="0" smtClean="0"/>
              <a:t>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-e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TAIL_p</a:t>
            </a:r>
            <a:r>
              <a:rPr lang="en-US" dirty="0" smtClean="0"/>
              <a:t>” with E</a:t>
            </a:r>
            <a:r>
              <a:rPr lang="en-US" baseline="-25000" dirty="0" smtClean="0"/>
              <a:t>1p </a:t>
            </a:r>
            <a:r>
              <a:rPr lang="en-US" dirty="0" smtClean="0"/>
              <a:t>~ </a:t>
            </a:r>
            <a:r>
              <a:rPr lang="en-US" dirty="0" smtClean="0"/>
              <a:t>1.49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smtClean="0"/>
              <a:t>&lt;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baseline="-25000" dirty="0" smtClean="0"/>
              <a:t>-p</a:t>
            </a:r>
            <a:endParaRPr lang="en-US" dirty="0" smtClean="0"/>
          </a:p>
        </p:txBody>
      </p:sp>
      <p:pic>
        <p:nvPicPr>
          <p:cNvPr id="10" name="Рисунок 9" descr="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714752"/>
            <a:ext cx="2428892" cy="2363833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9796498" y="3724276"/>
            <a:ext cx="3736423" cy="1000130"/>
            <a:chOff x="3454507" y="2690810"/>
            <a:chExt cx="4403641" cy="1381132"/>
          </a:xfrm>
        </p:grpSpPr>
        <p:sp>
          <p:nvSpPr>
            <p:cNvPr id="13" name="Овал 12"/>
            <p:cNvSpPr/>
            <p:nvPr/>
          </p:nvSpPr>
          <p:spPr>
            <a:xfrm>
              <a:off x="6500826" y="2714620"/>
              <a:ext cx="714380" cy="3571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6500826" y="2928934"/>
              <a:ext cx="714380" cy="3571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6215074" y="3714752"/>
              <a:ext cx="714380" cy="35719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7143768" y="3357562"/>
              <a:ext cx="714380" cy="35719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6215074" y="3571876"/>
              <a:ext cx="714380" cy="35719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7143768" y="3214686"/>
              <a:ext cx="714380" cy="35719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Shape 18"/>
            <p:cNvCxnSpPr>
              <a:stCxn id="13" idx="0"/>
            </p:cNvCxnSpPr>
            <p:nvPr/>
          </p:nvCxnSpPr>
          <p:spPr>
            <a:xfrm rot="16200000" flipV="1">
              <a:off x="5144356" y="1000961"/>
              <a:ext cx="23812" cy="340350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hape 40"/>
          <p:cNvCxnSpPr>
            <a:stCxn id="33" idx="0"/>
          </p:cNvCxnSpPr>
          <p:nvPr/>
        </p:nvCxnSpPr>
        <p:spPr>
          <a:xfrm rot="5400000" flipH="1" flipV="1">
            <a:off x="3107521" y="2643182"/>
            <a:ext cx="1000132" cy="300039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Группа 21"/>
          <p:cNvGrpSpPr/>
          <p:nvPr/>
        </p:nvGrpSpPr>
        <p:grpSpPr>
          <a:xfrm>
            <a:off x="723872" y="1581136"/>
            <a:ext cx="2357455" cy="1928826"/>
            <a:chOff x="571472" y="2214554"/>
            <a:chExt cx="2414953" cy="1571636"/>
          </a:xfrm>
        </p:grpSpPr>
        <p:pic>
          <p:nvPicPr>
            <p:cNvPr id="23" name="Рисунок 22" descr="EtoZ_Distributions_colorful.png"/>
            <p:cNvPicPr>
              <a:picLocks noChangeAspect="1"/>
            </p:cNvPicPr>
            <p:nvPr/>
          </p:nvPicPr>
          <p:blipFill>
            <a:blip r:embed="rId4" cstate="print"/>
            <a:srcRect r="9408"/>
            <a:stretch>
              <a:fillRect/>
            </a:stretch>
          </p:blipFill>
          <p:spPr>
            <a:xfrm>
              <a:off x="571472" y="2214554"/>
              <a:ext cx="2414953" cy="1571636"/>
            </a:xfrm>
            <a:prstGeom prst="rect">
              <a:avLst/>
            </a:prstGeom>
          </p:spPr>
        </p:pic>
        <p:pic>
          <p:nvPicPr>
            <p:cNvPr id="24" name="Рисунок 23" descr="EtoZ_Distributions_colorful.png"/>
            <p:cNvPicPr>
              <a:picLocks noChangeAspect="1"/>
            </p:cNvPicPr>
            <p:nvPr/>
          </p:nvPicPr>
          <p:blipFill>
            <a:blip r:embed="rId4" cstate="print"/>
            <a:srcRect l="27016" t="12401" r="12199" b="13193"/>
            <a:stretch>
              <a:fillRect/>
            </a:stretch>
          </p:blipFill>
          <p:spPr>
            <a:xfrm>
              <a:off x="1928794" y="2428868"/>
              <a:ext cx="1000132" cy="1071570"/>
            </a:xfrm>
            <a:prstGeom prst="rect">
              <a:avLst/>
            </a:prstGeom>
          </p:spPr>
        </p:pic>
        <p:pic>
          <p:nvPicPr>
            <p:cNvPr id="25" name="Рисунок 24" descr="EtoZ_Distributions_colorful.png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30000" t="12401" r="12199" b="13193"/>
            <a:stretch>
              <a:fillRect/>
            </a:stretch>
          </p:blipFill>
          <p:spPr>
            <a:xfrm flipH="1">
              <a:off x="928661" y="2428868"/>
              <a:ext cx="1007541" cy="1071570"/>
            </a:xfrm>
            <a:prstGeom prst="rect">
              <a:avLst/>
            </a:prstGeom>
          </p:spPr>
        </p:pic>
        <p:sp>
          <p:nvSpPr>
            <p:cNvPr id="26" name="Овал 25"/>
            <p:cNvSpPr/>
            <p:nvPr/>
          </p:nvSpPr>
          <p:spPr>
            <a:xfrm>
              <a:off x="1018222" y="3079925"/>
              <a:ext cx="714380" cy="357190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071802" y="164305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#2</a:t>
            </a:r>
            <a:endParaRPr lang="ru-RU" dirty="0"/>
          </a:p>
        </p:txBody>
      </p:sp>
      <p:cxnSp>
        <p:nvCxnSpPr>
          <p:cNvPr id="29" name="Shape 40"/>
          <p:cNvCxnSpPr/>
          <p:nvPr/>
        </p:nvCxnSpPr>
        <p:spPr>
          <a:xfrm flipV="1">
            <a:off x="1643042" y="1930390"/>
            <a:ext cx="2000264" cy="712792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000496" y="3214686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T</a:t>
            </a:r>
            <a:r>
              <a:rPr lang="en-US" sz="2000" baseline="-25000" dirty="0" err="1" smtClean="0"/>
              <a:t>beam</a:t>
            </a:r>
            <a:r>
              <a:rPr lang="en-US" sz="2000" baseline="-25000" dirty="0" smtClean="0"/>
              <a:t>-e</a:t>
            </a:r>
            <a:r>
              <a:rPr lang="en-US" sz="2000" dirty="0" smtClean="0"/>
              <a:t>-</a:t>
            </a:r>
            <a:r>
              <a:rPr lang="en-US" sz="2000" dirty="0" err="1" smtClean="0"/>
              <a:t>T</a:t>
            </a:r>
            <a:r>
              <a:rPr lang="en-US" sz="2000" baseline="-25000" dirty="0" err="1" smtClean="0"/>
              <a:t>beam</a:t>
            </a:r>
            <a:r>
              <a:rPr lang="en-US" sz="2000" baseline="-25000" dirty="0" smtClean="0"/>
              <a:t>-p</a:t>
            </a:r>
            <a:endParaRPr lang="ru-RU" sz="2800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 rot="10800000">
            <a:off x="2071670" y="3143248"/>
            <a:ext cx="928694" cy="1589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1142976" y="3143247"/>
            <a:ext cx="857256" cy="1"/>
          </a:xfrm>
          <a:prstGeom prst="straightConnector1">
            <a:avLst/>
          </a:prstGeom>
          <a:ln w="1905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2000232" y="4643446"/>
            <a:ext cx="214314" cy="21431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285984" y="2643182"/>
            <a:ext cx="697371" cy="43837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1928794" y="4643446"/>
            <a:ext cx="214314" cy="21431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714744" y="407194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	</a:t>
            </a:r>
            <a:r>
              <a:rPr lang="en-US" dirty="0" smtClean="0"/>
              <a:t>- The interactions of particles with lowest energy.</a:t>
            </a:r>
          </a:p>
          <a:p>
            <a:r>
              <a:rPr lang="en-US" dirty="0" smtClean="0"/>
              <a:t>	</a:t>
            </a:r>
            <a:r>
              <a:rPr lang="en-US" dirty="0" smtClean="0"/>
              <a:t>- The events </a:t>
            </a:r>
            <a:r>
              <a:rPr lang="en-US" dirty="0" smtClean="0"/>
              <a:t>with </a:t>
            </a:r>
            <a:r>
              <a:rPr lang="en-US" dirty="0" smtClean="0"/>
              <a:t>this interaction is in the bottom-left region.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20973</TotalTime>
  <Words>417</Words>
  <Application>Microsoft Office PowerPoint</Application>
  <PresentationFormat>Экран (4:3)</PresentationFormat>
  <Paragraphs>136</Paragraphs>
  <Slides>14</Slides>
  <Notes>14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Microsoft Equation 3.0</vt:lpstr>
      <vt:lpstr>Understanding beam-beam interactions with Guinea-Pig simulations</vt:lpstr>
      <vt:lpstr>MOTIVATION</vt:lpstr>
      <vt:lpstr>Beam-beam interaction at high energy: </vt:lpstr>
      <vt:lpstr>Beam size, beta function and emittance </vt:lpstr>
      <vt:lpstr>Beam parameters of CLIC</vt:lpstr>
      <vt:lpstr>Слайд 6</vt:lpstr>
      <vt:lpstr>Слайд 7</vt:lpstr>
      <vt:lpstr>Слайд 8</vt:lpstr>
      <vt:lpstr>Слайд 9</vt:lpstr>
      <vt:lpstr>2D luminosity spectrum</vt:lpstr>
      <vt:lpstr>Слайд 11</vt:lpstr>
      <vt:lpstr>Changing the offset</vt:lpstr>
      <vt:lpstr>Summary</vt:lpstr>
      <vt:lpstr>Thank you !!!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Researching 1.5 beam-beam interaction within GuineaPig simulation</dc:title>
  <dc:creator>Your User Name</dc:creator>
  <cp:lastModifiedBy>Your User Name</cp:lastModifiedBy>
  <cp:revision>591</cp:revision>
  <dcterms:created xsi:type="dcterms:W3CDTF">2012-08-13T16:53:22Z</dcterms:created>
  <dcterms:modified xsi:type="dcterms:W3CDTF">2012-08-29T19:05:36Z</dcterms:modified>
</cp:coreProperties>
</file>