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</p:sldMasterIdLst>
  <p:notesMasterIdLst>
    <p:notesMasterId r:id="rId12"/>
  </p:notesMasterIdLst>
  <p:sldIdLst>
    <p:sldId id="261" r:id="rId3"/>
    <p:sldId id="263" r:id="rId4"/>
    <p:sldId id="268" r:id="rId5"/>
    <p:sldId id="269" r:id="rId6"/>
    <p:sldId id="262" r:id="rId7"/>
    <p:sldId id="264" r:id="rId8"/>
    <p:sldId id="267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72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CED81-949E-490D-AA23-EF3DEE5F90AB}" type="datetimeFigureOut">
              <a:rPr lang="en-GB" smtClean="0"/>
              <a:pPr/>
              <a:t>07/11/2012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1B47B-3D12-46B0-A2DF-522C976418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321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AF4277-930A-40CC-B380-096633335B00}" type="slidenum">
              <a:rPr lang="en-GB"/>
              <a:pPr/>
              <a:t>1</a:t>
            </a:fld>
            <a:endParaRPr lang="en-GB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B86CF-1A9E-4EE2-A909-473F71430AE4}" type="slidenum">
              <a:rPr lang="en-GB"/>
              <a:pPr/>
              <a:t>3</a:t>
            </a:fld>
            <a:endParaRPr lang="en-GB"/>
          </a:p>
        </p:txBody>
      </p:sp>
      <p:sp>
        <p:nvSpPr>
          <p:cNvPr id="155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73978-7252-420E-8DF1-C6D69223AE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769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99B25-68B3-4A15-97FC-F5B5EA58D8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22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E090A-C44C-4D09-BB9E-30475219CB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037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73978-7252-420E-8DF1-C6D69223AE6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48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2781-7F9D-4C45-97C3-F1265EE0132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440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C7E85-C2B9-4A53-A380-D4F3F9D3A20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82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5BB79-5BD8-4738-83FB-CFF9F18A77C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135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61CF5-381F-4865-A078-26C39F1C52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637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F5279-19FD-4DD8-A958-827BB433C8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44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AEB3-B5D9-4C6D-8BBB-6251ACC6FFA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83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54C8B-02DA-4AC8-B0F6-79894DD3B29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712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2781-7F9D-4C45-97C3-F1265EE013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914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6A48-744D-4C02-ADB1-32A4FC93072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240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99B25-68B3-4A15-97FC-F5B5EA58D80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2535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E090A-C44C-4D09-BB9E-30475219CB4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61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C7E85-C2B9-4A53-A380-D4F3F9D3A2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970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5BB79-5BD8-4738-83FB-CFF9F18A77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005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61CF5-381F-4865-A078-26C39F1C52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79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F5279-19FD-4DD8-A958-827BB433C8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AEB3-B5D9-4C6D-8BBB-6251ACC6FF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692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54C8B-02DA-4AC8-B0F6-79894DD3B2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262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6A48-744D-4C02-ADB1-32A4FC9307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9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5A6ABE3-C40B-428B-951E-3A0AF07B67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223" name="Picture 7" descr="galseq_D_063"/>
          <p:cNvPicPr>
            <a:picLocks noChangeAspect="1" noChangeArrowheads="1"/>
          </p:cNvPicPr>
          <p:nvPr userDrawn="1"/>
        </p:nvPicPr>
        <p:blipFill>
          <a:blip r:embed="rId13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-34104" y="57150"/>
            <a:ext cx="225414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55000"/>
              </a:lnSpc>
              <a:defRPr/>
            </a:pPr>
            <a:r>
              <a:rPr lang="en-GB" sz="2000" dirty="0" err="1" smtClean="0">
                <a:solidFill>
                  <a:schemeClr val="hlink"/>
                </a:solidFill>
                <a:latin typeface="Haettenschweiler" pitchFamily="34" charset="0"/>
              </a:rPr>
              <a:t>IoP</a:t>
            </a:r>
            <a:r>
              <a:rPr lang="en-GB" sz="2000" dirty="0" smtClean="0">
                <a:solidFill>
                  <a:schemeClr val="hlink"/>
                </a:solidFill>
                <a:latin typeface="Haettenschweiler" pitchFamily="34" charset="0"/>
              </a:rPr>
              <a:t> ½-Day Summary, QMUL</a:t>
            </a:r>
            <a:endParaRPr lang="en-GB" sz="20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7543800" y="6486525"/>
            <a:ext cx="1622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chemeClr val="hlink"/>
                </a:solidFill>
                <a:latin typeface="Haettenschweiler" pitchFamily="34" charset="0"/>
              </a:rPr>
              <a:t>Imperial College/RAL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935913" y="6272213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chemeClr val="hlink"/>
                </a:solidFill>
                <a:latin typeface="Haettenschweiler" pitchFamily="34" charset="0"/>
              </a:rPr>
              <a:t>Dave Wark </a:t>
            </a:r>
          </a:p>
        </p:txBody>
      </p:sp>
    </p:spTree>
    <p:extLst>
      <p:ext uri="{BB962C8B-B14F-4D97-AF65-F5344CB8AC3E}">
        <p14:creationId xmlns:p14="http://schemas.microsoft.com/office/powerpoint/2010/main" val="296387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A6ABE3-C40B-428B-951E-3A0AF07B67BA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9223" name="Picture 7" descr="galseq_D_063"/>
          <p:cNvPicPr>
            <a:picLocks noChangeAspect="1" noChangeArrowheads="1"/>
          </p:cNvPicPr>
          <p:nvPr userDrawn="1"/>
        </p:nvPicPr>
        <p:blipFill>
          <a:blip r:embed="rId13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-34104" y="57150"/>
            <a:ext cx="219643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lnSpc>
                <a:spcPct val="5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dirty="0" smtClean="0">
                <a:solidFill>
                  <a:srgbClr val="CCCCFF"/>
                </a:solidFill>
                <a:latin typeface="Haettenschweiler" pitchFamily="34" charset="0"/>
              </a:rPr>
              <a:t>SPC Neutrino Report 2012</a:t>
            </a:r>
            <a:endParaRPr lang="en-GB" sz="2000" dirty="0">
              <a:solidFill>
                <a:srgbClr val="CCCCFF"/>
              </a:solidFill>
              <a:latin typeface="Haettenschweiler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7543800" y="6486525"/>
            <a:ext cx="1622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CCCCFF"/>
                </a:solidFill>
                <a:latin typeface="Haettenschweiler" pitchFamily="34" charset="0"/>
              </a:rPr>
              <a:t>Imperial College/RAL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935913" y="6272213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CCCCFF"/>
                </a:solidFill>
                <a:latin typeface="Haettenschweiler" pitchFamily="34" charset="0"/>
              </a:rPr>
              <a:t>Dave Wark </a:t>
            </a:r>
          </a:p>
        </p:txBody>
      </p:sp>
    </p:spTree>
    <p:extLst>
      <p:ext uri="{BB962C8B-B14F-4D97-AF65-F5344CB8AC3E}">
        <p14:creationId xmlns:p14="http://schemas.microsoft.com/office/powerpoint/2010/main" val="88052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hesummerlad.com/wp-content/uploads/2011/10/kyoto-fushimi-inari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4692" name="Picture 4" descr="&quot;kyoto&quot;">
            <a:hlinkClick r:id="rId3" tooltip="kyoto-fushimi-inari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12576" y="0"/>
            <a:ext cx="10546542" cy="7013452"/>
          </a:xfrm>
          <a:prstGeom prst="rect">
            <a:avLst/>
          </a:prstGeom>
          <a:noFill/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228600" y="260648"/>
            <a:ext cx="8686800" cy="1976438"/>
          </a:xfrm>
          <a:prstGeom prst="rect">
            <a:avLst/>
          </a:prstGeom>
          <a:solidFill>
            <a:srgbClr val="0000FF">
              <a:alpha val="50195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66FFFF"/>
                </a:solidFill>
              </a:rPr>
              <a:t>Brief (!!) Outlook as we enter the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4400" dirty="0" smtClean="0">
                <a:solidFill>
                  <a:srgbClr val="66FFFF"/>
                </a:solidFill>
              </a:rPr>
              <a:t>2</a:t>
            </a:r>
            <a:r>
              <a:rPr lang="en-GB" sz="4400" baseline="30000" dirty="0" smtClean="0">
                <a:solidFill>
                  <a:srgbClr val="66FFFF"/>
                </a:solidFill>
              </a:rPr>
              <a:t>nd</a:t>
            </a:r>
            <a:r>
              <a:rPr lang="en-GB" sz="4400" dirty="0" smtClean="0">
                <a:solidFill>
                  <a:srgbClr val="66FFFF"/>
                </a:solidFill>
              </a:rPr>
              <a:t> Age of Obama</a:t>
            </a:r>
            <a:endParaRPr lang="en-GB" sz="4400" b="1" dirty="0">
              <a:solidFill>
                <a:srgbClr val="66FFFF"/>
              </a:solidFill>
            </a:endParaRP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680286" y="4653136"/>
            <a:ext cx="5565947" cy="1077218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>
                <a:solidFill>
                  <a:srgbClr val="66FFFF"/>
                </a:solidFill>
              </a:rPr>
              <a:t>Dave Wark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rgbClr val="66FFFF"/>
                </a:solidFill>
              </a:rPr>
              <a:t>Imperial College London/RAL</a:t>
            </a: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2782996" y="2924944"/>
            <a:ext cx="3335145" cy="1077218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rgbClr val="66FFFF"/>
                </a:solidFill>
              </a:rPr>
              <a:t>QMUL</a:t>
            </a:r>
            <a:endParaRPr lang="en-GB" sz="3200" b="1" dirty="0" smtClean="0">
              <a:solidFill>
                <a:srgbClr val="66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rgbClr val="66FFFF"/>
                </a:solidFill>
              </a:rPr>
              <a:t>November </a:t>
            </a:r>
            <a:r>
              <a:rPr lang="en-GB" sz="3200" b="1" dirty="0" smtClean="0">
                <a:solidFill>
                  <a:srgbClr val="66FFFF"/>
                </a:solidFill>
              </a:rPr>
              <a:t>7, </a:t>
            </a:r>
            <a:r>
              <a:rPr lang="en-GB" sz="3200" b="1" dirty="0" smtClean="0">
                <a:solidFill>
                  <a:srgbClr val="66FFFF"/>
                </a:solidFill>
              </a:rPr>
              <a:t>2012</a:t>
            </a:r>
            <a:endParaRPr lang="en-GB" sz="3200" b="1" dirty="0">
              <a:solidFill>
                <a:srgbClr val="66FFFF"/>
              </a:solidFill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0" y="332656"/>
            <a:ext cx="11991012" cy="6529275"/>
          </a:xfrm>
          <a:prstGeom prst="roundRect">
            <a:avLst>
              <a:gd name="adj" fmla="val 60"/>
            </a:avLst>
          </a:prstGeom>
          <a:noFill/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80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5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7384"/>
            <a:ext cx="7772400" cy="1143000"/>
          </a:xfrm>
        </p:spPr>
        <p:txBody>
          <a:bodyPr/>
          <a:lstStyle/>
          <a:p>
            <a:r>
              <a:rPr lang="en-GB" dirty="0" smtClean="0"/>
              <a:t>Non-controversial statements?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2736"/>
            <a:ext cx="8206680" cy="4114800"/>
          </a:xfrm>
        </p:spPr>
        <p:txBody>
          <a:bodyPr/>
          <a:lstStyle/>
          <a:p>
            <a:r>
              <a:rPr lang="en-GB" sz="2800" dirty="0" smtClean="0"/>
              <a:t>Neutrino oscillations are still the only BSM particle physics seen which we can experimentally explore.</a:t>
            </a:r>
          </a:p>
          <a:p>
            <a:r>
              <a:rPr lang="en-GB" sz="2800" dirty="0" smtClean="0"/>
              <a:t>The “large” values seen for </a:t>
            </a:r>
            <a:r>
              <a:rPr lang="en-GB" sz="2800" dirty="0" smtClean="0">
                <a:latin typeface="Symbol" pitchFamily="18" charset="2"/>
              </a:rPr>
              <a:t>q</a:t>
            </a:r>
            <a:r>
              <a:rPr lang="en-GB" sz="2800" baseline="-25000" dirty="0" smtClean="0"/>
              <a:t>13</a:t>
            </a:r>
            <a:r>
              <a:rPr lang="en-GB" sz="2800" dirty="0" smtClean="0"/>
              <a:t> compel us to push ahead and fully characterize 3</a:t>
            </a:r>
            <a:r>
              <a:rPr lang="en-GB" sz="2800" dirty="0" smtClean="0">
                <a:latin typeface="Symbol" pitchFamily="18" charset="2"/>
              </a:rPr>
              <a:t>n</a:t>
            </a:r>
            <a:r>
              <a:rPr lang="en-GB" sz="2800" dirty="0" smtClean="0"/>
              <a:t> oscillations.</a:t>
            </a:r>
          </a:p>
          <a:p>
            <a:r>
              <a:rPr lang="en-GB" sz="2800" dirty="0" smtClean="0"/>
              <a:t>LHC upgrades will use up most of the money available for HEP in Europe over the next decade.</a:t>
            </a:r>
          </a:p>
          <a:p>
            <a:r>
              <a:rPr lang="en-GB" sz="2800" dirty="0" smtClean="0"/>
              <a:t>A Japanese ILC could use up the rest.</a:t>
            </a:r>
          </a:p>
          <a:p>
            <a:r>
              <a:rPr lang="en-GB" sz="2800" dirty="0" smtClean="0"/>
              <a:t>If we want new experiments, we have to make our case, and be prepared to compete.  </a:t>
            </a:r>
          </a:p>
          <a:p>
            <a:r>
              <a:rPr lang="en-GB" sz="2800" dirty="0" smtClean="0"/>
              <a:t>Compelling experiments will not be cheap…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20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5458" name="Picture 2" descr="lisi_pre_s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626" y="958552"/>
            <a:ext cx="4984750" cy="5638800"/>
          </a:xfrm>
          <a:prstGeom prst="rect">
            <a:avLst/>
          </a:prstGeom>
          <a:noFill/>
        </p:spPr>
      </p:pic>
      <p:sp>
        <p:nvSpPr>
          <p:cNvPr id="1555459" name="Text Box 3"/>
          <p:cNvSpPr txBox="1">
            <a:spLocks noChangeArrowheads="1"/>
          </p:cNvSpPr>
          <p:nvPr/>
        </p:nvSpPr>
        <p:spPr bwMode="auto">
          <a:xfrm>
            <a:off x="35496" y="3068960"/>
            <a:ext cx="3068469" cy="138499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Global Solar </a:t>
            </a:r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ymbol" pitchFamily="18" charset="2"/>
              </a:rPr>
              <a:t>n</a:t>
            </a:r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fit </a:t>
            </a:r>
          </a:p>
          <a:p>
            <a:pPr algn="ctr"/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prior </a:t>
            </a:r>
          </a:p>
          <a:p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to </a:t>
            </a:r>
            <a:r>
              <a:rPr lang="en-GB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SNO/</a:t>
            </a:r>
            <a:r>
              <a:rPr lang="en-GB" sz="2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KamLAND</a:t>
            </a:r>
            <a:endParaRPr lang="en-GB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1560" y="-27384"/>
            <a:ext cx="7772400" cy="1143000"/>
          </a:xfrm>
        </p:spPr>
        <p:txBody>
          <a:bodyPr/>
          <a:lstStyle/>
          <a:p>
            <a:r>
              <a:rPr lang="en-GB" sz="3200" dirty="0" smtClean="0"/>
              <a:t>A word of caution about Global Fits…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9945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57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390" y="908720"/>
            <a:ext cx="3448050" cy="532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57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485775"/>
            <a:ext cx="533400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57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7" y="627732"/>
            <a:ext cx="466725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57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4369"/>
            <a:ext cx="4314825" cy="635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292586"/>
            <a:ext cx="4176464" cy="400110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These are 99% </a:t>
            </a:r>
            <a:r>
              <a:rPr lang="en-GB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c.l</a:t>
            </a:r>
            <a:r>
              <a:rPr lang="en-GB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 contours!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47864" y="4437112"/>
            <a:ext cx="4915480" cy="830997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Global Fits do not replace compelling experiments, particularly in </a:t>
            </a:r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ymbol" pitchFamily="18" charset="2"/>
              </a:rPr>
              <a:t>n</a:t>
            </a:r>
            <a:r>
              <a:rPr lang="en-GB" sz="2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physics!</a:t>
            </a:r>
            <a:endParaRPr lang="en-GB" sz="24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72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5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55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7384"/>
            <a:ext cx="7772400" cy="1143000"/>
          </a:xfrm>
        </p:spPr>
        <p:txBody>
          <a:bodyPr/>
          <a:lstStyle/>
          <a:p>
            <a:r>
              <a:rPr lang="en-GB" dirty="0" smtClean="0"/>
              <a:t>Non-controversial statements?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2736"/>
            <a:ext cx="8206680" cy="4114800"/>
          </a:xfrm>
        </p:spPr>
        <p:txBody>
          <a:bodyPr/>
          <a:lstStyle/>
          <a:p>
            <a:r>
              <a:rPr lang="en-GB" sz="2800" dirty="0" smtClean="0"/>
              <a:t>The UK should make the most of its investments in T2K and MINOS by continuing support for the effective exploitation of T2K and MINOS+.</a:t>
            </a:r>
          </a:p>
          <a:p>
            <a:r>
              <a:rPr lang="en-GB" sz="2800" dirty="0" smtClean="0"/>
              <a:t>Longer term, we will want a Neutrino Factory to measure </a:t>
            </a:r>
            <a:r>
              <a:rPr lang="en-GB" sz="2800" dirty="0" smtClean="0">
                <a:latin typeface="Symbol" pitchFamily="18" charset="2"/>
              </a:rPr>
              <a:t>d</a:t>
            </a:r>
            <a:r>
              <a:rPr lang="en-GB" sz="2800" dirty="0" smtClean="0"/>
              <a:t> to an accuracy comparable to what is known for the CKM matrix.</a:t>
            </a:r>
          </a:p>
          <a:p>
            <a:r>
              <a:rPr lang="en-GB" sz="2800" dirty="0" smtClean="0"/>
              <a:t>We should therefore make sure that MICE is successfully completed, which will require continued support and investment.    </a:t>
            </a:r>
          </a:p>
        </p:txBody>
      </p:sp>
    </p:spTree>
    <p:extLst>
      <p:ext uri="{BB962C8B-B14F-4D97-AF65-F5344CB8AC3E}">
        <p14:creationId xmlns:p14="http://schemas.microsoft.com/office/powerpoint/2010/main" val="112797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7384"/>
            <a:ext cx="7772400" cy="1143000"/>
          </a:xfrm>
        </p:spPr>
        <p:txBody>
          <a:bodyPr/>
          <a:lstStyle/>
          <a:p>
            <a:r>
              <a:rPr lang="en-GB" dirty="0" smtClean="0"/>
              <a:t>The UK and T2HK?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52736"/>
            <a:ext cx="8206680" cy="4114800"/>
          </a:xfrm>
        </p:spPr>
        <p:txBody>
          <a:bodyPr/>
          <a:lstStyle/>
          <a:p>
            <a:r>
              <a:rPr lang="en-GB" sz="2400" dirty="0" smtClean="0"/>
              <a:t>T2HK would significantly extend our sensitivity to CP violation in neutrino oscillations.</a:t>
            </a:r>
          </a:p>
          <a:p>
            <a:r>
              <a:rPr lang="en-GB" sz="2400" dirty="0" smtClean="0"/>
              <a:t>It would be daft (as well as impolitic) for the UK to throw away its investment in T2K by not participating in T2HK if it proceeds.</a:t>
            </a:r>
          </a:p>
          <a:p>
            <a:r>
              <a:rPr lang="en-GB" sz="2400" dirty="0" smtClean="0"/>
              <a:t>As a minimum the UK should continue to operate its contributions to the ND280 and contribute to software/analysis – this is something that we could/should be doing now!</a:t>
            </a:r>
          </a:p>
          <a:p>
            <a:r>
              <a:rPr lang="en-GB" sz="2400" dirty="0" smtClean="0"/>
              <a:t>The UK could also consider contributing calibration devices/expertise and/or other detector contributions.</a:t>
            </a:r>
          </a:p>
          <a:p>
            <a:r>
              <a:rPr lang="en-GB" sz="2400" dirty="0" smtClean="0"/>
              <a:t>The UK has lots of accelerator institutes – could these contribute to improving the JPARC MR?</a:t>
            </a:r>
          </a:p>
          <a:p>
            <a:r>
              <a:rPr lang="en-GB" sz="2400" dirty="0" smtClean="0"/>
              <a:t>If a 2km detector is built, we should consider a major involvement.  </a:t>
            </a:r>
          </a:p>
        </p:txBody>
      </p:sp>
    </p:spTree>
    <p:extLst>
      <p:ext uri="{BB962C8B-B14F-4D97-AF65-F5344CB8AC3E}">
        <p14:creationId xmlns:p14="http://schemas.microsoft.com/office/powerpoint/2010/main" val="65101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315416"/>
            <a:ext cx="7772400" cy="1143000"/>
          </a:xfrm>
        </p:spPr>
        <p:txBody>
          <a:bodyPr/>
          <a:lstStyle/>
          <a:p>
            <a:r>
              <a:rPr lang="en-GB" sz="4000" dirty="0" smtClean="0"/>
              <a:t>The NF and </a:t>
            </a:r>
            <a:r>
              <a:rPr lang="en-GB" sz="4000" dirty="0" err="1"/>
              <a:t>n</a:t>
            </a:r>
            <a:r>
              <a:rPr lang="en-GB" sz="4000" dirty="0" err="1" smtClean="0"/>
              <a:t>uStorm</a:t>
            </a:r>
            <a:r>
              <a:rPr lang="en-GB" sz="4000" dirty="0" smtClean="0"/>
              <a:t>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394320"/>
            <a:ext cx="8424936" cy="4114800"/>
          </a:xfrm>
        </p:spPr>
        <p:txBody>
          <a:bodyPr/>
          <a:lstStyle/>
          <a:p>
            <a:r>
              <a:rPr lang="en-GB" sz="2400" dirty="0" smtClean="0"/>
              <a:t>There is continuing confusion concerning indications (which are partially inconsistent) from quite a number of different experiments of oscillations which are inconsistent with the standard 3</a:t>
            </a:r>
            <a:r>
              <a:rPr lang="en-GB" sz="2400" dirty="0" smtClean="0">
                <a:latin typeface="Symbol" pitchFamily="18" charset="2"/>
              </a:rPr>
              <a:t>n</a:t>
            </a:r>
            <a:r>
              <a:rPr lang="en-GB" sz="2400" dirty="0" smtClean="0"/>
              <a:t> oscillations.</a:t>
            </a:r>
          </a:p>
          <a:p>
            <a:r>
              <a:rPr lang="en-GB" sz="2400" dirty="0" smtClean="0"/>
              <a:t>Several proposals exist to do additional tests in conventional neutrino beams, however it is unclear whether these will actually resolve the situation.</a:t>
            </a:r>
          </a:p>
          <a:p>
            <a:r>
              <a:rPr lang="en-GB" sz="2400" dirty="0" err="1" smtClean="0"/>
              <a:t>nuStorm</a:t>
            </a:r>
            <a:r>
              <a:rPr lang="en-GB" sz="2400" dirty="0" smtClean="0"/>
              <a:t> uses a different, inherently cleaner neutrino beam, and claims 10</a:t>
            </a:r>
            <a:r>
              <a:rPr lang="en-GB" sz="2400" dirty="0" smtClean="0">
                <a:latin typeface="Symbol" pitchFamily="18" charset="2"/>
              </a:rPr>
              <a:t>s</a:t>
            </a:r>
            <a:r>
              <a:rPr lang="en-GB" sz="2400" dirty="0" smtClean="0"/>
              <a:t> sensitivity to such non-standard oscillations, which would make a compelling test.</a:t>
            </a:r>
          </a:p>
          <a:p>
            <a:r>
              <a:rPr lang="en-GB" sz="2400" dirty="0" err="1" smtClean="0"/>
              <a:t>nuStorm</a:t>
            </a:r>
            <a:r>
              <a:rPr lang="en-GB" sz="2400" dirty="0" smtClean="0"/>
              <a:t> would also be a very valuable step towards a </a:t>
            </a:r>
            <a:r>
              <a:rPr lang="en-GB" sz="2400" dirty="0"/>
              <a:t>N</a:t>
            </a:r>
            <a:r>
              <a:rPr lang="en-GB" sz="2400" dirty="0" smtClean="0"/>
              <a:t>eutrino Factory, and measure cross-sections we need to know.</a:t>
            </a:r>
          </a:p>
          <a:p>
            <a:r>
              <a:rPr lang="en-GB" sz="2400" dirty="0" smtClean="0"/>
              <a:t>The UK should seriously consider playing an active role in the experiment (whether at CERN or </a:t>
            </a:r>
            <a:r>
              <a:rPr lang="en-GB" sz="2400" dirty="0" err="1" smtClean="0"/>
              <a:t>Fermilab</a:t>
            </a:r>
            <a:r>
              <a:rPr lang="en-GB" sz="2400" dirty="0" smtClean="0"/>
              <a:t>).  </a:t>
            </a:r>
          </a:p>
          <a:p>
            <a:r>
              <a:rPr lang="en-GB" sz="2400" dirty="0" smtClean="0"/>
              <a:t>A discussion meeting is being organized at Imperial on         Nov. 15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, contact Ken Long for details. </a:t>
            </a:r>
          </a:p>
        </p:txBody>
      </p:sp>
    </p:spTree>
    <p:extLst>
      <p:ext uri="{BB962C8B-B14F-4D97-AF65-F5344CB8AC3E}">
        <p14:creationId xmlns:p14="http://schemas.microsoft.com/office/powerpoint/2010/main" val="160623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8256"/>
            <a:ext cx="7772400" cy="1143000"/>
          </a:xfrm>
        </p:spPr>
        <p:txBody>
          <a:bodyPr/>
          <a:lstStyle/>
          <a:p>
            <a:r>
              <a:rPr lang="en-GB" dirty="0" smtClean="0"/>
              <a:t>LBNO/LBNE/GLADE?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08720"/>
            <a:ext cx="8206680" cy="4114800"/>
          </a:xfrm>
        </p:spPr>
        <p:txBody>
          <a:bodyPr/>
          <a:lstStyle/>
          <a:p>
            <a:r>
              <a:rPr lang="en-GB" sz="2800" dirty="0" smtClean="0"/>
              <a:t>The physics capabilities of LBNO are superior as currently configured (and if the beam from </a:t>
            </a:r>
            <a:r>
              <a:rPr lang="en-GB" sz="2800" dirty="0" err="1" smtClean="0"/>
              <a:t>Protvino</a:t>
            </a:r>
            <a:r>
              <a:rPr lang="en-GB" sz="2800" dirty="0" smtClean="0"/>
              <a:t> is added, become overwhelming), but politics may say </a:t>
            </a:r>
            <a:r>
              <a:rPr lang="en-GB" sz="2800" smtClean="0"/>
              <a:t>something different.</a:t>
            </a:r>
            <a:endParaRPr lang="en-GB" sz="2800" dirty="0" smtClean="0"/>
          </a:p>
          <a:p>
            <a:r>
              <a:rPr lang="en-GB" sz="2800" dirty="0" smtClean="0"/>
              <a:t>In my view, the UK should set as minimum requirements for participation in LBNE that the experiment should:</a:t>
            </a:r>
          </a:p>
          <a:p>
            <a:pPr lvl="1"/>
            <a:r>
              <a:rPr lang="en-GB" sz="2400" dirty="0" smtClean="0"/>
              <a:t>Put the far detector deep underground.</a:t>
            </a:r>
          </a:p>
          <a:p>
            <a:pPr lvl="1"/>
            <a:r>
              <a:rPr lang="en-GB" sz="2400" dirty="0" smtClean="0"/>
              <a:t>Make it big enough to reach its sensitivity in reasonable time (defined as MTTR).</a:t>
            </a:r>
          </a:p>
          <a:p>
            <a:pPr lvl="1"/>
            <a:r>
              <a:rPr lang="en-GB" sz="2400" dirty="0"/>
              <a:t>Build a world-class near detector</a:t>
            </a:r>
            <a:r>
              <a:rPr lang="en-GB" sz="2400" dirty="0" smtClean="0"/>
              <a:t>.</a:t>
            </a:r>
          </a:p>
          <a:p>
            <a:pPr lvl="1"/>
            <a:r>
              <a:rPr lang="en-GB" sz="2400" dirty="0" smtClean="0"/>
              <a:t>Restructure the collaboration for effective international participation. </a:t>
            </a:r>
          </a:p>
        </p:txBody>
      </p:sp>
    </p:spTree>
    <p:extLst>
      <p:ext uri="{BB962C8B-B14F-4D97-AF65-F5344CB8AC3E}">
        <p14:creationId xmlns:p14="http://schemas.microsoft.com/office/powerpoint/2010/main" val="144149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8256"/>
            <a:ext cx="7772400" cy="1143000"/>
          </a:xfrm>
        </p:spPr>
        <p:txBody>
          <a:bodyPr/>
          <a:lstStyle/>
          <a:p>
            <a:r>
              <a:rPr lang="en-GB" dirty="0" smtClean="0"/>
              <a:t>LBNO/LBNE/GLADE?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08720"/>
            <a:ext cx="8206680" cy="4114800"/>
          </a:xfrm>
        </p:spPr>
        <p:txBody>
          <a:bodyPr/>
          <a:lstStyle/>
          <a:p>
            <a:r>
              <a:rPr lang="en-GB" sz="2400" dirty="0" smtClean="0"/>
              <a:t>GLADE or other experiments in the </a:t>
            </a:r>
            <a:r>
              <a:rPr lang="en-GB" sz="2400" dirty="0" err="1" smtClean="0"/>
              <a:t>NuMI</a:t>
            </a:r>
            <a:r>
              <a:rPr lang="en-GB" sz="2400" dirty="0" smtClean="0"/>
              <a:t> beam are an interesting option, but need to show they would offer significant sensitivity advances over T2K/</a:t>
            </a:r>
            <a:r>
              <a:rPr lang="en-GB" sz="2400" dirty="0" err="1" smtClean="0"/>
              <a:t>NOvA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It is highly likely that one of these experiments will feature a large </a:t>
            </a:r>
            <a:r>
              <a:rPr lang="en-GB" sz="2400" dirty="0" err="1" smtClean="0"/>
              <a:t>LAr</a:t>
            </a:r>
            <a:r>
              <a:rPr lang="en-GB" sz="2400" dirty="0" smtClean="0"/>
              <a:t> tracking calorimeter.</a:t>
            </a:r>
          </a:p>
          <a:p>
            <a:r>
              <a:rPr lang="en-GB" sz="2400" dirty="0"/>
              <a:t>A high-pressure gaseous </a:t>
            </a:r>
            <a:r>
              <a:rPr lang="en-GB" sz="2400" dirty="0" err="1"/>
              <a:t>Ar</a:t>
            </a:r>
            <a:r>
              <a:rPr lang="en-GB" sz="2400" dirty="0"/>
              <a:t> TPC could be designed as the near detector for either LBNE or LBNO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The short-term programme is could be similar in all cases, which is to get more strongly involved in </a:t>
            </a:r>
            <a:r>
              <a:rPr lang="en-GB" sz="2400" dirty="0" err="1" smtClean="0"/>
              <a:t>LAr</a:t>
            </a:r>
            <a:r>
              <a:rPr lang="en-GB" sz="2400" dirty="0" smtClean="0"/>
              <a:t> development, particularly the proposed test detectors at CERN.</a:t>
            </a:r>
          </a:p>
          <a:p>
            <a:r>
              <a:rPr lang="en-GB" sz="2400" dirty="0" smtClean="0"/>
              <a:t>That takes us into the next ½-day meeting! </a:t>
            </a:r>
          </a:p>
          <a:p>
            <a:r>
              <a:rPr lang="en-GB" sz="2400" dirty="0" smtClean="0"/>
              <a:t>There are many great opportunities in this field that are in the cost range of our usual particle physics projects.</a:t>
            </a:r>
          </a:p>
          <a:p>
            <a:r>
              <a:rPr lang="en-GB" sz="2400" dirty="0" smtClean="0"/>
              <a:t>JOIN IN!</a:t>
            </a:r>
          </a:p>
        </p:txBody>
      </p:sp>
    </p:spTree>
    <p:extLst>
      <p:ext uri="{BB962C8B-B14F-4D97-AF65-F5344CB8AC3E}">
        <p14:creationId xmlns:p14="http://schemas.microsoft.com/office/powerpoint/2010/main" val="177604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703</Words>
  <Application>Microsoft Office PowerPoint</Application>
  <PresentationFormat>On-screen Show (4:3)</PresentationFormat>
  <Paragraphs>54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1_Default Design</vt:lpstr>
      <vt:lpstr>Default Design</vt:lpstr>
      <vt:lpstr>PowerPoint Presentation</vt:lpstr>
      <vt:lpstr>Non-controversial statements?</vt:lpstr>
      <vt:lpstr>A word of caution about Global Fits…</vt:lpstr>
      <vt:lpstr>PowerPoint Presentation</vt:lpstr>
      <vt:lpstr>Non-controversial statements?</vt:lpstr>
      <vt:lpstr>The UK and T2HK?</vt:lpstr>
      <vt:lpstr>The NF and nuStorm?</vt:lpstr>
      <vt:lpstr>LBNO/LBNE/GLADE?</vt:lpstr>
      <vt:lpstr>LBNO/LBNE/GLADE?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Wark, David (STFC,RAL,PPD)</dc:creator>
  <cp:lastModifiedBy>Wark, David (STFC,RAL,PPD)</cp:lastModifiedBy>
  <cp:revision>31</cp:revision>
  <dcterms:created xsi:type="dcterms:W3CDTF">2012-10-03T08:58:27Z</dcterms:created>
  <dcterms:modified xsi:type="dcterms:W3CDTF">2012-11-07T16:38:01Z</dcterms:modified>
</cp:coreProperties>
</file>