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8" r:id="rId2"/>
    <p:sldId id="263" r:id="rId3"/>
    <p:sldId id="264" r:id="rId4"/>
    <p:sldId id="260" r:id="rId5"/>
    <p:sldId id="265" r:id="rId6"/>
    <p:sldId id="259" r:id="rId7"/>
    <p:sldId id="261" r:id="rId8"/>
    <p:sldId id="262" r:id="rId9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737" autoAdjust="0"/>
  </p:normalViewPr>
  <p:slideViewPr>
    <p:cSldViewPr>
      <p:cViewPr varScale="1">
        <p:scale>
          <a:sx n="93" d="100"/>
          <a:sy n="93" d="100"/>
        </p:scale>
        <p:origin x="-1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25/09/2012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3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55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7" Type="http://schemas.openxmlformats.org/officeDocument/2006/relationships/image" Target="../media/image26.emf"/><Relationship Id="rId8" Type="http://schemas.openxmlformats.org/officeDocument/2006/relationships/image" Target="../media/image27.emf"/><Relationship Id="rId9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66800"/>
            <a:ext cx="7992888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WLCG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3690811" cy="609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Ian Bird; WLCG Project Leader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11560" y="3200400"/>
            <a:ext cx="6984776" cy="106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LHCC Referees Meeting</a:t>
            </a:r>
          </a:p>
          <a:p>
            <a:r>
              <a:rPr lang="en-US" sz="1800" dirty="0" smtClean="0"/>
              <a:t>25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September 2012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-210" r="462"/>
          <a:stretch/>
        </p:blipFill>
        <p:spPr>
          <a:xfrm>
            <a:off x="683568" y="836712"/>
            <a:ext cx="8274564" cy="427552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9592" y="0"/>
            <a:ext cx="7924800" cy="762000"/>
          </a:xfrm>
        </p:spPr>
        <p:txBody>
          <a:bodyPr/>
          <a:lstStyle/>
          <a:p>
            <a:r>
              <a:rPr lang="en-GB" dirty="0" smtClean="0"/>
              <a:t>Castor data written 2010-12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403648" y="1196752"/>
            <a:ext cx="3045550" cy="974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lang="en-US" sz="2800" kern="1200" dirty="0" smtClean="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sz="1800" b="1" u="sng" dirty="0">
                <a:solidFill>
                  <a:prstClr val="black"/>
                </a:solidFill>
                <a:latin typeface="Calibri"/>
              </a:rPr>
              <a:t>2012 </a:t>
            </a:r>
            <a:r>
              <a:rPr sz="1800" b="1" u="sng" dirty="0" smtClean="0">
                <a:solidFill>
                  <a:prstClr val="black"/>
                </a:solidFill>
                <a:latin typeface="Calibri"/>
              </a:rPr>
              <a:t>Data</a:t>
            </a:r>
            <a:r>
              <a:rPr lang="en-US" sz="1800" b="1" u="sng" dirty="0" smtClean="0">
                <a:solidFill>
                  <a:prstClr val="black"/>
                </a:solidFill>
                <a:latin typeface="Calibri"/>
              </a:rPr>
              <a:t> written: </a:t>
            </a:r>
          </a:p>
          <a:p>
            <a:pPr marL="0" indent="0">
              <a:buFont typeface="Arial"/>
              <a:buNone/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Total ~19 PB in 2012</a:t>
            </a:r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Font typeface="Arial"/>
              <a:buNone/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Close to 4 PB/month now</a:t>
            </a:r>
            <a:endParaRPr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475656" y="5661248"/>
            <a:ext cx="3045550" cy="974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lang="en-US" sz="2800" kern="1200" dirty="0" smtClean="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Data rates in Castor increased</a:t>
            </a:r>
          </a:p>
          <a:p>
            <a:pPr marL="0" indent="0">
              <a:buFont typeface="Arial"/>
              <a:buNone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3-4 GB/s input</a:t>
            </a:r>
          </a:p>
          <a:p>
            <a:pPr marL="0" indent="0">
              <a:buFont typeface="Arial"/>
              <a:buNone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~15 GB/s output</a:t>
            </a:r>
            <a:endParaRPr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30167"/>
          <a:stretch/>
        </p:blipFill>
        <p:spPr>
          <a:xfrm>
            <a:off x="4533436" y="5157192"/>
            <a:ext cx="4585692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60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741295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15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in 2012</a:t>
            </a:r>
            <a:endParaRPr lang="en-GB" dirty="0"/>
          </a:p>
        </p:txBody>
      </p:sp>
      <p:pic>
        <p:nvPicPr>
          <p:cNvPr id="4" name="Picture 3" descr="chart (6)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4844938" cy="3384376"/>
          </a:xfrm>
          <a:prstGeom prst="rect">
            <a:avLst/>
          </a:prstGeom>
        </p:spPr>
      </p:pic>
      <p:pic>
        <p:nvPicPr>
          <p:cNvPr id="6" name="Picture 5" descr="chart-global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25964"/>
            <a:ext cx="4586975" cy="38320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08104" y="3717032"/>
            <a:ext cx="26341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Global transfers &gt; 10 GB/s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1196752"/>
            <a:ext cx="209636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CERN export: 2 GB/s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1556792"/>
            <a:ext cx="169736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June – Sep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94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Operations over the summer quite smooth</a:t>
            </a:r>
          </a:p>
          <a:p>
            <a:r>
              <a:rPr lang="en-GB" dirty="0" smtClean="0"/>
              <a:t>No particular problems</a:t>
            </a:r>
          </a:p>
          <a:p>
            <a:r>
              <a:rPr lang="en-GB" dirty="0" err="1" smtClean="0"/>
              <a:t>Ongoing</a:t>
            </a:r>
            <a:r>
              <a:rPr lang="en-GB" dirty="0" smtClean="0"/>
              <a:t> LSF issue at CERN:</a:t>
            </a:r>
          </a:p>
          <a:p>
            <a:pPr lvl="1"/>
            <a:r>
              <a:rPr lang="en-GB" dirty="0" smtClean="0"/>
              <a:t>Slowdown of response – heavy user load</a:t>
            </a:r>
          </a:p>
          <a:p>
            <a:pPr lvl="1"/>
            <a:r>
              <a:rPr lang="en-GB" dirty="0" smtClean="0"/>
              <a:t>Related to scale &amp; complexity of CERN set up</a:t>
            </a:r>
          </a:p>
          <a:p>
            <a:pPr lvl="1"/>
            <a:r>
              <a:rPr lang="en-GB" dirty="0" smtClean="0"/>
              <a:t>Some mitigations being implemented</a:t>
            </a:r>
          </a:p>
          <a:p>
            <a:pPr lvl="1"/>
            <a:r>
              <a:rPr lang="en-GB" dirty="0" smtClean="0"/>
              <a:t>Review long-</a:t>
            </a:r>
            <a:r>
              <a:rPr lang="en-GB" smtClean="0"/>
              <a:t>term strategy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274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CERN CC – extension</a:t>
            </a:r>
          </a:p>
          <a:p>
            <a:pPr lvl="1"/>
            <a:r>
              <a:rPr lang="en-GB" dirty="0" smtClean="0"/>
              <a:t>Scheduled for completion Nov 2012 – still on track </a:t>
            </a:r>
          </a:p>
          <a:p>
            <a:pPr lvl="1"/>
            <a:r>
              <a:rPr lang="en-GB" dirty="0" smtClean="0"/>
              <a:t>Required for 2013 equipment installation</a:t>
            </a:r>
          </a:p>
          <a:p>
            <a:r>
              <a:rPr lang="en-GB" dirty="0" smtClean="0"/>
              <a:t>Wigner centre</a:t>
            </a:r>
          </a:p>
          <a:p>
            <a:pPr lvl="1"/>
            <a:r>
              <a:rPr lang="en-GB" dirty="0" smtClean="0"/>
              <a:t>Site visit last week – progress on schedule </a:t>
            </a:r>
          </a:p>
          <a:p>
            <a:pPr lvl="1"/>
            <a:r>
              <a:rPr lang="en-GB" dirty="0" smtClean="0"/>
              <a:t>Expect to be able to test first installations in 2013</a:t>
            </a:r>
          </a:p>
          <a:p>
            <a:pPr lvl="1"/>
            <a:r>
              <a:rPr lang="en-GB" dirty="0" smtClean="0"/>
              <a:t>Networking CERN-Wigner (2x100 Gb): procurement </a:t>
            </a:r>
            <a:r>
              <a:rPr lang="en-GB" dirty="0" err="1" smtClean="0"/>
              <a:t>ongoing</a:t>
            </a:r>
            <a:endParaRPr lang="en-GB" dirty="0" smtClean="0"/>
          </a:p>
          <a:p>
            <a:pPr lvl="1"/>
            <a:r>
              <a:rPr lang="en-GB" dirty="0" smtClean="0"/>
              <a:t>Latency testing for 2 months</a:t>
            </a:r>
          </a:p>
          <a:p>
            <a:pPr lvl="2"/>
            <a:r>
              <a:rPr lang="en-GB" dirty="0" smtClean="0"/>
              <a:t>Fraction of </a:t>
            </a:r>
            <a:r>
              <a:rPr lang="en-GB" dirty="0" err="1" smtClean="0"/>
              <a:t>lxbatch</a:t>
            </a:r>
            <a:r>
              <a:rPr lang="en-GB" dirty="0" smtClean="0"/>
              <a:t> with 35 </a:t>
            </a:r>
            <a:r>
              <a:rPr lang="en-GB" dirty="0" err="1" smtClean="0"/>
              <a:t>ms</a:t>
            </a:r>
            <a:r>
              <a:rPr lang="en-GB" dirty="0" smtClean="0"/>
              <a:t> delay – no observed effects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Tier 0 upgrades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483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of resources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3203848" cy="19293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799" y="692696"/>
            <a:ext cx="3228469" cy="19442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3" y="692696"/>
            <a:ext cx="3228469" cy="19442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564904"/>
            <a:ext cx="3108896" cy="18722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1800" y="2564904"/>
            <a:ext cx="3240360" cy="195137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104" y="2564904"/>
            <a:ext cx="3228469" cy="19442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437112"/>
            <a:ext cx="3108896" cy="187220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71800" y="4437113"/>
            <a:ext cx="3108896" cy="187220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00192" y="5085184"/>
            <a:ext cx="2457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2012: pledges</a:t>
            </a:r>
          </a:p>
          <a:p>
            <a:r>
              <a:rPr lang="en-GB" dirty="0" smtClean="0"/>
              <a:t>2013-15: latest requests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9843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4704"/>
            <a:ext cx="4584700" cy="2755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856" y="764704"/>
            <a:ext cx="4584700" cy="27559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01008"/>
            <a:ext cx="45847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4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WLCG-new.potx</Template>
  <TotalTime>4170</TotalTime>
  <Words>222</Words>
  <Application>Microsoft Macintosh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WLCG-new</vt:lpstr>
      <vt:lpstr>WLCG Status</vt:lpstr>
      <vt:lpstr>Castor data written 2010-12</vt:lpstr>
      <vt:lpstr>PowerPoint Presentation</vt:lpstr>
      <vt:lpstr>Data in 2012</vt:lpstr>
      <vt:lpstr>Operations</vt:lpstr>
      <vt:lpstr>Tier 0 upgrades</vt:lpstr>
      <vt:lpstr>Evolution of resources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Arrangements for operating a distributed research infrastructure</dc:title>
  <dc:creator>Ian Bird</dc:creator>
  <cp:lastModifiedBy>Ian Bird</cp:lastModifiedBy>
  <cp:revision>40</cp:revision>
  <dcterms:created xsi:type="dcterms:W3CDTF">2010-12-06T17:50:37Z</dcterms:created>
  <dcterms:modified xsi:type="dcterms:W3CDTF">2012-09-25T08:50:05Z</dcterms:modified>
</cp:coreProperties>
</file>