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Default Extension="docx" ContentType="application/vnd.openxmlformats-officedocument.wordprocessingml.document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Default Extension="xlsx" ContentType="application/vnd.openxmlformats-officedocument.spreadsheetml.sheet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 autoCompressPictures="0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57" r:id="rId4"/>
    <p:sldId id="258" r:id="rId5"/>
    <p:sldId id="259" r:id="rId6"/>
    <p:sldId id="262" r:id="rId7"/>
    <p:sldId id="261" r:id="rId8"/>
    <p:sldId id="264" r:id="rId9"/>
    <p:sldId id="267" r:id="rId10"/>
    <p:sldId id="260" r:id="rId11"/>
    <p:sldId id="263" r:id="rId12"/>
    <p:sldId id="265" r:id="rId1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0080"/>
    <a:srgbClr val="CC66FF"/>
    <a:srgbClr val="FFCC66"/>
    <a:srgbClr val="008040"/>
    <a:srgbClr val="0000FF"/>
    <a:srgbClr val="004080"/>
    <a:srgbClr val="FF0000"/>
    <a:srgbClr val="EAEEF3"/>
    <a:srgbClr val="4196D1"/>
    <a:srgbClr val="DBEBE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51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Relationship Id="rId2" Type="http://schemas.openxmlformats.org/officeDocument/2006/relationships/image" Target="../media/image16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Relationship Id="rId2" Type="http://schemas.openxmlformats.org/officeDocument/2006/relationships/image" Target="../media/image20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ED403951-BAA9-A84F-A0BD-D150E6E15FF1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03422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C2EFD2E4-D469-2447-B4ED-9BA5D4D7797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891887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jpeg"/><Relationship Id="rId13" Type="http://schemas.openxmlformats.org/officeDocument/2006/relationships/image" Target="../media/image12.jpeg"/><Relationship Id="rId14" Type="http://schemas.openxmlformats.org/officeDocument/2006/relationships/image" Target="../media/image13.png"/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6.pn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4139407" y="-1791494"/>
            <a:ext cx="1439862" cy="856932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3883025" y="1773238"/>
            <a:ext cx="52609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35038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4889500" y="2606676"/>
            <a:ext cx="192087" cy="8316912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477500" y="5591175"/>
            <a:ext cx="55563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pic>
        <p:nvPicPr>
          <p:cNvPr id="5125" name="Picture 5" descr="DIRAC-logo-motto-transp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00213"/>
            <a:ext cx="4125913" cy="1533525"/>
          </a:xfrm>
          <a:prstGeom prst="rect">
            <a:avLst/>
          </a:prstGeom>
          <a:noFill/>
        </p:spPr>
      </p:pic>
      <p:pic>
        <p:nvPicPr>
          <p:cNvPr id="5134" name="Picture 14" descr="LHCb_logo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4746625" y="1827213"/>
            <a:ext cx="4321175" cy="1296987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 rot="5400000">
            <a:off x="4374357" y="-2817019"/>
            <a:ext cx="1439862" cy="745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ctr" defTabSz="912813"/>
            <a:endParaRPr lang="en-US">
              <a:latin typeface="VDub" pitchFamily="-65" charset="-52"/>
            </a:endParaRP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pic>
        <p:nvPicPr>
          <p:cNvPr id="74" name="Picture 73" descr="UB_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6166" y="5295793"/>
            <a:ext cx="708533" cy="242738"/>
          </a:xfrm>
          <a:prstGeom prst="rect">
            <a:avLst/>
          </a:prstGeom>
          <a:noFill/>
        </p:spPr>
      </p:pic>
      <p:pic>
        <p:nvPicPr>
          <p:cNvPr id="75" name="Picture 74" descr="RA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9835" y="5873684"/>
            <a:ext cx="711330" cy="128461"/>
          </a:xfrm>
          <a:prstGeom prst="rect">
            <a:avLst/>
          </a:prstGeom>
          <a:noFill/>
        </p:spPr>
      </p:pic>
      <p:pic>
        <p:nvPicPr>
          <p:cNvPr id="76" name="Picture 75" descr="CERN_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3215" y="4956236"/>
            <a:ext cx="320040" cy="320040"/>
          </a:xfrm>
          <a:prstGeom prst="rect">
            <a:avLst/>
          </a:prstGeom>
          <a:noFill/>
        </p:spPr>
      </p:pic>
      <p:pic>
        <p:nvPicPr>
          <p:cNvPr id="77" name="Picture 76" descr="CNAF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8448" y="6033704"/>
            <a:ext cx="291152" cy="185134"/>
          </a:xfrm>
          <a:prstGeom prst="rect">
            <a:avLst/>
          </a:prstGeom>
          <a:noFill/>
        </p:spPr>
      </p:pic>
      <p:pic>
        <p:nvPicPr>
          <p:cNvPr id="78" name="Picture 77" descr="CPPM_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1191" y="4582856"/>
            <a:ext cx="300260" cy="352044"/>
          </a:xfrm>
          <a:prstGeom prst="rect">
            <a:avLst/>
          </a:prstGeom>
          <a:noFill/>
        </p:spPr>
      </p:pic>
      <p:pic>
        <p:nvPicPr>
          <p:cNvPr id="80" name="Picture 79" descr="logo_UCD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3175" y="5554681"/>
            <a:ext cx="202692" cy="295462"/>
          </a:xfrm>
          <a:prstGeom prst="rect">
            <a:avLst/>
          </a:prstGeom>
        </p:spPr>
      </p:pic>
      <p:pic>
        <p:nvPicPr>
          <p:cNvPr id="81" name="Picture 80" descr="logo-pi-bunt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2547" y="5554681"/>
            <a:ext cx="298704" cy="297667"/>
          </a:xfrm>
          <a:prstGeom prst="rect">
            <a:avLst/>
          </a:prstGeom>
        </p:spPr>
      </p:pic>
      <p:pic>
        <p:nvPicPr>
          <p:cNvPr id="82" name="Picture 81" descr="IHEP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451" y="4961516"/>
            <a:ext cx="312908" cy="30937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98FE38-B76E-804A-AFBB-25756A05CA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146050"/>
            <a:ext cx="1962150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146050"/>
            <a:ext cx="573405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210BA0-8A29-0646-8E1F-37D7AEAD18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9DC1D16-B8D6-0648-83C2-A52B7C2770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A967B7-D4E6-204E-9DA3-18EA5EA3FC8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1B9787-258B-5048-9010-A02A04C62FA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282218-4019-EB4C-9A1B-ED926A4A1C9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3AEBD6-18F7-E54D-B208-721ED4172F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87EC4B-741C-9B40-9030-273E6EA55D1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C4BA91-BE2E-BD43-81BC-68D105AA01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E91A2B-68DF-0349-8D42-AFEE5EDB2E3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4791869" y="2505869"/>
            <a:ext cx="244475" cy="845978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4205287" y="-4205287"/>
            <a:ext cx="733425" cy="9144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5"/>
            <a:ext cx="935038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81075"/>
            <a:ext cx="7848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9850" y="-171450"/>
            <a:ext cx="1112838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66813" y="146050"/>
            <a:ext cx="7797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4714" y="6613525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A7524844-2676-C747-8D43-6F420730123D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733425"/>
            <a:ext cx="935038" cy="54387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rgbClr val="81B8C9"/>
              </a:solidFill>
              <a:latin typeface="VDub"/>
              <a:cs typeface="VDub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3.xlsx"/><Relationship Id="rId4" Type="http://schemas.openxmlformats.org/officeDocument/2006/relationships/image" Target="../media/image18.tif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4" Type="http://schemas.openxmlformats.org/officeDocument/2006/relationships/package" Target="../embeddings/Microsoft_Word_Document5.docx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package" Target="../embeddings/Microsoft_Word_Document6.doc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package" Target="../embeddings/Microsoft_Excel_Sheet2.xlsx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4746625" y="1795520"/>
            <a:ext cx="4321175" cy="1360372"/>
          </a:xfrm>
        </p:spPr>
        <p:txBody>
          <a:bodyPr/>
          <a:lstStyle/>
          <a:p>
            <a:r>
              <a:rPr lang="en-US" dirty="0" smtClean="0"/>
              <a:t>LHCb resources updates for 2012-2015</a:t>
            </a:r>
            <a:endParaRPr lang="en-U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373688"/>
            <a:ext cx="5287963" cy="1055687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</p:txBody>
      </p:sp>
      <p:sp>
        <p:nvSpPr>
          <p:cNvPr id="4" name="Rectangle 11"/>
          <p:cNvSpPr txBox="1">
            <a:spLocks noChangeArrowheads="1"/>
          </p:cNvSpPr>
          <p:nvPr/>
        </p:nvSpPr>
        <p:spPr bwMode="auto">
          <a:xfrm>
            <a:off x="2057400" y="3962400"/>
            <a:ext cx="67357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Zapf Dingbats" pitchFamily="-65" charset="2"/>
              <a:buNone/>
              <a:defRPr sz="2400" b="1" i="1">
                <a:solidFill>
                  <a:srgbClr val="00408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  <a:defRPr b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defRPr>
            </a:lvl2pPr>
            <a:lvl3pPr marL="1085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  <a:defRPr sz="1600" b="1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defRPr>
            </a:lvl3pPr>
            <a:lvl4pPr marL="1428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0E05A"/>
              </a:buClr>
              <a:buSzPct val="85000"/>
              <a:buFont typeface="Zapf Dingbats" pitchFamily="-65" charset="2"/>
              <a:buChar char="d"/>
              <a:defRPr sz="1400" b="1">
                <a:solidFill>
                  <a:srgbClr val="4196D1"/>
                </a:solidFill>
                <a:latin typeface="Comic Sans MS"/>
                <a:ea typeface="ＭＳ Ｐゴシック" pitchFamily="-65" charset="-128"/>
                <a:cs typeface="Comic Sans MS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Comic Sans MS"/>
                <a:ea typeface="ＭＳ Ｐゴシック" pitchFamily="-65" charset="-128"/>
                <a:cs typeface="Comic Sans MS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3200" dirty="0" smtClean="0"/>
              <a:t>Marco Cattaneo</a:t>
            </a:r>
          </a:p>
          <a:p>
            <a:r>
              <a:rPr lang="en-US" dirty="0" smtClean="0"/>
              <a:t>CERN – LHCb</a:t>
            </a:r>
          </a:p>
          <a:p>
            <a:r>
              <a:rPr lang="en-US" dirty="0" smtClean="0"/>
              <a:t>On behalf of the LHCb Computing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imbalance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543550"/>
          </a:xfrm>
        </p:spPr>
        <p:txBody>
          <a:bodyPr/>
          <a:lstStyle/>
          <a:p>
            <a:r>
              <a:rPr lang="en-GB" dirty="0" smtClean="0"/>
              <a:t>Evolution of disk pledges at Tier1s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Changes balance of resources among sites</a:t>
            </a:r>
          </a:p>
          <a:p>
            <a:pPr lvl="1"/>
            <a:r>
              <a:rPr lang="en-GB" dirty="0" smtClean="0"/>
              <a:t>Preferentially clean old data from sites below share</a:t>
            </a:r>
          </a:p>
          <a:p>
            <a:pPr lvl="1"/>
            <a:r>
              <a:rPr lang="en-GB" dirty="0" smtClean="0"/>
              <a:t>Available space used as weight for placing replicas of new data</a:t>
            </a:r>
          </a:p>
          <a:p>
            <a:r>
              <a:rPr lang="en-GB" dirty="0" smtClean="0"/>
              <a:t>E.g. 2012+2011 reprocessed data distribution will be: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Consequence: analysis of 2011 and 2012 reprocessed data will not use all Tier1s according to their CPU share 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10</a:t>
            </a:fld>
            <a:endParaRPr lang="es-ES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914400" y="1257300"/>
          <a:ext cx="8124568" cy="1714500"/>
        </p:xfrm>
        <a:graphic>
          <a:graphicData uri="http://schemas.openxmlformats.org/presentationml/2006/ole">
            <p:oleObj spid="_x0000_s19459" name="Worksheet" r:id="rId3" imgW="6680200" imgH="1409700" progId="Excel.Sheet.12">
              <p:embed/>
            </p:oleObj>
          </a:graphicData>
        </a:graphic>
      </p:graphicFrame>
      <p:pic>
        <p:nvPicPr>
          <p:cNvPr id="7" name="Picture 6" descr="PastedGraphic-9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800" y="4724400"/>
            <a:ext cx="8128000" cy="876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28600" y="789919"/>
          <a:ext cx="8763000" cy="2181881"/>
        </p:xfrm>
        <a:graphic>
          <a:graphicData uri="http://schemas.openxmlformats.org/presentationml/2006/ole">
            <p:oleObj spid="_x0000_s22531" name="Document" r:id="rId3" imgW="6273800" imgH="1562100" progId="Word.Document.12">
              <p:embed/>
            </p:oleObj>
          </a:graphicData>
        </a:graphic>
      </p:graphicFrame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52400" y="2832100"/>
          <a:ext cx="8882380" cy="3416300"/>
        </p:xfrm>
        <a:graphic>
          <a:graphicData uri="http://schemas.openxmlformats.org/presentationml/2006/ole">
            <p:oleObj spid="_x0000_s22530" name="Document" r:id="rId4" imgW="6273800" imgH="2413000" progId="Word.Document.12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2013-2014 requests (LHCb-PUB-2012-014)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543550"/>
          </a:xfrm>
        </p:spPr>
        <p:txBody>
          <a:bodyPr/>
          <a:lstStyle/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N.B. 2012 column is what is needed to complete processing of 2012 data, after all possible mitigations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381000" y="955431"/>
          <a:ext cx="8686800" cy="5521569"/>
        </p:xfrm>
        <a:graphic>
          <a:graphicData uri="http://schemas.openxmlformats.org/presentationml/2006/ole">
            <p:oleObj spid="_x0000_s24579" name="Document" r:id="rId3" imgW="6273800" imgH="3987800" progId="Word.Document.12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estimate of resources in 2015</a:t>
            </a:r>
            <a:br>
              <a:rPr lang="en-GB" dirty="0" smtClean="0"/>
            </a:br>
            <a:r>
              <a:rPr lang="en-GB" dirty="0" smtClean="0"/>
              <a:t>(LHCb-PUB-2012-015)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LHCb computing production activities in 2012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876800" y="2743200"/>
            <a:ext cx="4114800" cy="3200400"/>
            <a:chOff x="4876800" y="3276600"/>
            <a:chExt cx="3505566" cy="2629175"/>
          </a:xfrm>
        </p:grpSpPr>
        <p:pic>
          <p:nvPicPr>
            <p:cNvPr id="5" name="Picture 4" descr="ae75f81bc64df9e1c7d1536ee7e3a193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6800" y="3276600"/>
              <a:ext cx="3505566" cy="2629175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 bwMode="auto">
            <a:xfrm>
              <a:off x="5257800" y="4191000"/>
              <a:ext cx="3048000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04850"/>
            <a:ext cx="8126413" cy="5543550"/>
          </a:xfrm>
        </p:spPr>
        <p:txBody>
          <a:bodyPr/>
          <a:lstStyle/>
          <a:p>
            <a:r>
              <a:rPr lang="en-GB" dirty="0" smtClean="0"/>
              <a:t>Prompt processing (reconstruction and stripping) of new data</a:t>
            </a:r>
          </a:p>
          <a:p>
            <a:r>
              <a:rPr lang="en-GB" dirty="0" smtClean="0"/>
              <a:t>“Swimming” of 2011 stripped data</a:t>
            </a:r>
          </a:p>
          <a:p>
            <a:r>
              <a:rPr lang="en-GB" dirty="0" smtClean="0"/>
              <a:t>MC production</a:t>
            </a:r>
          </a:p>
          <a:p>
            <a:pPr lvl="1"/>
            <a:r>
              <a:rPr lang="en-GB" dirty="0" smtClean="0"/>
              <a:t>Large samples for analysis of 2011 data</a:t>
            </a:r>
          </a:p>
          <a:p>
            <a:pPr lvl="1"/>
            <a:r>
              <a:rPr lang="en-GB" dirty="0" smtClean="0"/>
              <a:t>Preliminary samples for 2012 data</a:t>
            </a:r>
          </a:p>
          <a:p>
            <a:r>
              <a:rPr lang="en-GB" dirty="0" smtClean="0"/>
              <a:t>Reprocessing of complete 2012 dataset</a:t>
            </a:r>
          </a:p>
          <a:p>
            <a:pPr lvl="1"/>
            <a:r>
              <a:rPr lang="en-GB" dirty="0" smtClean="0"/>
              <a:t>Started 17</a:t>
            </a:r>
            <a:r>
              <a:rPr lang="en-GB" baseline="30000" dirty="0" smtClean="0"/>
              <a:t>th</a:t>
            </a:r>
            <a:r>
              <a:rPr lang="en-GB" dirty="0" smtClean="0"/>
              <a:t> September</a:t>
            </a:r>
          </a:p>
          <a:p>
            <a:r>
              <a:rPr lang="en-GB" dirty="0" smtClean="0"/>
              <a:t>Resources OK until now:</a:t>
            </a:r>
          </a:p>
          <a:p>
            <a:pPr lvl="1"/>
            <a:r>
              <a:rPr lang="en-GB" dirty="0" smtClean="0"/>
              <a:t>CPU usage 50% of pledge</a:t>
            </a:r>
          </a:p>
          <a:p>
            <a:pPr lvl="2"/>
            <a:r>
              <a:rPr lang="en-GB" dirty="0" smtClean="0"/>
              <a:t>As expected for first half</a:t>
            </a:r>
            <a:br>
              <a:rPr lang="en-GB" dirty="0" smtClean="0"/>
            </a:br>
            <a:r>
              <a:rPr lang="en-GB" dirty="0" smtClean="0"/>
              <a:t>of year</a:t>
            </a:r>
          </a:p>
          <a:p>
            <a:pPr lvl="3"/>
            <a:r>
              <a:rPr lang="en-GB" dirty="0" smtClean="0"/>
              <a:t>now ramping to &gt;100% with</a:t>
            </a:r>
            <a:br>
              <a:rPr lang="en-GB" dirty="0" smtClean="0"/>
            </a:br>
            <a:r>
              <a:rPr lang="en-GB" dirty="0" smtClean="0"/>
              <a:t>reprocessing</a:t>
            </a:r>
          </a:p>
          <a:p>
            <a:pPr lvl="1"/>
            <a:r>
              <a:rPr lang="en-GB" dirty="0" smtClean="0"/>
              <a:t>2012 disk pledge ~sufficient</a:t>
            </a:r>
            <a:br>
              <a:rPr lang="en-GB" dirty="0" smtClean="0"/>
            </a:br>
            <a:r>
              <a:rPr lang="en-GB" dirty="0" smtClean="0"/>
              <a:t>also for reprocessed data</a:t>
            </a:r>
          </a:p>
          <a:p>
            <a:pPr lvl="2"/>
            <a:r>
              <a:rPr lang="en-GB" dirty="0" smtClean="0"/>
              <a:t>Active data management</a:t>
            </a:r>
          </a:p>
          <a:p>
            <a:pPr lvl="1"/>
            <a:r>
              <a:rPr lang="en-GB" dirty="0" smtClean="0"/>
              <a:t>Major shortage of tape, already using full pledge at Tier1s!</a:t>
            </a:r>
          </a:p>
          <a:p>
            <a:pPr lvl="2"/>
            <a:r>
              <a:rPr lang="en-GB" dirty="0" smtClean="0"/>
              <a:t>P</a:t>
            </a:r>
            <a:r>
              <a:rPr lang="en-GB" dirty="0" smtClean="0"/>
              <a:t>ledge based on 2012 request, assuming shorter run</a:t>
            </a:r>
          </a:p>
          <a:p>
            <a:pPr lvl="2"/>
            <a:r>
              <a:rPr lang="en-GB" dirty="0" smtClean="0"/>
              <a:t>Major problem for the future (rest of 2012, but also 2013)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</a:t>
            </a:r>
            <a:r>
              <a:rPr lang="en-GB" dirty="0" smtClean="0"/>
              <a:t> since </a:t>
            </a:r>
            <a:r>
              <a:rPr lang="en-GB" dirty="0" smtClean="0"/>
              <a:t>2012 request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81075"/>
            <a:ext cx="8050213" cy="5543550"/>
          </a:xfrm>
        </p:spPr>
        <p:txBody>
          <a:bodyPr/>
          <a:lstStyle/>
          <a:p>
            <a:r>
              <a:rPr lang="en-GB" dirty="0" smtClean="0"/>
              <a:t>New reconstructed data format:</a:t>
            </a:r>
          </a:p>
          <a:p>
            <a:pPr lvl="1"/>
            <a:r>
              <a:rPr lang="en-GB" dirty="0" smtClean="0"/>
              <a:t>Previously,</a:t>
            </a:r>
            <a:r>
              <a:rPr lang="en-GB" dirty="0" smtClean="0"/>
              <a:t> </a:t>
            </a:r>
            <a:r>
              <a:rPr lang="en-GB" dirty="0" err="1" smtClean="0"/>
              <a:t>Reco</a:t>
            </a:r>
            <a:r>
              <a:rPr lang="en-GB" dirty="0" smtClean="0"/>
              <a:t> output (</a:t>
            </a:r>
            <a:r>
              <a:rPr lang="en-GB" dirty="0" smtClean="0"/>
              <a:t>SDST) </a:t>
            </a:r>
            <a:r>
              <a:rPr lang="en-GB" dirty="0" smtClean="0"/>
              <a:t>did not contain copy of RAW</a:t>
            </a:r>
            <a:endParaRPr lang="en-GB" dirty="0" smtClean="0"/>
          </a:p>
          <a:p>
            <a:pPr lvl="2"/>
            <a:r>
              <a:rPr lang="en-GB" dirty="0" smtClean="0"/>
              <a:t>Both</a:t>
            </a:r>
            <a:r>
              <a:rPr lang="en-GB" dirty="0" smtClean="0"/>
              <a:t> RAW and SDST files had </a:t>
            </a:r>
            <a:r>
              <a:rPr lang="en-GB" dirty="0" smtClean="0"/>
              <a:t>to be staged, synchronously, when </a:t>
            </a:r>
            <a:r>
              <a:rPr lang="en-GB" dirty="0" err="1" smtClean="0"/>
              <a:t>restripping</a:t>
            </a:r>
            <a:endParaRPr lang="en-GB" dirty="0" smtClean="0"/>
          </a:p>
          <a:p>
            <a:pPr lvl="2"/>
            <a:r>
              <a:rPr lang="en-GB" dirty="0" smtClean="0"/>
              <a:t>Very demanding on tape systems, since in general on different tapes</a:t>
            </a:r>
          </a:p>
          <a:p>
            <a:pPr lvl="2"/>
            <a:r>
              <a:rPr lang="en-GB" dirty="0" smtClean="0"/>
              <a:t>Does not allow to achieve maximum throughput</a:t>
            </a:r>
          </a:p>
          <a:p>
            <a:pPr lvl="1"/>
            <a:r>
              <a:rPr lang="en-GB" dirty="0" smtClean="0"/>
              <a:t>Now write FULL.DST, containing RAW+SDST</a:t>
            </a:r>
          </a:p>
          <a:p>
            <a:pPr lvl="2"/>
            <a:r>
              <a:rPr lang="en-GB" dirty="0" smtClean="0"/>
              <a:t>Effectively an extra copy of </a:t>
            </a:r>
            <a:r>
              <a:rPr lang="en-GB" dirty="0" smtClean="0"/>
              <a:t>RAW on Tape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Data taking changes</a:t>
            </a:r>
          </a:p>
          <a:p>
            <a:pPr lvl="1"/>
            <a:r>
              <a:rPr lang="en-GB" dirty="0" smtClean="0"/>
              <a:t>Extension of pp run by 2 months</a:t>
            </a:r>
          </a:p>
          <a:p>
            <a:pPr lvl="1"/>
            <a:r>
              <a:rPr lang="en-GB" dirty="0" smtClean="0"/>
              <a:t>LHCb operation at higher instantaneous luminosity</a:t>
            </a:r>
          </a:p>
          <a:p>
            <a:pPr lvl="2"/>
            <a:r>
              <a:rPr lang="en-GB" dirty="0" smtClean="0"/>
              <a:t>4x10</a:t>
            </a:r>
            <a:r>
              <a:rPr lang="en-GB" baseline="30000" dirty="0" smtClean="0"/>
              <a:t>32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 (3.7 in 2011)</a:t>
            </a:r>
          </a:p>
          <a:p>
            <a:pPr lvl="1"/>
            <a:r>
              <a:rPr lang="en-GB" dirty="0" smtClean="0"/>
              <a:t>Higher HLT output rate</a:t>
            </a:r>
          </a:p>
          <a:p>
            <a:pPr lvl="2"/>
            <a:r>
              <a:rPr lang="en-GB" dirty="0" smtClean="0"/>
              <a:t>(2011: 3kHz, 2012 forecast: 4.5kHz, 2012 actual: 5kHz)</a:t>
            </a:r>
          </a:p>
          <a:p>
            <a:pPr lvl="1"/>
            <a:r>
              <a:rPr lang="en-GB" dirty="0" smtClean="0"/>
              <a:t>Participation in </a:t>
            </a:r>
            <a:r>
              <a:rPr lang="en-GB" dirty="0" err="1" smtClean="0"/>
              <a:t>pA</a:t>
            </a:r>
            <a:r>
              <a:rPr lang="en-GB" dirty="0" smtClean="0"/>
              <a:t> (heavy ion) run in early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changes on</a:t>
            </a:r>
            <a:r>
              <a:rPr lang="en-GB" dirty="0" smtClean="0"/>
              <a:t> computing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RAW data: 1.7 </a:t>
            </a:r>
            <a:r>
              <a:rPr lang="en-US" dirty="0" smtClean="0"/>
              <a:t>PB</a:t>
            </a:r>
          </a:p>
          <a:p>
            <a:pPr lvl="1"/>
            <a:r>
              <a:rPr lang="en-US" dirty="0" smtClean="0"/>
              <a:t>43% increase with respect to previous estimates (1.2 PB)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Two copies on tape</a:t>
            </a:r>
            <a:endParaRPr lang="en-US" dirty="0" smtClean="0"/>
          </a:p>
          <a:p>
            <a:r>
              <a:rPr lang="en-US" dirty="0" smtClean="0"/>
              <a:t>Reconstructed </a:t>
            </a:r>
            <a:r>
              <a:rPr lang="en-US" dirty="0" smtClean="0"/>
              <a:t>data (FULL.DST): </a:t>
            </a:r>
            <a:endParaRPr lang="en-US" dirty="0" smtClean="0"/>
          </a:p>
          <a:p>
            <a:pPr lvl="1"/>
            <a:r>
              <a:rPr lang="en-US" dirty="0" smtClean="0"/>
              <a:t>3.1 PB, 120 % increase with respect the previous estimate </a:t>
            </a:r>
            <a:r>
              <a:rPr lang="en-US" dirty="0" smtClean="0"/>
              <a:t>(SDST, 1.4 </a:t>
            </a:r>
            <a:r>
              <a:rPr lang="en-US" dirty="0" smtClean="0"/>
              <a:t>PB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One copy on tape</a:t>
            </a:r>
            <a:endParaRPr lang="en-US" dirty="0" smtClean="0"/>
          </a:p>
          <a:p>
            <a:r>
              <a:rPr lang="en-US" dirty="0" smtClean="0"/>
              <a:t>Derived datasets (DST, MDST for physics analysis)</a:t>
            </a:r>
          </a:p>
          <a:p>
            <a:pPr lvl="1"/>
            <a:r>
              <a:rPr lang="en-US" dirty="0" smtClean="0"/>
              <a:t>43% </a:t>
            </a:r>
            <a:r>
              <a:rPr lang="en-US" dirty="0" smtClean="0"/>
              <a:t>increase</a:t>
            </a:r>
          </a:p>
          <a:p>
            <a:pPr lvl="2"/>
            <a:r>
              <a:rPr lang="en-US" dirty="0" smtClean="0"/>
              <a:t>disk resident, plus tape archive</a:t>
            </a:r>
            <a:endParaRPr lang="en-US" dirty="0" smtClean="0"/>
          </a:p>
          <a:p>
            <a:r>
              <a:rPr lang="en-US" dirty="0" smtClean="0"/>
              <a:t>Heavy Ion RAW data: 100 </a:t>
            </a:r>
            <a:r>
              <a:rPr lang="en-US" dirty="0" smtClean="0"/>
              <a:t>TB</a:t>
            </a:r>
          </a:p>
          <a:p>
            <a:endParaRPr lang="en-US" dirty="0" smtClean="0"/>
          </a:p>
          <a:p>
            <a:r>
              <a:rPr lang="en-US" dirty="0" smtClean="0"/>
              <a:t>Higher CPU peak power for reprocessing</a:t>
            </a:r>
          </a:p>
          <a:p>
            <a:pPr lvl="1"/>
            <a:r>
              <a:rPr lang="en-US" dirty="0" smtClean="0"/>
              <a:t>Originally foreseen after data-taking, now in parallel to be ready for Winter 2013 conferences</a:t>
            </a:r>
          </a:p>
          <a:p>
            <a:pPr lvl="2"/>
            <a:r>
              <a:rPr lang="en-US" dirty="0" smtClean="0"/>
              <a:t>Clashes with prompt processing (data quality, fast analyses)</a:t>
            </a:r>
          </a:p>
          <a:p>
            <a:pPr lvl="2"/>
            <a:r>
              <a:rPr lang="en-US" dirty="0" smtClean="0"/>
              <a:t>Cannot use resources of HLT farm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Mitigation to fit into 2012 pledges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CPU:</a:t>
            </a:r>
          </a:p>
          <a:p>
            <a:pPr lvl="1"/>
            <a:r>
              <a:rPr lang="en-GB" dirty="0" smtClean="0"/>
              <a:t>Reduce prompt processing to 50% of new data</a:t>
            </a:r>
          </a:p>
          <a:p>
            <a:pPr lvl="2"/>
            <a:r>
              <a:rPr lang="en-GB" dirty="0" smtClean="0"/>
              <a:t>Only at CERN, 20% sub-contracted to </a:t>
            </a:r>
            <a:r>
              <a:rPr lang="en-GB" dirty="0" smtClean="0"/>
              <a:t>Tier2s</a:t>
            </a:r>
          </a:p>
          <a:p>
            <a:pPr lvl="2"/>
            <a:r>
              <a:rPr lang="en-GB" dirty="0" smtClean="0"/>
              <a:t>Only for data quality etc., no physics analyses using these data</a:t>
            </a:r>
            <a:endParaRPr lang="en-GB" dirty="0" smtClean="0"/>
          </a:p>
          <a:p>
            <a:pPr lvl="1"/>
            <a:r>
              <a:rPr lang="en-GB" dirty="0" smtClean="0"/>
              <a:t>Reprocessing extended by two months</a:t>
            </a:r>
          </a:p>
          <a:p>
            <a:pPr lvl="2"/>
            <a:r>
              <a:rPr lang="en-GB" dirty="0" smtClean="0"/>
              <a:t>Only at Tier1s, 20% sub-contracted to Tier2s</a:t>
            </a:r>
          </a:p>
          <a:p>
            <a:pPr lvl="2"/>
            <a:r>
              <a:rPr lang="en-GB" dirty="0" smtClean="0"/>
              <a:t>Only</a:t>
            </a:r>
            <a:r>
              <a:rPr lang="en-GB" dirty="0" smtClean="0"/>
              <a:t> ~60</a:t>
            </a:r>
            <a:r>
              <a:rPr lang="en-GB" dirty="0" smtClean="0"/>
              <a:t>% of 2012 data available for Winter 2013 conferences</a:t>
            </a:r>
          </a:p>
          <a:p>
            <a:r>
              <a:rPr lang="en-GB" dirty="0" smtClean="0"/>
              <a:t>Tape:</a:t>
            </a:r>
          </a:p>
          <a:p>
            <a:pPr lvl="1"/>
            <a:r>
              <a:rPr lang="en-GB" dirty="0" smtClean="0"/>
              <a:t>Removed NOW all output of 2012 prompt reconstruction</a:t>
            </a:r>
          </a:p>
          <a:p>
            <a:pPr lvl="2"/>
            <a:r>
              <a:rPr lang="en-GB" dirty="0" smtClean="0"/>
              <a:t>Needed for </a:t>
            </a:r>
            <a:r>
              <a:rPr lang="en-GB" dirty="0" err="1" smtClean="0"/>
              <a:t>restripping</a:t>
            </a:r>
            <a:endParaRPr lang="en-GB" dirty="0" smtClean="0"/>
          </a:p>
          <a:p>
            <a:pPr lvl="3"/>
            <a:r>
              <a:rPr lang="en-GB" dirty="0" smtClean="0"/>
              <a:t>No new analyses until reprocessing completed</a:t>
            </a:r>
          </a:p>
          <a:p>
            <a:pPr lvl="1"/>
            <a:r>
              <a:rPr lang="en-GB" dirty="0" smtClean="0"/>
              <a:t>Reduce all archives (data preservation) to one copy</a:t>
            </a:r>
          </a:p>
          <a:p>
            <a:r>
              <a:rPr lang="en-GB" dirty="0" smtClean="0"/>
              <a:t>Disk:</a:t>
            </a:r>
          </a:p>
          <a:p>
            <a:pPr lvl="1"/>
            <a:r>
              <a:rPr lang="en-GB" dirty="0" smtClean="0"/>
              <a:t>Aggressive reduction of 2012 prompt DST/MDST copies</a:t>
            </a:r>
          </a:p>
          <a:p>
            <a:pPr lvl="2"/>
            <a:r>
              <a:rPr lang="en-GB" dirty="0" smtClean="0"/>
              <a:t>In parallel with appearance of reprocessed data</a:t>
            </a:r>
          </a:p>
          <a:p>
            <a:pPr lvl="1"/>
            <a:r>
              <a:rPr lang="en-GB" dirty="0" smtClean="0"/>
              <a:t>New distribution policy taking into account unused pledge</a:t>
            </a:r>
          </a:p>
          <a:p>
            <a:pPr lvl="2"/>
            <a:r>
              <a:rPr lang="en-GB" dirty="0" smtClean="0"/>
              <a:t>In practice, replicas of reprocessed data will go</a:t>
            </a:r>
            <a:r>
              <a:rPr lang="en-GB" dirty="0" smtClean="0"/>
              <a:t> mostly to </a:t>
            </a:r>
            <a:r>
              <a:rPr lang="en-GB" dirty="0" smtClean="0"/>
              <a:t>CERN, RAL, CNAF, GRIDKA</a:t>
            </a:r>
          </a:p>
          <a:p>
            <a:pPr lvl="3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76200" y="1447800"/>
          <a:ext cx="9070554" cy="1524000"/>
        </p:xfrm>
        <a:graphic>
          <a:graphicData uri="http://schemas.openxmlformats.org/presentationml/2006/ole">
            <p:oleObj spid="_x0000_s21506" name="Document" r:id="rId3" imgW="6273800" imgH="1054100" progId="Word.Document.12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Storage: forecast for March 2013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81075"/>
            <a:ext cx="8202613" cy="5543550"/>
          </a:xfrm>
        </p:spPr>
        <p:txBody>
          <a:bodyPr/>
          <a:lstStyle/>
          <a:p>
            <a:r>
              <a:rPr lang="en-GB" dirty="0" smtClean="0"/>
              <a:t>Disk OK but big imbalance between sites </a:t>
            </a:r>
            <a:r>
              <a:rPr lang="en-GB" dirty="0" smtClean="0"/>
              <a:t>(</a:t>
            </a:r>
            <a:r>
              <a:rPr lang="en-GB" dirty="0" smtClean="0"/>
              <a:t>backup </a:t>
            </a:r>
            <a:r>
              <a:rPr lang="en-GB" dirty="0" smtClean="0"/>
              <a:t>slide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Serious shortfall in tape, no solution yet</a:t>
            </a:r>
          </a:p>
          <a:p>
            <a:pPr lvl="1"/>
            <a:r>
              <a:rPr lang="en-GB" dirty="0" smtClean="0"/>
              <a:t>Already cleaned up all 2012 prompt SDST to fit in existing tape</a:t>
            </a:r>
          </a:p>
          <a:p>
            <a:pPr lvl="1"/>
            <a:r>
              <a:rPr lang="en-GB" dirty="0" smtClean="0"/>
              <a:t>No room at Tier1s for second copy of new RAW, and for ONLY copy of FULL.DST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6</a:t>
            </a:fld>
            <a:endParaRPr lang="es-ES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3886200" y="4038600"/>
          <a:ext cx="3263900" cy="2273300"/>
        </p:xfrm>
        <a:graphic>
          <a:graphicData uri="http://schemas.openxmlformats.org/presentationml/2006/ole">
            <p:oleObj spid="_x0000_s21508" name="Worksheet" r:id="rId4" imgW="3263900" imgH="227330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2013-2014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81075"/>
            <a:ext cx="8050213" cy="5543550"/>
          </a:xfrm>
        </p:spPr>
        <p:txBody>
          <a:bodyPr/>
          <a:lstStyle/>
          <a:p>
            <a:r>
              <a:rPr lang="en-GB" dirty="0" smtClean="0"/>
              <a:t>Activities during 2013-2014</a:t>
            </a:r>
          </a:p>
          <a:p>
            <a:pPr lvl="1"/>
            <a:r>
              <a:rPr lang="en-GB" dirty="0" smtClean="0"/>
              <a:t>Several </a:t>
            </a:r>
            <a:r>
              <a:rPr lang="en-GB" dirty="0" err="1" smtClean="0"/>
              <a:t>restrippings</a:t>
            </a:r>
            <a:r>
              <a:rPr lang="en-GB" dirty="0" smtClean="0"/>
              <a:t>, ~every 6 months</a:t>
            </a:r>
          </a:p>
          <a:p>
            <a:pPr lvl="2"/>
            <a:r>
              <a:rPr lang="en-GB" dirty="0" smtClean="0"/>
              <a:t>~ neutral in disk usage since older </a:t>
            </a:r>
            <a:r>
              <a:rPr lang="en-GB" dirty="0" err="1" smtClean="0"/>
              <a:t>strippings</a:t>
            </a:r>
            <a:r>
              <a:rPr lang="en-GB" dirty="0" smtClean="0"/>
              <a:t> get replaced</a:t>
            </a:r>
          </a:p>
          <a:p>
            <a:pPr lvl="2"/>
            <a:r>
              <a:rPr lang="en-GB" dirty="0" smtClean="0"/>
              <a:t>moderate increase in tape (archive copy)</a:t>
            </a:r>
          </a:p>
          <a:p>
            <a:pPr lvl="1"/>
            <a:r>
              <a:rPr lang="en-GB" dirty="0" smtClean="0"/>
              <a:t>Full reprocessing of 2011-2012 data, during 2014</a:t>
            </a:r>
          </a:p>
          <a:p>
            <a:pPr lvl="2"/>
            <a:r>
              <a:rPr lang="en-GB" dirty="0" smtClean="0"/>
              <a:t>Ultimate reprocessing of this dataset</a:t>
            </a:r>
          </a:p>
          <a:p>
            <a:pPr lvl="2"/>
            <a:r>
              <a:rPr lang="en-GB" dirty="0" smtClean="0"/>
              <a:t>Duration stretched to fit within existing CPU resources</a:t>
            </a:r>
          </a:p>
          <a:p>
            <a:pPr lvl="2"/>
            <a:r>
              <a:rPr lang="en-GB" dirty="0" smtClean="0"/>
              <a:t>~neutral on tape (FULL.DST replaces previous version)</a:t>
            </a:r>
          </a:p>
          <a:p>
            <a:pPr lvl="1"/>
            <a:r>
              <a:rPr lang="en-GB" dirty="0" smtClean="0"/>
              <a:t>Continuing </a:t>
            </a:r>
            <a:r>
              <a:rPr lang="en-GB" dirty="0" err="1" smtClean="0"/>
              <a:t>MonteCarlo</a:t>
            </a:r>
            <a:r>
              <a:rPr lang="en-GB" dirty="0" smtClean="0"/>
              <a:t> production at constant rate</a:t>
            </a:r>
          </a:p>
          <a:p>
            <a:pPr lvl="2"/>
            <a:r>
              <a:rPr lang="en-GB" dirty="0" smtClean="0"/>
              <a:t>Higher rate than previous estimates to match increased real data sample</a:t>
            </a:r>
          </a:p>
          <a:p>
            <a:pPr lvl="3"/>
            <a:r>
              <a:rPr lang="en-GB" dirty="0" smtClean="0"/>
              <a:t>But no increase in Tier2 CPU request, use HLT farm instead</a:t>
            </a:r>
          </a:p>
          <a:p>
            <a:pPr lvl="2"/>
            <a:r>
              <a:rPr lang="en-GB" dirty="0" smtClean="0"/>
              <a:t>Linear increase in disk and </a:t>
            </a:r>
            <a:r>
              <a:rPr lang="en-GB" dirty="0" smtClean="0"/>
              <a:t>tape</a:t>
            </a:r>
            <a:endParaRPr lang="en-GB" dirty="0" smtClean="0"/>
          </a:p>
          <a:p>
            <a:r>
              <a:rPr lang="en-GB" dirty="0" smtClean="0"/>
              <a:t>Requests for 2013-2014 (details in backup slide)</a:t>
            </a:r>
          </a:p>
          <a:p>
            <a:pPr lvl="1"/>
            <a:r>
              <a:rPr lang="en-GB" dirty="0" smtClean="0"/>
              <a:t>CPU: 20% increase at Tier1 in 2013, otherwise flat</a:t>
            </a:r>
          </a:p>
          <a:p>
            <a:pPr lvl="1"/>
            <a:r>
              <a:rPr lang="en-GB" dirty="0" smtClean="0"/>
              <a:t>Disk: 20% increase per year at Tier1, 25% per year at CERN</a:t>
            </a:r>
          </a:p>
          <a:p>
            <a:pPr lvl="1"/>
            <a:r>
              <a:rPr lang="en-GB" dirty="0" smtClean="0"/>
              <a:t>Tape: 100% increase in 2013 at Tier1, 10% in 2014</a:t>
            </a:r>
          </a:p>
          <a:p>
            <a:pPr lvl="2"/>
            <a:r>
              <a:rPr lang="en-GB" dirty="0" smtClean="0"/>
              <a:t>Tape increase actually needed ASAP, April 2013 is too late.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after LS1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7" y="685800"/>
            <a:ext cx="8659813" cy="5543550"/>
          </a:xfrm>
        </p:spPr>
        <p:txBody>
          <a:bodyPr/>
          <a:lstStyle/>
          <a:p>
            <a:r>
              <a:rPr lang="en-GB" dirty="0" smtClean="0"/>
              <a:t>Date of </a:t>
            </a:r>
            <a:r>
              <a:rPr lang="en-GB" dirty="0" err="1" smtClean="0"/>
              <a:t>startup</a:t>
            </a:r>
            <a:r>
              <a:rPr lang="en-GB" dirty="0" smtClean="0"/>
              <a:t> for physics, and number of physics days in 2015</a:t>
            </a:r>
          </a:p>
          <a:p>
            <a:pPr lvl="2"/>
            <a:r>
              <a:rPr lang="en-GB" dirty="0" smtClean="0"/>
              <a:t>LHCb nominal luminosity reached rather quickly (</a:t>
            </a:r>
            <a:r>
              <a:rPr lang="en-GB" dirty="0" err="1" smtClean="0"/>
              <a:t>lumi</a:t>
            </a:r>
            <a:r>
              <a:rPr lang="en-GB" dirty="0" smtClean="0"/>
              <a:t> levelling). Assume:</a:t>
            </a:r>
            <a:endParaRPr lang="en-GB" dirty="0" smtClean="0"/>
          </a:p>
          <a:p>
            <a:pPr lvl="3"/>
            <a:r>
              <a:rPr lang="en-GB" dirty="0" smtClean="0"/>
              <a:t>Any data taking before April 2015 has insignificant impact on 2014 </a:t>
            </a:r>
            <a:r>
              <a:rPr lang="en-GB" dirty="0" smtClean="0"/>
              <a:t>resources</a:t>
            </a:r>
            <a:endParaRPr lang="en-GB" dirty="0" smtClean="0"/>
          </a:p>
          <a:p>
            <a:pPr lvl="3"/>
            <a:r>
              <a:rPr lang="en-GB" dirty="0" smtClean="0"/>
              <a:t>5*10</a:t>
            </a:r>
            <a:r>
              <a:rPr lang="en-GB" baseline="30000" dirty="0" smtClean="0"/>
              <a:t>6</a:t>
            </a:r>
            <a:r>
              <a:rPr lang="en-GB" dirty="0" smtClean="0"/>
              <a:t> seconds in 2015, at nominal data rates </a:t>
            </a:r>
            <a:r>
              <a:rPr lang="en-GB" dirty="0" smtClean="0"/>
              <a:t>(</a:t>
            </a:r>
            <a:r>
              <a:rPr lang="en-GB" dirty="0" smtClean="0"/>
              <a:t>i.e. ‘normal’ year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Changes in data-taking rate (not precisely predictable yet)</a:t>
            </a:r>
          </a:p>
          <a:p>
            <a:pPr lvl="2"/>
            <a:r>
              <a:rPr lang="en-GB" dirty="0" smtClean="0"/>
              <a:t>Average multiplicity of pp collisions</a:t>
            </a:r>
          </a:p>
          <a:p>
            <a:pPr lvl="3"/>
            <a:r>
              <a:rPr lang="en-GB" dirty="0" smtClean="0"/>
              <a:t>Higher than at 8 </a:t>
            </a:r>
            <a:r>
              <a:rPr lang="en-GB" dirty="0" err="1" smtClean="0"/>
              <a:t>TeV</a:t>
            </a:r>
            <a:endParaRPr lang="en-GB" dirty="0" smtClean="0"/>
          </a:p>
          <a:p>
            <a:pPr lvl="2"/>
            <a:r>
              <a:rPr lang="en-GB" dirty="0" smtClean="0"/>
              <a:t>Effect of pileup on RAW size</a:t>
            </a:r>
            <a:endParaRPr lang="en-GB" dirty="0" smtClean="0"/>
          </a:p>
          <a:p>
            <a:pPr lvl="3"/>
            <a:r>
              <a:rPr lang="en-GB" dirty="0" smtClean="0"/>
              <a:t>With</a:t>
            </a:r>
            <a:r>
              <a:rPr lang="en-GB" dirty="0" smtClean="0"/>
              <a:t> </a:t>
            </a:r>
            <a:r>
              <a:rPr lang="en-GB" dirty="0" smtClean="0"/>
              <a:t>25ns bunch spacing, lower multiple interaction rate but greater </a:t>
            </a:r>
            <a:r>
              <a:rPr lang="en-GB" dirty="0" err="1" smtClean="0"/>
              <a:t>spillover</a:t>
            </a:r>
            <a:r>
              <a:rPr lang="en-GB" dirty="0" smtClean="0"/>
              <a:t> from out of time events</a:t>
            </a:r>
          </a:p>
          <a:p>
            <a:pPr lvl="2"/>
            <a:r>
              <a:rPr lang="en-GB" dirty="0" smtClean="0"/>
              <a:t>Operating luminosity at LHCb IP</a:t>
            </a:r>
          </a:p>
          <a:p>
            <a:pPr lvl="3"/>
            <a:r>
              <a:rPr lang="en-GB" dirty="0" smtClean="0"/>
              <a:t>Considering</a:t>
            </a:r>
            <a:r>
              <a:rPr lang="en-GB" dirty="0" smtClean="0"/>
              <a:t> up to 50</a:t>
            </a:r>
            <a:r>
              <a:rPr lang="en-GB" dirty="0" smtClean="0"/>
              <a:t>% higher than in 2012, may lead to higher HLT rate</a:t>
            </a:r>
          </a:p>
          <a:p>
            <a:pPr lvl="2"/>
            <a:r>
              <a:rPr lang="en-GB" dirty="0" smtClean="0"/>
              <a:t>HLT bandwidth allocation to different physics channels</a:t>
            </a:r>
          </a:p>
          <a:p>
            <a:pPr lvl="3"/>
            <a:r>
              <a:rPr lang="en-GB" dirty="0" smtClean="0"/>
              <a:t>To be studied during LS1, may lead to significant changes in rate</a:t>
            </a:r>
          </a:p>
          <a:p>
            <a:r>
              <a:rPr lang="en-GB" dirty="0" smtClean="0"/>
              <a:t>Assume all above lead to doubling of data rate (MB/</a:t>
            </a:r>
            <a:r>
              <a:rPr lang="en-GB" dirty="0" err="1" smtClean="0"/>
              <a:t>s</a:t>
            </a:r>
            <a:r>
              <a:rPr lang="en-GB" dirty="0" smtClean="0"/>
              <a:t>) from HLT</a:t>
            </a:r>
          </a:p>
          <a:p>
            <a:pPr lvl="2"/>
            <a:r>
              <a:rPr lang="en-GB" dirty="0" smtClean="0"/>
              <a:t>Currently limited by DAQ to 700 MB/</a:t>
            </a:r>
            <a:r>
              <a:rPr lang="en-GB" dirty="0" err="1" smtClean="0"/>
              <a:t>s</a:t>
            </a:r>
            <a:endParaRPr lang="en-GB" dirty="0" smtClean="0"/>
          </a:p>
          <a:p>
            <a:pPr lvl="2"/>
            <a:r>
              <a:rPr lang="en-GB" dirty="0" smtClean="0"/>
              <a:t>Doubles also all derived (reconstruction, stripping) data formats</a:t>
            </a:r>
          </a:p>
          <a:p>
            <a:pPr lvl="2"/>
            <a:r>
              <a:rPr lang="en-GB" dirty="0" smtClean="0"/>
              <a:t>CPU time scaled with data </a:t>
            </a:r>
            <a:r>
              <a:rPr lang="en-GB" dirty="0" smtClean="0"/>
              <a:t>volume</a:t>
            </a:r>
          </a:p>
          <a:p>
            <a:r>
              <a:rPr lang="en-GB" dirty="0" smtClean="0"/>
              <a:t>2015 </a:t>
            </a:r>
            <a:r>
              <a:rPr lang="en-GB" dirty="0" smtClean="0"/>
              <a:t>e</a:t>
            </a:r>
            <a:r>
              <a:rPr lang="en-GB" dirty="0" smtClean="0"/>
              <a:t>quivalent to 2011+2012 combined.</a:t>
            </a:r>
          </a:p>
          <a:p>
            <a:pPr lvl="1"/>
            <a:r>
              <a:rPr lang="en-GB" dirty="0" smtClean="0"/>
              <a:t>Resources needs are ~doubled compared to 2014 (see backup slide)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2313" y="3026658"/>
            <a:ext cx="7772400" cy="630942"/>
          </a:xfrm>
        </p:spPr>
        <p:txBody>
          <a:bodyPr/>
          <a:lstStyle/>
          <a:p>
            <a:pPr algn="ctr"/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3AEBD6-18F7-E54D-B208-721ED4172F76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DIRAC.potx</Template>
  <TotalTime>4341</TotalTime>
  <Words>1083</Words>
  <Application>Microsoft Macintosh PowerPoint</Application>
  <PresentationFormat>On-screen Show (4:3)</PresentationFormat>
  <Paragraphs>167</Paragraphs>
  <Slides>12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DIRAC</vt:lpstr>
      <vt:lpstr>Document</vt:lpstr>
      <vt:lpstr>Worksheet</vt:lpstr>
      <vt:lpstr>Microsoft Excel Sheet</vt:lpstr>
      <vt:lpstr>LHCb resources updates for 2012-2015</vt:lpstr>
      <vt:lpstr>LHCb computing production activities in 2012</vt:lpstr>
      <vt:lpstr>Changes since 2012 request</vt:lpstr>
      <vt:lpstr>Effect of changes on computing resources</vt:lpstr>
      <vt:lpstr>Mitigation to fit into 2012 pledges</vt:lpstr>
      <vt:lpstr>Storage: forecast for March 2013 </vt:lpstr>
      <vt:lpstr>2013-2014</vt:lpstr>
      <vt:lpstr>Resources after LS1</vt:lpstr>
      <vt:lpstr>BACKUP</vt:lpstr>
      <vt:lpstr>Resources imbalance</vt:lpstr>
      <vt:lpstr>2013-2014 requests (LHCb-PUB-2012-014)</vt:lpstr>
      <vt:lpstr>First estimate of resources in 2015 (LHCb-PUB-2012-015)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 Charpentier</dc:creator>
  <cp:lastModifiedBy>Marco Cattaneo</cp:lastModifiedBy>
  <cp:revision>73</cp:revision>
  <cp:lastPrinted>2012-09-18T11:46:54Z</cp:lastPrinted>
  <dcterms:created xsi:type="dcterms:W3CDTF">2012-09-21T05:57:20Z</dcterms:created>
  <dcterms:modified xsi:type="dcterms:W3CDTF">2012-09-21T11:33:57Z</dcterms:modified>
</cp:coreProperties>
</file>