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embeddings/oleObject1.bin" ContentType="application/vnd.openxmlformats-officedocument.oleObject"/>
  <Override PartName="/ppt/notesSlides/notesSlide1.xml" ContentType="application/vnd.openxmlformats-officedocument.presentationml.notesSlide+xml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0" r:id="rId1"/>
    <p:sldMasterId id="2147483686" r:id="rId2"/>
  </p:sldMasterIdLst>
  <p:notesMasterIdLst>
    <p:notesMasterId r:id="rId47"/>
  </p:notesMasterIdLst>
  <p:handoutMasterIdLst>
    <p:handoutMasterId r:id="rId48"/>
  </p:handoutMasterIdLst>
  <p:sldIdLst>
    <p:sldId id="375" r:id="rId3"/>
    <p:sldId id="461" r:id="rId4"/>
    <p:sldId id="519" r:id="rId5"/>
    <p:sldId id="463" r:id="rId6"/>
    <p:sldId id="563" r:id="rId7"/>
    <p:sldId id="560" r:id="rId8"/>
    <p:sldId id="465" r:id="rId9"/>
    <p:sldId id="382" r:id="rId10"/>
    <p:sldId id="468" r:id="rId11"/>
    <p:sldId id="585" r:id="rId12"/>
    <p:sldId id="469" r:id="rId13"/>
    <p:sldId id="586" r:id="rId14"/>
    <p:sldId id="587" r:id="rId15"/>
    <p:sldId id="573" r:id="rId16"/>
    <p:sldId id="575" r:id="rId17"/>
    <p:sldId id="574" r:id="rId18"/>
    <p:sldId id="517" r:id="rId19"/>
    <p:sldId id="576" r:id="rId20"/>
    <p:sldId id="405" r:id="rId21"/>
    <p:sldId id="518" r:id="rId22"/>
    <p:sldId id="554" r:id="rId23"/>
    <p:sldId id="410" r:id="rId24"/>
    <p:sldId id="413" r:id="rId25"/>
    <p:sldId id="522" r:id="rId26"/>
    <p:sldId id="523" r:id="rId27"/>
    <p:sldId id="524" r:id="rId28"/>
    <p:sldId id="525" r:id="rId29"/>
    <p:sldId id="526" r:id="rId30"/>
    <p:sldId id="527" r:id="rId31"/>
    <p:sldId id="419" r:id="rId32"/>
    <p:sldId id="555" r:id="rId33"/>
    <p:sldId id="484" r:id="rId34"/>
    <p:sldId id="532" r:id="rId35"/>
    <p:sldId id="533" r:id="rId36"/>
    <p:sldId id="538" r:id="rId37"/>
    <p:sldId id="513" r:id="rId38"/>
    <p:sldId id="542" r:id="rId39"/>
    <p:sldId id="464" r:id="rId40"/>
    <p:sldId id="466" r:id="rId41"/>
    <p:sldId id="584" r:id="rId42"/>
    <p:sldId id="487" r:id="rId43"/>
    <p:sldId id="485" r:id="rId44"/>
    <p:sldId id="488" r:id="rId45"/>
    <p:sldId id="556" r:id="rId46"/>
  </p:sldIdLst>
  <p:sldSz cx="9144000" cy="6858000" type="letter"/>
  <p:notesSz cx="6662738" cy="983297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b="1" kern="1200">
        <a:solidFill>
          <a:schemeClr val="tx1"/>
        </a:solidFill>
        <a:latin typeface="Arial" charset="0"/>
        <a:ea typeface="ＭＳ Ｐゴシック" charset="0"/>
        <a:cs typeface="+mn-cs"/>
      </a:defRPr>
    </a:lvl6pPr>
    <a:lvl7pPr marL="2743200" algn="l" defTabSz="457200" rtl="0" eaLnBrk="1" latinLnBrk="0" hangingPunct="1">
      <a:defRPr b="1" kern="1200">
        <a:solidFill>
          <a:schemeClr val="tx1"/>
        </a:solidFill>
        <a:latin typeface="Arial" charset="0"/>
        <a:ea typeface="ＭＳ Ｐゴシック" charset="0"/>
        <a:cs typeface="+mn-cs"/>
      </a:defRPr>
    </a:lvl7pPr>
    <a:lvl8pPr marL="3200400" algn="l" defTabSz="457200" rtl="0" eaLnBrk="1" latinLnBrk="0" hangingPunct="1">
      <a:defRPr b="1" kern="1200">
        <a:solidFill>
          <a:schemeClr val="tx1"/>
        </a:solidFill>
        <a:latin typeface="Arial" charset="0"/>
        <a:ea typeface="ＭＳ Ｐゴシック" charset="0"/>
        <a:cs typeface="+mn-cs"/>
      </a:defRPr>
    </a:lvl8pPr>
    <a:lvl9pPr marL="3657600" algn="l" defTabSz="457200" rtl="0" eaLnBrk="1" latinLnBrk="0" hangingPunct="1">
      <a:defRPr b="1" kern="1200">
        <a:solidFill>
          <a:schemeClr val="tx1"/>
        </a:solidFill>
        <a:latin typeface="Arial" charset="0"/>
        <a:ea typeface="ＭＳ Ｐゴシック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99CC"/>
    <a:srgbClr val="FFCCFF"/>
    <a:srgbClr val="EAEAEA"/>
    <a:srgbClr val="99FF66"/>
    <a:srgbClr val="33CC33"/>
    <a:srgbClr val="FFFF66"/>
    <a:srgbClr val="0066FF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 autoAdjust="0"/>
    <p:restoredTop sz="94683" autoAdjust="0"/>
  </p:normalViewPr>
  <p:slideViewPr>
    <p:cSldViewPr>
      <p:cViewPr varScale="1">
        <p:scale>
          <a:sx n="78" d="100"/>
          <a:sy n="78" d="100"/>
        </p:scale>
        <p:origin x="-1320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3" d="100"/>
          <a:sy n="73" d="100"/>
        </p:scale>
        <p:origin x="-2146" y="-53"/>
      </p:cViewPr>
      <p:guideLst>
        <p:guide orient="horz" pos="3097"/>
        <p:guide pos="209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50" Type="http://schemas.openxmlformats.org/officeDocument/2006/relationships/presProps" Target="presProps.xml"/><Relationship Id="rId51" Type="http://schemas.openxmlformats.org/officeDocument/2006/relationships/viewProps" Target="viewProps.xml"/><Relationship Id="rId52" Type="http://schemas.openxmlformats.org/officeDocument/2006/relationships/theme" Target="theme/theme1.xml"/><Relationship Id="rId53" Type="http://schemas.openxmlformats.org/officeDocument/2006/relationships/tableStyles" Target="tableStyles.xml"/><Relationship Id="rId40" Type="http://schemas.openxmlformats.org/officeDocument/2006/relationships/slide" Target="slides/slide38.xml"/><Relationship Id="rId41" Type="http://schemas.openxmlformats.org/officeDocument/2006/relationships/slide" Target="slides/slide39.xml"/><Relationship Id="rId42" Type="http://schemas.openxmlformats.org/officeDocument/2006/relationships/slide" Target="slides/slide40.xml"/><Relationship Id="rId43" Type="http://schemas.openxmlformats.org/officeDocument/2006/relationships/slide" Target="slides/slide41.xml"/><Relationship Id="rId44" Type="http://schemas.openxmlformats.org/officeDocument/2006/relationships/slide" Target="slides/slide42.xml"/><Relationship Id="rId45" Type="http://schemas.openxmlformats.org/officeDocument/2006/relationships/slide" Target="slides/slide43.xml"/><Relationship Id="rId46" Type="http://schemas.openxmlformats.org/officeDocument/2006/relationships/slide" Target="slides/slide44.xml"/><Relationship Id="rId47" Type="http://schemas.openxmlformats.org/officeDocument/2006/relationships/notesMaster" Target="notesMasters/notesMaster1.xml"/><Relationship Id="rId48" Type="http://schemas.openxmlformats.org/officeDocument/2006/relationships/handoutMaster" Target="handoutMasters/handoutMaster1.xml"/><Relationship Id="rId4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18.xml"/><Relationship Id="rId4" Type="http://schemas.openxmlformats.org/officeDocument/2006/relationships/slide" Target="slides/slide35.xml"/><Relationship Id="rId5" Type="http://schemas.openxmlformats.org/officeDocument/2006/relationships/slide" Target="slides/slide44.xml"/><Relationship Id="rId1" Type="http://schemas.openxmlformats.org/officeDocument/2006/relationships/slide" Target="slides/slide14.xml"/><Relationship Id="rId2" Type="http://schemas.openxmlformats.org/officeDocument/2006/relationships/slide" Target="slides/slide1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-22225" y="23813"/>
            <a:ext cx="2894013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7470" tIns="0" rIns="17470" bIns="0" numCol="1" anchor="t" anchorCtr="0" compatLnSpc="1">
            <a:prstTxWarp prst="textNoShape">
              <a:avLst/>
            </a:prstTxWarp>
          </a:bodyPr>
          <a:lstStyle>
            <a:lvl1pPr defTabSz="838200">
              <a:defRPr sz="900" b="0" i="1"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90950" y="23813"/>
            <a:ext cx="2894013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7470" tIns="0" rIns="17470" bIns="0" numCol="1" anchor="t" anchorCtr="0" compatLnSpc="1">
            <a:prstTxWarp prst="textNoShape">
              <a:avLst/>
            </a:prstTxWarp>
          </a:bodyPr>
          <a:lstStyle>
            <a:lvl1pPr algn="r" defTabSz="838200">
              <a:defRPr sz="900" b="0" i="1"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-22225" y="9371013"/>
            <a:ext cx="2894013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7470" tIns="0" rIns="17470" bIns="0" numCol="1" anchor="b" anchorCtr="0" compatLnSpc="1">
            <a:prstTxWarp prst="textNoShape">
              <a:avLst/>
            </a:prstTxWarp>
          </a:bodyPr>
          <a:lstStyle>
            <a:lvl1pPr defTabSz="838200">
              <a:defRPr sz="900" b="0" i="1"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90950" y="9371013"/>
            <a:ext cx="2894013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7470" tIns="0" rIns="17470" bIns="0" numCol="1" anchor="b" anchorCtr="0" compatLnSpc="1">
            <a:prstTxWarp prst="textNoShape">
              <a:avLst/>
            </a:prstTxWarp>
          </a:bodyPr>
          <a:lstStyle>
            <a:lvl1pPr algn="r" defTabSz="838200">
              <a:defRPr sz="900" b="0" i="1"/>
            </a:lvl1pPr>
          </a:lstStyle>
          <a:p>
            <a:fld id="{308EFCFA-32C3-DD49-9F0B-5A833BA17F7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4214" name="Rectangle 6"/>
          <p:cNvSpPr>
            <a:spLocks noChangeArrowheads="1"/>
          </p:cNvSpPr>
          <p:nvPr/>
        </p:nvSpPr>
        <p:spPr bwMode="auto">
          <a:xfrm>
            <a:off x="2627313" y="9367838"/>
            <a:ext cx="1408112" cy="265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259" tIns="45128" rIns="90259" bIns="45128">
            <a:spAutoFit/>
          </a:bodyPr>
          <a:lstStyle/>
          <a:p>
            <a:pPr algn="ctr" defTabSz="892175">
              <a:lnSpc>
                <a:spcPct val="90000"/>
              </a:lnSpc>
            </a:pPr>
            <a:r>
              <a:rPr lang="en-US" sz="1200" b="0"/>
              <a:t>Handout Page </a:t>
            </a:r>
            <a:fld id="{91CF0A09-3B4D-6942-9CE9-120225F7C3F6}" type="slidenum">
              <a:rPr lang="en-US" sz="1200" b="0"/>
              <a:pPr algn="ctr" defTabSz="892175">
                <a:lnSpc>
                  <a:spcPct val="90000"/>
                </a:lnSpc>
              </a:pPr>
              <a:t>‹#›</a:t>
            </a:fld>
            <a:endParaRPr lang="en-US" sz="1200" b="0"/>
          </a:p>
        </p:txBody>
      </p:sp>
    </p:spTree>
    <p:extLst>
      <p:ext uri="{BB962C8B-B14F-4D97-AF65-F5344CB8AC3E}">
        <p14:creationId xmlns:p14="http://schemas.microsoft.com/office/powerpoint/2010/main" val="1700025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-22225" y="23813"/>
            <a:ext cx="2894013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7470" tIns="0" rIns="17470" bIns="0" numCol="1" anchor="t" anchorCtr="0" compatLnSpc="1">
            <a:prstTxWarp prst="textNoShape">
              <a:avLst/>
            </a:prstTxWarp>
          </a:bodyPr>
          <a:lstStyle>
            <a:lvl1pPr defTabSz="838200">
              <a:defRPr sz="900" b="0" i="1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90950" y="23813"/>
            <a:ext cx="2894013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7470" tIns="0" rIns="17470" bIns="0" numCol="1" anchor="t" anchorCtr="0" compatLnSpc="1">
            <a:prstTxWarp prst="textNoShape">
              <a:avLst/>
            </a:prstTxWarp>
          </a:bodyPr>
          <a:lstStyle>
            <a:lvl1pPr algn="r" defTabSz="838200">
              <a:defRPr sz="900" b="0" i="1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-22225" y="9371013"/>
            <a:ext cx="2894013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7470" tIns="0" rIns="17470" bIns="0" numCol="1" anchor="b" anchorCtr="0" compatLnSpc="1">
            <a:prstTxWarp prst="textNoShape">
              <a:avLst/>
            </a:prstTxWarp>
          </a:bodyPr>
          <a:lstStyle>
            <a:lvl1pPr defTabSz="838200">
              <a:defRPr sz="900" b="0" i="1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90950" y="9371013"/>
            <a:ext cx="2894013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7470" tIns="0" rIns="17470" bIns="0" numCol="1" anchor="b" anchorCtr="0" compatLnSpc="1">
            <a:prstTxWarp prst="textNoShape">
              <a:avLst/>
            </a:prstTxWarp>
          </a:bodyPr>
          <a:lstStyle>
            <a:lvl1pPr algn="r" defTabSz="838200">
              <a:defRPr sz="900" b="0" i="1">
                <a:latin typeface="Times New Roman" charset="0"/>
              </a:defRPr>
            </a:lvl1pPr>
          </a:lstStyle>
          <a:p>
            <a:fld id="{86C424AB-0B2D-2E4B-84B9-9BF7594DDEE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3974" name="Rectangle 6"/>
          <p:cNvSpPr>
            <a:spLocks noChangeArrowheads="1"/>
          </p:cNvSpPr>
          <p:nvPr/>
        </p:nvSpPr>
        <p:spPr bwMode="auto">
          <a:xfrm>
            <a:off x="2916238" y="9369425"/>
            <a:ext cx="828675" cy="265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259" tIns="45128" rIns="90259" bIns="45128">
            <a:spAutoFit/>
          </a:bodyPr>
          <a:lstStyle/>
          <a:p>
            <a:pPr algn="ctr" defTabSz="892175">
              <a:lnSpc>
                <a:spcPct val="90000"/>
              </a:lnSpc>
            </a:pPr>
            <a:r>
              <a:rPr lang="en-US" sz="1200" b="0"/>
              <a:t>Page </a:t>
            </a:r>
            <a:fld id="{F60D34F4-E82A-3749-90EA-391B81F483D4}" type="slidenum">
              <a:rPr lang="en-US" sz="1200" b="0"/>
              <a:pPr algn="ctr" defTabSz="892175">
                <a:lnSpc>
                  <a:spcPct val="90000"/>
                </a:lnSpc>
              </a:pPr>
              <a:t>‹#›</a:t>
            </a:fld>
            <a:endParaRPr lang="en-US" sz="1200" b="0"/>
          </a:p>
        </p:txBody>
      </p:sp>
      <p:sp>
        <p:nvSpPr>
          <p:cNvPr id="83975" name="Rectangle 7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9350" y="944563"/>
            <a:ext cx="4364038" cy="32734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056" name="Rectangle 8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9000" y="4670425"/>
            <a:ext cx="4884738" cy="4424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627" tIns="46585" rIns="94627" bIns="465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Body Text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58694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charset="0"/>
        <a:cs typeface="+mn-cs"/>
      </a:defRPr>
    </a:lvl1pPr>
    <a:lvl2pPr marL="4572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charset="0"/>
        <a:cs typeface="+mn-cs"/>
      </a:defRPr>
    </a:lvl2pPr>
    <a:lvl3pPr marL="9144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charset="0"/>
        <a:cs typeface="+mn-cs"/>
      </a:defRPr>
    </a:lvl3pPr>
    <a:lvl4pPr marL="13716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charset="0"/>
        <a:cs typeface="+mn-cs"/>
      </a:defRPr>
    </a:lvl4pPr>
    <a:lvl5pPr marL="18288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8382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defTabSz="8382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8382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8382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8382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8382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8382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8382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8382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5B861D2C-5BAF-1147-B47B-C5836AC5B76A}" type="slidenum">
              <a:rPr lang="en-US" b="0">
                <a:solidFill>
                  <a:srgbClr val="000000"/>
                </a:solidFill>
                <a:latin typeface="Times New Roman" charset="0"/>
              </a:rPr>
              <a:pPr/>
              <a:t>6</a:t>
            </a:fld>
            <a:endParaRPr lang="en-US" b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93187" name="Rectangle 7"/>
          <p:cNvSpPr txBox="1">
            <a:spLocks noGrp="1" noChangeArrowheads="1"/>
          </p:cNvSpPr>
          <p:nvPr/>
        </p:nvSpPr>
        <p:spPr bwMode="auto">
          <a:xfrm>
            <a:off x="3773488" y="9339263"/>
            <a:ext cx="2887662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CCC2250F-440F-B447-96AD-775D62FA8B26}" type="slidenum">
              <a:rPr lang="en-US" sz="1200" b="0">
                <a:solidFill>
                  <a:srgbClr val="000000"/>
                </a:solidFill>
                <a:latin typeface="Calibri" charset="0"/>
              </a:rPr>
              <a:pPr algn="r" eaLnBrk="1" hangingPunct="1"/>
              <a:t>6</a:t>
            </a:fld>
            <a:endParaRPr lang="en-US" sz="1200" b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931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74713" y="738188"/>
            <a:ext cx="4914900" cy="3686175"/>
          </a:xfrm>
          <a:solidFill>
            <a:srgbClr val="FFFFFF"/>
          </a:solidFill>
          <a:ln/>
        </p:spPr>
      </p:sp>
      <p:sp>
        <p:nvSpPr>
          <p:cNvPr id="931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6750" y="4670425"/>
            <a:ext cx="5329238" cy="442436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nb-NO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8382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defTabSz="8382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8382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8382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8382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8382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8382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8382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8382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75BEECB6-5127-5A4D-BE41-892861075D53}" type="slidenum">
              <a:rPr lang="en-US" b="0">
                <a:latin typeface="Times New Roman" charset="0"/>
              </a:rPr>
              <a:pPr/>
              <a:t>11</a:t>
            </a:fld>
            <a:endParaRPr lang="en-US" b="0">
              <a:latin typeface="Times New Roman" charset="0"/>
            </a:endParaRPr>
          </a:p>
        </p:txBody>
      </p:sp>
      <p:sp>
        <p:nvSpPr>
          <p:cNvPr id="89091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874713" y="738188"/>
            <a:ext cx="4914900" cy="3686175"/>
          </a:xfrm>
          <a:ln/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nb-NO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8382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defTabSz="8382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8382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8382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8382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8382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8382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8382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8382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5D969C9D-1D8F-2C44-9ACD-6E9DD3ECD9BA}" type="slidenum">
              <a:rPr lang="en-US" b="0">
                <a:latin typeface="Times New Roman" charset="0"/>
              </a:rPr>
              <a:pPr/>
              <a:t>35</a:t>
            </a:fld>
            <a:endParaRPr lang="en-US" b="0">
              <a:latin typeface="Times New Roman" charset="0"/>
            </a:endParaRPr>
          </a:p>
        </p:txBody>
      </p:sp>
      <p:sp>
        <p:nvSpPr>
          <p:cNvPr id="90115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874713" y="738188"/>
            <a:ext cx="4914900" cy="3686175"/>
          </a:xfrm>
          <a:solidFill>
            <a:srgbClr val="FFFFFF"/>
          </a:solidFill>
          <a:ln/>
        </p:spPr>
      </p:sp>
      <p:sp>
        <p:nvSpPr>
          <p:cNvPr id="90116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nb-NO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8382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defTabSz="8382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8382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8382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8382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8382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8382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8382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8382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8A69EE4F-95BF-1945-8644-B9825D4C4635}" type="slidenum">
              <a:rPr lang="en-US" b="0">
                <a:latin typeface="Times New Roman" charset="0"/>
              </a:rPr>
              <a:pPr/>
              <a:t>42</a:t>
            </a:fld>
            <a:endParaRPr lang="en-US" b="0">
              <a:latin typeface="Times New Roman" charset="0"/>
            </a:endParaRPr>
          </a:p>
        </p:txBody>
      </p:sp>
      <p:sp>
        <p:nvSpPr>
          <p:cNvPr id="9113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nb-NO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8382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defTabSz="8382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8382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8382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8382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8382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8382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8382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8382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03E6029-8958-4B45-8242-4C8DF83960C7}" type="slidenum">
              <a:rPr lang="en-US" b="0">
                <a:latin typeface="Times New Roman" charset="0"/>
              </a:rPr>
              <a:pPr/>
              <a:t>43</a:t>
            </a:fld>
            <a:endParaRPr lang="en-US" b="0">
              <a:latin typeface="Times New Roman" charset="0"/>
            </a:endParaRPr>
          </a:p>
        </p:txBody>
      </p:sp>
      <p:sp>
        <p:nvSpPr>
          <p:cNvPr id="9216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nb-NO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nb-NO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C15C748-74E0-7246-B0BC-77B8AD7ECE14}" type="slidenum">
              <a:rPr lang="en-US"/>
              <a:pPr/>
              <a:t>‹#›</a:t>
            </a:fld>
            <a:endParaRPr lang="en-US" b="0"/>
          </a:p>
        </p:txBody>
      </p:sp>
    </p:spTree>
    <p:extLst>
      <p:ext uri="{BB962C8B-B14F-4D97-AF65-F5344CB8AC3E}">
        <p14:creationId xmlns:p14="http://schemas.microsoft.com/office/powerpoint/2010/main" val="21659802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3AB0147-B41D-0240-A777-16FE737D450C}" type="slidenum">
              <a:rPr lang="en-US"/>
              <a:pPr/>
              <a:t>‹#›</a:t>
            </a:fld>
            <a:endParaRPr lang="en-US" b="0"/>
          </a:p>
        </p:txBody>
      </p:sp>
    </p:spTree>
    <p:extLst>
      <p:ext uri="{BB962C8B-B14F-4D97-AF65-F5344CB8AC3E}">
        <p14:creationId xmlns:p14="http://schemas.microsoft.com/office/powerpoint/2010/main" val="130070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57950" y="457200"/>
            <a:ext cx="1924050" cy="5562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457200"/>
            <a:ext cx="5619750" cy="5562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2A3748A-91B1-8342-8F9C-10B98F7901D6}" type="slidenum">
              <a:rPr lang="en-US"/>
              <a:pPr/>
              <a:t>‹#›</a:t>
            </a:fld>
            <a:endParaRPr lang="en-US" b="0"/>
          </a:p>
        </p:txBody>
      </p:sp>
    </p:spTree>
    <p:extLst>
      <p:ext uri="{BB962C8B-B14F-4D97-AF65-F5344CB8AC3E}">
        <p14:creationId xmlns:p14="http://schemas.microsoft.com/office/powerpoint/2010/main" val="4015424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nb-NO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6B718FB-6693-3B4D-9E1A-AE34706823AB}" type="slidenum">
              <a:rPr lang="en-US"/>
              <a:pPr/>
              <a:t>‹#›</a:t>
            </a:fld>
            <a:endParaRPr lang="en-US" b="0"/>
          </a:p>
        </p:txBody>
      </p:sp>
    </p:spTree>
    <p:extLst>
      <p:ext uri="{BB962C8B-B14F-4D97-AF65-F5344CB8AC3E}">
        <p14:creationId xmlns:p14="http://schemas.microsoft.com/office/powerpoint/2010/main" val="24436618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E848FC-D3A1-EE4B-B4A0-17518909FA25}" type="slidenum">
              <a:rPr lang="en-US"/>
              <a:pPr/>
              <a:t>‹#›</a:t>
            </a:fld>
            <a:endParaRPr lang="en-US" b="0"/>
          </a:p>
        </p:txBody>
      </p:sp>
    </p:spTree>
    <p:extLst>
      <p:ext uri="{BB962C8B-B14F-4D97-AF65-F5344CB8AC3E}">
        <p14:creationId xmlns:p14="http://schemas.microsoft.com/office/powerpoint/2010/main" val="12279535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F292F0-60E3-0D4F-95A8-78640A3AA8E3}" type="slidenum">
              <a:rPr lang="en-US"/>
              <a:pPr/>
              <a:t>‹#›</a:t>
            </a:fld>
            <a:endParaRPr lang="en-US" b="0"/>
          </a:p>
        </p:txBody>
      </p:sp>
    </p:spTree>
    <p:extLst>
      <p:ext uri="{BB962C8B-B14F-4D97-AF65-F5344CB8AC3E}">
        <p14:creationId xmlns:p14="http://schemas.microsoft.com/office/powerpoint/2010/main" val="15275501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371600"/>
            <a:ext cx="37338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7338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A0E6E6-B6D2-D442-8287-D8BC0065D185}" type="slidenum">
              <a:rPr lang="en-US"/>
              <a:pPr/>
              <a:t>‹#›</a:t>
            </a:fld>
            <a:endParaRPr lang="en-US" b="0"/>
          </a:p>
        </p:txBody>
      </p:sp>
    </p:spTree>
    <p:extLst>
      <p:ext uri="{BB962C8B-B14F-4D97-AF65-F5344CB8AC3E}">
        <p14:creationId xmlns:p14="http://schemas.microsoft.com/office/powerpoint/2010/main" val="8864603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5930B51-603A-B340-AE24-0A231D65821A}" type="slidenum">
              <a:rPr lang="en-US"/>
              <a:pPr/>
              <a:t>‹#›</a:t>
            </a:fld>
            <a:endParaRPr lang="en-US" b="0"/>
          </a:p>
        </p:txBody>
      </p:sp>
    </p:spTree>
    <p:extLst>
      <p:ext uri="{BB962C8B-B14F-4D97-AF65-F5344CB8AC3E}">
        <p14:creationId xmlns:p14="http://schemas.microsoft.com/office/powerpoint/2010/main" val="26968116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6D6FA3-8AED-9945-966B-9FC0D4F10B50}" type="slidenum">
              <a:rPr lang="en-US"/>
              <a:pPr/>
              <a:t>‹#›</a:t>
            </a:fld>
            <a:endParaRPr lang="en-US" b="0"/>
          </a:p>
        </p:txBody>
      </p:sp>
    </p:spTree>
    <p:extLst>
      <p:ext uri="{BB962C8B-B14F-4D97-AF65-F5344CB8AC3E}">
        <p14:creationId xmlns:p14="http://schemas.microsoft.com/office/powerpoint/2010/main" val="22249414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C809C86-DB71-0D4D-8EBB-83E847B17F79}" type="slidenum">
              <a:rPr lang="en-US"/>
              <a:pPr/>
              <a:t>‹#›</a:t>
            </a:fld>
            <a:endParaRPr lang="en-US" b="0"/>
          </a:p>
        </p:txBody>
      </p:sp>
    </p:spTree>
    <p:extLst>
      <p:ext uri="{BB962C8B-B14F-4D97-AF65-F5344CB8AC3E}">
        <p14:creationId xmlns:p14="http://schemas.microsoft.com/office/powerpoint/2010/main" val="4803527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679D3A-3F46-414B-B910-012B65E8E58D}" type="slidenum">
              <a:rPr lang="en-US"/>
              <a:pPr/>
              <a:t>‹#›</a:t>
            </a:fld>
            <a:endParaRPr lang="en-US" b="0"/>
          </a:p>
        </p:txBody>
      </p:sp>
    </p:spTree>
    <p:extLst>
      <p:ext uri="{BB962C8B-B14F-4D97-AF65-F5344CB8AC3E}">
        <p14:creationId xmlns:p14="http://schemas.microsoft.com/office/powerpoint/2010/main" val="2801805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A826D5-7C20-3244-9652-4E76A9C877D2}" type="slidenum">
              <a:rPr lang="en-US"/>
              <a:pPr/>
              <a:t>‹#›</a:t>
            </a:fld>
            <a:endParaRPr lang="en-US" b="0"/>
          </a:p>
        </p:txBody>
      </p:sp>
    </p:spTree>
    <p:extLst>
      <p:ext uri="{BB962C8B-B14F-4D97-AF65-F5344CB8AC3E}">
        <p14:creationId xmlns:p14="http://schemas.microsoft.com/office/powerpoint/2010/main" val="17869550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b-NO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624AFB-F7E1-134A-8E91-FEED26BB25CC}" type="slidenum">
              <a:rPr lang="en-US"/>
              <a:pPr/>
              <a:t>‹#›</a:t>
            </a:fld>
            <a:endParaRPr lang="en-US" b="0"/>
          </a:p>
        </p:txBody>
      </p:sp>
    </p:spTree>
    <p:extLst>
      <p:ext uri="{BB962C8B-B14F-4D97-AF65-F5344CB8AC3E}">
        <p14:creationId xmlns:p14="http://schemas.microsoft.com/office/powerpoint/2010/main" val="35834954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23548A7-7D4B-E748-9F0A-11F14260CB4E}" type="slidenum">
              <a:rPr lang="en-US"/>
              <a:pPr/>
              <a:t>‹#›</a:t>
            </a:fld>
            <a:endParaRPr lang="en-US" b="0"/>
          </a:p>
        </p:txBody>
      </p:sp>
    </p:spTree>
    <p:extLst>
      <p:ext uri="{BB962C8B-B14F-4D97-AF65-F5344CB8AC3E}">
        <p14:creationId xmlns:p14="http://schemas.microsoft.com/office/powerpoint/2010/main" val="34898575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57950" y="457200"/>
            <a:ext cx="1924050" cy="5562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457200"/>
            <a:ext cx="5619750" cy="5562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13A1D1-E68E-584A-AEE5-DA646FDF87A1}" type="slidenum">
              <a:rPr lang="en-US"/>
              <a:pPr/>
              <a:t>‹#›</a:t>
            </a:fld>
            <a:endParaRPr lang="en-US" b="0"/>
          </a:p>
        </p:txBody>
      </p:sp>
    </p:spTree>
    <p:extLst>
      <p:ext uri="{BB962C8B-B14F-4D97-AF65-F5344CB8AC3E}">
        <p14:creationId xmlns:p14="http://schemas.microsoft.com/office/powerpoint/2010/main" val="516509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880DD2-870D-F041-9F0A-2DB75AD4DA19}" type="slidenum">
              <a:rPr lang="en-US"/>
              <a:pPr/>
              <a:t>‹#›</a:t>
            </a:fld>
            <a:endParaRPr lang="en-US" b="0"/>
          </a:p>
        </p:txBody>
      </p:sp>
    </p:spTree>
    <p:extLst>
      <p:ext uri="{BB962C8B-B14F-4D97-AF65-F5344CB8AC3E}">
        <p14:creationId xmlns:p14="http://schemas.microsoft.com/office/powerpoint/2010/main" val="2820208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371600"/>
            <a:ext cx="37338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7338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C253D4A-3619-1149-871F-A6BF306E332A}" type="slidenum">
              <a:rPr lang="en-US"/>
              <a:pPr/>
              <a:t>‹#›</a:t>
            </a:fld>
            <a:endParaRPr lang="en-US" b="0"/>
          </a:p>
        </p:txBody>
      </p:sp>
    </p:spTree>
    <p:extLst>
      <p:ext uri="{BB962C8B-B14F-4D97-AF65-F5344CB8AC3E}">
        <p14:creationId xmlns:p14="http://schemas.microsoft.com/office/powerpoint/2010/main" val="3984119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61FC1FB-21CD-9C40-B8DF-9A575E0AB5F6}" type="slidenum">
              <a:rPr lang="en-US"/>
              <a:pPr/>
              <a:t>‹#›</a:t>
            </a:fld>
            <a:endParaRPr lang="en-US" b="0"/>
          </a:p>
        </p:txBody>
      </p:sp>
    </p:spTree>
    <p:extLst>
      <p:ext uri="{BB962C8B-B14F-4D97-AF65-F5344CB8AC3E}">
        <p14:creationId xmlns:p14="http://schemas.microsoft.com/office/powerpoint/2010/main" val="1715241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8EE2709-55E1-5049-B15C-DD97FF550768}" type="slidenum">
              <a:rPr lang="en-US"/>
              <a:pPr/>
              <a:t>‹#›</a:t>
            </a:fld>
            <a:endParaRPr lang="en-US" b="0"/>
          </a:p>
        </p:txBody>
      </p:sp>
    </p:spTree>
    <p:extLst>
      <p:ext uri="{BB962C8B-B14F-4D97-AF65-F5344CB8AC3E}">
        <p14:creationId xmlns:p14="http://schemas.microsoft.com/office/powerpoint/2010/main" val="14396194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3799ED-0440-A444-80CF-147B011C9C4B}" type="slidenum">
              <a:rPr lang="en-US"/>
              <a:pPr/>
              <a:t>‹#›</a:t>
            </a:fld>
            <a:endParaRPr lang="en-US" b="0"/>
          </a:p>
        </p:txBody>
      </p:sp>
    </p:spTree>
    <p:extLst>
      <p:ext uri="{BB962C8B-B14F-4D97-AF65-F5344CB8AC3E}">
        <p14:creationId xmlns:p14="http://schemas.microsoft.com/office/powerpoint/2010/main" val="60819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9DB221-3F3A-BC4B-A875-B2A934ACFFCA}" type="slidenum">
              <a:rPr lang="en-US"/>
              <a:pPr/>
              <a:t>‹#›</a:t>
            </a:fld>
            <a:endParaRPr lang="en-US" b="0"/>
          </a:p>
        </p:txBody>
      </p:sp>
    </p:spTree>
    <p:extLst>
      <p:ext uri="{BB962C8B-B14F-4D97-AF65-F5344CB8AC3E}">
        <p14:creationId xmlns:p14="http://schemas.microsoft.com/office/powerpoint/2010/main" val="11930470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b-NO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7D0325-4F9B-9942-A8C1-66D6F02E5930}" type="slidenum">
              <a:rPr lang="en-US"/>
              <a:pPr/>
              <a:t>‹#›</a:t>
            </a:fld>
            <a:endParaRPr lang="en-US" b="0"/>
          </a:p>
        </p:txBody>
      </p:sp>
    </p:spTree>
    <p:extLst>
      <p:ext uri="{BB962C8B-B14F-4D97-AF65-F5344CB8AC3E}">
        <p14:creationId xmlns:p14="http://schemas.microsoft.com/office/powerpoint/2010/main" val="4141019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Rectangle 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28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2"/>
                </a:solidFill>
                <a:latin typeface="Times New Roman" charset="0"/>
              </a:defRPr>
            </a:lvl1pPr>
          </a:lstStyle>
          <a:p>
            <a:fld id="{2E3E8A7C-63BA-7B46-87CE-BBDE5165D9F6}" type="slidenum">
              <a:rPr lang="en-US"/>
              <a:pPr/>
              <a:t>‹#›</a:t>
            </a:fld>
            <a:endParaRPr lang="en-US" b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673975" cy="73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Slide Title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371600"/>
            <a:ext cx="7620000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Body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29" name="Picture 5" descr="paint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19200"/>
            <a:ext cx="8839200" cy="10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332B7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332B7"/>
          </a:solidFill>
          <a:latin typeface="Arial" pitchFamily="34" charset="0"/>
          <a:ea typeface="ＭＳ Ｐゴシック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332B7"/>
          </a:solidFill>
          <a:latin typeface="Arial" pitchFamily="34" charset="0"/>
          <a:ea typeface="ＭＳ Ｐゴシック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332B7"/>
          </a:solidFill>
          <a:latin typeface="Arial" pitchFamily="34" charset="0"/>
          <a:ea typeface="ＭＳ Ｐゴシック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332B7"/>
          </a:solidFill>
          <a:latin typeface="Arial" pitchFamily="34" charset="0"/>
          <a:ea typeface="ＭＳ Ｐゴシック" charset="0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332B7"/>
          </a:solidFill>
          <a:latin typeface="Arial" pitchFamily="34" charset="0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332B7"/>
          </a:solidFill>
          <a:latin typeface="Arial" pitchFamily="34" charset="0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332B7"/>
          </a:solidFill>
          <a:latin typeface="Arial" pitchFamily="34" charset="0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332B7"/>
          </a:solidFill>
          <a:latin typeface="Arial" pitchFamily="34" charset="0"/>
        </a:defRPr>
      </a:lvl9pPr>
    </p:titleStyle>
    <p:bodyStyle>
      <a:lvl1pPr marL="285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2400" b="1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b="1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b="1">
          <a:solidFill>
            <a:schemeClr val="tx1"/>
          </a:solidFill>
          <a:latin typeface="+mn-lt"/>
          <a:ea typeface="ＭＳ Ｐゴシック" charset="0"/>
        </a:defRPr>
      </a:lvl3pPr>
      <a:lvl4pPr marL="1543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1400" b="1">
          <a:solidFill>
            <a:schemeClr val="tx1"/>
          </a:solidFill>
          <a:latin typeface="+mn-lt"/>
          <a:ea typeface="ＭＳ Ｐゴシック" charset="0"/>
        </a:defRPr>
      </a:lvl4pPr>
      <a:lvl5pPr marL="20002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0"/>
        </a:defRPr>
      </a:lvl5pPr>
      <a:lvl6pPr marL="24574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</a:defRPr>
      </a:lvl6pPr>
      <a:lvl7pPr marL="29146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</a:defRPr>
      </a:lvl7pPr>
      <a:lvl8pPr marL="33718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</a:defRPr>
      </a:lvl8pPr>
      <a:lvl9pPr marL="3829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Rectangle 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28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919191"/>
                </a:solidFill>
                <a:latin typeface="Times New Roman" charset="0"/>
              </a:defRPr>
            </a:lvl1pPr>
          </a:lstStyle>
          <a:p>
            <a:fld id="{25185C9E-1B32-6A48-80DD-E22DD07FCEAF}" type="slidenum">
              <a:rPr lang="en-US"/>
              <a:pPr/>
              <a:t>‹#›</a:t>
            </a:fld>
            <a:endParaRPr lang="en-US" b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673975" cy="73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Slide Title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371600"/>
            <a:ext cx="7620000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Body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4101" name="Picture 5" descr="paint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19200"/>
            <a:ext cx="8839200" cy="10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332B7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332B7"/>
          </a:solidFill>
          <a:latin typeface="Arial" pitchFamily="34" charset="0"/>
          <a:ea typeface="ＭＳ Ｐゴシック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332B7"/>
          </a:solidFill>
          <a:latin typeface="Arial" pitchFamily="34" charset="0"/>
          <a:ea typeface="ＭＳ Ｐゴシック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332B7"/>
          </a:solidFill>
          <a:latin typeface="Arial" pitchFamily="34" charset="0"/>
          <a:ea typeface="ＭＳ Ｐゴシック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332B7"/>
          </a:solidFill>
          <a:latin typeface="Arial" pitchFamily="34" charset="0"/>
          <a:ea typeface="ＭＳ Ｐゴシック" charset="0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332B7"/>
          </a:solidFill>
          <a:latin typeface="Arial" pitchFamily="34" charset="0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332B7"/>
          </a:solidFill>
          <a:latin typeface="Arial" pitchFamily="34" charset="0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332B7"/>
          </a:solidFill>
          <a:latin typeface="Arial" pitchFamily="34" charset="0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332B7"/>
          </a:solidFill>
          <a:latin typeface="Arial" pitchFamily="34" charset="0"/>
        </a:defRPr>
      </a:lvl9pPr>
    </p:titleStyle>
    <p:bodyStyle>
      <a:lvl1pPr marL="285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2400" b="1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b="1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b="1">
          <a:solidFill>
            <a:schemeClr val="tx1"/>
          </a:solidFill>
          <a:latin typeface="+mn-lt"/>
          <a:ea typeface="ＭＳ Ｐゴシック" charset="0"/>
        </a:defRPr>
      </a:lvl3pPr>
      <a:lvl4pPr marL="1543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1400" b="1">
          <a:solidFill>
            <a:schemeClr val="tx1"/>
          </a:solidFill>
          <a:latin typeface="+mn-lt"/>
          <a:ea typeface="ＭＳ Ｐゴシック" charset="0"/>
        </a:defRPr>
      </a:lvl4pPr>
      <a:lvl5pPr marL="20002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0"/>
        </a:defRPr>
      </a:lvl5pPr>
      <a:lvl6pPr marL="24574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</a:defRPr>
      </a:lvl6pPr>
      <a:lvl7pPr marL="29146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</a:defRPr>
      </a:lvl7pPr>
      <a:lvl8pPr marL="33718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</a:defRPr>
      </a:lvl8pPr>
      <a:lvl9pPr marL="3829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2.jpeg"/><Relationship Id="rId3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4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jpeg"/><Relationship Id="rId5" Type="http://schemas.openxmlformats.org/officeDocument/2006/relationships/image" Target="../media/image29.png"/><Relationship Id="rId6" Type="http://schemas.openxmlformats.org/officeDocument/2006/relationships/image" Target="../media/image30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1.png"/><Relationship Id="rId3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3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4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7.jpeg"/><Relationship Id="rId3" Type="http://schemas.openxmlformats.org/officeDocument/2006/relationships/image" Target="../media/image38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9.jpeg"/><Relationship Id="rId3" Type="http://schemas.openxmlformats.org/officeDocument/2006/relationships/image" Target="../media/image40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oleObject" Target="../embeddings/oleObject1.bin"/><Relationship Id="rId6" Type="http://schemas.openxmlformats.org/officeDocument/2006/relationships/image" Target="../media/image2.png"/><Relationship Id="rId7" Type="http://schemas.openxmlformats.org/officeDocument/2006/relationships/image" Target="../media/image5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w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2.png"/><Relationship Id="rId3" Type="http://schemas.openxmlformats.org/officeDocument/2006/relationships/image" Target="../media/image4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4" Type="http://schemas.openxmlformats.org/officeDocument/2006/relationships/image" Target="../media/image46.jpeg"/><Relationship Id="rId5" Type="http://schemas.openxmlformats.org/officeDocument/2006/relationships/image" Target="../media/image47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4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8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9.jpeg"/><Relationship Id="rId3" Type="http://schemas.openxmlformats.org/officeDocument/2006/relationships/image" Target="../media/image50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1.jpeg"/><Relationship Id="rId3" Type="http://schemas.openxmlformats.org/officeDocument/2006/relationships/image" Target="../media/image52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4" Type="http://schemas.openxmlformats.org/officeDocument/2006/relationships/image" Target="../media/image5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4" Type="http://schemas.openxmlformats.org/officeDocument/2006/relationships/image" Target="../media/image5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7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wmf"/><Relationship Id="rId3" Type="http://schemas.openxmlformats.org/officeDocument/2006/relationships/image" Target="../media/image7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0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4" Type="http://schemas.openxmlformats.org/officeDocument/2006/relationships/image" Target="../media/image64.jpeg"/><Relationship Id="rId5" Type="http://schemas.openxmlformats.org/officeDocument/2006/relationships/image" Target="../media/image65.png"/><Relationship Id="rId6" Type="http://schemas.openxmlformats.org/officeDocument/2006/relationships/image" Target="../media/image66.png"/><Relationship Id="rId7" Type="http://schemas.openxmlformats.org/officeDocument/2006/relationships/image" Target="../media/image67.jpeg"/><Relationship Id="rId8" Type="http://schemas.openxmlformats.org/officeDocument/2006/relationships/image" Target="../media/image68.jpeg"/><Relationship Id="rId9" Type="http://schemas.openxmlformats.org/officeDocument/2006/relationships/image" Target="../media/image69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2.wm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0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1.jpe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2.jpeg"/><Relationship Id="rId3" Type="http://schemas.openxmlformats.org/officeDocument/2006/relationships/image" Target="../media/image73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4.jpe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5.png"/><Relationship Id="rId3" Type="http://schemas.openxmlformats.org/officeDocument/2006/relationships/image" Target="../media/image7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://apod.nasa.gov/apod/image/9611/puppisa_rosat_big.gif" TargetMode="External"/><Relationship Id="rId4" Type="http://schemas.openxmlformats.org/officeDocument/2006/relationships/image" Target="../media/image78.png"/><Relationship Id="rId5" Type="http://schemas.openxmlformats.org/officeDocument/2006/relationships/image" Target="../media/image79.png"/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77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0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1.e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4" Type="http://schemas.openxmlformats.org/officeDocument/2006/relationships/image" Target="../media/image68.jpeg"/><Relationship Id="rId5" Type="http://schemas.openxmlformats.org/officeDocument/2006/relationships/image" Target="../media/image8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4.jpeg"/><Relationship Id="rId3" Type="http://schemas.openxmlformats.org/officeDocument/2006/relationships/image" Target="../media/image8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4" Type="http://schemas.openxmlformats.org/officeDocument/2006/relationships/image" Target="../media/image14.jpeg"/><Relationship Id="rId5" Type="http://schemas.openxmlformats.org/officeDocument/2006/relationships/image" Target="../media/image15.jpe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4" Type="http://schemas.openxmlformats.org/officeDocument/2006/relationships/oleObject" Target="../embeddings/oleObject2.bin"/><Relationship Id="rId5" Type="http://schemas.openxmlformats.org/officeDocument/2006/relationships/image" Target="../media/image16.png"/><Relationship Id="rId6" Type="http://schemas.openxmlformats.org/officeDocument/2006/relationships/oleObject" Target="../embeddings/oleObject3.bin"/><Relationship Id="rId7" Type="http://schemas.openxmlformats.org/officeDocument/2006/relationships/image" Target="../media/image17.png"/><Relationship Id="rId8" Type="http://schemas.openxmlformats.org/officeDocument/2006/relationships/oleObject" Target="../embeddings/oleObject4.bin"/><Relationship Id="rId9" Type="http://schemas.openxmlformats.org/officeDocument/2006/relationships/image" Target="../media/image18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388" y="188913"/>
            <a:ext cx="8713787" cy="1106487"/>
          </a:xfrm>
        </p:spPr>
        <p:txBody>
          <a:bodyPr/>
          <a:lstStyle/>
          <a:p>
            <a:pPr algn="ctr"/>
            <a:r>
              <a:rPr lang="en-US" sz="3600" dirty="0" smtClean="0">
                <a:latin typeface="Arial" charset="0"/>
              </a:rPr>
              <a:t>ALICE experiment at the LHC</a:t>
            </a:r>
            <a:endParaRPr lang="en-US" sz="3600" dirty="0">
              <a:latin typeface="Arial" charset="0"/>
            </a:endParaRPr>
          </a:p>
        </p:txBody>
      </p:sp>
      <p:sp>
        <p:nvSpPr>
          <p:cNvPr id="338947" name="Rectangle 3"/>
          <p:cNvSpPr>
            <a:spLocks noChangeArrowheads="1"/>
          </p:cNvSpPr>
          <p:nvPr/>
        </p:nvSpPr>
        <p:spPr bwMode="auto">
          <a:xfrm>
            <a:off x="762000" y="3276600"/>
            <a:ext cx="7777163" cy="3095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/>
              <a:buChar char="•"/>
              <a:defRPr/>
            </a:pPr>
            <a:r>
              <a:rPr lang="nn-NO" sz="2400" b="0" dirty="0" err="1" smtClean="0">
                <a:latin typeface="Times New Roman" pitchFamily="18" charset="0"/>
                <a:ea typeface="+mn-ea"/>
                <a:cs typeface="Times New Roman" pitchFamily="18" charset="0"/>
              </a:rPr>
              <a:t>What</a:t>
            </a:r>
            <a:r>
              <a:rPr lang="nn-NO" sz="2400" b="0" dirty="0" smtClean="0">
                <a:latin typeface="Times New Roman" pitchFamily="18" charset="0"/>
                <a:ea typeface="+mn-ea"/>
                <a:cs typeface="Times New Roman" pitchFamily="18" charset="0"/>
              </a:rPr>
              <a:t> is matter?</a:t>
            </a:r>
            <a:endParaRPr lang="nn-NO" sz="2400" b="0" dirty="0"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nn-NO" sz="2400" b="0" dirty="0">
                <a:latin typeface="Times New Roman" pitchFamily="18" charset="0"/>
                <a:ea typeface="+mn-ea"/>
                <a:cs typeface="Times New Roman" pitchFamily="18" charset="0"/>
              </a:rPr>
              <a:t>The Large Hadron Collider at CERN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nn-NO" sz="2400" b="0" dirty="0">
                <a:latin typeface="Times New Roman" pitchFamily="18" charset="0"/>
                <a:ea typeface="+mn-ea"/>
                <a:cs typeface="Times New Roman" pitchFamily="18" charset="0"/>
              </a:rPr>
              <a:t>The ALICE experiment at the LHC</a:t>
            </a:r>
          </a:p>
          <a:p>
            <a:pPr marL="342900" indent="-342900">
              <a:spcBef>
                <a:spcPct val="20000"/>
              </a:spcBef>
              <a:defRPr/>
            </a:pPr>
            <a:endParaRPr lang="nn-NO" b="0" dirty="0"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2133600" y="1752600"/>
            <a:ext cx="4343400" cy="849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742950" lvl="1" indent="-285750" algn="ctr">
              <a:spcBef>
                <a:spcPct val="20000"/>
              </a:spcBef>
            </a:pPr>
            <a:r>
              <a:rPr lang="nn-NO" sz="2000" b="0">
                <a:latin typeface="Times New Roman" charset="0"/>
                <a:cs typeface="Times New Roman" charset="0"/>
              </a:rPr>
              <a:t>Dieter Roehrich</a:t>
            </a:r>
          </a:p>
          <a:p>
            <a:pPr marL="742950" lvl="1" indent="-285750" algn="ctr">
              <a:spcBef>
                <a:spcPct val="20000"/>
              </a:spcBef>
            </a:pPr>
            <a:r>
              <a:rPr lang="nn-NO" sz="2000" b="0">
                <a:latin typeface="Times New Roman" charset="0"/>
                <a:cs typeface="Times New Roman" charset="0"/>
              </a:rPr>
              <a:t>UiB, Norway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2D0C2243-88EE-8043-97ED-67CD56C1344B}" type="slidenum">
              <a:rPr lang="en-US">
                <a:solidFill>
                  <a:srgbClr val="919191"/>
                </a:solidFill>
                <a:latin typeface="Times New Roman" charset="0"/>
              </a:rPr>
              <a:pPr/>
              <a:t>10</a:t>
            </a:fld>
            <a:endParaRPr lang="en-US" b="0">
              <a:solidFill>
                <a:srgbClr val="919191"/>
              </a:solidFill>
              <a:latin typeface="Times New Roman" charset="0"/>
            </a:endParaRPr>
          </a:p>
        </p:txBody>
      </p:sp>
      <p:sp>
        <p:nvSpPr>
          <p:cNvPr id="798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b-NO">
                <a:latin typeface="Arial" charset="0"/>
              </a:rPr>
              <a:t>Heavy Ion Collisions at the LHC</a:t>
            </a:r>
            <a:endParaRPr lang="en-US">
              <a:latin typeface="Arial" charset="0"/>
            </a:endParaRPr>
          </a:p>
        </p:txBody>
      </p:sp>
      <p:sp>
        <p:nvSpPr>
          <p:cNvPr id="65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371600"/>
            <a:ext cx="8001000" cy="54864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nb-NO" altLang="ja-JP" sz="2800">
                <a:latin typeface="Times New Roman" charset="0"/>
                <a:ea typeface="MS PGothic" charset="0"/>
                <a:cs typeface="MS PGothic" charset="0"/>
              </a:rPr>
              <a:t>On Sunday November 7</a:t>
            </a:r>
            <a:r>
              <a:rPr lang="nb-NO" altLang="ja-JP" sz="2800" baseline="30000">
                <a:latin typeface="Times New Roman" charset="0"/>
                <a:ea typeface="MS PGothic" charset="0"/>
                <a:cs typeface="MS PGothic" charset="0"/>
              </a:rPr>
              <a:t>th</a:t>
            </a:r>
            <a:r>
              <a:rPr lang="nb-NO" altLang="ja-JP" sz="2800">
                <a:latin typeface="Times New Roman" charset="0"/>
                <a:ea typeface="MS PGothic" charset="0"/>
                <a:cs typeface="MS PGothic" charset="0"/>
              </a:rPr>
              <a:t>, 2010, the ALICE experiment recorded the very first Pb-Pb collision </a:t>
            </a:r>
          </a:p>
          <a:p>
            <a:pPr marL="0" indent="0">
              <a:buFontTx/>
              <a:buNone/>
            </a:pPr>
            <a:endParaRPr lang="nb-NO" altLang="ja-JP" sz="2800">
              <a:latin typeface="Times New Roman" charset="0"/>
              <a:ea typeface="MS PGothic" charset="0"/>
              <a:cs typeface="MS PGothic" charset="0"/>
            </a:endParaRPr>
          </a:p>
          <a:p>
            <a:pPr marL="0" indent="0">
              <a:buFontTx/>
              <a:buNone/>
            </a:pPr>
            <a:r>
              <a:rPr lang="nb-NO" altLang="ja-JP">
                <a:latin typeface="Times New Roman" charset="0"/>
                <a:ea typeface="MS PGothic" charset="0"/>
                <a:cs typeface="MS PGothic" charset="0"/>
              </a:rPr>
              <a:t>						</a:t>
            </a:r>
          </a:p>
          <a:p>
            <a:pPr marL="0" indent="0">
              <a:buFontTx/>
              <a:buNone/>
            </a:pPr>
            <a:r>
              <a:rPr lang="nb-NO" altLang="ja-JP">
                <a:latin typeface="Times New Roman" charset="0"/>
                <a:ea typeface="MS PGothic" charset="0"/>
                <a:cs typeface="MS PGothic" charset="0"/>
              </a:rPr>
              <a:t>							</a:t>
            </a:r>
          </a:p>
          <a:p>
            <a:pPr marL="0" indent="0"/>
            <a:endParaRPr lang="nb-NO" altLang="ja-JP">
              <a:latin typeface="Times New Roman" charset="0"/>
              <a:ea typeface="MS PGothic" charset="0"/>
              <a:cs typeface="MS PGothic" charset="0"/>
            </a:endParaRPr>
          </a:p>
          <a:p>
            <a:pPr marL="0" indent="0"/>
            <a:endParaRPr lang="nb-NO" altLang="ja-JP">
              <a:latin typeface="Times New Roman" charset="0"/>
              <a:ea typeface="MS PGothic" charset="0"/>
              <a:cs typeface="MS PGothic" charset="0"/>
            </a:endParaRPr>
          </a:p>
          <a:p>
            <a:pPr marL="0" indent="0"/>
            <a:endParaRPr lang="nb-NO" altLang="ja-JP">
              <a:latin typeface="Times New Roman" charset="0"/>
              <a:ea typeface="MS PGothic" charset="0"/>
              <a:cs typeface="MS PGothic" charset="0"/>
            </a:endParaRPr>
          </a:p>
          <a:p>
            <a:pPr marL="0" indent="0"/>
            <a:endParaRPr lang="nb-NO" altLang="ja-JP">
              <a:latin typeface="Times New Roman" charset="0"/>
              <a:ea typeface="MS PGothic" charset="0"/>
              <a:cs typeface="MS PGothic" charset="0"/>
            </a:endParaRPr>
          </a:p>
          <a:p>
            <a:pPr marL="0" indent="0">
              <a:buFontTx/>
              <a:buNone/>
            </a:pPr>
            <a:endParaRPr lang="nb-NO" altLang="ja-JP">
              <a:latin typeface="Times New Roman" charset="0"/>
              <a:ea typeface="MS PGothic" charset="0"/>
              <a:cs typeface="MS PGothic" charset="0"/>
            </a:endParaRPr>
          </a:p>
          <a:p>
            <a:pPr marL="0" indent="0">
              <a:buFontTx/>
              <a:buNone/>
            </a:pPr>
            <a:endParaRPr lang="nb-NO" altLang="ja-JP">
              <a:latin typeface="Times New Roman" charset="0"/>
              <a:ea typeface="MS PGothic" charset="0"/>
              <a:cs typeface="MS PGothic" charset="0"/>
            </a:endParaRPr>
          </a:p>
          <a:p>
            <a:pPr marL="0" indent="0">
              <a:buFontTx/>
              <a:buNone/>
            </a:pPr>
            <a:r>
              <a:rPr lang="nb-NO">
                <a:latin typeface="Times New Roman" charset="0"/>
                <a:ea typeface="MS PGothic" charset="0"/>
                <a:cs typeface="MS PGothic" charset="0"/>
              </a:rPr>
              <a:t>   </a:t>
            </a:r>
            <a:r>
              <a:rPr lang="nb-NO" sz="2800">
                <a:solidFill>
                  <a:schemeClr val="accent2"/>
                </a:solidFill>
                <a:latin typeface="Times New Roman" charset="0"/>
                <a:ea typeface="MS Mincho" charset="0"/>
                <a:cs typeface="MS Mincho" charset="0"/>
              </a:rPr>
              <a:t>fireball – a billion times hotter than the sun</a:t>
            </a:r>
            <a:endParaRPr lang="en-US" sz="2800">
              <a:solidFill>
                <a:schemeClr val="accent2"/>
              </a:solidFill>
              <a:latin typeface="Times New Roman" charset="0"/>
              <a:ea typeface="MS Mincho" charset="0"/>
              <a:cs typeface="MS Mincho" charset="0"/>
            </a:endParaRPr>
          </a:p>
        </p:txBody>
      </p:sp>
      <p:pic>
        <p:nvPicPr>
          <p:cNvPr id="79877" name="Picture 5" descr="1011251_01-A4-at-144-dpi"/>
          <p:cNvPicPr>
            <a:picLocks noChangeAspect="1" noChangeArrowheads="1"/>
          </p:cNvPicPr>
          <p:nvPr/>
        </p:nvPicPr>
        <p:blipFill>
          <a:blip r:embed="rId2">
            <a:lum bright="30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2279650"/>
            <a:ext cx="4964113" cy="374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9878" name="Line 8"/>
          <p:cNvSpPr>
            <a:spLocks noChangeShapeType="1"/>
          </p:cNvSpPr>
          <p:nvPr/>
        </p:nvSpPr>
        <p:spPr bwMode="auto">
          <a:xfrm>
            <a:off x="323850" y="6524625"/>
            <a:ext cx="533400" cy="0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nb-NO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4859338" y="2451100"/>
            <a:ext cx="4249737" cy="342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marL="285750" indent="-285750">
              <a:lnSpc>
                <a:spcPct val="90000"/>
              </a:lnSpc>
              <a:spcBef>
                <a:spcPct val="30000"/>
              </a:spcBef>
              <a:buSzPct val="100000"/>
              <a:buFontTx/>
              <a:buChar char="•"/>
            </a:pPr>
            <a:r>
              <a:rPr lang="nb-NO" sz="240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Collision of two lead nuclei at</a:t>
            </a:r>
            <a:r>
              <a:rPr lang="nb-NO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sz="2400">
                <a:solidFill>
                  <a:srgbClr val="000000"/>
                </a:solidFill>
                <a:latin typeface="Times New Roman" charset="0"/>
                <a:cs typeface="Times New Roman" charset="0"/>
                <a:sym typeface="Symbol" charset="0"/>
              </a:rPr>
              <a:t>5.5 TeV per nucleon pair</a:t>
            </a:r>
            <a:r>
              <a:rPr lang="nb-NO" sz="2400">
                <a:solidFill>
                  <a:srgbClr val="000000"/>
                </a:solidFill>
                <a:latin typeface="Times New Roman" charset="0"/>
                <a:cs typeface="Times New Roman" charset="0"/>
                <a:sym typeface="Symbol" charset="0"/>
              </a:rPr>
              <a:t>  = 1100 TeV</a:t>
            </a:r>
          </a:p>
          <a:p>
            <a:pPr marL="285750" indent="-285750">
              <a:lnSpc>
                <a:spcPct val="90000"/>
              </a:lnSpc>
              <a:spcBef>
                <a:spcPct val="30000"/>
              </a:spcBef>
              <a:buSzPct val="100000"/>
              <a:buFontTx/>
              <a:buChar char="•"/>
            </a:pPr>
            <a:r>
              <a:rPr lang="nb-NO" sz="2400">
                <a:solidFill>
                  <a:srgbClr val="FF0000"/>
                </a:solidFill>
                <a:latin typeface="Times New Roman" charset="0"/>
                <a:cs typeface="Times New Roman" charset="0"/>
                <a:sym typeface="Symbol" charset="0"/>
              </a:rPr>
              <a:t>macroscopic energy</a:t>
            </a:r>
            <a:r>
              <a:rPr lang="nb-NO" sz="2400">
                <a:solidFill>
                  <a:srgbClr val="000000"/>
                </a:solidFill>
                <a:latin typeface="Times New Roman" charset="0"/>
                <a:cs typeface="Times New Roman" charset="0"/>
                <a:sym typeface="Symbol" charset="0"/>
              </a:rPr>
              <a:t/>
            </a:r>
            <a:br>
              <a:rPr lang="nb-NO" sz="2400">
                <a:solidFill>
                  <a:srgbClr val="000000"/>
                </a:solidFill>
                <a:latin typeface="Times New Roman" charset="0"/>
                <a:cs typeface="Times New Roman" charset="0"/>
                <a:sym typeface="Symbol" charset="0"/>
              </a:rPr>
            </a:br>
            <a:r>
              <a:rPr lang="nb-NO" sz="2400">
                <a:solidFill>
                  <a:srgbClr val="000000"/>
                </a:solidFill>
                <a:latin typeface="Times New Roman" charset="0"/>
                <a:cs typeface="Times New Roman" charset="0"/>
                <a:sym typeface="Symbol" charset="0"/>
              </a:rPr>
              <a:t>1100 TeV = 0.2 mJ</a:t>
            </a:r>
            <a:br>
              <a:rPr lang="nb-NO" sz="2400">
                <a:solidFill>
                  <a:srgbClr val="000000"/>
                </a:solidFill>
                <a:latin typeface="Times New Roman" charset="0"/>
                <a:cs typeface="Times New Roman" charset="0"/>
                <a:sym typeface="Symbol" charset="0"/>
              </a:rPr>
            </a:br>
            <a:r>
              <a:rPr lang="nb-NO" sz="2400">
                <a:solidFill>
                  <a:srgbClr val="000000"/>
                </a:solidFill>
                <a:latin typeface="Times New Roman" charset="0"/>
                <a:cs typeface="Times New Roman" charset="0"/>
                <a:sym typeface="Symbol" charset="0"/>
              </a:rPr>
              <a:t> collision of two mosquitos</a:t>
            </a:r>
          </a:p>
          <a:p>
            <a:pPr marL="285750" indent="-285750"/>
            <a:r>
              <a:rPr lang="nb-NO" sz="2400">
                <a:solidFill>
                  <a:srgbClr val="000000"/>
                </a:solidFill>
                <a:latin typeface="Times New Roman" charset="0"/>
                <a:cs typeface="Times New Roman" charset="0"/>
                <a:sym typeface="Symbol" charset="0"/>
              </a:rPr>
              <a:t>    BUT</a:t>
            </a:r>
          </a:p>
          <a:p>
            <a:pPr marL="285750" indent="-285750"/>
            <a:r>
              <a:rPr lang="nb-NO" sz="2400">
                <a:solidFill>
                  <a:srgbClr val="000000"/>
                </a:solidFill>
                <a:latin typeface="Times New Roman" charset="0"/>
                <a:cs typeface="Times New Roman" charset="0"/>
                <a:sym typeface="Symbol" charset="0"/>
              </a:rPr>
              <a:t>    energy is squeezed into a  </a:t>
            </a:r>
            <a:br>
              <a:rPr lang="nb-NO" sz="2400">
                <a:solidFill>
                  <a:srgbClr val="000000"/>
                </a:solidFill>
                <a:latin typeface="Times New Roman" charset="0"/>
                <a:cs typeface="Times New Roman" charset="0"/>
                <a:sym typeface="Symbol" charset="0"/>
              </a:rPr>
            </a:br>
            <a:r>
              <a:rPr lang="nb-NO" sz="2400">
                <a:solidFill>
                  <a:srgbClr val="000000"/>
                </a:solidFill>
                <a:latin typeface="Times New Roman" charset="0"/>
                <a:cs typeface="Times New Roman" charset="0"/>
                <a:sym typeface="Symbol" charset="0"/>
              </a:rPr>
              <a:t>    </a:t>
            </a:r>
            <a:r>
              <a:rPr lang="nb-NO" sz="2400">
                <a:solidFill>
                  <a:srgbClr val="FF0000"/>
                </a:solidFill>
                <a:latin typeface="Times New Roman" charset="0"/>
                <a:cs typeface="Times New Roman" charset="0"/>
                <a:sym typeface="Symbol" charset="0"/>
              </a:rPr>
              <a:t>microscopic</a:t>
            </a:r>
            <a:r>
              <a:rPr lang="nb-NO" sz="2400">
                <a:solidFill>
                  <a:srgbClr val="000000"/>
                </a:solidFill>
                <a:latin typeface="Times New Roman" charset="0"/>
                <a:cs typeface="Times New Roman" charset="0"/>
                <a:sym typeface="Symbol" charset="0"/>
              </a:rPr>
              <a:t> </a:t>
            </a:r>
            <a:r>
              <a:rPr lang="nb-NO" sz="2400">
                <a:solidFill>
                  <a:srgbClr val="FF0000"/>
                </a:solidFill>
                <a:latin typeface="Times New Roman" charset="0"/>
                <a:cs typeface="Times New Roman" charset="0"/>
                <a:sym typeface="Symbol" charset="0"/>
              </a:rPr>
              <a:t>volume</a:t>
            </a:r>
            <a:r>
              <a:rPr lang="nb-NO" sz="2400">
                <a:solidFill>
                  <a:srgbClr val="000000"/>
                </a:solidFill>
                <a:latin typeface="Times New Roman" charset="0"/>
                <a:cs typeface="Times New Roman" charset="0"/>
                <a:sym typeface="Symbol" charset="0"/>
              </a:rPr>
              <a:t> </a:t>
            </a:r>
            <a:endParaRPr lang="en-US" sz="2400">
              <a:solidFill>
                <a:srgbClr val="000000"/>
              </a:solidFill>
              <a:latin typeface="Times New Roman" charset="0"/>
              <a:cs typeface="Times New Roman" charset="0"/>
              <a:sym typeface="Symbol" charset="0"/>
            </a:endParaRPr>
          </a:p>
          <a:p>
            <a:pPr marL="285750" indent="-285750">
              <a:lnSpc>
                <a:spcPct val="90000"/>
              </a:lnSpc>
              <a:spcBef>
                <a:spcPct val="30000"/>
              </a:spcBef>
              <a:buSzPct val="100000"/>
              <a:buFontTx/>
              <a:buChar char="•"/>
            </a:pPr>
            <a:endParaRPr lang="nb-NO">
              <a:solidFill>
                <a:srgbClr val="000000"/>
              </a:solidFill>
              <a:latin typeface="Times New Roman" charset="0"/>
              <a:cs typeface="Times New Roman" charset="0"/>
            </a:endParaRPr>
          </a:p>
        </p:txBody>
      </p:sp>
      <p:pic>
        <p:nvPicPr>
          <p:cNvPr id="79880" name="Picture 11" descr="D:\download\joe-mosquit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550" y="3544888"/>
            <a:ext cx="1008063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FD389183-E2FF-374B-8D54-332C5DB30736}" type="slidenum">
              <a:rPr lang="en-US">
                <a:solidFill>
                  <a:schemeClr val="bg2"/>
                </a:solidFill>
                <a:latin typeface="Times New Roman" charset="0"/>
              </a:rPr>
              <a:pPr/>
              <a:t>11</a:t>
            </a:fld>
            <a:endParaRPr lang="en-US" b="0">
              <a:solidFill>
                <a:schemeClr val="bg2"/>
              </a:solidFill>
              <a:latin typeface="Times New Roman" charset="0"/>
            </a:endParaRPr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673975" cy="736600"/>
          </a:xfrm>
        </p:spPr>
        <p:txBody>
          <a:bodyPr/>
          <a:lstStyle/>
          <a:p>
            <a:r>
              <a:rPr lang="en-US">
                <a:latin typeface="Arial" charset="0"/>
              </a:rPr>
              <a:t> </a:t>
            </a:r>
            <a:r>
              <a:rPr lang="nb-NO">
                <a:latin typeface="Arial" charset="0"/>
              </a:rPr>
              <a:t>First results from the LHC </a:t>
            </a:r>
            <a:endParaRPr lang="en-US">
              <a:latin typeface="Arial" charset="0"/>
            </a:endParaRPr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3525" y="1517650"/>
            <a:ext cx="5387975" cy="5080000"/>
          </a:xfrm>
        </p:spPr>
        <p:txBody>
          <a:bodyPr/>
          <a:lstStyle/>
          <a:p>
            <a:pPr marL="193675" indent="-193675"/>
            <a:r>
              <a:rPr lang="en-US">
                <a:latin typeface="Arial" charset="0"/>
              </a:rPr>
              <a:t>Can we talk about matter? </a:t>
            </a:r>
          </a:p>
          <a:p>
            <a:pPr marL="762000" lvl="1" indent="-285750"/>
            <a:r>
              <a:rPr lang="nb-NO">
                <a:latin typeface="Arial" charset="0"/>
              </a:rPr>
              <a:t>Does the m</a:t>
            </a:r>
            <a:r>
              <a:rPr lang="en-US">
                <a:latin typeface="Arial" charset="0"/>
              </a:rPr>
              <a:t>atter show collective behaviour</a:t>
            </a:r>
            <a:r>
              <a:rPr lang="nb-NO">
                <a:latin typeface="Arial" charset="0"/>
              </a:rPr>
              <a:t> </a:t>
            </a:r>
            <a:r>
              <a:rPr lang="en-US">
                <a:latin typeface="Arial" charset="0"/>
              </a:rPr>
              <a:t>(</a:t>
            </a:r>
            <a:r>
              <a:rPr lang="nb-NO">
                <a:latin typeface="Arial" charset="0"/>
              </a:rPr>
              <a:t>hydrodynamic f</a:t>
            </a:r>
            <a:r>
              <a:rPr lang="en-US">
                <a:latin typeface="Arial" charset="0"/>
              </a:rPr>
              <a:t>low)</a:t>
            </a:r>
            <a:r>
              <a:rPr lang="nb-NO">
                <a:latin typeface="Arial" charset="0"/>
              </a:rPr>
              <a:t>?</a:t>
            </a:r>
          </a:p>
          <a:p>
            <a:pPr marL="762000" lvl="1" indent="-285750">
              <a:buFontTx/>
              <a:buNone/>
            </a:pPr>
            <a:endParaRPr lang="nb-NO">
              <a:latin typeface="Arial" charset="0"/>
            </a:endParaRPr>
          </a:p>
          <a:p>
            <a:pPr marL="762000" lvl="1" indent="-285750">
              <a:buFontTx/>
              <a:buNone/>
            </a:pPr>
            <a:r>
              <a:rPr lang="nb-NO">
                <a:latin typeface="Arial" charset="0"/>
              </a:rPr>
              <a:t>	</a:t>
            </a:r>
            <a:r>
              <a:rPr lang="nb-NO">
                <a:solidFill>
                  <a:schemeClr val="accent2"/>
                </a:solidFill>
                <a:latin typeface="Arial" charset="0"/>
              </a:rPr>
              <a:t>-&gt; yes</a:t>
            </a:r>
          </a:p>
          <a:p>
            <a:pPr marL="762000" lvl="1" indent="-285750"/>
            <a:endParaRPr lang="nb-NO">
              <a:solidFill>
                <a:schemeClr val="accent2"/>
              </a:solidFill>
              <a:latin typeface="Arial" charset="0"/>
            </a:endParaRPr>
          </a:p>
          <a:p>
            <a:pPr marL="762000" lvl="1" indent="-285750"/>
            <a:endParaRPr lang="nb-NO">
              <a:latin typeface="Arial" charset="0"/>
            </a:endParaRPr>
          </a:p>
          <a:p>
            <a:pPr marL="762000" lvl="1" indent="-285750"/>
            <a:endParaRPr lang="nb-NO">
              <a:latin typeface="Arial" charset="0"/>
            </a:endParaRPr>
          </a:p>
          <a:p>
            <a:pPr marL="1181100" lvl="2">
              <a:buFontTx/>
              <a:buNone/>
            </a:pPr>
            <a:endParaRPr lang="en-US">
              <a:latin typeface="Arial" charset="0"/>
            </a:endParaRPr>
          </a:p>
          <a:p>
            <a:pPr marL="193675" indent="-193675"/>
            <a:r>
              <a:rPr lang="en-US">
                <a:latin typeface="Arial" charset="0"/>
              </a:rPr>
              <a:t>Is the matter deconfined? </a:t>
            </a:r>
          </a:p>
          <a:p>
            <a:pPr marL="762000" lvl="1" indent="-285750"/>
            <a:r>
              <a:rPr lang="nb-NO">
                <a:latin typeface="Arial" charset="0"/>
              </a:rPr>
              <a:t>Does the matter consist of quarks and gluons?</a:t>
            </a:r>
          </a:p>
          <a:p>
            <a:pPr marL="762000" lvl="1" indent="-285750"/>
            <a:r>
              <a:rPr lang="en-US">
                <a:latin typeface="Arial" charset="0"/>
              </a:rPr>
              <a:t>Is the matter opaque to partons </a:t>
            </a:r>
            <a:r>
              <a:rPr lang="nb-NO">
                <a:latin typeface="Arial" charset="0"/>
              </a:rPr>
              <a:t>(quarks and gluons) </a:t>
            </a:r>
            <a:r>
              <a:rPr lang="en-US">
                <a:latin typeface="Arial" charset="0"/>
              </a:rPr>
              <a:t>traversing it?</a:t>
            </a:r>
          </a:p>
          <a:p>
            <a:pPr marL="762000" lvl="1" indent="-285750">
              <a:buFontTx/>
              <a:buNone/>
            </a:pPr>
            <a:r>
              <a:rPr lang="nb-NO">
                <a:latin typeface="Arial" charset="0"/>
              </a:rPr>
              <a:t>	</a:t>
            </a:r>
            <a:r>
              <a:rPr lang="nb-NO">
                <a:solidFill>
                  <a:schemeClr val="accent2"/>
                </a:solidFill>
                <a:latin typeface="Arial" charset="0"/>
              </a:rPr>
              <a:t>-&gt; yes</a:t>
            </a:r>
            <a:endParaRPr lang="en-US">
              <a:solidFill>
                <a:schemeClr val="accent2"/>
              </a:solidFill>
              <a:latin typeface="Arial" charset="0"/>
            </a:endParaRPr>
          </a:p>
        </p:txBody>
      </p:sp>
      <p:pic>
        <p:nvPicPr>
          <p:cNvPr id="20485" name="Picture 10" descr="D:\download\drop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295400"/>
            <a:ext cx="2590800" cy="176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6" name="Picture 11" descr="D:\download\drop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3048000"/>
            <a:ext cx="2590800" cy="171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 advTm="128000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Title 1"/>
          <p:cNvSpPr>
            <a:spLocks noGrp="1"/>
          </p:cNvSpPr>
          <p:nvPr>
            <p:ph type="ctrTitle"/>
          </p:nvPr>
        </p:nvSpPr>
        <p:spPr>
          <a:xfrm>
            <a:off x="541338" y="-100013"/>
            <a:ext cx="7772400" cy="1470026"/>
          </a:xfrm>
        </p:spPr>
        <p:txBody>
          <a:bodyPr/>
          <a:lstStyle/>
          <a:p>
            <a:r>
              <a:rPr lang="nb-NO">
                <a:latin typeface="Arial" charset="0"/>
              </a:rPr>
              <a:t>Little Bangs vs Big Bang</a:t>
            </a:r>
          </a:p>
        </p:txBody>
      </p:sp>
      <p:sp>
        <p:nvSpPr>
          <p:cNvPr id="80899" name="Subtitle 3"/>
          <p:cNvSpPr>
            <a:spLocks noGrp="1"/>
          </p:cNvSpPr>
          <p:nvPr>
            <p:ph type="subTitle" idx="1"/>
          </p:nvPr>
        </p:nvSpPr>
        <p:spPr>
          <a:xfrm>
            <a:off x="0" y="6381750"/>
            <a:ext cx="9144000" cy="503238"/>
          </a:xfrm>
        </p:spPr>
        <p:txBody>
          <a:bodyPr/>
          <a:lstStyle/>
          <a:p>
            <a:r>
              <a:rPr lang="en-US" sz="2000">
                <a:solidFill>
                  <a:srgbClr val="FF0000"/>
                </a:solidFill>
                <a:latin typeface="Arial" charset="0"/>
              </a:rPr>
              <a:t>Evolution of the fluctuating initial condition reveals matter properties</a:t>
            </a:r>
            <a:endParaRPr lang="nb-NO" sz="2000">
              <a:solidFill>
                <a:srgbClr val="FF0000"/>
              </a:solidFill>
              <a:latin typeface="Arial" charset="0"/>
            </a:endParaRPr>
          </a:p>
        </p:txBody>
      </p:sp>
      <p:pic>
        <p:nvPicPr>
          <p:cNvPr id="8090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6650" y="1268413"/>
            <a:ext cx="4233863" cy="187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80901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3068638"/>
            <a:ext cx="1728787" cy="1336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80902" name="Subtitle 3"/>
          <p:cNvSpPr txBox="1">
            <a:spLocks/>
          </p:cNvSpPr>
          <p:nvPr/>
        </p:nvSpPr>
        <p:spPr bwMode="auto">
          <a:xfrm>
            <a:off x="34925" y="3068638"/>
            <a:ext cx="4262438" cy="318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ct val="30000"/>
              </a:spcBef>
              <a:buSzPct val="100000"/>
              <a:buFont typeface="Arial" charset="0"/>
              <a:buChar char="•"/>
            </a:pPr>
            <a:r>
              <a:rPr lang="nb-NO" sz="2000">
                <a:solidFill>
                  <a:srgbClr val="000000"/>
                </a:solidFill>
              </a:rPr>
              <a:t>Many small events</a:t>
            </a:r>
          </a:p>
          <a:p>
            <a:pPr>
              <a:lnSpc>
                <a:spcPct val="90000"/>
              </a:lnSpc>
              <a:spcBef>
                <a:spcPct val="30000"/>
              </a:spcBef>
              <a:buSzPct val="100000"/>
              <a:buFont typeface="Arial" charset="0"/>
              <a:buChar char="•"/>
            </a:pPr>
            <a:r>
              <a:rPr lang="nb-NO" sz="2000">
                <a:solidFill>
                  <a:srgbClr val="000000"/>
                </a:solidFill>
              </a:rPr>
              <a:t>Strong initial</a:t>
            </a:r>
            <a:br>
              <a:rPr lang="nb-NO" sz="2000">
                <a:solidFill>
                  <a:srgbClr val="000000"/>
                </a:solidFill>
              </a:rPr>
            </a:br>
            <a:r>
              <a:rPr lang="nb-NO" sz="2000">
                <a:solidFill>
                  <a:srgbClr val="000000"/>
                </a:solidFill>
              </a:rPr>
              <a:t>fluctuations</a:t>
            </a:r>
          </a:p>
          <a:p>
            <a:pPr>
              <a:lnSpc>
                <a:spcPct val="90000"/>
              </a:lnSpc>
              <a:spcBef>
                <a:spcPct val="30000"/>
              </a:spcBef>
              <a:buSzPct val="100000"/>
              <a:buFont typeface="Arial" charset="0"/>
              <a:buChar char="•"/>
            </a:pPr>
            <a:r>
              <a:rPr lang="nb-NO" sz="2000">
                <a:solidFill>
                  <a:srgbClr val="000000"/>
                </a:solidFill>
              </a:rPr>
              <a:t>Asymmetric event shape</a:t>
            </a:r>
            <a:r>
              <a:rPr lang="nb-NO" sz="2400">
                <a:solidFill>
                  <a:srgbClr val="000000"/>
                </a:solidFill>
              </a:rPr>
              <a:t>			</a:t>
            </a:r>
          </a:p>
        </p:txBody>
      </p:sp>
      <p:sp>
        <p:nvSpPr>
          <p:cNvPr id="80903" name="Subtitle 3"/>
          <p:cNvSpPr txBox="1">
            <a:spLocks/>
          </p:cNvSpPr>
          <p:nvPr/>
        </p:nvSpPr>
        <p:spPr bwMode="auto">
          <a:xfrm>
            <a:off x="5099050" y="3141663"/>
            <a:ext cx="4032250" cy="1897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ct val="30000"/>
              </a:spcBef>
              <a:buSzPct val="100000"/>
              <a:buFont typeface="Arial" charset="0"/>
              <a:buChar char="•"/>
            </a:pPr>
            <a:r>
              <a:rPr lang="nb-NO" sz="2000">
                <a:solidFill>
                  <a:srgbClr val="000000"/>
                </a:solidFill>
              </a:rPr>
              <a:t>One large event</a:t>
            </a:r>
          </a:p>
          <a:p>
            <a:pPr>
              <a:lnSpc>
                <a:spcPct val="90000"/>
              </a:lnSpc>
              <a:spcBef>
                <a:spcPct val="30000"/>
              </a:spcBef>
              <a:buSzPct val="100000"/>
              <a:buFont typeface="Arial" charset="0"/>
              <a:buChar char="•"/>
            </a:pPr>
            <a:r>
              <a:rPr lang="nb-NO" sz="2000">
                <a:solidFill>
                  <a:srgbClr val="000000"/>
                </a:solidFill>
              </a:rPr>
              <a:t>very homogenous</a:t>
            </a:r>
          </a:p>
        </p:txBody>
      </p:sp>
      <p:pic>
        <p:nvPicPr>
          <p:cNvPr id="80904" name="Picture 5" descr="1011251_01-A4-at-144-dpi"/>
          <p:cNvPicPr>
            <a:picLocks noChangeAspect="1" noChangeArrowheads="1"/>
          </p:cNvPicPr>
          <p:nvPr/>
        </p:nvPicPr>
        <p:blipFill>
          <a:blip r:embed="rId4">
            <a:lum bright="30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1268413"/>
            <a:ext cx="2879725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090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1863" y="3933825"/>
            <a:ext cx="4367212" cy="2519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8090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4508500"/>
            <a:ext cx="2663825" cy="1857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cxnSp>
        <p:nvCxnSpPr>
          <p:cNvPr id="80907" name="Rett pil 5"/>
          <p:cNvCxnSpPr>
            <a:cxnSpLocks noChangeShapeType="1"/>
          </p:cNvCxnSpPr>
          <p:nvPr/>
        </p:nvCxnSpPr>
        <p:spPr bwMode="auto">
          <a:xfrm>
            <a:off x="2195513" y="3789363"/>
            <a:ext cx="504825" cy="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Title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7891462" cy="1004887"/>
          </a:xfrm>
        </p:spPr>
        <p:txBody>
          <a:bodyPr/>
          <a:lstStyle/>
          <a:p>
            <a:pPr algn="ctr" eaLnBrk="1" hangingPunct="1"/>
            <a:r>
              <a:rPr lang="en-US">
                <a:latin typeface="Arial" charset="0"/>
              </a:rPr>
              <a:t>Measuring the energy loss of a parton traversing the QGP</a:t>
            </a:r>
          </a:p>
        </p:txBody>
      </p:sp>
      <p:sp>
        <p:nvSpPr>
          <p:cNvPr id="8192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7C8EADC1-421C-9044-A2AE-06FCD211C62F}" type="slidenum">
              <a:rPr lang="en-US">
                <a:solidFill>
                  <a:srgbClr val="919191"/>
                </a:solidFill>
                <a:latin typeface="Times New Roman" charset="0"/>
              </a:rPr>
              <a:pPr/>
              <a:t>13</a:t>
            </a:fld>
            <a:endParaRPr lang="en-US">
              <a:solidFill>
                <a:srgbClr val="919191"/>
              </a:solidFill>
              <a:latin typeface="Times New Roman" charset="0"/>
            </a:endParaRPr>
          </a:p>
        </p:txBody>
      </p:sp>
      <p:pic>
        <p:nvPicPr>
          <p:cNvPr id="81924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916113"/>
            <a:ext cx="4830763" cy="494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25" name="TextBox 6"/>
          <p:cNvSpPr txBox="1">
            <a:spLocks noChangeArrowheads="1"/>
          </p:cNvSpPr>
          <p:nvPr/>
        </p:nvSpPr>
        <p:spPr bwMode="auto">
          <a:xfrm>
            <a:off x="2924175" y="3284538"/>
            <a:ext cx="1143000" cy="584200"/>
          </a:xfrm>
          <a:prstGeom prst="rect">
            <a:avLst/>
          </a:prstGeom>
          <a:solidFill>
            <a:srgbClr val="FFFFFF"/>
          </a:solidFill>
          <a:ln w="1270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b="0">
                <a:solidFill>
                  <a:srgbClr val="CC3300"/>
                </a:solidFill>
                <a:ea typeface="MS PGothic" charset="0"/>
                <a:cs typeface="MS PGothic" charset="0"/>
              </a:rPr>
              <a:t>Jet </a:t>
            </a:r>
          </a:p>
          <a:p>
            <a:pPr eaLnBrk="1" hangingPunct="1"/>
            <a:r>
              <a:rPr lang="en-US" sz="1600" b="0">
                <a:solidFill>
                  <a:srgbClr val="CC3300"/>
                </a:solidFill>
                <a:ea typeface="MS PGothic" charset="0"/>
                <a:cs typeface="MS PGothic" charset="0"/>
              </a:rPr>
              <a:t>(98 GeV)</a:t>
            </a:r>
          </a:p>
        </p:txBody>
      </p:sp>
      <p:sp>
        <p:nvSpPr>
          <p:cNvPr id="81926" name="TextBox 7"/>
          <p:cNvSpPr txBox="1">
            <a:spLocks noChangeArrowheads="1"/>
          </p:cNvSpPr>
          <p:nvPr/>
        </p:nvSpPr>
        <p:spPr bwMode="auto">
          <a:xfrm>
            <a:off x="1201738" y="1412875"/>
            <a:ext cx="1066800" cy="584200"/>
          </a:xfrm>
          <a:prstGeom prst="rect">
            <a:avLst/>
          </a:prstGeom>
          <a:solidFill>
            <a:srgbClr val="FFFFFF"/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b="0">
                <a:solidFill>
                  <a:srgbClr val="CC3300"/>
                </a:solidFill>
                <a:ea typeface="MS PGothic" charset="0"/>
                <a:cs typeface="MS PGothic" charset="0"/>
              </a:rPr>
              <a:t>Photon</a:t>
            </a:r>
          </a:p>
          <a:p>
            <a:pPr eaLnBrk="1" hangingPunct="1"/>
            <a:r>
              <a:rPr lang="en-US" sz="1600" b="0">
                <a:solidFill>
                  <a:srgbClr val="CC3300"/>
                </a:solidFill>
                <a:ea typeface="MS PGothic" charset="0"/>
                <a:cs typeface="MS PGothic" charset="0"/>
              </a:rPr>
              <a:t>(191GeV)</a:t>
            </a:r>
          </a:p>
        </p:txBody>
      </p:sp>
      <p:pic>
        <p:nvPicPr>
          <p:cNvPr id="81927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5850" y="1341438"/>
            <a:ext cx="4068763" cy="3027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28" name="Rectangle 34"/>
          <p:cNvSpPr>
            <a:spLocks noChangeArrowheads="1"/>
          </p:cNvSpPr>
          <p:nvPr/>
        </p:nvSpPr>
        <p:spPr bwMode="auto">
          <a:xfrm>
            <a:off x="4716463" y="4881563"/>
            <a:ext cx="4338637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marL="285750" indent="-285750">
              <a:lnSpc>
                <a:spcPct val="90000"/>
              </a:lnSpc>
              <a:spcBef>
                <a:spcPct val="30000"/>
              </a:spcBef>
              <a:buSzPct val="100000"/>
              <a:buFontTx/>
              <a:buChar char="•"/>
            </a:pPr>
            <a:r>
              <a:rPr lang="nb-NO" sz="2400">
                <a:solidFill>
                  <a:srgbClr val="000000"/>
                </a:solidFill>
              </a:rPr>
              <a:t>fast quarks and gluons loose energy in the medium</a:t>
            </a:r>
          </a:p>
          <a:p>
            <a:pPr marL="285750" indent="-285750">
              <a:lnSpc>
                <a:spcPct val="90000"/>
              </a:lnSpc>
              <a:spcBef>
                <a:spcPct val="30000"/>
              </a:spcBef>
              <a:buSzPct val="100000"/>
            </a:pPr>
            <a:r>
              <a:rPr lang="nb-NO" sz="2400">
                <a:solidFill>
                  <a:srgbClr val="FF0000"/>
                </a:solidFill>
              </a:rPr>
              <a:t>     -&gt; Quark-Gluon Plasma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1E2BB85-1F3C-1D4C-8D7C-15015B110591}" type="slidenum">
              <a:rPr lang="en-US">
                <a:solidFill>
                  <a:srgbClr val="919191"/>
                </a:solidFill>
                <a:latin typeface="Times New Roman" charset="0"/>
              </a:rPr>
              <a:pPr/>
              <a:t>14</a:t>
            </a:fld>
            <a:endParaRPr lang="en-US" b="0">
              <a:solidFill>
                <a:srgbClr val="919191"/>
              </a:solidFill>
              <a:latin typeface="Times New Roman" charset="0"/>
            </a:endParaRPr>
          </a:p>
        </p:txBody>
      </p:sp>
      <p:sp>
        <p:nvSpPr>
          <p:cNvPr id="67587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333375"/>
            <a:ext cx="8062912" cy="736600"/>
          </a:xfrm>
        </p:spPr>
        <p:txBody>
          <a:bodyPr/>
          <a:lstStyle/>
          <a:p>
            <a:r>
              <a:rPr lang="nb-NO">
                <a:latin typeface="Arial" charset="0"/>
              </a:rPr>
              <a:t>Large Hadron Collider @ CERN</a:t>
            </a:r>
          </a:p>
        </p:txBody>
      </p:sp>
      <p:pic>
        <p:nvPicPr>
          <p:cNvPr id="67588" name="Picture 6" descr="D:\download\0807031_01-A4-at-144-dp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333500"/>
            <a:ext cx="7162800" cy="537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E2719B29-552E-4E43-9A6E-84E2F33C8A98}" type="slidenum">
              <a:rPr lang="en-US">
                <a:solidFill>
                  <a:srgbClr val="919191"/>
                </a:solidFill>
                <a:latin typeface="Times New Roman" charset="0"/>
              </a:rPr>
              <a:pPr/>
              <a:t>15</a:t>
            </a:fld>
            <a:endParaRPr lang="en-US" b="0">
              <a:solidFill>
                <a:srgbClr val="919191"/>
              </a:solidFill>
              <a:latin typeface="Times New Roman" charset="0"/>
            </a:endParaRPr>
          </a:p>
        </p:txBody>
      </p:sp>
      <p:sp>
        <p:nvSpPr>
          <p:cNvPr id="69635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84213" y="228600"/>
            <a:ext cx="8307387" cy="841375"/>
          </a:xfrm>
        </p:spPr>
        <p:txBody>
          <a:bodyPr/>
          <a:lstStyle/>
          <a:p>
            <a:r>
              <a:rPr lang="nb-NO">
                <a:latin typeface="Arial" charset="0"/>
              </a:rPr>
              <a:t>LHC–project: accelerator + experiments</a:t>
            </a:r>
          </a:p>
        </p:txBody>
      </p:sp>
      <p:sp>
        <p:nvSpPr>
          <p:cNvPr id="69636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152400" y="1295400"/>
            <a:ext cx="7620000" cy="4648200"/>
          </a:xfrm>
        </p:spPr>
        <p:txBody>
          <a:bodyPr/>
          <a:lstStyle/>
          <a:p>
            <a:r>
              <a:rPr lang="nb-NO">
                <a:latin typeface="Arial" charset="0"/>
              </a:rPr>
              <a:t>LHC circumference: 27 km</a:t>
            </a:r>
          </a:p>
          <a:p>
            <a:r>
              <a:rPr lang="nb-NO">
                <a:latin typeface="Arial" charset="0"/>
              </a:rPr>
              <a:t>about 100 m underground</a:t>
            </a:r>
          </a:p>
          <a:p>
            <a:r>
              <a:rPr lang="en-US">
                <a:latin typeface="Arial" charset="0"/>
              </a:rPr>
              <a:t>Protons and </a:t>
            </a:r>
            <a:br>
              <a:rPr lang="en-US">
                <a:latin typeface="Arial" charset="0"/>
              </a:rPr>
            </a:br>
            <a:r>
              <a:rPr lang="en-US">
                <a:latin typeface="Arial" charset="0"/>
              </a:rPr>
              <a:t>heavy ions </a:t>
            </a:r>
            <a:br>
              <a:rPr lang="en-US">
                <a:latin typeface="Arial" charset="0"/>
              </a:rPr>
            </a:br>
            <a:r>
              <a:rPr lang="en-US">
                <a:latin typeface="Arial" charset="0"/>
              </a:rPr>
              <a:t>circulate at </a:t>
            </a:r>
            <a:r>
              <a:rPr lang="nb-NO">
                <a:latin typeface="Arial" charset="0"/>
              </a:rPr>
              <a:t/>
            </a:r>
            <a:br>
              <a:rPr lang="nb-NO">
                <a:latin typeface="Arial" charset="0"/>
              </a:rPr>
            </a:br>
            <a:r>
              <a:rPr lang="en-US">
                <a:latin typeface="Arial" charset="0"/>
              </a:rPr>
              <a:t>99.999999% </a:t>
            </a:r>
            <a:r>
              <a:rPr lang="nb-NO">
                <a:latin typeface="Arial" charset="0"/>
              </a:rPr>
              <a:t/>
            </a:r>
            <a:br>
              <a:rPr lang="nb-NO">
                <a:latin typeface="Arial" charset="0"/>
              </a:rPr>
            </a:br>
            <a:r>
              <a:rPr lang="nb-NO">
                <a:latin typeface="Arial" charset="0"/>
              </a:rPr>
              <a:t>of </a:t>
            </a:r>
            <a:r>
              <a:rPr lang="en-US">
                <a:latin typeface="Arial" charset="0"/>
              </a:rPr>
              <a:t>the speed </a:t>
            </a:r>
            <a:r>
              <a:rPr lang="nb-NO">
                <a:latin typeface="Arial" charset="0"/>
              </a:rPr>
              <a:t/>
            </a:r>
            <a:br>
              <a:rPr lang="nb-NO">
                <a:latin typeface="Arial" charset="0"/>
              </a:rPr>
            </a:br>
            <a:r>
              <a:rPr lang="en-US">
                <a:latin typeface="Arial" charset="0"/>
              </a:rPr>
              <a:t>of light</a:t>
            </a:r>
            <a:endParaRPr lang="nb-NO">
              <a:latin typeface="Arial" charset="0"/>
            </a:endParaRPr>
          </a:p>
          <a:p>
            <a:r>
              <a:rPr lang="nb-NO">
                <a:latin typeface="Arial" charset="0"/>
              </a:rPr>
              <a:t>Four large </a:t>
            </a:r>
            <a:br>
              <a:rPr lang="nb-NO">
                <a:latin typeface="Arial" charset="0"/>
              </a:rPr>
            </a:br>
            <a:r>
              <a:rPr lang="nb-NO">
                <a:latin typeface="Arial" charset="0"/>
              </a:rPr>
              <a:t>caverns for </a:t>
            </a:r>
            <a:br>
              <a:rPr lang="nb-NO">
                <a:latin typeface="Arial" charset="0"/>
              </a:rPr>
            </a:br>
            <a:r>
              <a:rPr lang="nb-NO">
                <a:latin typeface="Arial" charset="0"/>
              </a:rPr>
              <a:t>experiments</a:t>
            </a:r>
            <a:endParaRPr lang="en-US">
              <a:latin typeface="Arial" charset="0"/>
              <a:sym typeface="Symbol" charset="0"/>
            </a:endParaRPr>
          </a:p>
          <a:p>
            <a:pPr>
              <a:buFontTx/>
              <a:buNone/>
            </a:pPr>
            <a:endParaRPr lang="nb-NO">
              <a:latin typeface="Arial" charset="0"/>
              <a:sym typeface="Symbol" charset="0"/>
            </a:endParaRPr>
          </a:p>
          <a:p>
            <a:pPr>
              <a:buFontTx/>
              <a:buNone/>
            </a:pPr>
            <a:endParaRPr lang="en-US">
              <a:latin typeface="Arial" charset="0"/>
              <a:sym typeface="Symbol" charset="0"/>
            </a:endParaRPr>
          </a:p>
          <a:p>
            <a:pPr>
              <a:buFontTx/>
              <a:buNone/>
            </a:pPr>
            <a:endParaRPr lang="en-US">
              <a:latin typeface="Arial" charset="0"/>
              <a:sym typeface="Symbol" charset="0"/>
            </a:endParaRPr>
          </a:p>
        </p:txBody>
      </p:sp>
      <p:pic>
        <p:nvPicPr>
          <p:cNvPr id="69637" name="Picture 1" descr="LHCLayou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2193925"/>
            <a:ext cx="6477000" cy="466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7F93539-0C26-8846-959A-0D67DA3586DD}" type="slidenum">
              <a:rPr lang="en-US">
                <a:solidFill>
                  <a:srgbClr val="919191"/>
                </a:solidFill>
                <a:latin typeface="Times New Roman" charset="0"/>
              </a:rPr>
              <a:pPr/>
              <a:t>16</a:t>
            </a:fld>
            <a:endParaRPr lang="en-US" b="0">
              <a:solidFill>
                <a:srgbClr val="919191"/>
              </a:solidFill>
              <a:latin typeface="Times New Roman" charset="0"/>
            </a:endParaRPr>
          </a:p>
        </p:txBody>
      </p:sp>
      <p:sp>
        <p:nvSpPr>
          <p:cNvPr id="68611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333375"/>
            <a:ext cx="8062912" cy="736600"/>
          </a:xfrm>
        </p:spPr>
        <p:txBody>
          <a:bodyPr/>
          <a:lstStyle/>
          <a:p>
            <a:r>
              <a:rPr lang="nb-NO">
                <a:latin typeface="Arial" charset="0"/>
              </a:rPr>
              <a:t>LHC – accelerator complex</a:t>
            </a:r>
          </a:p>
        </p:txBody>
      </p:sp>
      <p:pic>
        <p:nvPicPr>
          <p:cNvPr id="68612" name="Picture 19" descr="Accelerator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0025" y="1390650"/>
            <a:ext cx="4829175" cy="523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613" name="Text Box 20"/>
          <p:cNvSpPr txBox="1">
            <a:spLocks noChangeArrowheads="1"/>
          </p:cNvSpPr>
          <p:nvPr/>
        </p:nvSpPr>
        <p:spPr bwMode="auto">
          <a:xfrm>
            <a:off x="395288" y="1565275"/>
            <a:ext cx="3097212" cy="338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0">
                <a:solidFill>
                  <a:srgbClr val="000000"/>
                </a:solidFill>
                <a:latin typeface="Calibri" charset="0"/>
              </a:rPr>
              <a:t>The counter rotating proton</a:t>
            </a:r>
            <a:r>
              <a:rPr lang="nb-NO" b="0">
                <a:solidFill>
                  <a:srgbClr val="000000"/>
                </a:solidFill>
                <a:latin typeface="Calibri" charset="0"/>
              </a:rPr>
              <a:t> and heavy ion</a:t>
            </a:r>
            <a:r>
              <a:rPr lang="en-US" b="0">
                <a:solidFill>
                  <a:srgbClr val="000000"/>
                </a:solidFill>
                <a:latin typeface="Calibri" charset="0"/>
              </a:rPr>
              <a:t> beams are brought into collision at four experimental collision points around the LHC:</a:t>
            </a:r>
          </a:p>
          <a:p>
            <a:pPr eaLnBrk="1" hangingPunct="1"/>
            <a:endParaRPr lang="en-US" b="0">
              <a:solidFill>
                <a:srgbClr val="000000"/>
              </a:solidFill>
              <a:latin typeface="Calibri" charset="0"/>
            </a:endParaRPr>
          </a:p>
          <a:p>
            <a:pPr eaLnBrk="1" hangingPunct="1"/>
            <a:r>
              <a:rPr lang="en-US" b="0">
                <a:solidFill>
                  <a:srgbClr val="000000"/>
                </a:solidFill>
                <a:latin typeface="Calibri" charset="0"/>
              </a:rPr>
              <a:t>At 	CMS</a:t>
            </a:r>
          </a:p>
          <a:p>
            <a:pPr eaLnBrk="1" hangingPunct="1"/>
            <a:r>
              <a:rPr lang="en-US" b="0">
                <a:solidFill>
                  <a:srgbClr val="000000"/>
                </a:solidFill>
                <a:latin typeface="Calibri" charset="0"/>
              </a:rPr>
              <a:t>	LHCb</a:t>
            </a:r>
          </a:p>
          <a:p>
            <a:pPr eaLnBrk="1" hangingPunct="1"/>
            <a:r>
              <a:rPr lang="en-US" b="0">
                <a:solidFill>
                  <a:srgbClr val="000000"/>
                </a:solidFill>
                <a:latin typeface="Calibri" charset="0"/>
              </a:rPr>
              <a:t>	ATLAS</a:t>
            </a:r>
          </a:p>
          <a:p>
            <a:pPr eaLnBrk="1" hangingPunct="1"/>
            <a:r>
              <a:rPr lang="en-US" b="0">
                <a:solidFill>
                  <a:srgbClr val="000000"/>
                </a:solidFill>
                <a:latin typeface="Calibri" charset="0"/>
              </a:rPr>
              <a:t>	ALICE</a:t>
            </a:r>
          </a:p>
          <a:p>
            <a:pPr eaLnBrk="1" hangingPunct="1"/>
            <a:r>
              <a:rPr lang="en-US" b="0">
                <a:solidFill>
                  <a:srgbClr val="000000"/>
                </a:solidFill>
                <a:latin typeface="Calibri" charset="0"/>
              </a:rPr>
              <a:t>	</a:t>
            </a:r>
          </a:p>
          <a:p>
            <a:pPr eaLnBrk="1" hangingPunct="1"/>
            <a:endParaRPr lang="en-US" b="0">
              <a:solidFill>
                <a:srgbClr val="000000"/>
              </a:solidFill>
              <a:latin typeface="Calibri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B35BAE9-823A-3247-BCD1-8DEBCD7D3C44}" type="slidenum">
              <a:rPr lang="en-US">
                <a:solidFill>
                  <a:schemeClr val="bg2"/>
                </a:solidFill>
                <a:latin typeface="Times New Roman" charset="0"/>
              </a:rPr>
              <a:pPr/>
              <a:t>17</a:t>
            </a:fld>
            <a:endParaRPr lang="en-US" b="0">
              <a:solidFill>
                <a:schemeClr val="bg2"/>
              </a:solidFill>
              <a:latin typeface="Times New Roman" charset="0"/>
            </a:endParaRPr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333375"/>
            <a:ext cx="8062912" cy="736600"/>
          </a:xfrm>
        </p:spPr>
        <p:txBody>
          <a:bodyPr/>
          <a:lstStyle/>
          <a:p>
            <a:r>
              <a:rPr lang="nb-NO">
                <a:latin typeface="Arial" charset="0"/>
              </a:rPr>
              <a:t>LHC – machine components</a:t>
            </a:r>
          </a:p>
        </p:txBody>
      </p:sp>
      <p:pic>
        <p:nvPicPr>
          <p:cNvPr id="25604" name="Picture 8" descr="accelerator-diagra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788" y="1349375"/>
            <a:ext cx="7694612" cy="543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5" name="Line 8"/>
          <p:cNvSpPr>
            <a:spLocks noChangeShapeType="1"/>
          </p:cNvSpPr>
          <p:nvPr/>
        </p:nvSpPr>
        <p:spPr bwMode="auto">
          <a:xfrm>
            <a:off x="4495800" y="4724400"/>
            <a:ext cx="1219200" cy="1143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nb-NO"/>
          </a:p>
        </p:txBody>
      </p:sp>
      <p:sp>
        <p:nvSpPr>
          <p:cNvPr id="25606" name="Text Box 9"/>
          <p:cNvSpPr txBox="1">
            <a:spLocks noChangeArrowheads="1"/>
          </p:cNvSpPr>
          <p:nvPr/>
        </p:nvSpPr>
        <p:spPr bwMode="auto">
          <a:xfrm>
            <a:off x="5165725" y="5013325"/>
            <a:ext cx="3302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nb-NO" sz="1600"/>
              <a:t>R</a:t>
            </a:r>
            <a:endParaRPr lang="en-US" sz="1600"/>
          </a:p>
        </p:txBody>
      </p:sp>
      <p:sp>
        <p:nvSpPr>
          <p:cNvPr id="25607" name="Text Box 10"/>
          <p:cNvSpPr txBox="1">
            <a:spLocks noChangeArrowheads="1"/>
          </p:cNvSpPr>
          <p:nvPr/>
        </p:nvSpPr>
        <p:spPr bwMode="auto">
          <a:xfrm>
            <a:off x="6335713" y="5976938"/>
            <a:ext cx="11430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nb-NO" sz="1600"/>
              <a:t>R (m)  =</a:t>
            </a:r>
            <a:endParaRPr lang="en-US" sz="1600"/>
          </a:p>
        </p:txBody>
      </p:sp>
      <p:sp>
        <p:nvSpPr>
          <p:cNvPr id="25608" name="Text Box 11"/>
          <p:cNvSpPr txBox="1">
            <a:spLocks noChangeArrowheads="1"/>
          </p:cNvSpPr>
          <p:nvPr/>
        </p:nvSpPr>
        <p:spPr bwMode="auto">
          <a:xfrm>
            <a:off x="7162800" y="5715000"/>
            <a:ext cx="1828800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nb-NO" sz="1600"/>
              <a:t>    p (GeV/c)</a:t>
            </a:r>
          </a:p>
          <a:p>
            <a:r>
              <a:rPr lang="nb-NO" sz="1600"/>
              <a:t>--------------------- </a:t>
            </a:r>
          </a:p>
          <a:p>
            <a:r>
              <a:rPr lang="nb-NO" sz="1600"/>
              <a:t> 0.3 q B (Tesla) </a:t>
            </a:r>
            <a:endParaRPr lang="en-US" sz="160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DFDADBCE-07C6-884D-8E47-ACC850B64043}" type="slidenum">
              <a:rPr lang="en-US">
                <a:solidFill>
                  <a:srgbClr val="919191"/>
                </a:solidFill>
                <a:latin typeface="Times New Roman" charset="0"/>
              </a:rPr>
              <a:pPr/>
              <a:t>18</a:t>
            </a:fld>
            <a:endParaRPr lang="en-US" b="0">
              <a:solidFill>
                <a:srgbClr val="919191"/>
              </a:solidFill>
              <a:latin typeface="Times New Roman" charset="0"/>
            </a:endParaRPr>
          </a:p>
        </p:txBody>
      </p:sp>
      <p:sp>
        <p:nvSpPr>
          <p:cNvPr id="70659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84213" y="333375"/>
            <a:ext cx="8062912" cy="736600"/>
          </a:xfrm>
        </p:spPr>
        <p:txBody>
          <a:bodyPr/>
          <a:lstStyle/>
          <a:p>
            <a:r>
              <a:rPr lang="nb-NO">
                <a:latin typeface="Arial" charset="0"/>
              </a:rPr>
              <a:t>LHC - components </a:t>
            </a:r>
          </a:p>
        </p:txBody>
      </p:sp>
      <p:sp>
        <p:nvSpPr>
          <p:cNvPr id="70660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76200" y="1381125"/>
            <a:ext cx="6080125" cy="5000625"/>
          </a:xfrm>
        </p:spPr>
        <p:txBody>
          <a:bodyPr/>
          <a:lstStyle/>
          <a:p>
            <a:r>
              <a:rPr lang="nb-NO">
                <a:latin typeface="Arial" charset="0"/>
              </a:rPr>
              <a:t>1232 superconducting </a:t>
            </a:r>
            <a:br>
              <a:rPr lang="nb-NO">
                <a:latin typeface="Arial" charset="0"/>
              </a:rPr>
            </a:br>
            <a:r>
              <a:rPr lang="nb-NO">
                <a:latin typeface="Arial" charset="0"/>
              </a:rPr>
              <a:t>dipole magnets bend </a:t>
            </a:r>
            <a:br>
              <a:rPr lang="nb-NO">
                <a:latin typeface="Arial" charset="0"/>
              </a:rPr>
            </a:br>
            <a:r>
              <a:rPr lang="nb-NO">
                <a:latin typeface="Arial" charset="0"/>
              </a:rPr>
              <a:t>the beams</a:t>
            </a:r>
          </a:p>
          <a:p>
            <a:endParaRPr lang="nb-NO">
              <a:latin typeface="Arial" charset="0"/>
            </a:endParaRPr>
          </a:p>
          <a:p>
            <a:endParaRPr lang="nb-NO">
              <a:latin typeface="Arial" charset="0"/>
            </a:endParaRPr>
          </a:p>
          <a:p>
            <a:endParaRPr lang="nb-NO">
              <a:latin typeface="Arial" charset="0"/>
            </a:endParaRPr>
          </a:p>
          <a:p>
            <a:r>
              <a:rPr lang="nb-NO">
                <a:latin typeface="Arial" charset="0"/>
              </a:rPr>
              <a:t>Radiofrequency cavities </a:t>
            </a:r>
            <a:br>
              <a:rPr lang="nb-NO">
                <a:latin typeface="Arial" charset="0"/>
              </a:rPr>
            </a:br>
            <a:r>
              <a:rPr lang="nb-NO">
                <a:latin typeface="Arial" charset="0"/>
              </a:rPr>
              <a:t>accelerate the ion </a:t>
            </a:r>
            <a:br>
              <a:rPr lang="nb-NO">
                <a:latin typeface="Arial" charset="0"/>
              </a:rPr>
            </a:br>
            <a:r>
              <a:rPr lang="nb-NO">
                <a:latin typeface="Arial" charset="0"/>
              </a:rPr>
              <a:t>bunches </a:t>
            </a:r>
          </a:p>
          <a:p>
            <a:endParaRPr lang="nb-NO">
              <a:latin typeface="Arial" charset="0"/>
            </a:endParaRPr>
          </a:p>
          <a:p>
            <a:endParaRPr lang="en-US" sz="3200">
              <a:latin typeface="Arial" charset="0"/>
            </a:endParaRPr>
          </a:p>
          <a:p>
            <a:endParaRPr lang="nb-NO" sz="3200">
              <a:latin typeface="Arial" charset="0"/>
            </a:endParaRPr>
          </a:p>
          <a:p>
            <a:endParaRPr lang="nb-NO">
              <a:latin typeface="Arial" charset="0"/>
            </a:endParaRPr>
          </a:p>
        </p:txBody>
      </p:sp>
      <p:pic>
        <p:nvPicPr>
          <p:cNvPr id="70661" name="Picture 4" descr="LHCPip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0063" y="908050"/>
            <a:ext cx="4833937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662" name="Picture 8" descr="rf-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3860800"/>
            <a:ext cx="4787900" cy="302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EAED68B-0F4B-5141-B6A0-B4D95E01A863}" type="slidenum">
              <a:rPr lang="en-US">
                <a:solidFill>
                  <a:schemeClr val="bg2"/>
                </a:solidFill>
                <a:latin typeface="Times New Roman" charset="0"/>
              </a:rPr>
              <a:pPr/>
              <a:t>19</a:t>
            </a:fld>
            <a:endParaRPr lang="en-US" b="0">
              <a:solidFill>
                <a:schemeClr val="bg2"/>
              </a:solidFill>
              <a:latin typeface="Times New Roman" charset="0"/>
            </a:endParaRPr>
          </a:p>
        </p:txBody>
      </p:sp>
      <p:pic>
        <p:nvPicPr>
          <p:cNvPr id="33795" name="Picture 2" descr="AliceA4"/>
          <p:cNvPicPr>
            <a:picLocks noChangeAspect="1" noChangeArrowheads="1"/>
          </p:cNvPicPr>
          <p:nvPr/>
        </p:nvPicPr>
        <p:blipFill>
          <a:blip r:embed="rId2">
            <a:lum brigh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916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6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6272213"/>
            <a:ext cx="3419475" cy="585787"/>
          </a:xfrm>
        </p:spPr>
        <p:txBody>
          <a:bodyPr/>
          <a:lstStyle/>
          <a:p>
            <a:r>
              <a:rPr lang="en-US">
                <a:latin typeface="Arial" charset="0"/>
              </a:rPr>
              <a:t>ALICE Set-up</a:t>
            </a:r>
          </a:p>
        </p:txBody>
      </p:sp>
      <p:sp>
        <p:nvSpPr>
          <p:cNvPr id="33797" name="Text Box 4"/>
          <p:cNvSpPr txBox="1">
            <a:spLocks noChangeArrowheads="1"/>
          </p:cNvSpPr>
          <p:nvPr/>
        </p:nvSpPr>
        <p:spPr bwMode="auto">
          <a:xfrm>
            <a:off x="1793875" y="635000"/>
            <a:ext cx="135572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6877" tIns="43439" rIns="86877" bIns="43439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700">
                <a:solidFill>
                  <a:schemeClr val="bg1"/>
                </a:solidFill>
                <a:latin typeface="Times New Roman" charset="0"/>
              </a:rPr>
              <a:t>HMPID</a:t>
            </a:r>
          </a:p>
        </p:txBody>
      </p:sp>
      <p:sp>
        <p:nvSpPr>
          <p:cNvPr id="33798" name="Text Box 5"/>
          <p:cNvSpPr txBox="1">
            <a:spLocks noChangeArrowheads="1"/>
          </p:cNvSpPr>
          <p:nvPr/>
        </p:nvSpPr>
        <p:spPr bwMode="auto">
          <a:xfrm>
            <a:off x="5359400" y="4927600"/>
            <a:ext cx="18224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6877" tIns="43439" rIns="86877" bIns="43439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700">
                <a:solidFill>
                  <a:schemeClr val="bg1"/>
                </a:solidFill>
                <a:latin typeface="Times New Roman" charset="0"/>
              </a:rPr>
              <a:t>Muon Arm</a:t>
            </a:r>
          </a:p>
        </p:txBody>
      </p:sp>
      <p:sp>
        <p:nvSpPr>
          <p:cNvPr id="33799" name="Text Box 6"/>
          <p:cNvSpPr txBox="1">
            <a:spLocks noChangeArrowheads="1"/>
          </p:cNvSpPr>
          <p:nvPr/>
        </p:nvSpPr>
        <p:spPr bwMode="auto">
          <a:xfrm>
            <a:off x="5003800" y="188913"/>
            <a:ext cx="89852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6877" tIns="43439" rIns="86877" bIns="43439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700">
                <a:solidFill>
                  <a:schemeClr val="bg1"/>
                </a:solidFill>
                <a:latin typeface="Times New Roman" charset="0"/>
              </a:rPr>
              <a:t>TRD</a:t>
            </a:r>
          </a:p>
        </p:txBody>
      </p:sp>
      <p:sp>
        <p:nvSpPr>
          <p:cNvPr id="33800" name="Text Box 7"/>
          <p:cNvSpPr txBox="1">
            <a:spLocks noChangeArrowheads="1"/>
          </p:cNvSpPr>
          <p:nvPr/>
        </p:nvSpPr>
        <p:spPr bwMode="auto">
          <a:xfrm>
            <a:off x="468313" y="5661025"/>
            <a:ext cx="11080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6877" tIns="43439" rIns="86877" bIns="43439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700">
                <a:solidFill>
                  <a:schemeClr val="bg1"/>
                </a:solidFill>
                <a:latin typeface="Times New Roman" charset="0"/>
              </a:rPr>
              <a:t>PHOS</a:t>
            </a:r>
          </a:p>
        </p:txBody>
      </p:sp>
      <p:sp>
        <p:nvSpPr>
          <p:cNvPr id="33801" name="Text Box 8"/>
          <p:cNvSpPr txBox="1">
            <a:spLocks noChangeArrowheads="1"/>
          </p:cNvSpPr>
          <p:nvPr/>
        </p:nvSpPr>
        <p:spPr bwMode="auto">
          <a:xfrm>
            <a:off x="288925" y="2620963"/>
            <a:ext cx="9556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6877" tIns="43439" rIns="86877" bIns="43439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700">
                <a:solidFill>
                  <a:schemeClr val="bg1"/>
                </a:solidFill>
                <a:latin typeface="Times New Roman" charset="0"/>
              </a:rPr>
              <a:t>PMD</a:t>
            </a:r>
          </a:p>
        </p:txBody>
      </p:sp>
      <p:sp>
        <p:nvSpPr>
          <p:cNvPr id="33802" name="Text Box 9"/>
          <p:cNvSpPr txBox="1">
            <a:spLocks noChangeArrowheads="1"/>
          </p:cNvSpPr>
          <p:nvPr/>
        </p:nvSpPr>
        <p:spPr bwMode="auto">
          <a:xfrm>
            <a:off x="7092950" y="2133600"/>
            <a:ext cx="7270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6877" tIns="43439" rIns="86877" bIns="43439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700">
                <a:solidFill>
                  <a:schemeClr val="bg1"/>
                </a:solidFill>
                <a:latin typeface="Times New Roman" charset="0"/>
              </a:rPr>
              <a:t>ITS</a:t>
            </a:r>
          </a:p>
        </p:txBody>
      </p:sp>
      <p:sp>
        <p:nvSpPr>
          <p:cNvPr id="33803" name="Text Box 10"/>
          <p:cNvSpPr txBox="1">
            <a:spLocks noChangeArrowheads="1"/>
          </p:cNvSpPr>
          <p:nvPr/>
        </p:nvSpPr>
        <p:spPr bwMode="auto">
          <a:xfrm>
            <a:off x="3981450" y="138113"/>
            <a:ext cx="8794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6877" tIns="43439" rIns="86877" bIns="43439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700">
                <a:solidFill>
                  <a:schemeClr val="bg1"/>
                </a:solidFill>
                <a:latin typeface="Times New Roman" charset="0"/>
              </a:rPr>
              <a:t>TOF</a:t>
            </a:r>
          </a:p>
        </p:txBody>
      </p:sp>
      <p:sp>
        <p:nvSpPr>
          <p:cNvPr id="33804" name="Line 11"/>
          <p:cNvSpPr>
            <a:spLocks noChangeShapeType="1"/>
          </p:cNvSpPr>
          <p:nvPr/>
        </p:nvSpPr>
        <p:spPr bwMode="auto">
          <a:xfrm flipV="1">
            <a:off x="1403350" y="4397375"/>
            <a:ext cx="717550" cy="126365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86877" tIns="43439" rIns="86877" bIns="43439" anchor="ctr">
            <a:spAutoFit/>
          </a:bodyPr>
          <a:lstStyle/>
          <a:p>
            <a:endParaRPr lang="nb-NO"/>
          </a:p>
        </p:txBody>
      </p:sp>
      <p:sp>
        <p:nvSpPr>
          <p:cNvPr id="33805" name="Line 12"/>
          <p:cNvSpPr>
            <a:spLocks noChangeShapeType="1"/>
          </p:cNvSpPr>
          <p:nvPr/>
        </p:nvSpPr>
        <p:spPr bwMode="auto">
          <a:xfrm flipH="1">
            <a:off x="2955925" y="2492375"/>
            <a:ext cx="4137025" cy="776288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86877" tIns="43439" rIns="86877" bIns="43439" anchor="ctr">
            <a:spAutoFit/>
          </a:bodyPr>
          <a:lstStyle/>
          <a:p>
            <a:endParaRPr lang="nb-NO"/>
          </a:p>
        </p:txBody>
      </p:sp>
      <p:sp>
        <p:nvSpPr>
          <p:cNvPr id="33806" name="Line 13"/>
          <p:cNvSpPr>
            <a:spLocks noChangeShapeType="1"/>
          </p:cNvSpPr>
          <p:nvPr/>
        </p:nvSpPr>
        <p:spPr bwMode="auto">
          <a:xfrm>
            <a:off x="1244600" y="2933700"/>
            <a:ext cx="876300" cy="18415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6877" tIns="43439" rIns="86877" bIns="43439" anchor="ctr">
            <a:spAutoFit/>
          </a:bodyPr>
          <a:lstStyle/>
          <a:p>
            <a:endParaRPr lang="nb-NO"/>
          </a:p>
        </p:txBody>
      </p:sp>
      <p:sp>
        <p:nvSpPr>
          <p:cNvPr id="33807" name="Line 14"/>
          <p:cNvSpPr>
            <a:spLocks noChangeShapeType="1"/>
          </p:cNvSpPr>
          <p:nvPr/>
        </p:nvSpPr>
        <p:spPr bwMode="auto">
          <a:xfrm>
            <a:off x="2708275" y="1131888"/>
            <a:ext cx="441325" cy="758825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86877" tIns="43439" rIns="86877" bIns="43439" anchor="ctr">
            <a:spAutoFit/>
          </a:bodyPr>
          <a:lstStyle/>
          <a:p>
            <a:endParaRPr lang="nb-NO"/>
          </a:p>
        </p:txBody>
      </p:sp>
      <p:sp>
        <p:nvSpPr>
          <p:cNvPr id="33808" name="Line 15"/>
          <p:cNvSpPr>
            <a:spLocks noChangeShapeType="1"/>
          </p:cNvSpPr>
          <p:nvPr/>
        </p:nvSpPr>
        <p:spPr bwMode="auto">
          <a:xfrm flipH="1">
            <a:off x="3654425" y="635000"/>
            <a:ext cx="541338" cy="1411288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86877" tIns="43439" rIns="86877" bIns="43439" anchor="ctr">
            <a:spAutoFit/>
          </a:bodyPr>
          <a:lstStyle/>
          <a:p>
            <a:endParaRPr lang="nb-NO"/>
          </a:p>
        </p:txBody>
      </p:sp>
      <p:sp>
        <p:nvSpPr>
          <p:cNvPr id="33809" name="Line 16"/>
          <p:cNvSpPr>
            <a:spLocks noChangeShapeType="1"/>
          </p:cNvSpPr>
          <p:nvPr/>
        </p:nvSpPr>
        <p:spPr bwMode="auto">
          <a:xfrm flipH="1">
            <a:off x="3797300" y="620713"/>
            <a:ext cx="1495425" cy="1573212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86877" tIns="43439" rIns="86877" bIns="43439" anchor="ctr">
            <a:spAutoFit/>
          </a:bodyPr>
          <a:lstStyle/>
          <a:p>
            <a:endParaRPr lang="nb-NO"/>
          </a:p>
        </p:txBody>
      </p:sp>
      <p:sp>
        <p:nvSpPr>
          <p:cNvPr id="33810" name="Line 17"/>
          <p:cNvSpPr>
            <a:spLocks noChangeShapeType="1"/>
          </p:cNvSpPr>
          <p:nvPr/>
        </p:nvSpPr>
        <p:spPr bwMode="auto">
          <a:xfrm flipH="1" flipV="1">
            <a:off x="4195763" y="3405188"/>
            <a:ext cx="1276350" cy="1681162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6877" tIns="43439" rIns="86877" bIns="43439" anchor="ctr">
            <a:spAutoFit/>
          </a:bodyPr>
          <a:lstStyle/>
          <a:p>
            <a:endParaRPr lang="nb-NO"/>
          </a:p>
        </p:txBody>
      </p:sp>
      <p:sp>
        <p:nvSpPr>
          <p:cNvPr id="33811" name="Line 18"/>
          <p:cNvSpPr>
            <a:spLocks noChangeShapeType="1"/>
          </p:cNvSpPr>
          <p:nvPr/>
        </p:nvSpPr>
        <p:spPr bwMode="auto">
          <a:xfrm flipV="1">
            <a:off x="5472113" y="3644900"/>
            <a:ext cx="1927225" cy="144145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6877" tIns="43439" rIns="86877" bIns="43439" anchor="ctr">
            <a:spAutoFit/>
          </a:bodyPr>
          <a:lstStyle/>
          <a:p>
            <a:endParaRPr lang="nb-NO"/>
          </a:p>
        </p:txBody>
      </p:sp>
      <p:sp>
        <p:nvSpPr>
          <p:cNvPr id="33812" name="Text Box 19"/>
          <p:cNvSpPr txBox="1">
            <a:spLocks noChangeArrowheads="1"/>
          </p:cNvSpPr>
          <p:nvPr/>
        </p:nvSpPr>
        <p:spPr bwMode="auto">
          <a:xfrm>
            <a:off x="3563938" y="6237288"/>
            <a:ext cx="86042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6877" tIns="43439" rIns="86877" bIns="43439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700">
                <a:solidFill>
                  <a:schemeClr val="bg1"/>
                </a:solidFill>
                <a:latin typeface="Times New Roman" charset="0"/>
              </a:rPr>
              <a:t>TPC</a:t>
            </a:r>
          </a:p>
        </p:txBody>
      </p:sp>
      <p:sp>
        <p:nvSpPr>
          <p:cNvPr id="33813" name="Line 20"/>
          <p:cNvSpPr>
            <a:spLocks noChangeShapeType="1"/>
          </p:cNvSpPr>
          <p:nvPr/>
        </p:nvSpPr>
        <p:spPr bwMode="auto">
          <a:xfrm flipH="1" flipV="1">
            <a:off x="3779838" y="3716338"/>
            <a:ext cx="144462" cy="2592387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86877" tIns="43439" rIns="86877" bIns="43439" anchor="ctr">
            <a:spAutoFit/>
          </a:bodyPr>
          <a:lstStyle/>
          <a:p>
            <a:endParaRPr lang="nb-NO"/>
          </a:p>
        </p:txBody>
      </p:sp>
      <p:sp>
        <p:nvSpPr>
          <p:cNvPr id="33814" name="Text Box 21"/>
          <p:cNvSpPr txBox="1">
            <a:spLocks noChangeArrowheads="1"/>
          </p:cNvSpPr>
          <p:nvPr/>
        </p:nvSpPr>
        <p:spPr bwMode="auto">
          <a:xfrm>
            <a:off x="0" y="20638"/>
            <a:ext cx="2089150" cy="644525"/>
          </a:xfrm>
          <a:prstGeom prst="rect">
            <a:avLst/>
          </a:prstGeom>
          <a:solidFill>
            <a:srgbClr val="FFFF99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ct val="30000"/>
              </a:spcBef>
            </a:pPr>
            <a:r>
              <a:rPr lang="en-US" sz="1600">
                <a:solidFill>
                  <a:srgbClr val="000000"/>
                </a:solidFill>
              </a:rPr>
              <a:t>Size</a:t>
            </a:r>
            <a:r>
              <a:rPr lang="en-US" sz="1600" b="0">
                <a:solidFill>
                  <a:srgbClr val="000000"/>
                </a:solidFill>
              </a:rPr>
              <a:t>: </a:t>
            </a:r>
            <a:r>
              <a:rPr lang="en-US" sz="1600" b="0">
                <a:solidFill>
                  <a:schemeClr val="hlink"/>
                </a:solidFill>
              </a:rPr>
              <a:t>16 x 26</a:t>
            </a:r>
            <a:r>
              <a:rPr lang="en-US" sz="1600" b="0">
                <a:solidFill>
                  <a:srgbClr val="000000"/>
                </a:solidFill>
              </a:rPr>
              <a:t> meters</a:t>
            </a:r>
          </a:p>
          <a:p>
            <a:pPr>
              <a:lnSpc>
                <a:spcPct val="90000"/>
              </a:lnSpc>
              <a:spcBef>
                <a:spcPct val="30000"/>
              </a:spcBef>
            </a:pPr>
            <a:r>
              <a:rPr lang="en-US" sz="1600">
                <a:solidFill>
                  <a:srgbClr val="000000"/>
                </a:solidFill>
              </a:rPr>
              <a:t>Weight</a:t>
            </a:r>
            <a:r>
              <a:rPr lang="en-US" sz="1600" b="0">
                <a:solidFill>
                  <a:srgbClr val="000000"/>
                </a:solidFill>
              </a:rPr>
              <a:t>: </a:t>
            </a:r>
            <a:r>
              <a:rPr lang="en-US" sz="1600" b="0">
                <a:solidFill>
                  <a:schemeClr val="hlink"/>
                </a:solidFill>
              </a:rPr>
              <a:t>10,000</a:t>
            </a:r>
            <a:r>
              <a:rPr lang="en-US" sz="1600" b="0">
                <a:solidFill>
                  <a:srgbClr val="000000"/>
                </a:solidFill>
              </a:rPr>
              <a:t> tons</a:t>
            </a:r>
          </a:p>
        </p:txBody>
      </p:sp>
      <p:pic>
        <p:nvPicPr>
          <p:cNvPr id="33815" name="Picture 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75" t="33636" r="36626" b="16006"/>
          <a:stretch>
            <a:fillRect/>
          </a:stretch>
        </p:blipFill>
        <p:spPr bwMode="auto">
          <a:xfrm>
            <a:off x="7092950" y="0"/>
            <a:ext cx="2051050" cy="160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33816" name="Line 23"/>
          <p:cNvSpPr>
            <a:spLocks noChangeShapeType="1"/>
          </p:cNvSpPr>
          <p:nvPr/>
        </p:nvSpPr>
        <p:spPr bwMode="auto">
          <a:xfrm flipV="1">
            <a:off x="7740650" y="1700213"/>
            <a:ext cx="719138" cy="720725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86877" tIns="43439" rIns="86877" bIns="43439" anchor="ctr">
            <a:spAutoFit/>
          </a:bodyPr>
          <a:lstStyle/>
          <a:p>
            <a:endParaRPr lang="nb-NO"/>
          </a:p>
        </p:txBody>
      </p:sp>
    </p:spTree>
  </p:cSld>
  <p:clrMapOvr>
    <a:masterClrMapping/>
  </p:clrMapOvr>
  <p:transition xmlns:p14="http://schemas.microsoft.com/office/powerpoint/2010/main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E874453-ABCD-4F48-A1C0-BB65607BC7FA}" type="slidenum">
              <a:rPr lang="en-US">
                <a:solidFill>
                  <a:schemeClr val="bg2"/>
                </a:solidFill>
                <a:latin typeface="Times New Roman" charset="0"/>
              </a:rPr>
              <a:pPr/>
              <a:t>2</a:t>
            </a:fld>
            <a:endParaRPr lang="en-US" b="0">
              <a:solidFill>
                <a:schemeClr val="bg2"/>
              </a:solidFill>
              <a:latin typeface="Times New Roman" charset="0"/>
            </a:endParaRPr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b-NO">
                <a:latin typeface="Arial" charset="0"/>
              </a:rPr>
              <a:t>What is matter?</a:t>
            </a: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950" y="1371600"/>
            <a:ext cx="7626350" cy="401638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nb-NO">
                <a:latin typeface="Arial" charset="0"/>
              </a:rPr>
              <a:t>Constituents of the universe</a:t>
            </a:r>
          </a:p>
        </p:txBody>
      </p:sp>
      <p:pic>
        <p:nvPicPr>
          <p:cNvPr id="10245" name="Picture 11" descr="visible_univers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1989138"/>
            <a:ext cx="2303462" cy="199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6" name="Text Box 13"/>
          <p:cNvSpPr txBox="1">
            <a:spLocks noChangeArrowheads="1"/>
          </p:cNvSpPr>
          <p:nvPr/>
        </p:nvSpPr>
        <p:spPr bwMode="auto">
          <a:xfrm>
            <a:off x="5553075" y="1628775"/>
            <a:ext cx="1898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nb-NO"/>
              <a:t>visible universe</a:t>
            </a:r>
          </a:p>
        </p:txBody>
      </p:sp>
      <p:pic>
        <p:nvPicPr>
          <p:cNvPr id="10247" name="Picture 4" descr="univers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" y="1700213"/>
            <a:ext cx="4217988" cy="216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8" name="Rectangle 5"/>
          <p:cNvSpPr>
            <a:spLocks noChangeArrowheads="1"/>
          </p:cNvSpPr>
          <p:nvPr/>
        </p:nvSpPr>
        <p:spPr bwMode="auto">
          <a:xfrm>
            <a:off x="0" y="3646488"/>
            <a:ext cx="3046413" cy="4302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b-NO"/>
          </a:p>
        </p:txBody>
      </p:sp>
      <p:sp>
        <p:nvSpPr>
          <p:cNvPr id="10249" name="Rectangle 6"/>
          <p:cNvSpPr>
            <a:spLocks noChangeArrowheads="1"/>
          </p:cNvSpPr>
          <p:nvPr/>
        </p:nvSpPr>
        <p:spPr bwMode="auto">
          <a:xfrm>
            <a:off x="4192588" y="1700213"/>
            <a:ext cx="207962" cy="18478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nb-NO" sz="1600" b="0"/>
          </a:p>
        </p:txBody>
      </p:sp>
      <p:sp>
        <p:nvSpPr>
          <p:cNvPr id="10250" name="Rectangle 7"/>
          <p:cNvSpPr>
            <a:spLocks noChangeArrowheads="1"/>
          </p:cNvSpPr>
          <p:nvPr/>
        </p:nvSpPr>
        <p:spPr bwMode="auto">
          <a:xfrm>
            <a:off x="3324225" y="1700213"/>
            <a:ext cx="1177925" cy="1841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nb-NO" sz="1600" b="0"/>
          </a:p>
        </p:txBody>
      </p:sp>
      <p:sp>
        <p:nvSpPr>
          <p:cNvPr id="10251" name="Rectangle 8"/>
          <p:cNvSpPr>
            <a:spLocks noChangeArrowheads="1"/>
          </p:cNvSpPr>
          <p:nvPr/>
        </p:nvSpPr>
        <p:spPr bwMode="auto">
          <a:xfrm>
            <a:off x="3595688" y="1843088"/>
            <a:ext cx="831850" cy="123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nb-NO" sz="1600" b="0"/>
          </a:p>
        </p:txBody>
      </p:sp>
      <p:sp>
        <p:nvSpPr>
          <p:cNvPr id="10252" name="Rectangle 9"/>
          <p:cNvSpPr>
            <a:spLocks noChangeArrowheads="1"/>
          </p:cNvSpPr>
          <p:nvPr/>
        </p:nvSpPr>
        <p:spPr bwMode="auto">
          <a:xfrm>
            <a:off x="3948113" y="1884363"/>
            <a:ext cx="415925" cy="2476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nb-NO" sz="1600" b="0"/>
          </a:p>
        </p:txBody>
      </p:sp>
      <p:sp>
        <p:nvSpPr>
          <p:cNvPr id="10253" name="Rectangle 10"/>
          <p:cNvSpPr>
            <a:spLocks noChangeArrowheads="1"/>
          </p:cNvSpPr>
          <p:nvPr/>
        </p:nvSpPr>
        <p:spPr bwMode="auto">
          <a:xfrm>
            <a:off x="4016375" y="3241675"/>
            <a:ext cx="415925" cy="2476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nb-NO" sz="1600" b="0"/>
          </a:p>
        </p:txBody>
      </p:sp>
      <p:sp>
        <p:nvSpPr>
          <p:cNvPr id="10254" name="Line 16"/>
          <p:cNvSpPr>
            <a:spLocks noChangeShapeType="1"/>
          </p:cNvSpPr>
          <p:nvPr/>
        </p:nvSpPr>
        <p:spPr bwMode="auto">
          <a:xfrm flipV="1">
            <a:off x="3714750" y="3068638"/>
            <a:ext cx="1577975" cy="6350"/>
          </a:xfrm>
          <a:prstGeom prst="line">
            <a:avLst/>
          </a:prstGeom>
          <a:noFill/>
          <a:ln w="57150">
            <a:solidFill>
              <a:srgbClr val="80008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nb-NO"/>
          </a:p>
        </p:txBody>
      </p:sp>
      <p:sp>
        <p:nvSpPr>
          <p:cNvPr id="10255" name="Line 17"/>
          <p:cNvSpPr>
            <a:spLocks noChangeShapeType="1"/>
          </p:cNvSpPr>
          <p:nvPr/>
        </p:nvSpPr>
        <p:spPr bwMode="auto">
          <a:xfrm flipV="1">
            <a:off x="3586163" y="3213100"/>
            <a:ext cx="1706562" cy="9525"/>
          </a:xfrm>
          <a:prstGeom prst="line">
            <a:avLst/>
          </a:prstGeom>
          <a:noFill/>
          <a:ln w="57150">
            <a:solidFill>
              <a:srgbClr val="FF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nb-NO"/>
          </a:p>
        </p:txBody>
      </p:sp>
      <p:sp>
        <p:nvSpPr>
          <p:cNvPr id="10256" name="Rectangle 18"/>
          <p:cNvSpPr>
            <a:spLocks noChangeArrowheads="1"/>
          </p:cNvSpPr>
          <p:nvPr/>
        </p:nvSpPr>
        <p:spPr bwMode="auto">
          <a:xfrm>
            <a:off x="0" y="4221163"/>
            <a:ext cx="9144000" cy="22320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b-NO"/>
          </a:p>
        </p:txBody>
      </p:sp>
      <p:sp>
        <p:nvSpPr>
          <p:cNvPr id="10257" name="Text Box 19"/>
          <p:cNvSpPr txBox="1">
            <a:spLocks noChangeArrowheads="1"/>
          </p:cNvSpPr>
          <p:nvPr/>
        </p:nvSpPr>
        <p:spPr bwMode="auto">
          <a:xfrm>
            <a:off x="-69850" y="4156075"/>
            <a:ext cx="925036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nb-NO"/>
              <a:t>”QCD-matter”   </a:t>
            </a:r>
          </a:p>
          <a:p>
            <a:pPr algn="ctr"/>
            <a:r>
              <a:rPr lang="nb-NO"/>
              <a:t>made up of quarks and gluons - macroscopic manifestion of the strong interaction </a:t>
            </a:r>
          </a:p>
        </p:txBody>
      </p:sp>
      <p:sp>
        <p:nvSpPr>
          <p:cNvPr id="10258" name="Line 20"/>
          <p:cNvSpPr>
            <a:spLocks noChangeShapeType="1"/>
          </p:cNvSpPr>
          <p:nvPr/>
        </p:nvSpPr>
        <p:spPr bwMode="auto">
          <a:xfrm>
            <a:off x="6443663" y="4005263"/>
            <a:ext cx="0" cy="21590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nb-NO"/>
          </a:p>
        </p:txBody>
      </p:sp>
      <p:graphicFrame>
        <p:nvGraphicFramePr>
          <p:cNvPr id="10259" name="Object 22"/>
          <p:cNvGraphicFramePr>
            <a:graphicFrameLocks noChangeAspect="1"/>
          </p:cNvGraphicFramePr>
          <p:nvPr/>
        </p:nvGraphicFramePr>
        <p:xfrm>
          <a:off x="195263" y="4797425"/>
          <a:ext cx="1222375" cy="1368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7" name="Photo Editor Photo" r:id="rId5" imgW="2561905" imgH="2866667" progId="MSPhotoEd.3">
                  <p:embed/>
                </p:oleObj>
              </mc:Choice>
              <mc:Fallback>
                <p:oleObj name="Photo Editor Photo" r:id="rId5" imgW="2561905" imgH="2866667" progId="MSPhotoEd.3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5263" y="4797425"/>
                        <a:ext cx="1222375" cy="1368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60" name="Text Box 24"/>
          <p:cNvSpPr txBox="1">
            <a:spLocks noChangeArrowheads="1"/>
          </p:cNvSpPr>
          <p:nvPr/>
        </p:nvSpPr>
        <p:spPr bwMode="auto">
          <a:xfrm>
            <a:off x="1060450" y="4757738"/>
            <a:ext cx="1604963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nb-NO" sz="1600"/>
              <a:t>nuclear matter @ nuclei</a:t>
            </a:r>
          </a:p>
        </p:txBody>
      </p:sp>
      <p:pic>
        <p:nvPicPr>
          <p:cNvPr id="10261" name="Picture 25" descr="Crab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4797425"/>
            <a:ext cx="1312863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62" name="Text Box 26"/>
          <p:cNvSpPr txBox="1">
            <a:spLocks noChangeArrowheads="1"/>
          </p:cNvSpPr>
          <p:nvPr/>
        </p:nvSpPr>
        <p:spPr bwMode="auto">
          <a:xfrm>
            <a:off x="4029075" y="5084763"/>
            <a:ext cx="2160588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nb-NO" sz="1600"/>
              <a:t>neutron/</a:t>
            </a:r>
          </a:p>
          <a:p>
            <a:pPr algn="ctr"/>
            <a:r>
              <a:rPr lang="nb-NO" sz="1600"/>
              <a:t>quark matter </a:t>
            </a:r>
          </a:p>
          <a:p>
            <a:pPr algn="ctr"/>
            <a:r>
              <a:rPr lang="nb-NO" sz="1600"/>
              <a:t>@ neutron stars?</a:t>
            </a:r>
          </a:p>
        </p:txBody>
      </p:sp>
      <p:sp>
        <p:nvSpPr>
          <p:cNvPr id="10263" name="Text Box 27"/>
          <p:cNvSpPr txBox="1">
            <a:spLocks noChangeArrowheads="1"/>
          </p:cNvSpPr>
          <p:nvPr/>
        </p:nvSpPr>
        <p:spPr bwMode="auto">
          <a:xfrm>
            <a:off x="7408863" y="5407025"/>
            <a:ext cx="1584325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nb-NO" sz="1600"/>
              <a:t>quark-gluon </a:t>
            </a:r>
          </a:p>
          <a:p>
            <a:pPr algn="ctr"/>
            <a:r>
              <a:rPr lang="nb-NO" sz="1600"/>
              <a:t>matter </a:t>
            </a:r>
          </a:p>
          <a:p>
            <a:pPr algn="ctr"/>
            <a:r>
              <a:rPr lang="nb-NO" sz="1600"/>
              <a:t>@ LHC</a:t>
            </a:r>
          </a:p>
        </p:txBody>
      </p:sp>
      <p:grpSp>
        <p:nvGrpSpPr>
          <p:cNvPr id="578588" name="Group 28"/>
          <p:cNvGrpSpPr>
            <a:grpSpLocks/>
          </p:cNvGrpSpPr>
          <p:nvPr/>
        </p:nvGrpSpPr>
        <p:grpSpPr bwMode="auto">
          <a:xfrm>
            <a:off x="6340475" y="4797425"/>
            <a:ext cx="1255713" cy="1408113"/>
            <a:chOff x="3217" y="2960"/>
            <a:chExt cx="960" cy="1104"/>
          </a:xfrm>
        </p:grpSpPr>
        <p:sp>
          <p:nvSpPr>
            <p:cNvPr id="10268" name="Rectangle 29"/>
            <p:cNvSpPr>
              <a:spLocks noChangeArrowheads="1"/>
            </p:cNvSpPr>
            <p:nvPr/>
          </p:nvSpPr>
          <p:spPr bwMode="auto">
            <a:xfrm>
              <a:off x="3217" y="2960"/>
              <a:ext cx="960" cy="1104"/>
            </a:xfrm>
            <a:prstGeom prst="rect">
              <a:avLst/>
            </a:prstGeom>
            <a:gradFill rotWithShape="1"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1"/>
            </a:gra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b-NO"/>
            </a:p>
          </p:txBody>
        </p:sp>
        <p:sp>
          <p:nvSpPr>
            <p:cNvPr id="10269" name="Oval 30"/>
            <p:cNvSpPr>
              <a:spLocks noChangeArrowheads="1"/>
            </p:cNvSpPr>
            <p:nvPr/>
          </p:nvSpPr>
          <p:spPr bwMode="auto">
            <a:xfrm>
              <a:off x="3504" y="2984"/>
              <a:ext cx="152" cy="15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sz="1400">
                  <a:ea typeface="MS PGothic" charset="0"/>
                  <a:cs typeface="MS PGothic" charset="0"/>
                </a:rPr>
                <a:t>q</a:t>
              </a:r>
            </a:p>
          </p:txBody>
        </p:sp>
        <p:grpSp>
          <p:nvGrpSpPr>
            <p:cNvPr id="10270" name="Group 31"/>
            <p:cNvGrpSpPr>
              <a:grpSpLocks/>
            </p:cNvGrpSpPr>
            <p:nvPr/>
          </p:nvGrpSpPr>
          <p:grpSpPr bwMode="auto">
            <a:xfrm>
              <a:off x="3408" y="3144"/>
              <a:ext cx="152" cy="152"/>
              <a:chOff x="3408" y="3144"/>
              <a:chExt cx="152" cy="152"/>
            </a:xfrm>
          </p:grpSpPr>
          <p:sp>
            <p:nvSpPr>
              <p:cNvPr id="10351" name="Oval 32"/>
              <p:cNvSpPr>
                <a:spLocks noChangeArrowheads="1"/>
              </p:cNvSpPr>
              <p:nvPr/>
            </p:nvSpPr>
            <p:spPr bwMode="auto">
              <a:xfrm>
                <a:off x="3408" y="3144"/>
                <a:ext cx="152" cy="152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sz="1400">
                    <a:ea typeface="MS PGothic" charset="0"/>
                    <a:cs typeface="MS PGothic" charset="0"/>
                  </a:rPr>
                  <a:t>q</a:t>
                </a:r>
              </a:p>
            </p:txBody>
          </p:sp>
          <p:sp>
            <p:nvSpPr>
              <p:cNvPr id="10352" name="Line 33"/>
              <p:cNvSpPr>
                <a:spLocks noChangeShapeType="1"/>
              </p:cNvSpPr>
              <p:nvPr/>
            </p:nvSpPr>
            <p:spPr bwMode="auto">
              <a:xfrm flipV="1">
                <a:off x="3440" y="3176"/>
                <a:ext cx="9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nb-NO"/>
              </a:p>
            </p:txBody>
          </p:sp>
        </p:grpSp>
        <p:sp>
          <p:nvSpPr>
            <p:cNvPr id="10271" name="Oval 34"/>
            <p:cNvSpPr>
              <a:spLocks noChangeArrowheads="1"/>
            </p:cNvSpPr>
            <p:nvPr/>
          </p:nvSpPr>
          <p:spPr bwMode="auto">
            <a:xfrm>
              <a:off x="3456" y="3568"/>
              <a:ext cx="152" cy="15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sz="1400">
                  <a:ea typeface="MS PGothic" charset="0"/>
                  <a:cs typeface="MS PGothic" charset="0"/>
                </a:rPr>
                <a:t>q</a:t>
              </a:r>
            </a:p>
          </p:txBody>
        </p:sp>
        <p:grpSp>
          <p:nvGrpSpPr>
            <p:cNvPr id="10272" name="Group 35"/>
            <p:cNvGrpSpPr>
              <a:grpSpLocks/>
            </p:cNvGrpSpPr>
            <p:nvPr/>
          </p:nvGrpSpPr>
          <p:grpSpPr bwMode="auto">
            <a:xfrm>
              <a:off x="3592" y="3080"/>
              <a:ext cx="152" cy="152"/>
              <a:chOff x="3408" y="3144"/>
              <a:chExt cx="152" cy="152"/>
            </a:xfrm>
          </p:grpSpPr>
          <p:sp>
            <p:nvSpPr>
              <p:cNvPr id="10349" name="Oval 36"/>
              <p:cNvSpPr>
                <a:spLocks noChangeArrowheads="1"/>
              </p:cNvSpPr>
              <p:nvPr/>
            </p:nvSpPr>
            <p:spPr bwMode="auto">
              <a:xfrm>
                <a:off x="3408" y="3144"/>
                <a:ext cx="152" cy="152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sz="1400">
                    <a:ea typeface="MS PGothic" charset="0"/>
                    <a:cs typeface="MS PGothic" charset="0"/>
                  </a:rPr>
                  <a:t>q</a:t>
                </a:r>
              </a:p>
            </p:txBody>
          </p:sp>
          <p:sp>
            <p:nvSpPr>
              <p:cNvPr id="10350" name="Line 37"/>
              <p:cNvSpPr>
                <a:spLocks noChangeShapeType="1"/>
              </p:cNvSpPr>
              <p:nvPr/>
            </p:nvSpPr>
            <p:spPr bwMode="auto">
              <a:xfrm flipV="1">
                <a:off x="3440" y="3176"/>
                <a:ext cx="9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nb-NO"/>
              </a:p>
            </p:txBody>
          </p:sp>
        </p:grpSp>
        <p:sp>
          <p:nvSpPr>
            <p:cNvPr id="10273" name="Oval 38"/>
            <p:cNvSpPr>
              <a:spLocks noChangeArrowheads="1"/>
            </p:cNvSpPr>
            <p:nvPr/>
          </p:nvSpPr>
          <p:spPr bwMode="auto">
            <a:xfrm>
              <a:off x="3304" y="3584"/>
              <a:ext cx="152" cy="152"/>
            </a:xfrm>
            <a:prstGeom prst="ellipse">
              <a:avLst/>
            </a:prstGeom>
            <a:solidFill>
              <a:srgbClr val="00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sz="1400">
                  <a:ea typeface="MS PGothic" charset="0"/>
                  <a:cs typeface="MS PGothic" charset="0"/>
                </a:rPr>
                <a:t>q</a:t>
              </a:r>
            </a:p>
          </p:txBody>
        </p:sp>
        <p:grpSp>
          <p:nvGrpSpPr>
            <p:cNvPr id="10274" name="Group 39"/>
            <p:cNvGrpSpPr>
              <a:grpSpLocks/>
            </p:cNvGrpSpPr>
            <p:nvPr/>
          </p:nvGrpSpPr>
          <p:grpSpPr bwMode="auto">
            <a:xfrm>
              <a:off x="3752" y="2984"/>
              <a:ext cx="152" cy="152"/>
              <a:chOff x="3408" y="3144"/>
              <a:chExt cx="152" cy="152"/>
            </a:xfrm>
          </p:grpSpPr>
          <p:sp>
            <p:nvSpPr>
              <p:cNvPr id="10347" name="Oval 40"/>
              <p:cNvSpPr>
                <a:spLocks noChangeArrowheads="1"/>
              </p:cNvSpPr>
              <p:nvPr/>
            </p:nvSpPr>
            <p:spPr bwMode="auto">
              <a:xfrm>
                <a:off x="3408" y="3144"/>
                <a:ext cx="152" cy="152"/>
              </a:xfrm>
              <a:prstGeom prst="ellipse">
                <a:avLst/>
              </a:prstGeom>
              <a:solidFill>
                <a:srgbClr val="00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sz="1400">
                    <a:ea typeface="MS PGothic" charset="0"/>
                    <a:cs typeface="MS PGothic" charset="0"/>
                  </a:rPr>
                  <a:t>q</a:t>
                </a:r>
              </a:p>
            </p:txBody>
          </p:sp>
          <p:sp>
            <p:nvSpPr>
              <p:cNvPr id="10348" name="Line 41"/>
              <p:cNvSpPr>
                <a:spLocks noChangeShapeType="1"/>
              </p:cNvSpPr>
              <p:nvPr/>
            </p:nvSpPr>
            <p:spPr bwMode="auto">
              <a:xfrm flipV="1">
                <a:off x="3440" y="3176"/>
                <a:ext cx="9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nb-NO"/>
              </a:p>
            </p:txBody>
          </p:sp>
        </p:grpSp>
        <p:sp>
          <p:nvSpPr>
            <p:cNvPr id="10275" name="Oval 42"/>
            <p:cNvSpPr>
              <a:spLocks noChangeArrowheads="1"/>
            </p:cNvSpPr>
            <p:nvPr/>
          </p:nvSpPr>
          <p:spPr bwMode="auto">
            <a:xfrm>
              <a:off x="3280" y="3072"/>
              <a:ext cx="152" cy="152"/>
            </a:xfrm>
            <a:prstGeom prst="ellipse">
              <a:avLst/>
            </a:prstGeom>
            <a:solidFill>
              <a:srgbClr val="00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sz="1400">
                  <a:ea typeface="MS PGothic" charset="0"/>
                  <a:cs typeface="MS PGothic" charset="0"/>
                </a:rPr>
                <a:t>q</a:t>
              </a:r>
            </a:p>
          </p:txBody>
        </p:sp>
        <p:sp>
          <p:nvSpPr>
            <p:cNvPr id="10276" name="Oval 43"/>
            <p:cNvSpPr>
              <a:spLocks noChangeArrowheads="1"/>
            </p:cNvSpPr>
            <p:nvPr/>
          </p:nvSpPr>
          <p:spPr bwMode="auto">
            <a:xfrm>
              <a:off x="4024" y="2976"/>
              <a:ext cx="152" cy="152"/>
            </a:xfrm>
            <a:prstGeom prst="ellipse">
              <a:avLst/>
            </a:prstGeom>
            <a:solidFill>
              <a:srgbClr val="00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sz="1400">
                  <a:ea typeface="MS PGothic" charset="0"/>
                  <a:cs typeface="MS PGothic" charset="0"/>
                </a:rPr>
                <a:t>q</a:t>
              </a:r>
            </a:p>
          </p:txBody>
        </p:sp>
        <p:sp>
          <p:nvSpPr>
            <p:cNvPr id="10277" name="Oval 44"/>
            <p:cNvSpPr>
              <a:spLocks noChangeArrowheads="1"/>
            </p:cNvSpPr>
            <p:nvPr/>
          </p:nvSpPr>
          <p:spPr bwMode="auto">
            <a:xfrm>
              <a:off x="3560" y="3424"/>
              <a:ext cx="152" cy="152"/>
            </a:xfrm>
            <a:prstGeom prst="ellipse">
              <a:avLst/>
            </a:prstGeom>
            <a:solidFill>
              <a:srgbClr val="00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sz="1400">
                  <a:ea typeface="MS PGothic" charset="0"/>
                  <a:cs typeface="MS PGothic" charset="0"/>
                </a:rPr>
                <a:t>q</a:t>
              </a:r>
            </a:p>
          </p:txBody>
        </p:sp>
        <p:sp>
          <p:nvSpPr>
            <p:cNvPr id="10278" name="Oval 45"/>
            <p:cNvSpPr>
              <a:spLocks noChangeArrowheads="1"/>
            </p:cNvSpPr>
            <p:nvPr/>
          </p:nvSpPr>
          <p:spPr bwMode="auto">
            <a:xfrm>
              <a:off x="3672" y="3912"/>
              <a:ext cx="152" cy="152"/>
            </a:xfrm>
            <a:prstGeom prst="ellipse">
              <a:avLst/>
            </a:prstGeom>
            <a:solidFill>
              <a:srgbClr val="00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sz="1400">
                  <a:ea typeface="MS PGothic" charset="0"/>
                  <a:cs typeface="MS PGothic" charset="0"/>
                </a:rPr>
                <a:t>q</a:t>
              </a:r>
            </a:p>
          </p:txBody>
        </p:sp>
        <p:sp>
          <p:nvSpPr>
            <p:cNvPr id="10279" name="Oval 46"/>
            <p:cNvSpPr>
              <a:spLocks noChangeArrowheads="1"/>
            </p:cNvSpPr>
            <p:nvPr/>
          </p:nvSpPr>
          <p:spPr bwMode="auto">
            <a:xfrm>
              <a:off x="3592" y="3720"/>
              <a:ext cx="152" cy="152"/>
            </a:xfrm>
            <a:prstGeom prst="ellipse">
              <a:avLst/>
            </a:prstGeom>
            <a:solidFill>
              <a:srgbClr val="00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sz="1400">
                  <a:ea typeface="MS PGothic" charset="0"/>
                  <a:cs typeface="MS PGothic" charset="0"/>
                </a:rPr>
                <a:t>q</a:t>
              </a:r>
            </a:p>
          </p:txBody>
        </p:sp>
        <p:sp>
          <p:nvSpPr>
            <p:cNvPr id="10280" name="Oval 47"/>
            <p:cNvSpPr>
              <a:spLocks noChangeArrowheads="1"/>
            </p:cNvSpPr>
            <p:nvPr/>
          </p:nvSpPr>
          <p:spPr bwMode="auto">
            <a:xfrm>
              <a:off x="3768" y="3184"/>
              <a:ext cx="152" cy="15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sz="1400">
                  <a:ea typeface="MS PGothic" charset="0"/>
                  <a:cs typeface="MS PGothic" charset="0"/>
                </a:rPr>
                <a:t>q</a:t>
              </a:r>
            </a:p>
          </p:txBody>
        </p:sp>
        <p:sp>
          <p:nvSpPr>
            <p:cNvPr id="10281" name="Oval 48"/>
            <p:cNvSpPr>
              <a:spLocks noChangeArrowheads="1"/>
            </p:cNvSpPr>
            <p:nvPr/>
          </p:nvSpPr>
          <p:spPr bwMode="auto">
            <a:xfrm>
              <a:off x="3936" y="3096"/>
              <a:ext cx="152" cy="15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sz="1400">
                  <a:ea typeface="MS PGothic" charset="0"/>
                  <a:cs typeface="MS PGothic" charset="0"/>
                </a:rPr>
                <a:t>q</a:t>
              </a:r>
            </a:p>
          </p:txBody>
        </p:sp>
        <p:sp>
          <p:nvSpPr>
            <p:cNvPr id="10282" name="Oval 49"/>
            <p:cNvSpPr>
              <a:spLocks noChangeArrowheads="1"/>
            </p:cNvSpPr>
            <p:nvPr/>
          </p:nvSpPr>
          <p:spPr bwMode="auto">
            <a:xfrm>
              <a:off x="3736" y="3760"/>
              <a:ext cx="152" cy="15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sz="1400">
                  <a:ea typeface="MS PGothic" charset="0"/>
                  <a:cs typeface="MS PGothic" charset="0"/>
                </a:rPr>
                <a:t>q</a:t>
              </a:r>
            </a:p>
          </p:txBody>
        </p:sp>
        <p:sp>
          <p:nvSpPr>
            <p:cNvPr id="10283" name="Oval 50"/>
            <p:cNvSpPr>
              <a:spLocks noChangeArrowheads="1"/>
            </p:cNvSpPr>
            <p:nvPr/>
          </p:nvSpPr>
          <p:spPr bwMode="auto">
            <a:xfrm>
              <a:off x="3832" y="3856"/>
              <a:ext cx="152" cy="15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sz="1400">
                  <a:ea typeface="MS PGothic" charset="0"/>
                  <a:cs typeface="MS PGothic" charset="0"/>
                </a:rPr>
                <a:t>q</a:t>
              </a:r>
            </a:p>
          </p:txBody>
        </p:sp>
        <p:sp>
          <p:nvSpPr>
            <p:cNvPr id="10284" name="Oval 51"/>
            <p:cNvSpPr>
              <a:spLocks noChangeArrowheads="1"/>
            </p:cNvSpPr>
            <p:nvPr/>
          </p:nvSpPr>
          <p:spPr bwMode="auto">
            <a:xfrm>
              <a:off x="3248" y="3736"/>
              <a:ext cx="152" cy="15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sz="1400">
                  <a:ea typeface="MS PGothic" charset="0"/>
                  <a:cs typeface="MS PGothic" charset="0"/>
                </a:rPr>
                <a:t>q</a:t>
              </a:r>
            </a:p>
          </p:txBody>
        </p:sp>
        <p:sp>
          <p:nvSpPr>
            <p:cNvPr id="10285" name="Oval 52"/>
            <p:cNvSpPr>
              <a:spLocks noChangeArrowheads="1"/>
            </p:cNvSpPr>
            <p:nvPr/>
          </p:nvSpPr>
          <p:spPr bwMode="auto">
            <a:xfrm>
              <a:off x="3696" y="3480"/>
              <a:ext cx="152" cy="15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sz="1400">
                  <a:ea typeface="MS PGothic" charset="0"/>
                  <a:cs typeface="MS PGothic" charset="0"/>
                </a:rPr>
                <a:t>q</a:t>
              </a:r>
            </a:p>
          </p:txBody>
        </p:sp>
        <p:sp>
          <p:nvSpPr>
            <p:cNvPr id="10286" name="Oval 53"/>
            <p:cNvSpPr>
              <a:spLocks noChangeArrowheads="1"/>
            </p:cNvSpPr>
            <p:nvPr/>
          </p:nvSpPr>
          <p:spPr bwMode="auto">
            <a:xfrm>
              <a:off x="3792" y="3576"/>
              <a:ext cx="152" cy="15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sz="1400">
                  <a:ea typeface="MS PGothic" charset="0"/>
                  <a:cs typeface="MS PGothic" charset="0"/>
                </a:rPr>
                <a:t>q</a:t>
              </a:r>
            </a:p>
          </p:txBody>
        </p:sp>
        <p:sp>
          <p:nvSpPr>
            <p:cNvPr id="10287" name="Oval 54"/>
            <p:cNvSpPr>
              <a:spLocks noChangeArrowheads="1"/>
            </p:cNvSpPr>
            <p:nvPr/>
          </p:nvSpPr>
          <p:spPr bwMode="auto">
            <a:xfrm>
              <a:off x="3888" y="3672"/>
              <a:ext cx="152" cy="15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sz="1400">
                  <a:ea typeface="MS PGothic" charset="0"/>
                  <a:cs typeface="MS PGothic" charset="0"/>
                </a:rPr>
                <a:t>q</a:t>
              </a:r>
            </a:p>
          </p:txBody>
        </p:sp>
        <p:sp>
          <p:nvSpPr>
            <p:cNvPr id="10288" name="Oval 55"/>
            <p:cNvSpPr>
              <a:spLocks noChangeArrowheads="1"/>
            </p:cNvSpPr>
            <p:nvPr/>
          </p:nvSpPr>
          <p:spPr bwMode="auto">
            <a:xfrm>
              <a:off x="3536" y="3568"/>
              <a:ext cx="152" cy="15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sz="1400">
                  <a:ea typeface="MS PGothic" charset="0"/>
                  <a:cs typeface="MS PGothic" charset="0"/>
                </a:rPr>
                <a:t>q</a:t>
              </a:r>
            </a:p>
          </p:txBody>
        </p:sp>
        <p:sp>
          <p:nvSpPr>
            <p:cNvPr id="10289" name="Oval 56"/>
            <p:cNvSpPr>
              <a:spLocks noChangeArrowheads="1"/>
            </p:cNvSpPr>
            <p:nvPr/>
          </p:nvSpPr>
          <p:spPr bwMode="auto">
            <a:xfrm>
              <a:off x="3224" y="3192"/>
              <a:ext cx="152" cy="15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sz="1400">
                  <a:ea typeface="MS PGothic" charset="0"/>
                  <a:cs typeface="MS PGothic" charset="0"/>
                </a:rPr>
                <a:t>q</a:t>
              </a:r>
            </a:p>
          </p:txBody>
        </p:sp>
        <p:grpSp>
          <p:nvGrpSpPr>
            <p:cNvPr id="10290" name="Group 57"/>
            <p:cNvGrpSpPr>
              <a:grpSpLocks/>
            </p:cNvGrpSpPr>
            <p:nvPr/>
          </p:nvGrpSpPr>
          <p:grpSpPr bwMode="auto">
            <a:xfrm>
              <a:off x="3328" y="3872"/>
              <a:ext cx="152" cy="152"/>
              <a:chOff x="3408" y="3144"/>
              <a:chExt cx="152" cy="152"/>
            </a:xfrm>
          </p:grpSpPr>
          <p:sp>
            <p:nvSpPr>
              <p:cNvPr id="10345" name="Oval 58"/>
              <p:cNvSpPr>
                <a:spLocks noChangeArrowheads="1"/>
              </p:cNvSpPr>
              <p:nvPr/>
            </p:nvSpPr>
            <p:spPr bwMode="auto">
              <a:xfrm>
                <a:off x="3408" y="3144"/>
                <a:ext cx="152" cy="152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sz="1400">
                    <a:ea typeface="MS PGothic" charset="0"/>
                    <a:cs typeface="MS PGothic" charset="0"/>
                  </a:rPr>
                  <a:t>q</a:t>
                </a:r>
              </a:p>
            </p:txBody>
          </p:sp>
          <p:sp>
            <p:nvSpPr>
              <p:cNvPr id="10346" name="Line 59"/>
              <p:cNvSpPr>
                <a:spLocks noChangeShapeType="1"/>
              </p:cNvSpPr>
              <p:nvPr/>
            </p:nvSpPr>
            <p:spPr bwMode="auto">
              <a:xfrm flipV="1">
                <a:off x="3440" y="3176"/>
                <a:ext cx="9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nb-NO"/>
              </a:p>
            </p:txBody>
          </p:sp>
        </p:grpSp>
        <p:grpSp>
          <p:nvGrpSpPr>
            <p:cNvPr id="10291" name="Group 60"/>
            <p:cNvGrpSpPr>
              <a:grpSpLocks/>
            </p:cNvGrpSpPr>
            <p:nvPr/>
          </p:nvGrpSpPr>
          <p:grpSpPr bwMode="auto">
            <a:xfrm>
              <a:off x="3272" y="3312"/>
              <a:ext cx="152" cy="152"/>
              <a:chOff x="3408" y="3144"/>
              <a:chExt cx="152" cy="152"/>
            </a:xfrm>
          </p:grpSpPr>
          <p:sp>
            <p:nvSpPr>
              <p:cNvPr id="10343" name="Oval 61"/>
              <p:cNvSpPr>
                <a:spLocks noChangeArrowheads="1"/>
              </p:cNvSpPr>
              <p:nvPr/>
            </p:nvSpPr>
            <p:spPr bwMode="auto">
              <a:xfrm>
                <a:off x="3408" y="3144"/>
                <a:ext cx="152" cy="152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sz="1400">
                    <a:ea typeface="MS PGothic" charset="0"/>
                    <a:cs typeface="MS PGothic" charset="0"/>
                  </a:rPr>
                  <a:t>q</a:t>
                </a:r>
              </a:p>
            </p:txBody>
          </p:sp>
          <p:sp>
            <p:nvSpPr>
              <p:cNvPr id="10344" name="Line 62"/>
              <p:cNvSpPr>
                <a:spLocks noChangeShapeType="1"/>
              </p:cNvSpPr>
              <p:nvPr/>
            </p:nvSpPr>
            <p:spPr bwMode="auto">
              <a:xfrm flipV="1">
                <a:off x="3440" y="3176"/>
                <a:ext cx="9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nb-NO"/>
              </a:p>
            </p:txBody>
          </p:sp>
        </p:grpSp>
        <p:grpSp>
          <p:nvGrpSpPr>
            <p:cNvPr id="10292" name="Group 63"/>
            <p:cNvGrpSpPr>
              <a:grpSpLocks/>
            </p:cNvGrpSpPr>
            <p:nvPr/>
          </p:nvGrpSpPr>
          <p:grpSpPr bwMode="auto">
            <a:xfrm>
              <a:off x="3760" y="3424"/>
              <a:ext cx="152" cy="152"/>
              <a:chOff x="3408" y="3144"/>
              <a:chExt cx="152" cy="152"/>
            </a:xfrm>
          </p:grpSpPr>
          <p:sp>
            <p:nvSpPr>
              <p:cNvPr id="10341" name="Oval 64"/>
              <p:cNvSpPr>
                <a:spLocks noChangeArrowheads="1"/>
              </p:cNvSpPr>
              <p:nvPr/>
            </p:nvSpPr>
            <p:spPr bwMode="auto">
              <a:xfrm>
                <a:off x="3408" y="3144"/>
                <a:ext cx="152" cy="152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sz="1400">
                    <a:ea typeface="MS PGothic" charset="0"/>
                    <a:cs typeface="MS PGothic" charset="0"/>
                  </a:rPr>
                  <a:t>q</a:t>
                </a:r>
              </a:p>
            </p:txBody>
          </p:sp>
          <p:sp>
            <p:nvSpPr>
              <p:cNvPr id="10342" name="Line 65"/>
              <p:cNvSpPr>
                <a:spLocks noChangeShapeType="1"/>
              </p:cNvSpPr>
              <p:nvPr/>
            </p:nvSpPr>
            <p:spPr bwMode="auto">
              <a:xfrm flipV="1">
                <a:off x="3440" y="3176"/>
                <a:ext cx="9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nb-NO"/>
              </a:p>
            </p:txBody>
          </p:sp>
        </p:grpSp>
        <p:grpSp>
          <p:nvGrpSpPr>
            <p:cNvPr id="10293" name="Group 66"/>
            <p:cNvGrpSpPr>
              <a:grpSpLocks/>
            </p:cNvGrpSpPr>
            <p:nvPr/>
          </p:nvGrpSpPr>
          <p:grpSpPr bwMode="auto">
            <a:xfrm>
              <a:off x="3824" y="3120"/>
              <a:ext cx="152" cy="152"/>
              <a:chOff x="3408" y="3144"/>
              <a:chExt cx="152" cy="152"/>
            </a:xfrm>
          </p:grpSpPr>
          <p:sp>
            <p:nvSpPr>
              <p:cNvPr id="10339" name="Oval 67"/>
              <p:cNvSpPr>
                <a:spLocks noChangeArrowheads="1"/>
              </p:cNvSpPr>
              <p:nvPr/>
            </p:nvSpPr>
            <p:spPr bwMode="auto">
              <a:xfrm>
                <a:off x="3408" y="3144"/>
                <a:ext cx="152" cy="152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sz="1400">
                    <a:ea typeface="MS PGothic" charset="0"/>
                    <a:cs typeface="MS PGothic" charset="0"/>
                  </a:rPr>
                  <a:t>q</a:t>
                </a:r>
              </a:p>
            </p:txBody>
          </p:sp>
          <p:sp>
            <p:nvSpPr>
              <p:cNvPr id="10340" name="Line 68"/>
              <p:cNvSpPr>
                <a:spLocks noChangeShapeType="1"/>
              </p:cNvSpPr>
              <p:nvPr/>
            </p:nvSpPr>
            <p:spPr bwMode="auto">
              <a:xfrm flipV="1">
                <a:off x="3440" y="3176"/>
                <a:ext cx="9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nb-NO"/>
              </a:p>
            </p:txBody>
          </p:sp>
        </p:grpSp>
        <p:grpSp>
          <p:nvGrpSpPr>
            <p:cNvPr id="10294" name="Group 69"/>
            <p:cNvGrpSpPr>
              <a:grpSpLocks/>
            </p:cNvGrpSpPr>
            <p:nvPr/>
          </p:nvGrpSpPr>
          <p:grpSpPr bwMode="auto">
            <a:xfrm>
              <a:off x="3440" y="3296"/>
              <a:ext cx="152" cy="152"/>
              <a:chOff x="3408" y="3144"/>
              <a:chExt cx="152" cy="152"/>
            </a:xfrm>
          </p:grpSpPr>
          <p:sp>
            <p:nvSpPr>
              <p:cNvPr id="10337" name="Oval 70"/>
              <p:cNvSpPr>
                <a:spLocks noChangeArrowheads="1"/>
              </p:cNvSpPr>
              <p:nvPr/>
            </p:nvSpPr>
            <p:spPr bwMode="auto">
              <a:xfrm>
                <a:off x="3408" y="3144"/>
                <a:ext cx="152" cy="152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sz="1400">
                    <a:ea typeface="MS PGothic" charset="0"/>
                    <a:cs typeface="MS PGothic" charset="0"/>
                  </a:rPr>
                  <a:t>q</a:t>
                </a:r>
              </a:p>
            </p:txBody>
          </p:sp>
          <p:sp>
            <p:nvSpPr>
              <p:cNvPr id="10338" name="Line 71"/>
              <p:cNvSpPr>
                <a:spLocks noChangeShapeType="1"/>
              </p:cNvSpPr>
              <p:nvPr/>
            </p:nvSpPr>
            <p:spPr bwMode="auto">
              <a:xfrm flipV="1">
                <a:off x="3440" y="3176"/>
                <a:ext cx="9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nb-NO"/>
              </a:p>
            </p:txBody>
          </p:sp>
        </p:grpSp>
        <p:grpSp>
          <p:nvGrpSpPr>
            <p:cNvPr id="10295" name="Group 72"/>
            <p:cNvGrpSpPr>
              <a:grpSpLocks/>
            </p:cNvGrpSpPr>
            <p:nvPr/>
          </p:nvGrpSpPr>
          <p:grpSpPr bwMode="auto">
            <a:xfrm>
              <a:off x="3568" y="3256"/>
              <a:ext cx="152" cy="152"/>
              <a:chOff x="3408" y="3144"/>
              <a:chExt cx="152" cy="152"/>
            </a:xfrm>
          </p:grpSpPr>
          <p:sp>
            <p:nvSpPr>
              <p:cNvPr id="10335" name="Oval 73"/>
              <p:cNvSpPr>
                <a:spLocks noChangeArrowheads="1"/>
              </p:cNvSpPr>
              <p:nvPr/>
            </p:nvSpPr>
            <p:spPr bwMode="auto">
              <a:xfrm>
                <a:off x="3408" y="3144"/>
                <a:ext cx="152" cy="152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sz="1400">
                    <a:ea typeface="MS PGothic" charset="0"/>
                    <a:cs typeface="MS PGothic" charset="0"/>
                  </a:rPr>
                  <a:t>q</a:t>
                </a:r>
              </a:p>
            </p:txBody>
          </p:sp>
          <p:sp>
            <p:nvSpPr>
              <p:cNvPr id="10336" name="Line 74"/>
              <p:cNvSpPr>
                <a:spLocks noChangeShapeType="1"/>
              </p:cNvSpPr>
              <p:nvPr/>
            </p:nvSpPr>
            <p:spPr bwMode="auto">
              <a:xfrm flipV="1">
                <a:off x="3440" y="3176"/>
                <a:ext cx="9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nb-NO"/>
              </a:p>
            </p:txBody>
          </p:sp>
        </p:grpSp>
        <p:grpSp>
          <p:nvGrpSpPr>
            <p:cNvPr id="10296" name="Group 75"/>
            <p:cNvGrpSpPr>
              <a:grpSpLocks/>
            </p:cNvGrpSpPr>
            <p:nvPr/>
          </p:nvGrpSpPr>
          <p:grpSpPr bwMode="auto">
            <a:xfrm>
              <a:off x="3456" y="3736"/>
              <a:ext cx="152" cy="152"/>
              <a:chOff x="3408" y="3144"/>
              <a:chExt cx="152" cy="152"/>
            </a:xfrm>
          </p:grpSpPr>
          <p:sp>
            <p:nvSpPr>
              <p:cNvPr id="10333" name="Oval 76"/>
              <p:cNvSpPr>
                <a:spLocks noChangeArrowheads="1"/>
              </p:cNvSpPr>
              <p:nvPr/>
            </p:nvSpPr>
            <p:spPr bwMode="auto">
              <a:xfrm>
                <a:off x="3408" y="3144"/>
                <a:ext cx="152" cy="152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sz="1400">
                    <a:ea typeface="MS PGothic" charset="0"/>
                    <a:cs typeface="MS PGothic" charset="0"/>
                  </a:rPr>
                  <a:t>q</a:t>
                </a:r>
              </a:p>
            </p:txBody>
          </p:sp>
          <p:sp>
            <p:nvSpPr>
              <p:cNvPr id="10334" name="Line 77"/>
              <p:cNvSpPr>
                <a:spLocks noChangeShapeType="1"/>
              </p:cNvSpPr>
              <p:nvPr/>
            </p:nvSpPr>
            <p:spPr bwMode="auto">
              <a:xfrm flipV="1">
                <a:off x="3440" y="3176"/>
                <a:ext cx="9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nb-NO"/>
              </a:p>
            </p:txBody>
          </p:sp>
        </p:grpSp>
        <p:grpSp>
          <p:nvGrpSpPr>
            <p:cNvPr id="10297" name="Group 78"/>
            <p:cNvGrpSpPr>
              <a:grpSpLocks/>
            </p:cNvGrpSpPr>
            <p:nvPr/>
          </p:nvGrpSpPr>
          <p:grpSpPr bwMode="auto">
            <a:xfrm>
              <a:off x="3888" y="3264"/>
              <a:ext cx="152" cy="152"/>
              <a:chOff x="3408" y="3144"/>
              <a:chExt cx="152" cy="152"/>
            </a:xfrm>
          </p:grpSpPr>
          <p:sp>
            <p:nvSpPr>
              <p:cNvPr id="10331" name="Oval 79"/>
              <p:cNvSpPr>
                <a:spLocks noChangeArrowheads="1"/>
              </p:cNvSpPr>
              <p:nvPr/>
            </p:nvSpPr>
            <p:spPr bwMode="auto">
              <a:xfrm>
                <a:off x="3408" y="3144"/>
                <a:ext cx="152" cy="152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sz="1400">
                    <a:ea typeface="MS PGothic" charset="0"/>
                    <a:cs typeface="MS PGothic" charset="0"/>
                  </a:rPr>
                  <a:t>q</a:t>
                </a:r>
              </a:p>
            </p:txBody>
          </p:sp>
          <p:sp>
            <p:nvSpPr>
              <p:cNvPr id="10332" name="Line 80"/>
              <p:cNvSpPr>
                <a:spLocks noChangeShapeType="1"/>
              </p:cNvSpPr>
              <p:nvPr/>
            </p:nvSpPr>
            <p:spPr bwMode="auto">
              <a:xfrm flipV="1">
                <a:off x="3440" y="3176"/>
                <a:ext cx="9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nb-NO"/>
              </a:p>
            </p:txBody>
          </p:sp>
        </p:grpSp>
        <p:grpSp>
          <p:nvGrpSpPr>
            <p:cNvPr id="10298" name="Group 81"/>
            <p:cNvGrpSpPr>
              <a:grpSpLocks/>
            </p:cNvGrpSpPr>
            <p:nvPr/>
          </p:nvGrpSpPr>
          <p:grpSpPr bwMode="auto">
            <a:xfrm>
              <a:off x="3880" y="3368"/>
              <a:ext cx="152" cy="152"/>
              <a:chOff x="3408" y="3144"/>
              <a:chExt cx="152" cy="152"/>
            </a:xfrm>
          </p:grpSpPr>
          <p:sp>
            <p:nvSpPr>
              <p:cNvPr id="10329" name="Oval 82"/>
              <p:cNvSpPr>
                <a:spLocks noChangeArrowheads="1"/>
              </p:cNvSpPr>
              <p:nvPr/>
            </p:nvSpPr>
            <p:spPr bwMode="auto">
              <a:xfrm>
                <a:off x="3408" y="3144"/>
                <a:ext cx="152" cy="152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sz="1400">
                    <a:ea typeface="MS PGothic" charset="0"/>
                    <a:cs typeface="MS PGothic" charset="0"/>
                  </a:rPr>
                  <a:t>q</a:t>
                </a:r>
              </a:p>
            </p:txBody>
          </p:sp>
          <p:sp>
            <p:nvSpPr>
              <p:cNvPr id="10330" name="Line 83"/>
              <p:cNvSpPr>
                <a:spLocks noChangeShapeType="1"/>
              </p:cNvSpPr>
              <p:nvPr/>
            </p:nvSpPr>
            <p:spPr bwMode="auto">
              <a:xfrm flipV="1">
                <a:off x="3440" y="3176"/>
                <a:ext cx="9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nb-NO"/>
              </a:p>
            </p:txBody>
          </p:sp>
        </p:grpSp>
        <p:grpSp>
          <p:nvGrpSpPr>
            <p:cNvPr id="10299" name="Group 84"/>
            <p:cNvGrpSpPr>
              <a:grpSpLocks/>
            </p:cNvGrpSpPr>
            <p:nvPr/>
          </p:nvGrpSpPr>
          <p:grpSpPr bwMode="auto">
            <a:xfrm>
              <a:off x="3968" y="3512"/>
              <a:ext cx="152" cy="152"/>
              <a:chOff x="3408" y="3144"/>
              <a:chExt cx="152" cy="152"/>
            </a:xfrm>
          </p:grpSpPr>
          <p:sp>
            <p:nvSpPr>
              <p:cNvPr id="10327" name="Oval 85"/>
              <p:cNvSpPr>
                <a:spLocks noChangeArrowheads="1"/>
              </p:cNvSpPr>
              <p:nvPr/>
            </p:nvSpPr>
            <p:spPr bwMode="auto">
              <a:xfrm>
                <a:off x="3408" y="3144"/>
                <a:ext cx="152" cy="152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sz="1400">
                    <a:ea typeface="MS PGothic" charset="0"/>
                    <a:cs typeface="MS PGothic" charset="0"/>
                  </a:rPr>
                  <a:t>q</a:t>
                </a:r>
              </a:p>
            </p:txBody>
          </p:sp>
          <p:sp>
            <p:nvSpPr>
              <p:cNvPr id="10328" name="Line 86"/>
              <p:cNvSpPr>
                <a:spLocks noChangeShapeType="1"/>
              </p:cNvSpPr>
              <p:nvPr/>
            </p:nvSpPr>
            <p:spPr bwMode="auto">
              <a:xfrm flipV="1">
                <a:off x="3440" y="3176"/>
                <a:ext cx="9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nb-NO"/>
              </a:p>
            </p:txBody>
          </p:sp>
        </p:grpSp>
        <p:grpSp>
          <p:nvGrpSpPr>
            <p:cNvPr id="10300" name="Group 87"/>
            <p:cNvGrpSpPr>
              <a:grpSpLocks/>
            </p:cNvGrpSpPr>
            <p:nvPr/>
          </p:nvGrpSpPr>
          <p:grpSpPr bwMode="auto">
            <a:xfrm>
              <a:off x="3368" y="3440"/>
              <a:ext cx="152" cy="152"/>
              <a:chOff x="3408" y="3144"/>
              <a:chExt cx="152" cy="152"/>
            </a:xfrm>
          </p:grpSpPr>
          <p:sp>
            <p:nvSpPr>
              <p:cNvPr id="10325" name="Oval 88"/>
              <p:cNvSpPr>
                <a:spLocks noChangeArrowheads="1"/>
              </p:cNvSpPr>
              <p:nvPr/>
            </p:nvSpPr>
            <p:spPr bwMode="auto">
              <a:xfrm>
                <a:off x="3408" y="3144"/>
                <a:ext cx="152" cy="152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sz="1400">
                    <a:ea typeface="MS PGothic" charset="0"/>
                    <a:cs typeface="MS PGothic" charset="0"/>
                  </a:rPr>
                  <a:t>q</a:t>
                </a:r>
              </a:p>
            </p:txBody>
          </p:sp>
          <p:sp>
            <p:nvSpPr>
              <p:cNvPr id="10326" name="Line 89"/>
              <p:cNvSpPr>
                <a:spLocks noChangeShapeType="1"/>
              </p:cNvSpPr>
              <p:nvPr/>
            </p:nvSpPr>
            <p:spPr bwMode="auto">
              <a:xfrm flipV="1">
                <a:off x="3440" y="3176"/>
                <a:ext cx="9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nb-NO"/>
              </a:p>
            </p:txBody>
          </p:sp>
        </p:grpSp>
        <p:grpSp>
          <p:nvGrpSpPr>
            <p:cNvPr id="10301" name="Group 90"/>
            <p:cNvGrpSpPr>
              <a:grpSpLocks/>
            </p:cNvGrpSpPr>
            <p:nvPr/>
          </p:nvGrpSpPr>
          <p:grpSpPr bwMode="auto">
            <a:xfrm>
              <a:off x="3544" y="3840"/>
              <a:ext cx="152" cy="152"/>
              <a:chOff x="3408" y="3144"/>
              <a:chExt cx="152" cy="152"/>
            </a:xfrm>
          </p:grpSpPr>
          <p:sp>
            <p:nvSpPr>
              <p:cNvPr id="10323" name="Oval 91"/>
              <p:cNvSpPr>
                <a:spLocks noChangeArrowheads="1"/>
              </p:cNvSpPr>
              <p:nvPr/>
            </p:nvSpPr>
            <p:spPr bwMode="auto">
              <a:xfrm>
                <a:off x="3408" y="3144"/>
                <a:ext cx="152" cy="152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sz="1400">
                    <a:ea typeface="MS PGothic" charset="0"/>
                    <a:cs typeface="MS PGothic" charset="0"/>
                  </a:rPr>
                  <a:t>q</a:t>
                </a:r>
              </a:p>
            </p:txBody>
          </p:sp>
          <p:sp>
            <p:nvSpPr>
              <p:cNvPr id="10324" name="Line 92"/>
              <p:cNvSpPr>
                <a:spLocks noChangeShapeType="1"/>
              </p:cNvSpPr>
              <p:nvPr/>
            </p:nvSpPr>
            <p:spPr bwMode="auto">
              <a:xfrm flipV="1">
                <a:off x="3440" y="3176"/>
                <a:ext cx="9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nb-NO"/>
              </a:p>
            </p:txBody>
          </p:sp>
        </p:grpSp>
        <p:grpSp>
          <p:nvGrpSpPr>
            <p:cNvPr id="10302" name="Group 93"/>
            <p:cNvGrpSpPr>
              <a:grpSpLocks/>
            </p:cNvGrpSpPr>
            <p:nvPr/>
          </p:nvGrpSpPr>
          <p:grpSpPr bwMode="auto">
            <a:xfrm>
              <a:off x="4008" y="3648"/>
              <a:ext cx="152" cy="152"/>
              <a:chOff x="3408" y="3144"/>
              <a:chExt cx="152" cy="152"/>
            </a:xfrm>
          </p:grpSpPr>
          <p:sp>
            <p:nvSpPr>
              <p:cNvPr id="10321" name="Oval 94"/>
              <p:cNvSpPr>
                <a:spLocks noChangeArrowheads="1"/>
              </p:cNvSpPr>
              <p:nvPr/>
            </p:nvSpPr>
            <p:spPr bwMode="auto">
              <a:xfrm>
                <a:off x="3408" y="3144"/>
                <a:ext cx="152" cy="152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sz="1400">
                    <a:ea typeface="MS PGothic" charset="0"/>
                    <a:cs typeface="MS PGothic" charset="0"/>
                  </a:rPr>
                  <a:t>q</a:t>
                </a:r>
              </a:p>
            </p:txBody>
          </p:sp>
          <p:sp>
            <p:nvSpPr>
              <p:cNvPr id="10322" name="Line 95"/>
              <p:cNvSpPr>
                <a:spLocks noChangeShapeType="1"/>
              </p:cNvSpPr>
              <p:nvPr/>
            </p:nvSpPr>
            <p:spPr bwMode="auto">
              <a:xfrm flipV="1">
                <a:off x="3440" y="3176"/>
                <a:ext cx="9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nb-NO"/>
              </a:p>
            </p:txBody>
          </p:sp>
        </p:grpSp>
        <p:grpSp>
          <p:nvGrpSpPr>
            <p:cNvPr id="10303" name="Group 96"/>
            <p:cNvGrpSpPr>
              <a:grpSpLocks/>
            </p:cNvGrpSpPr>
            <p:nvPr/>
          </p:nvGrpSpPr>
          <p:grpSpPr bwMode="auto">
            <a:xfrm>
              <a:off x="4008" y="3808"/>
              <a:ext cx="152" cy="152"/>
              <a:chOff x="3408" y="3144"/>
              <a:chExt cx="152" cy="152"/>
            </a:xfrm>
          </p:grpSpPr>
          <p:sp>
            <p:nvSpPr>
              <p:cNvPr id="10319" name="Oval 97"/>
              <p:cNvSpPr>
                <a:spLocks noChangeArrowheads="1"/>
              </p:cNvSpPr>
              <p:nvPr/>
            </p:nvSpPr>
            <p:spPr bwMode="auto">
              <a:xfrm>
                <a:off x="3408" y="3144"/>
                <a:ext cx="152" cy="152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sz="1400">
                    <a:ea typeface="MS PGothic" charset="0"/>
                    <a:cs typeface="MS PGothic" charset="0"/>
                  </a:rPr>
                  <a:t>q</a:t>
                </a:r>
              </a:p>
            </p:txBody>
          </p:sp>
          <p:sp>
            <p:nvSpPr>
              <p:cNvPr id="10320" name="Line 98"/>
              <p:cNvSpPr>
                <a:spLocks noChangeShapeType="1"/>
              </p:cNvSpPr>
              <p:nvPr/>
            </p:nvSpPr>
            <p:spPr bwMode="auto">
              <a:xfrm flipV="1">
                <a:off x="3440" y="3176"/>
                <a:ext cx="9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nb-NO"/>
              </a:p>
            </p:txBody>
          </p:sp>
        </p:grpSp>
        <p:grpSp>
          <p:nvGrpSpPr>
            <p:cNvPr id="10304" name="Group 99"/>
            <p:cNvGrpSpPr>
              <a:grpSpLocks/>
            </p:cNvGrpSpPr>
            <p:nvPr/>
          </p:nvGrpSpPr>
          <p:grpSpPr bwMode="auto">
            <a:xfrm>
              <a:off x="3672" y="3336"/>
              <a:ext cx="152" cy="152"/>
              <a:chOff x="3408" y="3144"/>
              <a:chExt cx="152" cy="152"/>
            </a:xfrm>
          </p:grpSpPr>
          <p:sp>
            <p:nvSpPr>
              <p:cNvPr id="10317" name="Oval 100"/>
              <p:cNvSpPr>
                <a:spLocks noChangeArrowheads="1"/>
              </p:cNvSpPr>
              <p:nvPr/>
            </p:nvSpPr>
            <p:spPr bwMode="auto">
              <a:xfrm>
                <a:off x="3408" y="3144"/>
                <a:ext cx="152" cy="152"/>
              </a:xfrm>
              <a:prstGeom prst="ellipse">
                <a:avLst/>
              </a:prstGeom>
              <a:solidFill>
                <a:srgbClr val="00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sz="1400">
                    <a:ea typeface="MS PGothic" charset="0"/>
                    <a:cs typeface="MS PGothic" charset="0"/>
                  </a:rPr>
                  <a:t>q</a:t>
                </a:r>
              </a:p>
            </p:txBody>
          </p:sp>
          <p:sp>
            <p:nvSpPr>
              <p:cNvPr id="10318" name="Line 101"/>
              <p:cNvSpPr>
                <a:spLocks noChangeShapeType="1"/>
              </p:cNvSpPr>
              <p:nvPr/>
            </p:nvSpPr>
            <p:spPr bwMode="auto">
              <a:xfrm flipV="1">
                <a:off x="3440" y="3176"/>
                <a:ext cx="9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nb-NO"/>
              </a:p>
            </p:txBody>
          </p:sp>
        </p:grpSp>
        <p:grpSp>
          <p:nvGrpSpPr>
            <p:cNvPr id="10305" name="Group 102"/>
            <p:cNvGrpSpPr>
              <a:grpSpLocks/>
            </p:cNvGrpSpPr>
            <p:nvPr/>
          </p:nvGrpSpPr>
          <p:grpSpPr bwMode="auto">
            <a:xfrm>
              <a:off x="3344" y="2960"/>
              <a:ext cx="152" cy="152"/>
              <a:chOff x="3408" y="3144"/>
              <a:chExt cx="152" cy="152"/>
            </a:xfrm>
          </p:grpSpPr>
          <p:sp>
            <p:nvSpPr>
              <p:cNvPr id="10315" name="Oval 103"/>
              <p:cNvSpPr>
                <a:spLocks noChangeArrowheads="1"/>
              </p:cNvSpPr>
              <p:nvPr/>
            </p:nvSpPr>
            <p:spPr bwMode="auto">
              <a:xfrm>
                <a:off x="3408" y="3144"/>
                <a:ext cx="152" cy="152"/>
              </a:xfrm>
              <a:prstGeom prst="ellipse">
                <a:avLst/>
              </a:prstGeom>
              <a:solidFill>
                <a:srgbClr val="00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sz="1400">
                    <a:ea typeface="MS PGothic" charset="0"/>
                    <a:cs typeface="MS PGothic" charset="0"/>
                  </a:rPr>
                  <a:t>q</a:t>
                </a:r>
              </a:p>
            </p:txBody>
          </p:sp>
          <p:sp>
            <p:nvSpPr>
              <p:cNvPr id="10316" name="Line 104"/>
              <p:cNvSpPr>
                <a:spLocks noChangeShapeType="1"/>
              </p:cNvSpPr>
              <p:nvPr/>
            </p:nvSpPr>
            <p:spPr bwMode="auto">
              <a:xfrm flipV="1">
                <a:off x="3440" y="3176"/>
                <a:ext cx="9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nb-NO"/>
              </a:p>
            </p:txBody>
          </p:sp>
        </p:grpSp>
        <p:grpSp>
          <p:nvGrpSpPr>
            <p:cNvPr id="10306" name="Group 105"/>
            <p:cNvGrpSpPr>
              <a:grpSpLocks/>
            </p:cNvGrpSpPr>
            <p:nvPr/>
          </p:nvGrpSpPr>
          <p:grpSpPr bwMode="auto">
            <a:xfrm>
              <a:off x="3992" y="3360"/>
              <a:ext cx="152" cy="152"/>
              <a:chOff x="3408" y="3144"/>
              <a:chExt cx="152" cy="152"/>
            </a:xfrm>
          </p:grpSpPr>
          <p:sp>
            <p:nvSpPr>
              <p:cNvPr id="10313" name="Oval 106"/>
              <p:cNvSpPr>
                <a:spLocks noChangeArrowheads="1"/>
              </p:cNvSpPr>
              <p:nvPr/>
            </p:nvSpPr>
            <p:spPr bwMode="auto">
              <a:xfrm>
                <a:off x="3408" y="3144"/>
                <a:ext cx="152" cy="152"/>
              </a:xfrm>
              <a:prstGeom prst="ellipse">
                <a:avLst/>
              </a:prstGeom>
              <a:solidFill>
                <a:srgbClr val="00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sz="1400">
                    <a:ea typeface="MS PGothic" charset="0"/>
                    <a:cs typeface="MS PGothic" charset="0"/>
                  </a:rPr>
                  <a:t>q</a:t>
                </a:r>
              </a:p>
            </p:txBody>
          </p:sp>
          <p:sp>
            <p:nvSpPr>
              <p:cNvPr id="10314" name="Line 107"/>
              <p:cNvSpPr>
                <a:spLocks noChangeShapeType="1"/>
              </p:cNvSpPr>
              <p:nvPr/>
            </p:nvSpPr>
            <p:spPr bwMode="auto">
              <a:xfrm flipV="1">
                <a:off x="3440" y="3176"/>
                <a:ext cx="9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nb-NO"/>
              </a:p>
            </p:txBody>
          </p:sp>
        </p:grpSp>
        <p:grpSp>
          <p:nvGrpSpPr>
            <p:cNvPr id="10307" name="Group 108"/>
            <p:cNvGrpSpPr>
              <a:grpSpLocks/>
            </p:cNvGrpSpPr>
            <p:nvPr/>
          </p:nvGrpSpPr>
          <p:grpSpPr bwMode="auto">
            <a:xfrm>
              <a:off x="3968" y="3168"/>
              <a:ext cx="152" cy="152"/>
              <a:chOff x="3408" y="3144"/>
              <a:chExt cx="152" cy="152"/>
            </a:xfrm>
          </p:grpSpPr>
          <p:sp>
            <p:nvSpPr>
              <p:cNvPr id="10311" name="Oval 109"/>
              <p:cNvSpPr>
                <a:spLocks noChangeArrowheads="1"/>
              </p:cNvSpPr>
              <p:nvPr/>
            </p:nvSpPr>
            <p:spPr bwMode="auto">
              <a:xfrm>
                <a:off x="3408" y="3144"/>
                <a:ext cx="152" cy="152"/>
              </a:xfrm>
              <a:prstGeom prst="ellipse">
                <a:avLst/>
              </a:prstGeom>
              <a:solidFill>
                <a:srgbClr val="00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sz="1400">
                    <a:ea typeface="MS PGothic" charset="0"/>
                    <a:cs typeface="MS PGothic" charset="0"/>
                  </a:rPr>
                  <a:t>q</a:t>
                </a:r>
              </a:p>
            </p:txBody>
          </p:sp>
          <p:sp>
            <p:nvSpPr>
              <p:cNvPr id="10312" name="Line 110"/>
              <p:cNvSpPr>
                <a:spLocks noChangeShapeType="1"/>
              </p:cNvSpPr>
              <p:nvPr/>
            </p:nvSpPr>
            <p:spPr bwMode="auto">
              <a:xfrm flipV="1">
                <a:off x="3440" y="3176"/>
                <a:ext cx="9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nb-NO"/>
              </a:p>
            </p:txBody>
          </p:sp>
        </p:grpSp>
        <p:grpSp>
          <p:nvGrpSpPr>
            <p:cNvPr id="10308" name="Group 111"/>
            <p:cNvGrpSpPr>
              <a:grpSpLocks/>
            </p:cNvGrpSpPr>
            <p:nvPr/>
          </p:nvGrpSpPr>
          <p:grpSpPr bwMode="auto">
            <a:xfrm>
              <a:off x="3672" y="3592"/>
              <a:ext cx="152" cy="152"/>
              <a:chOff x="3408" y="3144"/>
              <a:chExt cx="152" cy="152"/>
            </a:xfrm>
          </p:grpSpPr>
          <p:sp>
            <p:nvSpPr>
              <p:cNvPr id="10309" name="Oval 112"/>
              <p:cNvSpPr>
                <a:spLocks noChangeArrowheads="1"/>
              </p:cNvSpPr>
              <p:nvPr/>
            </p:nvSpPr>
            <p:spPr bwMode="auto">
              <a:xfrm>
                <a:off x="3408" y="3144"/>
                <a:ext cx="152" cy="152"/>
              </a:xfrm>
              <a:prstGeom prst="ellipse">
                <a:avLst/>
              </a:prstGeom>
              <a:solidFill>
                <a:srgbClr val="00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sz="1400">
                    <a:ea typeface="MS PGothic" charset="0"/>
                    <a:cs typeface="MS PGothic" charset="0"/>
                  </a:rPr>
                  <a:t>q</a:t>
                </a:r>
              </a:p>
            </p:txBody>
          </p:sp>
          <p:sp>
            <p:nvSpPr>
              <p:cNvPr id="10310" name="Line 113"/>
              <p:cNvSpPr>
                <a:spLocks noChangeShapeType="1"/>
              </p:cNvSpPr>
              <p:nvPr/>
            </p:nvSpPr>
            <p:spPr bwMode="auto">
              <a:xfrm flipV="1">
                <a:off x="3440" y="3176"/>
                <a:ext cx="9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nb-NO"/>
              </a:p>
            </p:txBody>
          </p:sp>
        </p:grpSp>
      </p:grpSp>
      <p:sp>
        <p:nvSpPr>
          <p:cNvPr id="10265" name="Line 114"/>
          <p:cNvSpPr>
            <a:spLocks noChangeShapeType="1"/>
          </p:cNvSpPr>
          <p:nvPr/>
        </p:nvSpPr>
        <p:spPr bwMode="auto">
          <a:xfrm>
            <a:off x="179388" y="6524625"/>
            <a:ext cx="39608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nb-NO"/>
          </a:p>
        </p:txBody>
      </p:sp>
      <p:sp>
        <p:nvSpPr>
          <p:cNvPr id="10266" name="Text Box 115"/>
          <p:cNvSpPr txBox="1">
            <a:spLocks noChangeArrowheads="1"/>
          </p:cNvSpPr>
          <p:nvPr/>
        </p:nvSpPr>
        <p:spPr bwMode="auto">
          <a:xfrm>
            <a:off x="169863" y="6486525"/>
            <a:ext cx="36115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nb-NO" sz="1600"/>
              <a:t>QCD = Quantum ChromoDynamics </a:t>
            </a:r>
          </a:p>
        </p:txBody>
      </p:sp>
      <p:sp>
        <p:nvSpPr>
          <p:cNvPr id="10267" name="Text Box 116"/>
          <p:cNvSpPr txBox="1">
            <a:spLocks noChangeArrowheads="1"/>
          </p:cNvSpPr>
          <p:nvPr/>
        </p:nvSpPr>
        <p:spPr bwMode="auto">
          <a:xfrm>
            <a:off x="0" y="3606800"/>
            <a:ext cx="2511425" cy="2873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nb-NO" sz="1200"/>
              <a:t>M.S. Turner, Sci. Am., Sep. 2009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79716E76-AE01-5046-BE23-2A709F4982CB}" type="slidenum">
              <a:rPr lang="en-US">
                <a:solidFill>
                  <a:schemeClr val="bg2"/>
                </a:solidFill>
                <a:latin typeface="Times New Roman" charset="0"/>
              </a:rPr>
              <a:pPr/>
              <a:t>20</a:t>
            </a:fld>
            <a:endParaRPr lang="en-US" b="0">
              <a:solidFill>
                <a:schemeClr val="bg2"/>
              </a:solidFill>
              <a:latin typeface="Times New Roman" charset="0"/>
            </a:endParaRPr>
          </a:p>
        </p:txBody>
      </p:sp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b-NO">
                <a:latin typeface="Arial" charset="0"/>
              </a:rPr>
              <a:t>Detectors</a:t>
            </a:r>
            <a:endParaRPr lang="en-US">
              <a:latin typeface="Arial" charset="0"/>
            </a:endParaRPr>
          </a:p>
        </p:txBody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nb-NO">
                <a:latin typeface="Arial" charset="0"/>
              </a:rPr>
              <a:t>Detection concepts </a:t>
            </a:r>
            <a:endParaRPr lang="en-US">
              <a:latin typeface="Arial" charset="0"/>
            </a:endParaRPr>
          </a:p>
        </p:txBody>
      </p:sp>
      <p:pic>
        <p:nvPicPr>
          <p:cNvPr id="34821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920875"/>
            <a:ext cx="7024688" cy="4556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A15F485B-F707-6341-8A1E-5C2DA2CBF4D9}" type="slidenum">
              <a:rPr lang="en-US">
                <a:solidFill>
                  <a:schemeClr val="bg2"/>
                </a:solidFill>
                <a:latin typeface="Times New Roman" charset="0"/>
              </a:rPr>
              <a:pPr/>
              <a:t>21</a:t>
            </a:fld>
            <a:endParaRPr lang="en-US" b="0">
              <a:solidFill>
                <a:schemeClr val="bg2"/>
              </a:solidFill>
              <a:latin typeface="Times New Roman" charset="0"/>
            </a:endParaRPr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b-NO">
                <a:latin typeface="Arial" charset="0"/>
              </a:rPr>
              <a:t>Detectors</a:t>
            </a:r>
            <a:endParaRPr lang="en-US">
              <a:latin typeface="Arial" charset="0"/>
            </a:endParaRPr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nb-NO">
                <a:latin typeface="Arial" charset="0"/>
              </a:rPr>
              <a:t>Tracking detectors: silicon and/or gas detectors </a:t>
            </a:r>
            <a:endParaRPr lang="en-US">
              <a:latin typeface="Arial" charset="0"/>
            </a:endParaRPr>
          </a:p>
        </p:txBody>
      </p:sp>
      <p:sp>
        <p:nvSpPr>
          <p:cNvPr id="35845" name="Line 5"/>
          <p:cNvSpPr>
            <a:spLocks noChangeShapeType="1"/>
          </p:cNvSpPr>
          <p:nvPr/>
        </p:nvSpPr>
        <p:spPr bwMode="auto">
          <a:xfrm>
            <a:off x="2185988" y="1905000"/>
            <a:ext cx="0" cy="32893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b-NO"/>
          </a:p>
        </p:txBody>
      </p:sp>
      <p:sp>
        <p:nvSpPr>
          <p:cNvPr id="35846" name="Line 6"/>
          <p:cNvSpPr>
            <a:spLocks noChangeShapeType="1"/>
          </p:cNvSpPr>
          <p:nvPr/>
        </p:nvSpPr>
        <p:spPr bwMode="auto">
          <a:xfrm>
            <a:off x="4329113" y="1905000"/>
            <a:ext cx="0" cy="32893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b-NO"/>
          </a:p>
        </p:txBody>
      </p:sp>
      <p:sp>
        <p:nvSpPr>
          <p:cNvPr id="35847" name="Line 7"/>
          <p:cNvSpPr>
            <a:spLocks noChangeShapeType="1"/>
          </p:cNvSpPr>
          <p:nvPr/>
        </p:nvSpPr>
        <p:spPr bwMode="auto">
          <a:xfrm>
            <a:off x="5402263" y="1905000"/>
            <a:ext cx="0" cy="32893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b-NO"/>
          </a:p>
        </p:txBody>
      </p:sp>
      <p:sp>
        <p:nvSpPr>
          <p:cNvPr id="35848" name="Line 8"/>
          <p:cNvSpPr>
            <a:spLocks noChangeShapeType="1"/>
          </p:cNvSpPr>
          <p:nvPr/>
        </p:nvSpPr>
        <p:spPr bwMode="auto">
          <a:xfrm>
            <a:off x="6473825" y="1905000"/>
            <a:ext cx="0" cy="32893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b-NO"/>
          </a:p>
        </p:txBody>
      </p:sp>
      <p:sp>
        <p:nvSpPr>
          <p:cNvPr id="35849" name="Line 9"/>
          <p:cNvSpPr>
            <a:spLocks noChangeShapeType="1"/>
          </p:cNvSpPr>
          <p:nvPr/>
        </p:nvSpPr>
        <p:spPr bwMode="auto">
          <a:xfrm>
            <a:off x="7546975" y="1905000"/>
            <a:ext cx="0" cy="32893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b-NO"/>
          </a:p>
        </p:txBody>
      </p:sp>
      <p:sp>
        <p:nvSpPr>
          <p:cNvPr id="35850" name="Line 11"/>
          <p:cNvSpPr>
            <a:spLocks noChangeShapeType="1"/>
          </p:cNvSpPr>
          <p:nvPr/>
        </p:nvSpPr>
        <p:spPr bwMode="auto">
          <a:xfrm>
            <a:off x="3257550" y="1905000"/>
            <a:ext cx="0" cy="32893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b-NO"/>
          </a:p>
        </p:txBody>
      </p:sp>
      <p:sp>
        <p:nvSpPr>
          <p:cNvPr id="65549" name="Freeform 13"/>
          <p:cNvSpPr>
            <a:spLocks/>
          </p:cNvSpPr>
          <p:nvPr/>
        </p:nvSpPr>
        <p:spPr bwMode="auto">
          <a:xfrm>
            <a:off x="676275" y="2482850"/>
            <a:ext cx="7683500" cy="2687638"/>
          </a:xfrm>
          <a:custGeom>
            <a:avLst/>
            <a:gdLst>
              <a:gd name="T0" fmla="*/ 0 w 4840"/>
              <a:gd name="T1" fmla="*/ 22682204 h 1693"/>
              <a:gd name="T2" fmla="*/ 1847275325 w 4840"/>
              <a:gd name="T3" fmla="*/ 22682204 h 1693"/>
              <a:gd name="T4" fmla="*/ 2147483647 w 4840"/>
              <a:gd name="T5" fmla="*/ 163810980 h 1693"/>
              <a:gd name="T6" fmla="*/ 2147483647 w 4840"/>
              <a:gd name="T7" fmla="*/ 433466956 h 1693"/>
              <a:gd name="T8" fmla="*/ 2147483647 w 4840"/>
              <a:gd name="T9" fmla="*/ 889616116 h 1693"/>
              <a:gd name="T10" fmla="*/ 2147483647 w 4840"/>
              <a:gd name="T11" fmla="*/ 1678424375 h 1693"/>
              <a:gd name="T12" fmla="*/ 2147483647 w 4840"/>
              <a:gd name="T13" fmla="*/ 2147483647 h 1693"/>
              <a:gd name="T14" fmla="*/ 2147483647 w 4840"/>
              <a:gd name="T15" fmla="*/ 2147483647 h 169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4840"/>
              <a:gd name="T25" fmla="*/ 0 h 1693"/>
              <a:gd name="T26" fmla="*/ 4840 w 4840"/>
              <a:gd name="T27" fmla="*/ 1693 h 1693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4840" h="1693">
                <a:moveTo>
                  <a:pt x="0" y="9"/>
                </a:moveTo>
                <a:cubicBezTo>
                  <a:pt x="230" y="4"/>
                  <a:pt x="461" y="0"/>
                  <a:pt x="733" y="9"/>
                </a:cubicBezTo>
                <a:cubicBezTo>
                  <a:pt x="1005" y="18"/>
                  <a:pt x="1371" y="38"/>
                  <a:pt x="1634" y="65"/>
                </a:cubicBezTo>
                <a:cubicBezTo>
                  <a:pt x="1897" y="92"/>
                  <a:pt x="2085" y="124"/>
                  <a:pt x="2310" y="172"/>
                </a:cubicBezTo>
                <a:cubicBezTo>
                  <a:pt x="2535" y="220"/>
                  <a:pt x="2761" y="271"/>
                  <a:pt x="2986" y="353"/>
                </a:cubicBezTo>
                <a:cubicBezTo>
                  <a:pt x="3211" y="435"/>
                  <a:pt x="3438" y="533"/>
                  <a:pt x="3663" y="666"/>
                </a:cubicBezTo>
                <a:cubicBezTo>
                  <a:pt x="3888" y="799"/>
                  <a:pt x="4143" y="983"/>
                  <a:pt x="4339" y="1154"/>
                </a:cubicBezTo>
                <a:cubicBezTo>
                  <a:pt x="4535" y="1325"/>
                  <a:pt x="4687" y="1509"/>
                  <a:pt x="4840" y="1693"/>
                </a:cubicBezTo>
              </a:path>
            </a:pathLst>
          </a:cu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nb-NO"/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646113" y="2411413"/>
            <a:ext cx="7735887" cy="2797175"/>
            <a:chOff x="845" y="1584"/>
            <a:chExt cx="4873" cy="1762"/>
          </a:xfrm>
        </p:grpSpPr>
        <p:grpSp>
          <p:nvGrpSpPr>
            <p:cNvPr id="35857" name="Group 20"/>
            <p:cNvGrpSpPr>
              <a:grpSpLocks/>
            </p:cNvGrpSpPr>
            <p:nvPr/>
          </p:nvGrpSpPr>
          <p:grpSpPr bwMode="auto">
            <a:xfrm>
              <a:off x="1753" y="1584"/>
              <a:ext cx="3497" cy="1262"/>
              <a:chOff x="1753" y="1584"/>
              <a:chExt cx="3497" cy="1262"/>
            </a:xfrm>
          </p:grpSpPr>
          <p:sp>
            <p:nvSpPr>
              <p:cNvPr id="35860" name="AutoShape 14"/>
              <p:cNvSpPr>
                <a:spLocks noChangeArrowheads="1"/>
              </p:cNvSpPr>
              <p:nvPr/>
            </p:nvSpPr>
            <p:spPr bwMode="auto">
              <a:xfrm>
                <a:off x="1753" y="1584"/>
                <a:ext cx="118" cy="119"/>
              </a:xfrm>
              <a:prstGeom prst="irregularSeal2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 eaLnBrk="1" hangingPunct="1"/>
                <a:endParaRPr lang="nb-NO" b="0">
                  <a:latin typeface="Calibri" charset="0"/>
                </a:endParaRPr>
              </a:p>
            </p:txBody>
          </p:sp>
          <p:sp>
            <p:nvSpPr>
              <p:cNvPr id="35861" name="AutoShape 15"/>
              <p:cNvSpPr>
                <a:spLocks noChangeArrowheads="1"/>
              </p:cNvSpPr>
              <p:nvPr/>
            </p:nvSpPr>
            <p:spPr bwMode="auto">
              <a:xfrm>
                <a:off x="4460" y="2231"/>
                <a:ext cx="118" cy="119"/>
              </a:xfrm>
              <a:prstGeom prst="irregularSeal2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 eaLnBrk="1" hangingPunct="1"/>
                <a:endParaRPr lang="nb-NO" b="0">
                  <a:latin typeface="Calibri" charset="0"/>
                </a:endParaRPr>
              </a:p>
            </p:txBody>
          </p:sp>
          <p:sp>
            <p:nvSpPr>
              <p:cNvPr id="35862" name="AutoShape 16"/>
              <p:cNvSpPr>
                <a:spLocks noChangeArrowheads="1"/>
              </p:cNvSpPr>
              <p:nvPr/>
            </p:nvSpPr>
            <p:spPr bwMode="auto">
              <a:xfrm>
                <a:off x="3780" y="1926"/>
                <a:ext cx="118" cy="119"/>
              </a:xfrm>
              <a:prstGeom prst="irregularSeal2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 eaLnBrk="1" hangingPunct="1"/>
                <a:endParaRPr lang="nb-NO" b="0">
                  <a:latin typeface="Calibri" charset="0"/>
                </a:endParaRPr>
              </a:p>
            </p:txBody>
          </p:sp>
          <p:sp>
            <p:nvSpPr>
              <p:cNvPr id="35863" name="AutoShape 17"/>
              <p:cNvSpPr>
                <a:spLocks noChangeArrowheads="1"/>
              </p:cNvSpPr>
              <p:nvPr/>
            </p:nvSpPr>
            <p:spPr bwMode="auto">
              <a:xfrm>
                <a:off x="3099" y="1734"/>
                <a:ext cx="118" cy="119"/>
              </a:xfrm>
              <a:prstGeom prst="irregularSeal2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 eaLnBrk="1" hangingPunct="1"/>
                <a:endParaRPr lang="nb-NO" b="0">
                  <a:latin typeface="Calibri" charset="0"/>
                </a:endParaRPr>
              </a:p>
            </p:txBody>
          </p:sp>
          <p:sp>
            <p:nvSpPr>
              <p:cNvPr id="35864" name="AutoShape 18"/>
              <p:cNvSpPr>
                <a:spLocks noChangeArrowheads="1"/>
              </p:cNvSpPr>
              <p:nvPr/>
            </p:nvSpPr>
            <p:spPr bwMode="auto">
              <a:xfrm>
                <a:off x="2425" y="1642"/>
                <a:ext cx="118" cy="119"/>
              </a:xfrm>
              <a:prstGeom prst="irregularSeal2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 eaLnBrk="1" hangingPunct="1"/>
                <a:endParaRPr lang="nb-NO" b="0">
                  <a:latin typeface="Calibri" charset="0"/>
                </a:endParaRPr>
              </a:p>
            </p:txBody>
          </p:sp>
          <p:sp>
            <p:nvSpPr>
              <p:cNvPr id="35865" name="AutoShape 19"/>
              <p:cNvSpPr>
                <a:spLocks noChangeArrowheads="1"/>
              </p:cNvSpPr>
              <p:nvPr/>
            </p:nvSpPr>
            <p:spPr bwMode="auto">
              <a:xfrm>
                <a:off x="5132" y="2727"/>
                <a:ext cx="118" cy="119"/>
              </a:xfrm>
              <a:prstGeom prst="irregularSeal2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 eaLnBrk="1" hangingPunct="1"/>
                <a:endParaRPr lang="nb-NO" b="0">
                  <a:latin typeface="Calibri" charset="0"/>
                </a:endParaRPr>
              </a:p>
            </p:txBody>
          </p:sp>
        </p:grpSp>
        <p:sp>
          <p:nvSpPr>
            <p:cNvPr id="35858" name="AutoShape 21"/>
            <p:cNvSpPr>
              <a:spLocks noChangeArrowheads="1"/>
            </p:cNvSpPr>
            <p:nvPr/>
          </p:nvSpPr>
          <p:spPr bwMode="auto">
            <a:xfrm>
              <a:off x="845" y="1603"/>
              <a:ext cx="44" cy="44"/>
            </a:xfrm>
            <a:prstGeom prst="flowChartConnector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/>
            <a:p>
              <a:pPr eaLnBrk="1" hangingPunct="1"/>
              <a:endParaRPr lang="nb-NO" b="0">
                <a:latin typeface="Calibri" charset="0"/>
              </a:endParaRPr>
            </a:p>
          </p:txBody>
        </p:sp>
        <p:sp>
          <p:nvSpPr>
            <p:cNvPr id="35859" name="AutoShape 22"/>
            <p:cNvSpPr>
              <a:spLocks noChangeArrowheads="1"/>
            </p:cNvSpPr>
            <p:nvPr/>
          </p:nvSpPr>
          <p:spPr bwMode="auto">
            <a:xfrm>
              <a:off x="5674" y="3302"/>
              <a:ext cx="44" cy="44"/>
            </a:xfrm>
            <a:prstGeom prst="flowChartConnector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/>
            <a:p>
              <a:pPr eaLnBrk="1" hangingPunct="1"/>
              <a:endParaRPr lang="nb-NO" b="0">
                <a:latin typeface="Calibri" charset="0"/>
              </a:endParaRPr>
            </a:p>
          </p:txBody>
        </p:sp>
      </p:grpSp>
      <p:sp>
        <p:nvSpPr>
          <p:cNvPr id="65560" name="Freeform 24"/>
          <p:cNvSpPr>
            <a:spLocks/>
          </p:cNvSpPr>
          <p:nvPr/>
        </p:nvSpPr>
        <p:spPr bwMode="auto">
          <a:xfrm>
            <a:off x="668338" y="2484438"/>
            <a:ext cx="7683500" cy="2687637"/>
          </a:xfrm>
          <a:custGeom>
            <a:avLst/>
            <a:gdLst>
              <a:gd name="T0" fmla="*/ 0 w 4840"/>
              <a:gd name="T1" fmla="*/ 22680608 h 1693"/>
              <a:gd name="T2" fmla="*/ 1847275325 w 4840"/>
              <a:gd name="T3" fmla="*/ 22680608 h 1693"/>
              <a:gd name="T4" fmla="*/ 2147483647 w 4840"/>
              <a:gd name="T5" fmla="*/ 163809332 h 1693"/>
              <a:gd name="T6" fmla="*/ 2147483647 w 4840"/>
              <a:gd name="T7" fmla="*/ 433466794 h 1693"/>
              <a:gd name="T8" fmla="*/ 2147483647 w 4840"/>
              <a:gd name="T9" fmla="*/ 889614197 h 1693"/>
              <a:gd name="T10" fmla="*/ 2147483647 w 4840"/>
              <a:gd name="T11" fmla="*/ 1678423750 h 1693"/>
              <a:gd name="T12" fmla="*/ 2147483647 w 4840"/>
              <a:gd name="T13" fmla="*/ 2147483647 h 1693"/>
              <a:gd name="T14" fmla="*/ 2147483647 w 4840"/>
              <a:gd name="T15" fmla="*/ 2147483647 h 169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4840"/>
              <a:gd name="T25" fmla="*/ 0 h 1693"/>
              <a:gd name="T26" fmla="*/ 4840 w 4840"/>
              <a:gd name="T27" fmla="*/ 1693 h 1693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4840" h="1693">
                <a:moveTo>
                  <a:pt x="0" y="9"/>
                </a:moveTo>
                <a:cubicBezTo>
                  <a:pt x="230" y="4"/>
                  <a:pt x="461" y="0"/>
                  <a:pt x="733" y="9"/>
                </a:cubicBezTo>
                <a:cubicBezTo>
                  <a:pt x="1005" y="18"/>
                  <a:pt x="1371" y="38"/>
                  <a:pt x="1634" y="65"/>
                </a:cubicBezTo>
                <a:cubicBezTo>
                  <a:pt x="1897" y="92"/>
                  <a:pt x="2085" y="124"/>
                  <a:pt x="2310" y="172"/>
                </a:cubicBezTo>
                <a:cubicBezTo>
                  <a:pt x="2535" y="220"/>
                  <a:pt x="2761" y="271"/>
                  <a:pt x="2986" y="353"/>
                </a:cubicBezTo>
                <a:cubicBezTo>
                  <a:pt x="3211" y="435"/>
                  <a:pt x="3438" y="533"/>
                  <a:pt x="3663" y="666"/>
                </a:cubicBezTo>
                <a:cubicBezTo>
                  <a:pt x="3888" y="799"/>
                  <a:pt x="4143" y="983"/>
                  <a:pt x="4339" y="1154"/>
                </a:cubicBezTo>
                <a:cubicBezTo>
                  <a:pt x="4535" y="1325"/>
                  <a:pt x="4687" y="1509"/>
                  <a:pt x="4840" y="1693"/>
                </a:cubicBezTo>
              </a:path>
            </a:pathLst>
          </a:custGeom>
          <a:noFill/>
          <a:ln w="28575">
            <a:solidFill>
              <a:schemeClr val="accent2"/>
            </a:solidFill>
            <a:prstDash val="sysDot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nb-NO"/>
          </a:p>
        </p:txBody>
      </p:sp>
      <p:sp>
        <p:nvSpPr>
          <p:cNvPr id="35854" name="Text Box 25"/>
          <p:cNvSpPr txBox="1">
            <a:spLocks noChangeArrowheads="1"/>
          </p:cNvSpPr>
          <p:nvPr/>
        </p:nvSpPr>
        <p:spPr bwMode="auto">
          <a:xfrm>
            <a:off x="5105400" y="5181600"/>
            <a:ext cx="38862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0">
                <a:latin typeface="Calibri" charset="0"/>
              </a:rPr>
              <a:t>Multiple thin layers of, for example, silicon sensors</a:t>
            </a:r>
            <a:r>
              <a:rPr lang="nb-NO" b="0">
                <a:latin typeface="Calibri" charset="0"/>
              </a:rPr>
              <a:t> or gas volumes</a:t>
            </a:r>
            <a:endParaRPr lang="en-US" b="0">
              <a:latin typeface="Calibri" charset="0"/>
            </a:endParaRPr>
          </a:p>
        </p:txBody>
      </p:sp>
      <p:pic>
        <p:nvPicPr>
          <p:cNvPr id="3585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33800"/>
            <a:ext cx="4500563" cy="3033713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56" name="Text Box 25"/>
          <p:cNvSpPr txBox="1">
            <a:spLocks noChangeArrowheads="1"/>
          </p:cNvSpPr>
          <p:nvPr/>
        </p:nvSpPr>
        <p:spPr bwMode="auto">
          <a:xfrm>
            <a:off x="2438400" y="6019800"/>
            <a:ext cx="3473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nb-NO"/>
              <a:t>Time Projection Chamber TPC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5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49" grpId="0" animBg="1"/>
      <p:bldP spid="6556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F6559F7-8E69-E94F-8958-590726C80E9E}" type="slidenum">
              <a:rPr lang="en-US">
                <a:solidFill>
                  <a:schemeClr val="bg2"/>
                </a:solidFill>
                <a:latin typeface="Times New Roman" charset="0"/>
              </a:rPr>
              <a:pPr/>
              <a:t>22</a:t>
            </a:fld>
            <a:endParaRPr lang="en-US" b="0">
              <a:solidFill>
                <a:schemeClr val="bg2"/>
              </a:solidFill>
              <a:latin typeface="Times New Roman" charset="0"/>
            </a:endParaRPr>
          </a:p>
        </p:txBody>
      </p:sp>
      <p:sp>
        <p:nvSpPr>
          <p:cNvPr id="36867" name="Slide Number Placeholder 5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41B8FC54-145A-1249-89BE-E0CBED4ED733}" type="slidenum">
              <a:rPr lang="en-US" sz="1200" b="0">
                <a:solidFill>
                  <a:srgbClr val="898989"/>
                </a:solidFill>
                <a:cs typeface="Arial" charset="0"/>
              </a:rPr>
              <a:pPr algn="r" eaLnBrk="1" hangingPunct="1"/>
              <a:t>22</a:t>
            </a:fld>
            <a:endParaRPr lang="en-US" sz="1200" b="0">
              <a:solidFill>
                <a:srgbClr val="898989"/>
              </a:solidFill>
              <a:cs typeface="Arial" charset="0"/>
            </a:endParaRPr>
          </a:p>
        </p:txBody>
      </p:sp>
      <p:sp>
        <p:nvSpPr>
          <p:cNvPr id="3686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1628775"/>
            <a:ext cx="3959225" cy="4895850"/>
          </a:xfrm>
          <a:noFill/>
        </p:spPr>
        <p:txBody>
          <a:bodyPr lIns="91440" tIns="45720" rIns="91440" bIns="45720"/>
          <a:lstStyle/>
          <a:p>
            <a:pPr marL="342900" indent="-342900"/>
            <a:r>
              <a:rPr lang="en-US" sz="1800">
                <a:latin typeface="Arial" charset="0"/>
              </a:rPr>
              <a:t>Large volume gas detector</a:t>
            </a:r>
          </a:p>
          <a:p>
            <a:pPr marL="342900" indent="-342900"/>
            <a:r>
              <a:rPr lang="en-US" sz="1800">
                <a:latin typeface="Arial" charset="0"/>
              </a:rPr>
              <a:t>Drift volume and MPWC at the</a:t>
            </a:r>
            <a:br>
              <a:rPr lang="en-US" sz="1800">
                <a:latin typeface="Arial" charset="0"/>
              </a:rPr>
            </a:br>
            <a:r>
              <a:rPr lang="en-US" sz="1800">
                <a:latin typeface="Arial" charset="0"/>
              </a:rPr>
              <a:t>end caps</a:t>
            </a:r>
          </a:p>
          <a:p>
            <a:pPr marL="342900" indent="-342900"/>
            <a:r>
              <a:rPr lang="en-US" sz="1800">
                <a:latin typeface="Arial" charset="0"/>
              </a:rPr>
              <a:t>3-dim. </a:t>
            </a:r>
            <a:r>
              <a:rPr lang="ja-JP" altLang="en-US" sz="1800">
                <a:latin typeface="Arial" charset="0"/>
              </a:rPr>
              <a:t>“</a:t>
            </a:r>
            <a:r>
              <a:rPr lang="en-US" sz="1800">
                <a:latin typeface="Arial" charset="0"/>
              </a:rPr>
              <a:t>continuous</a:t>
            </a:r>
            <a:r>
              <a:rPr lang="ja-JP" altLang="en-US" sz="1800">
                <a:latin typeface="Arial" charset="0"/>
              </a:rPr>
              <a:t>”</a:t>
            </a:r>
            <a:r>
              <a:rPr lang="en-US" sz="1800">
                <a:latin typeface="Arial" charset="0"/>
              </a:rPr>
              <a:t> tracking device for charged particles</a:t>
            </a:r>
          </a:p>
          <a:p>
            <a:pPr marL="742950" lvl="1" indent="-285750"/>
            <a:r>
              <a:rPr lang="en-US" sz="1600">
                <a:latin typeface="Arial" charset="0"/>
              </a:rPr>
              <a:t>x,y of pad</a:t>
            </a:r>
          </a:p>
          <a:p>
            <a:pPr marL="742950" lvl="1" indent="-285750"/>
            <a:r>
              <a:rPr lang="en-US" sz="1600">
                <a:latin typeface="Arial" charset="0"/>
              </a:rPr>
              <a:t>z derived from drift time</a:t>
            </a:r>
          </a:p>
          <a:p>
            <a:pPr marL="342900" indent="-342900"/>
            <a:r>
              <a:rPr lang="en-US" sz="1800">
                <a:latin typeface="Arial" charset="0"/>
              </a:rPr>
              <a:t>Designed to record up to 20000 tracks</a:t>
            </a:r>
          </a:p>
          <a:p>
            <a:pPr marL="342900" indent="-342900"/>
            <a:r>
              <a:rPr lang="en-US" sz="1800">
                <a:latin typeface="Arial" charset="0"/>
              </a:rPr>
              <a:t>Event rate:  about 1 kHz</a:t>
            </a:r>
          </a:p>
          <a:p>
            <a:pPr marL="342900" indent="-342900"/>
            <a:r>
              <a:rPr lang="en-US" sz="1800">
                <a:latin typeface="Arial" charset="0"/>
              </a:rPr>
              <a:t>Typical event size for a central Pb+Pb collision:</a:t>
            </a:r>
            <a:br>
              <a:rPr lang="en-US" sz="1800">
                <a:latin typeface="Arial" charset="0"/>
              </a:rPr>
            </a:br>
            <a:r>
              <a:rPr lang="en-US" sz="1800">
                <a:latin typeface="Arial" charset="0"/>
              </a:rPr>
              <a:t>about 75 MByte</a:t>
            </a:r>
          </a:p>
        </p:txBody>
      </p:sp>
      <p:pic>
        <p:nvPicPr>
          <p:cNvPr id="3686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1341438"/>
            <a:ext cx="4500562" cy="303371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70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52400"/>
            <a:ext cx="8229600" cy="1143000"/>
          </a:xfrm>
          <a:noFill/>
        </p:spPr>
        <p:txBody>
          <a:bodyPr lIns="91440" tIns="45720" rIns="91440" bIns="45720"/>
          <a:lstStyle/>
          <a:p>
            <a:r>
              <a:rPr lang="en-US">
                <a:latin typeface="Arial" charset="0"/>
              </a:rPr>
              <a:t>ALICE TPC</a:t>
            </a:r>
          </a:p>
        </p:txBody>
      </p:sp>
      <p:sp>
        <p:nvSpPr>
          <p:cNvPr id="36871" name="Rectangle 6"/>
          <p:cNvSpPr>
            <a:spLocks noChangeArrowheads="1"/>
          </p:cNvSpPr>
          <p:nvPr/>
        </p:nvSpPr>
        <p:spPr bwMode="auto">
          <a:xfrm>
            <a:off x="4932363" y="4437063"/>
            <a:ext cx="4176712" cy="2376487"/>
          </a:xfrm>
          <a:prstGeom prst="rect">
            <a:avLst/>
          </a:prstGeom>
          <a:blipFill dpi="0" rotWithShape="0">
            <a:blip r:embed="rId3"/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 anchorCtr="1"/>
          <a:lstStyle/>
          <a:p>
            <a:pPr algn="ctr" defTabSz="457200" eaLnBrk="1">
              <a:lnSpc>
                <a:spcPct val="93000"/>
              </a:lnSpc>
              <a:buClr>
                <a:srgbClr val="000000"/>
              </a:buClr>
              <a:buSzPct val="45000"/>
              <a:buFont typeface="Wingdings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GB" b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36872" name="Line 8"/>
          <p:cNvSpPr>
            <a:spLocks noChangeShapeType="1"/>
          </p:cNvSpPr>
          <p:nvPr/>
        </p:nvSpPr>
        <p:spPr bwMode="auto">
          <a:xfrm flipH="1">
            <a:off x="4572000" y="2686050"/>
            <a:ext cx="1368425" cy="222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nb-NO"/>
          </a:p>
        </p:txBody>
      </p:sp>
      <p:sp>
        <p:nvSpPr>
          <p:cNvPr id="36873" name="Line 9"/>
          <p:cNvSpPr>
            <a:spLocks noChangeShapeType="1"/>
          </p:cNvSpPr>
          <p:nvPr/>
        </p:nvSpPr>
        <p:spPr bwMode="auto">
          <a:xfrm>
            <a:off x="4572000" y="2708275"/>
            <a:ext cx="0" cy="28082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nb-NO"/>
          </a:p>
        </p:txBody>
      </p:sp>
      <p:sp>
        <p:nvSpPr>
          <p:cNvPr id="36874" name="Rectangle 10"/>
          <p:cNvSpPr>
            <a:spLocks noChangeArrowheads="1"/>
          </p:cNvSpPr>
          <p:nvPr/>
        </p:nvSpPr>
        <p:spPr bwMode="auto">
          <a:xfrm>
            <a:off x="4837113" y="4365625"/>
            <a:ext cx="4284662" cy="24209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b-NO"/>
          </a:p>
        </p:txBody>
      </p:sp>
      <p:sp>
        <p:nvSpPr>
          <p:cNvPr id="36875" name="Line 11"/>
          <p:cNvSpPr>
            <a:spLocks noChangeShapeType="1"/>
          </p:cNvSpPr>
          <p:nvPr/>
        </p:nvSpPr>
        <p:spPr bwMode="auto">
          <a:xfrm>
            <a:off x="4572000" y="5516563"/>
            <a:ext cx="2159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nb-NO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C1E3F59-69C5-0946-A3DD-DD17A6FD384B}" type="slidenum">
              <a:rPr lang="en-US">
                <a:solidFill>
                  <a:schemeClr val="bg2"/>
                </a:solidFill>
                <a:latin typeface="Times New Roman" charset="0"/>
              </a:rPr>
              <a:pPr/>
              <a:t>23</a:t>
            </a:fld>
            <a:endParaRPr lang="en-US" b="0">
              <a:solidFill>
                <a:schemeClr val="bg2"/>
              </a:solidFill>
              <a:latin typeface="Times New Roman" charset="0"/>
            </a:endParaRPr>
          </a:p>
        </p:txBody>
      </p:sp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>
          <a:xfrm>
            <a:off x="5219700" y="46038"/>
            <a:ext cx="3673475" cy="1295400"/>
          </a:xfrm>
        </p:spPr>
        <p:txBody>
          <a:bodyPr/>
          <a:lstStyle/>
          <a:p>
            <a:pPr algn="ctr"/>
            <a:r>
              <a:rPr lang="en-US" sz="2800">
                <a:latin typeface="Arial" charset="0"/>
              </a:rPr>
              <a:t> ALICE TPC: </a:t>
            </a:r>
            <a:br>
              <a:rPr lang="en-US" sz="2800">
                <a:latin typeface="Arial" charset="0"/>
              </a:rPr>
            </a:br>
            <a:r>
              <a:rPr lang="en-US" sz="2800">
                <a:latin typeface="Arial" charset="0"/>
              </a:rPr>
              <a:t>5 years of construction</a:t>
            </a:r>
            <a:r>
              <a:rPr lang="en-US">
                <a:latin typeface="Arial" charset="0"/>
              </a:rPr>
              <a:t> </a:t>
            </a:r>
          </a:p>
        </p:txBody>
      </p:sp>
      <p:pic>
        <p:nvPicPr>
          <p:cNvPr id="3789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438400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3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0775" y="0"/>
            <a:ext cx="2586038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4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52800"/>
            <a:ext cx="4994275" cy="3602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5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4275" y="1603375"/>
            <a:ext cx="3638550" cy="525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9CFDB0E-ECF8-5042-BB79-5470B7C1E8E6}" type="slidenum">
              <a:rPr lang="en-US">
                <a:solidFill>
                  <a:schemeClr val="bg2"/>
                </a:solidFill>
                <a:latin typeface="Times New Roman" charset="0"/>
              </a:rPr>
              <a:pPr/>
              <a:t>24</a:t>
            </a:fld>
            <a:endParaRPr lang="en-US" b="0">
              <a:solidFill>
                <a:schemeClr val="bg2"/>
              </a:solidFill>
              <a:latin typeface="Times New Roman" charset="0"/>
            </a:endParaRPr>
          </a:p>
        </p:txBody>
      </p:sp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>
          <a:xfrm>
            <a:off x="2879725" y="49213"/>
            <a:ext cx="3536950" cy="585787"/>
          </a:xfrm>
        </p:spPr>
        <p:txBody>
          <a:bodyPr/>
          <a:lstStyle/>
          <a:p>
            <a:r>
              <a:rPr lang="en-US">
                <a:latin typeface="Arial" charset="0"/>
              </a:rPr>
              <a:t>TPC Field Cage</a:t>
            </a:r>
          </a:p>
        </p:txBody>
      </p:sp>
      <p:pic>
        <p:nvPicPr>
          <p:cNvPr id="3891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988" y="700088"/>
            <a:ext cx="7577137" cy="615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A28E7A46-2507-364D-A3BF-B24BFF63BDB4}" type="slidenum">
              <a:rPr lang="en-US">
                <a:solidFill>
                  <a:schemeClr val="bg2"/>
                </a:solidFill>
                <a:latin typeface="Times New Roman" charset="0"/>
              </a:rPr>
              <a:pPr/>
              <a:t>25</a:t>
            </a:fld>
            <a:endParaRPr lang="en-US" b="0">
              <a:solidFill>
                <a:schemeClr val="bg2"/>
              </a:solidFill>
              <a:latin typeface="Times New Roman" charset="0"/>
            </a:endParaRPr>
          </a:p>
        </p:txBody>
      </p:sp>
      <p:pic>
        <p:nvPicPr>
          <p:cNvPr id="3993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7482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2138" y="0"/>
            <a:ext cx="4741862" cy="685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1" name="Text Box 4"/>
          <p:cNvSpPr txBox="1">
            <a:spLocks noChangeArrowheads="1"/>
          </p:cNvSpPr>
          <p:nvPr/>
        </p:nvSpPr>
        <p:spPr bwMode="auto">
          <a:xfrm>
            <a:off x="4891088" y="692150"/>
            <a:ext cx="2668587" cy="54292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Font typeface="Wingdings" charset="0"/>
              <a:buNone/>
            </a:pPr>
            <a:r>
              <a:rPr lang="en-US" sz="1600" b="0">
                <a:solidFill>
                  <a:srgbClr val="0000FF"/>
                </a:solidFill>
              </a:rPr>
              <a:t>Inserting central membrane</a:t>
            </a:r>
          </a:p>
          <a:p>
            <a:pPr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Font typeface="Wingdings" charset="0"/>
              <a:buNone/>
            </a:pPr>
            <a:r>
              <a:rPr lang="en-US" sz="1200" b="0">
                <a:solidFill>
                  <a:srgbClr val="0000FF"/>
                </a:solidFill>
              </a:rPr>
              <a:t>100 </a:t>
            </a:r>
            <a:r>
              <a:rPr lang="en-US" sz="1200" b="0">
                <a:solidFill>
                  <a:srgbClr val="0000FF"/>
                </a:solidFill>
                <a:latin typeface="Symbol" charset="0"/>
              </a:rPr>
              <a:t>m</a:t>
            </a:r>
            <a:r>
              <a:rPr lang="en-US" sz="1200" b="0">
                <a:solidFill>
                  <a:srgbClr val="0000FF"/>
                </a:solidFill>
              </a:rPr>
              <a:t>m alumised Mylar</a:t>
            </a:r>
          </a:p>
        </p:txBody>
      </p:sp>
    </p:spTree>
  </p:cSld>
  <p:clrMapOvr>
    <a:masterClrMapping/>
  </p:clrMapOvr>
  <p:transition xmlns:p14="http://schemas.microsoft.com/office/powerpoint/2010/main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A6DB14CD-F379-314E-9857-8DAC04B8108F}" type="slidenum">
              <a:rPr lang="en-US">
                <a:solidFill>
                  <a:schemeClr val="bg2"/>
                </a:solidFill>
                <a:latin typeface="Times New Roman" charset="0"/>
              </a:rPr>
              <a:pPr/>
              <a:t>26</a:t>
            </a:fld>
            <a:endParaRPr lang="en-US" b="0">
              <a:solidFill>
                <a:schemeClr val="bg2"/>
              </a:solidFill>
              <a:latin typeface="Times New Roman" charset="0"/>
            </a:endParaRPr>
          </a:p>
        </p:txBody>
      </p:sp>
      <p:pic>
        <p:nvPicPr>
          <p:cNvPr id="40963" name="Picture 2" descr="TPCsidechamber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7482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4" name="Picture 3" descr="TPCtotalview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5788" y="0"/>
            <a:ext cx="474821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5" name="Text Box 4"/>
          <p:cNvSpPr txBox="1">
            <a:spLocks noChangeArrowheads="1"/>
          </p:cNvSpPr>
          <p:nvPr/>
        </p:nvSpPr>
        <p:spPr bwMode="auto">
          <a:xfrm>
            <a:off x="2843213" y="0"/>
            <a:ext cx="2990850" cy="322263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Font typeface="Wingdings" charset="0"/>
              <a:buNone/>
            </a:pPr>
            <a:r>
              <a:rPr lang="en-US" sz="1600" b="0">
                <a:solidFill>
                  <a:srgbClr val="0000FF"/>
                </a:solidFill>
              </a:rPr>
              <a:t>Field defining potential network</a:t>
            </a:r>
            <a:endParaRPr lang="en-US" sz="1200" b="0">
              <a:solidFill>
                <a:srgbClr val="0000FF"/>
              </a:solidFill>
            </a:endParaRPr>
          </a:p>
        </p:txBody>
      </p:sp>
      <p:sp>
        <p:nvSpPr>
          <p:cNvPr id="40966" name="Rectangle 2"/>
          <p:cNvSpPr>
            <a:spLocks noChangeArrowheads="1"/>
          </p:cNvSpPr>
          <p:nvPr/>
        </p:nvSpPr>
        <p:spPr bwMode="auto">
          <a:xfrm>
            <a:off x="1800225" y="5219700"/>
            <a:ext cx="6372225" cy="15224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30000"/>
              </a:spcBef>
              <a:buSzPct val="100000"/>
            </a:pPr>
            <a:r>
              <a:rPr lang="en-US" sz="2000"/>
              <a:t>Field cage</a:t>
            </a:r>
          </a:p>
          <a:p>
            <a:pPr marL="742950" lvl="1" indent="-285750">
              <a:lnSpc>
                <a:spcPct val="90000"/>
              </a:lnSpc>
              <a:spcBef>
                <a:spcPct val="30000"/>
              </a:spcBef>
              <a:buSzPct val="100000"/>
              <a:buFontTx/>
              <a:buChar char="•"/>
            </a:pPr>
            <a:r>
              <a:rPr lang="en-US" b="0"/>
              <a:t>Low mass field cage: X/X</a:t>
            </a:r>
            <a:r>
              <a:rPr lang="en-US" b="0" baseline="-25000"/>
              <a:t>0</a:t>
            </a:r>
            <a:r>
              <a:rPr lang="en-US" b="0"/>
              <a:t> = 3% at  eta = 0</a:t>
            </a:r>
          </a:p>
          <a:p>
            <a:pPr marL="742950" lvl="1" indent="-285750">
              <a:lnSpc>
                <a:spcPct val="90000"/>
              </a:lnSpc>
              <a:spcBef>
                <a:spcPct val="30000"/>
              </a:spcBef>
              <a:buSzPct val="100000"/>
              <a:buFontTx/>
              <a:buChar char="•"/>
            </a:pPr>
            <a:r>
              <a:rPr lang="en-US" b="0"/>
              <a:t>Suspended Al-Mylar strips, Al-Mylar central electrode</a:t>
            </a:r>
          </a:p>
          <a:p>
            <a:pPr marL="742950" lvl="1" indent="-285750">
              <a:lnSpc>
                <a:spcPct val="90000"/>
              </a:lnSpc>
              <a:spcBef>
                <a:spcPct val="30000"/>
              </a:spcBef>
              <a:buSzPct val="100000"/>
              <a:buFontTx/>
              <a:buChar char="•"/>
            </a:pPr>
            <a:r>
              <a:rPr lang="en-US" b="0"/>
              <a:t>Mechanical precision 0.2 mm</a:t>
            </a:r>
            <a:endParaRPr lang="en-US" sz="1600"/>
          </a:p>
        </p:txBody>
      </p:sp>
    </p:spTree>
  </p:cSld>
  <p:clrMapOvr>
    <a:masterClrMapping/>
  </p:clrMapOvr>
  <p:transition xmlns:p14="http://schemas.microsoft.com/office/powerpoint/2010/main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DDBF8D1E-32F0-2E4A-BB5D-0EB5A6458091}" type="slidenum">
              <a:rPr lang="en-US">
                <a:solidFill>
                  <a:schemeClr val="bg2"/>
                </a:solidFill>
                <a:latin typeface="Times New Roman" charset="0"/>
              </a:rPr>
              <a:pPr/>
              <a:t>27</a:t>
            </a:fld>
            <a:endParaRPr lang="en-US" b="0">
              <a:solidFill>
                <a:schemeClr val="bg2"/>
              </a:solidFill>
              <a:latin typeface="Times New Roman" charset="0"/>
            </a:endParaRPr>
          </a:p>
        </p:txBody>
      </p:sp>
      <p:sp>
        <p:nvSpPr>
          <p:cNvPr id="41987" name="Rectangle 2"/>
          <p:cNvSpPr>
            <a:spLocks noGrp="1" noChangeArrowheads="1"/>
          </p:cNvSpPr>
          <p:nvPr>
            <p:ph type="title"/>
          </p:nvPr>
        </p:nvSpPr>
        <p:spPr>
          <a:xfrm>
            <a:off x="2917825" y="322263"/>
            <a:ext cx="3460750" cy="585787"/>
          </a:xfrm>
        </p:spPr>
        <p:txBody>
          <a:bodyPr/>
          <a:lstStyle/>
          <a:p>
            <a:r>
              <a:rPr lang="en-US" sz="2800">
                <a:latin typeface="Arial" charset="0"/>
              </a:rPr>
              <a:t>Readout Chambers</a:t>
            </a:r>
          </a:p>
        </p:txBody>
      </p:sp>
      <p:pic>
        <p:nvPicPr>
          <p:cNvPr id="4198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484313"/>
            <a:ext cx="3527425" cy="5040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41989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140200" y="1844675"/>
            <a:ext cx="4752975" cy="4175125"/>
          </a:xfrm>
        </p:spPr>
        <p:txBody>
          <a:bodyPr/>
          <a:lstStyle/>
          <a:p>
            <a:r>
              <a:rPr lang="nb-NO" sz="2000" b="0">
                <a:latin typeface="Arial" charset="0"/>
              </a:rPr>
              <a:t>Inner Readout Chambers (IROC)</a:t>
            </a:r>
          </a:p>
          <a:p>
            <a:pPr lvl="1"/>
            <a:r>
              <a:rPr lang="nb-NO" sz="2000" b="0">
                <a:latin typeface="Arial" charset="0"/>
              </a:rPr>
              <a:t>Padsize 4 x 7.5 mm</a:t>
            </a:r>
            <a:r>
              <a:rPr lang="nb-NO" sz="2000" b="0" baseline="30000">
                <a:latin typeface="Arial" charset="0"/>
              </a:rPr>
              <a:t>2</a:t>
            </a:r>
          </a:p>
          <a:p>
            <a:pPr lvl="1"/>
            <a:r>
              <a:rPr lang="nb-NO" sz="2000" b="0">
                <a:latin typeface="Arial" charset="0"/>
              </a:rPr>
              <a:t>Anode-cathode distance 2 mm</a:t>
            </a:r>
          </a:p>
          <a:p>
            <a:r>
              <a:rPr lang="nb-NO" sz="2000" b="0">
                <a:latin typeface="Arial" charset="0"/>
              </a:rPr>
              <a:t>Outer Readout Chambers (OROC)</a:t>
            </a:r>
          </a:p>
          <a:p>
            <a:pPr lvl="1"/>
            <a:r>
              <a:rPr lang="nb-NO" sz="2000" b="0">
                <a:latin typeface="Arial" charset="0"/>
              </a:rPr>
              <a:t>Padsizes 6  x 10 and 6 x 15 mm</a:t>
            </a:r>
            <a:r>
              <a:rPr lang="nb-NO" sz="2000" b="0" baseline="30000">
                <a:latin typeface="Arial" charset="0"/>
              </a:rPr>
              <a:t>2</a:t>
            </a:r>
          </a:p>
          <a:p>
            <a:pPr lvl="1"/>
            <a:r>
              <a:rPr lang="nb-NO" sz="2000" b="0">
                <a:latin typeface="Arial" charset="0"/>
              </a:rPr>
              <a:t>Anode-cathode distance 3 mm</a:t>
            </a:r>
          </a:p>
          <a:p>
            <a:r>
              <a:rPr lang="nb-NO" sz="2000" b="0">
                <a:latin typeface="Arial" charset="0"/>
              </a:rPr>
              <a:t>Gas gain up to  </a:t>
            </a:r>
            <a:r>
              <a:rPr lang="nb-NO" sz="2000" b="0">
                <a:latin typeface="Arial" charset="0"/>
                <a:sym typeface="Symbol" charset="0"/>
              </a:rPr>
              <a:t> </a:t>
            </a:r>
            <a:r>
              <a:rPr lang="nb-NO" sz="2000" b="0">
                <a:latin typeface="Arial" charset="0"/>
              </a:rPr>
              <a:t>2 x 10</a:t>
            </a:r>
            <a:r>
              <a:rPr lang="nb-NO" sz="2000" b="0" baseline="30000">
                <a:latin typeface="Arial" charset="0"/>
              </a:rPr>
              <a:t>4</a:t>
            </a:r>
            <a:endParaRPr lang="nb-NO" sz="2000" b="0">
              <a:latin typeface="Arial" charset="0"/>
            </a:endParaRPr>
          </a:p>
          <a:p>
            <a:r>
              <a:rPr lang="nb-NO" sz="2000" b="0">
                <a:latin typeface="Arial" charset="0"/>
              </a:rPr>
              <a:t>Gating wire grid </a:t>
            </a:r>
          </a:p>
          <a:p>
            <a:pPr lvl="1"/>
            <a:r>
              <a:rPr lang="nb-NO" sz="2000" b="0">
                <a:latin typeface="Arial" charset="0"/>
              </a:rPr>
              <a:t>High suppression of ion feedback (</a:t>
            </a:r>
            <a:r>
              <a:rPr lang="nb-NO" b="0">
                <a:latin typeface="Arial" charset="0"/>
                <a:sym typeface="Symbol" charset="0"/>
              </a:rPr>
              <a:t> </a:t>
            </a:r>
            <a:r>
              <a:rPr lang="nb-NO" b="0">
                <a:latin typeface="Arial" charset="0"/>
              </a:rPr>
              <a:t>10</a:t>
            </a:r>
            <a:r>
              <a:rPr lang="nb-NO" b="0" baseline="30000">
                <a:latin typeface="Arial" charset="0"/>
              </a:rPr>
              <a:t>-5</a:t>
            </a:r>
            <a:r>
              <a:rPr lang="nb-NO" b="0">
                <a:latin typeface="Arial" charset="0"/>
              </a:rPr>
              <a:t>)</a:t>
            </a:r>
          </a:p>
          <a:p>
            <a:pPr lvl="1"/>
            <a:endParaRPr lang="nb-NO" sz="2000" b="0">
              <a:latin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2F311C53-8A86-BA41-ABBD-C9ED4625B183}" type="slidenum">
              <a:rPr lang="en-US">
                <a:solidFill>
                  <a:schemeClr val="bg2"/>
                </a:solidFill>
                <a:latin typeface="Times New Roman" charset="0"/>
              </a:rPr>
              <a:pPr/>
              <a:t>28</a:t>
            </a:fld>
            <a:endParaRPr lang="en-US" b="0">
              <a:solidFill>
                <a:schemeClr val="bg2"/>
              </a:solidFill>
              <a:latin typeface="Times New Roman" charset="0"/>
            </a:endParaRPr>
          </a:p>
        </p:txBody>
      </p:sp>
      <p:sp>
        <p:nvSpPr>
          <p:cNvPr id="43011" name="Rectangle 1026"/>
          <p:cNvSpPr>
            <a:spLocks noGrp="1" noChangeArrowheads="1"/>
          </p:cNvSpPr>
          <p:nvPr>
            <p:ph type="title"/>
          </p:nvPr>
        </p:nvSpPr>
        <p:spPr>
          <a:xfrm>
            <a:off x="2917825" y="49213"/>
            <a:ext cx="3460750" cy="585787"/>
          </a:xfrm>
        </p:spPr>
        <p:txBody>
          <a:bodyPr/>
          <a:lstStyle/>
          <a:p>
            <a:r>
              <a:rPr lang="en-US">
                <a:latin typeface="Arial" charset="0"/>
              </a:rPr>
              <a:t>TPC Chambers</a:t>
            </a:r>
          </a:p>
        </p:txBody>
      </p:sp>
      <p:pic>
        <p:nvPicPr>
          <p:cNvPr id="43012" name="Picture 1027" descr="DSC0313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627063"/>
            <a:ext cx="7667625" cy="6230937"/>
          </a:xfrm>
          <a:prstGeom prst="rect">
            <a:avLst/>
          </a:prstGeom>
          <a:noFill/>
          <a:ln w="1905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0484" name="Picture 1028" descr="DSC03417"/>
          <p:cNvPicPr preferRelativeResize="0">
            <a:picLocks noChangeAspect="1" noChangeArrowheads="1"/>
          </p:cNvPicPr>
          <p:nvPr/>
        </p:nvPicPr>
        <p:blipFill>
          <a:blip r:embed="rId3">
            <a:lum brigh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48050"/>
            <a:ext cx="4787900" cy="3409950"/>
          </a:xfrm>
          <a:prstGeom prst="rect">
            <a:avLst/>
          </a:prstGeom>
          <a:noFill/>
          <a:ln w="1905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014" name="Text Box 1029"/>
          <p:cNvSpPr txBox="1">
            <a:spLocks noChangeArrowheads="1"/>
          </p:cNvSpPr>
          <p:nvPr/>
        </p:nvSpPr>
        <p:spPr bwMode="auto">
          <a:xfrm>
            <a:off x="3635375" y="620713"/>
            <a:ext cx="1154113" cy="322262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Font typeface="Wingdings" charset="0"/>
              <a:buNone/>
            </a:pPr>
            <a:r>
              <a:rPr lang="en-US" sz="1600" b="0">
                <a:solidFill>
                  <a:srgbClr val="0000FF"/>
                </a:solidFill>
              </a:rPr>
              <a:t>First IROC</a:t>
            </a:r>
            <a:endParaRPr lang="en-US" sz="1200" b="0">
              <a:solidFill>
                <a:srgbClr val="0000FF"/>
              </a:solidFill>
            </a:endParaRPr>
          </a:p>
        </p:txBody>
      </p:sp>
      <p:grpSp>
        <p:nvGrpSpPr>
          <p:cNvPr id="660486" name="Group 1030"/>
          <p:cNvGrpSpPr>
            <a:grpSpLocks/>
          </p:cNvGrpSpPr>
          <p:nvPr/>
        </p:nvGrpSpPr>
        <p:grpSpPr bwMode="auto">
          <a:xfrm>
            <a:off x="4787900" y="765175"/>
            <a:ext cx="4319588" cy="6119813"/>
            <a:chOff x="3016" y="482"/>
            <a:chExt cx="2721" cy="3855"/>
          </a:xfrm>
        </p:grpSpPr>
        <p:pic>
          <p:nvPicPr>
            <p:cNvPr id="43016" name="Picture 1031" descr="Drehen vonDSC03408"/>
            <p:cNvPicPr preferRelativeResize="0">
              <a:picLocks noChangeAspect="1" noChangeArrowheads="1"/>
            </p:cNvPicPr>
            <p:nvPr/>
          </p:nvPicPr>
          <p:blipFill>
            <a:blip r:embed="rId4">
              <a:lum bright="30000" contrast="3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6" y="709"/>
              <a:ext cx="2721" cy="3628"/>
            </a:xfrm>
            <a:prstGeom prst="rect">
              <a:avLst/>
            </a:prstGeom>
            <a:noFill/>
            <a:ln w="19050">
              <a:solidFill>
                <a:schemeClr val="hlink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3017" name="Text Box 1032"/>
            <p:cNvSpPr txBox="1">
              <a:spLocks noChangeArrowheads="1"/>
            </p:cNvSpPr>
            <p:nvPr/>
          </p:nvSpPr>
          <p:spPr bwMode="auto">
            <a:xfrm>
              <a:off x="4649" y="482"/>
              <a:ext cx="826" cy="209"/>
            </a:xfrm>
            <a:prstGeom prst="rect">
              <a:avLst/>
            </a:prstGeom>
            <a:solidFill>
              <a:srgbClr val="FFFF00"/>
            </a:solidFill>
            <a:ln w="19050">
              <a:solidFill>
                <a:schemeClr val="hlink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>
                <a:lnSpc>
                  <a:spcPct val="90000"/>
                </a:lnSpc>
                <a:spcBef>
                  <a:spcPct val="30000"/>
                </a:spcBef>
                <a:buClr>
                  <a:schemeClr val="hlink"/>
                </a:buClr>
                <a:buFont typeface="Wingdings" charset="0"/>
                <a:buNone/>
              </a:pPr>
              <a:r>
                <a:rPr lang="en-US" sz="1600" b="0">
                  <a:solidFill>
                    <a:srgbClr val="0000FF"/>
                  </a:solidFill>
                </a:rPr>
                <a:t>Last  OROC</a:t>
              </a:r>
              <a:endParaRPr lang="en-US" sz="1200" b="0">
                <a:solidFill>
                  <a:srgbClr val="0000FF"/>
                </a:solidFill>
              </a:endParaRPr>
            </a:p>
          </p:txBody>
        </p:sp>
      </p:grpSp>
    </p:spTree>
  </p:cSld>
  <p:clrMapOvr>
    <a:masterClrMapping/>
  </p:clrMapOvr>
  <p:transition xmlns:p14="http://schemas.microsoft.com/office/powerpoint/2010/main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6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6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6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6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D934CBB1-5D1A-C640-98C2-978DC9FA01CF}" type="slidenum">
              <a:rPr lang="en-US">
                <a:solidFill>
                  <a:schemeClr val="bg2"/>
                </a:solidFill>
                <a:latin typeface="Times New Roman" charset="0"/>
              </a:rPr>
              <a:pPr/>
              <a:t>29</a:t>
            </a:fld>
            <a:endParaRPr lang="en-US" b="0">
              <a:solidFill>
                <a:schemeClr val="bg2"/>
              </a:solidFill>
              <a:latin typeface="Times New Roman" charset="0"/>
            </a:endParaRPr>
          </a:p>
        </p:txBody>
      </p:sp>
      <p:sp>
        <p:nvSpPr>
          <p:cNvPr id="44035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49213"/>
            <a:ext cx="7010400" cy="585787"/>
          </a:xfrm>
        </p:spPr>
        <p:txBody>
          <a:bodyPr/>
          <a:lstStyle/>
          <a:p>
            <a:r>
              <a:rPr lang="en-US">
                <a:latin typeface="Arial" charset="0"/>
              </a:rPr>
              <a:t>F</a:t>
            </a:r>
            <a:r>
              <a:rPr lang="nb-NO">
                <a:latin typeface="Arial" charset="0"/>
              </a:rPr>
              <a:t>ront-end electronics</a:t>
            </a:r>
            <a:r>
              <a:rPr lang="en-US">
                <a:latin typeface="Arial" charset="0"/>
              </a:rPr>
              <a:t> installation</a:t>
            </a:r>
          </a:p>
        </p:txBody>
      </p:sp>
      <p:pic>
        <p:nvPicPr>
          <p:cNvPr id="44036" name="Picture 3"/>
          <p:cNvPicPr>
            <a:picLocks noChangeAspect="1" noChangeArrowheads="1"/>
          </p:cNvPicPr>
          <p:nvPr/>
        </p:nvPicPr>
        <p:blipFill>
          <a:blip r:embed="rId2">
            <a:lum brigh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4700" y="836613"/>
            <a:ext cx="5829300" cy="6022975"/>
          </a:xfrm>
          <a:prstGeom prst="rect">
            <a:avLst/>
          </a:prstGeom>
          <a:noFill/>
          <a:ln w="1905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4403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6613"/>
            <a:ext cx="3708400" cy="3014662"/>
          </a:xfrm>
          <a:prstGeom prst="rect">
            <a:avLst/>
          </a:prstGeom>
          <a:noFill/>
          <a:ln w="1905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44038" name="Picture 5" descr="DSC0338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44925"/>
            <a:ext cx="3708400" cy="3013075"/>
          </a:xfrm>
          <a:prstGeom prst="rect">
            <a:avLst/>
          </a:prstGeom>
          <a:noFill/>
          <a:ln w="1905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xmlns:p14="http://schemas.microsoft.com/office/powerpoint/2010/main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6BD9C24-9A76-6145-B35B-82C43FB605B9}" type="slidenum">
              <a:rPr lang="en-US">
                <a:solidFill>
                  <a:schemeClr val="bg2"/>
                </a:solidFill>
                <a:latin typeface="Times New Roman" charset="0"/>
              </a:rPr>
              <a:pPr/>
              <a:t>3</a:t>
            </a:fld>
            <a:endParaRPr lang="en-US" b="0">
              <a:solidFill>
                <a:schemeClr val="bg2"/>
              </a:solidFill>
              <a:latin typeface="Times New Roman" charset="0"/>
            </a:endParaRPr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b-NO">
                <a:latin typeface="Arial" charset="0"/>
              </a:rPr>
              <a:t>What is a proton?</a:t>
            </a:r>
            <a:endParaRPr lang="en-US">
              <a:latin typeface="Arial" charset="0"/>
            </a:endParaRP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8610600" cy="39624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nb-NO" sz="2000">
                <a:latin typeface="Arial" charset="0"/>
              </a:rPr>
              <a:t>Looking into a proton:</a:t>
            </a:r>
          </a:p>
          <a:p>
            <a:pPr>
              <a:lnSpc>
                <a:spcPct val="80000"/>
              </a:lnSpc>
            </a:pPr>
            <a:endParaRPr lang="nb-NO" sz="2000">
              <a:latin typeface="Arial" charset="0"/>
            </a:endParaRPr>
          </a:p>
          <a:p>
            <a:pPr>
              <a:lnSpc>
                <a:spcPct val="80000"/>
              </a:lnSpc>
            </a:pPr>
            <a:endParaRPr lang="nb-NO" sz="2000">
              <a:latin typeface="Arial" charset="0"/>
            </a:endParaRPr>
          </a:p>
          <a:p>
            <a:pPr>
              <a:lnSpc>
                <a:spcPct val="80000"/>
              </a:lnSpc>
            </a:pPr>
            <a:endParaRPr lang="nb-NO" sz="2000">
              <a:latin typeface="Arial" charset="0"/>
            </a:endParaRPr>
          </a:p>
          <a:p>
            <a:pPr>
              <a:lnSpc>
                <a:spcPct val="80000"/>
              </a:lnSpc>
            </a:pPr>
            <a:endParaRPr lang="nb-NO" sz="2000">
              <a:latin typeface="Arial" charset="0"/>
            </a:endParaRPr>
          </a:p>
          <a:p>
            <a:pPr>
              <a:lnSpc>
                <a:spcPct val="80000"/>
              </a:lnSpc>
            </a:pPr>
            <a:endParaRPr lang="nb-NO" sz="2000">
              <a:latin typeface="Arial" charset="0"/>
            </a:endParaRPr>
          </a:p>
          <a:p>
            <a:pPr>
              <a:lnSpc>
                <a:spcPct val="80000"/>
              </a:lnSpc>
            </a:pPr>
            <a:endParaRPr lang="nb-NO" sz="2000">
              <a:latin typeface="Arial" charset="0"/>
            </a:endParaRPr>
          </a:p>
          <a:p>
            <a:pPr>
              <a:lnSpc>
                <a:spcPct val="80000"/>
              </a:lnSpc>
            </a:pPr>
            <a:endParaRPr lang="nb-NO" sz="2000">
              <a:latin typeface="Arial" charset="0"/>
            </a:endParaRPr>
          </a:p>
          <a:p>
            <a:pPr>
              <a:lnSpc>
                <a:spcPct val="80000"/>
              </a:lnSpc>
            </a:pPr>
            <a:endParaRPr lang="nb-NO" sz="200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nb-NO" sz="200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nb-NO" sz="200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nb-NO" sz="1600">
                <a:latin typeface="Arial" charset="0"/>
              </a:rPr>
              <a:t>				x: momentum fraction of the proton carried by the parton</a:t>
            </a:r>
            <a:r>
              <a:rPr lang="nb-NO" sz="2000">
                <a:latin typeface="Arial" charset="0"/>
              </a:rPr>
              <a:t> </a:t>
            </a:r>
            <a:endParaRPr lang="en-US" sz="2000">
              <a:latin typeface="Arial" charset="0"/>
            </a:endParaRPr>
          </a:p>
        </p:txBody>
      </p:sp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8988" y="1752600"/>
            <a:ext cx="4930775" cy="336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2294" name="Picture 3" descr="ProtonStructu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84638"/>
            <a:ext cx="2366963" cy="2392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5" name="Text Box 19"/>
          <p:cNvSpPr txBox="1">
            <a:spLocks noChangeArrowheads="1"/>
          </p:cNvSpPr>
          <p:nvPr/>
        </p:nvSpPr>
        <p:spPr bwMode="auto">
          <a:xfrm>
            <a:off x="7275513" y="3352800"/>
            <a:ext cx="15636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nb-NO" sz="1600"/>
              <a:t>low resolution</a:t>
            </a:r>
            <a:endParaRPr lang="en-US" sz="1600"/>
          </a:p>
        </p:txBody>
      </p:sp>
      <p:sp>
        <p:nvSpPr>
          <p:cNvPr id="12296" name="Text Box 20"/>
          <p:cNvSpPr txBox="1">
            <a:spLocks noChangeArrowheads="1"/>
          </p:cNvSpPr>
          <p:nvPr/>
        </p:nvSpPr>
        <p:spPr bwMode="auto">
          <a:xfrm>
            <a:off x="404813" y="6445250"/>
            <a:ext cx="16525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nb-NO" sz="1600"/>
              <a:t>high resolution</a:t>
            </a:r>
            <a:endParaRPr lang="en-US" sz="1600"/>
          </a:p>
        </p:txBody>
      </p:sp>
      <p:sp>
        <p:nvSpPr>
          <p:cNvPr id="12297" name="Text Box 4"/>
          <p:cNvSpPr txBox="1">
            <a:spLocks noChangeArrowheads="1"/>
          </p:cNvSpPr>
          <p:nvPr/>
        </p:nvSpPr>
        <p:spPr bwMode="auto">
          <a:xfrm>
            <a:off x="2133600" y="5638800"/>
            <a:ext cx="701040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/>
              <a:t>A proton is not, in fact, simply</a:t>
            </a:r>
            <a:r>
              <a:rPr lang="nb-NO"/>
              <a:t> </a:t>
            </a:r>
            <a:r>
              <a:rPr lang="en-US"/>
              <a:t>made </a:t>
            </a:r>
            <a:r>
              <a:rPr lang="nb-NO"/>
              <a:t>up of</a:t>
            </a:r>
            <a:r>
              <a:rPr lang="en-US"/>
              <a:t> three quarks (uud)</a:t>
            </a:r>
            <a:r>
              <a:rPr lang="nb-NO"/>
              <a:t>.</a:t>
            </a:r>
            <a:endParaRPr lang="en-US"/>
          </a:p>
          <a:p>
            <a:pPr eaLnBrk="1" hangingPunct="1"/>
            <a:r>
              <a:rPr lang="en-US"/>
              <a:t>There are actually 3 </a:t>
            </a:r>
            <a:r>
              <a:rPr lang="ja-JP" altLang="en-US"/>
              <a:t>“</a:t>
            </a:r>
            <a:r>
              <a:rPr lang="en-US"/>
              <a:t>valence</a:t>
            </a:r>
            <a:r>
              <a:rPr lang="ja-JP" altLang="en-US"/>
              <a:t>”</a:t>
            </a:r>
            <a:r>
              <a:rPr lang="nb-NO"/>
              <a:t> </a:t>
            </a:r>
            <a:r>
              <a:rPr lang="en-US"/>
              <a:t>quarks (uud) + a </a:t>
            </a:r>
            <a:r>
              <a:rPr lang="ja-JP" altLang="en-US"/>
              <a:t>“</a:t>
            </a:r>
            <a:r>
              <a:rPr lang="en-US"/>
              <a:t>sea</a:t>
            </a:r>
            <a:r>
              <a:rPr lang="ja-JP" altLang="en-US"/>
              <a:t>”</a:t>
            </a:r>
            <a:r>
              <a:rPr lang="en-US"/>
              <a:t> of</a:t>
            </a:r>
            <a:r>
              <a:rPr lang="nb-NO"/>
              <a:t> </a:t>
            </a:r>
            <a:r>
              <a:rPr lang="en-US"/>
              <a:t>gluons</a:t>
            </a:r>
            <a:r>
              <a:rPr lang="nb-NO"/>
              <a:t> </a:t>
            </a:r>
            <a:r>
              <a:rPr lang="en-US"/>
              <a:t>and short-lived quark-antiquark</a:t>
            </a:r>
            <a:r>
              <a:rPr lang="nb-NO"/>
              <a:t> </a:t>
            </a:r>
            <a:r>
              <a:rPr lang="en-US"/>
              <a:t>pairs</a:t>
            </a:r>
            <a:r>
              <a:rPr lang="nb-NO"/>
              <a:t>.</a:t>
            </a:r>
            <a:endParaRPr lang="en-US"/>
          </a:p>
        </p:txBody>
      </p:sp>
      <p:sp>
        <p:nvSpPr>
          <p:cNvPr id="12298" name="Oval 22"/>
          <p:cNvSpPr>
            <a:spLocks noChangeArrowheads="1"/>
          </p:cNvSpPr>
          <p:nvPr/>
        </p:nvSpPr>
        <p:spPr bwMode="auto">
          <a:xfrm>
            <a:off x="7162800" y="1524000"/>
            <a:ext cx="1828800" cy="18288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b-NO"/>
          </a:p>
        </p:txBody>
      </p:sp>
      <p:sp>
        <p:nvSpPr>
          <p:cNvPr id="12299" name="Oval 23"/>
          <p:cNvSpPr>
            <a:spLocks noChangeArrowheads="1"/>
          </p:cNvSpPr>
          <p:nvPr/>
        </p:nvSpPr>
        <p:spPr bwMode="auto">
          <a:xfrm>
            <a:off x="7696200" y="1752600"/>
            <a:ext cx="457200" cy="457200"/>
          </a:xfrm>
          <a:prstGeom prst="ellipse">
            <a:avLst/>
          </a:prstGeom>
          <a:solidFill>
            <a:srgbClr val="33CC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nb-NO" sz="1600"/>
              <a:t>u</a:t>
            </a:r>
            <a:endParaRPr lang="en-US" sz="1600"/>
          </a:p>
        </p:txBody>
      </p:sp>
      <p:sp>
        <p:nvSpPr>
          <p:cNvPr id="12300" name="Oval 25"/>
          <p:cNvSpPr>
            <a:spLocks noChangeArrowheads="1"/>
          </p:cNvSpPr>
          <p:nvPr/>
        </p:nvSpPr>
        <p:spPr bwMode="auto">
          <a:xfrm>
            <a:off x="7620000" y="2514600"/>
            <a:ext cx="457200" cy="457200"/>
          </a:xfrm>
          <a:prstGeom prst="ellipse">
            <a:avLst/>
          </a:prstGeom>
          <a:solidFill>
            <a:srgbClr val="FFFF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nb-NO" sz="1600"/>
              <a:t>d</a:t>
            </a:r>
            <a:endParaRPr lang="en-US" sz="1600"/>
          </a:p>
        </p:txBody>
      </p:sp>
      <p:sp>
        <p:nvSpPr>
          <p:cNvPr id="12301" name="Oval 27"/>
          <p:cNvSpPr>
            <a:spLocks noChangeArrowheads="1"/>
          </p:cNvSpPr>
          <p:nvPr/>
        </p:nvSpPr>
        <p:spPr bwMode="auto">
          <a:xfrm>
            <a:off x="8305800" y="2209800"/>
            <a:ext cx="457200" cy="4572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nb-NO" sz="1600"/>
              <a:t>u</a:t>
            </a:r>
            <a:endParaRPr lang="en-US" sz="160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A3E00611-8A59-1C49-9627-6E327E332BED}" type="slidenum">
              <a:rPr lang="en-US">
                <a:solidFill>
                  <a:schemeClr val="bg2"/>
                </a:solidFill>
                <a:latin typeface="Times New Roman" charset="0"/>
              </a:rPr>
              <a:pPr/>
              <a:t>30</a:t>
            </a:fld>
            <a:endParaRPr lang="en-US" b="0">
              <a:solidFill>
                <a:schemeClr val="bg2"/>
              </a:solidFill>
              <a:latin typeface="Times New Roman" charset="0"/>
            </a:endParaRPr>
          </a:p>
        </p:txBody>
      </p:sp>
      <p:pic>
        <p:nvPicPr>
          <p:cNvPr id="45059" name="Picture 2" descr="0606032_01-A4-at-144-dp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BDFD447-70BC-4F4A-8824-3B3DE55845F3}" type="slidenum">
              <a:rPr lang="en-US">
                <a:solidFill>
                  <a:schemeClr val="bg2"/>
                </a:solidFill>
                <a:latin typeface="Times New Roman" charset="0"/>
              </a:rPr>
              <a:pPr/>
              <a:t>31</a:t>
            </a:fld>
            <a:endParaRPr lang="en-US" b="0">
              <a:solidFill>
                <a:schemeClr val="bg2"/>
              </a:solidFill>
              <a:latin typeface="Times New Roman" charset="0"/>
            </a:endParaRPr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b-NO">
                <a:latin typeface="Arial" charset="0"/>
              </a:rPr>
              <a:t>Detectors</a:t>
            </a:r>
            <a:endParaRPr lang="en-US">
              <a:latin typeface="Arial" charset="0"/>
            </a:endParaRPr>
          </a:p>
        </p:txBody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nb-NO">
                <a:latin typeface="Arial" charset="0"/>
              </a:rPr>
              <a:t>Calorimeter </a:t>
            </a:r>
            <a:endParaRPr lang="en-US">
              <a:latin typeface="Arial" charset="0"/>
            </a:endParaRPr>
          </a:p>
        </p:txBody>
      </p:sp>
      <p:sp>
        <p:nvSpPr>
          <p:cNvPr id="46085" name="Rectangle 4"/>
          <p:cNvSpPr>
            <a:spLocks noChangeArrowheads="1"/>
          </p:cNvSpPr>
          <p:nvPr/>
        </p:nvSpPr>
        <p:spPr bwMode="auto">
          <a:xfrm>
            <a:off x="2647950" y="2049463"/>
            <a:ext cx="268288" cy="3544887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1" hangingPunct="1"/>
            <a:endParaRPr lang="nb-NO" b="0">
              <a:latin typeface="Calibri" charset="0"/>
            </a:endParaRPr>
          </a:p>
        </p:txBody>
      </p:sp>
      <p:sp>
        <p:nvSpPr>
          <p:cNvPr id="46086" name="Rectangle 5"/>
          <p:cNvSpPr>
            <a:spLocks noChangeArrowheads="1"/>
          </p:cNvSpPr>
          <p:nvPr/>
        </p:nvSpPr>
        <p:spPr bwMode="auto">
          <a:xfrm>
            <a:off x="7840663" y="2049463"/>
            <a:ext cx="268287" cy="3544887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1" hangingPunct="1"/>
            <a:endParaRPr lang="nb-NO" b="0">
              <a:latin typeface="Calibri" charset="0"/>
            </a:endParaRPr>
          </a:p>
        </p:txBody>
      </p:sp>
      <p:sp>
        <p:nvSpPr>
          <p:cNvPr id="46087" name="Rectangle 6"/>
          <p:cNvSpPr>
            <a:spLocks noChangeArrowheads="1"/>
          </p:cNvSpPr>
          <p:nvPr/>
        </p:nvSpPr>
        <p:spPr bwMode="auto">
          <a:xfrm>
            <a:off x="6800850" y="2049463"/>
            <a:ext cx="268288" cy="3544887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1" hangingPunct="1"/>
            <a:endParaRPr lang="nb-NO" b="0">
              <a:latin typeface="Calibri" charset="0"/>
            </a:endParaRPr>
          </a:p>
        </p:txBody>
      </p:sp>
      <p:sp>
        <p:nvSpPr>
          <p:cNvPr id="46088" name="Rectangle 7"/>
          <p:cNvSpPr>
            <a:spLocks noChangeArrowheads="1"/>
          </p:cNvSpPr>
          <p:nvPr/>
        </p:nvSpPr>
        <p:spPr bwMode="auto">
          <a:xfrm>
            <a:off x="3686175" y="2049463"/>
            <a:ext cx="268288" cy="3544887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1" hangingPunct="1"/>
            <a:endParaRPr lang="nb-NO" b="0">
              <a:latin typeface="Calibri" charset="0"/>
            </a:endParaRPr>
          </a:p>
        </p:txBody>
      </p:sp>
      <p:sp>
        <p:nvSpPr>
          <p:cNvPr id="46089" name="Rectangle 8"/>
          <p:cNvSpPr>
            <a:spLocks noChangeArrowheads="1"/>
          </p:cNvSpPr>
          <p:nvPr/>
        </p:nvSpPr>
        <p:spPr bwMode="auto">
          <a:xfrm>
            <a:off x="4724400" y="2049463"/>
            <a:ext cx="268288" cy="3544887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1" hangingPunct="1"/>
            <a:endParaRPr lang="nb-NO" b="0">
              <a:latin typeface="Calibri" charset="0"/>
            </a:endParaRPr>
          </a:p>
        </p:txBody>
      </p:sp>
      <p:sp>
        <p:nvSpPr>
          <p:cNvPr id="46090" name="Rectangle 9"/>
          <p:cNvSpPr>
            <a:spLocks noChangeArrowheads="1"/>
          </p:cNvSpPr>
          <p:nvPr/>
        </p:nvSpPr>
        <p:spPr bwMode="auto">
          <a:xfrm>
            <a:off x="5762625" y="2049463"/>
            <a:ext cx="268288" cy="3544887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1" hangingPunct="1"/>
            <a:endParaRPr lang="nb-NO" b="0">
              <a:latin typeface="Calibri" charset="0"/>
            </a:endParaRPr>
          </a:p>
        </p:txBody>
      </p:sp>
      <p:sp>
        <p:nvSpPr>
          <p:cNvPr id="46091" name="Rectangle 10"/>
          <p:cNvSpPr>
            <a:spLocks noChangeArrowheads="1"/>
          </p:cNvSpPr>
          <p:nvPr/>
        </p:nvSpPr>
        <p:spPr bwMode="auto">
          <a:xfrm>
            <a:off x="2906713" y="2049463"/>
            <a:ext cx="782637" cy="3544887"/>
          </a:xfrm>
          <a:prstGeom prst="rect">
            <a:avLst/>
          </a:prstGeom>
          <a:solidFill>
            <a:schemeClr val="bg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1" hangingPunct="1"/>
            <a:endParaRPr lang="nb-NO" b="0">
              <a:latin typeface="Calibri" charset="0"/>
            </a:endParaRPr>
          </a:p>
        </p:txBody>
      </p:sp>
      <p:sp>
        <p:nvSpPr>
          <p:cNvPr id="46092" name="Rectangle 11"/>
          <p:cNvSpPr>
            <a:spLocks noChangeArrowheads="1"/>
          </p:cNvSpPr>
          <p:nvPr/>
        </p:nvSpPr>
        <p:spPr bwMode="auto">
          <a:xfrm>
            <a:off x="3943350" y="2041525"/>
            <a:ext cx="782638" cy="3544888"/>
          </a:xfrm>
          <a:prstGeom prst="rect">
            <a:avLst/>
          </a:prstGeom>
          <a:solidFill>
            <a:schemeClr val="bg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1" hangingPunct="1"/>
            <a:endParaRPr lang="nb-NO" b="0">
              <a:latin typeface="Calibri" charset="0"/>
            </a:endParaRPr>
          </a:p>
        </p:txBody>
      </p:sp>
      <p:sp>
        <p:nvSpPr>
          <p:cNvPr id="46093" name="Rectangle 12"/>
          <p:cNvSpPr>
            <a:spLocks noChangeArrowheads="1"/>
          </p:cNvSpPr>
          <p:nvPr/>
        </p:nvSpPr>
        <p:spPr bwMode="auto">
          <a:xfrm>
            <a:off x="7058025" y="2046288"/>
            <a:ext cx="782638" cy="3544887"/>
          </a:xfrm>
          <a:prstGeom prst="rect">
            <a:avLst/>
          </a:prstGeom>
          <a:solidFill>
            <a:schemeClr val="bg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1" hangingPunct="1"/>
            <a:endParaRPr lang="nb-NO" b="0">
              <a:latin typeface="Calibri" charset="0"/>
            </a:endParaRPr>
          </a:p>
        </p:txBody>
      </p:sp>
      <p:sp>
        <p:nvSpPr>
          <p:cNvPr id="46094" name="Rectangle 13"/>
          <p:cNvSpPr>
            <a:spLocks noChangeArrowheads="1"/>
          </p:cNvSpPr>
          <p:nvPr/>
        </p:nvSpPr>
        <p:spPr bwMode="auto">
          <a:xfrm>
            <a:off x="6016625" y="2049463"/>
            <a:ext cx="782638" cy="3544887"/>
          </a:xfrm>
          <a:prstGeom prst="rect">
            <a:avLst/>
          </a:prstGeom>
          <a:solidFill>
            <a:schemeClr val="bg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1" hangingPunct="1"/>
            <a:endParaRPr lang="nb-NO" b="0">
              <a:latin typeface="Calibri" charset="0"/>
            </a:endParaRPr>
          </a:p>
        </p:txBody>
      </p:sp>
      <p:sp>
        <p:nvSpPr>
          <p:cNvPr id="46095" name="Rectangle 14"/>
          <p:cNvSpPr>
            <a:spLocks noChangeArrowheads="1"/>
          </p:cNvSpPr>
          <p:nvPr/>
        </p:nvSpPr>
        <p:spPr bwMode="auto">
          <a:xfrm>
            <a:off x="4986338" y="2052638"/>
            <a:ext cx="782637" cy="3544887"/>
          </a:xfrm>
          <a:prstGeom prst="rect">
            <a:avLst/>
          </a:prstGeom>
          <a:solidFill>
            <a:schemeClr val="bg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1" hangingPunct="1"/>
            <a:endParaRPr lang="nb-NO" b="0">
              <a:latin typeface="Calibri" charset="0"/>
            </a:endParaRPr>
          </a:p>
        </p:txBody>
      </p:sp>
      <p:sp>
        <p:nvSpPr>
          <p:cNvPr id="46096" name="Rectangle 15"/>
          <p:cNvSpPr>
            <a:spLocks noChangeArrowheads="1"/>
          </p:cNvSpPr>
          <p:nvPr/>
        </p:nvSpPr>
        <p:spPr bwMode="auto">
          <a:xfrm>
            <a:off x="1866900" y="2052638"/>
            <a:ext cx="782638" cy="3544887"/>
          </a:xfrm>
          <a:prstGeom prst="rect">
            <a:avLst/>
          </a:prstGeom>
          <a:solidFill>
            <a:schemeClr val="bg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1" hangingPunct="1"/>
            <a:endParaRPr lang="nb-NO" b="0">
              <a:latin typeface="Calibri" charset="0"/>
            </a:endParaRPr>
          </a:p>
        </p:txBody>
      </p:sp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1066800" y="2111375"/>
            <a:ext cx="7745413" cy="3443288"/>
            <a:chOff x="707" y="1403"/>
            <a:chExt cx="4879" cy="1483"/>
          </a:xfrm>
        </p:grpSpPr>
        <p:sp>
          <p:nvSpPr>
            <p:cNvPr id="46099" name="Line 18"/>
            <p:cNvSpPr>
              <a:spLocks noChangeShapeType="1"/>
            </p:cNvSpPr>
            <p:nvPr/>
          </p:nvSpPr>
          <p:spPr bwMode="auto">
            <a:xfrm flipH="1">
              <a:off x="707" y="2129"/>
              <a:ext cx="508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nb-NO"/>
            </a:p>
          </p:txBody>
        </p:sp>
        <p:pic>
          <p:nvPicPr>
            <p:cNvPr id="46100" name="Picture 19" descr="emshower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2" y="1403"/>
              <a:ext cx="4404" cy="14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8629" name="Text Box 21"/>
          <p:cNvSpPr txBox="1">
            <a:spLocks noChangeArrowheads="1"/>
          </p:cNvSpPr>
          <p:nvPr/>
        </p:nvSpPr>
        <p:spPr bwMode="auto">
          <a:xfrm>
            <a:off x="609600" y="5943600"/>
            <a:ext cx="838676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000" b="0">
                <a:latin typeface="Calibri" charset="0"/>
              </a:rPr>
              <a:t>Total </a:t>
            </a:r>
            <a:r>
              <a:rPr lang="nb-NO" sz="2000" b="0">
                <a:latin typeface="Calibri" charset="0"/>
              </a:rPr>
              <a:t>number </a:t>
            </a:r>
            <a:r>
              <a:rPr lang="en-US" sz="2000" b="0">
                <a:latin typeface="Calibri" charset="0"/>
              </a:rPr>
              <a:t>of particles is proportional to energy of incoming particle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29" grpId="0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D8299D3A-B63A-1040-9384-CDBE2231DC23}" type="slidenum">
              <a:rPr lang="en-US">
                <a:solidFill>
                  <a:schemeClr val="bg2"/>
                </a:solidFill>
                <a:latin typeface="Times New Roman" charset="0"/>
              </a:rPr>
              <a:pPr/>
              <a:t>32</a:t>
            </a:fld>
            <a:endParaRPr lang="en-US" b="0">
              <a:solidFill>
                <a:schemeClr val="bg2"/>
              </a:solidFill>
              <a:latin typeface="Times New Roman" charset="0"/>
            </a:endParaRPr>
          </a:p>
        </p:txBody>
      </p:sp>
      <p:sp>
        <p:nvSpPr>
          <p:cNvPr id="48131" name="Slide Number Placeholder 5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A20BCD2C-FB27-6D48-A651-112ACA5661C0}" type="slidenum">
              <a:rPr lang="en-US" sz="1200" b="0">
                <a:solidFill>
                  <a:srgbClr val="898989"/>
                </a:solidFill>
                <a:cs typeface="Arial" charset="0"/>
              </a:rPr>
              <a:pPr algn="r" eaLnBrk="1" hangingPunct="1"/>
              <a:t>32</a:t>
            </a:fld>
            <a:endParaRPr lang="en-US" sz="1200" b="0">
              <a:solidFill>
                <a:srgbClr val="898989"/>
              </a:solidFill>
              <a:cs typeface="Arial" charset="0"/>
            </a:endParaRPr>
          </a:p>
        </p:txBody>
      </p:sp>
      <p:sp>
        <p:nvSpPr>
          <p:cNvPr id="4813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152400"/>
            <a:ext cx="8686800" cy="1143000"/>
          </a:xfrm>
        </p:spPr>
        <p:txBody>
          <a:bodyPr lIns="91440" tIns="45720" rIns="91440" bIns="45720"/>
          <a:lstStyle/>
          <a:p>
            <a:pPr eaLnBrk="1" hangingPunct="1"/>
            <a:r>
              <a:rPr lang="en-US">
                <a:latin typeface="Arial" charset="0"/>
              </a:rPr>
              <a:t>PHOton Spectrometer </a:t>
            </a:r>
            <a:r>
              <a:rPr lang="nb-NO">
                <a:latin typeface="Arial" charset="0"/>
              </a:rPr>
              <a:t>– </a:t>
            </a:r>
            <a:br>
              <a:rPr lang="nb-NO">
                <a:latin typeface="Arial" charset="0"/>
              </a:rPr>
            </a:br>
            <a:r>
              <a:rPr lang="nb-NO">
                <a:latin typeface="Arial" charset="0"/>
              </a:rPr>
              <a:t>                          readout and</a:t>
            </a:r>
            <a:r>
              <a:rPr lang="en-US">
                <a:latin typeface="Arial" charset="0"/>
              </a:rPr>
              <a:t> trigger</a:t>
            </a:r>
          </a:p>
        </p:txBody>
      </p:sp>
      <p:sp>
        <p:nvSpPr>
          <p:cNvPr id="48133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179388" y="1412875"/>
            <a:ext cx="8964612" cy="533400"/>
          </a:xfrm>
          <a:solidFill>
            <a:srgbClr val="FFFFFF"/>
          </a:solidFill>
        </p:spPr>
        <p:txBody>
          <a:bodyPr lIns="91440" tIns="45720" rIns="91440" bIns="45720"/>
          <a:lstStyle/>
          <a:p>
            <a:pPr marL="342900" indent="-342900" eaLnBrk="1" hangingPunct="1">
              <a:lnSpc>
                <a:spcPct val="80000"/>
              </a:lnSpc>
              <a:buFontTx/>
              <a:buNone/>
            </a:pPr>
            <a:r>
              <a:rPr lang="en-US" sz="2000">
                <a:latin typeface="Arial" charset="0"/>
              </a:rPr>
              <a:t>PbO</a:t>
            </a:r>
            <a:r>
              <a:rPr lang="en-US" sz="2000" b="0" baseline="-25000">
                <a:latin typeface="Arial" charset="0"/>
              </a:rPr>
              <a:t>4</a:t>
            </a:r>
            <a:r>
              <a:rPr lang="en-US" sz="2000">
                <a:latin typeface="Arial" charset="0"/>
              </a:rPr>
              <a:t>W- crystal calorimeter for photons, neutral mesons, 1 to &gt; 100 GeV </a:t>
            </a:r>
          </a:p>
          <a:p>
            <a:pPr marL="742950" lvl="1" indent="-285750" eaLnBrk="1" hangingPunct="1">
              <a:lnSpc>
                <a:spcPct val="80000"/>
              </a:lnSpc>
              <a:buFontTx/>
              <a:buNone/>
            </a:pPr>
            <a:endParaRPr lang="el-GR" sz="1600">
              <a:latin typeface="Arial" charset="0"/>
            </a:endParaRPr>
          </a:p>
        </p:txBody>
      </p:sp>
      <p:pic>
        <p:nvPicPr>
          <p:cNvPr id="4813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5363" y="17463"/>
            <a:ext cx="1763712" cy="125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5" name="Picture 5" descr="IMG_0812_1"/>
          <p:cNvPicPr>
            <a:picLocks noChangeAspect="1" noChangeArrowheads="1"/>
          </p:cNvPicPr>
          <p:nvPr/>
        </p:nvPicPr>
        <p:blipFill>
          <a:blip r:embed="rId3">
            <a:lum brigh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12" y="4099011"/>
            <a:ext cx="2036316" cy="2714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6" name="Picture 7" descr="phos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49500"/>
            <a:ext cx="2281238" cy="165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7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3150" y="2636838"/>
            <a:ext cx="107632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48138" name="Text Box 9"/>
          <p:cNvSpPr txBox="1">
            <a:spLocks noChangeArrowheads="1"/>
          </p:cNvSpPr>
          <p:nvPr/>
        </p:nvSpPr>
        <p:spPr bwMode="auto">
          <a:xfrm>
            <a:off x="34925" y="2032000"/>
            <a:ext cx="8858250" cy="3492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nb-NO" sz="1600"/>
              <a:t>Array of crystals         +   APD      +   preamp   +     trigger logic        +     readout     </a:t>
            </a:r>
          </a:p>
        </p:txBody>
      </p:sp>
      <p:pic>
        <p:nvPicPr>
          <p:cNvPr id="48139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2636838"/>
            <a:ext cx="1057275" cy="100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48140" name="Picture 11" descr="1_TRU_TOP_SIDE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2492375"/>
            <a:ext cx="1944687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41" name="Picture 12" descr="5_FPGA_Xilinx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4365625"/>
            <a:ext cx="2519363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42" name="Picture 14" descr="P402005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2420938"/>
            <a:ext cx="1982787" cy="148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43" name="Line 15"/>
          <p:cNvSpPr>
            <a:spLocks noChangeShapeType="1"/>
          </p:cNvSpPr>
          <p:nvPr/>
        </p:nvSpPr>
        <p:spPr bwMode="auto">
          <a:xfrm>
            <a:off x="8675688" y="3068638"/>
            <a:ext cx="468312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nb-NO"/>
          </a:p>
        </p:txBody>
      </p:sp>
      <p:sp>
        <p:nvSpPr>
          <p:cNvPr id="48144" name="Text Box 16"/>
          <p:cNvSpPr txBox="1">
            <a:spLocks noChangeArrowheads="1"/>
          </p:cNvSpPr>
          <p:nvPr/>
        </p:nvSpPr>
        <p:spPr bwMode="auto">
          <a:xfrm>
            <a:off x="8583613" y="2608263"/>
            <a:ext cx="6350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nb-NO" sz="1600"/>
              <a:t>DAQ</a:t>
            </a:r>
          </a:p>
        </p:txBody>
      </p:sp>
      <p:sp>
        <p:nvSpPr>
          <p:cNvPr id="48145" name="Line 17"/>
          <p:cNvSpPr>
            <a:spLocks noChangeShapeType="1"/>
          </p:cNvSpPr>
          <p:nvPr/>
        </p:nvSpPr>
        <p:spPr bwMode="auto">
          <a:xfrm flipH="1">
            <a:off x="5219700" y="2997200"/>
            <a:ext cx="288925" cy="1871663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nb-NO"/>
          </a:p>
        </p:txBody>
      </p:sp>
      <p:sp>
        <p:nvSpPr>
          <p:cNvPr id="48146" name="Line 18"/>
          <p:cNvSpPr>
            <a:spLocks noChangeShapeType="1"/>
          </p:cNvSpPr>
          <p:nvPr/>
        </p:nvSpPr>
        <p:spPr bwMode="auto">
          <a:xfrm>
            <a:off x="5651500" y="2997200"/>
            <a:ext cx="360363" cy="1800225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nb-NO"/>
          </a:p>
        </p:txBody>
      </p:sp>
      <p:sp>
        <p:nvSpPr>
          <p:cNvPr id="48147" name="Text Box 19"/>
          <p:cNvSpPr txBox="1">
            <a:spLocks noChangeArrowheads="1"/>
          </p:cNvSpPr>
          <p:nvPr/>
        </p:nvSpPr>
        <p:spPr bwMode="auto">
          <a:xfrm>
            <a:off x="2195513" y="4192588"/>
            <a:ext cx="4824412" cy="25495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nb-NO" sz="1600"/>
              <a:t>L0 trigger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nb-NO" sz="1600"/>
              <a:t> tasks</a:t>
            </a:r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nb-NO" sz="1600"/>
              <a:t> shower finder</a:t>
            </a:r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nb-NO" sz="1600"/>
              <a:t> energy sum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nb-NO" sz="1600"/>
              <a:t> implementation</a:t>
            </a:r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nb-NO" sz="1600"/>
              <a:t> FPGA</a:t>
            </a:r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nb-NO" sz="1600"/>
              <a:t> VHDL firmware</a:t>
            </a:r>
          </a:p>
        </p:txBody>
      </p:sp>
      <p:sp>
        <p:nvSpPr>
          <p:cNvPr id="48148" name="Line 20"/>
          <p:cNvSpPr>
            <a:spLocks noChangeShapeType="1"/>
          </p:cNvSpPr>
          <p:nvPr/>
        </p:nvSpPr>
        <p:spPr bwMode="auto">
          <a:xfrm>
            <a:off x="7019925" y="5373688"/>
            <a:ext cx="1008063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nb-NO"/>
          </a:p>
        </p:txBody>
      </p:sp>
      <p:sp>
        <p:nvSpPr>
          <p:cNvPr id="48149" name="Text Box 21"/>
          <p:cNvSpPr txBox="1">
            <a:spLocks noChangeArrowheads="1"/>
          </p:cNvSpPr>
          <p:nvPr/>
        </p:nvSpPr>
        <p:spPr bwMode="auto">
          <a:xfrm>
            <a:off x="7143750" y="4913313"/>
            <a:ext cx="14160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nb-NO" sz="1600"/>
              <a:t>L0/L1 trigger</a:t>
            </a:r>
          </a:p>
        </p:txBody>
      </p:sp>
      <p:sp>
        <p:nvSpPr>
          <p:cNvPr id="48150" name="Line 22"/>
          <p:cNvSpPr>
            <a:spLocks noChangeShapeType="1"/>
          </p:cNvSpPr>
          <p:nvPr/>
        </p:nvSpPr>
        <p:spPr bwMode="auto">
          <a:xfrm flipV="1">
            <a:off x="1258888" y="3644900"/>
            <a:ext cx="0" cy="1655763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nb-NO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E1E9CE5F-25DC-7A4B-9966-EC4F79B68D93}" type="slidenum">
              <a:rPr lang="en-US">
                <a:solidFill>
                  <a:schemeClr val="bg2"/>
                </a:solidFill>
                <a:latin typeface="Times New Roman" charset="0"/>
              </a:rPr>
              <a:pPr/>
              <a:t>33</a:t>
            </a:fld>
            <a:endParaRPr lang="en-US" b="0">
              <a:solidFill>
                <a:schemeClr val="bg2"/>
              </a:solidFill>
              <a:latin typeface="Times New Roman" charset="0"/>
            </a:endParaRPr>
          </a:p>
        </p:txBody>
      </p:sp>
      <p:pic>
        <p:nvPicPr>
          <p:cNvPr id="49155" name="Picture 2" descr="phos_to_crad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88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6" name="Text Box 3"/>
          <p:cNvSpPr txBox="1">
            <a:spLocks noChangeArrowheads="1"/>
          </p:cNvSpPr>
          <p:nvPr/>
        </p:nvSpPr>
        <p:spPr bwMode="auto">
          <a:xfrm>
            <a:off x="5897563" y="6346825"/>
            <a:ext cx="3138487" cy="395288"/>
          </a:xfrm>
          <a:prstGeom prst="rect">
            <a:avLst/>
          </a:prstGeom>
          <a:solidFill>
            <a:srgbClr val="FFFF99"/>
          </a:solidFill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0"/>
              <a:t>Installation 1</a:t>
            </a:r>
            <a:r>
              <a:rPr lang="en-US" b="0" baseline="30000"/>
              <a:t>st</a:t>
            </a:r>
            <a:r>
              <a:rPr lang="en-US" b="0"/>
              <a:t> PHOS module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E17C2283-F26F-BB44-8778-79C7DB5D9870}" type="slidenum">
              <a:rPr lang="en-US">
                <a:solidFill>
                  <a:schemeClr val="bg2"/>
                </a:solidFill>
                <a:latin typeface="Times New Roman" charset="0"/>
              </a:rPr>
              <a:pPr/>
              <a:t>34</a:t>
            </a:fld>
            <a:endParaRPr lang="en-US" b="0">
              <a:solidFill>
                <a:schemeClr val="bg2"/>
              </a:solidFill>
              <a:latin typeface="Times New Roman" charset="0"/>
            </a:endParaRPr>
          </a:p>
        </p:txBody>
      </p:sp>
      <p:pic>
        <p:nvPicPr>
          <p:cNvPr id="50179" name="Picture 2" descr="Phos_sab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36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80" name="Text Box 3"/>
          <p:cNvSpPr txBox="1">
            <a:spLocks noChangeArrowheads="1"/>
          </p:cNvSpPr>
          <p:nvPr/>
        </p:nvSpPr>
        <p:spPr bwMode="auto">
          <a:xfrm>
            <a:off x="5514975" y="6462713"/>
            <a:ext cx="3138488" cy="395287"/>
          </a:xfrm>
          <a:prstGeom prst="rect">
            <a:avLst/>
          </a:prstGeom>
          <a:solidFill>
            <a:srgbClr val="FFFF99"/>
          </a:solidFill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0"/>
              <a:t>Installation 1</a:t>
            </a:r>
            <a:r>
              <a:rPr lang="en-US" b="0" baseline="30000"/>
              <a:t>st</a:t>
            </a:r>
            <a:r>
              <a:rPr lang="en-US" b="0"/>
              <a:t> PHOS module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541BDB3-F090-844B-9FD5-9C6B6A2E9E37}" type="slidenum">
              <a:rPr lang="en-US">
                <a:solidFill>
                  <a:schemeClr val="bg2"/>
                </a:solidFill>
                <a:latin typeface="Times New Roman" charset="0"/>
              </a:rPr>
              <a:pPr/>
              <a:t>35</a:t>
            </a:fld>
            <a:endParaRPr lang="en-US" b="0">
              <a:solidFill>
                <a:schemeClr val="bg2"/>
              </a:solidFill>
              <a:latin typeface="Times New Roman" charset="0"/>
            </a:endParaRPr>
          </a:p>
        </p:txBody>
      </p:sp>
      <p:sp>
        <p:nvSpPr>
          <p:cNvPr id="522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b-NO">
                <a:latin typeface="Arial" charset="0"/>
              </a:rPr>
              <a:t>Conclusion</a:t>
            </a:r>
            <a:endParaRPr lang="en-US">
              <a:latin typeface="Arial" charset="0"/>
            </a:endParaRPr>
          </a:p>
        </p:txBody>
      </p:sp>
      <p:sp>
        <p:nvSpPr>
          <p:cNvPr id="52228" name="Text Box 3"/>
          <p:cNvSpPr txBox="1">
            <a:spLocks noChangeArrowheads="1"/>
          </p:cNvSpPr>
          <p:nvPr/>
        </p:nvSpPr>
        <p:spPr bwMode="auto">
          <a:xfrm>
            <a:off x="571500" y="3778250"/>
            <a:ext cx="80010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endParaRPr lang="nb-NO" sz="1600">
              <a:latin typeface="Helvetica" charset="0"/>
              <a:ea typeface="MS PGothic" charset="0"/>
              <a:cs typeface="MS PGothic" charset="0"/>
            </a:endParaRPr>
          </a:p>
        </p:txBody>
      </p:sp>
      <p:sp>
        <p:nvSpPr>
          <p:cNvPr id="52229" name="Rectangle 7"/>
          <p:cNvSpPr>
            <a:spLocks noChangeArrowheads="1"/>
          </p:cNvSpPr>
          <p:nvPr/>
        </p:nvSpPr>
        <p:spPr bwMode="auto">
          <a:xfrm>
            <a:off x="696913" y="1340768"/>
            <a:ext cx="7989887" cy="3884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marL="285750" indent="-285750">
              <a:lnSpc>
                <a:spcPct val="90000"/>
              </a:lnSpc>
              <a:spcBef>
                <a:spcPct val="30000"/>
              </a:spcBef>
              <a:buSzPct val="100000"/>
              <a:buFontTx/>
              <a:buChar char="•"/>
            </a:pPr>
            <a:r>
              <a:rPr lang="nb-NO" sz="2400" dirty="0"/>
              <a:t>The LHC </a:t>
            </a:r>
            <a:r>
              <a:rPr lang="nb-NO" sz="2400" dirty="0" err="1"/>
              <a:t>project</a:t>
            </a:r>
            <a:r>
              <a:rPr lang="nb-NO" sz="2400" dirty="0"/>
              <a:t> at CERN is in </a:t>
            </a:r>
            <a:r>
              <a:rPr lang="nb-NO" sz="2400" dirty="0" err="1"/>
              <a:t>operation</a:t>
            </a:r>
            <a:endParaRPr lang="nb-NO" sz="2400" dirty="0"/>
          </a:p>
          <a:p>
            <a:pPr marL="285750" indent="-285750">
              <a:lnSpc>
                <a:spcPct val="90000"/>
              </a:lnSpc>
              <a:spcBef>
                <a:spcPct val="30000"/>
              </a:spcBef>
              <a:buSzPct val="100000"/>
              <a:buFontTx/>
              <a:buChar char="•"/>
            </a:pPr>
            <a:r>
              <a:rPr lang="nb-NO" sz="2400" dirty="0" smtClean="0"/>
              <a:t>Has </a:t>
            </a:r>
            <a:r>
              <a:rPr lang="nb-NO" sz="2400" dirty="0" err="1" smtClean="0"/>
              <a:t>produced</a:t>
            </a:r>
            <a:r>
              <a:rPr lang="nb-NO" sz="2400" dirty="0" smtClean="0"/>
              <a:t> and </a:t>
            </a:r>
            <a:r>
              <a:rPr lang="nb-NO" sz="2400" dirty="0" err="1" smtClean="0"/>
              <a:t>will</a:t>
            </a:r>
            <a:r>
              <a:rPr lang="nb-NO" sz="2400" dirty="0" smtClean="0"/>
              <a:t> </a:t>
            </a:r>
            <a:r>
              <a:rPr lang="nb-NO" sz="2400" dirty="0" err="1" smtClean="0"/>
              <a:t>produce</a:t>
            </a:r>
            <a:r>
              <a:rPr lang="nb-NO" sz="2400" dirty="0" smtClean="0"/>
              <a:t> </a:t>
            </a:r>
            <a:r>
              <a:rPr lang="nb-NO" sz="2400" dirty="0"/>
              <a:t>a plethora </a:t>
            </a:r>
            <a:r>
              <a:rPr lang="nb-NO" sz="2400" dirty="0" err="1"/>
              <a:t>of</a:t>
            </a:r>
            <a:r>
              <a:rPr lang="nb-NO" sz="2400" dirty="0"/>
              <a:t> data during </a:t>
            </a:r>
            <a:r>
              <a:rPr lang="nb-NO" sz="2400" dirty="0" err="1"/>
              <a:t>the</a:t>
            </a:r>
            <a:r>
              <a:rPr lang="nb-NO" sz="2400" dirty="0"/>
              <a:t> </a:t>
            </a:r>
            <a:r>
              <a:rPr lang="nb-NO" sz="2400" dirty="0" err="1"/>
              <a:t>next</a:t>
            </a:r>
            <a:r>
              <a:rPr lang="nb-NO" sz="2400" dirty="0"/>
              <a:t> </a:t>
            </a:r>
            <a:r>
              <a:rPr lang="nb-NO" sz="2400" dirty="0" err="1"/>
              <a:t>decades</a:t>
            </a:r>
            <a:endParaRPr lang="nb-NO" sz="2400" dirty="0"/>
          </a:p>
          <a:p>
            <a:pPr marL="285750" indent="-285750">
              <a:lnSpc>
                <a:spcPct val="90000"/>
              </a:lnSpc>
              <a:spcBef>
                <a:spcPct val="30000"/>
              </a:spcBef>
              <a:buSzPct val="100000"/>
              <a:buFontTx/>
              <a:buChar char="•"/>
            </a:pPr>
            <a:r>
              <a:rPr lang="nb-NO" sz="2400" dirty="0"/>
              <a:t>Will </a:t>
            </a:r>
            <a:r>
              <a:rPr lang="nb-NO" sz="2400" dirty="0" err="1"/>
              <a:t>answer</a:t>
            </a:r>
            <a:r>
              <a:rPr lang="nb-NO" sz="2400" dirty="0"/>
              <a:t> </a:t>
            </a:r>
            <a:r>
              <a:rPr lang="nb-NO" sz="2400" dirty="0" err="1"/>
              <a:t>many</a:t>
            </a:r>
            <a:r>
              <a:rPr lang="nb-NO" sz="2400" dirty="0"/>
              <a:t> </a:t>
            </a:r>
            <a:r>
              <a:rPr lang="nb-NO" sz="2400" dirty="0" smtClean="0"/>
              <a:t>questions, e.g. </a:t>
            </a:r>
          </a:p>
          <a:p>
            <a:pPr marL="742950" lvl="1" indent="-285750">
              <a:lnSpc>
                <a:spcPct val="90000"/>
              </a:lnSpc>
              <a:spcBef>
                <a:spcPct val="30000"/>
              </a:spcBef>
              <a:buSzPct val="100000"/>
              <a:buFontTx/>
              <a:buChar char="•"/>
            </a:pPr>
            <a:r>
              <a:rPr lang="nb-NO" sz="2400" dirty="0" err="1" smtClean="0"/>
              <a:t>What</a:t>
            </a:r>
            <a:r>
              <a:rPr lang="nb-NO" sz="2400" dirty="0" smtClean="0"/>
              <a:t> </a:t>
            </a:r>
            <a:r>
              <a:rPr lang="nb-NO" sz="2400" dirty="0" err="1" smtClean="0"/>
              <a:t>are</a:t>
            </a:r>
            <a:r>
              <a:rPr lang="nb-NO" sz="2400" dirty="0" smtClean="0"/>
              <a:t> </a:t>
            </a:r>
            <a:r>
              <a:rPr lang="nb-NO" sz="2400" dirty="0" err="1" smtClean="0"/>
              <a:t>the</a:t>
            </a:r>
            <a:r>
              <a:rPr lang="nb-NO" sz="2400" dirty="0" smtClean="0"/>
              <a:t> </a:t>
            </a:r>
            <a:r>
              <a:rPr lang="nb-NO" sz="2400" dirty="0" err="1" smtClean="0"/>
              <a:t>properties</a:t>
            </a:r>
            <a:r>
              <a:rPr lang="nb-NO" sz="2400" dirty="0" smtClean="0"/>
              <a:t> </a:t>
            </a:r>
            <a:r>
              <a:rPr lang="nb-NO" sz="2400" dirty="0" err="1" smtClean="0"/>
              <a:t>of</a:t>
            </a:r>
            <a:r>
              <a:rPr lang="nb-NO" sz="2400" dirty="0" smtClean="0"/>
              <a:t> </a:t>
            </a:r>
            <a:r>
              <a:rPr lang="nb-NO" sz="2400" dirty="0" err="1" smtClean="0"/>
              <a:t>the</a:t>
            </a:r>
            <a:r>
              <a:rPr lang="nb-NO" sz="2400" dirty="0" smtClean="0"/>
              <a:t> </a:t>
            </a:r>
            <a:r>
              <a:rPr lang="nb-NO" sz="2400" dirty="0" err="1" smtClean="0"/>
              <a:t>Quark</a:t>
            </a:r>
            <a:r>
              <a:rPr lang="nb-NO" sz="2400" dirty="0" smtClean="0"/>
              <a:t>-Gluon Plasma, i.e. </a:t>
            </a:r>
            <a:r>
              <a:rPr lang="nb-NO" sz="2400" dirty="0" err="1" smtClean="0"/>
              <a:t>v</a:t>
            </a:r>
            <a:r>
              <a:rPr lang="nb-NO" sz="2400" dirty="0" err="1" smtClean="0"/>
              <a:t>iscosity</a:t>
            </a:r>
            <a:r>
              <a:rPr lang="nb-NO" sz="2400" dirty="0"/>
              <a:t> </a:t>
            </a:r>
            <a:r>
              <a:rPr lang="nb-NO" sz="2400" dirty="0" err="1" smtClean="0"/>
              <a:t>of</a:t>
            </a:r>
            <a:r>
              <a:rPr lang="nb-NO" sz="2400" dirty="0" smtClean="0"/>
              <a:t> </a:t>
            </a:r>
            <a:r>
              <a:rPr lang="nb-NO" sz="2400" dirty="0" err="1" smtClean="0"/>
              <a:t>that</a:t>
            </a:r>
            <a:r>
              <a:rPr lang="nb-NO" sz="2400" dirty="0" smtClean="0"/>
              <a:t> </a:t>
            </a:r>
            <a:r>
              <a:rPr lang="nb-NO" sz="2400" dirty="0" err="1" smtClean="0"/>
              <a:t>perfect</a:t>
            </a:r>
            <a:r>
              <a:rPr lang="nb-NO" sz="2400" dirty="0" smtClean="0"/>
              <a:t> fluid?</a:t>
            </a:r>
          </a:p>
          <a:p>
            <a:pPr marL="742950" lvl="1" indent="-285750">
              <a:lnSpc>
                <a:spcPct val="90000"/>
              </a:lnSpc>
              <a:spcBef>
                <a:spcPct val="30000"/>
              </a:spcBef>
              <a:buSzPct val="100000"/>
              <a:buFontTx/>
              <a:buChar char="•"/>
            </a:pPr>
            <a:r>
              <a:rPr lang="nb-NO" sz="2400" dirty="0" err="1" smtClean="0"/>
              <a:t>What</a:t>
            </a:r>
            <a:r>
              <a:rPr lang="nb-NO" sz="2400" dirty="0" smtClean="0"/>
              <a:t> </a:t>
            </a:r>
            <a:r>
              <a:rPr lang="nb-NO" sz="2400" dirty="0" err="1" smtClean="0"/>
              <a:t>are</a:t>
            </a:r>
            <a:r>
              <a:rPr lang="nb-NO" sz="2400" dirty="0" smtClean="0"/>
              <a:t> </a:t>
            </a:r>
            <a:r>
              <a:rPr lang="nb-NO" sz="2400" dirty="0" err="1" smtClean="0"/>
              <a:t>the</a:t>
            </a:r>
            <a:r>
              <a:rPr lang="nb-NO" sz="2400" dirty="0" smtClean="0"/>
              <a:t> </a:t>
            </a:r>
            <a:r>
              <a:rPr lang="nb-NO" sz="2400" dirty="0" err="1" smtClean="0"/>
              <a:t>implications</a:t>
            </a:r>
            <a:r>
              <a:rPr lang="nb-NO" sz="2400" dirty="0" smtClean="0"/>
              <a:t> for </a:t>
            </a:r>
            <a:r>
              <a:rPr lang="nb-NO" sz="2400" dirty="0" err="1" smtClean="0"/>
              <a:t>the</a:t>
            </a:r>
            <a:r>
              <a:rPr lang="nb-NO" sz="2400" dirty="0" smtClean="0"/>
              <a:t> </a:t>
            </a:r>
            <a:r>
              <a:rPr lang="nb-NO" sz="2400" dirty="0" err="1"/>
              <a:t>Early</a:t>
            </a:r>
            <a:r>
              <a:rPr lang="nb-NO" sz="2400" dirty="0"/>
              <a:t> </a:t>
            </a:r>
            <a:r>
              <a:rPr lang="nb-NO" sz="2400" dirty="0" err="1" smtClean="0"/>
              <a:t>Universe</a:t>
            </a:r>
            <a:r>
              <a:rPr lang="nb-NO" sz="2400" dirty="0"/>
              <a:t> </a:t>
            </a:r>
            <a:r>
              <a:rPr lang="nb-NO" sz="2400" dirty="0" smtClean="0"/>
              <a:t>and </a:t>
            </a:r>
            <a:r>
              <a:rPr lang="nb-NO" sz="2400" dirty="0" err="1" smtClean="0"/>
              <a:t>neutron</a:t>
            </a:r>
            <a:r>
              <a:rPr lang="nb-NO" sz="2400" dirty="0" smtClean="0"/>
              <a:t> stars?</a:t>
            </a:r>
          </a:p>
          <a:p>
            <a:pPr marL="742950" lvl="1" indent="-285750">
              <a:lnSpc>
                <a:spcPct val="90000"/>
              </a:lnSpc>
              <a:spcBef>
                <a:spcPct val="30000"/>
              </a:spcBef>
              <a:buSzPct val="100000"/>
              <a:buFontTx/>
              <a:buChar char="•"/>
            </a:pPr>
            <a:r>
              <a:rPr lang="nb-NO" sz="2400" dirty="0" smtClean="0"/>
              <a:t>…</a:t>
            </a:r>
            <a:endParaRPr lang="nb-NO" sz="2400" dirty="0"/>
          </a:p>
          <a:p>
            <a:pPr marL="285750" indent="-285750">
              <a:lnSpc>
                <a:spcPct val="90000"/>
              </a:lnSpc>
              <a:spcBef>
                <a:spcPct val="30000"/>
              </a:spcBef>
              <a:buSzPct val="100000"/>
              <a:buFontTx/>
              <a:buChar char="•"/>
            </a:pPr>
            <a:r>
              <a:rPr lang="nb-NO" sz="2400" dirty="0"/>
              <a:t>Will </a:t>
            </a:r>
            <a:r>
              <a:rPr lang="nb-NO" sz="2400" dirty="0" err="1"/>
              <a:t>definitely</a:t>
            </a:r>
            <a:r>
              <a:rPr lang="nb-NO" sz="2400" dirty="0"/>
              <a:t> </a:t>
            </a:r>
            <a:r>
              <a:rPr lang="nb-NO" sz="2400" dirty="0" err="1"/>
              <a:t>raise</a:t>
            </a:r>
            <a:r>
              <a:rPr lang="nb-NO" sz="2400" dirty="0"/>
              <a:t> </a:t>
            </a:r>
            <a:r>
              <a:rPr lang="nb-NO" sz="2400" dirty="0" err="1"/>
              <a:t>many</a:t>
            </a:r>
            <a:r>
              <a:rPr lang="nb-NO" sz="2400" dirty="0"/>
              <a:t> more </a:t>
            </a:r>
            <a:r>
              <a:rPr lang="nb-NO" sz="2400" dirty="0" err="1"/>
              <a:t>new</a:t>
            </a:r>
            <a:r>
              <a:rPr lang="nb-NO" sz="2400" dirty="0"/>
              <a:t> questions...</a:t>
            </a:r>
          </a:p>
          <a:p>
            <a:pPr marL="285750" indent="-285750">
              <a:lnSpc>
                <a:spcPct val="90000"/>
              </a:lnSpc>
              <a:spcBef>
                <a:spcPct val="30000"/>
              </a:spcBef>
              <a:buSzPct val="100000"/>
              <a:buFontTx/>
              <a:buChar char="•"/>
            </a:pPr>
            <a:endParaRPr lang="en-US" sz="2400" dirty="0">
              <a:sym typeface="Symbol" charset="0"/>
            </a:endParaRPr>
          </a:p>
        </p:txBody>
      </p:sp>
      <p:sp>
        <p:nvSpPr>
          <p:cNvPr id="52230" name="Rectangle 8"/>
          <p:cNvSpPr>
            <a:spLocks noChangeArrowheads="1"/>
          </p:cNvSpPr>
          <p:nvPr/>
        </p:nvSpPr>
        <p:spPr bwMode="auto">
          <a:xfrm>
            <a:off x="2133600" y="5666506"/>
            <a:ext cx="4770438" cy="858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30000"/>
              </a:spcBef>
              <a:buSzPct val="100000"/>
            </a:pPr>
            <a:r>
              <a:rPr lang="nb-NO" sz="2400" dirty="0">
                <a:solidFill>
                  <a:schemeClr val="accent2"/>
                </a:solidFill>
              </a:rPr>
              <a:t>”</a:t>
            </a:r>
            <a:r>
              <a:rPr lang="nb-NO" sz="2400" dirty="0" err="1">
                <a:solidFill>
                  <a:schemeClr val="accent2"/>
                </a:solidFill>
              </a:rPr>
              <a:t>Daß</a:t>
            </a:r>
            <a:r>
              <a:rPr lang="nb-NO" sz="2400" dirty="0">
                <a:solidFill>
                  <a:schemeClr val="accent2"/>
                </a:solidFill>
              </a:rPr>
              <a:t> </a:t>
            </a:r>
            <a:r>
              <a:rPr lang="nb-NO" sz="2400" dirty="0" err="1">
                <a:solidFill>
                  <a:schemeClr val="accent2"/>
                </a:solidFill>
              </a:rPr>
              <a:t>ich</a:t>
            </a:r>
            <a:r>
              <a:rPr lang="nb-NO" sz="2400" dirty="0">
                <a:solidFill>
                  <a:schemeClr val="accent2"/>
                </a:solidFill>
              </a:rPr>
              <a:t> </a:t>
            </a:r>
            <a:r>
              <a:rPr lang="nb-NO" sz="2400" dirty="0" err="1">
                <a:solidFill>
                  <a:schemeClr val="accent2"/>
                </a:solidFill>
              </a:rPr>
              <a:t>erkenne</a:t>
            </a:r>
            <a:r>
              <a:rPr lang="nb-NO" sz="2400" dirty="0">
                <a:solidFill>
                  <a:schemeClr val="accent2"/>
                </a:solidFill>
              </a:rPr>
              <a:t>, </a:t>
            </a:r>
            <a:r>
              <a:rPr lang="nb-NO" sz="2400" dirty="0" err="1">
                <a:solidFill>
                  <a:schemeClr val="accent2"/>
                </a:solidFill>
              </a:rPr>
              <a:t>was</a:t>
            </a:r>
            <a:r>
              <a:rPr lang="nb-NO" sz="2400" dirty="0">
                <a:solidFill>
                  <a:schemeClr val="accent2"/>
                </a:solidFill>
              </a:rPr>
              <a:t> die Welt </a:t>
            </a:r>
          </a:p>
          <a:p>
            <a:pPr>
              <a:lnSpc>
                <a:spcPct val="90000"/>
              </a:lnSpc>
              <a:spcBef>
                <a:spcPct val="30000"/>
              </a:spcBef>
              <a:buSzPct val="100000"/>
            </a:pPr>
            <a:r>
              <a:rPr lang="nb-NO" sz="2400" dirty="0" err="1">
                <a:solidFill>
                  <a:schemeClr val="accent2"/>
                </a:solidFill>
              </a:rPr>
              <a:t>Im</a:t>
            </a:r>
            <a:r>
              <a:rPr lang="nb-NO" sz="2400" dirty="0">
                <a:solidFill>
                  <a:schemeClr val="accent2"/>
                </a:solidFill>
              </a:rPr>
              <a:t> </a:t>
            </a:r>
            <a:r>
              <a:rPr lang="nb-NO" sz="2400" dirty="0" err="1">
                <a:solidFill>
                  <a:schemeClr val="accent2"/>
                </a:solidFill>
              </a:rPr>
              <a:t>Innersten</a:t>
            </a:r>
            <a:r>
              <a:rPr lang="nb-NO" sz="2400" dirty="0">
                <a:solidFill>
                  <a:schemeClr val="accent2"/>
                </a:solidFill>
              </a:rPr>
              <a:t> </a:t>
            </a:r>
            <a:r>
              <a:rPr lang="nb-NO" sz="2400" dirty="0" err="1">
                <a:solidFill>
                  <a:schemeClr val="accent2"/>
                </a:solidFill>
              </a:rPr>
              <a:t>zusammenhält</a:t>
            </a:r>
            <a:r>
              <a:rPr lang="nb-NO" sz="2400" dirty="0">
                <a:solidFill>
                  <a:schemeClr val="accent2"/>
                </a:solidFill>
              </a:rPr>
              <a:t>, ...”</a:t>
            </a:r>
          </a:p>
        </p:txBody>
      </p:sp>
    </p:spTree>
  </p:cSld>
  <p:clrMapOvr>
    <a:masterClrMapping/>
  </p:clrMapOvr>
  <p:transition xmlns:p14="http://schemas.microsoft.com/office/powerpoint/2010/main" advTm="128000"/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0449A805-22A5-F341-9B5F-941107E43CF0}" type="slidenum">
              <a:rPr lang="en-US">
                <a:solidFill>
                  <a:schemeClr val="bg2"/>
                </a:solidFill>
                <a:latin typeface="Times New Roman" charset="0"/>
              </a:rPr>
              <a:pPr/>
              <a:t>36</a:t>
            </a:fld>
            <a:endParaRPr lang="en-US" b="0">
              <a:solidFill>
                <a:schemeClr val="bg2"/>
              </a:solidFill>
              <a:latin typeface="Times New Roman" charset="0"/>
            </a:endParaRPr>
          </a:p>
        </p:txBody>
      </p:sp>
      <p:sp>
        <p:nvSpPr>
          <p:cNvPr id="5325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900113" y="2565400"/>
            <a:ext cx="7620000" cy="2160588"/>
          </a:xfrm>
        </p:spPr>
        <p:txBody>
          <a:bodyPr/>
          <a:lstStyle/>
          <a:p>
            <a:pPr algn="ctr">
              <a:buFontTx/>
              <a:buNone/>
            </a:pPr>
            <a:r>
              <a:rPr lang="nb-NO" sz="4000">
                <a:latin typeface="Arial" charset="0"/>
              </a:rPr>
              <a:t>The end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59E2E51-0077-4341-AFEE-F565B6338879}" type="slidenum">
              <a:rPr lang="en-US">
                <a:solidFill>
                  <a:schemeClr val="bg2"/>
                </a:solidFill>
                <a:latin typeface="Times New Roman" charset="0"/>
              </a:rPr>
              <a:pPr/>
              <a:t>37</a:t>
            </a:fld>
            <a:endParaRPr lang="en-US" b="0">
              <a:solidFill>
                <a:schemeClr val="bg2"/>
              </a:solidFill>
              <a:latin typeface="Times New Roman" charset="0"/>
            </a:endParaRP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b-NO">
                <a:latin typeface="Arial" charset="0"/>
              </a:rPr>
              <a:t>Matter – the building blocks</a:t>
            </a:r>
          </a:p>
        </p:txBody>
      </p:sp>
      <p:pic>
        <p:nvPicPr>
          <p:cNvPr id="11268" name="Picture 47" descr="950100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95400"/>
            <a:ext cx="6477000" cy="4945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9" name="Rectangle 49"/>
          <p:cNvSpPr>
            <a:spLocks noChangeArrowheads="1"/>
          </p:cNvSpPr>
          <p:nvPr/>
        </p:nvSpPr>
        <p:spPr bwMode="auto">
          <a:xfrm>
            <a:off x="0" y="2743200"/>
            <a:ext cx="8077200" cy="3733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nb-NO" sz="1600"/>
          </a:p>
        </p:txBody>
      </p:sp>
      <p:pic>
        <p:nvPicPr>
          <p:cNvPr id="11270" name="Picture 2"/>
          <p:cNvPicPr>
            <a:picLocks noChangeAspect="1" noChangeArrowheads="1"/>
          </p:cNvPicPr>
          <p:nvPr/>
        </p:nvPicPr>
        <p:blipFill>
          <a:blip r:embed="rId3">
            <a:alphaModFix amt="5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2706688"/>
            <a:ext cx="5410200" cy="4075112"/>
          </a:xfrm>
          <a:prstGeom prst="rect">
            <a:avLst/>
          </a:prstGeom>
          <a:solidFill>
            <a:srgbClr val="00FFFF">
              <a:alpha val="5803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1" name="Rectangle 52"/>
          <p:cNvSpPr>
            <a:spLocks noChangeArrowheads="1"/>
          </p:cNvSpPr>
          <p:nvPr/>
        </p:nvSpPr>
        <p:spPr bwMode="auto">
          <a:xfrm>
            <a:off x="7488238" y="5410200"/>
            <a:ext cx="914400" cy="762000"/>
          </a:xfrm>
          <a:prstGeom prst="rect">
            <a:avLst/>
          </a:prstGeom>
          <a:solidFill>
            <a:srgbClr val="0099FF">
              <a:alpha val="50195"/>
            </a:srgb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b-NO"/>
          </a:p>
        </p:txBody>
      </p:sp>
      <p:sp>
        <p:nvSpPr>
          <p:cNvPr id="11272" name="Line 53"/>
          <p:cNvSpPr>
            <a:spLocks noChangeShapeType="1"/>
          </p:cNvSpPr>
          <p:nvPr/>
        </p:nvSpPr>
        <p:spPr bwMode="auto">
          <a:xfrm>
            <a:off x="8763000" y="3124200"/>
            <a:ext cx="0" cy="3048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nb-NO"/>
          </a:p>
        </p:txBody>
      </p:sp>
      <p:sp>
        <p:nvSpPr>
          <p:cNvPr id="11273" name="Text Box 54"/>
          <p:cNvSpPr txBox="1">
            <a:spLocks noChangeArrowheads="1"/>
          </p:cNvSpPr>
          <p:nvPr/>
        </p:nvSpPr>
        <p:spPr bwMode="auto">
          <a:xfrm rot="5494092">
            <a:off x="8579644" y="4280694"/>
            <a:ext cx="7032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nb-NO" sz="1600"/>
              <a:t>mass</a:t>
            </a:r>
            <a:endParaRPr lang="en-US" sz="1600"/>
          </a:p>
        </p:txBody>
      </p:sp>
      <p:sp>
        <p:nvSpPr>
          <p:cNvPr id="11274" name="Line 55"/>
          <p:cNvSpPr>
            <a:spLocks noChangeShapeType="1"/>
          </p:cNvSpPr>
          <p:nvPr/>
        </p:nvSpPr>
        <p:spPr bwMode="auto">
          <a:xfrm>
            <a:off x="762000" y="3810000"/>
            <a:ext cx="2209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nb-NO"/>
          </a:p>
        </p:txBody>
      </p:sp>
      <p:sp>
        <p:nvSpPr>
          <p:cNvPr id="11275" name="Text Box 57"/>
          <p:cNvSpPr txBox="1">
            <a:spLocks noChangeArrowheads="1"/>
          </p:cNvSpPr>
          <p:nvPr/>
        </p:nvSpPr>
        <p:spPr bwMode="auto">
          <a:xfrm>
            <a:off x="914400" y="3397250"/>
            <a:ext cx="16764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nb-NO" sz="1600"/>
              <a:t>ordinary matter</a:t>
            </a:r>
            <a:endParaRPr lang="en-US" sz="16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23062126-64A5-F14D-AA12-DB5DAB8204D8}" type="slidenum">
              <a:rPr lang="en-US">
                <a:solidFill>
                  <a:schemeClr val="bg2"/>
                </a:solidFill>
                <a:latin typeface="Times New Roman" charset="0"/>
              </a:rPr>
              <a:pPr/>
              <a:t>38</a:t>
            </a:fld>
            <a:endParaRPr lang="en-US" b="0">
              <a:solidFill>
                <a:schemeClr val="bg2"/>
              </a:solidFill>
              <a:latin typeface="Times New Roman" charset="0"/>
            </a:endParaRPr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b-NO">
                <a:latin typeface="Arial" charset="0"/>
              </a:rPr>
              <a:t>More questions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4652963"/>
            <a:ext cx="7775575" cy="2016125"/>
          </a:xfrm>
        </p:spPr>
        <p:txBody>
          <a:bodyPr/>
          <a:lstStyle/>
          <a:p>
            <a:r>
              <a:rPr lang="nb-NO">
                <a:latin typeface="Arial" charset="0"/>
              </a:rPr>
              <a:t>History of the universe</a:t>
            </a:r>
          </a:p>
          <a:p>
            <a:pPr lvl="1"/>
            <a:r>
              <a:rPr lang="nb-NO">
                <a:latin typeface="Arial" charset="0"/>
              </a:rPr>
              <a:t>first 10 </a:t>
            </a:r>
            <a:r>
              <a:rPr lang="nb-NO">
                <a:latin typeface="Arial" charset="0"/>
                <a:sym typeface="Symbol" charset="0"/>
              </a:rPr>
              <a:t>sec: energy density 1 GeV/fm</a:t>
            </a:r>
            <a:r>
              <a:rPr lang="nb-NO" baseline="30000">
                <a:latin typeface="Arial" charset="0"/>
                <a:sym typeface="Symbol" charset="0"/>
              </a:rPr>
              <a:t>3</a:t>
            </a:r>
            <a:r>
              <a:rPr lang="nb-NO">
                <a:latin typeface="Arial" charset="0"/>
                <a:sym typeface="Symbol" charset="0"/>
              </a:rPr>
              <a:t>, temperature 160 MeV</a:t>
            </a:r>
          </a:p>
          <a:p>
            <a:pPr lvl="1"/>
            <a:r>
              <a:rPr lang="nb-NO">
                <a:latin typeface="Arial" charset="0"/>
                <a:sym typeface="Symbol" charset="0"/>
              </a:rPr>
              <a:t>hot soup of quarks, leptons and force carriers, ...</a:t>
            </a:r>
          </a:p>
          <a:p>
            <a:r>
              <a:rPr lang="nb-NO">
                <a:latin typeface="Arial" charset="0"/>
              </a:rPr>
              <a:t>Are there new states of matter at ultrahigh temperatures and densities?</a:t>
            </a:r>
          </a:p>
        </p:txBody>
      </p:sp>
      <p:pic>
        <p:nvPicPr>
          <p:cNvPr id="14341" name="Picture 4" descr="history_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08100"/>
            <a:ext cx="9144000" cy="240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2" name="Line 6"/>
          <p:cNvSpPr>
            <a:spLocks noChangeShapeType="1"/>
          </p:cNvSpPr>
          <p:nvPr/>
        </p:nvSpPr>
        <p:spPr bwMode="auto">
          <a:xfrm>
            <a:off x="3563938" y="3860800"/>
            <a:ext cx="1800225" cy="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nb-NO"/>
          </a:p>
        </p:txBody>
      </p:sp>
      <p:sp>
        <p:nvSpPr>
          <p:cNvPr id="14343" name="Line 7"/>
          <p:cNvSpPr>
            <a:spLocks noChangeShapeType="1"/>
          </p:cNvSpPr>
          <p:nvPr/>
        </p:nvSpPr>
        <p:spPr bwMode="auto">
          <a:xfrm>
            <a:off x="2411413" y="3860800"/>
            <a:ext cx="1296987" cy="0"/>
          </a:xfrm>
          <a:prstGeom prst="line">
            <a:avLst/>
          </a:prstGeom>
          <a:noFill/>
          <a:ln w="57150" cap="rnd">
            <a:solidFill>
              <a:schemeClr val="accent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nb-NO"/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2298700" y="3975100"/>
            <a:ext cx="3425825" cy="317500"/>
          </a:xfrm>
          <a:prstGeom prst="rect">
            <a:avLst/>
          </a:prstGeom>
          <a:noFill/>
          <a:ln w="1270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nb-NO" sz="1400">
                <a:solidFill>
                  <a:schemeClr val="accent2"/>
                </a:solidFill>
              </a:rPr>
              <a:t>soup of quarks, leptons, force carriers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2426E46-E516-F544-B04C-BC8060A186A4}" type="slidenum">
              <a:rPr lang="en-US">
                <a:solidFill>
                  <a:schemeClr val="bg2"/>
                </a:solidFill>
                <a:latin typeface="Times New Roman" charset="0"/>
              </a:rPr>
              <a:pPr/>
              <a:t>39</a:t>
            </a:fld>
            <a:endParaRPr lang="en-US" b="0">
              <a:solidFill>
                <a:schemeClr val="bg2"/>
              </a:solidFill>
              <a:latin typeface="Times New Roman" charset="0"/>
            </a:endParaRPr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b-NO">
                <a:latin typeface="Arial" charset="0"/>
              </a:rPr>
              <a:t>An attempt at an answer?</a:t>
            </a:r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444625"/>
            <a:ext cx="4752975" cy="4864100"/>
          </a:xfrm>
        </p:spPr>
        <p:txBody>
          <a:bodyPr/>
          <a:lstStyle/>
          <a:p>
            <a:r>
              <a:rPr lang="nb-NO">
                <a:latin typeface="Arial" charset="0"/>
              </a:rPr>
              <a:t>QCD’s essential feature: </a:t>
            </a:r>
            <a:br>
              <a:rPr lang="nb-NO">
                <a:latin typeface="Arial" charset="0"/>
              </a:rPr>
            </a:br>
            <a:r>
              <a:rPr lang="nb-NO">
                <a:latin typeface="Arial" charset="0"/>
              </a:rPr>
              <a:t>	    asymptotic freedom</a:t>
            </a:r>
          </a:p>
          <a:p>
            <a:endParaRPr lang="nb-NO">
              <a:latin typeface="Arial" charset="0"/>
            </a:endParaRPr>
          </a:p>
          <a:p>
            <a:r>
              <a:rPr lang="nb-NO">
                <a:latin typeface="Arial" charset="0"/>
              </a:rPr>
              <a:t>Running of QCD coupling constant suggests possibility of building a new state of “QCD matter” with “free” quarks and gluons at sufficiently high temperature or sufficiently high baryon density:</a:t>
            </a:r>
            <a:br>
              <a:rPr lang="nb-NO">
                <a:latin typeface="Arial" charset="0"/>
              </a:rPr>
            </a:br>
            <a:r>
              <a:rPr lang="nb-NO">
                <a:latin typeface="Arial" charset="0"/>
              </a:rPr>
              <a:t/>
            </a:r>
            <a:br>
              <a:rPr lang="nb-NO">
                <a:latin typeface="Arial" charset="0"/>
              </a:rPr>
            </a:br>
            <a:r>
              <a:rPr lang="nb-NO">
                <a:latin typeface="Arial" charset="0"/>
              </a:rPr>
              <a:t>	Quark-Gluon Plasma</a:t>
            </a:r>
          </a:p>
          <a:p>
            <a:endParaRPr lang="nb-NO">
              <a:latin typeface="Arial" charset="0"/>
            </a:endParaRPr>
          </a:p>
          <a:p>
            <a:endParaRPr lang="nb-NO">
              <a:latin typeface="Arial" charset="0"/>
            </a:endParaRPr>
          </a:p>
        </p:txBody>
      </p:sp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341438"/>
            <a:ext cx="3767138" cy="312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4610100"/>
            <a:ext cx="3314700" cy="2247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DBA7B4F8-BDF2-FD45-9D49-CBE8EEF4B6A5}" type="slidenum">
              <a:rPr lang="en-US">
                <a:solidFill>
                  <a:schemeClr val="bg2"/>
                </a:solidFill>
                <a:latin typeface="Times New Roman" charset="0"/>
              </a:rPr>
              <a:pPr/>
              <a:t>4</a:t>
            </a:fld>
            <a:endParaRPr lang="en-US" b="0">
              <a:solidFill>
                <a:schemeClr val="bg2"/>
              </a:solidFill>
              <a:latin typeface="Times New Roman" charset="0"/>
            </a:endParaRPr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b-NO">
                <a:latin typeface="Arial" charset="0"/>
              </a:rPr>
              <a:t>Questions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113" y="1371600"/>
            <a:ext cx="7200900" cy="5010150"/>
          </a:xfrm>
        </p:spPr>
        <p:txBody>
          <a:bodyPr/>
          <a:lstStyle/>
          <a:p>
            <a:r>
              <a:rPr lang="nb-NO" dirty="0" err="1">
                <a:latin typeface="Arial" charset="0"/>
              </a:rPr>
              <a:t>Confinement</a:t>
            </a:r>
            <a:endParaRPr lang="nb-NO" dirty="0">
              <a:latin typeface="Arial" charset="0"/>
            </a:endParaRPr>
          </a:p>
          <a:p>
            <a:pPr lvl="1"/>
            <a:r>
              <a:rPr lang="nb-NO" dirty="0" err="1">
                <a:latin typeface="Arial" charset="0"/>
              </a:rPr>
              <a:t>Quarks</a:t>
            </a:r>
            <a:r>
              <a:rPr lang="nb-NO" dirty="0">
                <a:latin typeface="Arial" charset="0"/>
              </a:rPr>
              <a:t> and gluons </a:t>
            </a:r>
            <a:r>
              <a:rPr lang="nb-NO" dirty="0" err="1">
                <a:latin typeface="Arial" charset="0"/>
              </a:rPr>
              <a:t>are</a:t>
            </a:r>
            <a:r>
              <a:rPr lang="nb-NO" dirty="0">
                <a:latin typeface="Arial" charset="0"/>
              </a:rPr>
              <a:t> </a:t>
            </a:r>
            <a:r>
              <a:rPr lang="nb-NO" dirty="0" err="1">
                <a:latin typeface="Arial" charset="0"/>
              </a:rPr>
              <a:t>confined</a:t>
            </a:r>
            <a:r>
              <a:rPr lang="nb-NO" dirty="0">
                <a:latin typeface="Arial" charset="0"/>
              </a:rPr>
              <a:t> bags </a:t>
            </a:r>
            <a:r>
              <a:rPr lang="nb-NO" dirty="0" err="1">
                <a:latin typeface="Arial" charset="0"/>
              </a:rPr>
              <a:t>of</a:t>
            </a:r>
            <a:r>
              <a:rPr lang="nb-NO" dirty="0">
                <a:latin typeface="Arial" charset="0"/>
              </a:rPr>
              <a:t> radius r</a:t>
            </a:r>
            <a:r>
              <a:rPr lang="nb-NO" baseline="-25000" dirty="0">
                <a:latin typeface="Arial" charset="0"/>
              </a:rPr>
              <a:t>0</a:t>
            </a:r>
          </a:p>
          <a:p>
            <a:pPr lvl="1"/>
            <a:endParaRPr lang="nb-NO" dirty="0">
              <a:latin typeface="Arial" charset="0"/>
            </a:endParaRPr>
          </a:p>
          <a:p>
            <a:pPr lvl="1"/>
            <a:r>
              <a:rPr lang="nb-NO" dirty="0">
                <a:latin typeface="Arial" charset="0"/>
              </a:rPr>
              <a:t>All </a:t>
            </a:r>
            <a:r>
              <a:rPr lang="nb-NO" dirty="0" err="1">
                <a:latin typeface="Arial" charset="0"/>
              </a:rPr>
              <a:t>hadrons</a:t>
            </a:r>
            <a:r>
              <a:rPr lang="nb-NO" dirty="0">
                <a:latin typeface="Arial" charset="0"/>
              </a:rPr>
              <a:t> (</a:t>
            </a:r>
            <a:r>
              <a:rPr lang="nb-NO" dirty="0" err="1">
                <a:latin typeface="Arial" charset="0"/>
              </a:rPr>
              <a:t>baryons</a:t>
            </a:r>
            <a:r>
              <a:rPr lang="nb-NO" dirty="0">
                <a:latin typeface="Arial" charset="0"/>
              </a:rPr>
              <a:t> and mesons) have </a:t>
            </a:r>
            <a:r>
              <a:rPr lang="nb-NO" dirty="0" err="1">
                <a:latin typeface="Arial" charset="0"/>
              </a:rPr>
              <a:t>the</a:t>
            </a:r>
            <a:r>
              <a:rPr lang="nb-NO" dirty="0">
                <a:latin typeface="Arial" charset="0"/>
              </a:rPr>
              <a:t> same radius</a:t>
            </a:r>
          </a:p>
          <a:p>
            <a:pPr lvl="2"/>
            <a:r>
              <a:rPr lang="nb-NO" dirty="0" err="1">
                <a:latin typeface="Arial" charset="0"/>
              </a:rPr>
              <a:t>Characteristic</a:t>
            </a:r>
            <a:r>
              <a:rPr lang="nb-NO" dirty="0">
                <a:latin typeface="Arial" charset="0"/>
              </a:rPr>
              <a:t> </a:t>
            </a:r>
            <a:r>
              <a:rPr lang="nb-NO" dirty="0" err="1">
                <a:latin typeface="Arial" charset="0"/>
              </a:rPr>
              <a:t>length</a:t>
            </a:r>
            <a:r>
              <a:rPr lang="nb-NO" dirty="0">
                <a:latin typeface="Arial" charset="0"/>
              </a:rPr>
              <a:t> </a:t>
            </a:r>
            <a:r>
              <a:rPr lang="nb-NO" dirty="0" err="1">
                <a:latin typeface="Arial" charset="0"/>
              </a:rPr>
              <a:t>scale</a:t>
            </a:r>
            <a:r>
              <a:rPr lang="nb-NO" dirty="0">
                <a:latin typeface="Arial" charset="0"/>
              </a:rPr>
              <a:t>: r</a:t>
            </a:r>
            <a:r>
              <a:rPr lang="nb-NO" baseline="-25000" dirty="0">
                <a:latin typeface="Arial" charset="0"/>
              </a:rPr>
              <a:t>0</a:t>
            </a:r>
            <a:r>
              <a:rPr lang="nb-NO" dirty="0">
                <a:latin typeface="Arial" charset="0"/>
              </a:rPr>
              <a:t> = 1 fm</a:t>
            </a:r>
          </a:p>
          <a:p>
            <a:pPr lvl="2"/>
            <a:r>
              <a:rPr lang="nb-NO" dirty="0" err="1">
                <a:latin typeface="Arial" charset="0"/>
              </a:rPr>
              <a:t>Characteristic</a:t>
            </a:r>
            <a:r>
              <a:rPr lang="nb-NO" dirty="0">
                <a:latin typeface="Arial" charset="0"/>
              </a:rPr>
              <a:t> </a:t>
            </a:r>
            <a:r>
              <a:rPr lang="nb-NO" dirty="0" err="1">
                <a:latin typeface="Arial" charset="0"/>
              </a:rPr>
              <a:t>energy</a:t>
            </a:r>
            <a:r>
              <a:rPr lang="nb-NO" dirty="0">
                <a:latin typeface="Arial" charset="0"/>
              </a:rPr>
              <a:t> </a:t>
            </a:r>
            <a:r>
              <a:rPr lang="nb-NO" dirty="0" err="1">
                <a:latin typeface="Arial" charset="0"/>
              </a:rPr>
              <a:t>scale</a:t>
            </a:r>
            <a:r>
              <a:rPr lang="nb-NO" dirty="0">
                <a:latin typeface="Arial" charset="0"/>
              </a:rPr>
              <a:t>: </a:t>
            </a:r>
            <a:r>
              <a:rPr lang="nb-NO" dirty="0" err="1">
                <a:latin typeface="Arial" charset="0"/>
              </a:rPr>
              <a:t>hc</a:t>
            </a:r>
            <a:r>
              <a:rPr lang="nb-NO" dirty="0">
                <a:latin typeface="Arial" charset="0"/>
              </a:rPr>
              <a:t>/ r</a:t>
            </a:r>
            <a:r>
              <a:rPr lang="nb-NO" baseline="-25000" dirty="0">
                <a:latin typeface="Arial" charset="0"/>
              </a:rPr>
              <a:t>0</a:t>
            </a:r>
            <a:r>
              <a:rPr lang="nb-NO" dirty="0">
                <a:latin typeface="Arial" charset="0"/>
              </a:rPr>
              <a:t>= 200 </a:t>
            </a:r>
            <a:r>
              <a:rPr lang="nb-NO" dirty="0" err="1">
                <a:latin typeface="Arial" charset="0"/>
              </a:rPr>
              <a:t>MeV</a:t>
            </a:r>
            <a:endParaRPr lang="nb-NO" dirty="0">
              <a:latin typeface="Arial" charset="0"/>
            </a:endParaRPr>
          </a:p>
          <a:p>
            <a:pPr lvl="2"/>
            <a:endParaRPr lang="nb-NO" dirty="0">
              <a:latin typeface="Arial" charset="0"/>
            </a:endParaRPr>
          </a:p>
          <a:p>
            <a:endParaRPr lang="nb-NO" sz="1800" dirty="0">
              <a:latin typeface="Arial" charset="0"/>
            </a:endParaRPr>
          </a:p>
          <a:p>
            <a:endParaRPr lang="nb-NO" sz="1800" dirty="0">
              <a:latin typeface="Arial" charset="0"/>
            </a:endParaRPr>
          </a:p>
          <a:p>
            <a:r>
              <a:rPr lang="en-US" dirty="0">
                <a:latin typeface="Arial" charset="0"/>
              </a:rPr>
              <a:t>Generation of mass</a:t>
            </a:r>
          </a:p>
          <a:p>
            <a:pPr lvl="1"/>
            <a:r>
              <a:rPr lang="en-US" dirty="0" err="1" smtClean="0">
                <a:latin typeface="Arial" charset="0"/>
              </a:rPr>
              <a:t>m</a:t>
            </a:r>
            <a:r>
              <a:rPr lang="en-US" baseline="-25000" dirty="0" err="1" smtClean="0">
                <a:latin typeface="Arial" charset="0"/>
              </a:rPr>
              <a:t>up</a:t>
            </a:r>
            <a:r>
              <a:rPr lang="en-US" baseline="-25000" dirty="0" smtClean="0">
                <a:latin typeface="Arial" charset="0"/>
              </a:rPr>
              <a:t>  </a:t>
            </a:r>
            <a:r>
              <a:rPr lang="en-US" dirty="0">
                <a:latin typeface="Arial" charset="0"/>
                <a:sym typeface="Symbol" charset="0"/>
              </a:rPr>
              <a:t> </a:t>
            </a:r>
            <a:r>
              <a:rPr lang="en-US" dirty="0" err="1">
                <a:latin typeface="Arial" charset="0"/>
              </a:rPr>
              <a:t>m</a:t>
            </a:r>
            <a:r>
              <a:rPr lang="en-US" baseline="-25000" dirty="0" err="1">
                <a:latin typeface="Arial" charset="0"/>
              </a:rPr>
              <a:t>down</a:t>
            </a:r>
            <a:r>
              <a:rPr lang="en-US" baseline="-25000" dirty="0">
                <a:latin typeface="Arial" charset="0"/>
              </a:rPr>
              <a:t> </a:t>
            </a:r>
            <a:r>
              <a:rPr lang="en-US" dirty="0">
                <a:latin typeface="Arial" charset="0"/>
                <a:sym typeface="Symbol" charset="0"/>
              </a:rPr>
              <a:t> few MeV</a:t>
            </a:r>
            <a:r>
              <a:rPr lang="nb-NO" dirty="0">
                <a:latin typeface="Arial" charset="0"/>
                <a:sym typeface="Symbol" charset="0"/>
              </a:rPr>
              <a:t>/c</a:t>
            </a:r>
            <a:r>
              <a:rPr lang="nb-NO" baseline="30000" dirty="0">
                <a:latin typeface="Arial" charset="0"/>
                <a:sym typeface="Symbol" charset="0"/>
              </a:rPr>
              <a:t>2</a:t>
            </a:r>
            <a:endParaRPr lang="en-US" baseline="30000" dirty="0">
              <a:latin typeface="Arial" charset="0"/>
              <a:sym typeface="Symbol" charset="0"/>
            </a:endParaRPr>
          </a:p>
          <a:p>
            <a:pPr lvl="1"/>
            <a:r>
              <a:rPr lang="en-US" dirty="0">
                <a:latin typeface="Arial" charset="0"/>
                <a:sym typeface="Symbol" charset="0"/>
              </a:rPr>
              <a:t>Nucleon mass   940 MeV</a:t>
            </a:r>
            <a:r>
              <a:rPr lang="nb-NO" dirty="0">
                <a:latin typeface="Arial" charset="0"/>
                <a:sym typeface="Symbol" charset="0"/>
              </a:rPr>
              <a:t>/c</a:t>
            </a:r>
            <a:r>
              <a:rPr lang="nb-NO" baseline="30000" dirty="0">
                <a:latin typeface="Arial" charset="0"/>
                <a:sym typeface="Symbol" charset="0"/>
              </a:rPr>
              <a:t>2</a:t>
            </a:r>
            <a:endParaRPr lang="nb-NO" dirty="0">
              <a:latin typeface="Arial" charset="0"/>
              <a:sym typeface="Symbol" charset="0"/>
            </a:endParaRPr>
          </a:p>
          <a:p>
            <a:pPr lvl="1"/>
            <a:r>
              <a:rPr lang="nb-NO" dirty="0" err="1">
                <a:latin typeface="Arial" charset="0"/>
                <a:sym typeface="Symbol" charset="0"/>
              </a:rPr>
              <a:t>Dynamic</a:t>
            </a:r>
            <a:r>
              <a:rPr lang="nb-NO" dirty="0">
                <a:latin typeface="Arial" charset="0"/>
                <a:sym typeface="Symbol" charset="0"/>
              </a:rPr>
              <a:t> </a:t>
            </a:r>
            <a:r>
              <a:rPr lang="nb-NO" dirty="0" err="1">
                <a:latin typeface="Arial" charset="0"/>
                <a:sym typeface="Symbol" charset="0"/>
              </a:rPr>
              <a:t>generation</a:t>
            </a:r>
            <a:r>
              <a:rPr lang="nb-NO" dirty="0">
                <a:latin typeface="Arial" charset="0"/>
                <a:sym typeface="Symbol" charset="0"/>
              </a:rPr>
              <a:t> </a:t>
            </a:r>
            <a:r>
              <a:rPr lang="nb-NO" dirty="0" err="1">
                <a:latin typeface="Arial" charset="0"/>
                <a:sym typeface="Symbol" charset="0"/>
              </a:rPr>
              <a:t>of</a:t>
            </a:r>
            <a:r>
              <a:rPr lang="nb-NO" dirty="0">
                <a:latin typeface="Arial" charset="0"/>
                <a:sym typeface="Symbol" charset="0"/>
              </a:rPr>
              <a:t> </a:t>
            </a:r>
            <a:r>
              <a:rPr lang="nb-NO" dirty="0" err="1">
                <a:latin typeface="Arial" charset="0"/>
                <a:sym typeface="Symbol" charset="0"/>
              </a:rPr>
              <a:t>mass</a:t>
            </a:r>
            <a:r>
              <a:rPr lang="nb-NO" dirty="0">
                <a:latin typeface="Arial" charset="0"/>
                <a:sym typeface="Symbol" charset="0"/>
              </a:rPr>
              <a:t>!</a:t>
            </a:r>
            <a:endParaRPr lang="en-US" dirty="0">
              <a:latin typeface="Arial" charset="0"/>
              <a:cs typeface="Arial" charset="0"/>
            </a:endParaRPr>
          </a:p>
          <a:p>
            <a:pPr lvl="1"/>
            <a:endParaRPr lang="nb-NO" dirty="0">
              <a:latin typeface="Arial" charset="0"/>
            </a:endParaRPr>
          </a:p>
        </p:txBody>
      </p:sp>
      <p:pic>
        <p:nvPicPr>
          <p:cNvPr id="1331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250" y="3371850"/>
            <a:ext cx="2095500" cy="11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3318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250" y="3371850"/>
            <a:ext cx="2095500" cy="11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3319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2575" y="1700213"/>
            <a:ext cx="1206500" cy="280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3320" name="Line 7"/>
          <p:cNvSpPr>
            <a:spLocks noChangeShapeType="1"/>
          </p:cNvSpPr>
          <p:nvPr/>
        </p:nvSpPr>
        <p:spPr bwMode="auto">
          <a:xfrm>
            <a:off x="5221288" y="3197225"/>
            <a:ext cx="1428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nb-NO"/>
          </a:p>
        </p:txBody>
      </p:sp>
      <p:pic>
        <p:nvPicPr>
          <p:cNvPr id="13321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0225" y="4581525"/>
            <a:ext cx="3209925" cy="204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3322" name="Picture 9" descr="index_proto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800225"/>
            <a:ext cx="1190625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>
                <a:latin typeface="Arial" charset="0"/>
              </a:rPr>
              <a:t>Astrophysics – Neutron Star</a:t>
            </a:r>
          </a:p>
        </p:txBody>
      </p:sp>
      <p:sp>
        <p:nvSpPr>
          <p:cNvPr id="78851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0D0839F6-C0E9-0D4A-8F96-F2C1A1BE0A5A}" type="slidenum">
              <a:rPr lang="en-US">
                <a:solidFill>
                  <a:srgbClr val="919191"/>
                </a:solidFill>
                <a:latin typeface="Times New Roman" charset="0"/>
              </a:rPr>
              <a:pPr/>
              <a:t>40</a:t>
            </a:fld>
            <a:endParaRPr lang="en-US" b="0">
              <a:solidFill>
                <a:srgbClr val="919191"/>
              </a:solidFill>
              <a:latin typeface="Times New Roman" charset="0"/>
            </a:endParaRPr>
          </a:p>
        </p:txBody>
      </p:sp>
      <p:pic>
        <p:nvPicPr>
          <p:cNvPr id="7885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1916113"/>
            <a:ext cx="6161088" cy="4537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78853" name="Picture 6" descr="See Explanation.  Clicking on the picture will download &#10; the highest resolution version available.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56113"/>
            <a:ext cx="3048000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5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1268413"/>
            <a:ext cx="2397126" cy="2543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8" name="Smultring 7"/>
          <p:cNvSpPr/>
          <p:nvPr/>
        </p:nvSpPr>
        <p:spPr bwMode="auto">
          <a:xfrm>
            <a:off x="1116013" y="3451225"/>
            <a:ext cx="647700" cy="503238"/>
          </a:xfrm>
          <a:prstGeom prst="donut">
            <a:avLst>
              <a:gd name="adj" fmla="val 9691"/>
            </a:avLst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>
              <a:defRPr/>
            </a:pPr>
            <a:endParaRPr lang="nb-NO">
              <a:solidFill>
                <a:srgbClr val="000000"/>
              </a:solidFill>
              <a:latin typeface="Arial" pitchFamily="34" charset="0"/>
              <a:ea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FBCE3768-2C4B-8F42-BED6-A8DC6FF41535}" type="slidenum">
              <a:rPr lang="en-US">
                <a:solidFill>
                  <a:schemeClr val="bg2"/>
                </a:solidFill>
                <a:latin typeface="Times New Roman" charset="0"/>
              </a:rPr>
              <a:pPr/>
              <a:t>41</a:t>
            </a:fld>
            <a:endParaRPr lang="en-US" b="0">
              <a:solidFill>
                <a:schemeClr val="bg2"/>
              </a:solidFill>
              <a:latin typeface="Times New Roman" charset="0"/>
            </a:endParaRPr>
          </a:p>
        </p:txBody>
      </p:sp>
      <p:sp>
        <p:nvSpPr>
          <p:cNvPr id="55299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404813"/>
            <a:ext cx="7673975" cy="736600"/>
          </a:xfrm>
        </p:spPr>
        <p:txBody>
          <a:bodyPr/>
          <a:lstStyle/>
          <a:p>
            <a:r>
              <a:rPr lang="nb-NO">
                <a:latin typeface="Arial" charset="0"/>
              </a:rPr>
              <a:t>Trigger system</a:t>
            </a:r>
          </a:p>
        </p:txBody>
      </p:sp>
      <p:pic>
        <p:nvPicPr>
          <p:cNvPr id="553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909888"/>
            <a:ext cx="2160588" cy="1598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55301" name="Text Box 9"/>
          <p:cNvSpPr txBox="1">
            <a:spLocks noChangeArrowheads="1"/>
          </p:cNvSpPr>
          <p:nvPr/>
        </p:nvSpPr>
        <p:spPr bwMode="auto">
          <a:xfrm rot="-2644803">
            <a:off x="1547813" y="2276475"/>
            <a:ext cx="16875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nb-NO" sz="1400"/>
              <a:t>trigger detector</a:t>
            </a:r>
          </a:p>
        </p:txBody>
      </p:sp>
      <p:sp>
        <p:nvSpPr>
          <p:cNvPr id="55302" name="AutoShape 10"/>
          <p:cNvSpPr>
            <a:spLocks noChangeArrowheads="1"/>
          </p:cNvSpPr>
          <p:nvPr/>
        </p:nvSpPr>
        <p:spPr bwMode="auto">
          <a:xfrm rot="2807990">
            <a:off x="2320131" y="1312069"/>
            <a:ext cx="411163" cy="2016125"/>
          </a:xfrm>
          <a:prstGeom prst="can">
            <a:avLst>
              <a:gd name="adj" fmla="val 122587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b-NO"/>
          </a:p>
        </p:txBody>
      </p:sp>
      <p:sp>
        <p:nvSpPr>
          <p:cNvPr id="55303" name="Line 12"/>
          <p:cNvSpPr>
            <a:spLocks noChangeShapeType="1"/>
          </p:cNvSpPr>
          <p:nvPr/>
        </p:nvSpPr>
        <p:spPr bwMode="auto">
          <a:xfrm>
            <a:off x="3276600" y="1844675"/>
            <a:ext cx="142875" cy="15128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nb-NO"/>
          </a:p>
        </p:txBody>
      </p:sp>
      <p:sp>
        <p:nvSpPr>
          <p:cNvPr id="55304" name="Text Box 15"/>
          <p:cNvSpPr txBox="1">
            <a:spLocks noChangeArrowheads="1"/>
          </p:cNvSpPr>
          <p:nvPr/>
        </p:nvSpPr>
        <p:spPr bwMode="auto">
          <a:xfrm>
            <a:off x="2627313" y="3367088"/>
            <a:ext cx="1598612" cy="3492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nb-NO" sz="1600"/>
              <a:t>trigger system</a:t>
            </a:r>
          </a:p>
        </p:txBody>
      </p:sp>
      <p:sp>
        <p:nvSpPr>
          <p:cNvPr id="55305" name="Text Box 16"/>
          <p:cNvSpPr txBox="1">
            <a:spLocks noChangeArrowheads="1"/>
          </p:cNvSpPr>
          <p:nvPr/>
        </p:nvSpPr>
        <p:spPr bwMode="auto">
          <a:xfrm>
            <a:off x="179388" y="4797425"/>
            <a:ext cx="2376487" cy="3492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nb-NO" sz="1600"/>
              <a:t>Detectors</a:t>
            </a:r>
          </a:p>
        </p:txBody>
      </p:sp>
      <p:sp>
        <p:nvSpPr>
          <p:cNvPr id="55306" name="Text Box 18"/>
          <p:cNvSpPr txBox="1">
            <a:spLocks noChangeArrowheads="1"/>
          </p:cNvSpPr>
          <p:nvPr/>
        </p:nvSpPr>
        <p:spPr bwMode="auto">
          <a:xfrm>
            <a:off x="153988" y="5151438"/>
            <a:ext cx="2424112" cy="3492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nb-NO" sz="1600"/>
              <a:t>Readout electronics     </a:t>
            </a:r>
          </a:p>
        </p:txBody>
      </p:sp>
      <p:sp>
        <p:nvSpPr>
          <p:cNvPr id="55307" name="Line 19"/>
          <p:cNvSpPr>
            <a:spLocks noChangeShapeType="1"/>
          </p:cNvSpPr>
          <p:nvPr/>
        </p:nvSpPr>
        <p:spPr bwMode="auto">
          <a:xfrm flipH="1">
            <a:off x="2555875" y="3789363"/>
            <a:ext cx="863600" cy="1511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nb-NO"/>
          </a:p>
        </p:txBody>
      </p:sp>
      <p:sp>
        <p:nvSpPr>
          <p:cNvPr id="55308" name="Text Box 20"/>
          <p:cNvSpPr txBox="1">
            <a:spLocks noChangeArrowheads="1"/>
          </p:cNvSpPr>
          <p:nvPr/>
        </p:nvSpPr>
        <p:spPr bwMode="auto">
          <a:xfrm>
            <a:off x="955675" y="6392863"/>
            <a:ext cx="647700" cy="3492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nb-NO" sz="1600"/>
              <a:t>DAQ</a:t>
            </a:r>
          </a:p>
        </p:txBody>
      </p:sp>
      <p:sp>
        <p:nvSpPr>
          <p:cNvPr id="55309" name="Line 21"/>
          <p:cNvSpPr>
            <a:spLocks noChangeShapeType="1"/>
          </p:cNvSpPr>
          <p:nvPr/>
        </p:nvSpPr>
        <p:spPr bwMode="auto">
          <a:xfrm>
            <a:off x="1258888" y="5516563"/>
            <a:ext cx="0" cy="8651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nb-NO"/>
          </a:p>
        </p:txBody>
      </p:sp>
      <p:sp>
        <p:nvSpPr>
          <p:cNvPr id="55310" name="Rectangle 23"/>
          <p:cNvSpPr>
            <a:spLocks noGrp="1" noChangeArrowheads="1"/>
          </p:cNvSpPr>
          <p:nvPr>
            <p:ph type="body" idx="1"/>
          </p:nvPr>
        </p:nvSpPr>
        <p:spPr>
          <a:xfrm>
            <a:off x="4500563" y="1341438"/>
            <a:ext cx="4608512" cy="3671887"/>
          </a:xfrm>
        </p:spPr>
        <p:txBody>
          <a:bodyPr/>
          <a:lstStyle/>
          <a:p>
            <a:r>
              <a:rPr lang="nb-NO">
                <a:latin typeface="Arial" charset="0"/>
              </a:rPr>
              <a:t>Minimal requirements</a:t>
            </a:r>
          </a:p>
          <a:p>
            <a:pPr lvl="1"/>
            <a:r>
              <a:rPr lang="nb-NO">
                <a:latin typeface="Arial" charset="0"/>
              </a:rPr>
              <a:t>Detect collisions</a:t>
            </a:r>
          </a:p>
          <a:p>
            <a:pPr lvl="1"/>
            <a:r>
              <a:rPr lang="nb-NO">
                <a:latin typeface="Arial" charset="0"/>
              </a:rPr>
              <a:t>Initialise readout of detectors</a:t>
            </a:r>
          </a:p>
          <a:p>
            <a:pPr lvl="1"/>
            <a:r>
              <a:rPr lang="nb-NO">
                <a:latin typeface="Arial" charset="0"/>
              </a:rPr>
              <a:t>Initialise data transfer to data acquisition (DAQ)</a:t>
            </a:r>
          </a:p>
          <a:p>
            <a:pPr lvl="1"/>
            <a:r>
              <a:rPr lang="nb-NO">
                <a:latin typeface="Arial" charset="0"/>
              </a:rPr>
              <a:t>Protection against pile-up</a:t>
            </a:r>
          </a:p>
          <a:p>
            <a:r>
              <a:rPr lang="nb-NO">
                <a:latin typeface="Arial" charset="0"/>
              </a:rPr>
              <a:t>High level requirements</a:t>
            </a:r>
          </a:p>
          <a:p>
            <a:pPr lvl="1"/>
            <a:r>
              <a:rPr lang="nb-NO">
                <a:latin typeface="Arial" charset="0"/>
              </a:rPr>
              <a:t>Select interesting events</a:t>
            </a:r>
          </a:p>
          <a:p>
            <a:pPr lvl="1"/>
            <a:r>
              <a:rPr lang="nb-NO">
                <a:latin typeface="Arial" charset="0"/>
              </a:rPr>
              <a:t>Needs real-time processing of raw data and extraction of physics observables </a:t>
            </a:r>
          </a:p>
        </p:txBody>
      </p:sp>
      <p:sp>
        <p:nvSpPr>
          <p:cNvPr id="55311" name="Text Box 24"/>
          <p:cNvSpPr txBox="1">
            <a:spLocks noChangeArrowheads="1"/>
          </p:cNvSpPr>
          <p:nvPr/>
        </p:nvSpPr>
        <p:spPr bwMode="auto">
          <a:xfrm>
            <a:off x="2720975" y="5876925"/>
            <a:ext cx="1203325" cy="5937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nb-NO" sz="1600"/>
              <a:t>high-level </a:t>
            </a:r>
          </a:p>
          <a:p>
            <a:pPr algn="ctr"/>
            <a:r>
              <a:rPr lang="nb-NO" sz="1600"/>
              <a:t>trigger</a:t>
            </a:r>
          </a:p>
        </p:txBody>
      </p:sp>
      <p:sp>
        <p:nvSpPr>
          <p:cNvPr id="55312" name="Line 25"/>
          <p:cNvSpPr>
            <a:spLocks noChangeShapeType="1"/>
          </p:cNvSpPr>
          <p:nvPr/>
        </p:nvSpPr>
        <p:spPr bwMode="auto">
          <a:xfrm>
            <a:off x="1258888" y="5949950"/>
            <a:ext cx="14414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nb-NO"/>
          </a:p>
        </p:txBody>
      </p:sp>
      <p:sp>
        <p:nvSpPr>
          <p:cNvPr id="55313" name="Line 26"/>
          <p:cNvSpPr>
            <a:spLocks noChangeShapeType="1"/>
          </p:cNvSpPr>
          <p:nvPr/>
        </p:nvSpPr>
        <p:spPr bwMode="auto">
          <a:xfrm>
            <a:off x="3209925" y="6453188"/>
            <a:ext cx="0" cy="1444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nb-NO"/>
          </a:p>
        </p:txBody>
      </p:sp>
      <p:sp>
        <p:nvSpPr>
          <p:cNvPr id="55314" name="Line 28"/>
          <p:cNvSpPr>
            <a:spLocks noChangeShapeType="1"/>
          </p:cNvSpPr>
          <p:nvPr/>
        </p:nvSpPr>
        <p:spPr bwMode="auto">
          <a:xfrm flipH="1">
            <a:off x="1619250" y="6597650"/>
            <a:ext cx="15843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nb-NO"/>
          </a:p>
        </p:txBody>
      </p:sp>
      <p:sp>
        <p:nvSpPr>
          <p:cNvPr id="55315" name="Text Box 29"/>
          <p:cNvSpPr txBox="1">
            <a:spLocks noChangeArrowheads="1"/>
          </p:cNvSpPr>
          <p:nvPr/>
        </p:nvSpPr>
        <p:spPr bwMode="auto">
          <a:xfrm>
            <a:off x="1474788" y="5661025"/>
            <a:ext cx="10096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nb-NO" sz="1600"/>
              <a:t>raw data</a:t>
            </a:r>
          </a:p>
        </p:txBody>
      </p:sp>
      <p:sp>
        <p:nvSpPr>
          <p:cNvPr id="55316" name="Text Box 30"/>
          <p:cNvSpPr txBox="1">
            <a:spLocks noChangeArrowheads="1"/>
          </p:cNvSpPr>
          <p:nvPr/>
        </p:nvSpPr>
        <p:spPr bwMode="auto">
          <a:xfrm>
            <a:off x="1887538" y="6280150"/>
            <a:ext cx="8286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nb-NO" sz="1600"/>
              <a:t>trigger</a:t>
            </a:r>
          </a:p>
        </p:txBody>
      </p:sp>
      <p:sp>
        <p:nvSpPr>
          <p:cNvPr id="55317" name="Text Box 31"/>
          <p:cNvSpPr txBox="1">
            <a:spLocks noChangeArrowheads="1"/>
          </p:cNvSpPr>
          <p:nvPr/>
        </p:nvSpPr>
        <p:spPr bwMode="auto">
          <a:xfrm>
            <a:off x="1658938" y="6510338"/>
            <a:ext cx="16732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nb-NO" sz="1600"/>
              <a:t>processed data</a:t>
            </a:r>
          </a:p>
        </p:txBody>
      </p:sp>
      <p:sp>
        <p:nvSpPr>
          <p:cNvPr id="55318" name="Text Box 32"/>
          <p:cNvSpPr txBox="1">
            <a:spLocks noChangeArrowheads="1"/>
          </p:cNvSpPr>
          <p:nvPr/>
        </p:nvSpPr>
        <p:spPr bwMode="auto">
          <a:xfrm>
            <a:off x="4016375" y="5084763"/>
            <a:ext cx="5029200" cy="12033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nb-NO">
                <a:solidFill>
                  <a:schemeClr val="accent2"/>
                </a:solidFill>
              </a:rPr>
              <a:t>Why? </a:t>
            </a:r>
          </a:p>
          <a:p>
            <a:r>
              <a:rPr lang="nb-NO">
                <a:solidFill>
                  <a:schemeClr val="accent2"/>
                </a:solidFill>
              </a:rPr>
              <a:t>interaction rate (e.g. 8 kHz for Pb+Pb)  &gt; </a:t>
            </a:r>
          </a:p>
          <a:p>
            <a:r>
              <a:rPr lang="nb-NO">
                <a:solidFill>
                  <a:schemeClr val="accent2"/>
                </a:solidFill>
              </a:rPr>
              <a:t>detector readout rate (e.g. 1 kHz for TPC)  &gt;  </a:t>
            </a:r>
          </a:p>
          <a:p>
            <a:r>
              <a:rPr lang="nb-NO">
                <a:solidFill>
                  <a:schemeClr val="accent2"/>
                </a:solidFill>
              </a:rPr>
              <a:t>DAQ archiving rate (50 - 100 Hz)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A727640-6214-3544-BA38-9376CF905188}" type="slidenum">
              <a:rPr lang="en-US">
                <a:solidFill>
                  <a:schemeClr val="bg2"/>
                </a:solidFill>
                <a:latin typeface="Times New Roman" charset="0"/>
              </a:rPr>
              <a:pPr/>
              <a:t>42</a:t>
            </a:fld>
            <a:endParaRPr lang="en-US" b="0">
              <a:solidFill>
                <a:schemeClr val="bg2"/>
              </a:solidFill>
              <a:latin typeface="Times New Roman" charset="0"/>
            </a:endParaRPr>
          </a:p>
        </p:txBody>
      </p:sp>
      <p:sp>
        <p:nvSpPr>
          <p:cNvPr id="56323" name="Rectangle 6"/>
          <p:cNvSpPr>
            <a:spLocks noChangeArrowheads="1"/>
          </p:cNvSpPr>
          <p:nvPr/>
        </p:nvSpPr>
        <p:spPr bwMode="auto">
          <a:xfrm>
            <a:off x="304800" y="5373688"/>
            <a:ext cx="84582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b-NO"/>
          </a:p>
        </p:txBody>
      </p:sp>
      <p:sp>
        <p:nvSpPr>
          <p:cNvPr id="56324" name="Line 7"/>
          <p:cNvSpPr>
            <a:spLocks noChangeShapeType="1"/>
          </p:cNvSpPr>
          <p:nvPr/>
        </p:nvSpPr>
        <p:spPr bwMode="auto">
          <a:xfrm>
            <a:off x="304800" y="5902325"/>
            <a:ext cx="8534400" cy="0"/>
          </a:xfrm>
          <a:prstGeom prst="line">
            <a:avLst/>
          </a:prstGeom>
          <a:noFill/>
          <a:ln w="76200">
            <a:solidFill>
              <a:srgbClr val="0033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nb-NO"/>
          </a:p>
        </p:txBody>
      </p:sp>
      <p:sp>
        <p:nvSpPr>
          <p:cNvPr id="56325" name="Text Box 8"/>
          <p:cNvSpPr txBox="1">
            <a:spLocks noChangeArrowheads="1"/>
          </p:cNvSpPr>
          <p:nvPr/>
        </p:nvSpPr>
        <p:spPr bwMode="auto">
          <a:xfrm>
            <a:off x="8248650" y="5978525"/>
            <a:ext cx="6588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/>
            <a:r>
              <a:rPr lang="en-US" sz="1600">
                <a:solidFill>
                  <a:srgbClr val="000099"/>
                </a:solidFill>
              </a:rPr>
              <a:t>Time</a:t>
            </a:r>
          </a:p>
        </p:txBody>
      </p:sp>
      <p:sp>
        <p:nvSpPr>
          <p:cNvPr id="56326" name="Line 9"/>
          <p:cNvSpPr>
            <a:spLocks noChangeShapeType="1"/>
          </p:cNvSpPr>
          <p:nvPr/>
        </p:nvSpPr>
        <p:spPr bwMode="auto">
          <a:xfrm>
            <a:off x="609600" y="5781675"/>
            <a:ext cx="0" cy="22860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nb-NO"/>
          </a:p>
        </p:txBody>
      </p:sp>
      <p:sp>
        <p:nvSpPr>
          <p:cNvPr id="56327" name="Line 10"/>
          <p:cNvSpPr>
            <a:spLocks noChangeShapeType="1"/>
          </p:cNvSpPr>
          <p:nvPr/>
        </p:nvSpPr>
        <p:spPr bwMode="auto">
          <a:xfrm>
            <a:off x="7467600" y="5781675"/>
            <a:ext cx="0" cy="22860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nb-NO"/>
          </a:p>
        </p:txBody>
      </p:sp>
      <p:sp>
        <p:nvSpPr>
          <p:cNvPr id="56328" name="Line 11"/>
          <p:cNvSpPr>
            <a:spLocks noChangeShapeType="1"/>
          </p:cNvSpPr>
          <p:nvPr/>
        </p:nvSpPr>
        <p:spPr bwMode="auto">
          <a:xfrm>
            <a:off x="3733800" y="5781675"/>
            <a:ext cx="0" cy="22860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nb-NO"/>
          </a:p>
        </p:txBody>
      </p:sp>
      <p:sp>
        <p:nvSpPr>
          <p:cNvPr id="56329" name="Line 13"/>
          <p:cNvSpPr>
            <a:spLocks noChangeShapeType="1"/>
          </p:cNvSpPr>
          <p:nvPr/>
        </p:nvSpPr>
        <p:spPr bwMode="auto">
          <a:xfrm>
            <a:off x="1773238" y="5781675"/>
            <a:ext cx="0" cy="22860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nb-NO"/>
          </a:p>
        </p:txBody>
      </p:sp>
      <p:sp>
        <p:nvSpPr>
          <p:cNvPr id="56330" name="Text Box 14"/>
          <p:cNvSpPr txBox="1">
            <a:spLocks noChangeArrowheads="1"/>
          </p:cNvSpPr>
          <p:nvPr/>
        </p:nvSpPr>
        <p:spPr bwMode="auto">
          <a:xfrm>
            <a:off x="1581150" y="5476875"/>
            <a:ext cx="4206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600">
                <a:solidFill>
                  <a:srgbClr val="000099"/>
                </a:solidFill>
              </a:rPr>
              <a:t>L1</a:t>
            </a:r>
          </a:p>
        </p:txBody>
      </p:sp>
      <p:sp>
        <p:nvSpPr>
          <p:cNvPr id="56331" name="Text Box 15"/>
          <p:cNvSpPr txBox="1">
            <a:spLocks noChangeArrowheads="1"/>
          </p:cNvSpPr>
          <p:nvPr/>
        </p:nvSpPr>
        <p:spPr bwMode="auto">
          <a:xfrm>
            <a:off x="3505200" y="5476875"/>
            <a:ext cx="4206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600">
                <a:solidFill>
                  <a:srgbClr val="000099"/>
                </a:solidFill>
              </a:rPr>
              <a:t>L2</a:t>
            </a:r>
          </a:p>
        </p:txBody>
      </p:sp>
      <p:sp>
        <p:nvSpPr>
          <p:cNvPr id="56332" name="Text Box 16"/>
          <p:cNvSpPr txBox="1">
            <a:spLocks noChangeArrowheads="1"/>
          </p:cNvSpPr>
          <p:nvPr/>
        </p:nvSpPr>
        <p:spPr bwMode="auto">
          <a:xfrm>
            <a:off x="7196138" y="5476875"/>
            <a:ext cx="5778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600">
                <a:solidFill>
                  <a:srgbClr val="000099"/>
                </a:solidFill>
              </a:rPr>
              <a:t>HLT</a:t>
            </a:r>
          </a:p>
        </p:txBody>
      </p:sp>
      <p:sp>
        <p:nvSpPr>
          <p:cNvPr id="56333" name="Text Box 17"/>
          <p:cNvSpPr txBox="1">
            <a:spLocks noChangeArrowheads="1"/>
          </p:cNvSpPr>
          <p:nvPr/>
        </p:nvSpPr>
        <p:spPr bwMode="auto">
          <a:xfrm>
            <a:off x="1419225" y="5978525"/>
            <a:ext cx="7540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600">
                <a:solidFill>
                  <a:srgbClr val="000099"/>
                </a:solidFill>
              </a:rPr>
              <a:t>6.5 µs</a:t>
            </a:r>
          </a:p>
        </p:txBody>
      </p:sp>
      <p:sp>
        <p:nvSpPr>
          <p:cNvPr id="56334" name="Text Box 18"/>
          <p:cNvSpPr txBox="1">
            <a:spLocks noChangeArrowheads="1"/>
          </p:cNvSpPr>
          <p:nvPr/>
        </p:nvSpPr>
        <p:spPr bwMode="auto">
          <a:xfrm>
            <a:off x="3408363" y="5978525"/>
            <a:ext cx="6969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600">
                <a:solidFill>
                  <a:srgbClr val="000099"/>
                </a:solidFill>
              </a:rPr>
              <a:t>90 µs</a:t>
            </a:r>
          </a:p>
        </p:txBody>
      </p:sp>
      <p:sp>
        <p:nvSpPr>
          <p:cNvPr id="56335" name="Text Box 19"/>
          <p:cNvSpPr txBox="1">
            <a:spLocks noChangeArrowheads="1"/>
          </p:cNvSpPr>
          <p:nvPr/>
        </p:nvSpPr>
        <p:spPr bwMode="auto">
          <a:xfrm>
            <a:off x="7250113" y="5978525"/>
            <a:ext cx="47783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600">
                <a:solidFill>
                  <a:srgbClr val="000099"/>
                </a:solidFill>
              </a:rPr>
              <a:t>ms</a:t>
            </a:r>
          </a:p>
        </p:txBody>
      </p:sp>
      <p:sp>
        <p:nvSpPr>
          <p:cNvPr id="56336" name="Rectangle 3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b-NO">
                <a:latin typeface="Arial" charset="0"/>
              </a:rPr>
              <a:t>Trigger hierachy</a:t>
            </a:r>
          </a:p>
        </p:txBody>
      </p:sp>
      <p:sp>
        <p:nvSpPr>
          <p:cNvPr id="56337" name="Text Box 34"/>
          <p:cNvSpPr txBox="1">
            <a:spLocks noChangeArrowheads="1"/>
          </p:cNvSpPr>
          <p:nvPr/>
        </p:nvSpPr>
        <p:spPr bwMode="auto">
          <a:xfrm>
            <a:off x="766763" y="5478463"/>
            <a:ext cx="4206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600">
                <a:solidFill>
                  <a:srgbClr val="000099"/>
                </a:solidFill>
              </a:rPr>
              <a:t>L0</a:t>
            </a:r>
          </a:p>
        </p:txBody>
      </p:sp>
      <p:sp>
        <p:nvSpPr>
          <p:cNvPr id="56338" name="Text Box 35"/>
          <p:cNvSpPr txBox="1">
            <a:spLocks noChangeArrowheads="1"/>
          </p:cNvSpPr>
          <p:nvPr/>
        </p:nvSpPr>
        <p:spPr bwMode="auto">
          <a:xfrm>
            <a:off x="611188" y="5981700"/>
            <a:ext cx="7540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600">
                <a:solidFill>
                  <a:srgbClr val="000099"/>
                </a:solidFill>
              </a:rPr>
              <a:t>1.2 µs</a:t>
            </a:r>
          </a:p>
        </p:txBody>
      </p:sp>
      <p:sp>
        <p:nvSpPr>
          <p:cNvPr id="56339" name="Line 36"/>
          <p:cNvSpPr>
            <a:spLocks noChangeShapeType="1"/>
          </p:cNvSpPr>
          <p:nvPr/>
        </p:nvSpPr>
        <p:spPr bwMode="auto">
          <a:xfrm>
            <a:off x="927100" y="5765800"/>
            <a:ext cx="0" cy="22860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nb-NO"/>
          </a:p>
        </p:txBody>
      </p:sp>
      <p:grpSp>
        <p:nvGrpSpPr>
          <p:cNvPr id="56340" name="Group 78"/>
          <p:cNvGrpSpPr>
            <a:grpSpLocks/>
          </p:cNvGrpSpPr>
          <p:nvPr/>
        </p:nvGrpSpPr>
        <p:grpSpPr bwMode="auto">
          <a:xfrm>
            <a:off x="107950" y="6524625"/>
            <a:ext cx="2303463" cy="144463"/>
            <a:chOff x="204" y="4110"/>
            <a:chExt cx="1451" cy="91"/>
          </a:xfrm>
        </p:grpSpPr>
        <p:grpSp>
          <p:nvGrpSpPr>
            <p:cNvPr id="56426" name="Group 50"/>
            <p:cNvGrpSpPr>
              <a:grpSpLocks/>
            </p:cNvGrpSpPr>
            <p:nvPr/>
          </p:nvGrpSpPr>
          <p:grpSpPr bwMode="auto">
            <a:xfrm>
              <a:off x="204" y="4110"/>
              <a:ext cx="363" cy="91"/>
              <a:chOff x="204" y="4110"/>
              <a:chExt cx="363" cy="91"/>
            </a:xfrm>
          </p:grpSpPr>
          <p:sp>
            <p:nvSpPr>
              <p:cNvPr id="56454" name="Line 39"/>
              <p:cNvSpPr>
                <a:spLocks noChangeShapeType="1"/>
              </p:cNvSpPr>
              <p:nvPr/>
            </p:nvSpPr>
            <p:spPr bwMode="auto">
              <a:xfrm>
                <a:off x="204" y="4201"/>
                <a:ext cx="91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6455" name="Line 41"/>
              <p:cNvSpPr>
                <a:spLocks noChangeShapeType="1"/>
              </p:cNvSpPr>
              <p:nvPr/>
            </p:nvSpPr>
            <p:spPr bwMode="auto">
              <a:xfrm flipV="1">
                <a:off x="295" y="4110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6456" name="Line 43"/>
              <p:cNvSpPr>
                <a:spLocks noChangeShapeType="1"/>
              </p:cNvSpPr>
              <p:nvPr/>
            </p:nvSpPr>
            <p:spPr bwMode="auto">
              <a:xfrm>
                <a:off x="295" y="4110"/>
                <a:ext cx="90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6457" name="Line 44"/>
              <p:cNvSpPr>
                <a:spLocks noChangeShapeType="1"/>
              </p:cNvSpPr>
              <p:nvPr/>
            </p:nvSpPr>
            <p:spPr bwMode="auto">
              <a:xfrm>
                <a:off x="385" y="4110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6458" name="Line 45"/>
              <p:cNvSpPr>
                <a:spLocks noChangeShapeType="1"/>
              </p:cNvSpPr>
              <p:nvPr/>
            </p:nvSpPr>
            <p:spPr bwMode="auto">
              <a:xfrm>
                <a:off x="385" y="4201"/>
                <a:ext cx="91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6459" name="Line 46"/>
              <p:cNvSpPr>
                <a:spLocks noChangeShapeType="1"/>
              </p:cNvSpPr>
              <p:nvPr/>
            </p:nvSpPr>
            <p:spPr bwMode="auto">
              <a:xfrm flipV="1">
                <a:off x="476" y="4110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6460" name="Line 47"/>
              <p:cNvSpPr>
                <a:spLocks noChangeShapeType="1"/>
              </p:cNvSpPr>
              <p:nvPr/>
            </p:nvSpPr>
            <p:spPr bwMode="auto">
              <a:xfrm>
                <a:off x="476" y="4110"/>
                <a:ext cx="91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6461" name="Line 49"/>
              <p:cNvSpPr>
                <a:spLocks noChangeShapeType="1"/>
              </p:cNvSpPr>
              <p:nvPr/>
            </p:nvSpPr>
            <p:spPr bwMode="auto">
              <a:xfrm>
                <a:off x="567" y="4110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</p:grpSp>
        <p:grpSp>
          <p:nvGrpSpPr>
            <p:cNvPr id="56427" name="Group 51"/>
            <p:cNvGrpSpPr>
              <a:grpSpLocks/>
            </p:cNvGrpSpPr>
            <p:nvPr/>
          </p:nvGrpSpPr>
          <p:grpSpPr bwMode="auto">
            <a:xfrm>
              <a:off x="567" y="4110"/>
              <a:ext cx="363" cy="91"/>
              <a:chOff x="204" y="4110"/>
              <a:chExt cx="363" cy="91"/>
            </a:xfrm>
          </p:grpSpPr>
          <p:sp>
            <p:nvSpPr>
              <p:cNvPr id="56446" name="Line 52"/>
              <p:cNvSpPr>
                <a:spLocks noChangeShapeType="1"/>
              </p:cNvSpPr>
              <p:nvPr/>
            </p:nvSpPr>
            <p:spPr bwMode="auto">
              <a:xfrm>
                <a:off x="204" y="4201"/>
                <a:ext cx="91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6447" name="Line 53"/>
              <p:cNvSpPr>
                <a:spLocks noChangeShapeType="1"/>
              </p:cNvSpPr>
              <p:nvPr/>
            </p:nvSpPr>
            <p:spPr bwMode="auto">
              <a:xfrm flipV="1">
                <a:off x="295" y="4110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6448" name="Line 54"/>
              <p:cNvSpPr>
                <a:spLocks noChangeShapeType="1"/>
              </p:cNvSpPr>
              <p:nvPr/>
            </p:nvSpPr>
            <p:spPr bwMode="auto">
              <a:xfrm>
                <a:off x="295" y="4110"/>
                <a:ext cx="90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6449" name="Line 55"/>
              <p:cNvSpPr>
                <a:spLocks noChangeShapeType="1"/>
              </p:cNvSpPr>
              <p:nvPr/>
            </p:nvSpPr>
            <p:spPr bwMode="auto">
              <a:xfrm>
                <a:off x="385" y="4110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6450" name="Line 56"/>
              <p:cNvSpPr>
                <a:spLocks noChangeShapeType="1"/>
              </p:cNvSpPr>
              <p:nvPr/>
            </p:nvSpPr>
            <p:spPr bwMode="auto">
              <a:xfrm>
                <a:off x="385" y="4201"/>
                <a:ext cx="91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6451" name="Line 57"/>
              <p:cNvSpPr>
                <a:spLocks noChangeShapeType="1"/>
              </p:cNvSpPr>
              <p:nvPr/>
            </p:nvSpPr>
            <p:spPr bwMode="auto">
              <a:xfrm flipV="1">
                <a:off x="476" y="4110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6452" name="Line 58"/>
              <p:cNvSpPr>
                <a:spLocks noChangeShapeType="1"/>
              </p:cNvSpPr>
              <p:nvPr/>
            </p:nvSpPr>
            <p:spPr bwMode="auto">
              <a:xfrm>
                <a:off x="476" y="4110"/>
                <a:ext cx="91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6453" name="Line 59"/>
              <p:cNvSpPr>
                <a:spLocks noChangeShapeType="1"/>
              </p:cNvSpPr>
              <p:nvPr/>
            </p:nvSpPr>
            <p:spPr bwMode="auto">
              <a:xfrm>
                <a:off x="567" y="4110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</p:grpSp>
        <p:grpSp>
          <p:nvGrpSpPr>
            <p:cNvPr id="56428" name="Group 60"/>
            <p:cNvGrpSpPr>
              <a:grpSpLocks/>
            </p:cNvGrpSpPr>
            <p:nvPr/>
          </p:nvGrpSpPr>
          <p:grpSpPr bwMode="auto">
            <a:xfrm>
              <a:off x="929" y="4110"/>
              <a:ext cx="363" cy="91"/>
              <a:chOff x="204" y="4110"/>
              <a:chExt cx="363" cy="91"/>
            </a:xfrm>
          </p:grpSpPr>
          <p:sp>
            <p:nvSpPr>
              <p:cNvPr id="56438" name="Line 61"/>
              <p:cNvSpPr>
                <a:spLocks noChangeShapeType="1"/>
              </p:cNvSpPr>
              <p:nvPr/>
            </p:nvSpPr>
            <p:spPr bwMode="auto">
              <a:xfrm>
                <a:off x="204" y="4201"/>
                <a:ext cx="91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6439" name="Line 62"/>
              <p:cNvSpPr>
                <a:spLocks noChangeShapeType="1"/>
              </p:cNvSpPr>
              <p:nvPr/>
            </p:nvSpPr>
            <p:spPr bwMode="auto">
              <a:xfrm flipV="1">
                <a:off x="295" y="4110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6440" name="Line 63"/>
              <p:cNvSpPr>
                <a:spLocks noChangeShapeType="1"/>
              </p:cNvSpPr>
              <p:nvPr/>
            </p:nvSpPr>
            <p:spPr bwMode="auto">
              <a:xfrm>
                <a:off x="295" y="4110"/>
                <a:ext cx="90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6441" name="Line 64"/>
              <p:cNvSpPr>
                <a:spLocks noChangeShapeType="1"/>
              </p:cNvSpPr>
              <p:nvPr/>
            </p:nvSpPr>
            <p:spPr bwMode="auto">
              <a:xfrm>
                <a:off x="385" y="4110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6442" name="Line 65"/>
              <p:cNvSpPr>
                <a:spLocks noChangeShapeType="1"/>
              </p:cNvSpPr>
              <p:nvPr/>
            </p:nvSpPr>
            <p:spPr bwMode="auto">
              <a:xfrm>
                <a:off x="385" y="4201"/>
                <a:ext cx="91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6443" name="Line 66"/>
              <p:cNvSpPr>
                <a:spLocks noChangeShapeType="1"/>
              </p:cNvSpPr>
              <p:nvPr/>
            </p:nvSpPr>
            <p:spPr bwMode="auto">
              <a:xfrm flipV="1">
                <a:off x="476" y="4110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6444" name="Line 67"/>
              <p:cNvSpPr>
                <a:spLocks noChangeShapeType="1"/>
              </p:cNvSpPr>
              <p:nvPr/>
            </p:nvSpPr>
            <p:spPr bwMode="auto">
              <a:xfrm>
                <a:off x="476" y="4110"/>
                <a:ext cx="91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6445" name="Line 68"/>
              <p:cNvSpPr>
                <a:spLocks noChangeShapeType="1"/>
              </p:cNvSpPr>
              <p:nvPr/>
            </p:nvSpPr>
            <p:spPr bwMode="auto">
              <a:xfrm>
                <a:off x="567" y="4110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</p:grpSp>
        <p:grpSp>
          <p:nvGrpSpPr>
            <p:cNvPr id="56429" name="Group 69"/>
            <p:cNvGrpSpPr>
              <a:grpSpLocks/>
            </p:cNvGrpSpPr>
            <p:nvPr/>
          </p:nvGrpSpPr>
          <p:grpSpPr bwMode="auto">
            <a:xfrm>
              <a:off x="1292" y="4110"/>
              <a:ext cx="363" cy="91"/>
              <a:chOff x="204" y="4110"/>
              <a:chExt cx="363" cy="91"/>
            </a:xfrm>
          </p:grpSpPr>
          <p:sp>
            <p:nvSpPr>
              <p:cNvPr id="56430" name="Line 70"/>
              <p:cNvSpPr>
                <a:spLocks noChangeShapeType="1"/>
              </p:cNvSpPr>
              <p:nvPr/>
            </p:nvSpPr>
            <p:spPr bwMode="auto">
              <a:xfrm>
                <a:off x="204" y="4201"/>
                <a:ext cx="91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6431" name="Line 71"/>
              <p:cNvSpPr>
                <a:spLocks noChangeShapeType="1"/>
              </p:cNvSpPr>
              <p:nvPr/>
            </p:nvSpPr>
            <p:spPr bwMode="auto">
              <a:xfrm flipV="1">
                <a:off x="295" y="4110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6432" name="Line 72"/>
              <p:cNvSpPr>
                <a:spLocks noChangeShapeType="1"/>
              </p:cNvSpPr>
              <p:nvPr/>
            </p:nvSpPr>
            <p:spPr bwMode="auto">
              <a:xfrm>
                <a:off x="295" y="4110"/>
                <a:ext cx="90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6433" name="Line 73"/>
              <p:cNvSpPr>
                <a:spLocks noChangeShapeType="1"/>
              </p:cNvSpPr>
              <p:nvPr/>
            </p:nvSpPr>
            <p:spPr bwMode="auto">
              <a:xfrm>
                <a:off x="385" y="4110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6434" name="Line 74"/>
              <p:cNvSpPr>
                <a:spLocks noChangeShapeType="1"/>
              </p:cNvSpPr>
              <p:nvPr/>
            </p:nvSpPr>
            <p:spPr bwMode="auto">
              <a:xfrm>
                <a:off x="385" y="4201"/>
                <a:ext cx="91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6435" name="Line 75"/>
              <p:cNvSpPr>
                <a:spLocks noChangeShapeType="1"/>
              </p:cNvSpPr>
              <p:nvPr/>
            </p:nvSpPr>
            <p:spPr bwMode="auto">
              <a:xfrm flipV="1">
                <a:off x="476" y="4110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6436" name="Line 76"/>
              <p:cNvSpPr>
                <a:spLocks noChangeShapeType="1"/>
              </p:cNvSpPr>
              <p:nvPr/>
            </p:nvSpPr>
            <p:spPr bwMode="auto">
              <a:xfrm>
                <a:off x="476" y="4110"/>
                <a:ext cx="91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6437" name="Line 77"/>
              <p:cNvSpPr>
                <a:spLocks noChangeShapeType="1"/>
              </p:cNvSpPr>
              <p:nvPr/>
            </p:nvSpPr>
            <p:spPr bwMode="auto">
              <a:xfrm>
                <a:off x="567" y="4110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</p:grpSp>
      </p:grpSp>
      <p:grpSp>
        <p:nvGrpSpPr>
          <p:cNvPr id="56341" name="Group 125"/>
          <p:cNvGrpSpPr>
            <a:grpSpLocks/>
          </p:cNvGrpSpPr>
          <p:nvPr/>
        </p:nvGrpSpPr>
        <p:grpSpPr bwMode="auto">
          <a:xfrm>
            <a:off x="2411413" y="6524625"/>
            <a:ext cx="2303462" cy="144463"/>
            <a:chOff x="204" y="4110"/>
            <a:chExt cx="1451" cy="91"/>
          </a:xfrm>
        </p:grpSpPr>
        <p:grpSp>
          <p:nvGrpSpPr>
            <p:cNvPr id="56390" name="Group 126"/>
            <p:cNvGrpSpPr>
              <a:grpSpLocks/>
            </p:cNvGrpSpPr>
            <p:nvPr/>
          </p:nvGrpSpPr>
          <p:grpSpPr bwMode="auto">
            <a:xfrm>
              <a:off x="204" y="4110"/>
              <a:ext cx="363" cy="91"/>
              <a:chOff x="204" y="4110"/>
              <a:chExt cx="363" cy="91"/>
            </a:xfrm>
          </p:grpSpPr>
          <p:sp>
            <p:nvSpPr>
              <p:cNvPr id="56418" name="Line 127"/>
              <p:cNvSpPr>
                <a:spLocks noChangeShapeType="1"/>
              </p:cNvSpPr>
              <p:nvPr/>
            </p:nvSpPr>
            <p:spPr bwMode="auto">
              <a:xfrm>
                <a:off x="204" y="4201"/>
                <a:ext cx="91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6419" name="Line 128"/>
              <p:cNvSpPr>
                <a:spLocks noChangeShapeType="1"/>
              </p:cNvSpPr>
              <p:nvPr/>
            </p:nvSpPr>
            <p:spPr bwMode="auto">
              <a:xfrm flipV="1">
                <a:off x="295" y="4110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6420" name="Line 129"/>
              <p:cNvSpPr>
                <a:spLocks noChangeShapeType="1"/>
              </p:cNvSpPr>
              <p:nvPr/>
            </p:nvSpPr>
            <p:spPr bwMode="auto">
              <a:xfrm>
                <a:off x="295" y="4110"/>
                <a:ext cx="90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6421" name="Line 130"/>
              <p:cNvSpPr>
                <a:spLocks noChangeShapeType="1"/>
              </p:cNvSpPr>
              <p:nvPr/>
            </p:nvSpPr>
            <p:spPr bwMode="auto">
              <a:xfrm>
                <a:off x="385" y="4110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6422" name="Line 131"/>
              <p:cNvSpPr>
                <a:spLocks noChangeShapeType="1"/>
              </p:cNvSpPr>
              <p:nvPr/>
            </p:nvSpPr>
            <p:spPr bwMode="auto">
              <a:xfrm>
                <a:off x="385" y="4201"/>
                <a:ext cx="91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6423" name="Line 132"/>
              <p:cNvSpPr>
                <a:spLocks noChangeShapeType="1"/>
              </p:cNvSpPr>
              <p:nvPr/>
            </p:nvSpPr>
            <p:spPr bwMode="auto">
              <a:xfrm flipV="1">
                <a:off x="476" y="4110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6424" name="Line 133"/>
              <p:cNvSpPr>
                <a:spLocks noChangeShapeType="1"/>
              </p:cNvSpPr>
              <p:nvPr/>
            </p:nvSpPr>
            <p:spPr bwMode="auto">
              <a:xfrm>
                <a:off x="476" y="4110"/>
                <a:ext cx="91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6425" name="Line 134"/>
              <p:cNvSpPr>
                <a:spLocks noChangeShapeType="1"/>
              </p:cNvSpPr>
              <p:nvPr/>
            </p:nvSpPr>
            <p:spPr bwMode="auto">
              <a:xfrm>
                <a:off x="567" y="4110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</p:grpSp>
        <p:grpSp>
          <p:nvGrpSpPr>
            <p:cNvPr id="56391" name="Group 135"/>
            <p:cNvGrpSpPr>
              <a:grpSpLocks/>
            </p:cNvGrpSpPr>
            <p:nvPr/>
          </p:nvGrpSpPr>
          <p:grpSpPr bwMode="auto">
            <a:xfrm>
              <a:off x="567" y="4110"/>
              <a:ext cx="363" cy="91"/>
              <a:chOff x="204" y="4110"/>
              <a:chExt cx="363" cy="91"/>
            </a:xfrm>
          </p:grpSpPr>
          <p:sp>
            <p:nvSpPr>
              <p:cNvPr id="56410" name="Line 136"/>
              <p:cNvSpPr>
                <a:spLocks noChangeShapeType="1"/>
              </p:cNvSpPr>
              <p:nvPr/>
            </p:nvSpPr>
            <p:spPr bwMode="auto">
              <a:xfrm>
                <a:off x="204" y="4201"/>
                <a:ext cx="91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6411" name="Line 137"/>
              <p:cNvSpPr>
                <a:spLocks noChangeShapeType="1"/>
              </p:cNvSpPr>
              <p:nvPr/>
            </p:nvSpPr>
            <p:spPr bwMode="auto">
              <a:xfrm flipV="1">
                <a:off x="295" y="4110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6412" name="Line 138"/>
              <p:cNvSpPr>
                <a:spLocks noChangeShapeType="1"/>
              </p:cNvSpPr>
              <p:nvPr/>
            </p:nvSpPr>
            <p:spPr bwMode="auto">
              <a:xfrm>
                <a:off x="295" y="4110"/>
                <a:ext cx="90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6413" name="Line 139"/>
              <p:cNvSpPr>
                <a:spLocks noChangeShapeType="1"/>
              </p:cNvSpPr>
              <p:nvPr/>
            </p:nvSpPr>
            <p:spPr bwMode="auto">
              <a:xfrm>
                <a:off x="385" y="4110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6414" name="Line 140"/>
              <p:cNvSpPr>
                <a:spLocks noChangeShapeType="1"/>
              </p:cNvSpPr>
              <p:nvPr/>
            </p:nvSpPr>
            <p:spPr bwMode="auto">
              <a:xfrm>
                <a:off x="385" y="4201"/>
                <a:ext cx="91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6415" name="Line 141"/>
              <p:cNvSpPr>
                <a:spLocks noChangeShapeType="1"/>
              </p:cNvSpPr>
              <p:nvPr/>
            </p:nvSpPr>
            <p:spPr bwMode="auto">
              <a:xfrm flipV="1">
                <a:off x="476" y="4110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6416" name="Line 142"/>
              <p:cNvSpPr>
                <a:spLocks noChangeShapeType="1"/>
              </p:cNvSpPr>
              <p:nvPr/>
            </p:nvSpPr>
            <p:spPr bwMode="auto">
              <a:xfrm>
                <a:off x="476" y="4110"/>
                <a:ext cx="91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6417" name="Line 143"/>
              <p:cNvSpPr>
                <a:spLocks noChangeShapeType="1"/>
              </p:cNvSpPr>
              <p:nvPr/>
            </p:nvSpPr>
            <p:spPr bwMode="auto">
              <a:xfrm>
                <a:off x="567" y="4110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</p:grpSp>
        <p:grpSp>
          <p:nvGrpSpPr>
            <p:cNvPr id="56392" name="Group 144"/>
            <p:cNvGrpSpPr>
              <a:grpSpLocks/>
            </p:cNvGrpSpPr>
            <p:nvPr/>
          </p:nvGrpSpPr>
          <p:grpSpPr bwMode="auto">
            <a:xfrm>
              <a:off x="929" y="4110"/>
              <a:ext cx="363" cy="91"/>
              <a:chOff x="204" y="4110"/>
              <a:chExt cx="363" cy="91"/>
            </a:xfrm>
          </p:grpSpPr>
          <p:sp>
            <p:nvSpPr>
              <p:cNvPr id="56402" name="Line 145"/>
              <p:cNvSpPr>
                <a:spLocks noChangeShapeType="1"/>
              </p:cNvSpPr>
              <p:nvPr/>
            </p:nvSpPr>
            <p:spPr bwMode="auto">
              <a:xfrm>
                <a:off x="204" y="4201"/>
                <a:ext cx="91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6403" name="Line 146"/>
              <p:cNvSpPr>
                <a:spLocks noChangeShapeType="1"/>
              </p:cNvSpPr>
              <p:nvPr/>
            </p:nvSpPr>
            <p:spPr bwMode="auto">
              <a:xfrm flipV="1">
                <a:off x="295" y="4110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6404" name="Line 147"/>
              <p:cNvSpPr>
                <a:spLocks noChangeShapeType="1"/>
              </p:cNvSpPr>
              <p:nvPr/>
            </p:nvSpPr>
            <p:spPr bwMode="auto">
              <a:xfrm>
                <a:off x="295" y="4110"/>
                <a:ext cx="90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6405" name="Line 148"/>
              <p:cNvSpPr>
                <a:spLocks noChangeShapeType="1"/>
              </p:cNvSpPr>
              <p:nvPr/>
            </p:nvSpPr>
            <p:spPr bwMode="auto">
              <a:xfrm>
                <a:off x="385" y="4110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6406" name="Line 149"/>
              <p:cNvSpPr>
                <a:spLocks noChangeShapeType="1"/>
              </p:cNvSpPr>
              <p:nvPr/>
            </p:nvSpPr>
            <p:spPr bwMode="auto">
              <a:xfrm>
                <a:off x="385" y="4201"/>
                <a:ext cx="91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6407" name="Line 150"/>
              <p:cNvSpPr>
                <a:spLocks noChangeShapeType="1"/>
              </p:cNvSpPr>
              <p:nvPr/>
            </p:nvSpPr>
            <p:spPr bwMode="auto">
              <a:xfrm flipV="1">
                <a:off x="476" y="4110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6408" name="Line 151"/>
              <p:cNvSpPr>
                <a:spLocks noChangeShapeType="1"/>
              </p:cNvSpPr>
              <p:nvPr/>
            </p:nvSpPr>
            <p:spPr bwMode="auto">
              <a:xfrm>
                <a:off x="476" y="4110"/>
                <a:ext cx="91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6409" name="Line 152"/>
              <p:cNvSpPr>
                <a:spLocks noChangeShapeType="1"/>
              </p:cNvSpPr>
              <p:nvPr/>
            </p:nvSpPr>
            <p:spPr bwMode="auto">
              <a:xfrm>
                <a:off x="567" y="4110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</p:grpSp>
        <p:grpSp>
          <p:nvGrpSpPr>
            <p:cNvPr id="56393" name="Group 153"/>
            <p:cNvGrpSpPr>
              <a:grpSpLocks/>
            </p:cNvGrpSpPr>
            <p:nvPr/>
          </p:nvGrpSpPr>
          <p:grpSpPr bwMode="auto">
            <a:xfrm>
              <a:off x="1292" y="4110"/>
              <a:ext cx="363" cy="91"/>
              <a:chOff x="204" y="4110"/>
              <a:chExt cx="363" cy="91"/>
            </a:xfrm>
          </p:grpSpPr>
          <p:sp>
            <p:nvSpPr>
              <p:cNvPr id="56394" name="Line 154"/>
              <p:cNvSpPr>
                <a:spLocks noChangeShapeType="1"/>
              </p:cNvSpPr>
              <p:nvPr/>
            </p:nvSpPr>
            <p:spPr bwMode="auto">
              <a:xfrm>
                <a:off x="204" y="4201"/>
                <a:ext cx="91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6395" name="Line 155"/>
              <p:cNvSpPr>
                <a:spLocks noChangeShapeType="1"/>
              </p:cNvSpPr>
              <p:nvPr/>
            </p:nvSpPr>
            <p:spPr bwMode="auto">
              <a:xfrm flipV="1">
                <a:off x="295" y="4110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6396" name="Line 156"/>
              <p:cNvSpPr>
                <a:spLocks noChangeShapeType="1"/>
              </p:cNvSpPr>
              <p:nvPr/>
            </p:nvSpPr>
            <p:spPr bwMode="auto">
              <a:xfrm>
                <a:off x="295" y="4110"/>
                <a:ext cx="90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6397" name="Line 157"/>
              <p:cNvSpPr>
                <a:spLocks noChangeShapeType="1"/>
              </p:cNvSpPr>
              <p:nvPr/>
            </p:nvSpPr>
            <p:spPr bwMode="auto">
              <a:xfrm>
                <a:off x="385" y="4110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6398" name="Line 158"/>
              <p:cNvSpPr>
                <a:spLocks noChangeShapeType="1"/>
              </p:cNvSpPr>
              <p:nvPr/>
            </p:nvSpPr>
            <p:spPr bwMode="auto">
              <a:xfrm>
                <a:off x="385" y="4201"/>
                <a:ext cx="91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6399" name="Line 159"/>
              <p:cNvSpPr>
                <a:spLocks noChangeShapeType="1"/>
              </p:cNvSpPr>
              <p:nvPr/>
            </p:nvSpPr>
            <p:spPr bwMode="auto">
              <a:xfrm flipV="1">
                <a:off x="476" y="4110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6400" name="Line 160"/>
              <p:cNvSpPr>
                <a:spLocks noChangeShapeType="1"/>
              </p:cNvSpPr>
              <p:nvPr/>
            </p:nvSpPr>
            <p:spPr bwMode="auto">
              <a:xfrm>
                <a:off x="476" y="4110"/>
                <a:ext cx="91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6401" name="Line 161"/>
              <p:cNvSpPr>
                <a:spLocks noChangeShapeType="1"/>
              </p:cNvSpPr>
              <p:nvPr/>
            </p:nvSpPr>
            <p:spPr bwMode="auto">
              <a:xfrm>
                <a:off x="567" y="4110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</p:grpSp>
      </p:grpSp>
      <p:sp>
        <p:nvSpPr>
          <p:cNvPr id="56342" name="Text Box 162"/>
          <p:cNvSpPr txBox="1">
            <a:spLocks noChangeArrowheads="1"/>
          </p:cNvSpPr>
          <p:nvPr/>
        </p:nvSpPr>
        <p:spPr bwMode="auto">
          <a:xfrm>
            <a:off x="7092950" y="6308725"/>
            <a:ext cx="1865313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nb-NO" sz="1600">
                <a:solidFill>
                  <a:schemeClr val="accent1"/>
                </a:solidFill>
              </a:rPr>
              <a:t>bunch crossings </a:t>
            </a:r>
          </a:p>
          <a:p>
            <a:pPr algn="ctr"/>
            <a:r>
              <a:rPr lang="nb-NO" sz="1600">
                <a:solidFill>
                  <a:schemeClr val="accent1"/>
                </a:solidFill>
              </a:rPr>
              <a:t>– 40 MHz</a:t>
            </a:r>
          </a:p>
        </p:txBody>
      </p:sp>
      <p:grpSp>
        <p:nvGrpSpPr>
          <p:cNvPr id="56343" name="Group 163"/>
          <p:cNvGrpSpPr>
            <a:grpSpLocks/>
          </p:cNvGrpSpPr>
          <p:nvPr/>
        </p:nvGrpSpPr>
        <p:grpSpPr bwMode="auto">
          <a:xfrm>
            <a:off x="4716463" y="6524625"/>
            <a:ext cx="2303462" cy="144463"/>
            <a:chOff x="204" y="4110"/>
            <a:chExt cx="1451" cy="91"/>
          </a:xfrm>
        </p:grpSpPr>
        <p:grpSp>
          <p:nvGrpSpPr>
            <p:cNvPr id="56354" name="Group 164"/>
            <p:cNvGrpSpPr>
              <a:grpSpLocks/>
            </p:cNvGrpSpPr>
            <p:nvPr/>
          </p:nvGrpSpPr>
          <p:grpSpPr bwMode="auto">
            <a:xfrm>
              <a:off x="204" y="4110"/>
              <a:ext cx="363" cy="91"/>
              <a:chOff x="204" y="4110"/>
              <a:chExt cx="363" cy="91"/>
            </a:xfrm>
          </p:grpSpPr>
          <p:sp>
            <p:nvSpPr>
              <p:cNvPr id="56382" name="Line 165"/>
              <p:cNvSpPr>
                <a:spLocks noChangeShapeType="1"/>
              </p:cNvSpPr>
              <p:nvPr/>
            </p:nvSpPr>
            <p:spPr bwMode="auto">
              <a:xfrm>
                <a:off x="204" y="4201"/>
                <a:ext cx="91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6383" name="Line 166"/>
              <p:cNvSpPr>
                <a:spLocks noChangeShapeType="1"/>
              </p:cNvSpPr>
              <p:nvPr/>
            </p:nvSpPr>
            <p:spPr bwMode="auto">
              <a:xfrm flipV="1">
                <a:off x="295" y="4110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6384" name="Line 167"/>
              <p:cNvSpPr>
                <a:spLocks noChangeShapeType="1"/>
              </p:cNvSpPr>
              <p:nvPr/>
            </p:nvSpPr>
            <p:spPr bwMode="auto">
              <a:xfrm>
                <a:off x="295" y="4110"/>
                <a:ext cx="90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6385" name="Line 168"/>
              <p:cNvSpPr>
                <a:spLocks noChangeShapeType="1"/>
              </p:cNvSpPr>
              <p:nvPr/>
            </p:nvSpPr>
            <p:spPr bwMode="auto">
              <a:xfrm>
                <a:off x="385" y="4110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6386" name="Line 169"/>
              <p:cNvSpPr>
                <a:spLocks noChangeShapeType="1"/>
              </p:cNvSpPr>
              <p:nvPr/>
            </p:nvSpPr>
            <p:spPr bwMode="auto">
              <a:xfrm>
                <a:off x="385" y="4201"/>
                <a:ext cx="91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6387" name="Line 170"/>
              <p:cNvSpPr>
                <a:spLocks noChangeShapeType="1"/>
              </p:cNvSpPr>
              <p:nvPr/>
            </p:nvSpPr>
            <p:spPr bwMode="auto">
              <a:xfrm flipV="1">
                <a:off x="476" y="4110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6388" name="Line 171"/>
              <p:cNvSpPr>
                <a:spLocks noChangeShapeType="1"/>
              </p:cNvSpPr>
              <p:nvPr/>
            </p:nvSpPr>
            <p:spPr bwMode="auto">
              <a:xfrm>
                <a:off x="476" y="4110"/>
                <a:ext cx="91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6389" name="Line 172"/>
              <p:cNvSpPr>
                <a:spLocks noChangeShapeType="1"/>
              </p:cNvSpPr>
              <p:nvPr/>
            </p:nvSpPr>
            <p:spPr bwMode="auto">
              <a:xfrm>
                <a:off x="567" y="4110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</p:grpSp>
        <p:grpSp>
          <p:nvGrpSpPr>
            <p:cNvPr id="56355" name="Group 173"/>
            <p:cNvGrpSpPr>
              <a:grpSpLocks/>
            </p:cNvGrpSpPr>
            <p:nvPr/>
          </p:nvGrpSpPr>
          <p:grpSpPr bwMode="auto">
            <a:xfrm>
              <a:off x="567" y="4110"/>
              <a:ext cx="363" cy="91"/>
              <a:chOff x="204" y="4110"/>
              <a:chExt cx="363" cy="91"/>
            </a:xfrm>
          </p:grpSpPr>
          <p:sp>
            <p:nvSpPr>
              <p:cNvPr id="56374" name="Line 174"/>
              <p:cNvSpPr>
                <a:spLocks noChangeShapeType="1"/>
              </p:cNvSpPr>
              <p:nvPr/>
            </p:nvSpPr>
            <p:spPr bwMode="auto">
              <a:xfrm>
                <a:off x="204" y="4201"/>
                <a:ext cx="91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6375" name="Line 175"/>
              <p:cNvSpPr>
                <a:spLocks noChangeShapeType="1"/>
              </p:cNvSpPr>
              <p:nvPr/>
            </p:nvSpPr>
            <p:spPr bwMode="auto">
              <a:xfrm flipV="1">
                <a:off x="295" y="4110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6376" name="Line 176"/>
              <p:cNvSpPr>
                <a:spLocks noChangeShapeType="1"/>
              </p:cNvSpPr>
              <p:nvPr/>
            </p:nvSpPr>
            <p:spPr bwMode="auto">
              <a:xfrm>
                <a:off x="295" y="4110"/>
                <a:ext cx="90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6377" name="Line 177"/>
              <p:cNvSpPr>
                <a:spLocks noChangeShapeType="1"/>
              </p:cNvSpPr>
              <p:nvPr/>
            </p:nvSpPr>
            <p:spPr bwMode="auto">
              <a:xfrm>
                <a:off x="385" y="4110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6378" name="Line 178"/>
              <p:cNvSpPr>
                <a:spLocks noChangeShapeType="1"/>
              </p:cNvSpPr>
              <p:nvPr/>
            </p:nvSpPr>
            <p:spPr bwMode="auto">
              <a:xfrm>
                <a:off x="385" y="4201"/>
                <a:ext cx="91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6379" name="Line 179"/>
              <p:cNvSpPr>
                <a:spLocks noChangeShapeType="1"/>
              </p:cNvSpPr>
              <p:nvPr/>
            </p:nvSpPr>
            <p:spPr bwMode="auto">
              <a:xfrm flipV="1">
                <a:off x="476" y="4110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6380" name="Line 180"/>
              <p:cNvSpPr>
                <a:spLocks noChangeShapeType="1"/>
              </p:cNvSpPr>
              <p:nvPr/>
            </p:nvSpPr>
            <p:spPr bwMode="auto">
              <a:xfrm>
                <a:off x="476" y="4110"/>
                <a:ext cx="91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6381" name="Line 181"/>
              <p:cNvSpPr>
                <a:spLocks noChangeShapeType="1"/>
              </p:cNvSpPr>
              <p:nvPr/>
            </p:nvSpPr>
            <p:spPr bwMode="auto">
              <a:xfrm>
                <a:off x="567" y="4110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</p:grpSp>
        <p:grpSp>
          <p:nvGrpSpPr>
            <p:cNvPr id="56356" name="Group 182"/>
            <p:cNvGrpSpPr>
              <a:grpSpLocks/>
            </p:cNvGrpSpPr>
            <p:nvPr/>
          </p:nvGrpSpPr>
          <p:grpSpPr bwMode="auto">
            <a:xfrm>
              <a:off x="929" y="4110"/>
              <a:ext cx="363" cy="91"/>
              <a:chOff x="204" y="4110"/>
              <a:chExt cx="363" cy="91"/>
            </a:xfrm>
          </p:grpSpPr>
          <p:sp>
            <p:nvSpPr>
              <p:cNvPr id="56366" name="Line 183"/>
              <p:cNvSpPr>
                <a:spLocks noChangeShapeType="1"/>
              </p:cNvSpPr>
              <p:nvPr/>
            </p:nvSpPr>
            <p:spPr bwMode="auto">
              <a:xfrm>
                <a:off x="204" y="4201"/>
                <a:ext cx="91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6367" name="Line 184"/>
              <p:cNvSpPr>
                <a:spLocks noChangeShapeType="1"/>
              </p:cNvSpPr>
              <p:nvPr/>
            </p:nvSpPr>
            <p:spPr bwMode="auto">
              <a:xfrm flipV="1">
                <a:off x="295" y="4110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6368" name="Line 185"/>
              <p:cNvSpPr>
                <a:spLocks noChangeShapeType="1"/>
              </p:cNvSpPr>
              <p:nvPr/>
            </p:nvSpPr>
            <p:spPr bwMode="auto">
              <a:xfrm>
                <a:off x="295" y="4110"/>
                <a:ext cx="90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6369" name="Line 186"/>
              <p:cNvSpPr>
                <a:spLocks noChangeShapeType="1"/>
              </p:cNvSpPr>
              <p:nvPr/>
            </p:nvSpPr>
            <p:spPr bwMode="auto">
              <a:xfrm>
                <a:off x="385" y="4110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6370" name="Line 187"/>
              <p:cNvSpPr>
                <a:spLocks noChangeShapeType="1"/>
              </p:cNvSpPr>
              <p:nvPr/>
            </p:nvSpPr>
            <p:spPr bwMode="auto">
              <a:xfrm>
                <a:off x="385" y="4201"/>
                <a:ext cx="91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6371" name="Line 188"/>
              <p:cNvSpPr>
                <a:spLocks noChangeShapeType="1"/>
              </p:cNvSpPr>
              <p:nvPr/>
            </p:nvSpPr>
            <p:spPr bwMode="auto">
              <a:xfrm flipV="1">
                <a:off x="476" y="4110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6372" name="Line 189"/>
              <p:cNvSpPr>
                <a:spLocks noChangeShapeType="1"/>
              </p:cNvSpPr>
              <p:nvPr/>
            </p:nvSpPr>
            <p:spPr bwMode="auto">
              <a:xfrm>
                <a:off x="476" y="4110"/>
                <a:ext cx="91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6373" name="Line 190"/>
              <p:cNvSpPr>
                <a:spLocks noChangeShapeType="1"/>
              </p:cNvSpPr>
              <p:nvPr/>
            </p:nvSpPr>
            <p:spPr bwMode="auto">
              <a:xfrm>
                <a:off x="567" y="4110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</p:grpSp>
        <p:grpSp>
          <p:nvGrpSpPr>
            <p:cNvPr id="56357" name="Group 191"/>
            <p:cNvGrpSpPr>
              <a:grpSpLocks/>
            </p:cNvGrpSpPr>
            <p:nvPr/>
          </p:nvGrpSpPr>
          <p:grpSpPr bwMode="auto">
            <a:xfrm>
              <a:off x="1292" y="4110"/>
              <a:ext cx="363" cy="91"/>
              <a:chOff x="204" y="4110"/>
              <a:chExt cx="363" cy="91"/>
            </a:xfrm>
          </p:grpSpPr>
          <p:sp>
            <p:nvSpPr>
              <p:cNvPr id="56358" name="Line 192"/>
              <p:cNvSpPr>
                <a:spLocks noChangeShapeType="1"/>
              </p:cNvSpPr>
              <p:nvPr/>
            </p:nvSpPr>
            <p:spPr bwMode="auto">
              <a:xfrm>
                <a:off x="204" y="4201"/>
                <a:ext cx="91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6359" name="Line 193"/>
              <p:cNvSpPr>
                <a:spLocks noChangeShapeType="1"/>
              </p:cNvSpPr>
              <p:nvPr/>
            </p:nvSpPr>
            <p:spPr bwMode="auto">
              <a:xfrm flipV="1">
                <a:off x="295" y="4110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6360" name="Line 194"/>
              <p:cNvSpPr>
                <a:spLocks noChangeShapeType="1"/>
              </p:cNvSpPr>
              <p:nvPr/>
            </p:nvSpPr>
            <p:spPr bwMode="auto">
              <a:xfrm>
                <a:off x="295" y="4110"/>
                <a:ext cx="90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6361" name="Line 195"/>
              <p:cNvSpPr>
                <a:spLocks noChangeShapeType="1"/>
              </p:cNvSpPr>
              <p:nvPr/>
            </p:nvSpPr>
            <p:spPr bwMode="auto">
              <a:xfrm>
                <a:off x="385" y="4110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6362" name="Line 196"/>
              <p:cNvSpPr>
                <a:spLocks noChangeShapeType="1"/>
              </p:cNvSpPr>
              <p:nvPr/>
            </p:nvSpPr>
            <p:spPr bwMode="auto">
              <a:xfrm>
                <a:off x="385" y="4201"/>
                <a:ext cx="91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6363" name="Line 197"/>
              <p:cNvSpPr>
                <a:spLocks noChangeShapeType="1"/>
              </p:cNvSpPr>
              <p:nvPr/>
            </p:nvSpPr>
            <p:spPr bwMode="auto">
              <a:xfrm flipV="1">
                <a:off x="476" y="4110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6364" name="Line 198"/>
              <p:cNvSpPr>
                <a:spLocks noChangeShapeType="1"/>
              </p:cNvSpPr>
              <p:nvPr/>
            </p:nvSpPr>
            <p:spPr bwMode="auto">
              <a:xfrm>
                <a:off x="476" y="4110"/>
                <a:ext cx="91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6365" name="Line 199"/>
              <p:cNvSpPr>
                <a:spLocks noChangeShapeType="1"/>
              </p:cNvSpPr>
              <p:nvPr/>
            </p:nvSpPr>
            <p:spPr bwMode="auto">
              <a:xfrm>
                <a:off x="567" y="4110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</p:grpSp>
      </p:grpSp>
      <p:sp>
        <p:nvSpPr>
          <p:cNvPr id="56344" name="Line 224"/>
          <p:cNvSpPr>
            <a:spLocks noChangeShapeType="1"/>
          </p:cNvSpPr>
          <p:nvPr/>
        </p:nvSpPr>
        <p:spPr bwMode="auto">
          <a:xfrm flipH="1">
            <a:off x="603250" y="1700213"/>
            <a:ext cx="7938" cy="37734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nb-NO"/>
          </a:p>
        </p:txBody>
      </p:sp>
      <p:sp>
        <p:nvSpPr>
          <p:cNvPr id="56345" name="Text Box 225"/>
          <p:cNvSpPr txBox="1">
            <a:spLocks noChangeArrowheads="1"/>
          </p:cNvSpPr>
          <p:nvPr/>
        </p:nvSpPr>
        <p:spPr bwMode="auto">
          <a:xfrm>
            <a:off x="614363" y="1362075"/>
            <a:ext cx="1022350" cy="3492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nb-NO" sz="1600"/>
              <a:t>collision</a:t>
            </a:r>
          </a:p>
        </p:txBody>
      </p:sp>
      <p:sp>
        <p:nvSpPr>
          <p:cNvPr id="56346" name="Text Box 226"/>
          <p:cNvSpPr txBox="1">
            <a:spLocks noChangeArrowheads="1"/>
          </p:cNvSpPr>
          <p:nvPr/>
        </p:nvSpPr>
        <p:spPr bwMode="auto">
          <a:xfrm>
            <a:off x="971550" y="1806575"/>
            <a:ext cx="3362325" cy="3492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nb-NO" sz="1600"/>
              <a:t>detect collision by fast detectors</a:t>
            </a:r>
          </a:p>
        </p:txBody>
      </p:sp>
      <p:sp>
        <p:nvSpPr>
          <p:cNvPr id="56347" name="Line 227"/>
          <p:cNvSpPr>
            <a:spLocks noChangeShapeType="1"/>
          </p:cNvSpPr>
          <p:nvPr/>
        </p:nvSpPr>
        <p:spPr bwMode="auto">
          <a:xfrm>
            <a:off x="1763713" y="2565400"/>
            <a:ext cx="0" cy="2879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nb-NO"/>
          </a:p>
        </p:txBody>
      </p:sp>
      <p:sp>
        <p:nvSpPr>
          <p:cNvPr id="56348" name="Line 228"/>
          <p:cNvSpPr>
            <a:spLocks noChangeShapeType="1"/>
          </p:cNvSpPr>
          <p:nvPr/>
        </p:nvSpPr>
        <p:spPr bwMode="auto">
          <a:xfrm>
            <a:off x="971550" y="1844675"/>
            <a:ext cx="0" cy="36004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nb-NO"/>
          </a:p>
        </p:txBody>
      </p:sp>
      <p:sp>
        <p:nvSpPr>
          <p:cNvPr id="56349" name="Text Box 229"/>
          <p:cNvSpPr txBox="1">
            <a:spLocks noChangeArrowheads="1"/>
          </p:cNvSpPr>
          <p:nvPr/>
        </p:nvSpPr>
        <p:spPr bwMode="auto">
          <a:xfrm>
            <a:off x="1763713" y="2270125"/>
            <a:ext cx="3275012" cy="13271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nb-NO" sz="1600"/>
              <a:t>select events according to </a:t>
            </a:r>
          </a:p>
          <a:p>
            <a:pPr>
              <a:buFontTx/>
              <a:buChar char="•"/>
            </a:pPr>
            <a:r>
              <a:rPr lang="nb-NO" sz="1600"/>
              <a:t> centrality</a:t>
            </a:r>
          </a:p>
          <a:p>
            <a:pPr>
              <a:buFontTx/>
              <a:buChar char="•"/>
            </a:pPr>
            <a:r>
              <a:rPr lang="nb-NO" sz="1600"/>
              <a:t> single high momentun particle</a:t>
            </a:r>
          </a:p>
          <a:p>
            <a:pPr>
              <a:buFontTx/>
              <a:buChar char="•"/>
            </a:pPr>
            <a:r>
              <a:rPr lang="nb-NO" sz="1600"/>
              <a:t> pair of particles</a:t>
            </a:r>
          </a:p>
          <a:p>
            <a:pPr>
              <a:buFontTx/>
              <a:buChar char="•"/>
            </a:pPr>
            <a:r>
              <a:rPr lang="nb-NO" sz="1600"/>
              <a:t> jets</a:t>
            </a:r>
            <a:r>
              <a:rPr lang="nb-NO" sz="1600" b="0"/>
              <a:t> </a:t>
            </a:r>
          </a:p>
        </p:txBody>
      </p:sp>
      <p:sp>
        <p:nvSpPr>
          <p:cNvPr id="56350" name="Line 230"/>
          <p:cNvSpPr>
            <a:spLocks noChangeShapeType="1"/>
          </p:cNvSpPr>
          <p:nvPr/>
        </p:nvSpPr>
        <p:spPr bwMode="auto">
          <a:xfrm>
            <a:off x="3708400" y="3860800"/>
            <a:ext cx="0" cy="15843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nb-NO"/>
          </a:p>
        </p:txBody>
      </p:sp>
      <p:sp>
        <p:nvSpPr>
          <p:cNvPr id="56351" name="Text Box 231"/>
          <p:cNvSpPr txBox="1">
            <a:spLocks noChangeArrowheads="1"/>
          </p:cNvSpPr>
          <p:nvPr/>
        </p:nvSpPr>
        <p:spPr bwMode="auto">
          <a:xfrm>
            <a:off x="3708400" y="3843338"/>
            <a:ext cx="2298700" cy="5937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nb-NO" sz="1600"/>
              <a:t>reject events due to </a:t>
            </a:r>
          </a:p>
          <a:p>
            <a:r>
              <a:rPr lang="nb-NO" sz="1600"/>
              <a:t>past/future protection</a:t>
            </a:r>
          </a:p>
        </p:txBody>
      </p:sp>
      <p:sp>
        <p:nvSpPr>
          <p:cNvPr id="56352" name="Text Box 233"/>
          <p:cNvSpPr txBox="1">
            <a:spLocks noChangeArrowheads="1"/>
          </p:cNvSpPr>
          <p:nvPr/>
        </p:nvSpPr>
        <p:spPr bwMode="auto">
          <a:xfrm>
            <a:off x="5540375" y="4773613"/>
            <a:ext cx="3473450" cy="5937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nb-NO" sz="1600"/>
              <a:t>filter interesting events based </a:t>
            </a:r>
          </a:p>
          <a:p>
            <a:r>
              <a:rPr lang="nb-NO" sz="1600"/>
              <a:t>on complicated event topologies  </a:t>
            </a:r>
          </a:p>
        </p:txBody>
      </p:sp>
      <p:pic>
        <p:nvPicPr>
          <p:cNvPr id="56353" name="Picture 23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6363" y="1341438"/>
            <a:ext cx="2652712" cy="30956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0AC4D5EF-F8E4-1D4D-8039-27105D971B7A}" type="slidenum">
              <a:rPr lang="en-US">
                <a:solidFill>
                  <a:schemeClr val="bg2"/>
                </a:solidFill>
                <a:latin typeface="Times New Roman" charset="0"/>
              </a:rPr>
              <a:pPr/>
              <a:t>43</a:t>
            </a:fld>
            <a:endParaRPr lang="en-US" b="0">
              <a:solidFill>
                <a:schemeClr val="bg2"/>
              </a:solidFill>
              <a:latin typeface="Times New Roman" charset="0"/>
            </a:endParaRPr>
          </a:p>
        </p:txBody>
      </p:sp>
      <p:sp>
        <p:nvSpPr>
          <p:cNvPr id="57347" name="Rectangle 2"/>
          <p:cNvSpPr>
            <a:spLocks noChangeArrowheads="1"/>
          </p:cNvSpPr>
          <p:nvPr/>
        </p:nvSpPr>
        <p:spPr bwMode="auto">
          <a:xfrm>
            <a:off x="304800" y="5373688"/>
            <a:ext cx="84582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b-NO"/>
          </a:p>
        </p:txBody>
      </p:sp>
      <p:sp>
        <p:nvSpPr>
          <p:cNvPr id="57348" name="Line 3"/>
          <p:cNvSpPr>
            <a:spLocks noChangeShapeType="1"/>
          </p:cNvSpPr>
          <p:nvPr/>
        </p:nvSpPr>
        <p:spPr bwMode="auto">
          <a:xfrm>
            <a:off x="304800" y="5902325"/>
            <a:ext cx="8534400" cy="0"/>
          </a:xfrm>
          <a:prstGeom prst="line">
            <a:avLst/>
          </a:prstGeom>
          <a:noFill/>
          <a:ln w="76200">
            <a:solidFill>
              <a:srgbClr val="0033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nb-NO"/>
          </a:p>
        </p:txBody>
      </p:sp>
      <p:sp>
        <p:nvSpPr>
          <p:cNvPr id="57349" name="Text Box 4"/>
          <p:cNvSpPr txBox="1">
            <a:spLocks noChangeArrowheads="1"/>
          </p:cNvSpPr>
          <p:nvPr/>
        </p:nvSpPr>
        <p:spPr bwMode="auto">
          <a:xfrm>
            <a:off x="8248650" y="5978525"/>
            <a:ext cx="6588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/>
            <a:r>
              <a:rPr lang="en-US" sz="1600">
                <a:solidFill>
                  <a:srgbClr val="000099"/>
                </a:solidFill>
              </a:rPr>
              <a:t>Time</a:t>
            </a:r>
          </a:p>
        </p:txBody>
      </p:sp>
      <p:sp>
        <p:nvSpPr>
          <p:cNvPr id="57350" name="Line 5"/>
          <p:cNvSpPr>
            <a:spLocks noChangeShapeType="1"/>
          </p:cNvSpPr>
          <p:nvPr/>
        </p:nvSpPr>
        <p:spPr bwMode="auto">
          <a:xfrm>
            <a:off x="609600" y="5781675"/>
            <a:ext cx="0" cy="22860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nb-NO"/>
          </a:p>
        </p:txBody>
      </p:sp>
      <p:sp>
        <p:nvSpPr>
          <p:cNvPr id="57351" name="Line 6"/>
          <p:cNvSpPr>
            <a:spLocks noChangeShapeType="1"/>
          </p:cNvSpPr>
          <p:nvPr/>
        </p:nvSpPr>
        <p:spPr bwMode="auto">
          <a:xfrm>
            <a:off x="7467600" y="5781675"/>
            <a:ext cx="0" cy="22860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nb-NO"/>
          </a:p>
        </p:txBody>
      </p:sp>
      <p:sp>
        <p:nvSpPr>
          <p:cNvPr id="57352" name="Line 7"/>
          <p:cNvSpPr>
            <a:spLocks noChangeShapeType="1"/>
          </p:cNvSpPr>
          <p:nvPr/>
        </p:nvSpPr>
        <p:spPr bwMode="auto">
          <a:xfrm>
            <a:off x="3733800" y="5781675"/>
            <a:ext cx="0" cy="22860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nb-NO"/>
          </a:p>
        </p:txBody>
      </p:sp>
      <p:sp>
        <p:nvSpPr>
          <p:cNvPr id="57353" name="Line 8"/>
          <p:cNvSpPr>
            <a:spLocks noChangeShapeType="1"/>
          </p:cNvSpPr>
          <p:nvPr/>
        </p:nvSpPr>
        <p:spPr bwMode="auto">
          <a:xfrm>
            <a:off x="1773238" y="5781675"/>
            <a:ext cx="0" cy="22860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nb-NO"/>
          </a:p>
        </p:txBody>
      </p:sp>
      <p:sp>
        <p:nvSpPr>
          <p:cNvPr id="57354" name="Text Box 9"/>
          <p:cNvSpPr txBox="1">
            <a:spLocks noChangeArrowheads="1"/>
          </p:cNvSpPr>
          <p:nvPr/>
        </p:nvSpPr>
        <p:spPr bwMode="auto">
          <a:xfrm>
            <a:off x="1581150" y="5476875"/>
            <a:ext cx="4206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600">
                <a:solidFill>
                  <a:srgbClr val="000099"/>
                </a:solidFill>
              </a:rPr>
              <a:t>L1</a:t>
            </a:r>
          </a:p>
        </p:txBody>
      </p:sp>
      <p:sp>
        <p:nvSpPr>
          <p:cNvPr id="57355" name="Text Box 10"/>
          <p:cNvSpPr txBox="1">
            <a:spLocks noChangeArrowheads="1"/>
          </p:cNvSpPr>
          <p:nvPr/>
        </p:nvSpPr>
        <p:spPr bwMode="auto">
          <a:xfrm>
            <a:off x="3505200" y="5476875"/>
            <a:ext cx="4206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600">
                <a:solidFill>
                  <a:srgbClr val="000099"/>
                </a:solidFill>
              </a:rPr>
              <a:t>L2</a:t>
            </a:r>
          </a:p>
        </p:txBody>
      </p:sp>
      <p:sp>
        <p:nvSpPr>
          <p:cNvPr id="57356" name="Text Box 11"/>
          <p:cNvSpPr txBox="1">
            <a:spLocks noChangeArrowheads="1"/>
          </p:cNvSpPr>
          <p:nvPr/>
        </p:nvSpPr>
        <p:spPr bwMode="auto">
          <a:xfrm>
            <a:off x="7196138" y="5476875"/>
            <a:ext cx="5778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600">
                <a:solidFill>
                  <a:srgbClr val="000099"/>
                </a:solidFill>
              </a:rPr>
              <a:t>HLT</a:t>
            </a:r>
          </a:p>
        </p:txBody>
      </p:sp>
      <p:sp>
        <p:nvSpPr>
          <p:cNvPr id="57357" name="Text Box 12"/>
          <p:cNvSpPr txBox="1">
            <a:spLocks noChangeArrowheads="1"/>
          </p:cNvSpPr>
          <p:nvPr/>
        </p:nvSpPr>
        <p:spPr bwMode="auto">
          <a:xfrm>
            <a:off x="1419225" y="5978525"/>
            <a:ext cx="7540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600">
                <a:solidFill>
                  <a:srgbClr val="000099"/>
                </a:solidFill>
              </a:rPr>
              <a:t>6.5 µs</a:t>
            </a:r>
          </a:p>
        </p:txBody>
      </p:sp>
      <p:sp>
        <p:nvSpPr>
          <p:cNvPr id="57358" name="Text Box 13"/>
          <p:cNvSpPr txBox="1">
            <a:spLocks noChangeArrowheads="1"/>
          </p:cNvSpPr>
          <p:nvPr/>
        </p:nvSpPr>
        <p:spPr bwMode="auto">
          <a:xfrm>
            <a:off x="3408363" y="5978525"/>
            <a:ext cx="6969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600">
                <a:solidFill>
                  <a:srgbClr val="000099"/>
                </a:solidFill>
              </a:rPr>
              <a:t>90 µs</a:t>
            </a:r>
          </a:p>
        </p:txBody>
      </p:sp>
      <p:sp>
        <p:nvSpPr>
          <p:cNvPr id="57359" name="Text Box 14"/>
          <p:cNvSpPr txBox="1">
            <a:spLocks noChangeArrowheads="1"/>
          </p:cNvSpPr>
          <p:nvPr/>
        </p:nvSpPr>
        <p:spPr bwMode="auto">
          <a:xfrm>
            <a:off x="7250113" y="5978525"/>
            <a:ext cx="47783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600">
                <a:solidFill>
                  <a:srgbClr val="000099"/>
                </a:solidFill>
              </a:rPr>
              <a:t>ms</a:t>
            </a:r>
          </a:p>
        </p:txBody>
      </p:sp>
      <p:sp>
        <p:nvSpPr>
          <p:cNvPr id="57360" name="Rectangle 1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b-NO">
                <a:latin typeface="Arial" charset="0"/>
              </a:rPr>
              <a:t>Trigger implementation</a:t>
            </a:r>
          </a:p>
        </p:txBody>
      </p:sp>
      <p:sp>
        <p:nvSpPr>
          <p:cNvPr id="57361" name="Text Box 16"/>
          <p:cNvSpPr txBox="1">
            <a:spLocks noChangeArrowheads="1"/>
          </p:cNvSpPr>
          <p:nvPr/>
        </p:nvSpPr>
        <p:spPr bwMode="auto">
          <a:xfrm>
            <a:off x="766763" y="5478463"/>
            <a:ext cx="4206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600">
                <a:solidFill>
                  <a:srgbClr val="000099"/>
                </a:solidFill>
              </a:rPr>
              <a:t>L0</a:t>
            </a:r>
          </a:p>
        </p:txBody>
      </p:sp>
      <p:sp>
        <p:nvSpPr>
          <p:cNvPr id="57362" name="Text Box 17"/>
          <p:cNvSpPr txBox="1">
            <a:spLocks noChangeArrowheads="1"/>
          </p:cNvSpPr>
          <p:nvPr/>
        </p:nvSpPr>
        <p:spPr bwMode="auto">
          <a:xfrm>
            <a:off x="611188" y="5981700"/>
            <a:ext cx="7540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600">
                <a:solidFill>
                  <a:srgbClr val="000099"/>
                </a:solidFill>
              </a:rPr>
              <a:t>1.2 µs</a:t>
            </a:r>
          </a:p>
        </p:txBody>
      </p:sp>
      <p:sp>
        <p:nvSpPr>
          <p:cNvPr id="57363" name="Line 18"/>
          <p:cNvSpPr>
            <a:spLocks noChangeShapeType="1"/>
          </p:cNvSpPr>
          <p:nvPr/>
        </p:nvSpPr>
        <p:spPr bwMode="auto">
          <a:xfrm>
            <a:off x="927100" y="5765800"/>
            <a:ext cx="0" cy="22860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nb-NO"/>
          </a:p>
        </p:txBody>
      </p:sp>
      <p:grpSp>
        <p:nvGrpSpPr>
          <p:cNvPr id="57364" name="Group 19"/>
          <p:cNvGrpSpPr>
            <a:grpSpLocks/>
          </p:cNvGrpSpPr>
          <p:nvPr/>
        </p:nvGrpSpPr>
        <p:grpSpPr bwMode="auto">
          <a:xfrm>
            <a:off x="107950" y="6524625"/>
            <a:ext cx="2303463" cy="144463"/>
            <a:chOff x="204" y="4110"/>
            <a:chExt cx="1451" cy="91"/>
          </a:xfrm>
        </p:grpSpPr>
        <p:grpSp>
          <p:nvGrpSpPr>
            <p:cNvPr id="57452" name="Group 20"/>
            <p:cNvGrpSpPr>
              <a:grpSpLocks/>
            </p:cNvGrpSpPr>
            <p:nvPr/>
          </p:nvGrpSpPr>
          <p:grpSpPr bwMode="auto">
            <a:xfrm>
              <a:off x="204" y="4110"/>
              <a:ext cx="363" cy="91"/>
              <a:chOff x="204" y="4110"/>
              <a:chExt cx="363" cy="91"/>
            </a:xfrm>
          </p:grpSpPr>
          <p:sp>
            <p:nvSpPr>
              <p:cNvPr id="57480" name="Line 21"/>
              <p:cNvSpPr>
                <a:spLocks noChangeShapeType="1"/>
              </p:cNvSpPr>
              <p:nvPr/>
            </p:nvSpPr>
            <p:spPr bwMode="auto">
              <a:xfrm>
                <a:off x="204" y="4201"/>
                <a:ext cx="91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7481" name="Line 22"/>
              <p:cNvSpPr>
                <a:spLocks noChangeShapeType="1"/>
              </p:cNvSpPr>
              <p:nvPr/>
            </p:nvSpPr>
            <p:spPr bwMode="auto">
              <a:xfrm flipV="1">
                <a:off x="295" y="4110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7482" name="Line 23"/>
              <p:cNvSpPr>
                <a:spLocks noChangeShapeType="1"/>
              </p:cNvSpPr>
              <p:nvPr/>
            </p:nvSpPr>
            <p:spPr bwMode="auto">
              <a:xfrm>
                <a:off x="295" y="4110"/>
                <a:ext cx="90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7483" name="Line 24"/>
              <p:cNvSpPr>
                <a:spLocks noChangeShapeType="1"/>
              </p:cNvSpPr>
              <p:nvPr/>
            </p:nvSpPr>
            <p:spPr bwMode="auto">
              <a:xfrm>
                <a:off x="385" y="4110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7484" name="Line 25"/>
              <p:cNvSpPr>
                <a:spLocks noChangeShapeType="1"/>
              </p:cNvSpPr>
              <p:nvPr/>
            </p:nvSpPr>
            <p:spPr bwMode="auto">
              <a:xfrm>
                <a:off x="385" y="4201"/>
                <a:ext cx="91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7485" name="Line 26"/>
              <p:cNvSpPr>
                <a:spLocks noChangeShapeType="1"/>
              </p:cNvSpPr>
              <p:nvPr/>
            </p:nvSpPr>
            <p:spPr bwMode="auto">
              <a:xfrm flipV="1">
                <a:off x="476" y="4110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7486" name="Line 27"/>
              <p:cNvSpPr>
                <a:spLocks noChangeShapeType="1"/>
              </p:cNvSpPr>
              <p:nvPr/>
            </p:nvSpPr>
            <p:spPr bwMode="auto">
              <a:xfrm>
                <a:off x="476" y="4110"/>
                <a:ext cx="91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7487" name="Line 28"/>
              <p:cNvSpPr>
                <a:spLocks noChangeShapeType="1"/>
              </p:cNvSpPr>
              <p:nvPr/>
            </p:nvSpPr>
            <p:spPr bwMode="auto">
              <a:xfrm>
                <a:off x="567" y="4110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</p:grpSp>
        <p:grpSp>
          <p:nvGrpSpPr>
            <p:cNvPr id="57453" name="Group 29"/>
            <p:cNvGrpSpPr>
              <a:grpSpLocks/>
            </p:cNvGrpSpPr>
            <p:nvPr/>
          </p:nvGrpSpPr>
          <p:grpSpPr bwMode="auto">
            <a:xfrm>
              <a:off x="567" y="4110"/>
              <a:ext cx="363" cy="91"/>
              <a:chOff x="204" y="4110"/>
              <a:chExt cx="363" cy="91"/>
            </a:xfrm>
          </p:grpSpPr>
          <p:sp>
            <p:nvSpPr>
              <p:cNvPr id="57472" name="Line 30"/>
              <p:cNvSpPr>
                <a:spLocks noChangeShapeType="1"/>
              </p:cNvSpPr>
              <p:nvPr/>
            </p:nvSpPr>
            <p:spPr bwMode="auto">
              <a:xfrm>
                <a:off x="204" y="4201"/>
                <a:ext cx="91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7473" name="Line 31"/>
              <p:cNvSpPr>
                <a:spLocks noChangeShapeType="1"/>
              </p:cNvSpPr>
              <p:nvPr/>
            </p:nvSpPr>
            <p:spPr bwMode="auto">
              <a:xfrm flipV="1">
                <a:off x="295" y="4110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7474" name="Line 32"/>
              <p:cNvSpPr>
                <a:spLocks noChangeShapeType="1"/>
              </p:cNvSpPr>
              <p:nvPr/>
            </p:nvSpPr>
            <p:spPr bwMode="auto">
              <a:xfrm>
                <a:off x="295" y="4110"/>
                <a:ext cx="90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7475" name="Line 33"/>
              <p:cNvSpPr>
                <a:spLocks noChangeShapeType="1"/>
              </p:cNvSpPr>
              <p:nvPr/>
            </p:nvSpPr>
            <p:spPr bwMode="auto">
              <a:xfrm>
                <a:off x="385" y="4110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7476" name="Line 34"/>
              <p:cNvSpPr>
                <a:spLocks noChangeShapeType="1"/>
              </p:cNvSpPr>
              <p:nvPr/>
            </p:nvSpPr>
            <p:spPr bwMode="auto">
              <a:xfrm>
                <a:off x="385" y="4201"/>
                <a:ext cx="91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7477" name="Line 35"/>
              <p:cNvSpPr>
                <a:spLocks noChangeShapeType="1"/>
              </p:cNvSpPr>
              <p:nvPr/>
            </p:nvSpPr>
            <p:spPr bwMode="auto">
              <a:xfrm flipV="1">
                <a:off x="476" y="4110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7478" name="Line 36"/>
              <p:cNvSpPr>
                <a:spLocks noChangeShapeType="1"/>
              </p:cNvSpPr>
              <p:nvPr/>
            </p:nvSpPr>
            <p:spPr bwMode="auto">
              <a:xfrm>
                <a:off x="476" y="4110"/>
                <a:ext cx="91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7479" name="Line 37"/>
              <p:cNvSpPr>
                <a:spLocks noChangeShapeType="1"/>
              </p:cNvSpPr>
              <p:nvPr/>
            </p:nvSpPr>
            <p:spPr bwMode="auto">
              <a:xfrm>
                <a:off x="567" y="4110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</p:grpSp>
        <p:grpSp>
          <p:nvGrpSpPr>
            <p:cNvPr id="57454" name="Group 38"/>
            <p:cNvGrpSpPr>
              <a:grpSpLocks/>
            </p:cNvGrpSpPr>
            <p:nvPr/>
          </p:nvGrpSpPr>
          <p:grpSpPr bwMode="auto">
            <a:xfrm>
              <a:off x="929" y="4110"/>
              <a:ext cx="363" cy="91"/>
              <a:chOff x="204" y="4110"/>
              <a:chExt cx="363" cy="91"/>
            </a:xfrm>
          </p:grpSpPr>
          <p:sp>
            <p:nvSpPr>
              <p:cNvPr id="57464" name="Line 39"/>
              <p:cNvSpPr>
                <a:spLocks noChangeShapeType="1"/>
              </p:cNvSpPr>
              <p:nvPr/>
            </p:nvSpPr>
            <p:spPr bwMode="auto">
              <a:xfrm>
                <a:off x="204" y="4201"/>
                <a:ext cx="91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7465" name="Line 40"/>
              <p:cNvSpPr>
                <a:spLocks noChangeShapeType="1"/>
              </p:cNvSpPr>
              <p:nvPr/>
            </p:nvSpPr>
            <p:spPr bwMode="auto">
              <a:xfrm flipV="1">
                <a:off x="295" y="4110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7466" name="Line 41"/>
              <p:cNvSpPr>
                <a:spLocks noChangeShapeType="1"/>
              </p:cNvSpPr>
              <p:nvPr/>
            </p:nvSpPr>
            <p:spPr bwMode="auto">
              <a:xfrm>
                <a:off x="295" y="4110"/>
                <a:ext cx="90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7467" name="Line 42"/>
              <p:cNvSpPr>
                <a:spLocks noChangeShapeType="1"/>
              </p:cNvSpPr>
              <p:nvPr/>
            </p:nvSpPr>
            <p:spPr bwMode="auto">
              <a:xfrm>
                <a:off x="385" y="4110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7468" name="Line 43"/>
              <p:cNvSpPr>
                <a:spLocks noChangeShapeType="1"/>
              </p:cNvSpPr>
              <p:nvPr/>
            </p:nvSpPr>
            <p:spPr bwMode="auto">
              <a:xfrm>
                <a:off x="385" y="4201"/>
                <a:ext cx="91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7469" name="Line 44"/>
              <p:cNvSpPr>
                <a:spLocks noChangeShapeType="1"/>
              </p:cNvSpPr>
              <p:nvPr/>
            </p:nvSpPr>
            <p:spPr bwMode="auto">
              <a:xfrm flipV="1">
                <a:off x="476" y="4110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7470" name="Line 45"/>
              <p:cNvSpPr>
                <a:spLocks noChangeShapeType="1"/>
              </p:cNvSpPr>
              <p:nvPr/>
            </p:nvSpPr>
            <p:spPr bwMode="auto">
              <a:xfrm>
                <a:off x="476" y="4110"/>
                <a:ext cx="91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7471" name="Line 46"/>
              <p:cNvSpPr>
                <a:spLocks noChangeShapeType="1"/>
              </p:cNvSpPr>
              <p:nvPr/>
            </p:nvSpPr>
            <p:spPr bwMode="auto">
              <a:xfrm>
                <a:off x="567" y="4110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</p:grpSp>
        <p:grpSp>
          <p:nvGrpSpPr>
            <p:cNvPr id="57455" name="Group 47"/>
            <p:cNvGrpSpPr>
              <a:grpSpLocks/>
            </p:cNvGrpSpPr>
            <p:nvPr/>
          </p:nvGrpSpPr>
          <p:grpSpPr bwMode="auto">
            <a:xfrm>
              <a:off x="1292" y="4110"/>
              <a:ext cx="363" cy="91"/>
              <a:chOff x="204" y="4110"/>
              <a:chExt cx="363" cy="91"/>
            </a:xfrm>
          </p:grpSpPr>
          <p:sp>
            <p:nvSpPr>
              <p:cNvPr id="57456" name="Line 48"/>
              <p:cNvSpPr>
                <a:spLocks noChangeShapeType="1"/>
              </p:cNvSpPr>
              <p:nvPr/>
            </p:nvSpPr>
            <p:spPr bwMode="auto">
              <a:xfrm>
                <a:off x="204" y="4201"/>
                <a:ext cx="91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7457" name="Line 49"/>
              <p:cNvSpPr>
                <a:spLocks noChangeShapeType="1"/>
              </p:cNvSpPr>
              <p:nvPr/>
            </p:nvSpPr>
            <p:spPr bwMode="auto">
              <a:xfrm flipV="1">
                <a:off x="295" y="4110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7458" name="Line 50"/>
              <p:cNvSpPr>
                <a:spLocks noChangeShapeType="1"/>
              </p:cNvSpPr>
              <p:nvPr/>
            </p:nvSpPr>
            <p:spPr bwMode="auto">
              <a:xfrm>
                <a:off x="295" y="4110"/>
                <a:ext cx="90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7459" name="Line 51"/>
              <p:cNvSpPr>
                <a:spLocks noChangeShapeType="1"/>
              </p:cNvSpPr>
              <p:nvPr/>
            </p:nvSpPr>
            <p:spPr bwMode="auto">
              <a:xfrm>
                <a:off x="385" y="4110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7460" name="Line 52"/>
              <p:cNvSpPr>
                <a:spLocks noChangeShapeType="1"/>
              </p:cNvSpPr>
              <p:nvPr/>
            </p:nvSpPr>
            <p:spPr bwMode="auto">
              <a:xfrm>
                <a:off x="385" y="4201"/>
                <a:ext cx="91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7461" name="Line 53"/>
              <p:cNvSpPr>
                <a:spLocks noChangeShapeType="1"/>
              </p:cNvSpPr>
              <p:nvPr/>
            </p:nvSpPr>
            <p:spPr bwMode="auto">
              <a:xfrm flipV="1">
                <a:off x="476" y="4110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7462" name="Line 54"/>
              <p:cNvSpPr>
                <a:spLocks noChangeShapeType="1"/>
              </p:cNvSpPr>
              <p:nvPr/>
            </p:nvSpPr>
            <p:spPr bwMode="auto">
              <a:xfrm>
                <a:off x="476" y="4110"/>
                <a:ext cx="91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7463" name="Line 55"/>
              <p:cNvSpPr>
                <a:spLocks noChangeShapeType="1"/>
              </p:cNvSpPr>
              <p:nvPr/>
            </p:nvSpPr>
            <p:spPr bwMode="auto">
              <a:xfrm>
                <a:off x="567" y="4110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</p:grpSp>
      </p:grpSp>
      <p:grpSp>
        <p:nvGrpSpPr>
          <p:cNvPr id="57365" name="Group 56"/>
          <p:cNvGrpSpPr>
            <a:grpSpLocks/>
          </p:cNvGrpSpPr>
          <p:nvPr/>
        </p:nvGrpSpPr>
        <p:grpSpPr bwMode="auto">
          <a:xfrm>
            <a:off x="2411413" y="6524625"/>
            <a:ext cx="2303462" cy="144463"/>
            <a:chOff x="204" y="4110"/>
            <a:chExt cx="1451" cy="91"/>
          </a:xfrm>
        </p:grpSpPr>
        <p:grpSp>
          <p:nvGrpSpPr>
            <p:cNvPr id="57416" name="Group 57"/>
            <p:cNvGrpSpPr>
              <a:grpSpLocks/>
            </p:cNvGrpSpPr>
            <p:nvPr/>
          </p:nvGrpSpPr>
          <p:grpSpPr bwMode="auto">
            <a:xfrm>
              <a:off x="204" y="4110"/>
              <a:ext cx="363" cy="91"/>
              <a:chOff x="204" y="4110"/>
              <a:chExt cx="363" cy="91"/>
            </a:xfrm>
          </p:grpSpPr>
          <p:sp>
            <p:nvSpPr>
              <p:cNvPr id="57444" name="Line 58"/>
              <p:cNvSpPr>
                <a:spLocks noChangeShapeType="1"/>
              </p:cNvSpPr>
              <p:nvPr/>
            </p:nvSpPr>
            <p:spPr bwMode="auto">
              <a:xfrm>
                <a:off x="204" y="4201"/>
                <a:ext cx="91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7445" name="Line 59"/>
              <p:cNvSpPr>
                <a:spLocks noChangeShapeType="1"/>
              </p:cNvSpPr>
              <p:nvPr/>
            </p:nvSpPr>
            <p:spPr bwMode="auto">
              <a:xfrm flipV="1">
                <a:off x="295" y="4110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7446" name="Line 60"/>
              <p:cNvSpPr>
                <a:spLocks noChangeShapeType="1"/>
              </p:cNvSpPr>
              <p:nvPr/>
            </p:nvSpPr>
            <p:spPr bwMode="auto">
              <a:xfrm>
                <a:off x="295" y="4110"/>
                <a:ext cx="90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7447" name="Line 61"/>
              <p:cNvSpPr>
                <a:spLocks noChangeShapeType="1"/>
              </p:cNvSpPr>
              <p:nvPr/>
            </p:nvSpPr>
            <p:spPr bwMode="auto">
              <a:xfrm>
                <a:off x="385" y="4110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7448" name="Line 62"/>
              <p:cNvSpPr>
                <a:spLocks noChangeShapeType="1"/>
              </p:cNvSpPr>
              <p:nvPr/>
            </p:nvSpPr>
            <p:spPr bwMode="auto">
              <a:xfrm>
                <a:off x="385" y="4201"/>
                <a:ext cx="91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7449" name="Line 63"/>
              <p:cNvSpPr>
                <a:spLocks noChangeShapeType="1"/>
              </p:cNvSpPr>
              <p:nvPr/>
            </p:nvSpPr>
            <p:spPr bwMode="auto">
              <a:xfrm flipV="1">
                <a:off x="476" y="4110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7450" name="Line 64"/>
              <p:cNvSpPr>
                <a:spLocks noChangeShapeType="1"/>
              </p:cNvSpPr>
              <p:nvPr/>
            </p:nvSpPr>
            <p:spPr bwMode="auto">
              <a:xfrm>
                <a:off x="476" y="4110"/>
                <a:ext cx="91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7451" name="Line 65"/>
              <p:cNvSpPr>
                <a:spLocks noChangeShapeType="1"/>
              </p:cNvSpPr>
              <p:nvPr/>
            </p:nvSpPr>
            <p:spPr bwMode="auto">
              <a:xfrm>
                <a:off x="567" y="4110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</p:grpSp>
        <p:grpSp>
          <p:nvGrpSpPr>
            <p:cNvPr id="57417" name="Group 66"/>
            <p:cNvGrpSpPr>
              <a:grpSpLocks/>
            </p:cNvGrpSpPr>
            <p:nvPr/>
          </p:nvGrpSpPr>
          <p:grpSpPr bwMode="auto">
            <a:xfrm>
              <a:off x="567" y="4110"/>
              <a:ext cx="363" cy="91"/>
              <a:chOff x="204" y="4110"/>
              <a:chExt cx="363" cy="91"/>
            </a:xfrm>
          </p:grpSpPr>
          <p:sp>
            <p:nvSpPr>
              <p:cNvPr id="57436" name="Line 67"/>
              <p:cNvSpPr>
                <a:spLocks noChangeShapeType="1"/>
              </p:cNvSpPr>
              <p:nvPr/>
            </p:nvSpPr>
            <p:spPr bwMode="auto">
              <a:xfrm>
                <a:off x="204" y="4201"/>
                <a:ext cx="91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7437" name="Line 68"/>
              <p:cNvSpPr>
                <a:spLocks noChangeShapeType="1"/>
              </p:cNvSpPr>
              <p:nvPr/>
            </p:nvSpPr>
            <p:spPr bwMode="auto">
              <a:xfrm flipV="1">
                <a:off x="295" y="4110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7438" name="Line 69"/>
              <p:cNvSpPr>
                <a:spLocks noChangeShapeType="1"/>
              </p:cNvSpPr>
              <p:nvPr/>
            </p:nvSpPr>
            <p:spPr bwMode="auto">
              <a:xfrm>
                <a:off x="295" y="4110"/>
                <a:ext cx="90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7439" name="Line 70"/>
              <p:cNvSpPr>
                <a:spLocks noChangeShapeType="1"/>
              </p:cNvSpPr>
              <p:nvPr/>
            </p:nvSpPr>
            <p:spPr bwMode="auto">
              <a:xfrm>
                <a:off x="385" y="4110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7440" name="Line 71"/>
              <p:cNvSpPr>
                <a:spLocks noChangeShapeType="1"/>
              </p:cNvSpPr>
              <p:nvPr/>
            </p:nvSpPr>
            <p:spPr bwMode="auto">
              <a:xfrm>
                <a:off x="385" y="4201"/>
                <a:ext cx="91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7441" name="Line 72"/>
              <p:cNvSpPr>
                <a:spLocks noChangeShapeType="1"/>
              </p:cNvSpPr>
              <p:nvPr/>
            </p:nvSpPr>
            <p:spPr bwMode="auto">
              <a:xfrm flipV="1">
                <a:off x="476" y="4110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7442" name="Line 73"/>
              <p:cNvSpPr>
                <a:spLocks noChangeShapeType="1"/>
              </p:cNvSpPr>
              <p:nvPr/>
            </p:nvSpPr>
            <p:spPr bwMode="auto">
              <a:xfrm>
                <a:off x="476" y="4110"/>
                <a:ext cx="91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7443" name="Line 74"/>
              <p:cNvSpPr>
                <a:spLocks noChangeShapeType="1"/>
              </p:cNvSpPr>
              <p:nvPr/>
            </p:nvSpPr>
            <p:spPr bwMode="auto">
              <a:xfrm>
                <a:off x="567" y="4110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</p:grpSp>
        <p:grpSp>
          <p:nvGrpSpPr>
            <p:cNvPr id="57418" name="Group 75"/>
            <p:cNvGrpSpPr>
              <a:grpSpLocks/>
            </p:cNvGrpSpPr>
            <p:nvPr/>
          </p:nvGrpSpPr>
          <p:grpSpPr bwMode="auto">
            <a:xfrm>
              <a:off x="929" y="4110"/>
              <a:ext cx="363" cy="91"/>
              <a:chOff x="204" y="4110"/>
              <a:chExt cx="363" cy="91"/>
            </a:xfrm>
          </p:grpSpPr>
          <p:sp>
            <p:nvSpPr>
              <p:cNvPr id="57428" name="Line 76"/>
              <p:cNvSpPr>
                <a:spLocks noChangeShapeType="1"/>
              </p:cNvSpPr>
              <p:nvPr/>
            </p:nvSpPr>
            <p:spPr bwMode="auto">
              <a:xfrm>
                <a:off x="204" y="4201"/>
                <a:ext cx="91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7429" name="Line 77"/>
              <p:cNvSpPr>
                <a:spLocks noChangeShapeType="1"/>
              </p:cNvSpPr>
              <p:nvPr/>
            </p:nvSpPr>
            <p:spPr bwMode="auto">
              <a:xfrm flipV="1">
                <a:off x="295" y="4110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7430" name="Line 78"/>
              <p:cNvSpPr>
                <a:spLocks noChangeShapeType="1"/>
              </p:cNvSpPr>
              <p:nvPr/>
            </p:nvSpPr>
            <p:spPr bwMode="auto">
              <a:xfrm>
                <a:off x="295" y="4110"/>
                <a:ext cx="90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7431" name="Line 79"/>
              <p:cNvSpPr>
                <a:spLocks noChangeShapeType="1"/>
              </p:cNvSpPr>
              <p:nvPr/>
            </p:nvSpPr>
            <p:spPr bwMode="auto">
              <a:xfrm>
                <a:off x="385" y="4110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7432" name="Line 80"/>
              <p:cNvSpPr>
                <a:spLocks noChangeShapeType="1"/>
              </p:cNvSpPr>
              <p:nvPr/>
            </p:nvSpPr>
            <p:spPr bwMode="auto">
              <a:xfrm>
                <a:off x="385" y="4201"/>
                <a:ext cx="91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7433" name="Line 81"/>
              <p:cNvSpPr>
                <a:spLocks noChangeShapeType="1"/>
              </p:cNvSpPr>
              <p:nvPr/>
            </p:nvSpPr>
            <p:spPr bwMode="auto">
              <a:xfrm flipV="1">
                <a:off x="476" y="4110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7434" name="Line 82"/>
              <p:cNvSpPr>
                <a:spLocks noChangeShapeType="1"/>
              </p:cNvSpPr>
              <p:nvPr/>
            </p:nvSpPr>
            <p:spPr bwMode="auto">
              <a:xfrm>
                <a:off x="476" y="4110"/>
                <a:ext cx="91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7435" name="Line 83"/>
              <p:cNvSpPr>
                <a:spLocks noChangeShapeType="1"/>
              </p:cNvSpPr>
              <p:nvPr/>
            </p:nvSpPr>
            <p:spPr bwMode="auto">
              <a:xfrm>
                <a:off x="567" y="4110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</p:grpSp>
        <p:grpSp>
          <p:nvGrpSpPr>
            <p:cNvPr id="57419" name="Group 84"/>
            <p:cNvGrpSpPr>
              <a:grpSpLocks/>
            </p:cNvGrpSpPr>
            <p:nvPr/>
          </p:nvGrpSpPr>
          <p:grpSpPr bwMode="auto">
            <a:xfrm>
              <a:off x="1292" y="4110"/>
              <a:ext cx="363" cy="91"/>
              <a:chOff x="204" y="4110"/>
              <a:chExt cx="363" cy="91"/>
            </a:xfrm>
          </p:grpSpPr>
          <p:sp>
            <p:nvSpPr>
              <p:cNvPr id="57420" name="Line 85"/>
              <p:cNvSpPr>
                <a:spLocks noChangeShapeType="1"/>
              </p:cNvSpPr>
              <p:nvPr/>
            </p:nvSpPr>
            <p:spPr bwMode="auto">
              <a:xfrm>
                <a:off x="204" y="4201"/>
                <a:ext cx="91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7421" name="Line 86"/>
              <p:cNvSpPr>
                <a:spLocks noChangeShapeType="1"/>
              </p:cNvSpPr>
              <p:nvPr/>
            </p:nvSpPr>
            <p:spPr bwMode="auto">
              <a:xfrm flipV="1">
                <a:off x="295" y="4110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7422" name="Line 87"/>
              <p:cNvSpPr>
                <a:spLocks noChangeShapeType="1"/>
              </p:cNvSpPr>
              <p:nvPr/>
            </p:nvSpPr>
            <p:spPr bwMode="auto">
              <a:xfrm>
                <a:off x="295" y="4110"/>
                <a:ext cx="90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7423" name="Line 88"/>
              <p:cNvSpPr>
                <a:spLocks noChangeShapeType="1"/>
              </p:cNvSpPr>
              <p:nvPr/>
            </p:nvSpPr>
            <p:spPr bwMode="auto">
              <a:xfrm>
                <a:off x="385" y="4110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7424" name="Line 89"/>
              <p:cNvSpPr>
                <a:spLocks noChangeShapeType="1"/>
              </p:cNvSpPr>
              <p:nvPr/>
            </p:nvSpPr>
            <p:spPr bwMode="auto">
              <a:xfrm>
                <a:off x="385" y="4201"/>
                <a:ext cx="91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7425" name="Line 90"/>
              <p:cNvSpPr>
                <a:spLocks noChangeShapeType="1"/>
              </p:cNvSpPr>
              <p:nvPr/>
            </p:nvSpPr>
            <p:spPr bwMode="auto">
              <a:xfrm flipV="1">
                <a:off x="476" y="4110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7426" name="Line 91"/>
              <p:cNvSpPr>
                <a:spLocks noChangeShapeType="1"/>
              </p:cNvSpPr>
              <p:nvPr/>
            </p:nvSpPr>
            <p:spPr bwMode="auto">
              <a:xfrm>
                <a:off x="476" y="4110"/>
                <a:ext cx="91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7427" name="Line 92"/>
              <p:cNvSpPr>
                <a:spLocks noChangeShapeType="1"/>
              </p:cNvSpPr>
              <p:nvPr/>
            </p:nvSpPr>
            <p:spPr bwMode="auto">
              <a:xfrm>
                <a:off x="567" y="4110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</p:grpSp>
      </p:grpSp>
      <p:sp>
        <p:nvSpPr>
          <p:cNvPr id="57366" name="Text Box 93"/>
          <p:cNvSpPr txBox="1">
            <a:spLocks noChangeArrowheads="1"/>
          </p:cNvSpPr>
          <p:nvPr/>
        </p:nvSpPr>
        <p:spPr bwMode="auto">
          <a:xfrm>
            <a:off x="7092950" y="6308725"/>
            <a:ext cx="1865313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nb-NO" sz="1600">
                <a:solidFill>
                  <a:schemeClr val="accent1"/>
                </a:solidFill>
              </a:rPr>
              <a:t>bunch crossings </a:t>
            </a:r>
          </a:p>
          <a:p>
            <a:pPr algn="ctr"/>
            <a:r>
              <a:rPr lang="nb-NO" sz="1600">
                <a:solidFill>
                  <a:schemeClr val="accent1"/>
                </a:solidFill>
              </a:rPr>
              <a:t>– 40 MHz</a:t>
            </a:r>
          </a:p>
        </p:txBody>
      </p:sp>
      <p:grpSp>
        <p:nvGrpSpPr>
          <p:cNvPr id="57367" name="Group 94"/>
          <p:cNvGrpSpPr>
            <a:grpSpLocks/>
          </p:cNvGrpSpPr>
          <p:nvPr/>
        </p:nvGrpSpPr>
        <p:grpSpPr bwMode="auto">
          <a:xfrm>
            <a:off x="4716463" y="6524625"/>
            <a:ext cx="2303462" cy="144463"/>
            <a:chOff x="204" y="4110"/>
            <a:chExt cx="1451" cy="91"/>
          </a:xfrm>
        </p:grpSpPr>
        <p:grpSp>
          <p:nvGrpSpPr>
            <p:cNvPr id="57380" name="Group 95"/>
            <p:cNvGrpSpPr>
              <a:grpSpLocks/>
            </p:cNvGrpSpPr>
            <p:nvPr/>
          </p:nvGrpSpPr>
          <p:grpSpPr bwMode="auto">
            <a:xfrm>
              <a:off x="204" y="4110"/>
              <a:ext cx="363" cy="91"/>
              <a:chOff x="204" y="4110"/>
              <a:chExt cx="363" cy="91"/>
            </a:xfrm>
          </p:grpSpPr>
          <p:sp>
            <p:nvSpPr>
              <p:cNvPr id="57408" name="Line 96"/>
              <p:cNvSpPr>
                <a:spLocks noChangeShapeType="1"/>
              </p:cNvSpPr>
              <p:nvPr/>
            </p:nvSpPr>
            <p:spPr bwMode="auto">
              <a:xfrm>
                <a:off x="204" y="4201"/>
                <a:ext cx="91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7409" name="Line 97"/>
              <p:cNvSpPr>
                <a:spLocks noChangeShapeType="1"/>
              </p:cNvSpPr>
              <p:nvPr/>
            </p:nvSpPr>
            <p:spPr bwMode="auto">
              <a:xfrm flipV="1">
                <a:off x="295" y="4110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7410" name="Line 98"/>
              <p:cNvSpPr>
                <a:spLocks noChangeShapeType="1"/>
              </p:cNvSpPr>
              <p:nvPr/>
            </p:nvSpPr>
            <p:spPr bwMode="auto">
              <a:xfrm>
                <a:off x="295" y="4110"/>
                <a:ext cx="90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7411" name="Line 99"/>
              <p:cNvSpPr>
                <a:spLocks noChangeShapeType="1"/>
              </p:cNvSpPr>
              <p:nvPr/>
            </p:nvSpPr>
            <p:spPr bwMode="auto">
              <a:xfrm>
                <a:off x="385" y="4110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7412" name="Line 100"/>
              <p:cNvSpPr>
                <a:spLocks noChangeShapeType="1"/>
              </p:cNvSpPr>
              <p:nvPr/>
            </p:nvSpPr>
            <p:spPr bwMode="auto">
              <a:xfrm>
                <a:off x="385" y="4201"/>
                <a:ext cx="91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7413" name="Line 101"/>
              <p:cNvSpPr>
                <a:spLocks noChangeShapeType="1"/>
              </p:cNvSpPr>
              <p:nvPr/>
            </p:nvSpPr>
            <p:spPr bwMode="auto">
              <a:xfrm flipV="1">
                <a:off x="476" y="4110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7414" name="Line 102"/>
              <p:cNvSpPr>
                <a:spLocks noChangeShapeType="1"/>
              </p:cNvSpPr>
              <p:nvPr/>
            </p:nvSpPr>
            <p:spPr bwMode="auto">
              <a:xfrm>
                <a:off x="476" y="4110"/>
                <a:ext cx="91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7415" name="Line 103"/>
              <p:cNvSpPr>
                <a:spLocks noChangeShapeType="1"/>
              </p:cNvSpPr>
              <p:nvPr/>
            </p:nvSpPr>
            <p:spPr bwMode="auto">
              <a:xfrm>
                <a:off x="567" y="4110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</p:grpSp>
        <p:grpSp>
          <p:nvGrpSpPr>
            <p:cNvPr id="57381" name="Group 104"/>
            <p:cNvGrpSpPr>
              <a:grpSpLocks/>
            </p:cNvGrpSpPr>
            <p:nvPr/>
          </p:nvGrpSpPr>
          <p:grpSpPr bwMode="auto">
            <a:xfrm>
              <a:off x="567" y="4110"/>
              <a:ext cx="363" cy="91"/>
              <a:chOff x="204" y="4110"/>
              <a:chExt cx="363" cy="91"/>
            </a:xfrm>
          </p:grpSpPr>
          <p:sp>
            <p:nvSpPr>
              <p:cNvPr id="57400" name="Line 105"/>
              <p:cNvSpPr>
                <a:spLocks noChangeShapeType="1"/>
              </p:cNvSpPr>
              <p:nvPr/>
            </p:nvSpPr>
            <p:spPr bwMode="auto">
              <a:xfrm>
                <a:off x="204" y="4201"/>
                <a:ext cx="91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7401" name="Line 106"/>
              <p:cNvSpPr>
                <a:spLocks noChangeShapeType="1"/>
              </p:cNvSpPr>
              <p:nvPr/>
            </p:nvSpPr>
            <p:spPr bwMode="auto">
              <a:xfrm flipV="1">
                <a:off x="295" y="4110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7402" name="Line 107"/>
              <p:cNvSpPr>
                <a:spLocks noChangeShapeType="1"/>
              </p:cNvSpPr>
              <p:nvPr/>
            </p:nvSpPr>
            <p:spPr bwMode="auto">
              <a:xfrm>
                <a:off x="295" y="4110"/>
                <a:ext cx="90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7403" name="Line 108"/>
              <p:cNvSpPr>
                <a:spLocks noChangeShapeType="1"/>
              </p:cNvSpPr>
              <p:nvPr/>
            </p:nvSpPr>
            <p:spPr bwMode="auto">
              <a:xfrm>
                <a:off x="385" y="4110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7404" name="Line 109"/>
              <p:cNvSpPr>
                <a:spLocks noChangeShapeType="1"/>
              </p:cNvSpPr>
              <p:nvPr/>
            </p:nvSpPr>
            <p:spPr bwMode="auto">
              <a:xfrm>
                <a:off x="385" y="4201"/>
                <a:ext cx="91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7405" name="Line 110"/>
              <p:cNvSpPr>
                <a:spLocks noChangeShapeType="1"/>
              </p:cNvSpPr>
              <p:nvPr/>
            </p:nvSpPr>
            <p:spPr bwMode="auto">
              <a:xfrm flipV="1">
                <a:off x="476" y="4110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7406" name="Line 111"/>
              <p:cNvSpPr>
                <a:spLocks noChangeShapeType="1"/>
              </p:cNvSpPr>
              <p:nvPr/>
            </p:nvSpPr>
            <p:spPr bwMode="auto">
              <a:xfrm>
                <a:off x="476" y="4110"/>
                <a:ext cx="91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7407" name="Line 112"/>
              <p:cNvSpPr>
                <a:spLocks noChangeShapeType="1"/>
              </p:cNvSpPr>
              <p:nvPr/>
            </p:nvSpPr>
            <p:spPr bwMode="auto">
              <a:xfrm>
                <a:off x="567" y="4110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</p:grpSp>
        <p:grpSp>
          <p:nvGrpSpPr>
            <p:cNvPr id="57382" name="Group 113"/>
            <p:cNvGrpSpPr>
              <a:grpSpLocks/>
            </p:cNvGrpSpPr>
            <p:nvPr/>
          </p:nvGrpSpPr>
          <p:grpSpPr bwMode="auto">
            <a:xfrm>
              <a:off x="929" y="4110"/>
              <a:ext cx="363" cy="91"/>
              <a:chOff x="204" y="4110"/>
              <a:chExt cx="363" cy="91"/>
            </a:xfrm>
          </p:grpSpPr>
          <p:sp>
            <p:nvSpPr>
              <p:cNvPr id="57392" name="Line 114"/>
              <p:cNvSpPr>
                <a:spLocks noChangeShapeType="1"/>
              </p:cNvSpPr>
              <p:nvPr/>
            </p:nvSpPr>
            <p:spPr bwMode="auto">
              <a:xfrm>
                <a:off x="204" y="4201"/>
                <a:ext cx="91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7393" name="Line 115"/>
              <p:cNvSpPr>
                <a:spLocks noChangeShapeType="1"/>
              </p:cNvSpPr>
              <p:nvPr/>
            </p:nvSpPr>
            <p:spPr bwMode="auto">
              <a:xfrm flipV="1">
                <a:off x="295" y="4110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7394" name="Line 116"/>
              <p:cNvSpPr>
                <a:spLocks noChangeShapeType="1"/>
              </p:cNvSpPr>
              <p:nvPr/>
            </p:nvSpPr>
            <p:spPr bwMode="auto">
              <a:xfrm>
                <a:off x="295" y="4110"/>
                <a:ext cx="90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7395" name="Line 117"/>
              <p:cNvSpPr>
                <a:spLocks noChangeShapeType="1"/>
              </p:cNvSpPr>
              <p:nvPr/>
            </p:nvSpPr>
            <p:spPr bwMode="auto">
              <a:xfrm>
                <a:off x="385" y="4110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7396" name="Line 118"/>
              <p:cNvSpPr>
                <a:spLocks noChangeShapeType="1"/>
              </p:cNvSpPr>
              <p:nvPr/>
            </p:nvSpPr>
            <p:spPr bwMode="auto">
              <a:xfrm>
                <a:off x="385" y="4201"/>
                <a:ext cx="91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7397" name="Line 119"/>
              <p:cNvSpPr>
                <a:spLocks noChangeShapeType="1"/>
              </p:cNvSpPr>
              <p:nvPr/>
            </p:nvSpPr>
            <p:spPr bwMode="auto">
              <a:xfrm flipV="1">
                <a:off x="476" y="4110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7398" name="Line 120"/>
              <p:cNvSpPr>
                <a:spLocks noChangeShapeType="1"/>
              </p:cNvSpPr>
              <p:nvPr/>
            </p:nvSpPr>
            <p:spPr bwMode="auto">
              <a:xfrm>
                <a:off x="476" y="4110"/>
                <a:ext cx="91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7399" name="Line 121"/>
              <p:cNvSpPr>
                <a:spLocks noChangeShapeType="1"/>
              </p:cNvSpPr>
              <p:nvPr/>
            </p:nvSpPr>
            <p:spPr bwMode="auto">
              <a:xfrm>
                <a:off x="567" y="4110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</p:grpSp>
        <p:grpSp>
          <p:nvGrpSpPr>
            <p:cNvPr id="57383" name="Group 122"/>
            <p:cNvGrpSpPr>
              <a:grpSpLocks/>
            </p:cNvGrpSpPr>
            <p:nvPr/>
          </p:nvGrpSpPr>
          <p:grpSpPr bwMode="auto">
            <a:xfrm>
              <a:off x="1292" y="4110"/>
              <a:ext cx="363" cy="91"/>
              <a:chOff x="204" y="4110"/>
              <a:chExt cx="363" cy="91"/>
            </a:xfrm>
          </p:grpSpPr>
          <p:sp>
            <p:nvSpPr>
              <p:cNvPr id="57384" name="Line 123"/>
              <p:cNvSpPr>
                <a:spLocks noChangeShapeType="1"/>
              </p:cNvSpPr>
              <p:nvPr/>
            </p:nvSpPr>
            <p:spPr bwMode="auto">
              <a:xfrm>
                <a:off x="204" y="4201"/>
                <a:ext cx="91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7385" name="Line 124"/>
              <p:cNvSpPr>
                <a:spLocks noChangeShapeType="1"/>
              </p:cNvSpPr>
              <p:nvPr/>
            </p:nvSpPr>
            <p:spPr bwMode="auto">
              <a:xfrm flipV="1">
                <a:off x="295" y="4110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7386" name="Line 125"/>
              <p:cNvSpPr>
                <a:spLocks noChangeShapeType="1"/>
              </p:cNvSpPr>
              <p:nvPr/>
            </p:nvSpPr>
            <p:spPr bwMode="auto">
              <a:xfrm>
                <a:off x="295" y="4110"/>
                <a:ext cx="90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7387" name="Line 126"/>
              <p:cNvSpPr>
                <a:spLocks noChangeShapeType="1"/>
              </p:cNvSpPr>
              <p:nvPr/>
            </p:nvSpPr>
            <p:spPr bwMode="auto">
              <a:xfrm>
                <a:off x="385" y="4110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7388" name="Line 127"/>
              <p:cNvSpPr>
                <a:spLocks noChangeShapeType="1"/>
              </p:cNvSpPr>
              <p:nvPr/>
            </p:nvSpPr>
            <p:spPr bwMode="auto">
              <a:xfrm>
                <a:off x="385" y="4201"/>
                <a:ext cx="91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7389" name="Line 128"/>
              <p:cNvSpPr>
                <a:spLocks noChangeShapeType="1"/>
              </p:cNvSpPr>
              <p:nvPr/>
            </p:nvSpPr>
            <p:spPr bwMode="auto">
              <a:xfrm flipV="1">
                <a:off x="476" y="4110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7390" name="Line 129"/>
              <p:cNvSpPr>
                <a:spLocks noChangeShapeType="1"/>
              </p:cNvSpPr>
              <p:nvPr/>
            </p:nvSpPr>
            <p:spPr bwMode="auto">
              <a:xfrm>
                <a:off x="476" y="4110"/>
                <a:ext cx="91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  <p:sp>
            <p:nvSpPr>
              <p:cNvPr id="57391" name="Line 130"/>
              <p:cNvSpPr>
                <a:spLocks noChangeShapeType="1"/>
              </p:cNvSpPr>
              <p:nvPr/>
            </p:nvSpPr>
            <p:spPr bwMode="auto">
              <a:xfrm>
                <a:off x="567" y="4110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nb-NO"/>
              </a:p>
            </p:txBody>
          </p:sp>
        </p:grpSp>
      </p:grpSp>
      <p:sp>
        <p:nvSpPr>
          <p:cNvPr id="57368" name="Rectangle 131"/>
          <p:cNvSpPr>
            <a:spLocks noChangeArrowheads="1"/>
          </p:cNvSpPr>
          <p:nvPr/>
        </p:nvSpPr>
        <p:spPr bwMode="auto">
          <a:xfrm>
            <a:off x="361950" y="4983163"/>
            <a:ext cx="84582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b-NO"/>
          </a:p>
        </p:txBody>
      </p:sp>
      <p:sp>
        <p:nvSpPr>
          <p:cNvPr id="57369" name="Text Box 132"/>
          <p:cNvSpPr txBox="1">
            <a:spLocks noChangeArrowheads="1"/>
          </p:cNvSpPr>
          <p:nvPr/>
        </p:nvSpPr>
        <p:spPr bwMode="auto">
          <a:xfrm>
            <a:off x="508000" y="5059363"/>
            <a:ext cx="20161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600">
                <a:solidFill>
                  <a:srgbClr val="990000"/>
                </a:solidFill>
              </a:rPr>
              <a:t>(micro-)electronics</a:t>
            </a:r>
          </a:p>
        </p:txBody>
      </p:sp>
      <p:sp>
        <p:nvSpPr>
          <p:cNvPr id="57370" name="Text Box 133"/>
          <p:cNvSpPr txBox="1">
            <a:spLocks noChangeArrowheads="1"/>
          </p:cNvSpPr>
          <p:nvPr/>
        </p:nvSpPr>
        <p:spPr bwMode="auto">
          <a:xfrm>
            <a:off x="2601913" y="5059363"/>
            <a:ext cx="17891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600">
                <a:solidFill>
                  <a:srgbClr val="FF0000"/>
                </a:solidFill>
              </a:rPr>
              <a:t>FPGAs       DSPs</a:t>
            </a:r>
          </a:p>
        </p:txBody>
      </p:sp>
      <p:sp>
        <p:nvSpPr>
          <p:cNvPr id="57371" name="Text Box 134"/>
          <p:cNvSpPr txBox="1">
            <a:spLocks noChangeArrowheads="1"/>
          </p:cNvSpPr>
          <p:nvPr/>
        </p:nvSpPr>
        <p:spPr bwMode="auto">
          <a:xfrm>
            <a:off x="5953125" y="5059363"/>
            <a:ext cx="23526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600">
                <a:solidFill>
                  <a:srgbClr val="FF33CC"/>
                </a:solidFill>
              </a:rPr>
              <a:t>PC farms</a:t>
            </a:r>
            <a:r>
              <a:rPr lang="nb-NO" sz="1600">
                <a:solidFill>
                  <a:srgbClr val="FF33CC"/>
                </a:solidFill>
              </a:rPr>
              <a:t> – 2000 cores</a:t>
            </a:r>
            <a:endParaRPr lang="en-US" sz="1600">
              <a:solidFill>
                <a:srgbClr val="FF33CC"/>
              </a:solidFill>
            </a:endParaRPr>
          </a:p>
        </p:txBody>
      </p:sp>
      <p:sp>
        <p:nvSpPr>
          <p:cNvPr id="57372" name="Line 135"/>
          <p:cNvSpPr>
            <a:spLocks noChangeShapeType="1"/>
          </p:cNvSpPr>
          <p:nvPr/>
        </p:nvSpPr>
        <p:spPr bwMode="auto">
          <a:xfrm>
            <a:off x="666750" y="5364163"/>
            <a:ext cx="2514600" cy="0"/>
          </a:xfrm>
          <a:prstGeom prst="line">
            <a:avLst/>
          </a:prstGeom>
          <a:noFill/>
          <a:ln w="28575">
            <a:solidFill>
              <a:srgbClr val="99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nb-NO"/>
          </a:p>
        </p:txBody>
      </p:sp>
      <p:sp>
        <p:nvSpPr>
          <p:cNvPr id="57373" name="Line 136"/>
          <p:cNvSpPr>
            <a:spLocks noChangeShapeType="1"/>
          </p:cNvSpPr>
          <p:nvPr/>
        </p:nvSpPr>
        <p:spPr bwMode="auto">
          <a:xfrm>
            <a:off x="666750" y="5440363"/>
            <a:ext cx="46482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nb-NO"/>
          </a:p>
        </p:txBody>
      </p:sp>
      <p:sp>
        <p:nvSpPr>
          <p:cNvPr id="57374" name="Line 137"/>
          <p:cNvSpPr>
            <a:spLocks noChangeShapeType="1"/>
          </p:cNvSpPr>
          <p:nvPr/>
        </p:nvSpPr>
        <p:spPr bwMode="auto">
          <a:xfrm>
            <a:off x="2343150" y="5516563"/>
            <a:ext cx="5638800" cy="0"/>
          </a:xfrm>
          <a:prstGeom prst="line">
            <a:avLst/>
          </a:prstGeom>
          <a:noFill/>
          <a:ln w="28575">
            <a:solidFill>
              <a:srgbClr val="FF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nb-NO"/>
          </a:p>
        </p:txBody>
      </p:sp>
      <p:sp>
        <p:nvSpPr>
          <p:cNvPr id="57375" name="Text Box 138"/>
          <p:cNvSpPr txBox="1">
            <a:spLocks noChangeArrowheads="1"/>
          </p:cNvSpPr>
          <p:nvPr/>
        </p:nvSpPr>
        <p:spPr bwMode="auto">
          <a:xfrm>
            <a:off x="1258888" y="4375150"/>
            <a:ext cx="3001962" cy="3492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nb-NO" sz="1600"/>
              <a:t>fixed latency – hard real-time</a:t>
            </a:r>
          </a:p>
        </p:txBody>
      </p:sp>
      <p:sp>
        <p:nvSpPr>
          <p:cNvPr id="57376" name="Text Box 139"/>
          <p:cNvSpPr txBox="1">
            <a:spLocks noChangeArrowheads="1"/>
          </p:cNvSpPr>
          <p:nvPr/>
        </p:nvSpPr>
        <p:spPr bwMode="auto">
          <a:xfrm>
            <a:off x="5072063" y="4592638"/>
            <a:ext cx="2595562" cy="3492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nb-NO" sz="1600"/>
              <a:t>pipelined – soft real-time</a:t>
            </a:r>
          </a:p>
        </p:txBody>
      </p:sp>
      <p:pic>
        <p:nvPicPr>
          <p:cNvPr id="57377" name="Picture 140" descr="trigger_NIM_ne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" y="1308100"/>
            <a:ext cx="3095625" cy="232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78" name="Picture 141" descr="5_FPGA_Xilinx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3925" y="2187575"/>
            <a:ext cx="2519363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79" name="Picture 14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3350" y="1412875"/>
            <a:ext cx="2552700" cy="3138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4494475-9D3E-7347-87E3-0A9F5310DD1F}" type="slidenum">
              <a:rPr lang="en-US">
                <a:solidFill>
                  <a:schemeClr val="bg2"/>
                </a:solidFill>
                <a:latin typeface="Times New Roman" charset="0"/>
              </a:rPr>
              <a:pPr/>
              <a:t>44</a:t>
            </a:fld>
            <a:endParaRPr lang="en-US" b="0">
              <a:solidFill>
                <a:schemeClr val="bg2"/>
              </a:solidFill>
              <a:latin typeface="Times New Roman" charset="0"/>
            </a:endParaRPr>
          </a:p>
        </p:txBody>
      </p:sp>
      <p:sp>
        <p:nvSpPr>
          <p:cNvPr id="51203" name="Rectangle 2"/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>
              <a:lnSpc>
                <a:spcPct val="90000"/>
              </a:lnSpc>
            </a:pPr>
            <a:r>
              <a:rPr lang="nb-NO" sz="3200">
                <a:solidFill>
                  <a:srgbClr val="0332B7"/>
                </a:solidFill>
              </a:rPr>
              <a:t>and a lot of computers...</a:t>
            </a:r>
            <a:endParaRPr lang="en-US" sz="3200">
              <a:solidFill>
                <a:srgbClr val="0332B7"/>
              </a:solidFill>
            </a:endParaRPr>
          </a:p>
        </p:txBody>
      </p:sp>
      <p:pic>
        <p:nvPicPr>
          <p:cNvPr id="8" name="Picture 7" descr="gri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073275"/>
            <a:ext cx="6324600" cy="379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3041650" y="1355725"/>
            <a:ext cx="3048000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</a:rPr>
              <a:t>THE GRID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7325" y="1447800"/>
            <a:ext cx="2454275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6400800" y="5227638"/>
            <a:ext cx="2667000" cy="146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b="0">
                <a:latin typeface="Calibri" charset="0"/>
              </a:rPr>
              <a:t>That is 15,000,000 GB </a:t>
            </a:r>
          </a:p>
          <a:p>
            <a:pPr algn="ctr" eaLnBrk="1" hangingPunct="1"/>
            <a:r>
              <a:rPr lang="en-US" b="0">
                <a:latin typeface="Calibri" charset="0"/>
              </a:rPr>
              <a:t>(15 PB) per year</a:t>
            </a:r>
          </a:p>
          <a:p>
            <a:pPr algn="ctr" eaLnBrk="1" hangingPunct="1"/>
            <a:endParaRPr lang="en-US" b="0">
              <a:latin typeface="Calibri" charset="0"/>
            </a:endParaRPr>
          </a:p>
          <a:p>
            <a:pPr algn="ctr" eaLnBrk="1" hangingPunct="1"/>
            <a:r>
              <a:rPr lang="en-US" b="0">
                <a:latin typeface="Calibri" charset="0"/>
              </a:rPr>
              <a:t>20 km stack of average CDs per year.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itle 1"/>
          <p:cNvSpPr>
            <a:spLocks noGrp="1"/>
          </p:cNvSpPr>
          <p:nvPr>
            <p:ph type="title"/>
          </p:nvPr>
        </p:nvSpPr>
        <p:spPr>
          <a:xfrm>
            <a:off x="684213" y="404813"/>
            <a:ext cx="7673975" cy="736600"/>
          </a:xfrm>
        </p:spPr>
        <p:txBody>
          <a:bodyPr/>
          <a:lstStyle/>
          <a:p>
            <a:r>
              <a:rPr lang="nb-NO">
                <a:latin typeface="Arial" charset="0"/>
              </a:rPr>
              <a:t>More questions</a:t>
            </a:r>
          </a:p>
        </p:txBody>
      </p:sp>
      <p:sp>
        <p:nvSpPr>
          <p:cNvPr id="64515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A3E4158C-08E8-FB4D-A7E2-B2CBDE1D0049}" type="slidenum">
              <a:rPr lang="en-US">
                <a:solidFill>
                  <a:srgbClr val="919191"/>
                </a:solidFill>
                <a:latin typeface="Times New Roman" charset="0"/>
              </a:rPr>
              <a:pPr/>
              <a:t>5</a:t>
            </a:fld>
            <a:endParaRPr lang="en-US" b="0">
              <a:solidFill>
                <a:srgbClr val="919191"/>
              </a:solidFill>
              <a:latin typeface="Times New Roman" charset="0"/>
            </a:endParaRPr>
          </a:p>
        </p:txBody>
      </p:sp>
      <p:pic>
        <p:nvPicPr>
          <p:cNvPr id="6451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1776413"/>
            <a:ext cx="5976938" cy="4892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64517" name="Rectangle 3"/>
          <p:cNvSpPr txBox="1">
            <a:spLocks noChangeArrowheads="1"/>
          </p:cNvSpPr>
          <p:nvPr/>
        </p:nvSpPr>
        <p:spPr bwMode="auto">
          <a:xfrm>
            <a:off x="34925" y="1341438"/>
            <a:ext cx="7775575" cy="374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857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6858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ct val="30000"/>
              </a:spcBef>
              <a:buSzPct val="100000"/>
              <a:buFontTx/>
              <a:buChar char="•"/>
            </a:pPr>
            <a:r>
              <a:rPr lang="nb-NO" sz="2400">
                <a:solidFill>
                  <a:srgbClr val="000000"/>
                </a:solidFill>
              </a:rPr>
              <a:t>History of the universe</a:t>
            </a:r>
          </a:p>
          <a:p>
            <a:pPr>
              <a:lnSpc>
                <a:spcPct val="90000"/>
              </a:lnSpc>
              <a:spcBef>
                <a:spcPct val="30000"/>
              </a:spcBef>
              <a:buSzPct val="100000"/>
              <a:buFontTx/>
              <a:buChar char="•"/>
            </a:pPr>
            <a:endParaRPr lang="nb-NO" sz="2400">
              <a:solidFill>
                <a:srgbClr val="000000"/>
              </a:solidFill>
            </a:endParaRPr>
          </a:p>
          <a:p>
            <a:pPr lvl="1">
              <a:lnSpc>
                <a:spcPct val="90000"/>
              </a:lnSpc>
              <a:spcBef>
                <a:spcPct val="30000"/>
              </a:spcBef>
              <a:buSzPct val="100000"/>
              <a:buFontTx/>
              <a:buChar char="•"/>
            </a:pPr>
            <a:r>
              <a:rPr lang="nb-NO" sz="2000">
                <a:solidFill>
                  <a:srgbClr val="000000"/>
                </a:solidFill>
              </a:rPr>
              <a:t>first 10 </a:t>
            </a:r>
            <a:r>
              <a:rPr lang="nb-NO" sz="2000">
                <a:solidFill>
                  <a:srgbClr val="000000"/>
                </a:solidFill>
                <a:sym typeface="Symbol" charset="0"/>
              </a:rPr>
              <a:t>sec: </a:t>
            </a:r>
            <a:br>
              <a:rPr lang="nb-NO" sz="2000">
                <a:solidFill>
                  <a:srgbClr val="000000"/>
                </a:solidFill>
                <a:sym typeface="Symbol" charset="0"/>
              </a:rPr>
            </a:br>
            <a:r>
              <a:rPr lang="nb-NO" sz="2000">
                <a:solidFill>
                  <a:srgbClr val="000000"/>
                </a:solidFill>
                <a:sym typeface="Symbol" charset="0"/>
              </a:rPr>
              <a:t>energy density </a:t>
            </a:r>
            <a:br>
              <a:rPr lang="nb-NO" sz="2000">
                <a:solidFill>
                  <a:srgbClr val="000000"/>
                </a:solidFill>
                <a:sym typeface="Symbol" charset="0"/>
              </a:rPr>
            </a:br>
            <a:r>
              <a:rPr lang="nb-NO" sz="2000">
                <a:solidFill>
                  <a:srgbClr val="000000"/>
                </a:solidFill>
                <a:sym typeface="Symbol" charset="0"/>
              </a:rPr>
              <a:t>     </a:t>
            </a:r>
            <a:r>
              <a:rPr lang="nb-NO" sz="2000">
                <a:solidFill>
                  <a:srgbClr val="000000"/>
                </a:solidFill>
                <a:latin typeface="Times New Roman" charset="0"/>
                <a:cs typeface="Times New Roman" charset="0"/>
                <a:sym typeface="Symbol" charset="0"/>
              </a:rPr>
              <a:t> </a:t>
            </a:r>
            <a:r>
              <a:rPr lang="nb-NO" sz="2000">
                <a:solidFill>
                  <a:srgbClr val="000000"/>
                </a:solidFill>
                <a:sym typeface="Symbol" charset="0"/>
              </a:rPr>
              <a:t>1 GeV/fm</a:t>
            </a:r>
            <a:r>
              <a:rPr lang="nb-NO" sz="2000" baseline="30000">
                <a:solidFill>
                  <a:srgbClr val="000000"/>
                </a:solidFill>
                <a:sym typeface="Symbol" charset="0"/>
              </a:rPr>
              <a:t>3</a:t>
            </a:r>
            <a:r>
              <a:rPr lang="nb-NO" sz="2000">
                <a:solidFill>
                  <a:srgbClr val="000000"/>
                </a:solidFill>
                <a:sym typeface="Symbol" charset="0"/>
              </a:rPr>
              <a:t> </a:t>
            </a:r>
            <a:br>
              <a:rPr lang="nb-NO" sz="2000">
                <a:solidFill>
                  <a:srgbClr val="000000"/>
                </a:solidFill>
                <a:sym typeface="Symbol" charset="0"/>
              </a:rPr>
            </a:br>
            <a:r>
              <a:rPr lang="nb-NO" sz="2000">
                <a:solidFill>
                  <a:srgbClr val="000000"/>
                </a:solidFill>
                <a:sym typeface="Symbol" charset="0"/>
              </a:rPr>
              <a:t>temperature </a:t>
            </a:r>
            <a:br>
              <a:rPr lang="nb-NO" sz="2000">
                <a:solidFill>
                  <a:srgbClr val="000000"/>
                </a:solidFill>
                <a:sym typeface="Symbol" charset="0"/>
              </a:rPr>
            </a:br>
            <a:r>
              <a:rPr lang="nb-NO" sz="2000">
                <a:solidFill>
                  <a:srgbClr val="000000"/>
                </a:solidFill>
                <a:sym typeface="Symbol" charset="0"/>
              </a:rPr>
              <a:t>     </a:t>
            </a:r>
            <a:r>
              <a:rPr lang="nb-NO" sz="2000">
                <a:solidFill>
                  <a:srgbClr val="000000"/>
                </a:solidFill>
                <a:latin typeface="Times New Roman" charset="0"/>
                <a:cs typeface="Times New Roman" charset="0"/>
                <a:sym typeface="Symbol" charset="0"/>
              </a:rPr>
              <a:t> </a:t>
            </a:r>
            <a:r>
              <a:rPr lang="nb-NO" sz="2000">
                <a:solidFill>
                  <a:srgbClr val="000000"/>
                </a:solidFill>
                <a:sym typeface="Symbol" charset="0"/>
              </a:rPr>
              <a:t>160 MeV</a:t>
            </a:r>
          </a:p>
          <a:p>
            <a:pPr lvl="1">
              <a:lnSpc>
                <a:spcPct val="90000"/>
              </a:lnSpc>
              <a:spcBef>
                <a:spcPct val="30000"/>
              </a:spcBef>
              <a:buSzPct val="100000"/>
              <a:buFontTx/>
              <a:buChar char="•"/>
            </a:pPr>
            <a:endParaRPr lang="nb-NO" sz="2000">
              <a:solidFill>
                <a:srgbClr val="000000"/>
              </a:solidFill>
              <a:sym typeface="Symbol" charset="0"/>
            </a:endParaRPr>
          </a:p>
          <a:p>
            <a:pPr lvl="1">
              <a:lnSpc>
                <a:spcPct val="90000"/>
              </a:lnSpc>
              <a:spcBef>
                <a:spcPct val="30000"/>
              </a:spcBef>
              <a:buSzPct val="100000"/>
              <a:buFontTx/>
              <a:buChar char="•"/>
            </a:pPr>
            <a:r>
              <a:rPr lang="nb-NO" sz="2000">
                <a:solidFill>
                  <a:srgbClr val="000000"/>
                </a:solidFill>
                <a:sym typeface="Symbol" charset="0"/>
              </a:rPr>
              <a:t>hot soup of quarks, </a:t>
            </a:r>
            <a:br>
              <a:rPr lang="nb-NO" sz="2000">
                <a:solidFill>
                  <a:srgbClr val="000000"/>
                </a:solidFill>
                <a:sym typeface="Symbol" charset="0"/>
              </a:rPr>
            </a:br>
            <a:r>
              <a:rPr lang="nb-NO" sz="2000">
                <a:solidFill>
                  <a:srgbClr val="000000"/>
                </a:solidFill>
                <a:sym typeface="Symbol" charset="0"/>
              </a:rPr>
              <a:t>leptons and force </a:t>
            </a:r>
            <a:br>
              <a:rPr lang="nb-NO" sz="2000">
                <a:solidFill>
                  <a:srgbClr val="000000"/>
                </a:solidFill>
                <a:sym typeface="Symbol" charset="0"/>
              </a:rPr>
            </a:br>
            <a:r>
              <a:rPr lang="nb-NO" sz="2000">
                <a:solidFill>
                  <a:srgbClr val="000000"/>
                </a:solidFill>
                <a:sym typeface="Symbol" charset="0"/>
              </a:rPr>
              <a:t>carriers,…</a:t>
            </a:r>
          </a:p>
          <a:p>
            <a:pPr lvl="1">
              <a:lnSpc>
                <a:spcPct val="90000"/>
              </a:lnSpc>
              <a:spcBef>
                <a:spcPct val="30000"/>
              </a:spcBef>
              <a:buSzPct val="100000"/>
              <a:buFontTx/>
              <a:buChar char="•"/>
            </a:pPr>
            <a:endParaRPr lang="nb-NO" sz="2000">
              <a:solidFill>
                <a:srgbClr val="000000"/>
              </a:solidFill>
              <a:sym typeface="Symbol" charset="0"/>
            </a:endParaRPr>
          </a:p>
          <a:p>
            <a:pPr lvl="1">
              <a:lnSpc>
                <a:spcPct val="90000"/>
              </a:lnSpc>
              <a:spcBef>
                <a:spcPct val="30000"/>
              </a:spcBef>
              <a:buSzPct val="100000"/>
              <a:buFontTx/>
              <a:buChar char="•"/>
            </a:pPr>
            <a:r>
              <a:rPr lang="nb-NO" sz="2000">
                <a:solidFill>
                  <a:srgbClr val="000000"/>
                </a:solidFill>
              </a:rPr>
              <a:t>properties of new </a:t>
            </a:r>
            <a:br>
              <a:rPr lang="nb-NO" sz="2000">
                <a:solidFill>
                  <a:srgbClr val="000000"/>
                </a:solidFill>
              </a:rPr>
            </a:br>
            <a:r>
              <a:rPr lang="nb-NO" sz="2000">
                <a:solidFill>
                  <a:srgbClr val="000000"/>
                </a:solidFill>
              </a:rPr>
              <a:t>states of matter at </a:t>
            </a:r>
            <a:br>
              <a:rPr lang="nb-NO" sz="2000">
                <a:solidFill>
                  <a:srgbClr val="000000"/>
                </a:solidFill>
              </a:rPr>
            </a:br>
            <a:r>
              <a:rPr lang="nb-NO" sz="2000">
                <a:solidFill>
                  <a:srgbClr val="000000"/>
                </a:solidFill>
              </a:rPr>
              <a:t>high temperatures </a:t>
            </a:r>
            <a:br>
              <a:rPr lang="nb-NO" sz="2000">
                <a:solidFill>
                  <a:srgbClr val="000000"/>
                </a:solidFill>
              </a:rPr>
            </a:br>
            <a:r>
              <a:rPr lang="nb-NO" sz="2000">
                <a:solidFill>
                  <a:srgbClr val="000000"/>
                </a:solidFill>
              </a:rPr>
              <a:t>and densities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07A8066-2126-B642-BC68-F5EF8CC70797}" type="slidenum">
              <a:rPr lang="en-US">
                <a:solidFill>
                  <a:srgbClr val="919191"/>
                </a:solidFill>
                <a:latin typeface="Times New Roman" charset="0"/>
              </a:rPr>
              <a:pPr/>
              <a:t>6</a:t>
            </a:fld>
            <a:endParaRPr lang="en-US" b="0">
              <a:solidFill>
                <a:srgbClr val="919191"/>
              </a:solidFill>
              <a:latin typeface="Times New Roman" charset="0"/>
            </a:endParaRPr>
          </a:p>
        </p:txBody>
      </p:sp>
      <p:sp>
        <p:nvSpPr>
          <p:cNvPr id="614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304800"/>
            <a:ext cx="7847013" cy="736600"/>
          </a:xfrm>
        </p:spPr>
        <p:txBody>
          <a:bodyPr lIns="91440" tIns="45720" rIns="91440" bIns="45720"/>
          <a:lstStyle/>
          <a:p>
            <a:r>
              <a:rPr lang="nb-NO">
                <a:latin typeface="Arial" charset="0"/>
              </a:rPr>
              <a:t>Why do we need p</a:t>
            </a:r>
            <a:r>
              <a:rPr lang="en-US">
                <a:latin typeface="Arial" charset="0"/>
              </a:rPr>
              <a:t>article </a:t>
            </a:r>
            <a:r>
              <a:rPr lang="nb-NO">
                <a:latin typeface="Arial" charset="0"/>
              </a:rPr>
              <a:t>a</a:t>
            </a:r>
            <a:r>
              <a:rPr lang="en-US">
                <a:latin typeface="Arial" charset="0"/>
              </a:rPr>
              <a:t>ccelerators</a:t>
            </a:r>
            <a:r>
              <a:rPr lang="nb-NO">
                <a:latin typeface="Arial" charset="0"/>
              </a:rPr>
              <a:t>?</a:t>
            </a:r>
            <a:endParaRPr lang="en-US">
              <a:latin typeface="Arial" charset="0"/>
            </a:endParaRPr>
          </a:p>
        </p:txBody>
      </p:sp>
      <p:sp>
        <p:nvSpPr>
          <p:cNvPr id="61444" name="Rectangle 4"/>
          <p:cNvSpPr>
            <a:spLocks noChangeArrowheads="1"/>
          </p:cNvSpPr>
          <p:nvPr/>
        </p:nvSpPr>
        <p:spPr bwMode="auto">
          <a:xfrm>
            <a:off x="211138" y="1295400"/>
            <a:ext cx="85105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95300" indent="-495300" eaLnBrk="1" hangingPunct="1">
              <a:spcBef>
                <a:spcPct val="50000"/>
              </a:spcBef>
            </a:pPr>
            <a:r>
              <a:rPr lang="nb-NO" sz="2400">
                <a:solidFill>
                  <a:srgbClr val="000000"/>
                </a:solidFill>
                <a:latin typeface="Calibri" charset="0"/>
              </a:rPr>
              <a:t>To </a:t>
            </a:r>
            <a:r>
              <a:rPr lang="en-US" sz="2400">
                <a:solidFill>
                  <a:srgbClr val="000000"/>
                </a:solidFill>
                <a:latin typeface="Calibri" charset="0"/>
              </a:rPr>
              <a:t>accelerate particles to high energies</a:t>
            </a:r>
            <a:r>
              <a:rPr lang="nb-NO" sz="2400">
                <a:solidFill>
                  <a:srgbClr val="000000"/>
                </a:solidFill>
                <a:latin typeface="Calibri" charset="0"/>
              </a:rPr>
              <a:t>!</a:t>
            </a:r>
            <a:endParaRPr lang="en-US" sz="2400" b="0">
              <a:solidFill>
                <a:srgbClr val="000000"/>
              </a:solidFill>
              <a:latin typeface="Calibri" charset="0"/>
            </a:endParaRPr>
          </a:p>
        </p:txBody>
      </p:sp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87313" y="1720850"/>
            <a:ext cx="8675687" cy="1860550"/>
            <a:chOff x="96" y="960"/>
            <a:chExt cx="5921" cy="1172"/>
          </a:xfrm>
        </p:grpSpPr>
        <p:grpSp>
          <p:nvGrpSpPr>
            <p:cNvPr id="61456" name="Group 17"/>
            <p:cNvGrpSpPr>
              <a:grpSpLocks/>
            </p:cNvGrpSpPr>
            <p:nvPr/>
          </p:nvGrpSpPr>
          <p:grpSpPr bwMode="auto">
            <a:xfrm>
              <a:off x="5269" y="960"/>
              <a:ext cx="748" cy="1172"/>
              <a:chOff x="5269" y="960"/>
              <a:chExt cx="748" cy="1172"/>
            </a:xfrm>
          </p:grpSpPr>
          <p:pic>
            <p:nvPicPr>
              <p:cNvPr id="61458" name="Picture 11" descr="180px-Broglie_Big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280" y="960"/>
                <a:ext cx="694" cy="9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61459" name="Rectangle 12"/>
              <p:cNvSpPr>
                <a:spLocks noChangeArrowheads="1"/>
              </p:cNvSpPr>
              <p:nvPr/>
            </p:nvSpPr>
            <p:spPr bwMode="auto">
              <a:xfrm>
                <a:off x="5269" y="1920"/>
                <a:ext cx="748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eaLnBrk="1" hangingPunct="1"/>
                <a:r>
                  <a:rPr lang="en-US" sz="1600" b="0">
                    <a:solidFill>
                      <a:srgbClr val="FF0000"/>
                    </a:solidFill>
                    <a:latin typeface="Calibri" charset="0"/>
                  </a:rPr>
                  <a:t>de Broglie</a:t>
                </a:r>
              </a:p>
            </p:txBody>
          </p:sp>
        </p:grpSp>
        <p:sp>
          <p:nvSpPr>
            <p:cNvPr id="61457" name="Rectangle 13"/>
            <p:cNvSpPr>
              <a:spLocks noChangeArrowheads="1"/>
            </p:cNvSpPr>
            <p:nvPr/>
          </p:nvSpPr>
          <p:spPr bwMode="auto">
            <a:xfrm>
              <a:off x="96" y="1056"/>
              <a:ext cx="5808" cy="8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495300" indent="-495300" eaLnBrk="1" hangingPunct="1">
                <a:spcBef>
                  <a:spcPct val="50000"/>
                </a:spcBef>
              </a:pPr>
              <a:r>
                <a:rPr lang="en-US" sz="2400">
                  <a:solidFill>
                    <a:srgbClr val="000000"/>
                  </a:solidFill>
                  <a:latin typeface="Calibri" charset="0"/>
                </a:rPr>
                <a:t>The higher energies allow us</a:t>
              </a:r>
              <a:r>
                <a:rPr lang="en-US" sz="2400" b="0">
                  <a:solidFill>
                    <a:srgbClr val="000000"/>
                  </a:solidFill>
                  <a:latin typeface="Calibri" charset="0"/>
                </a:rPr>
                <a:t> </a:t>
              </a:r>
            </a:p>
            <a:p>
              <a:pPr marL="495300" indent="-495300" eaLnBrk="1" hangingPunct="1">
                <a:spcBef>
                  <a:spcPct val="50000"/>
                </a:spcBef>
                <a:buFont typeface="Arial" charset="0"/>
                <a:buAutoNum type="romanLcParenR"/>
              </a:pPr>
              <a:r>
                <a:rPr lang="nb-NO" sz="2400">
                  <a:solidFill>
                    <a:srgbClr val="000000"/>
                  </a:solidFill>
                  <a:latin typeface="Calibri" charset="0"/>
                </a:rPr>
                <a:t>t</a:t>
              </a:r>
              <a:r>
                <a:rPr lang="en-US" sz="2400">
                  <a:solidFill>
                    <a:srgbClr val="000000"/>
                  </a:solidFill>
                  <a:latin typeface="Calibri" charset="0"/>
                </a:rPr>
                <a:t>o look deeper into matter </a:t>
              </a:r>
              <a:r>
                <a:rPr lang="nb-NO" sz="2400">
                  <a:solidFill>
                    <a:srgbClr val="000000"/>
                  </a:solidFill>
                  <a:latin typeface="Calibri" charset="0"/>
                </a:rPr>
                <a:t/>
              </a:r>
              <a:br>
                <a:rPr lang="nb-NO" sz="2400">
                  <a:solidFill>
                    <a:srgbClr val="000000"/>
                  </a:solidFill>
                  <a:latin typeface="Calibri" charset="0"/>
                </a:rPr>
              </a:br>
              <a:r>
                <a:rPr lang="en-US" sz="2400">
                  <a:solidFill>
                    <a:srgbClr val="000000"/>
                  </a:solidFill>
                  <a:latin typeface="Calibri" charset="0"/>
                </a:rPr>
                <a:t>(E </a:t>
              </a:r>
              <a:r>
                <a:rPr lang="en-US" sz="2400">
                  <a:solidFill>
                    <a:srgbClr val="000000"/>
                  </a:solidFill>
                  <a:latin typeface="Calibri" charset="0"/>
                  <a:sym typeface="Symbol" charset="0"/>
                </a:rPr>
                <a:t></a:t>
              </a:r>
              <a:r>
                <a:rPr lang="en-US" sz="2400">
                  <a:solidFill>
                    <a:srgbClr val="000000"/>
                  </a:solidFill>
                  <a:latin typeface="Calibri" charset="0"/>
                </a:rPr>
                <a:t> 1/size),</a:t>
              </a:r>
              <a:r>
                <a:rPr lang="nb-NO" sz="2400">
                  <a:solidFill>
                    <a:srgbClr val="000000"/>
                  </a:solidFill>
                  <a:latin typeface="Calibri" charset="0"/>
                </a:rPr>
                <a:t> </a:t>
              </a:r>
              <a:r>
                <a:rPr lang="en-US" sz="2400">
                  <a:solidFill>
                    <a:srgbClr val="000000"/>
                  </a:solidFill>
                  <a:latin typeface="Calibri" charset="0"/>
                </a:rPr>
                <a:t>(</a:t>
              </a:r>
              <a:r>
                <a:rPr lang="ja-JP" altLang="en-US" sz="2400">
                  <a:solidFill>
                    <a:srgbClr val="000000"/>
                  </a:solidFill>
                  <a:latin typeface="Calibri" charset="0"/>
                </a:rPr>
                <a:t>“</a:t>
              </a:r>
              <a:r>
                <a:rPr lang="en-US" sz="2400">
                  <a:solidFill>
                    <a:srgbClr val="000000"/>
                  </a:solidFill>
                  <a:latin typeface="Calibri" charset="0"/>
                </a:rPr>
                <a:t>powerful microscopes</a:t>
              </a:r>
              <a:r>
                <a:rPr lang="ja-JP" altLang="en-US" sz="2400">
                  <a:solidFill>
                    <a:srgbClr val="000000"/>
                  </a:solidFill>
                  <a:latin typeface="Calibri" charset="0"/>
                </a:rPr>
                <a:t>”</a:t>
              </a:r>
              <a:r>
                <a:rPr lang="en-US" sz="2400">
                  <a:solidFill>
                    <a:srgbClr val="000000"/>
                  </a:solidFill>
                  <a:latin typeface="Calibri" charset="0"/>
                </a:rPr>
                <a:t>) </a:t>
              </a:r>
            </a:p>
          </p:txBody>
        </p:sp>
      </p:grpSp>
      <p:grpSp>
        <p:nvGrpSpPr>
          <p:cNvPr id="4" name="Group 19"/>
          <p:cNvGrpSpPr>
            <a:grpSpLocks/>
          </p:cNvGrpSpPr>
          <p:nvPr/>
        </p:nvGrpSpPr>
        <p:grpSpPr bwMode="auto">
          <a:xfrm>
            <a:off x="76200" y="3016250"/>
            <a:ext cx="8510588" cy="1631950"/>
            <a:chOff x="96" y="1680"/>
            <a:chExt cx="5808" cy="1028"/>
          </a:xfrm>
        </p:grpSpPr>
        <p:grpSp>
          <p:nvGrpSpPr>
            <p:cNvPr id="61452" name="Group 10"/>
            <p:cNvGrpSpPr>
              <a:grpSpLocks/>
            </p:cNvGrpSpPr>
            <p:nvPr/>
          </p:nvGrpSpPr>
          <p:grpSpPr bwMode="auto">
            <a:xfrm>
              <a:off x="4368" y="1680"/>
              <a:ext cx="816" cy="1028"/>
              <a:chOff x="4032" y="1728"/>
              <a:chExt cx="816" cy="1028"/>
            </a:xfrm>
          </p:grpSpPr>
          <p:pic>
            <p:nvPicPr>
              <p:cNvPr id="61454" name="Picture 5" descr="600px-Albert_Einstein_Head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032" y="1728"/>
                <a:ext cx="816" cy="8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61455" name="Rectangle 8"/>
              <p:cNvSpPr>
                <a:spLocks noChangeArrowheads="1"/>
              </p:cNvSpPr>
              <p:nvPr/>
            </p:nvSpPr>
            <p:spPr bwMode="auto">
              <a:xfrm>
                <a:off x="4176" y="2544"/>
                <a:ext cx="617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eaLnBrk="1" hangingPunct="1"/>
                <a:r>
                  <a:rPr lang="en-US" sz="1600" b="0">
                    <a:solidFill>
                      <a:srgbClr val="FF0000"/>
                    </a:solidFill>
                    <a:latin typeface="Calibri" charset="0"/>
                  </a:rPr>
                  <a:t>Einstein</a:t>
                </a:r>
              </a:p>
            </p:txBody>
          </p:sp>
        </p:grpSp>
        <p:sp>
          <p:nvSpPr>
            <p:cNvPr id="61453" name="Rectangle 14"/>
            <p:cNvSpPr>
              <a:spLocks noChangeArrowheads="1"/>
            </p:cNvSpPr>
            <p:nvPr/>
          </p:nvSpPr>
          <p:spPr bwMode="auto">
            <a:xfrm>
              <a:off x="96" y="1968"/>
              <a:ext cx="5808" cy="5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495300" indent="-495300" eaLnBrk="1" hangingPunct="1">
                <a:spcBef>
                  <a:spcPct val="50000"/>
                </a:spcBef>
                <a:buFont typeface="Arial" charset="0"/>
                <a:buNone/>
              </a:pPr>
              <a:r>
                <a:rPr lang="en-US" sz="2400">
                  <a:solidFill>
                    <a:srgbClr val="000000"/>
                  </a:solidFill>
                  <a:latin typeface="Calibri" charset="0"/>
                </a:rPr>
                <a:t>ii)	</a:t>
              </a:r>
              <a:r>
                <a:rPr lang="nb-NO" sz="2400">
                  <a:solidFill>
                    <a:srgbClr val="000000"/>
                  </a:solidFill>
                  <a:latin typeface="Calibri" charset="0"/>
                </a:rPr>
                <a:t>t</a:t>
              </a:r>
              <a:r>
                <a:rPr lang="en-US" sz="2400">
                  <a:solidFill>
                    <a:srgbClr val="000000"/>
                  </a:solidFill>
                  <a:latin typeface="Calibri" charset="0"/>
                </a:rPr>
                <a:t>o discover new</a:t>
              </a:r>
              <a:r>
                <a:rPr lang="nb-NO" sz="2400">
                  <a:solidFill>
                    <a:srgbClr val="000000"/>
                  </a:solidFill>
                  <a:latin typeface="Calibri" charset="0"/>
                </a:rPr>
                <a:t>,</a:t>
              </a:r>
              <a:r>
                <a:rPr lang="en-US" sz="2400">
                  <a:solidFill>
                    <a:srgbClr val="000000"/>
                  </a:solidFill>
                  <a:latin typeface="Calibri" charset="0"/>
                </a:rPr>
                <a:t> heavier particles </a:t>
              </a:r>
              <a:r>
                <a:rPr lang="nb-NO" sz="2400">
                  <a:solidFill>
                    <a:srgbClr val="000000"/>
                  </a:solidFill>
                  <a:latin typeface="Calibri" charset="0"/>
                </a:rPr>
                <a:t/>
              </a:r>
              <a:br>
                <a:rPr lang="nb-NO" sz="2400">
                  <a:solidFill>
                    <a:srgbClr val="000000"/>
                  </a:solidFill>
                  <a:latin typeface="Calibri" charset="0"/>
                </a:rPr>
              </a:br>
              <a:r>
                <a:rPr lang="en-US" sz="2400">
                  <a:solidFill>
                    <a:srgbClr val="000000"/>
                  </a:solidFill>
                  <a:latin typeface="Calibri" charset="0"/>
                </a:rPr>
                <a:t>(E = mc</a:t>
              </a:r>
              <a:r>
                <a:rPr lang="en-US" sz="2400" baseline="30000">
                  <a:solidFill>
                    <a:srgbClr val="000000"/>
                  </a:solidFill>
                  <a:latin typeface="Calibri" charset="0"/>
                </a:rPr>
                <a:t>2</a:t>
              </a:r>
              <a:r>
                <a:rPr lang="en-US" sz="2400">
                  <a:solidFill>
                    <a:srgbClr val="000000"/>
                  </a:solidFill>
                  <a:latin typeface="Calibri" charset="0"/>
                </a:rPr>
                <a:t>)</a:t>
              </a:r>
            </a:p>
          </p:txBody>
        </p:sp>
      </p:grpSp>
      <p:grpSp>
        <p:nvGrpSpPr>
          <p:cNvPr id="6" name="Group 20"/>
          <p:cNvGrpSpPr>
            <a:grpSpLocks/>
          </p:cNvGrpSpPr>
          <p:nvPr/>
        </p:nvGrpSpPr>
        <p:grpSpPr bwMode="auto">
          <a:xfrm>
            <a:off x="76200" y="4083050"/>
            <a:ext cx="8739188" cy="1708150"/>
            <a:chOff x="96" y="2208"/>
            <a:chExt cx="5964" cy="1076"/>
          </a:xfrm>
        </p:grpSpPr>
        <p:grpSp>
          <p:nvGrpSpPr>
            <p:cNvPr id="61448" name="Group 9"/>
            <p:cNvGrpSpPr>
              <a:grpSpLocks/>
            </p:cNvGrpSpPr>
            <p:nvPr/>
          </p:nvGrpSpPr>
          <p:grpSpPr bwMode="auto">
            <a:xfrm>
              <a:off x="5280" y="2208"/>
              <a:ext cx="780" cy="1076"/>
              <a:chOff x="5088" y="2304"/>
              <a:chExt cx="780" cy="1076"/>
            </a:xfrm>
          </p:grpSpPr>
          <p:pic>
            <p:nvPicPr>
              <p:cNvPr id="61450" name="Picture 6" descr="Boltzmann2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088" y="2304"/>
                <a:ext cx="706" cy="8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61451" name="Rectangle 7"/>
              <p:cNvSpPr>
                <a:spLocks noChangeArrowheads="1"/>
              </p:cNvSpPr>
              <p:nvPr/>
            </p:nvSpPr>
            <p:spPr bwMode="auto">
              <a:xfrm>
                <a:off x="5088" y="3168"/>
                <a:ext cx="780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eaLnBrk="1" hangingPunct="1"/>
                <a:r>
                  <a:rPr lang="en-US" sz="1600" b="0">
                    <a:solidFill>
                      <a:srgbClr val="FF0000"/>
                    </a:solidFill>
                    <a:latin typeface="Calibri" charset="0"/>
                  </a:rPr>
                  <a:t>Boltzmann</a:t>
                </a:r>
              </a:p>
            </p:txBody>
          </p:sp>
        </p:grpSp>
        <p:sp>
          <p:nvSpPr>
            <p:cNvPr id="61449" name="Rectangle 15"/>
            <p:cNvSpPr>
              <a:spLocks noChangeArrowheads="1"/>
            </p:cNvSpPr>
            <p:nvPr/>
          </p:nvSpPr>
          <p:spPr bwMode="auto">
            <a:xfrm>
              <a:off x="96" y="2400"/>
              <a:ext cx="5808" cy="7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495300" indent="-495300" eaLnBrk="1" hangingPunct="1">
                <a:spcBef>
                  <a:spcPct val="50000"/>
                </a:spcBef>
                <a:buFont typeface="Arial" charset="0"/>
                <a:buAutoNum type="romanLcParenR" startAt="3"/>
              </a:pPr>
              <a:r>
                <a:rPr lang="en-US" sz="2400">
                  <a:solidFill>
                    <a:srgbClr val="000000"/>
                  </a:solidFill>
                  <a:latin typeface="Calibri" charset="0"/>
                </a:rPr>
                <a:t>to probe matter at extreme conditions; </a:t>
              </a:r>
              <a:br>
                <a:rPr lang="en-US" sz="2400">
                  <a:solidFill>
                    <a:srgbClr val="000000"/>
                  </a:solidFill>
                  <a:latin typeface="Calibri" charset="0"/>
                </a:rPr>
              </a:br>
              <a:r>
                <a:rPr lang="nb-NO" sz="2400">
                  <a:solidFill>
                    <a:srgbClr val="000000"/>
                  </a:solidFill>
                  <a:latin typeface="Calibri" charset="0"/>
                </a:rPr>
                <a:t>t</a:t>
              </a:r>
              <a:r>
                <a:rPr lang="en-US" sz="2400">
                  <a:solidFill>
                    <a:srgbClr val="000000"/>
                  </a:solidFill>
                  <a:latin typeface="Calibri" charset="0"/>
                </a:rPr>
                <a:t>o probe conditions of </a:t>
              </a:r>
              <a:r>
                <a:rPr lang="nb-NO" sz="2400">
                  <a:solidFill>
                    <a:srgbClr val="000000"/>
                  </a:solidFill>
                  <a:latin typeface="Calibri" charset="0"/>
                </a:rPr>
                <a:t>the </a:t>
              </a:r>
              <a:r>
                <a:rPr lang="en-US" sz="2400">
                  <a:solidFill>
                    <a:srgbClr val="000000"/>
                  </a:solidFill>
                  <a:latin typeface="Calibri" charset="0"/>
                </a:rPr>
                <a:t>early universe</a:t>
              </a:r>
              <a:r>
                <a:rPr lang="nb-NO" sz="2400">
                  <a:solidFill>
                    <a:srgbClr val="000000"/>
                  </a:solidFill>
                  <a:latin typeface="Calibri" charset="0"/>
                </a:rPr>
                <a:t/>
              </a:r>
              <a:br>
                <a:rPr lang="nb-NO" sz="2400">
                  <a:solidFill>
                    <a:srgbClr val="000000"/>
                  </a:solidFill>
                  <a:latin typeface="Calibri" charset="0"/>
                </a:rPr>
              </a:br>
              <a:r>
                <a:rPr lang="en-US" sz="2400">
                  <a:solidFill>
                    <a:srgbClr val="000000"/>
                  </a:solidFill>
                  <a:latin typeface="Calibri" charset="0"/>
                </a:rPr>
                <a:t>(E</a:t>
              </a:r>
              <a:r>
                <a:rPr lang="nb-NO" sz="2400">
                  <a:solidFill>
                    <a:srgbClr val="000000"/>
                  </a:solidFill>
                  <a:latin typeface="Calibri" charset="0"/>
                </a:rPr>
                <a:t> </a:t>
              </a:r>
              <a:r>
                <a:rPr lang="en-US" sz="2400">
                  <a:solidFill>
                    <a:srgbClr val="000000"/>
                  </a:solidFill>
                  <a:latin typeface="Calibri" charset="0"/>
                </a:rPr>
                <a:t>= kT)</a:t>
              </a:r>
              <a:r>
                <a:rPr lang="en-US" sz="2800" b="0">
                  <a:solidFill>
                    <a:srgbClr val="000000"/>
                  </a:solidFill>
                  <a:latin typeface="Calibri" charset="0"/>
                </a:rPr>
                <a:t>	</a:t>
              </a:r>
              <a:r>
                <a:rPr lang="en-US" sz="2400" b="0">
                  <a:solidFill>
                    <a:srgbClr val="FF0000"/>
                  </a:solidFill>
                  <a:latin typeface="Calibri" charset="0"/>
                </a:rPr>
                <a:t>	</a:t>
              </a: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68AD090-BAB6-BE4A-AAE8-A4EA4222F338}" type="slidenum">
              <a:rPr lang="en-US">
                <a:solidFill>
                  <a:schemeClr val="bg2"/>
                </a:solidFill>
                <a:latin typeface="Times New Roman" charset="0"/>
              </a:rPr>
              <a:pPr/>
              <a:t>7</a:t>
            </a:fld>
            <a:endParaRPr lang="en-US" b="0">
              <a:solidFill>
                <a:schemeClr val="bg2"/>
              </a:solidFill>
              <a:latin typeface="Times New Roman" charset="0"/>
            </a:endParaRPr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b-NO">
                <a:latin typeface="Arial" charset="0"/>
              </a:rPr>
              <a:t>The QCD phase diagram</a:t>
            </a:r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412875"/>
            <a:ext cx="8496300" cy="5329238"/>
          </a:xfrm>
        </p:spPr>
        <p:txBody>
          <a:bodyPr/>
          <a:lstStyle/>
          <a:p>
            <a:r>
              <a:rPr lang="nb-NO" sz="2000">
                <a:latin typeface="Arial" charset="0"/>
              </a:rPr>
              <a:t>Goal: e</a:t>
            </a:r>
            <a:r>
              <a:rPr lang="en-US" sz="2000">
                <a:latin typeface="Arial" charset="0"/>
              </a:rPr>
              <a:t>xploring phases and structures of the QCD phase diagram</a:t>
            </a:r>
          </a:p>
          <a:p>
            <a:endParaRPr lang="nb-NO" sz="2000">
              <a:latin typeface="Arial" charset="0"/>
            </a:endParaRPr>
          </a:p>
          <a:p>
            <a:endParaRPr lang="nb-NO" sz="2000">
              <a:latin typeface="Arial" charset="0"/>
            </a:endParaRPr>
          </a:p>
          <a:p>
            <a:endParaRPr lang="nb-NO" sz="2000">
              <a:latin typeface="Arial" charset="0"/>
            </a:endParaRPr>
          </a:p>
          <a:p>
            <a:endParaRPr lang="nb-NO" sz="2000">
              <a:latin typeface="Arial" charset="0"/>
            </a:endParaRPr>
          </a:p>
          <a:p>
            <a:endParaRPr lang="nb-NO" sz="2000">
              <a:latin typeface="Arial" charset="0"/>
            </a:endParaRPr>
          </a:p>
          <a:p>
            <a:endParaRPr lang="nb-NO" sz="2000">
              <a:latin typeface="Arial" charset="0"/>
            </a:endParaRPr>
          </a:p>
          <a:p>
            <a:endParaRPr lang="nb-NO" sz="2000">
              <a:latin typeface="Arial" charset="0"/>
            </a:endParaRPr>
          </a:p>
          <a:p>
            <a:endParaRPr lang="nb-NO" sz="2000">
              <a:latin typeface="Arial" charset="0"/>
            </a:endParaRPr>
          </a:p>
          <a:p>
            <a:endParaRPr lang="nb-NO" sz="2000">
              <a:latin typeface="Arial" charset="0"/>
            </a:endParaRPr>
          </a:p>
          <a:p>
            <a:endParaRPr lang="nb-NO" sz="2000">
              <a:latin typeface="Arial" charset="0"/>
            </a:endParaRPr>
          </a:p>
          <a:p>
            <a:endParaRPr lang="nb-NO" sz="2000">
              <a:latin typeface="Arial" charset="0"/>
            </a:endParaRPr>
          </a:p>
          <a:p>
            <a:endParaRPr lang="nb-NO" sz="2000">
              <a:latin typeface="Arial" charset="0"/>
            </a:endParaRPr>
          </a:p>
          <a:p>
            <a:r>
              <a:rPr lang="nb-NO" sz="2000">
                <a:latin typeface="Arial" charset="0"/>
              </a:rPr>
              <a:t>Tool: (Ultra-)relativistic heavy ion collisions</a:t>
            </a:r>
          </a:p>
        </p:txBody>
      </p:sp>
      <p:pic>
        <p:nvPicPr>
          <p:cNvPr id="16389" name="Picture 4" descr="qug_cd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773238"/>
            <a:ext cx="5543550" cy="415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390" name="Group 13"/>
          <p:cNvGrpSpPr>
            <a:grpSpLocks/>
          </p:cNvGrpSpPr>
          <p:nvPr/>
        </p:nvGrpSpPr>
        <p:grpSpPr bwMode="auto">
          <a:xfrm>
            <a:off x="6372225" y="4437063"/>
            <a:ext cx="2649538" cy="2349500"/>
            <a:chOff x="4313" y="1007"/>
            <a:chExt cx="1351" cy="1297"/>
          </a:xfrm>
        </p:grpSpPr>
        <p:grpSp>
          <p:nvGrpSpPr>
            <p:cNvPr id="16391" name="Group 14"/>
            <p:cNvGrpSpPr>
              <a:grpSpLocks/>
            </p:cNvGrpSpPr>
            <p:nvPr/>
          </p:nvGrpSpPr>
          <p:grpSpPr bwMode="auto">
            <a:xfrm>
              <a:off x="4313" y="1056"/>
              <a:ext cx="1180" cy="1248"/>
              <a:chOff x="4313" y="1056"/>
              <a:chExt cx="1180" cy="1248"/>
            </a:xfrm>
          </p:grpSpPr>
          <p:grpSp>
            <p:nvGrpSpPr>
              <p:cNvPr id="16393" name="Group 15"/>
              <p:cNvGrpSpPr>
                <a:grpSpLocks/>
              </p:cNvGrpSpPr>
              <p:nvPr/>
            </p:nvGrpSpPr>
            <p:grpSpPr bwMode="auto">
              <a:xfrm>
                <a:off x="4608" y="1056"/>
                <a:ext cx="576" cy="1248"/>
                <a:chOff x="2016" y="480"/>
                <a:chExt cx="2088" cy="3522"/>
              </a:xfrm>
            </p:grpSpPr>
            <p:graphicFrame>
              <p:nvGraphicFramePr>
                <p:cNvPr id="16396" name="Object 16"/>
                <p:cNvGraphicFramePr>
                  <a:graphicFrameLocks noChangeAspect="1"/>
                </p:cNvGraphicFramePr>
                <p:nvPr/>
              </p:nvGraphicFramePr>
              <p:xfrm>
                <a:off x="3600" y="1536"/>
                <a:ext cx="504" cy="246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6441" name="Bitmap Image" r:id="rId4" imgW="504762" imgH="2247619" progId="Paint.Picture">
                        <p:embed/>
                      </p:oleObj>
                    </mc:Choice>
                    <mc:Fallback>
                      <p:oleObj name="Bitmap Image" r:id="rId4" imgW="504762" imgH="2247619" progId="Paint.Picture">
                        <p:embed/>
                        <p:pic>
                          <p:nvPicPr>
                            <p:cNvPr id="0" name="Object 16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 l="8937"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600" y="1536"/>
                              <a:ext cx="504" cy="246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2857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blurRad="63500" dist="107763" dir="2700000" algn="ctr" rotWithShape="0">
                                      <a:schemeClr val="bg2">
                                        <a:alpha val="74998"/>
                                      </a:schemeClr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16397" name="Object 17"/>
                <p:cNvGraphicFramePr>
                  <a:graphicFrameLocks noChangeAspect="1"/>
                </p:cNvGraphicFramePr>
                <p:nvPr/>
              </p:nvGraphicFramePr>
              <p:xfrm>
                <a:off x="2086" y="981"/>
                <a:ext cx="1610" cy="257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6442" name="Bitmap Image" r:id="rId6" imgW="1876190" imgH="2572109" progId="Paint.Picture">
                        <p:embed/>
                      </p:oleObj>
                    </mc:Choice>
                    <mc:Fallback>
                      <p:oleObj name="Bitmap Image" r:id="rId6" imgW="1876190" imgH="2572109" progId="Paint.Picture">
                        <p:embed/>
                        <p:pic>
                          <p:nvPicPr>
                            <p:cNvPr id="0" name="Object 17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 t="8888" r="21806"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2086" y="981"/>
                              <a:ext cx="1610" cy="2570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2857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blurRad="63500" dist="107763" dir="2700000" algn="ctr" rotWithShape="0">
                                      <a:schemeClr val="bg2">
                                        <a:alpha val="74998"/>
                                      </a:schemeClr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16398" name="Object 18"/>
                <p:cNvGraphicFramePr>
                  <a:graphicFrameLocks noChangeAspect="1"/>
                </p:cNvGraphicFramePr>
                <p:nvPr/>
              </p:nvGraphicFramePr>
              <p:xfrm>
                <a:off x="2016" y="480"/>
                <a:ext cx="502" cy="2497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6443" name="Bitmap Image" r:id="rId8" imgW="571731" imgH="2276793" progId="Paint.Picture">
                        <p:embed/>
                      </p:oleObj>
                    </mc:Choice>
                    <mc:Fallback>
                      <p:oleObj name="Bitmap Image" r:id="rId8" imgW="571731" imgH="2276793" progId="Paint.Picture">
                        <p:embed/>
                        <p:pic>
                          <p:nvPicPr>
                            <p:cNvPr id="0" name="Object 18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9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 r="20000"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2016" y="480"/>
                              <a:ext cx="502" cy="2497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2857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blurRad="63500" dist="107763" dir="2700000" algn="ctr" rotWithShape="0">
                                      <a:schemeClr val="bg2">
                                        <a:alpha val="74998"/>
                                      </a:schemeClr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sp>
            <p:nvSpPr>
              <p:cNvPr id="16394" name="AutoShape 19"/>
              <p:cNvSpPr>
                <a:spLocks noChangeAspect="1" noChangeArrowheads="1"/>
              </p:cNvSpPr>
              <p:nvPr/>
            </p:nvSpPr>
            <p:spPr bwMode="auto">
              <a:xfrm flipH="1">
                <a:off x="4313" y="1446"/>
                <a:ext cx="336" cy="144"/>
              </a:xfrm>
              <a:custGeom>
                <a:avLst/>
                <a:gdLst>
                  <a:gd name="T0" fmla="*/ 4 w 21600"/>
                  <a:gd name="T1" fmla="*/ 0 h 21600"/>
                  <a:gd name="T2" fmla="*/ 0 w 21600"/>
                  <a:gd name="T3" fmla="*/ 0 h 21600"/>
                  <a:gd name="T4" fmla="*/ 4 w 21600"/>
                  <a:gd name="T5" fmla="*/ 1 h 21600"/>
                  <a:gd name="T6" fmla="*/ 5 w 21600"/>
                  <a:gd name="T7" fmla="*/ 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407 w 21600"/>
                  <a:gd name="T13" fmla="*/ 5400 h 21600"/>
                  <a:gd name="T14" fmla="*/ 18900 w 21600"/>
                  <a:gd name="T15" fmla="*/ 162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lnTo>
                      <a:pt x="16200" y="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lnTo>
                      <a:pt x="135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lnTo>
                      <a:pt x="0" y="540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FF0000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nb-NO"/>
              </a:p>
            </p:txBody>
          </p:sp>
          <p:sp>
            <p:nvSpPr>
              <p:cNvPr id="16395" name="AutoShape 20"/>
              <p:cNvSpPr>
                <a:spLocks noChangeAspect="1" noChangeArrowheads="1"/>
              </p:cNvSpPr>
              <p:nvPr/>
            </p:nvSpPr>
            <p:spPr bwMode="auto">
              <a:xfrm>
                <a:off x="5157" y="1859"/>
                <a:ext cx="336" cy="144"/>
              </a:xfrm>
              <a:custGeom>
                <a:avLst/>
                <a:gdLst>
                  <a:gd name="T0" fmla="*/ 4 w 21600"/>
                  <a:gd name="T1" fmla="*/ 0 h 21600"/>
                  <a:gd name="T2" fmla="*/ 0 w 21600"/>
                  <a:gd name="T3" fmla="*/ 0 h 21600"/>
                  <a:gd name="T4" fmla="*/ 4 w 21600"/>
                  <a:gd name="T5" fmla="*/ 1 h 21600"/>
                  <a:gd name="T6" fmla="*/ 5 w 21600"/>
                  <a:gd name="T7" fmla="*/ 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407 w 21600"/>
                  <a:gd name="T13" fmla="*/ 5400 h 21600"/>
                  <a:gd name="T14" fmla="*/ 18900 w 21600"/>
                  <a:gd name="T15" fmla="*/ 162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lnTo>
                      <a:pt x="16200" y="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lnTo>
                      <a:pt x="135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lnTo>
                      <a:pt x="0" y="54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nb-NO"/>
              </a:p>
            </p:txBody>
          </p:sp>
        </p:grpSp>
        <p:sp>
          <p:nvSpPr>
            <p:cNvPr id="16392" name="Text Box 21"/>
            <p:cNvSpPr txBox="1">
              <a:spLocks noChangeArrowheads="1"/>
            </p:cNvSpPr>
            <p:nvPr/>
          </p:nvSpPr>
          <p:spPr bwMode="auto">
            <a:xfrm>
              <a:off x="4752" y="1007"/>
              <a:ext cx="912" cy="1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107763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  <a:buFont typeface="Symbol" charset="0"/>
                <a:buNone/>
              </a:pPr>
              <a:r>
                <a:rPr lang="en-US" sz="1400" b="0">
                  <a:solidFill>
                    <a:srgbClr val="FF0000"/>
                  </a:solidFill>
                  <a:latin typeface="Helvetica" charset="0"/>
                  <a:ea typeface="MS PGothic" charset="0"/>
                  <a:cs typeface="MS PGothic" charset="0"/>
                </a:rPr>
                <a:t>hot</a:t>
              </a:r>
              <a:r>
                <a:rPr lang="en-US" sz="1400" b="0">
                  <a:latin typeface="Helvetica" charset="0"/>
                  <a:ea typeface="MS PGothic" charset="0"/>
                  <a:cs typeface="MS PGothic" charset="0"/>
                </a:rPr>
                <a:t> &amp; </a:t>
              </a:r>
              <a:r>
                <a:rPr lang="en-US" sz="1400">
                  <a:solidFill>
                    <a:srgbClr val="0000FF"/>
                  </a:solidFill>
                  <a:latin typeface="Helvetica" charset="0"/>
                  <a:ea typeface="MS PGothic" charset="0"/>
                  <a:cs typeface="MS PGothic" charset="0"/>
                </a:rPr>
                <a:t>dense</a:t>
              </a:r>
              <a:r>
                <a:rPr lang="en-US" sz="1400" b="0">
                  <a:latin typeface="Helvetica" charset="0"/>
                  <a:ea typeface="MS PGothic" charset="0"/>
                  <a:cs typeface="MS PGothic" charset="0"/>
                </a:rPr>
                <a:t> </a:t>
              </a: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1CEDB8B8-C7D9-004B-99C6-35724180A4A5}" type="slidenum">
              <a:rPr lang="en-US">
                <a:solidFill>
                  <a:schemeClr val="bg2"/>
                </a:solidFill>
                <a:latin typeface="Times New Roman" charset="0"/>
              </a:rPr>
              <a:pPr/>
              <a:t>8</a:t>
            </a:fld>
            <a:endParaRPr lang="en-US" b="0">
              <a:solidFill>
                <a:schemeClr val="bg2"/>
              </a:solidFill>
              <a:latin typeface="Times New Roman" charset="0"/>
            </a:endParaRPr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458200" cy="736600"/>
          </a:xfrm>
        </p:spPr>
        <p:txBody>
          <a:bodyPr/>
          <a:lstStyle/>
          <a:p>
            <a:r>
              <a:rPr lang="nb-NO">
                <a:latin typeface="Arial" charset="0"/>
              </a:rPr>
              <a:t>The phase transition – lattice calculations </a:t>
            </a:r>
            <a:endParaRPr lang="en-US">
              <a:latin typeface="Arial" charset="0"/>
            </a:endParaRPr>
          </a:p>
        </p:txBody>
      </p:sp>
      <p:sp>
        <p:nvSpPr>
          <p:cNvPr id="17412" name="Text Box 6"/>
          <p:cNvSpPr txBox="1">
            <a:spLocks noChangeArrowheads="1"/>
          </p:cNvSpPr>
          <p:nvPr/>
        </p:nvSpPr>
        <p:spPr bwMode="auto">
          <a:xfrm>
            <a:off x="3505200" y="1601788"/>
            <a:ext cx="3886200" cy="1979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nn-NO" sz="2400" b="0">
                <a:latin typeface="Times New Roman" charset="0"/>
              </a:rPr>
              <a:t>      </a:t>
            </a:r>
            <a:r>
              <a:rPr lang="nn-NO" sz="2400">
                <a:solidFill>
                  <a:schemeClr val="accent2"/>
                </a:solidFill>
                <a:latin typeface="Times New Roman" charset="0"/>
              </a:rPr>
              <a:t>L</a:t>
            </a:r>
            <a:r>
              <a:rPr lang="nn-NO" sz="2400" b="0">
                <a:latin typeface="Times New Roman" charset="0"/>
                <a:sym typeface="Symbol" charset="0"/>
              </a:rPr>
              <a:t>exp(F/T)</a:t>
            </a:r>
          </a:p>
          <a:p>
            <a:r>
              <a:rPr lang="nn-NO" sz="2400" b="0">
                <a:latin typeface="Times New Roman" charset="0"/>
                <a:sym typeface="Symbol" charset="0"/>
              </a:rPr>
              <a:t> </a:t>
            </a:r>
            <a:r>
              <a:rPr lang="nn-NO" sz="2000" b="0">
                <a:latin typeface="Times New Roman" charset="0"/>
                <a:sym typeface="Symbol" charset="0"/>
              </a:rPr>
              <a:t>F: free energy, T: temperature</a:t>
            </a:r>
          </a:p>
          <a:p>
            <a:r>
              <a:rPr lang="nn-NO" sz="2400">
                <a:solidFill>
                  <a:schemeClr val="accent2"/>
                </a:solidFill>
                <a:latin typeface="Times New Roman" charset="0"/>
                <a:sym typeface="Symbol" charset="0"/>
              </a:rPr>
              <a:t>color mobility</a:t>
            </a:r>
          </a:p>
          <a:p>
            <a:r>
              <a:rPr lang="nn-NO" sz="2400" b="0">
                <a:latin typeface="Times New Roman" charset="0"/>
                <a:sym typeface="Symbol" charset="0"/>
              </a:rPr>
              <a:t>      </a:t>
            </a:r>
            <a:r>
              <a:rPr lang="nn-NO" sz="2800" b="0">
                <a:solidFill>
                  <a:srgbClr val="FF0000"/>
                </a:solidFill>
                <a:latin typeface="Times New Roman" charset="0"/>
                <a:sym typeface="Symbol" charset="0"/>
              </a:rPr>
              <a:t>deconfinement</a:t>
            </a:r>
          </a:p>
          <a:p>
            <a:r>
              <a:rPr lang="nn-NO" sz="2400">
                <a:solidFill>
                  <a:schemeClr val="accent2"/>
                </a:solidFill>
                <a:latin typeface="Times New Roman" charset="0"/>
                <a:sym typeface="Symbol" charset="0"/>
              </a:rPr>
              <a:t>color confinement</a:t>
            </a:r>
            <a:endParaRPr lang="en-US" sz="2400">
              <a:solidFill>
                <a:schemeClr val="accent2"/>
              </a:solidFill>
              <a:latin typeface="Times New Roman" charset="0"/>
            </a:endParaRPr>
          </a:p>
        </p:txBody>
      </p:sp>
      <p:sp>
        <p:nvSpPr>
          <p:cNvPr id="17413" name="Line 7"/>
          <p:cNvSpPr>
            <a:spLocks noChangeShapeType="1"/>
          </p:cNvSpPr>
          <p:nvPr/>
        </p:nvSpPr>
        <p:spPr bwMode="auto">
          <a:xfrm>
            <a:off x="3363913" y="2535238"/>
            <a:ext cx="0" cy="857250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nb-NO"/>
          </a:p>
        </p:txBody>
      </p:sp>
      <p:sp>
        <p:nvSpPr>
          <p:cNvPr id="17414" name="Line 8"/>
          <p:cNvSpPr>
            <a:spLocks noChangeShapeType="1"/>
          </p:cNvSpPr>
          <p:nvPr/>
        </p:nvSpPr>
        <p:spPr bwMode="auto">
          <a:xfrm flipV="1">
            <a:off x="6629400" y="2819400"/>
            <a:ext cx="0" cy="3429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nb-NO"/>
          </a:p>
        </p:txBody>
      </p:sp>
      <p:sp>
        <p:nvSpPr>
          <p:cNvPr id="17415" name="Rectangle 9"/>
          <p:cNvSpPr>
            <a:spLocks noChangeArrowheads="1"/>
          </p:cNvSpPr>
          <p:nvPr/>
        </p:nvSpPr>
        <p:spPr bwMode="auto">
          <a:xfrm>
            <a:off x="1117600" y="3867150"/>
            <a:ext cx="406400" cy="228600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b-NO"/>
          </a:p>
        </p:txBody>
      </p:sp>
      <p:sp>
        <p:nvSpPr>
          <p:cNvPr id="17416" name="Text Box 10"/>
          <p:cNvSpPr txBox="1">
            <a:spLocks noChangeArrowheads="1"/>
          </p:cNvSpPr>
          <p:nvPr/>
        </p:nvSpPr>
        <p:spPr bwMode="auto">
          <a:xfrm>
            <a:off x="762000" y="4695825"/>
            <a:ext cx="4978400" cy="1614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400" b="0">
                <a:solidFill>
                  <a:srgbClr val="CC0099"/>
                </a:solidFill>
                <a:latin typeface="Times New Roman" charset="0"/>
                <a:sym typeface="Symbol" charset="0"/>
              </a:rPr>
              <a:t></a:t>
            </a:r>
            <a:r>
              <a:rPr lang="nn-NO" sz="2400" b="0">
                <a:solidFill>
                  <a:srgbClr val="CC0099"/>
                </a:solidFill>
                <a:latin typeface="Times New Roman" charset="0"/>
                <a:sym typeface="Symbol" charset="0"/>
              </a:rPr>
              <a:t>: </a:t>
            </a:r>
            <a:r>
              <a:rPr lang="nn-NO" sz="2400" b="0">
                <a:latin typeface="Times New Roman" charset="0"/>
                <a:sym typeface="Symbol" charset="0"/>
              </a:rPr>
              <a:t>effective quark mass scale </a:t>
            </a:r>
          </a:p>
          <a:p>
            <a:r>
              <a:rPr lang="nn-NO" sz="2400">
                <a:solidFill>
                  <a:srgbClr val="CC0099"/>
                </a:solidFill>
                <a:latin typeface="Times New Roman" charset="0"/>
                <a:sym typeface="Symbol" charset="0"/>
              </a:rPr>
              <a:t>         massive ”constit</a:t>
            </a:r>
            <a:r>
              <a:rPr lang="nn-NO" sz="2400">
                <a:solidFill>
                  <a:schemeClr val="hlink"/>
                </a:solidFill>
                <a:latin typeface="Times New Roman" charset="0"/>
                <a:sym typeface="Symbol" charset="0"/>
              </a:rPr>
              <a:t>u</a:t>
            </a:r>
            <a:r>
              <a:rPr lang="nn-NO" sz="2400">
                <a:solidFill>
                  <a:srgbClr val="CC0099"/>
                </a:solidFill>
                <a:latin typeface="Times New Roman" charset="0"/>
                <a:sym typeface="Symbol" charset="0"/>
              </a:rPr>
              <a:t>ent” quarks</a:t>
            </a:r>
            <a:r>
              <a:rPr lang="nn-NO" sz="2400" b="0">
                <a:latin typeface="Times New Roman" charset="0"/>
                <a:sym typeface="Symbol" charset="0"/>
              </a:rPr>
              <a:t> </a:t>
            </a:r>
          </a:p>
          <a:p>
            <a:r>
              <a:rPr lang="nn-NO" sz="2800" b="0">
                <a:latin typeface="Times New Roman" charset="0"/>
                <a:sym typeface="Symbol" charset="0"/>
              </a:rPr>
              <a:t>      </a:t>
            </a:r>
            <a:r>
              <a:rPr lang="nn-NO" sz="2800" b="0">
                <a:solidFill>
                  <a:srgbClr val="CC0099"/>
                </a:solidFill>
                <a:latin typeface="Times New Roman" charset="0"/>
                <a:sym typeface="Symbol" charset="0"/>
              </a:rPr>
              <a:t>chiral symmetry restoration</a:t>
            </a:r>
          </a:p>
          <a:p>
            <a:r>
              <a:rPr lang="nn-NO" sz="2400">
                <a:solidFill>
                  <a:srgbClr val="CC0099"/>
                </a:solidFill>
                <a:latin typeface="Times New Roman" charset="0"/>
                <a:sym typeface="Symbol" charset="0"/>
              </a:rPr>
              <a:t>         massless ”current” quarks</a:t>
            </a:r>
            <a:endParaRPr lang="en-US" sz="2400">
              <a:solidFill>
                <a:srgbClr val="CC0099"/>
              </a:solidFill>
              <a:latin typeface="Times New Roman" charset="0"/>
            </a:endParaRPr>
          </a:p>
        </p:txBody>
      </p:sp>
      <p:sp>
        <p:nvSpPr>
          <p:cNvPr id="17417" name="Line 11"/>
          <p:cNvSpPr>
            <a:spLocks noChangeShapeType="1"/>
          </p:cNvSpPr>
          <p:nvPr/>
        </p:nvSpPr>
        <p:spPr bwMode="auto">
          <a:xfrm>
            <a:off x="5534025" y="5233988"/>
            <a:ext cx="0" cy="1028700"/>
          </a:xfrm>
          <a:prstGeom prst="line">
            <a:avLst/>
          </a:prstGeom>
          <a:noFill/>
          <a:ln w="76200">
            <a:solidFill>
              <a:srgbClr val="CC0099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nb-NO"/>
          </a:p>
        </p:txBody>
      </p:sp>
      <p:sp>
        <p:nvSpPr>
          <p:cNvPr id="17418" name="Line 12"/>
          <p:cNvSpPr>
            <a:spLocks noChangeShapeType="1"/>
          </p:cNvSpPr>
          <p:nvPr/>
        </p:nvSpPr>
        <p:spPr bwMode="auto">
          <a:xfrm>
            <a:off x="1066800" y="5534025"/>
            <a:ext cx="0" cy="342900"/>
          </a:xfrm>
          <a:prstGeom prst="line">
            <a:avLst/>
          </a:prstGeom>
          <a:noFill/>
          <a:ln w="57150">
            <a:solidFill>
              <a:srgbClr val="CC00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nb-NO"/>
          </a:p>
        </p:txBody>
      </p:sp>
      <p:sp>
        <p:nvSpPr>
          <p:cNvPr id="17419" name="Rectangle 13"/>
          <p:cNvSpPr>
            <a:spLocks noChangeArrowheads="1"/>
          </p:cNvSpPr>
          <p:nvPr/>
        </p:nvSpPr>
        <p:spPr bwMode="auto">
          <a:xfrm>
            <a:off x="3124200" y="1447800"/>
            <a:ext cx="3962400" cy="2133600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b-NO"/>
          </a:p>
        </p:txBody>
      </p:sp>
      <p:sp>
        <p:nvSpPr>
          <p:cNvPr id="17420" name="Rectangle 14"/>
          <p:cNvSpPr>
            <a:spLocks noChangeArrowheads="1"/>
          </p:cNvSpPr>
          <p:nvPr/>
        </p:nvSpPr>
        <p:spPr bwMode="auto">
          <a:xfrm>
            <a:off x="812800" y="4800600"/>
            <a:ext cx="4876800" cy="1524000"/>
          </a:xfrm>
          <a:prstGeom prst="rect">
            <a:avLst/>
          </a:prstGeom>
          <a:noFill/>
          <a:ln w="28575">
            <a:solidFill>
              <a:srgbClr val="CC00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b-NO"/>
          </a:p>
        </p:txBody>
      </p:sp>
      <p:sp>
        <p:nvSpPr>
          <p:cNvPr id="17421" name="Line 15"/>
          <p:cNvSpPr>
            <a:spLocks noChangeShapeType="1"/>
          </p:cNvSpPr>
          <p:nvPr/>
        </p:nvSpPr>
        <p:spPr bwMode="auto">
          <a:xfrm>
            <a:off x="1068388" y="4854575"/>
            <a:ext cx="203200" cy="0"/>
          </a:xfrm>
          <a:prstGeom prst="line">
            <a:avLst/>
          </a:prstGeom>
          <a:noFill/>
          <a:ln w="9525">
            <a:solidFill>
              <a:srgbClr val="CC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nb-NO"/>
          </a:p>
        </p:txBody>
      </p:sp>
      <p:pic>
        <p:nvPicPr>
          <p:cNvPr id="17422" name="Picture 19" descr="laer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295400"/>
            <a:ext cx="2811463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23" name="Rectangle 20"/>
          <p:cNvSpPr>
            <a:spLocks noChangeArrowheads="1"/>
          </p:cNvSpPr>
          <p:nvPr/>
        </p:nvSpPr>
        <p:spPr bwMode="auto">
          <a:xfrm>
            <a:off x="533400" y="3581400"/>
            <a:ext cx="304800" cy="304800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b-NO"/>
          </a:p>
        </p:txBody>
      </p:sp>
      <p:pic>
        <p:nvPicPr>
          <p:cNvPr id="17424" name="Picture 21" descr="laer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0100" y="3702050"/>
            <a:ext cx="28829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25" name="Rectangle 22"/>
          <p:cNvSpPr>
            <a:spLocks noChangeArrowheads="1"/>
          </p:cNvSpPr>
          <p:nvPr/>
        </p:nvSpPr>
        <p:spPr bwMode="auto">
          <a:xfrm>
            <a:off x="6221413" y="4197350"/>
            <a:ext cx="381000" cy="381000"/>
          </a:xfrm>
          <a:prstGeom prst="rect">
            <a:avLst/>
          </a:prstGeom>
          <a:noFill/>
          <a:ln w="38100">
            <a:solidFill>
              <a:srgbClr val="CC00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b-NO"/>
          </a:p>
        </p:txBody>
      </p:sp>
      <p:sp>
        <p:nvSpPr>
          <p:cNvPr id="17426" name="Text Box 30"/>
          <p:cNvSpPr txBox="1">
            <a:spLocks noChangeArrowheads="1"/>
          </p:cNvSpPr>
          <p:nvPr/>
        </p:nvSpPr>
        <p:spPr bwMode="auto">
          <a:xfrm>
            <a:off x="80963" y="6453188"/>
            <a:ext cx="4419600" cy="346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107763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  <a:buFont typeface="Symbol" charset="0"/>
              <a:buNone/>
            </a:pPr>
            <a:r>
              <a:rPr lang="en-US" sz="1600">
                <a:ea typeface="MS PGothic" charset="0"/>
                <a:cs typeface="MS PGothic" charset="0"/>
              </a:rPr>
              <a:t>F. Karsch, Lect. Notes Phys. 583, 209 (2002)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8C2FE814-109A-9343-A68F-EA8AFAA143A6}" type="slidenum">
              <a:rPr lang="en-US">
                <a:solidFill>
                  <a:schemeClr val="bg2"/>
                </a:solidFill>
                <a:latin typeface="Times New Roman" charset="0"/>
              </a:rPr>
              <a:pPr/>
              <a:t>9</a:t>
            </a:fld>
            <a:endParaRPr lang="en-US" b="0">
              <a:solidFill>
                <a:schemeClr val="bg2"/>
              </a:solidFill>
              <a:latin typeface="Times New Roman" charset="0"/>
            </a:endParaRPr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b-NO">
                <a:latin typeface="Arial" charset="0"/>
              </a:rPr>
              <a:t>Rephrasing it ...</a:t>
            </a:r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36512" y="1157064"/>
            <a:ext cx="8280400" cy="4648200"/>
          </a:xfrm>
        </p:spPr>
        <p:txBody>
          <a:bodyPr/>
          <a:lstStyle/>
          <a:p>
            <a:pPr>
              <a:buFontTx/>
              <a:buNone/>
            </a:pPr>
            <a:r>
              <a:rPr lang="nb-NO" dirty="0">
                <a:latin typeface="Arial" charset="0"/>
              </a:rPr>
              <a:t>	</a:t>
            </a:r>
          </a:p>
          <a:p>
            <a:pPr>
              <a:buFontTx/>
              <a:buNone/>
            </a:pPr>
            <a:r>
              <a:rPr lang="nb-NO" dirty="0">
                <a:latin typeface="Arial" charset="0"/>
              </a:rPr>
              <a:t>	</a:t>
            </a:r>
            <a:r>
              <a:rPr lang="nb-NO" dirty="0" err="1">
                <a:latin typeface="Arial" charset="0"/>
              </a:rPr>
              <a:t>Habe</a:t>
            </a:r>
            <a:r>
              <a:rPr lang="nb-NO" dirty="0">
                <a:latin typeface="Arial" charset="0"/>
              </a:rPr>
              <a:t> </a:t>
            </a:r>
            <a:r>
              <a:rPr lang="nb-NO" dirty="0" err="1">
                <a:latin typeface="Arial" charset="0"/>
              </a:rPr>
              <a:t>nun</a:t>
            </a:r>
            <a:r>
              <a:rPr lang="nb-NO" dirty="0">
                <a:latin typeface="Arial" charset="0"/>
              </a:rPr>
              <a:t>, </a:t>
            </a:r>
            <a:r>
              <a:rPr lang="nb-NO" dirty="0" err="1">
                <a:latin typeface="Arial" charset="0"/>
              </a:rPr>
              <a:t>ach</a:t>
            </a:r>
            <a:r>
              <a:rPr lang="nb-NO" dirty="0">
                <a:latin typeface="Arial" charset="0"/>
              </a:rPr>
              <a:t>! </a:t>
            </a:r>
            <a:r>
              <a:rPr lang="nb-NO" dirty="0" err="1">
                <a:latin typeface="Arial" charset="0"/>
              </a:rPr>
              <a:t>Philosophie</a:t>
            </a:r>
            <a:r>
              <a:rPr lang="nb-NO" dirty="0">
                <a:latin typeface="Arial" charset="0"/>
              </a:rPr>
              <a:t>, </a:t>
            </a:r>
            <a:r>
              <a:rPr lang="nb-NO" dirty="0" err="1">
                <a:latin typeface="Arial" charset="0"/>
              </a:rPr>
              <a:t>Juristerei</a:t>
            </a:r>
            <a:r>
              <a:rPr lang="nb-NO" dirty="0">
                <a:latin typeface="Arial" charset="0"/>
              </a:rPr>
              <a:t> </a:t>
            </a:r>
            <a:r>
              <a:rPr lang="nb-NO" dirty="0" err="1">
                <a:latin typeface="Arial" charset="0"/>
              </a:rPr>
              <a:t>und</a:t>
            </a:r>
            <a:r>
              <a:rPr lang="nb-NO" dirty="0">
                <a:latin typeface="Arial" charset="0"/>
              </a:rPr>
              <a:t> </a:t>
            </a:r>
            <a:r>
              <a:rPr lang="nb-NO" dirty="0" err="1">
                <a:latin typeface="Arial" charset="0"/>
              </a:rPr>
              <a:t>Medizin</a:t>
            </a:r>
            <a:r>
              <a:rPr lang="nb-NO" dirty="0">
                <a:latin typeface="Arial" charset="0"/>
              </a:rPr>
              <a:t>, </a:t>
            </a:r>
            <a:r>
              <a:rPr lang="nb-NO" dirty="0" err="1">
                <a:latin typeface="Arial" charset="0"/>
              </a:rPr>
              <a:t>Und</a:t>
            </a:r>
            <a:r>
              <a:rPr lang="nb-NO" dirty="0">
                <a:latin typeface="Arial" charset="0"/>
              </a:rPr>
              <a:t> leider </a:t>
            </a:r>
            <a:r>
              <a:rPr lang="nb-NO" dirty="0" err="1">
                <a:latin typeface="Arial" charset="0"/>
              </a:rPr>
              <a:t>auch</a:t>
            </a:r>
            <a:r>
              <a:rPr lang="nb-NO" dirty="0">
                <a:latin typeface="Arial" charset="0"/>
              </a:rPr>
              <a:t> </a:t>
            </a:r>
            <a:r>
              <a:rPr lang="nb-NO" dirty="0" err="1">
                <a:latin typeface="Arial" charset="0"/>
              </a:rPr>
              <a:t>Theologie</a:t>
            </a:r>
            <a:r>
              <a:rPr lang="nb-NO" dirty="0">
                <a:latin typeface="Arial" charset="0"/>
              </a:rPr>
              <a:t> </a:t>
            </a:r>
            <a:br>
              <a:rPr lang="nb-NO" dirty="0">
                <a:latin typeface="Arial" charset="0"/>
              </a:rPr>
            </a:br>
            <a:r>
              <a:rPr lang="nb-NO" dirty="0" err="1">
                <a:latin typeface="Arial" charset="0"/>
              </a:rPr>
              <a:t>Durchaus</a:t>
            </a:r>
            <a:r>
              <a:rPr lang="nb-NO" dirty="0">
                <a:latin typeface="Arial" charset="0"/>
              </a:rPr>
              <a:t> </a:t>
            </a:r>
            <a:r>
              <a:rPr lang="nb-NO" dirty="0" err="1">
                <a:latin typeface="Arial" charset="0"/>
              </a:rPr>
              <a:t>studiert</a:t>
            </a:r>
            <a:r>
              <a:rPr lang="nb-NO" dirty="0">
                <a:latin typeface="Arial" charset="0"/>
              </a:rPr>
              <a:t>, </a:t>
            </a:r>
            <a:r>
              <a:rPr lang="nb-NO" dirty="0" err="1">
                <a:latin typeface="Arial" charset="0"/>
              </a:rPr>
              <a:t>mit</a:t>
            </a:r>
            <a:r>
              <a:rPr lang="nb-NO" dirty="0">
                <a:latin typeface="Arial" charset="0"/>
              </a:rPr>
              <a:t> </a:t>
            </a:r>
            <a:r>
              <a:rPr lang="nb-NO" dirty="0" err="1">
                <a:latin typeface="Arial" charset="0"/>
              </a:rPr>
              <a:t>heißem</a:t>
            </a:r>
            <a:r>
              <a:rPr lang="nb-NO" dirty="0">
                <a:latin typeface="Arial" charset="0"/>
              </a:rPr>
              <a:t> </a:t>
            </a:r>
            <a:r>
              <a:rPr lang="nb-NO" dirty="0" err="1">
                <a:latin typeface="Arial" charset="0"/>
              </a:rPr>
              <a:t>Bemühn</a:t>
            </a:r>
            <a:r>
              <a:rPr lang="nb-NO" dirty="0">
                <a:latin typeface="Arial" charset="0"/>
              </a:rPr>
              <a:t>. </a:t>
            </a:r>
            <a:br>
              <a:rPr lang="nb-NO" dirty="0">
                <a:latin typeface="Arial" charset="0"/>
              </a:rPr>
            </a:br>
            <a:r>
              <a:rPr lang="nb-NO" dirty="0">
                <a:latin typeface="Arial" charset="0"/>
              </a:rPr>
              <a:t>Da </a:t>
            </a:r>
            <a:r>
              <a:rPr lang="nb-NO" dirty="0" err="1">
                <a:latin typeface="Arial" charset="0"/>
              </a:rPr>
              <a:t>steh</a:t>
            </a:r>
            <a:r>
              <a:rPr lang="nb-NO" dirty="0">
                <a:latin typeface="Arial" charset="0"/>
              </a:rPr>
              <a:t> </a:t>
            </a:r>
            <a:r>
              <a:rPr lang="nb-NO" dirty="0" err="1">
                <a:latin typeface="Arial" charset="0"/>
              </a:rPr>
              <a:t>ich</a:t>
            </a:r>
            <a:r>
              <a:rPr lang="nb-NO" dirty="0">
                <a:latin typeface="Arial" charset="0"/>
              </a:rPr>
              <a:t> </a:t>
            </a:r>
            <a:r>
              <a:rPr lang="nb-NO" dirty="0" err="1">
                <a:latin typeface="Arial" charset="0"/>
              </a:rPr>
              <a:t>nun</a:t>
            </a:r>
            <a:r>
              <a:rPr lang="nb-NO" dirty="0">
                <a:latin typeface="Arial" charset="0"/>
              </a:rPr>
              <a:t>, </a:t>
            </a:r>
            <a:r>
              <a:rPr lang="nb-NO" dirty="0" err="1">
                <a:latin typeface="Arial" charset="0"/>
              </a:rPr>
              <a:t>ich</a:t>
            </a:r>
            <a:r>
              <a:rPr lang="nb-NO" dirty="0">
                <a:latin typeface="Arial" charset="0"/>
              </a:rPr>
              <a:t> armer Tor! </a:t>
            </a:r>
            <a:br>
              <a:rPr lang="nb-NO" dirty="0">
                <a:latin typeface="Arial" charset="0"/>
              </a:rPr>
            </a:br>
            <a:r>
              <a:rPr lang="nb-NO" dirty="0" err="1">
                <a:latin typeface="Arial" charset="0"/>
              </a:rPr>
              <a:t>Und</a:t>
            </a:r>
            <a:r>
              <a:rPr lang="nb-NO" dirty="0">
                <a:latin typeface="Arial" charset="0"/>
              </a:rPr>
              <a:t> bin so </a:t>
            </a:r>
            <a:r>
              <a:rPr lang="nb-NO" dirty="0" err="1">
                <a:latin typeface="Arial" charset="0"/>
              </a:rPr>
              <a:t>klug</a:t>
            </a:r>
            <a:r>
              <a:rPr lang="nb-NO" dirty="0">
                <a:latin typeface="Arial" charset="0"/>
              </a:rPr>
              <a:t> als </a:t>
            </a:r>
            <a:r>
              <a:rPr lang="nb-NO" dirty="0" err="1">
                <a:latin typeface="Arial" charset="0"/>
              </a:rPr>
              <a:t>wie</a:t>
            </a:r>
            <a:r>
              <a:rPr lang="nb-NO" dirty="0">
                <a:latin typeface="Arial" charset="0"/>
              </a:rPr>
              <a:t> </a:t>
            </a:r>
            <a:r>
              <a:rPr lang="nb-NO" dirty="0" err="1">
                <a:latin typeface="Arial" charset="0"/>
              </a:rPr>
              <a:t>zuvor</a:t>
            </a:r>
            <a:r>
              <a:rPr lang="nb-NO" dirty="0">
                <a:latin typeface="Arial" charset="0"/>
              </a:rPr>
              <a:t>; </a:t>
            </a:r>
            <a:br>
              <a:rPr lang="nb-NO" dirty="0">
                <a:latin typeface="Arial" charset="0"/>
              </a:rPr>
            </a:br>
            <a:r>
              <a:rPr lang="nb-NO" dirty="0">
                <a:latin typeface="Arial" charset="0"/>
              </a:rPr>
              <a:t>[...]</a:t>
            </a:r>
            <a:br>
              <a:rPr lang="nb-NO" dirty="0">
                <a:latin typeface="Arial" charset="0"/>
              </a:rPr>
            </a:br>
            <a:r>
              <a:rPr lang="nb-NO" dirty="0" err="1">
                <a:latin typeface="Arial" charset="0"/>
              </a:rPr>
              <a:t>Drum</a:t>
            </a:r>
            <a:r>
              <a:rPr lang="nb-NO" dirty="0">
                <a:latin typeface="Arial" charset="0"/>
              </a:rPr>
              <a:t> </a:t>
            </a:r>
            <a:r>
              <a:rPr lang="nb-NO" dirty="0" err="1">
                <a:latin typeface="Arial" charset="0"/>
              </a:rPr>
              <a:t>hab</a:t>
            </a:r>
            <a:r>
              <a:rPr lang="nb-NO" dirty="0">
                <a:latin typeface="Arial" charset="0"/>
              </a:rPr>
              <a:t> </a:t>
            </a:r>
            <a:r>
              <a:rPr lang="nb-NO" dirty="0" err="1">
                <a:latin typeface="Arial" charset="0"/>
              </a:rPr>
              <a:t>ich</a:t>
            </a:r>
            <a:r>
              <a:rPr lang="nb-NO" dirty="0">
                <a:latin typeface="Arial" charset="0"/>
              </a:rPr>
              <a:t> </a:t>
            </a:r>
            <a:r>
              <a:rPr lang="nb-NO" dirty="0" err="1">
                <a:latin typeface="Arial" charset="0"/>
              </a:rPr>
              <a:t>mich</a:t>
            </a:r>
            <a:r>
              <a:rPr lang="nb-NO" dirty="0">
                <a:latin typeface="Arial" charset="0"/>
              </a:rPr>
              <a:t> der </a:t>
            </a:r>
            <a:r>
              <a:rPr lang="nb-NO" dirty="0" err="1">
                <a:latin typeface="Arial" charset="0"/>
              </a:rPr>
              <a:t>Magie</a:t>
            </a:r>
            <a:r>
              <a:rPr lang="nb-NO" dirty="0">
                <a:latin typeface="Arial" charset="0"/>
              </a:rPr>
              <a:t> </a:t>
            </a:r>
            <a:r>
              <a:rPr lang="nb-NO" dirty="0" err="1">
                <a:latin typeface="Arial" charset="0"/>
              </a:rPr>
              <a:t>ergeben</a:t>
            </a:r>
            <a:r>
              <a:rPr lang="nb-NO" dirty="0">
                <a:latin typeface="Arial" charset="0"/>
              </a:rPr>
              <a:t>, </a:t>
            </a:r>
            <a:br>
              <a:rPr lang="nb-NO" dirty="0">
                <a:latin typeface="Arial" charset="0"/>
              </a:rPr>
            </a:br>
            <a:r>
              <a:rPr lang="nb-NO" dirty="0">
                <a:latin typeface="Arial" charset="0"/>
              </a:rPr>
              <a:t>[...]</a:t>
            </a:r>
            <a:br>
              <a:rPr lang="nb-NO" dirty="0">
                <a:latin typeface="Arial" charset="0"/>
              </a:rPr>
            </a:br>
            <a:r>
              <a:rPr lang="nb-NO" dirty="0" err="1">
                <a:solidFill>
                  <a:schemeClr val="accent2"/>
                </a:solidFill>
                <a:latin typeface="Arial" charset="0"/>
              </a:rPr>
              <a:t>Daß</a:t>
            </a:r>
            <a:r>
              <a:rPr lang="nb-NO" dirty="0">
                <a:solidFill>
                  <a:schemeClr val="accent2"/>
                </a:solidFill>
                <a:latin typeface="Arial" charset="0"/>
              </a:rPr>
              <a:t> </a:t>
            </a:r>
            <a:r>
              <a:rPr lang="nb-NO" dirty="0" err="1">
                <a:solidFill>
                  <a:schemeClr val="accent2"/>
                </a:solidFill>
                <a:latin typeface="Arial" charset="0"/>
              </a:rPr>
              <a:t>ich</a:t>
            </a:r>
            <a:r>
              <a:rPr lang="nb-NO" dirty="0">
                <a:solidFill>
                  <a:schemeClr val="accent2"/>
                </a:solidFill>
                <a:latin typeface="Arial" charset="0"/>
              </a:rPr>
              <a:t> </a:t>
            </a:r>
            <a:r>
              <a:rPr lang="nb-NO" dirty="0" err="1">
                <a:solidFill>
                  <a:schemeClr val="accent2"/>
                </a:solidFill>
                <a:latin typeface="Arial" charset="0"/>
              </a:rPr>
              <a:t>erkenne</a:t>
            </a:r>
            <a:r>
              <a:rPr lang="nb-NO" dirty="0">
                <a:solidFill>
                  <a:schemeClr val="accent2"/>
                </a:solidFill>
                <a:latin typeface="Arial" charset="0"/>
              </a:rPr>
              <a:t>, </a:t>
            </a:r>
            <a:r>
              <a:rPr lang="nb-NO" dirty="0" err="1">
                <a:solidFill>
                  <a:schemeClr val="accent2"/>
                </a:solidFill>
                <a:latin typeface="Arial" charset="0"/>
              </a:rPr>
              <a:t>was</a:t>
            </a:r>
            <a:r>
              <a:rPr lang="nb-NO" dirty="0">
                <a:solidFill>
                  <a:schemeClr val="accent2"/>
                </a:solidFill>
                <a:latin typeface="Arial" charset="0"/>
              </a:rPr>
              <a:t> die Welt </a:t>
            </a:r>
            <a:br>
              <a:rPr lang="nb-NO" dirty="0">
                <a:solidFill>
                  <a:schemeClr val="accent2"/>
                </a:solidFill>
                <a:latin typeface="Arial" charset="0"/>
              </a:rPr>
            </a:br>
            <a:r>
              <a:rPr lang="nb-NO" dirty="0" err="1">
                <a:solidFill>
                  <a:schemeClr val="accent2"/>
                </a:solidFill>
                <a:latin typeface="Arial" charset="0"/>
              </a:rPr>
              <a:t>Im</a:t>
            </a:r>
            <a:r>
              <a:rPr lang="nb-NO" dirty="0">
                <a:solidFill>
                  <a:schemeClr val="accent2"/>
                </a:solidFill>
                <a:latin typeface="Arial" charset="0"/>
              </a:rPr>
              <a:t> </a:t>
            </a:r>
            <a:r>
              <a:rPr lang="nb-NO" dirty="0" err="1">
                <a:solidFill>
                  <a:schemeClr val="accent2"/>
                </a:solidFill>
                <a:latin typeface="Arial" charset="0"/>
              </a:rPr>
              <a:t>Innersten</a:t>
            </a:r>
            <a:r>
              <a:rPr lang="nb-NO" dirty="0">
                <a:solidFill>
                  <a:schemeClr val="accent2"/>
                </a:solidFill>
                <a:latin typeface="Arial" charset="0"/>
              </a:rPr>
              <a:t> </a:t>
            </a:r>
            <a:r>
              <a:rPr lang="nb-NO" dirty="0" err="1">
                <a:solidFill>
                  <a:schemeClr val="accent2"/>
                </a:solidFill>
                <a:latin typeface="Arial" charset="0"/>
              </a:rPr>
              <a:t>zusammenhält</a:t>
            </a:r>
            <a:r>
              <a:rPr lang="nb-NO" dirty="0">
                <a:solidFill>
                  <a:schemeClr val="accent2"/>
                </a:solidFill>
                <a:latin typeface="Arial" charset="0"/>
              </a:rPr>
              <a:t>, ...</a:t>
            </a:r>
          </a:p>
        </p:txBody>
      </p:sp>
      <p:sp>
        <p:nvSpPr>
          <p:cNvPr id="18437" name="Line 4"/>
          <p:cNvSpPr>
            <a:spLocks noChangeShapeType="1"/>
          </p:cNvSpPr>
          <p:nvPr/>
        </p:nvSpPr>
        <p:spPr bwMode="auto">
          <a:xfrm>
            <a:off x="611188" y="6165850"/>
            <a:ext cx="33131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nb-NO"/>
          </a:p>
        </p:txBody>
      </p:sp>
      <p:sp>
        <p:nvSpPr>
          <p:cNvPr id="18438" name="Text Box 5"/>
          <p:cNvSpPr txBox="1">
            <a:spLocks noChangeArrowheads="1"/>
          </p:cNvSpPr>
          <p:nvPr/>
        </p:nvSpPr>
        <p:spPr bwMode="auto">
          <a:xfrm>
            <a:off x="663575" y="6261100"/>
            <a:ext cx="27860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nb-NO" sz="1600"/>
              <a:t>Goethe, Faust I, Vers 382 f.</a:t>
            </a:r>
          </a:p>
        </p:txBody>
      </p:sp>
      <p:sp>
        <p:nvSpPr>
          <p:cNvPr id="2" name="TekstSylinder 1"/>
          <p:cNvSpPr txBox="1"/>
          <p:nvPr/>
        </p:nvSpPr>
        <p:spPr>
          <a:xfrm>
            <a:off x="5004048" y="4149080"/>
            <a:ext cx="4104835" cy="2677656"/>
          </a:xfrm>
          <a:prstGeom prst="rect">
            <a:avLst/>
          </a:prstGeom>
          <a:noFill/>
          <a:ln>
            <a:solidFill>
              <a:srgbClr val="000090"/>
            </a:solidFill>
          </a:ln>
        </p:spPr>
        <p:txBody>
          <a:bodyPr wrap="none" rtlCol="0">
            <a:spAutoFit/>
          </a:bodyPr>
          <a:lstStyle/>
          <a:p>
            <a:r>
              <a:rPr lang="nb-NO" sz="1400" dirty="0" err="1"/>
              <a:t>I've</a:t>
            </a:r>
            <a:r>
              <a:rPr lang="nb-NO" sz="1400" dirty="0"/>
              <a:t> </a:t>
            </a:r>
            <a:r>
              <a:rPr lang="nb-NO" sz="1400" dirty="0" err="1"/>
              <a:t>studied</a:t>
            </a:r>
            <a:r>
              <a:rPr lang="nb-NO" sz="1400" dirty="0"/>
              <a:t> </a:t>
            </a:r>
            <a:r>
              <a:rPr lang="nb-NO" sz="1400" dirty="0" err="1"/>
              <a:t>now</a:t>
            </a:r>
            <a:r>
              <a:rPr lang="nb-NO" sz="1400" dirty="0"/>
              <a:t> </a:t>
            </a:r>
            <a:r>
              <a:rPr lang="nb-NO" sz="1400" dirty="0" err="1"/>
              <a:t>Philosophy</a:t>
            </a:r>
            <a:endParaRPr lang="nb-NO" sz="1400" dirty="0"/>
          </a:p>
          <a:p>
            <a:r>
              <a:rPr lang="nb-NO" sz="1400" dirty="0"/>
              <a:t>And </a:t>
            </a:r>
            <a:r>
              <a:rPr lang="nb-NO" sz="1400" dirty="0" err="1"/>
              <a:t>Jurisprudence</a:t>
            </a:r>
            <a:r>
              <a:rPr lang="nb-NO" sz="1400" dirty="0"/>
              <a:t>, </a:t>
            </a:r>
            <a:r>
              <a:rPr lang="nb-NO" sz="1400" dirty="0" err="1"/>
              <a:t>Medicine</a:t>
            </a:r>
            <a:r>
              <a:rPr lang="nb-NO" sz="1400" dirty="0"/>
              <a:t>,--</a:t>
            </a:r>
          </a:p>
          <a:p>
            <a:r>
              <a:rPr lang="nb-NO" sz="1400" dirty="0"/>
              <a:t>And </a:t>
            </a:r>
            <a:r>
              <a:rPr lang="nb-NO" sz="1400" dirty="0" err="1"/>
              <a:t>even</a:t>
            </a:r>
            <a:r>
              <a:rPr lang="nb-NO" sz="1400" dirty="0"/>
              <a:t>, alas! </a:t>
            </a:r>
            <a:r>
              <a:rPr lang="nb-NO" sz="1400" dirty="0" err="1"/>
              <a:t>Theology</a:t>
            </a:r>
            <a:r>
              <a:rPr lang="nb-NO" sz="1400" dirty="0"/>
              <a:t>,--</a:t>
            </a:r>
          </a:p>
          <a:p>
            <a:r>
              <a:rPr lang="nb-NO" sz="1400" dirty="0"/>
              <a:t>From end to end, </a:t>
            </a:r>
            <a:r>
              <a:rPr lang="nb-NO" sz="1400" dirty="0" err="1"/>
              <a:t>with</a:t>
            </a:r>
            <a:r>
              <a:rPr lang="nb-NO" sz="1400" dirty="0"/>
              <a:t> </a:t>
            </a:r>
            <a:r>
              <a:rPr lang="nb-NO" sz="1400" dirty="0" err="1"/>
              <a:t>labor</a:t>
            </a:r>
            <a:r>
              <a:rPr lang="nb-NO" sz="1400" dirty="0"/>
              <a:t> </a:t>
            </a:r>
            <a:r>
              <a:rPr lang="nb-NO" sz="1400" dirty="0" err="1"/>
              <a:t>keen</a:t>
            </a:r>
            <a:r>
              <a:rPr lang="nb-NO" sz="1400" dirty="0"/>
              <a:t>;</a:t>
            </a:r>
          </a:p>
          <a:p>
            <a:r>
              <a:rPr lang="nb-NO" sz="1400" dirty="0"/>
              <a:t>And </a:t>
            </a:r>
            <a:r>
              <a:rPr lang="nb-NO" sz="1400" dirty="0" err="1"/>
              <a:t>here</a:t>
            </a:r>
            <a:r>
              <a:rPr lang="nb-NO" sz="1400" dirty="0"/>
              <a:t>, </a:t>
            </a:r>
            <a:r>
              <a:rPr lang="nb-NO" sz="1400" dirty="0" err="1"/>
              <a:t>poor</a:t>
            </a:r>
            <a:r>
              <a:rPr lang="nb-NO" sz="1400" dirty="0"/>
              <a:t> </a:t>
            </a:r>
            <a:r>
              <a:rPr lang="nb-NO" sz="1400" dirty="0" err="1"/>
              <a:t>fool</a:t>
            </a:r>
            <a:r>
              <a:rPr lang="nb-NO" sz="1400" dirty="0"/>
              <a:t>! </a:t>
            </a:r>
            <a:r>
              <a:rPr lang="nb-NO" sz="1400" dirty="0" err="1"/>
              <a:t>with</a:t>
            </a:r>
            <a:r>
              <a:rPr lang="nb-NO" sz="1400" dirty="0"/>
              <a:t> all my </a:t>
            </a:r>
            <a:r>
              <a:rPr lang="nb-NO" sz="1400" dirty="0" err="1"/>
              <a:t>lore</a:t>
            </a:r>
            <a:endParaRPr lang="nb-NO" sz="1400" dirty="0"/>
          </a:p>
          <a:p>
            <a:r>
              <a:rPr lang="nb-NO" sz="1400" dirty="0"/>
              <a:t>I stand, </a:t>
            </a:r>
            <a:r>
              <a:rPr lang="nb-NO" sz="1400" dirty="0" err="1"/>
              <a:t>no</a:t>
            </a:r>
            <a:r>
              <a:rPr lang="nb-NO" sz="1400" dirty="0"/>
              <a:t> </a:t>
            </a:r>
            <a:r>
              <a:rPr lang="nb-NO" sz="1400" dirty="0" err="1"/>
              <a:t>wiser</a:t>
            </a:r>
            <a:r>
              <a:rPr lang="nb-NO" sz="1400" dirty="0"/>
              <a:t> </a:t>
            </a:r>
            <a:r>
              <a:rPr lang="nb-NO" sz="1400" dirty="0" err="1"/>
              <a:t>than</a:t>
            </a:r>
            <a:r>
              <a:rPr lang="nb-NO" sz="1400" dirty="0"/>
              <a:t> </a:t>
            </a:r>
            <a:r>
              <a:rPr lang="nb-NO" sz="1400" dirty="0" err="1" smtClean="0"/>
              <a:t>before</a:t>
            </a:r>
            <a:r>
              <a:rPr lang="nb-NO" sz="1400" dirty="0" smtClean="0"/>
              <a:t>:</a:t>
            </a:r>
          </a:p>
          <a:p>
            <a:r>
              <a:rPr lang="nb-NO" sz="1400" dirty="0"/>
              <a:t>[...]</a:t>
            </a:r>
          </a:p>
          <a:p>
            <a:r>
              <a:rPr lang="nb-NO" sz="1400" dirty="0" err="1" smtClean="0"/>
              <a:t>Wherefore</a:t>
            </a:r>
            <a:r>
              <a:rPr lang="nb-NO" sz="1400" dirty="0"/>
              <a:t>, from Magic I </a:t>
            </a:r>
            <a:r>
              <a:rPr lang="nb-NO" sz="1400" dirty="0" err="1"/>
              <a:t>seek</a:t>
            </a:r>
            <a:r>
              <a:rPr lang="nb-NO" sz="1400" dirty="0"/>
              <a:t> </a:t>
            </a:r>
            <a:r>
              <a:rPr lang="nb-NO" sz="1400" dirty="0" err="1"/>
              <a:t>assistance</a:t>
            </a:r>
            <a:r>
              <a:rPr lang="nb-NO" sz="1400" dirty="0"/>
              <a:t>,</a:t>
            </a:r>
          </a:p>
          <a:p>
            <a:r>
              <a:rPr lang="nb-NO" sz="1400" dirty="0"/>
              <a:t>[...]</a:t>
            </a:r>
            <a:endParaRPr lang="nb-NO" sz="1400" dirty="0" smtClean="0"/>
          </a:p>
          <a:p>
            <a:r>
              <a:rPr lang="nb-NO" sz="1400" dirty="0" err="1" smtClean="0"/>
              <a:t>That</a:t>
            </a:r>
            <a:r>
              <a:rPr lang="nb-NO" sz="1400" dirty="0" smtClean="0"/>
              <a:t> </a:t>
            </a:r>
            <a:r>
              <a:rPr lang="nb-NO" sz="1400" dirty="0"/>
              <a:t>I </a:t>
            </a:r>
            <a:r>
              <a:rPr lang="nb-NO" sz="1400" dirty="0" err="1"/>
              <a:t>may</a:t>
            </a:r>
            <a:r>
              <a:rPr lang="nb-NO" sz="1400" dirty="0"/>
              <a:t> </a:t>
            </a:r>
            <a:r>
              <a:rPr lang="nb-NO" sz="1400" dirty="0" err="1"/>
              <a:t>detect</a:t>
            </a:r>
            <a:r>
              <a:rPr lang="nb-NO" sz="1400" dirty="0"/>
              <a:t> </a:t>
            </a:r>
            <a:r>
              <a:rPr lang="nb-NO" sz="1400" dirty="0" err="1"/>
              <a:t>the</a:t>
            </a:r>
            <a:r>
              <a:rPr lang="nb-NO" sz="1400" dirty="0"/>
              <a:t> </a:t>
            </a:r>
            <a:r>
              <a:rPr lang="nb-NO" sz="1400" dirty="0" err="1"/>
              <a:t>inmost</a:t>
            </a:r>
            <a:r>
              <a:rPr lang="nb-NO" sz="1400" dirty="0"/>
              <a:t> force</a:t>
            </a:r>
          </a:p>
          <a:p>
            <a:r>
              <a:rPr lang="nb-NO" sz="1400" dirty="0" err="1"/>
              <a:t>Which</a:t>
            </a:r>
            <a:r>
              <a:rPr lang="nb-NO" sz="1400" dirty="0"/>
              <a:t> binds </a:t>
            </a:r>
            <a:r>
              <a:rPr lang="nb-NO" sz="1400" dirty="0" err="1"/>
              <a:t>the</a:t>
            </a:r>
            <a:r>
              <a:rPr lang="nb-NO" sz="1400" dirty="0"/>
              <a:t> </a:t>
            </a:r>
            <a:r>
              <a:rPr lang="nb-NO" sz="1400" dirty="0" err="1"/>
              <a:t>world</a:t>
            </a:r>
            <a:r>
              <a:rPr lang="nb-NO" sz="1400" dirty="0"/>
              <a:t>, and guides </a:t>
            </a:r>
            <a:r>
              <a:rPr lang="nb-NO" sz="1400" dirty="0" err="1"/>
              <a:t>its</a:t>
            </a:r>
            <a:r>
              <a:rPr lang="nb-NO" sz="1400" dirty="0"/>
              <a:t> </a:t>
            </a:r>
            <a:r>
              <a:rPr lang="nb-NO" sz="1400" dirty="0" err="1"/>
              <a:t>course</a:t>
            </a:r>
            <a:r>
              <a:rPr lang="nb-NO" sz="1400" dirty="0" smtClean="0"/>
              <a:t>;</a:t>
            </a:r>
          </a:p>
          <a:p>
            <a:r>
              <a:rPr lang="nb-NO" sz="1400" dirty="0" smtClean="0"/>
              <a:t>…</a:t>
            </a:r>
            <a:endParaRPr lang="nb-NO" sz="1400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vorlesungstemplate_pca">
  <a:themeElements>
    <a:clrScheme name="">
      <a:dk1>
        <a:srgbClr val="000000"/>
      </a:dk1>
      <a:lt1>
        <a:srgbClr val="FFFFFF"/>
      </a:lt1>
      <a:dk2>
        <a:srgbClr val="CC3300"/>
      </a:dk2>
      <a:lt2>
        <a:srgbClr val="919191"/>
      </a:lt2>
      <a:accent1>
        <a:srgbClr val="0000FF"/>
      </a:accent1>
      <a:accent2>
        <a:srgbClr val="FF0000"/>
      </a:accent2>
      <a:accent3>
        <a:srgbClr val="FFFFFF"/>
      </a:accent3>
      <a:accent4>
        <a:srgbClr val="000000"/>
      </a:accent4>
      <a:accent5>
        <a:srgbClr val="AAAAFF"/>
      </a:accent5>
      <a:accent6>
        <a:srgbClr val="E70000"/>
      </a:accent6>
      <a:hlink>
        <a:srgbClr val="CC00CC"/>
      </a:hlink>
      <a:folHlink>
        <a:srgbClr val="008000"/>
      </a:folHlink>
    </a:clrScheme>
    <a:fontScheme name="vorlesungstemplate_pc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vorlesungstemplate_pca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rlesungstemplate_pc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orlesungstemplate_pca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rlesungstemplate_pca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rlesungstemplate_pca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rlesungstemplate_pca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rlesungstemplate_pca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vorlesungstemplate_pca">
  <a:themeElements>
    <a:clrScheme name="">
      <a:dk1>
        <a:srgbClr val="000000"/>
      </a:dk1>
      <a:lt1>
        <a:srgbClr val="FFFFFF"/>
      </a:lt1>
      <a:dk2>
        <a:srgbClr val="CC3300"/>
      </a:dk2>
      <a:lt2>
        <a:srgbClr val="919191"/>
      </a:lt2>
      <a:accent1>
        <a:srgbClr val="0000FF"/>
      </a:accent1>
      <a:accent2>
        <a:srgbClr val="FF0000"/>
      </a:accent2>
      <a:accent3>
        <a:srgbClr val="FFFFFF"/>
      </a:accent3>
      <a:accent4>
        <a:srgbClr val="000000"/>
      </a:accent4>
      <a:accent5>
        <a:srgbClr val="AAAAFF"/>
      </a:accent5>
      <a:accent6>
        <a:srgbClr val="E70000"/>
      </a:accent6>
      <a:hlink>
        <a:srgbClr val="CC00CC"/>
      </a:hlink>
      <a:folHlink>
        <a:srgbClr val="008000"/>
      </a:folHlink>
    </a:clrScheme>
    <a:fontScheme name="vorlesungstemplate_pc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vorlesungstemplate_pca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rlesungstemplate_pc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orlesungstemplate_pca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rlesungstemplate_pca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rlesungstemplate_pca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rlesungstemplate_pca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rlesungstemplate_pca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5021</TotalTime>
  <Pages>12</Pages>
  <Words>1419</Words>
  <Application>Microsoft Macintosh PowerPoint</Application>
  <PresentationFormat>Letter (8,5 x 11 tommer)</PresentationFormat>
  <Paragraphs>437</Paragraphs>
  <Slides>44</Slides>
  <Notes>5</Notes>
  <HiddenSlides>8</HiddenSlides>
  <MMClips>0</MMClips>
  <ScaleCrop>false</ScaleCrop>
  <HeadingPairs>
    <vt:vector size="8" baseType="variant">
      <vt:variant>
        <vt:lpstr>Brukte skrifter</vt:lpstr>
      </vt:variant>
      <vt:variant>
        <vt:i4>9</vt:i4>
      </vt:variant>
      <vt:variant>
        <vt:lpstr>Tema</vt:lpstr>
      </vt:variant>
      <vt:variant>
        <vt:i4>2</vt:i4>
      </vt:variant>
      <vt:variant>
        <vt:lpstr>Innebygde OLE-servere</vt:lpstr>
      </vt:variant>
      <vt:variant>
        <vt:i4>2</vt:i4>
      </vt:variant>
      <vt:variant>
        <vt:lpstr>Lysbildetitler</vt:lpstr>
      </vt:variant>
      <vt:variant>
        <vt:i4>44</vt:i4>
      </vt:variant>
    </vt:vector>
  </HeadingPairs>
  <TitlesOfParts>
    <vt:vector size="57" baseType="lpstr">
      <vt:lpstr>Arial</vt:lpstr>
      <vt:lpstr>Times New Roman</vt:lpstr>
      <vt:lpstr>Helvetica</vt:lpstr>
      <vt:lpstr>Calibri</vt:lpstr>
      <vt:lpstr>Symbol</vt:lpstr>
      <vt:lpstr>MS PGothic</vt:lpstr>
      <vt:lpstr>MS Mincho</vt:lpstr>
      <vt:lpstr>Comic Sans MS</vt:lpstr>
      <vt:lpstr>Wingdings</vt:lpstr>
      <vt:lpstr>vorlesungstemplate_pca</vt:lpstr>
      <vt:lpstr>3_vorlesungstemplate_pca</vt:lpstr>
      <vt:lpstr>Microsoft Photo Editor 3.0 Photo</vt:lpstr>
      <vt:lpstr>Bitmap Image</vt:lpstr>
      <vt:lpstr>ALICE experiment at the LHC</vt:lpstr>
      <vt:lpstr>What is matter?</vt:lpstr>
      <vt:lpstr>What is a proton?</vt:lpstr>
      <vt:lpstr>Questions</vt:lpstr>
      <vt:lpstr>More questions</vt:lpstr>
      <vt:lpstr>Why do we need particle accelerators?</vt:lpstr>
      <vt:lpstr>The QCD phase diagram</vt:lpstr>
      <vt:lpstr>The phase transition – lattice calculations </vt:lpstr>
      <vt:lpstr>Rephrasing it ...</vt:lpstr>
      <vt:lpstr>Heavy Ion Collisions at the LHC</vt:lpstr>
      <vt:lpstr> First results from the LHC </vt:lpstr>
      <vt:lpstr>Little Bangs vs Big Bang</vt:lpstr>
      <vt:lpstr>Measuring the energy loss of a parton traversing the QGP</vt:lpstr>
      <vt:lpstr>Large Hadron Collider @ CERN</vt:lpstr>
      <vt:lpstr>LHC–project: accelerator + experiments</vt:lpstr>
      <vt:lpstr>LHC – accelerator complex</vt:lpstr>
      <vt:lpstr>LHC – machine components</vt:lpstr>
      <vt:lpstr>LHC - components </vt:lpstr>
      <vt:lpstr>ALICE Set-up</vt:lpstr>
      <vt:lpstr>Detectors</vt:lpstr>
      <vt:lpstr>Detectors</vt:lpstr>
      <vt:lpstr>ALICE TPC</vt:lpstr>
      <vt:lpstr> ALICE TPC:  5 years of construction </vt:lpstr>
      <vt:lpstr>TPC Field Cage</vt:lpstr>
      <vt:lpstr>PowerPoint-presentasjon</vt:lpstr>
      <vt:lpstr>PowerPoint-presentasjon</vt:lpstr>
      <vt:lpstr>Readout Chambers</vt:lpstr>
      <vt:lpstr>TPC Chambers</vt:lpstr>
      <vt:lpstr>Front-end electronics installation</vt:lpstr>
      <vt:lpstr>PowerPoint-presentasjon</vt:lpstr>
      <vt:lpstr>Detectors</vt:lpstr>
      <vt:lpstr>PHOton Spectrometer –                            readout and trigger</vt:lpstr>
      <vt:lpstr>PowerPoint-presentasjon</vt:lpstr>
      <vt:lpstr>PowerPoint-presentasjon</vt:lpstr>
      <vt:lpstr>Conclusion</vt:lpstr>
      <vt:lpstr>PowerPoint-presentasjon</vt:lpstr>
      <vt:lpstr>Matter – the building blocks</vt:lpstr>
      <vt:lpstr>More questions</vt:lpstr>
      <vt:lpstr>An attempt at an answer?</vt:lpstr>
      <vt:lpstr>Astrophysics – Neutron Star</vt:lpstr>
      <vt:lpstr>Trigger system</vt:lpstr>
      <vt:lpstr>Trigger hierachy</vt:lpstr>
      <vt:lpstr>Trigger implementation</vt:lpstr>
      <vt:lpstr>PowerPoint-presentasjon</vt:lpstr>
    </vt:vector>
  </TitlesOfParts>
  <Company>UiB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ALICE</dc:title>
  <dc:creator>DR</dc:creator>
  <cp:lastModifiedBy>Dieter Roehrich</cp:lastModifiedBy>
  <cp:revision>422</cp:revision>
  <cp:lastPrinted>1601-01-01T00:00:00Z</cp:lastPrinted>
  <dcterms:created xsi:type="dcterms:W3CDTF">1999-01-15T16:07:44Z</dcterms:created>
  <dcterms:modified xsi:type="dcterms:W3CDTF">2012-11-06T22:35:21Z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Type">
    <vt:i4>1</vt:i4>
  </property>
  <property fmtid="{D5CDD505-2E9C-101B-9397-08002B2CF9AE}" pid="3" name="GraphicType">
    <vt:i4>1</vt:i4>
  </property>
  <property fmtid="{D5CDD505-2E9C-101B-9397-08002B2CF9AE}" pid="4" name="Compression">
    <vt:i4>100</vt:i4>
  </property>
  <property fmtid="{D5CDD505-2E9C-101B-9397-08002B2CF9AE}" pid="5" name="ScreenSize">
    <vt:i4>1</vt:i4>
  </property>
  <property fmtid="{D5CDD505-2E9C-101B-9397-08002B2CF9AE}" pid="6" name="ScreenUsage">
    <vt:i4>3</vt:i4>
  </property>
  <property fmtid="{D5CDD505-2E9C-101B-9397-08002B2CF9AE}" pid="7" name="MailAddress">
    <vt:lpwstr/>
  </property>
  <property fmtid="{D5CDD505-2E9C-101B-9397-08002B2CF9AE}" pid="8" name="HomePage">
    <vt:lpwstr>http://www.cs.berkeley.edu/~culler/</vt:lpwstr>
  </property>
  <property fmtid="{D5CDD505-2E9C-101B-9397-08002B2CF9AE}" pid="9" name="Other">
    <vt:lpwstr>Introduction to IBM Pervasive Computing Visit</vt:lpwstr>
  </property>
  <property fmtid="{D5CDD505-2E9C-101B-9397-08002B2CF9AE}" pid="10" name="DownloadOriginal">
    <vt:bool>true</vt:bool>
  </property>
  <property fmtid="{D5CDD505-2E9C-101B-9397-08002B2CF9AE}" pid="11" name="DownloadIEButton">
    <vt:bool>false</vt:bool>
  </property>
  <property fmtid="{D5CDD505-2E9C-101B-9397-08002B2CF9AE}" pid="12" name="UseBrowserColor">
    <vt:bool>true</vt:bool>
  </property>
  <property fmtid="{D5CDD505-2E9C-101B-9397-08002B2CF9AE}" pid="13" name="BackColor">
    <vt:i4>15132390</vt:i4>
  </property>
  <property fmtid="{D5CDD505-2E9C-101B-9397-08002B2CF9AE}" pid="14" name="TextColor">
    <vt:i4>0</vt:i4>
  </property>
  <property fmtid="{D5CDD505-2E9C-101B-9397-08002B2CF9AE}" pid="15" name="LinkColor">
    <vt:i4>16711782</vt:i4>
  </property>
  <property fmtid="{D5CDD505-2E9C-101B-9397-08002B2CF9AE}" pid="16" name="VisitedColor">
    <vt:i4>10040268</vt:i4>
  </property>
  <property fmtid="{D5CDD505-2E9C-101B-9397-08002B2CF9AE}" pid="17" name="TransparentButton">
    <vt:i4>0</vt:i4>
  </property>
  <property fmtid="{D5CDD505-2E9C-101B-9397-08002B2CF9AE}" pid="18" name="ButtonType">
    <vt:i4>3</vt:i4>
  </property>
  <property fmtid="{D5CDD505-2E9C-101B-9397-08002B2CF9AE}" pid="19" name="ShowNotes">
    <vt:bool>false</vt:bool>
  </property>
  <property fmtid="{D5CDD505-2E9C-101B-9397-08002B2CF9AE}" pid="20" name="NavBtnPos">
    <vt:i4>1</vt:i4>
  </property>
  <property fmtid="{D5CDD505-2E9C-101B-9397-08002B2CF9AE}" pid="21" name="OutputDir">
    <vt:lpwstr>U:\public_html\IBM\intro</vt:lpwstr>
  </property>
</Properties>
</file>