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410" r:id="rId3"/>
    <p:sldId id="411" r:id="rId4"/>
    <p:sldId id="434" r:id="rId5"/>
    <p:sldId id="392" r:id="rId6"/>
    <p:sldId id="430" r:id="rId7"/>
    <p:sldId id="432" r:id="rId8"/>
    <p:sldId id="433" r:id="rId9"/>
    <p:sldId id="397" r:id="rId10"/>
    <p:sldId id="398" r:id="rId11"/>
    <p:sldId id="409" r:id="rId12"/>
    <p:sldId id="408" r:id="rId13"/>
    <p:sldId id="417" r:id="rId14"/>
    <p:sldId id="428" r:id="rId15"/>
    <p:sldId id="406" r:id="rId16"/>
    <p:sldId id="399" r:id="rId17"/>
    <p:sldId id="444" r:id="rId18"/>
    <p:sldId id="403" r:id="rId19"/>
    <p:sldId id="405" r:id="rId20"/>
    <p:sldId id="435" r:id="rId21"/>
    <p:sldId id="436" r:id="rId22"/>
    <p:sldId id="437" r:id="rId23"/>
    <p:sldId id="438" r:id="rId24"/>
    <p:sldId id="439" r:id="rId25"/>
    <p:sldId id="440" r:id="rId26"/>
    <p:sldId id="441" r:id="rId27"/>
    <p:sldId id="442" r:id="rId28"/>
    <p:sldId id="443" r:id="rId29"/>
    <p:sldId id="427" r:id="rId30"/>
    <p:sldId id="429" r:id="rId31"/>
    <p:sldId id="407" r:id="rId32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33CC33"/>
    <a:srgbClr val="E6FBA3"/>
    <a:srgbClr val="66FF66"/>
    <a:srgbClr val="C5ECFD"/>
    <a:srgbClr val="99FF99"/>
    <a:srgbClr val="CCFF66"/>
    <a:srgbClr val="09F7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06" autoAdjust="0"/>
    <p:restoredTop sz="96915" autoAdjust="0"/>
  </p:normalViewPr>
  <p:slideViewPr>
    <p:cSldViewPr>
      <p:cViewPr varScale="1">
        <p:scale>
          <a:sx n="133" d="100"/>
          <a:sy n="133" d="100"/>
        </p:scale>
        <p:origin x="-1248" y="-90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2DCAAF9-D055-46C9-9A5E-869A1C51E3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5863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DAF71E-7B3B-415C-A672-E854493DB56A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471BE-96F9-4220-9A2B-8C5B9F4E959F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471BE-96F9-4220-9A2B-8C5B9F4E959F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471BE-96F9-4220-9A2B-8C5B9F4E959F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B8785F-17CE-41C6-8758-6B32173A9208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B8785F-17CE-41C6-8758-6B32173A9208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B8785F-17CE-41C6-8758-6B32173A9208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471BE-96F9-4220-9A2B-8C5B9F4E959F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471BE-96F9-4220-9A2B-8C5B9F4E959F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471BE-96F9-4220-9A2B-8C5B9F4E959F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471BE-96F9-4220-9A2B-8C5B9F4E959F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DAF71E-7B3B-415C-A672-E854493DB56A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471BE-96F9-4220-9A2B-8C5B9F4E959F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471BE-96F9-4220-9A2B-8C5B9F4E959F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471BE-96F9-4220-9A2B-8C5B9F4E959F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471BE-96F9-4220-9A2B-8C5B9F4E959F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471BE-96F9-4220-9A2B-8C5B9F4E959F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471BE-96F9-4220-9A2B-8C5B9F4E959F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471BE-96F9-4220-9A2B-8C5B9F4E959F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471BE-96F9-4220-9A2B-8C5B9F4E959F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471BE-96F9-4220-9A2B-8C5B9F4E959F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471BE-96F9-4220-9A2B-8C5B9F4E959F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471BE-96F9-4220-9A2B-8C5B9F4E959F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471BE-96F9-4220-9A2B-8C5B9F4E959F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471BE-96F9-4220-9A2B-8C5B9F4E959F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471BE-96F9-4220-9A2B-8C5B9F4E959F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471BE-96F9-4220-9A2B-8C5B9F4E959F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471BE-96F9-4220-9A2B-8C5B9F4E959F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471BE-96F9-4220-9A2B-8C5B9F4E959F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471BE-96F9-4220-9A2B-8C5B9F4E959F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471BE-96F9-4220-9A2B-8C5B9F4E959F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C90023-4BFF-4B51-BD7C-D966D01303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708E1-B068-4469-B7DA-35CAE2C58E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25F77-3D19-4B52-941D-31C64AE6B7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C9A21-F7A6-4204-8B98-62A5986E0C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5EA06-FC3B-4EB4-9E20-597C56DCC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3B3A8-A03F-4401-814E-696E9EF95A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8AB12-91FE-4643-A17D-7FBF4982A9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A85E4-6996-43F2-BFE9-FA20EECFBD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6FE57B-8DE3-4588-9B34-3181783CD1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241A5-2CE0-443F-9FB2-6F2EB04D50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1443D-8794-414F-B590-A9E92E4138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60B6451-4C58-4F91-8201-8E27FBE7AB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4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4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.png"/><Relationship Id="rId10" Type="http://schemas.openxmlformats.org/officeDocument/2006/relationships/image" Target="../media/image36.png"/><Relationship Id="rId4" Type="http://schemas.openxmlformats.org/officeDocument/2006/relationships/image" Target="../media/image2.png"/><Relationship Id="rId9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2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6.png"/><Relationship Id="rId10" Type="http://schemas.openxmlformats.org/officeDocument/2006/relationships/image" Target="../media/image3.png"/><Relationship Id="rId4" Type="http://schemas.openxmlformats.org/officeDocument/2006/relationships/image" Target="../media/image4.png"/><Relationship Id="rId9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47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4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8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j2eeps.cern.ch/wikis/display/EN/UNICOS-CPC+Documentation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https://edms.cern.ch/file/1228441/1.3.1/UCPC6_Operator_Training.pdf" TargetMode="External"/><Relationship Id="rId4" Type="http://schemas.openxmlformats.org/officeDocument/2006/relationships/hyperlink" Target="http://j2eeps.cern.ch/wikis/display/EN/UNICOS-CPC+Documentation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8" Type="http://schemas.openxmlformats.org/officeDocument/2006/relationships/image" Target="../media/image3.png"/><Relationship Id="rId3" Type="http://schemas.openxmlformats.org/officeDocument/2006/relationships/image" Target="../media/image4.png"/><Relationship Id="rId7" Type="http://schemas.openxmlformats.org/officeDocument/2006/relationships/image" Target="../media/image16.jpe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19" Type="http://schemas.openxmlformats.org/officeDocument/2006/relationships/image" Target="../media/image27.png"/><Relationship Id="rId4" Type="http://schemas.openxmlformats.org/officeDocument/2006/relationships/image" Target="../media/image2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524000"/>
            <a:ext cx="7772400" cy="29718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2060"/>
                </a:solidFill>
                <a:latin typeface="Verdana" pitchFamily="34" charset="0"/>
              </a:rPr>
              <a:t>MARCO</a:t>
            </a:r>
            <a:br>
              <a:rPr lang="en-US" b="1" dirty="0" smtClean="0">
                <a:solidFill>
                  <a:srgbClr val="002060"/>
                </a:solidFill>
                <a:latin typeface="Verdana" pitchFamily="34" charset="0"/>
              </a:rPr>
            </a:br>
            <a:r>
              <a:rPr lang="en-US" sz="3000" b="1" dirty="0" smtClean="0">
                <a:solidFill>
                  <a:srgbClr val="002060"/>
                </a:solidFill>
                <a:latin typeface="Verdana" pitchFamily="34" charset="0"/>
              </a:rPr>
              <a:t>UNICOS based control system</a:t>
            </a:r>
            <a:r>
              <a:rPr lang="en-US" dirty="0" smtClean="0">
                <a:solidFill>
                  <a:srgbClr val="002060"/>
                </a:solidFill>
                <a:latin typeface="Verdana" pitchFamily="34" charset="0"/>
              </a:rPr>
              <a:t/>
            </a:r>
            <a:br>
              <a:rPr lang="en-US" dirty="0" smtClean="0">
                <a:solidFill>
                  <a:srgbClr val="002060"/>
                </a:solidFill>
                <a:latin typeface="Verdana" pitchFamily="34" charset="0"/>
              </a:rPr>
            </a:br>
            <a:r>
              <a:rPr lang="en-US" dirty="0" smtClean="0">
                <a:solidFill>
                  <a:srgbClr val="002060"/>
                </a:solidFill>
                <a:latin typeface="Verdana" pitchFamily="34" charset="0"/>
              </a:rPr>
              <a:t/>
            </a:r>
            <a:br>
              <a:rPr lang="en-US" dirty="0" smtClean="0">
                <a:solidFill>
                  <a:srgbClr val="002060"/>
                </a:solidFill>
                <a:latin typeface="Verdana" pitchFamily="34" charset="0"/>
              </a:rPr>
            </a:br>
            <a:r>
              <a:rPr lang="en-US" sz="2600" dirty="0" smtClean="0">
                <a:solidFill>
                  <a:srgbClr val="002060"/>
                </a:solidFill>
                <a:latin typeface="Verdana" pitchFamily="34" charset="0"/>
              </a:rPr>
              <a:t>CERN 10.09.2012</a:t>
            </a:r>
            <a:endParaRPr lang="en-US" sz="3200" dirty="0" smtClean="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5029200"/>
            <a:ext cx="7772400" cy="1219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1800" dirty="0" smtClean="0">
              <a:solidFill>
                <a:schemeClr val="bg2"/>
              </a:solidFill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800" dirty="0" smtClean="0">
                <a:solidFill>
                  <a:schemeClr val="bg2"/>
                </a:solidFill>
                <a:latin typeface="Verdana" pitchFamily="34" charset="0"/>
              </a:rPr>
              <a:t>Lukasz Zwalinski –</a:t>
            </a:r>
            <a:r>
              <a:rPr lang="pl-PL" sz="1800" dirty="0" smtClean="0">
                <a:solidFill>
                  <a:schemeClr val="bg2"/>
                </a:solidFill>
                <a:latin typeface="Verdana" pitchFamily="34" charset="0"/>
              </a:rPr>
              <a:t> PH/DT</a:t>
            </a:r>
            <a:r>
              <a:rPr lang="en-US" sz="1800" dirty="0" smtClean="0">
                <a:solidFill>
                  <a:schemeClr val="bg2"/>
                </a:solidFill>
                <a:latin typeface="Verdana" pitchFamily="34" charset="0"/>
              </a:rPr>
              <a:t/>
            </a:r>
            <a:br>
              <a:rPr lang="en-US" sz="1800" dirty="0" smtClean="0">
                <a:solidFill>
                  <a:schemeClr val="bg2"/>
                </a:solidFill>
                <a:latin typeface="Verdana" pitchFamily="34" charset="0"/>
              </a:rPr>
            </a:br>
            <a:r>
              <a:rPr lang="en-US" sz="1800" dirty="0" smtClean="0">
                <a:solidFill>
                  <a:schemeClr val="bg2"/>
                </a:solidFill>
                <a:latin typeface="Verdana" pitchFamily="34" charset="0"/>
              </a:rPr>
              <a:t>Maciej Ostrega – PH/DT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 smtClean="0">
                <a:solidFill>
                  <a:schemeClr val="bg2"/>
                </a:solidFill>
                <a:latin typeface="Verdana" pitchFamily="34" charset="0"/>
              </a:rPr>
              <a:t/>
            </a:r>
            <a:br>
              <a:rPr lang="en-US" sz="1800" dirty="0" smtClean="0">
                <a:solidFill>
                  <a:schemeClr val="bg2"/>
                </a:solidFill>
                <a:latin typeface="Verdana" pitchFamily="34" charset="0"/>
              </a:rPr>
            </a:br>
            <a:endParaRPr lang="en-US" sz="1800" dirty="0" smtClean="0">
              <a:solidFill>
                <a:schemeClr val="bg2"/>
              </a:solidFill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800" dirty="0" smtClean="0">
              <a:solidFill>
                <a:schemeClr val="bg2"/>
              </a:solidFill>
              <a:latin typeface="Verdana" pitchFamily="34" charset="0"/>
            </a:endParaRPr>
          </a:p>
        </p:txBody>
      </p:sp>
      <p:pic>
        <p:nvPicPr>
          <p:cNvPr id="410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0425" y="0"/>
            <a:ext cx="57435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500" b="1" dirty="0" smtClean="0">
                <a:solidFill>
                  <a:srgbClr val="002060"/>
                </a:solidFill>
                <a:latin typeface="Verdana" pitchFamily="34" charset="0"/>
              </a:rPr>
              <a:t>Supervision layout</a:t>
            </a:r>
            <a:endParaRPr lang="en-US" sz="1500" b="1" dirty="0">
              <a:solidFill>
                <a:srgbClr val="002060"/>
              </a:solidFill>
              <a:latin typeface="Verdana" pitchFamily="34" charset="0"/>
            </a:endParaRPr>
          </a:p>
        </p:txBody>
      </p:sp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228600" y="11430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52400" y="914400"/>
            <a:ext cx="2133600" cy="589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-114300">
              <a:buFont typeface="Wingdings" pitchFamily="2" charset="2"/>
              <a:buChar char="§"/>
            </a:pPr>
            <a:endParaRPr lang="en-US" sz="1300" dirty="0" smtClean="0">
              <a:solidFill>
                <a:srgbClr val="002060"/>
              </a:solidFill>
            </a:endParaRPr>
          </a:p>
          <a:p>
            <a:pPr marL="114300" indent="-114300">
              <a:buFont typeface="Wingdings" pitchFamily="2" charset="2"/>
              <a:buChar char="§"/>
            </a:pPr>
            <a:r>
              <a:rPr lang="en-US" sz="1300" dirty="0" smtClean="0">
                <a:solidFill>
                  <a:srgbClr val="002060"/>
                </a:solidFill>
              </a:rPr>
              <a:t>Header</a:t>
            </a:r>
          </a:p>
          <a:p>
            <a:pPr marL="174625" lvl="1" indent="282575">
              <a:buFont typeface="Wingdings" pitchFamily="2" charset="2"/>
              <a:buChar char="Ø"/>
            </a:pPr>
            <a:r>
              <a:rPr lang="en-US" sz="1300" dirty="0" smtClean="0">
                <a:solidFill>
                  <a:srgbClr val="002060"/>
                </a:solidFill>
              </a:rPr>
              <a:t>fixed area (toolbar)</a:t>
            </a:r>
          </a:p>
          <a:p>
            <a:pPr marL="174625" lvl="1" indent="282575">
              <a:buFont typeface="Wingdings" pitchFamily="2" charset="2"/>
              <a:buChar char="Ø"/>
            </a:pPr>
            <a:endParaRPr lang="en-US" sz="1300" dirty="0" smtClean="0">
              <a:solidFill>
                <a:srgbClr val="002060"/>
              </a:solidFill>
            </a:endParaRPr>
          </a:p>
          <a:p>
            <a:pPr marL="174625" lvl="1" indent="282575">
              <a:buFont typeface="Wingdings" pitchFamily="2" charset="2"/>
              <a:buChar char="Ø"/>
            </a:pPr>
            <a:endParaRPr lang="en-US" sz="1300" dirty="0" smtClean="0">
              <a:solidFill>
                <a:srgbClr val="002060"/>
              </a:solidFill>
            </a:endParaRPr>
          </a:p>
          <a:p>
            <a:pPr marL="174625" lvl="1" indent="282575">
              <a:buFont typeface="Wingdings" pitchFamily="2" charset="2"/>
              <a:buChar char="Ø"/>
            </a:pPr>
            <a:endParaRPr lang="en-US" sz="1300" dirty="0" smtClean="0">
              <a:solidFill>
                <a:srgbClr val="002060"/>
              </a:solidFill>
            </a:endParaRPr>
          </a:p>
          <a:p>
            <a:pPr marL="174625" lvl="1" indent="282575">
              <a:buFont typeface="Wingdings" pitchFamily="2" charset="2"/>
              <a:buChar char="Ø"/>
            </a:pPr>
            <a:endParaRPr lang="en-US" sz="1300" dirty="0" smtClean="0">
              <a:solidFill>
                <a:srgbClr val="002060"/>
              </a:solidFill>
            </a:endParaRPr>
          </a:p>
          <a:p>
            <a:pPr marL="174625" lvl="1" indent="282575">
              <a:buFont typeface="Wingdings" pitchFamily="2" charset="2"/>
              <a:buChar char="Ø"/>
            </a:pPr>
            <a:endParaRPr lang="en-US" sz="1300" dirty="0" smtClean="0">
              <a:solidFill>
                <a:srgbClr val="002060"/>
              </a:solidFill>
            </a:endParaRPr>
          </a:p>
          <a:p>
            <a:pPr marL="174625" lvl="1" indent="282575">
              <a:buFont typeface="Wingdings" pitchFamily="2" charset="2"/>
              <a:buChar char="Ø"/>
            </a:pPr>
            <a:endParaRPr lang="en-US" sz="1300" dirty="0" smtClean="0">
              <a:solidFill>
                <a:srgbClr val="002060"/>
              </a:solidFill>
            </a:endParaRPr>
          </a:p>
          <a:p>
            <a:pPr marL="114300" indent="-114300">
              <a:buFont typeface="Wingdings" pitchFamily="2" charset="2"/>
              <a:buChar char="§"/>
            </a:pPr>
            <a:endParaRPr lang="en-US" sz="1300" dirty="0" smtClean="0">
              <a:solidFill>
                <a:srgbClr val="002060"/>
              </a:solidFill>
            </a:endParaRPr>
          </a:p>
          <a:p>
            <a:pPr marL="114300" indent="-114300">
              <a:buFont typeface="Wingdings" pitchFamily="2" charset="2"/>
              <a:buChar char="§"/>
            </a:pPr>
            <a:endParaRPr lang="en-US" sz="1300" dirty="0" smtClean="0">
              <a:solidFill>
                <a:srgbClr val="002060"/>
              </a:solidFill>
            </a:endParaRPr>
          </a:p>
          <a:p>
            <a:pPr marL="114300" indent="-114300">
              <a:buFont typeface="Wingdings" pitchFamily="2" charset="2"/>
              <a:buChar char="§"/>
            </a:pPr>
            <a:endParaRPr lang="en-US" sz="1300" dirty="0" smtClean="0">
              <a:solidFill>
                <a:srgbClr val="002060"/>
              </a:solidFill>
            </a:endParaRPr>
          </a:p>
          <a:p>
            <a:pPr marL="114300" indent="-114300"/>
            <a:endParaRPr lang="en-US" sz="1300" dirty="0" smtClean="0">
              <a:solidFill>
                <a:srgbClr val="002060"/>
              </a:solidFill>
            </a:endParaRPr>
          </a:p>
          <a:p>
            <a:pPr marL="114300" indent="-114300">
              <a:buFont typeface="Wingdings" pitchFamily="2" charset="2"/>
              <a:buChar char="§"/>
            </a:pPr>
            <a:r>
              <a:rPr lang="en-US" sz="1300" dirty="0" smtClean="0">
                <a:solidFill>
                  <a:srgbClr val="002060"/>
                </a:solidFill>
              </a:rPr>
              <a:t>Process area</a:t>
            </a:r>
          </a:p>
          <a:p>
            <a:pPr marL="174625" lvl="1" indent="282575">
              <a:buFont typeface="Wingdings" pitchFamily="2" charset="2"/>
              <a:buChar char="Ø"/>
            </a:pPr>
            <a:r>
              <a:rPr lang="en-US" sz="1300" dirty="0" smtClean="0">
                <a:solidFill>
                  <a:srgbClr val="002060"/>
                </a:solidFill>
              </a:rPr>
              <a:t>Synoptic</a:t>
            </a:r>
          </a:p>
          <a:p>
            <a:pPr marL="174625" lvl="1" indent="282575">
              <a:buFont typeface="Wingdings" pitchFamily="2" charset="2"/>
              <a:buChar char="Ø"/>
            </a:pPr>
            <a:endParaRPr lang="en-US" sz="1300" dirty="0" smtClean="0">
              <a:solidFill>
                <a:srgbClr val="002060"/>
              </a:solidFill>
            </a:endParaRPr>
          </a:p>
          <a:p>
            <a:pPr marL="174625" lvl="1" indent="282575">
              <a:buFont typeface="Wingdings" pitchFamily="2" charset="2"/>
              <a:buChar char="Ø"/>
            </a:pPr>
            <a:endParaRPr lang="en-US" sz="1300" dirty="0" smtClean="0">
              <a:solidFill>
                <a:srgbClr val="002060"/>
              </a:solidFill>
            </a:endParaRPr>
          </a:p>
          <a:p>
            <a:pPr marL="174625" lvl="1" indent="282575">
              <a:buFont typeface="Wingdings" pitchFamily="2" charset="2"/>
              <a:buChar char="Ø"/>
            </a:pPr>
            <a:endParaRPr lang="en-US" sz="1300" dirty="0" smtClean="0">
              <a:solidFill>
                <a:srgbClr val="002060"/>
              </a:solidFill>
            </a:endParaRPr>
          </a:p>
          <a:p>
            <a:pPr marL="174625" lvl="1" indent="282575">
              <a:buFont typeface="Wingdings" pitchFamily="2" charset="2"/>
              <a:buChar char="Ø"/>
            </a:pPr>
            <a:endParaRPr lang="en-US" sz="1300" dirty="0" smtClean="0">
              <a:solidFill>
                <a:srgbClr val="002060"/>
              </a:solidFill>
            </a:endParaRPr>
          </a:p>
          <a:p>
            <a:pPr marL="174625" lvl="1" indent="282575">
              <a:buFont typeface="Wingdings" pitchFamily="2" charset="2"/>
              <a:buChar char="Ø"/>
            </a:pPr>
            <a:endParaRPr lang="en-US" sz="1300" dirty="0" smtClean="0">
              <a:solidFill>
                <a:srgbClr val="002060"/>
              </a:solidFill>
            </a:endParaRPr>
          </a:p>
          <a:p>
            <a:pPr marL="174625" lvl="1" indent="282575">
              <a:buFont typeface="Wingdings" pitchFamily="2" charset="2"/>
              <a:buChar char="Ø"/>
            </a:pPr>
            <a:endParaRPr lang="en-US" sz="1300" dirty="0" smtClean="0">
              <a:solidFill>
                <a:srgbClr val="002060"/>
              </a:solidFill>
            </a:endParaRPr>
          </a:p>
          <a:p>
            <a:pPr marL="174625" lvl="1" indent="282575"/>
            <a:endParaRPr lang="en-US" sz="1300" dirty="0" smtClean="0">
              <a:solidFill>
                <a:srgbClr val="002060"/>
              </a:solidFill>
            </a:endParaRPr>
          </a:p>
          <a:p>
            <a:pPr marL="174625" lvl="1" indent="282575"/>
            <a:endParaRPr lang="en-US" sz="1300" dirty="0" smtClean="0">
              <a:solidFill>
                <a:srgbClr val="002060"/>
              </a:solidFill>
            </a:endParaRPr>
          </a:p>
          <a:p>
            <a:pPr marL="174625" lvl="1" indent="282575"/>
            <a:endParaRPr lang="en-US" sz="1300" dirty="0" smtClean="0">
              <a:solidFill>
                <a:srgbClr val="002060"/>
              </a:solidFill>
            </a:endParaRPr>
          </a:p>
          <a:p>
            <a:pPr marL="174625" lvl="1" indent="282575"/>
            <a:endParaRPr lang="en-US" sz="1300" dirty="0" smtClean="0">
              <a:solidFill>
                <a:srgbClr val="002060"/>
              </a:solidFill>
            </a:endParaRPr>
          </a:p>
          <a:p>
            <a:pPr marL="114300" indent="-114300">
              <a:buFont typeface="Wingdings" pitchFamily="2" charset="2"/>
              <a:buChar char="§"/>
            </a:pPr>
            <a:r>
              <a:rPr lang="en-US" sz="1300" dirty="0" smtClean="0">
                <a:solidFill>
                  <a:srgbClr val="002060"/>
                </a:solidFill>
              </a:rPr>
              <a:t>Footer</a:t>
            </a:r>
          </a:p>
          <a:p>
            <a:pPr marL="174625" lvl="1" indent="282575">
              <a:buFont typeface="Wingdings" pitchFamily="2" charset="2"/>
              <a:buChar char="Ø"/>
            </a:pPr>
            <a:r>
              <a:rPr lang="en-US" sz="1300" dirty="0" smtClean="0">
                <a:solidFill>
                  <a:srgbClr val="002060"/>
                </a:solidFill>
              </a:rPr>
              <a:t>Contextual area</a:t>
            </a:r>
          </a:p>
          <a:p>
            <a:pPr marL="174625" lvl="1" indent="282575">
              <a:buFont typeface="Wingdings" pitchFamily="2" charset="2"/>
              <a:buChar char="Ø"/>
            </a:pPr>
            <a:r>
              <a:rPr lang="en-US" sz="1300" dirty="0" smtClean="0">
                <a:solidFill>
                  <a:srgbClr val="002060"/>
                </a:solidFill>
              </a:rPr>
              <a:t>Historic</a:t>
            </a:r>
          </a:p>
          <a:p>
            <a:pPr marL="174625" lvl="1" indent="282575"/>
            <a:endParaRPr lang="en-US" sz="1300" dirty="0">
              <a:solidFill>
                <a:srgbClr val="00206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990600" y="1257300"/>
            <a:ext cx="1371600" cy="0"/>
          </a:xfrm>
          <a:prstGeom prst="straightConnector1">
            <a:avLst/>
          </a:prstGeom>
          <a:ln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914400" y="6019800"/>
            <a:ext cx="1371600" cy="0"/>
          </a:xfrm>
          <a:prstGeom prst="straightConnector1">
            <a:avLst/>
          </a:prstGeom>
          <a:ln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371600" y="3657600"/>
            <a:ext cx="990600" cy="0"/>
          </a:xfrm>
          <a:prstGeom prst="straightConnector1">
            <a:avLst/>
          </a:prstGeom>
          <a:ln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914400"/>
            <a:ext cx="6629399" cy="528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500" b="1" dirty="0" err="1" smtClean="0">
                <a:solidFill>
                  <a:srgbClr val="002060"/>
                </a:solidFill>
                <a:latin typeface="Verdana" pitchFamily="34" charset="0"/>
              </a:rPr>
              <a:t>WinCC</a:t>
            </a:r>
            <a:r>
              <a:rPr lang="en-US" sz="1500" b="1" dirty="0" smtClean="0">
                <a:solidFill>
                  <a:srgbClr val="002060"/>
                </a:solidFill>
                <a:latin typeface="Verdana" pitchFamily="34" charset="0"/>
              </a:rPr>
              <a:t>-OA access</a:t>
            </a:r>
            <a:endParaRPr lang="en-US" sz="1500" b="1" dirty="0">
              <a:solidFill>
                <a:srgbClr val="002060"/>
              </a:solidFill>
              <a:latin typeface="Verdana" pitchFamily="34" charset="0"/>
            </a:endParaRPr>
          </a:p>
        </p:txBody>
      </p:sp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5200" y="2057400"/>
            <a:ext cx="737828" cy="98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6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62200" y="3200400"/>
            <a:ext cx="2376487" cy="1283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5486400" y="2438400"/>
            <a:ext cx="3505200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arenR"/>
            </a:pPr>
            <a:r>
              <a:rPr lang="en-US" sz="1300" dirty="0" smtClean="0">
                <a:solidFill>
                  <a:srgbClr val="002060"/>
                </a:solidFill>
                <a:latin typeface="Verdana" pitchFamily="34" charset="0"/>
              </a:rPr>
              <a:t>Right click on the Current user name or click on the key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arenR"/>
            </a:pPr>
            <a:r>
              <a:rPr lang="en-US" sz="1300" dirty="0" smtClean="0">
                <a:solidFill>
                  <a:srgbClr val="002060"/>
                </a:solidFill>
                <a:latin typeface="Verdana" pitchFamily="34" charset="0"/>
              </a:rPr>
              <a:t>Click Login as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arenR"/>
            </a:pPr>
            <a:r>
              <a:rPr lang="en-US" sz="1300" dirty="0" smtClean="0">
                <a:solidFill>
                  <a:srgbClr val="002060"/>
                </a:solidFill>
                <a:latin typeface="Verdana" pitchFamily="34" charset="0"/>
              </a:rPr>
              <a:t>Enter an </a:t>
            </a:r>
            <a:r>
              <a:rPr lang="en-US" sz="1300" dirty="0" smtClean="0">
                <a:solidFill>
                  <a:srgbClr val="FF0000"/>
                </a:solidFill>
                <a:latin typeface="Verdana" pitchFamily="34" charset="0"/>
              </a:rPr>
              <a:t>authorized NICE user / password</a:t>
            </a:r>
          </a:p>
          <a:p>
            <a:pPr marL="342900" indent="-342900">
              <a:buAutoNum type="arabicParenR"/>
            </a:pP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4038600" y="2209800"/>
            <a:ext cx="1447800" cy="1066800"/>
          </a:xfrm>
          <a:prstGeom prst="straightConnector1">
            <a:avLst/>
          </a:prstGeom>
          <a:ln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4572000" y="3581400"/>
            <a:ext cx="914400" cy="152400"/>
          </a:xfrm>
          <a:prstGeom prst="straightConnector1">
            <a:avLst/>
          </a:prstGeom>
          <a:ln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28600" y="4419600"/>
            <a:ext cx="3505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sz="1400" dirty="0" smtClean="0">
                <a:solidFill>
                  <a:srgbClr val="002060"/>
                </a:solidFill>
                <a:latin typeface="Verdana" pitchFamily="34" charset="0"/>
              </a:rPr>
              <a:t>Main Access Groups: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dirty="0" smtClean="0">
                <a:solidFill>
                  <a:srgbClr val="002060"/>
                </a:solidFill>
                <a:latin typeface="Verdana" pitchFamily="34" charset="0"/>
              </a:rPr>
              <a:t>Monitor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dirty="0" smtClean="0">
                <a:solidFill>
                  <a:srgbClr val="002060"/>
                </a:solidFill>
                <a:latin typeface="Verdana" pitchFamily="34" charset="0"/>
              </a:rPr>
              <a:t>Operator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dirty="0" smtClean="0">
                <a:solidFill>
                  <a:srgbClr val="002060"/>
                </a:solidFill>
                <a:latin typeface="Verdana" pitchFamily="34" charset="0"/>
              </a:rPr>
              <a:t>Expert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dirty="0" smtClean="0">
                <a:solidFill>
                  <a:srgbClr val="002060"/>
                </a:solidFill>
                <a:latin typeface="Verdana" pitchFamily="34" charset="0"/>
              </a:rPr>
              <a:t>Admin</a:t>
            </a:r>
          </a:p>
          <a:p>
            <a:pPr marL="342900" indent="-342900">
              <a:lnSpc>
                <a:spcPct val="150000"/>
              </a:lnSpc>
            </a:pPr>
            <a:endParaRPr lang="en-US" sz="1400" dirty="0" smtClean="0">
              <a:solidFill>
                <a:srgbClr val="002060"/>
              </a:solidFill>
            </a:endParaRPr>
          </a:p>
          <a:p>
            <a:pPr marL="342900" indent="-342900">
              <a:buAutoNum type="arabicParenR"/>
            </a:pP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209800" y="4876800"/>
            <a:ext cx="67818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ct val="150000"/>
              </a:lnSpc>
            </a:pPr>
            <a:r>
              <a:rPr lang="en-US" sz="1400" b="1" u="sng" dirty="0" smtClean="0">
                <a:solidFill>
                  <a:srgbClr val="002060"/>
                </a:solidFill>
                <a:latin typeface="Verdana" pitchFamily="34" charset="0"/>
              </a:rPr>
              <a:t>Only NICE authorized users </a:t>
            </a:r>
            <a:r>
              <a:rPr lang="en-US" sz="1400" b="1" dirty="0" smtClean="0">
                <a:solidFill>
                  <a:srgbClr val="002060"/>
                </a:solidFill>
                <a:latin typeface="Verdana" pitchFamily="34" charset="0"/>
              </a:rPr>
              <a:t>(defined previously) </a:t>
            </a:r>
          </a:p>
          <a:p>
            <a:pPr marL="342900" indent="-342900" algn="ctr">
              <a:lnSpc>
                <a:spcPct val="150000"/>
              </a:lnSpc>
            </a:pPr>
            <a:r>
              <a:rPr lang="en-US" sz="1400" b="1" dirty="0" smtClean="0">
                <a:solidFill>
                  <a:srgbClr val="002060"/>
                </a:solidFill>
                <a:latin typeface="Verdana" pitchFamily="34" charset="0"/>
              </a:rPr>
              <a:t>are allowed to be log in the </a:t>
            </a:r>
            <a:r>
              <a:rPr lang="en-US" sz="1400" b="1" dirty="0" err="1" smtClean="0">
                <a:solidFill>
                  <a:srgbClr val="002060"/>
                </a:solidFill>
                <a:latin typeface="Verdana" pitchFamily="34" charset="0"/>
              </a:rPr>
              <a:t>WinCC</a:t>
            </a:r>
            <a:r>
              <a:rPr lang="en-US" sz="1400" b="1" dirty="0" smtClean="0">
                <a:solidFill>
                  <a:srgbClr val="002060"/>
                </a:solidFill>
                <a:latin typeface="Verdana" pitchFamily="34" charset="0"/>
              </a:rPr>
              <a:t>-OA.</a:t>
            </a:r>
          </a:p>
          <a:p>
            <a:pPr marL="342900" indent="-342900">
              <a:lnSpc>
                <a:spcPct val="150000"/>
              </a:lnSpc>
            </a:pPr>
            <a:endParaRPr lang="en-US" sz="1400" dirty="0" smtClean="0">
              <a:solidFill>
                <a:srgbClr val="002060"/>
              </a:solidFill>
            </a:endParaRPr>
          </a:p>
          <a:p>
            <a:pPr marL="342900" indent="-342900">
              <a:buAutoNum type="arabicParenR"/>
            </a:pPr>
            <a:endParaRPr lang="en-US" dirty="0"/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19200"/>
            <a:ext cx="7467600" cy="540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1" name="Straight Arrow Connector 20"/>
          <p:cNvCxnSpPr/>
          <p:nvPr/>
        </p:nvCxnSpPr>
        <p:spPr>
          <a:xfrm flipV="1">
            <a:off x="6781800" y="1447800"/>
            <a:ext cx="914400" cy="1066800"/>
          </a:xfrm>
          <a:prstGeom prst="straightConnector1">
            <a:avLst/>
          </a:prstGeom>
          <a:ln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500" b="1" dirty="0" smtClean="0">
                <a:solidFill>
                  <a:srgbClr val="002060"/>
                </a:solidFill>
                <a:latin typeface="Verdana" pitchFamily="34" charset="0"/>
              </a:rPr>
              <a:t>Supervision layout: Process Area</a:t>
            </a:r>
            <a:endParaRPr lang="en-US" sz="1500" b="1" dirty="0">
              <a:solidFill>
                <a:srgbClr val="002060"/>
              </a:solidFill>
              <a:latin typeface="Verdana" pitchFamily="34" charset="0"/>
            </a:endParaRPr>
          </a:p>
        </p:txBody>
      </p:sp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152400" y="966787"/>
            <a:ext cx="2133600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>
                <a:solidFill>
                  <a:srgbClr val="002060"/>
                </a:solidFill>
                <a:latin typeface="Verdana" pitchFamily="34" charset="0"/>
              </a:rPr>
              <a:t>Static info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1300" dirty="0" smtClean="0">
                <a:solidFill>
                  <a:srgbClr val="002060"/>
                </a:solidFill>
                <a:latin typeface="Verdana" pitchFamily="34" charset="0"/>
              </a:rPr>
              <a:t>Text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1300" dirty="0" smtClean="0">
                <a:solidFill>
                  <a:srgbClr val="002060"/>
                </a:solidFill>
                <a:latin typeface="Verdana" pitchFamily="34" charset="0"/>
              </a:rPr>
              <a:t>Drawings</a:t>
            </a:r>
          </a:p>
          <a:p>
            <a:pPr marL="342900" indent="-342900">
              <a:buFontTx/>
              <a:buChar char="-"/>
            </a:pPr>
            <a:endParaRPr lang="en-US" sz="1300" dirty="0" smtClean="0">
              <a:solidFill>
                <a:srgbClr val="002060"/>
              </a:solidFill>
              <a:latin typeface="Verdana" pitchFamily="34" charset="0"/>
            </a:endParaRPr>
          </a:p>
          <a:p>
            <a:pPr marL="342900" indent="-342900"/>
            <a:endParaRPr lang="en-US" sz="1300" dirty="0" smtClean="0">
              <a:solidFill>
                <a:srgbClr val="002060"/>
              </a:solidFill>
              <a:latin typeface="Verdana" pitchFamily="34" charset="0"/>
            </a:endParaRPr>
          </a:p>
          <a:p>
            <a:pPr marL="342900" indent="-342900"/>
            <a:r>
              <a:rPr lang="en-US" sz="1300" b="1" dirty="0" smtClean="0">
                <a:solidFill>
                  <a:srgbClr val="002060"/>
                </a:solidFill>
                <a:latin typeface="Verdana" pitchFamily="34" charset="0"/>
              </a:rPr>
              <a:t>Animated Widgets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1300" dirty="0" smtClean="0">
                <a:solidFill>
                  <a:srgbClr val="002060"/>
                </a:solidFill>
                <a:latin typeface="Verdana" pitchFamily="34" charset="0"/>
              </a:rPr>
              <a:t>Sensors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1300" dirty="0" smtClean="0">
                <a:solidFill>
                  <a:srgbClr val="002060"/>
                </a:solidFill>
                <a:latin typeface="Verdana" pitchFamily="34" charset="0"/>
              </a:rPr>
              <a:t>Actuators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1300" dirty="0" smtClean="0">
                <a:solidFill>
                  <a:srgbClr val="002060"/>
                </a:solidFill>
                <a:latin typeface="Verdana" pitchFamily="34" charset="0"/>
              </a:rPr>
              <a:t>Controller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1300" dirty="0" smtClean="0">
                <a:solidFill>
                  <a:srgbClr val="002060"/>
                </a:solidFill>
                <a:latin typeface="Verdana" pitchFamily="34" charset="0"/>
              </a:rPr>
              <a:t>Process unit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1300" dirty="0" smtClean="0">
                <a:solidFill>
                  <a:srgbClr val="002060"/>
                </a:solidFill>
                <a:latin typeface="Verdana" pitchFamily="34" charset="0"/>
              </a:rPr>
              <a:t>Alarms</a:t>
            </a:r>
            <a:endParaRPr lang="en-US" sz="1300" dirty="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2400" y="3657600"/>
            <a:ext cx="5715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>
                <a:solidFill>
                  <a:srgbClr val="002060"/>
                </a:solidFill>
                <a:latin typeface="Verdana" pitchFamily="34" charset="0"/>
              </a:rPr>
              <a:t>Widget interactions</a:t>
            </a:r>
          </a:p>
          <a:p>
            <a:r>
              <a:rPr lang="en-US" sz="1300" dirty="0" smtClean="0">
                <a:solidFill>
                  <a:srgbClr val="002060"/>
                </a:solidFill>
                <a:latin typeface="Verdana" pitchFamily="34" charset="0"/>
              </a:rPr>
              <a:t>	</a:t>
            </a: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4724400"/>
            <a:ext cx="2590800" cy="17829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66950" y="3733800"/>
            <a:ext cx="14668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0401" y="4724400"/>
            <a:ext cx="2590800" cy="17933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96000" y="4724400"/>
            <a:ext cx="2560141" cy="17570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114800" y="3429000"/>
            <a:ext cx="1792288" cy="1247775"/>
          </a:xfrm>
          <a:prstGeom prst="rect">
            <a:avLst/>
          </a:prstGeom>
          <a:noFill/>
          <a:ln w="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1" name="Picture 6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95999" y="3429000"/>
            <a:ext cx="2059411" cy="1219200"/>
          </a:xfrm>
          <a:prstGeom prst="rect">
            <a:avLst/>
          </a:prstGeom>
          <a:noFill/>
          <a:ln w="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1" y="1295400"/>
            <a:ext cx="4695825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429000" y="1452741"/>
            <a:ext cx="685800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2060"/>
                </a:solidFill>
              </a:rPr>
              <a:t>Sensor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48313" y="2268379"/>
            <a:ext cx="1066800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2060"/>
                </a:solidFill>
              </a:rPr>
              <a:t>Actuator</a:t>
            </a:r>
            <a:endParaRPr lang="en-US" sz="1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717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500" b="1" kern="0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+mj-ea"/>
                <a:cs typeface="+mj-cs"/>
              </a:rPr>
              <a:t>PLC actions representation on </a:t>
            </a:r>
            <a:r>
              <a:rPr lang="en-US" sz="1500" b="1" kern="0" dirty="0" err="1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+mj-ea"/>
                <a:cs typeface="+mj-cs"/>
              </a:rPr>
              <a:t>WinCC</a:t>
            </a:r>
            <a:r>
              <a:rPr lang="en-US" sz="1500" b="1" kern="0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+mj-ea"/>
                <a:cs typeface="+mj-cs"/>
              </a:rPr>
              <a:t>-OA panels</a:t>
            </a:r>
            <a:endParaRPr lang="en-US" sz="1500" b="1" kern="0" dirty="0">
              <a:solidFill>
                <a:schemeClr val="accent6">
                  <a:lumMod val="75000"/>
                </a:schemeClr>
              </a:solidFill>
              <a:latin typeface="Verdana" pitchFamily="34" charset="0"/>
              <a:ea typeface="+mj-ea"/>
              <a:cs typeface="+mj-cs"/>
            </a:endParaRPr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" t="13833" r="3388" b="10956"/>
          <a:stretch/>
        </p:blipFill>
        <p:spPr bwMode="auto">
          <a:xfrm>
            <a:off x="529522" y="1218664"/>
            <a:ext cx="8004878" cy="5258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657600" y="896035"/>
            <a:ext cx="158889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pl-PL" sz="1500" b="1" kern="0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</a:rPr>
              <a:t>MARCO plant</a:t>
            </a:r>
            <a:endParaRPr lang="en-US" sz="1500" b="1" kern="0" dirty="0">
              <a:solidFill>
                <a:schemeClr val="accent6">
                  <a:lumMod val="75000"/>
                </a:schemeClr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717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500" b="1" kern="0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+mj-ea"/>
                <a:cs typeface="+mj-cs"/>
              </a:rPr>
              <a:t>PLC actions representation on </a:t>
            </a:r>
            <a:r>
              <a:rPr lang="en-US" sz="1500" b="1" kern="0" dirty="0" err="1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+mj-ea"/>
                <a:cs typeface="+mj-cs"/>
              </a:rPr>
              <a:t>WinCC</a:t>
            </a:r>
            <a:r>
              <a:rPr lang="en-US" sz="1500" b="1" kern="0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+mj-ea"/>
                <a:cs typeface="+mj-cs"/>
              </a:rPr>
              <a:t>-OA panels</a:t>
            </a:r>
            <a:endParaRPr lang="en-US" sz="1500" b="1" kern="0" dirty="0">
              <a:solidFill>
                <a:schemeClr val="accent6">
                  <a:lumMod val="75000"/>
                </a:schemeClr>
              </a:solidFill>
              <a:latin typeface="Verdana" pitchFamily="34" charset="0"/>
              <a:ea typeface="+mj-ea"/>
              <a:cs typeface="+mj-cs"/>
            </a:endParaRPr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8" t="12949" r="9438" b="22072"/>
          <a:stretch/>
        </p:blipFill>
        <p:spPr bwMode="auto">
          <a:xfrm>
            <a:off x="381000" y="1248435"/>
            <a:ext cx="8153400" cy="5228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3322140" y="896035"/>
            <a:ext cx="231666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pl-PL" sz="1500" b="1" kern="0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</a:rPr>
              <a:t>MARCO alarm panel</a:t>
            </a:r>
            <a:endParaRPr lang="en-US" sz="1500" b="1" kern="0" dirty="0">
              <a:solidFill>
                <a:schemeClr val="accent6">
                  <a:lumMod val="75000"/>
                </a:schemeClr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717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500" b="1" kern="0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+mj-ea"/>
                <a:cs typeface="+mj-cs"/>
              </a:rPr>
              <a:t>PLC actions representation on </a:t>
            </a:r>
            <a:r>
              <a:rPr lang="en-US" sz="1500" b="1" kern="0" dirty="0" err="1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+mj-ea"/>
                <a:cs typeface="+mj-cs"/>
              </a:rPr>
              <a:t>WinCC</a:t>
            </a:r>
            <a:r>
              <a:rPr lang="en-US" sz="1500" b="1" kern="0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+mj-ea"/>
                <a:cs typeface="+mj-cs"/>
              </a:rPr>
              <a:t>-OA panels</a:t>
            </a:r>
            <a:endParaRPr lang="en-US" sz="1500" b="1" kern="0" dirty="0">
              <a:solidFill>
                <a:schemeClr val="accent6">
                  <a:lumMod val="75000"/>
                </a:schemeClr>
              </a:solidFill>
              <a:latin typeface="Verdana" pitchFamily="34" charset="0"/>
              <a:ea typeface="+mj-ea"/>
              <a:cs typeface="+mj-cs"/>
            </a:endParaRPr>
          </a:p>
        </p:txBody>
      </p:sp>
      <p:pic>
        <p:nvPicPr>
          <p:cNvPr id="7175" name="Picture 2" descr="X:\lzwalins\CO2_SR1\Control_system\picture\3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143000"/>
            <a:ext cx="4191000" cy="3352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000125" y="838200"/>
            <a:ext cx="2069797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300" b="1" kern="0" dirty="0">
                <a:solidFill>
                  <a:schemeClr val="accent6">
                    <a:lumMod val="75000"/>
                  </a:schemeClr>
                </a:solidFill>
                <a:latin typeface="Verdana" pitchFamily="34" charset="0"/>
              </a:rPr>
              <a:t>Electrical diagnostic</a:t>
            </a:r>
          </a:p>
        </p:txBody>
      </p:sp>
      <p:pic>
        <p:nvPicPr>
          <p:cNvPr id="717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1143000"/>
            <a:ext cx="3733800" cy="23155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6172200" y="838200"/>
            <a:ext cx="917239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300" b="1" kern="0" dirty="0">
                <a:solidFill>
                  <a:schemeClr val="accent6">
                    <a:lumMod val="75000"/>
                  </a:schemeClr>
                </a:solidFill>
                <a:latin typeface="Verdana" pitchFamily="34" charset="0"/>
              </a:rPr>
              <a:t>Stepper</a:t>
            </a:r>
          </a:p>
        </p:txBody>
      </p:sp>
      <p:pic>
        <p:nvPicPr>
          <p:cNvPr id="7179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7650" y="4905375"/>
            <a:ext cx="3790950" cy="1190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688975" y="4583113"/>
            <a:ext cx="3231975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300" b="1" kern="0" dirty="0">
                <a:solidFill>
                  <a:schemeClr val="accent6">
                    <a:lumMod val="75000"/>
                  </a:schemeClr>
                </a:solidFill>
                <a:latin typeface="Verdana" pitchFamily="34" charset="0"/>
              </a:rPr>
              <a:t>Accumulator Auto SP calculation</a:t>
            </a:r>
          </a:p>
        </p:txBody>
      </p:sp>
      <p:pic>
        <p:nvPicPr>
          <p:cNvPr id="7181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00838" y="3962400"/>
            <a:ext cx="2443162" cy="175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182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114800" y="3962400"/>
            <a:ext cx="2517775" cy="17859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5562600" y="3581400"/>
            <a:ext cx="214033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300" b="1" kern="0" dirty="0">
                <a:solidFill>
                  <a:schemeClr val="accent6">
                    <a:lumMod val="75000"/>
                  </a:schemeClr>
                </a:solidFill>
                <a:latin typeface="Verdana" pitchFamily="34" charset="0"/>
              </a:rPr>
              <a:t>Accumulator limiters</a:t>
            </a:r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500" b="1" dirty="0" smtClean="0">
                <a:solidFill>
                  <a:srgbClr val="002060"/>
                </a:solidFill>
                <a:latin typeface="Verdana" pitchFamily="34" charset="0"/>
              </a:rPr>
              <a:t>Supervision tools</a:t>
            </a:r>
            <a:endParaRPr lang="en-US" sz="1500" b="1" dirty="0">
              <a:solidFill>
                <a:srgbClr val="002060"/>
              </a:solidFill>
              <a:latin typeface="Verdana" pitchFamily="34" charset="0"/>
            </a:endParaRPr>
          </a:p>
        </p:txBody>
      </p:sp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ctangle 21"/>
          <p:cNvSpPr/>
          <p:nvPr/>
        </p:nvSpPr>
        <p:spPr>
          <a:xfrm>
            <a:off x="1752600" y="2854109"/>
            <a:ext cx="1192955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500" b="1" kern="0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</a:rPr>
              <a:t>Event list</a:t>
            </a:r>
            <a:endParaRPr lang="en-US" sz="1500" b="1" kern="0" dirty="0">
              <a:solidFill>
                <a:schemeClr val="accent6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112019" y="896035"/>
            <a:ext cx="122661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500" b="1" kern="0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</a:rPr>
              <a:t>Alarm list</a:t>
            </a:r>
            <a:endParaRPr lang="en-US" sz="1500" b="1" kern="0" dirty="0">
              <a:solidFill>
                <a:schemeClr val="accent6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5308" y="762001"/>
            <a:ext cx="4430092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3143251"/>
            <a:ext cx="5684840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500" b="1" dirty="0" smtClean="0">
                <a:solidFill>
                  <a:srgbClr val="002060"/>
                </a:solidFill>
                <a:latin typeface="Verdana" pitchFamily="34" charset="0"/>
              </a:rPr>
              <a:t>Supervision tools</a:t>
            </a:r>
            <a:endParaRPr lang="en-US" sz="1500" b="1" dirty="0">
              <a:solidFill>
                <a:srgbClr val="002060"/>
              </a:solidFill>
              <a:latin typeface="Verdana" pitchFamily="34" charset="0"/>
            </a:endParaRPr>
          </a:p>
        </p:txBody>
      </p:sp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316688" y="762000"/>
            <a:ext cx="251062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500" b="1" kern="0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</a:rPr>
              <a:t>Device Tree overview</a:t>
            </a:r>
            <a:endParaRPr lang="en-US" sz="1500" b="1" kern="0" dirty="0">
              <a:solidFill>
                <a:schemeClr val="accent6">
                  <a:lumMod val="75000"/>
                </a:schemeClr>
              </a:solidFill>
              <a:latin typeface="Verdana" pitchFamily="34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8"/>
          <a:stretch/>
        </p:blipFill>
        <p:spPr bwMode="auto">
          <a:xfrm>
            <a:off x="1257300" y="1148250"/>
            <a:ext cx="6629400" cy="525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469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500" b="1" dirty="0" smtClean="0">
                <a:solidFill>
                  <a:srgbClr val="002060"/>
                </a:solidFill>
                <a:latin typeface="Verdana" pitchFamily="34" charset="0"/>
              </a:rPr>
              <a:t>Recipes and user defined trends</a:t>
            </a:r>
            <a:endParaRPr lang="en-US" sz="1500" b="1" dirty="0">
              <a:solidFill>
                <a:srgbClr val="002060"/>
              </a:solidFill>
              <a:latin typeface="Verdana" pitchFamily="34" charset="0"/>
            </a:endParaRPr>
          </a:p>
        </p:txBody>
      </p:sp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" y="1676400"/>
            <a:ext cx="4287838" cy="37778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304800" y="1304925"/>
            <a:ext cx="36576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1" kern="0" dirty="0">
                <a:solidFill>
                  <a:schemeClr val="accent6">
                    <a:lumMod val="75000"/>
                  </a:schemeClr>
                </a:solidFill>
                <a:latin typeface="Verdana" pitchFamily="34" charset="0"/>
              </a:rPr>
              <a:t>Recipe </a:t>
            </a:r>
            <a:r>
              <a:rPr lang="en-US" sz="1400" b="1" kern="0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</a:rPr>
              <a:t>component</a:t>
            </a:r>
            <a:endParaRPr lang="en-US" sz="1400" b="1" kern="0" dirty="0">
              <a:solidFill>
                <a:schemeClr val="accent6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876800" y="1295400"/>
            <a:ext cx="365760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1" kern="0" dirty="0">
                <a:solidFill>
                  <a:schemeClr val="accent6">
                    <a:lumMod val="75000"/>
                  </a:schemeClr>
                </a:solidFill>
                <a:latin typeface="Verdana" pitchFamily="34" charset="0"/>
              </a:rPr>
              <a:t>User defined trends</a:t>
            </a: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19600" y="1676400"/>
            <a:ext cx="4688165" cy="37490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304800" y="5562600"/>
            <a:ext cx="403187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indent="-228600"/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</a:rPr>
              <a:t>Recipe: Massive parameterization (</a:t>
            </a:r>
            <a:r>
              <a:rPr lang="en-US" sz="1200" b="1" i="1" dirty="0" smtClean="0">
                <a:solidFill>
                  <a:srgbClr val="002060"/>
                </a:solidFill>
                <a:latin typeface="Verdana" pitchFamily="34" charset="0"/>
              </a:rPr>
              <a:t>optional)</a:t>
            </a:r>
          </a:p>
          <a:p>
            <a:pPr marL="228600" indent="-228600">
              <a:buFont typeface="Wingdings" pitchFamily="2" charset="2"/>
              <a:buChar char="Ø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</a:rPr>
              <a:t>Alarm thresholds</a:t>
            </a:r>
          </a:p>
          <a:p>
            <a:pPr marL="228600" indent="-228600">
              <a:buFont typeface="Wingdings" pitchFamily="2" charset="2"/>
              <a:buChar char="Ø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</a:rPr>
              <a:t>Set Points</a:t>
            </a:r>
          </a:p>
          <a:p>
            <a:pPr marL="228600" indent="-228600">
              <a:buFont typeface="Wingdings" pitchFamily="2" charset="2"/>
              <a:buChar char="Ø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</a:rPr>
              <a:t>PID parameters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029200" y="5562600"/>
            <a:ext cx="33441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indent="-228600"/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</a:rPr>
              <a:t>Trends:</a:t>
            </a:r>
            <a:endParaRPr lang="en-US" sz="1200" b="1" i="1" dirty="0" smtClean="0">
              <a:solidFill>
                <a:srgbClr val="002060"/>
              </a:solidFill>
              <a:latin typeface="Verdana" pitchFamily="34" charset="0"/>
            </a:endParaRPr>
          </a:p>
          <a:p>
            <a:pPr marL="228600" indent="-228600">
              <a:buFont typeface="Wingdings" pitchFamily="2" charset="2"/>
              <a:buChar char="Ø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</a:rPr>
              <a:t>Trend tree</a:t>
            </a:r>
          </a:p>
          <a:p>
            <a:pPr marL="228600" indent="-228600">
              <a:buFont typeface="Wingdings" pitchFamily="2" charset="2"/>
              <a:buChar char="Ø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</a:rPr>
              <a:t>Individual trends via object face plate</a:t>
            </a:r>
          </a:p>
          <a:p>
            <a:pPr marL="228600" indent="-228600">
              <a:buFont typeface="Wingdings" pitchFamily="2" charset="2"/>
              <a:buChar char="Ø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</a:rPr>
              <a:t>Dynamic trends</a:t>
            </a: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500" b="1" dirty="0" smtClean="0">
                <a:solidFill>
                  <a:srgbClr val="002060"/>
                </a:solidFill>
                <a:latin typeface="Verdana" pitchFamily="34" charset="0"/>
              </a:rPr>
              <a:t>PCO Alarms with SMS or email notification</a:t>
            </a:r>
            <a:endParaRPr lang="en-US" sz="1500" b="1" dirty="0">
              <a:solidFill>
                <a:srgbClr val="002060"/>
              </a:solidFill>
              <a:latin typeface="Verdana" pitchFamily="34" charset="0"/>
            </a:endParaRPr>
          </a:p>
        </p:txBody>
      </p:sp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4648200" y="3923943"/>
            <a:ext cx="43434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sz="10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Digital</a:t>
            </a:r>
            <a:r>
              <a:rPr kumimoji="0" lang="en-GB" sz="1000" b="1" i="0" u="sng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and </a:t>
            </a:r>
            <a:r>
              <a:rPr kumimoji="0" lang="en-GB" sz="1000" b="1" i="0" u="sng" strike="noStrike" cap="none" normalizeH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Analog</a:t>
            </a:r>
            <a:r>
              <a:rPr kumimoji="0" lang="en-GB" sz="1000" b="1" i="0" u="sng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Alarms </a:t>
            </a:r>
            <a:endParaRPr lang="en-GB" sz="1000" b="1" baseline="0" dirty="0" smtClean="0">
              <a:solidFill>
                <a:srgbClr val="00206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sz="1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Types:</a:t>
            </a:r>
            <a:endParaRPr kumimoji="0" lang="en-GB" sz="1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1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Full Stop interlock (FS)</a:t>
            </a: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: Stop the unit/actuator (all dependent units/actuators are set to their fail-safe position) and wait manual acknowledgement before restarting.</a:t>
            </a: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Verdan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1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Temporary Stop Interlock (TS)</a:t>
            </a: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: Stop the unit/actuator (all dependent units/actuators are set to their fail-safe position) and restart automatically when the interlock disappears.</a:t>
            </a: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Verdan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1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Start Interlock (SI)</a:t>
            </a:r>
            <a:r>
              <a:rPr kumimoji="0" lang="en-GB" sz="1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: Prevent the unit from starting (all dependent units/actuators stay in their fail-safe position).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Verdana" pitchFamily="34" charset="0"/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55" y="990600"/>
            <a:ext cx="4396113" cy="2681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6" t="14709" r="79253" b="76186"/>
          <a:stretch/>
        </p:blipFill>
        <p:spPr bwMode="auto">
          <a:xfrm>
            <a:off x="4648200" y="811530"/>
            <a:ext cx="1127760" cy="891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524000"/>
            <a:ext cx="3638550" cy="2479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54" y="3783627"/>
            <a:ext cx="4396113" cy="2681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0425" y="0"/>
            <a:ext cx="574357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90600" y="990600"/>
            <a:ext cx="7391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0238" indent="-346075" algn="ctr"/>
            <a:r>
              <a:rPr lang="en-US" b="1" u="sng" dirty="0" smtClean="0">
                <a:solidFill>
                  <a:srgbClr val="002060"/>
                </a:solidFill>
                <a:latin typeface="Verdana" pitchFamily="34" charset="0"/>
                <a:cs typeface="Times New Roman" pitchFamily="18" charset="0"/>
              </a:rPr>
              <a:t>Presentation overview </a:t>
            </a:r>
          </a:p>
          <a:p>
            <a:pPr marL="630238" indent="-346075" algn="ctr"/>
            <a:endParaRPr lang="en-US" dirty="0" smtClean="0">
              <a:solidFill>
                <a:srgbClr val="002060"/>
              </a:solidFill>
              <a:latin typeface="Verdana" pitchFamily="34" charset="0"/>
              <a:cs typeface="Times New Roman" pitchFamily="18" charset="0"/>
            </a:endParaRPr>
          </a:p>
          <a:p>
            <a:pPr marL="630238" indent="-346075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Verdana" pitchFamily="34" charset="0"/>
                <a:cs typeface="Times New Roman" pitchFamily="18" charset="0"/>
              </a:rPr>
              <a:t>I/O requirements &amp; system architecture &amp; hardware</a:t>
            </a:r>
          </a:p>
          <a:p>
            <a:pPr marL="630238" indent="-346075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Verdana" pitchFamily="34" charset="0"/>
                <a:cs typeface="Times New Roman" pitchFamily="18" charset="0"/>
              </a:rPr>
              <a:t>Control rack assembly</a:t>
            </a:r>
          </a:p>
          <a:p>
            <a:pPr marL="630238" indent="-346075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Verdana" pitchFamily="34" charset="0"/>
                <a:cs typeface="Times New Roman" pitchFamily="18" charset="0"/>
              </a:rPr>
              <a:t>Software principals </a:t>
            </a:r>
          </a:p>
          <a:p>
            <a:pPr marL="630238" indent="-346075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Verdana" pitchFamily="34" charset="0"/>
                <a:cs typeface="Times New Roman" pitchFamily="18" charset="0"/>
              </a:rPr>
              <a:t>Software development</a:t>
            </a:r>
          </a:p>
          <a:p>
            <a:pPr marL="630238" indent="-346075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Verdana" pitchFamily="34" charset="0"/>
                <a:cs typeface="Times New Roman" pitchFamily="18" charset="0"/>
              </a:rPr>
              <a:t>User interface</a:t>
            </a:r>
          </a:p>
          <a:p>
            <a:pPr marL="630238" indent="-346075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Verdana" pitchFamily="34" charset="0"/>
                <a:cs typeface="Times New Roman" pitchFamily="18" charset="0"/>
              </a:rPr>
              <a:t>Access control</a:t>
            </a:r>
          </a:p>
          <a:p>
            <a:pPr marL="630238" indent="-346075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Verdana" pitchFamily="34" charset="0"/>
                <a:cs typeface="Times New Roman" pitchFamily="18" charset="0"/>
              </a:rPr>
              <a:t>Supervision layout</a:t>
            </a:r>
          </a:p>
          <a:p>
            <a:pPr marL="630238" indent="-346075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Verdana" pitchFamily="34" charset="0"/>
                <a:cs typeface="Times New Roman" pitchFamily="18" charset="0"/>
              </a:rPr>
              <a:t>SCADA interface</a:t>
            </a:r>
          </a:p>
          <a:p>
            <a:pPr marL="630238" indent="-346075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Verdana" pitchFamily="34" charset="0"/>
                <a:cs typeface="Times New Roman" pitchFamily="18" charset="0"/>
              </a:rPr>
              <a:t>Supervision tools</a:t>
            </a:r>
          </a:p>
          <a:p>
            <a:pPr marL="630238" indent="-346075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Verdana" pitchFamily="34" charset="0"/>
                <a:cs typeface="Times New Roman" pitchFamily="18" charset="0"/>
              </a:rPr>
              <a:t>Touch screen</a:t>
            </a:r>
          </a:p>
          <a:p>
            <a:pPr marL="630238" indent="-346075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Verdana" pitchFamily="34" charset="0"/>
                <a:cs typeface="Times New Roman" pitchFamily="18" charset="0"/>
              </a:rPr>
              <a:t>Online pressure enthalpy diagram</a:t>
            </a:r>
          </a:p>
          <a:p>
            <a:pPr marL="630238" indent="-346075">
              <a:lnSpc>
                <a:spcPct val="150000"/>
              </a:lnSpc>
            </a:pPr>
            <a:endParaRPr lang="en-US" dirty="0">
              <a:latin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" t="3798" r="727" b="830"/>
          <a:stretch/>
        </p:blipFill>
        <p:spPr bwMode="auto">
          <a:xfrm>
            <a:off x="1402200" y="1138800"/>
            <a:ext cx="6339601" cy="49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500" b="1" dirty="0" smtClean="0">
                <a:solidFill>
                  <a:srgbClr val="002060"/>
                </a:solidFill>
                <a:latin typeface="Verdana" pitchFamily="34" charset="0"/>
              </a:rPr>
              <a:t>MARCO </a:t>
            </a:r>
            <a:r>
              <a:rPr lang="en-US" sz="1500" b="1" dirty="0" smtClean="0">
                <a:solidFill>
                  <a:srgbClr val="C00000"/>
                </a:solidFill>
                <a:latin typeface="Verdana" pitchFamily="34" charset="0"/>
              </a:rPr>
              <a:t>touch panel </a:t>
            </a:r>
            <a:r>
              <a:rPr lang="en-US" sz="1500" b="1" dirty="0" smtClean="0">
                <a:solidFill>
                  <a:srgbClr val="002060"/>
                </a:solidFill>
                <a:latin typeface="Verdana" pitchFamily="34" charset="0"/>
              </a:rPr>
              <a:t>in UNICOS</a:t>
            </a:r>
            <a:endParaRPr lang="en-US" sz="1500" b="1" dirty="0">
              <a:solidFill>
                <a:srgbClr val="002060"/>
              </a:solidFill>
              <a:latin typeface="Verdana" pitchFamily="34" charset="0"/>
            </a:endParaRPr>
          </a:p>
        </p:txBody>
      </p:sp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649962"/>
            <a:ext cx="207264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GB" sz="1000" b="1" dirty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SIMATIC MP 277 8" TOUCH MULTI PANEL</a:t>
            </a:r>
            <a:endParaRPr lang="en-GB" sz="1000" b="1" baseline="0" dirty="0" smtClean="0">
              <a:solidFill>
                <a:srgbClr val="00206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Straight Arrow Connector 13"/>
          <p:cNvCxnSpPr>
            <a:stCxn id="13" idx="3"/>
          </p:cNvCxnSpPr>
          <p:nvPr/>
        </p:nvCxnSpPr>
        <p:spPr>
          <a:xfrm>
            <a:off x="2072640" y="926961"/>
            <a:ext cx="1889760" cy="368439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7071360" y="4578366"/>
            <a:ext cx="2072640" cy="292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pl-PL" sz="1000" b="1" baseline="0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ACCESS CONTROL PANEL</a:t>
            </a:r>
            <a:endParaRPr lang="en-GB" sz="1000" b="1" baseline="0" dirty="0" smtClean="0">
              <a:solidFill>
                <a:srgbClr val="00206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152400" y="5980446"/>
            <a:ext cx="2072640" cy="292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NAVIGATION BUTTON</a:t>
            </a:r>
            <a:endParaRPr lang="en-GB" sz="1000" b="1" baseline="0" dirty="0" smtClean="0">
              <a:solidFill>
                <a:srgbClr val="00206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1201102" y="4724400"/>
            <a:ext cx="1465898" cy="1256046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819400"/>
            <a:ext cx="2390775" cy="1138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7" name="Straight Arrow Connector 26"/>
          <p:cNvCxnSpPr>
            <a:stCxn id="1028" idx="0"/>
          </p:cNvCxnSpPr>
          <p:nvPr/>
        </p:nvCxnSpPr>
        <p:spPr>
          <a:xfrm flipH="1" flipV="1">
            <a:off x="5638801" y="1978932"/>
            <a:ext cx="2185987" cy="84046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8" idx="0"/>
          </p:cNvCxnSpPr>
          <p:nvPr/>
        </p:nvCxnSpPr>
        <p:spPr>
          <a:xfrm flipH="1" flipV="1">
            <a:off x="7741518" y="3711181"/>
            <a:ext cx="366162" cy="867185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214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" t="3798" r="721" b="830"/>
          <a:stretch/>
        </p:blipFill>
        <p:spPr bwMode="auto">
          <a:xfrm>
            <a:off x="1402015" y="1143000"/>
            <a:ext cx="6339970" cy="49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1" name="Straight Arrow Connector 20"/>
          <p:cNvCxnSpPr/>
          <p:nvPr/>
        </p:nvCxnSpPr>
        <p:spPr>
          <a:xfrm flipV="1">
            <a:off x="3647122" y="3429000"/>
            <a:ext cx="391478" cy="19260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500" b="1" dirty="0">
                <a:solidFill>
                  <a:srgbClr val="002060"/>
                </a:solidFill>
                <a:latin typeface="Verdana" pitchFamily="34" charset="0"/>
              </a:rPr>
              <a:t>MARCO </a:t>
            </a:r>
            <a:r>
              <a:rPr lang="en-US" sz="1500" b="1" dirty="0">
                <a:solidFill>
                  <a:srgbClr val="C00000"/>
                </a:solidFill>
                <a:latin typeface="Verdana" pitchFamily="34" charset="0"/>
              </a:rPr>
              <a:t>touch panel </a:t>
            </a:r>
            <a:r>
              <a:rPr lang="en-US" sz="1500" b="1" dirty="0">
                <a:solidFill>
                  <a:srgbClr val="002060"/>
                </a:solidFill>
                <a:latin typeface="Verdana" pitchFamily="34" charset="0"/>
              </a:rPr>
              <a:t>in UNICOS</a:t>
            </a:r>
          </a:p>
        </p:txBody>
      </p:sp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7162800" y="4924221"/>
            <a:ext cx="2072640" cy="292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ON/OFF WIDGET</a:t>
            </a:r>
            <a:endParaRPr lang="en-GB" sz="1000" b="1" baseline="0" dirty="0" smtClean="0">
              <a:solidFill>
                <a:srgbClr val="00206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-152400" y="2368566"/>
            <a:ext cx="2072640" cy="292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ON/OFF FACEPLATE</a:t>
            </a:r>
            <a:endParaRPr lang="en-GB" sz="1000" b="1" baseline="0" dirty="0" smtClean="0">
              <a:solidFill>
                <a:srgbClr val="00206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6" t="22996" r="45546" b="37510"/>
          <a:stretch/>
        </p:blipFill>
        <p:spPr bwMode="auto">
          <a:xfrm>
            <a:off x="309562" y="3586911"/>
            <a:ext cx="3337560" cy="2674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" name="Straight Arrow Connector 21"/>
          <p:cNvCxnSpPr/>
          <p:nvPr/>
        </p:nvCxnSpPr>
        <p:spPr>
          <a:xfrm>
            <a:off x="838200" y="2597166"/>
            <a:ext cx="914400" cy="1060434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65538" idx="0"/>
          </p:cNvCxnSpPr>
          <p:nvPr/>
        </p:nvCxnSpPr>
        <p:spPr>
          <a:xfrm flipH="1" flipV="1">
            <a:off x="4953000" y="3429000"/>
            <a:ext cx="3246120" cy="149522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290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" t="3798" r="636" b="830"/>
          <a:stretch/>
        </p:blipFill>
        <p:spPr bwMode="auto">
          <a:xfrm>
            <a:off x="1396351" y="1138800"/>
            <a:ext cx="6351298" cy="49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500" b="1" dirty="0">
                <a:solidFill>
                  <a:srgbClr val="002060"/>
                </a:solidFill>
                <a:latin typeface="Verdana" pitchFamily="34" charset="0"/>
              </a:rPr>
              <a:t>MARCO </a:t>
            </a:r>
            <a:r>
              <a:rPr lang="en-US" sz="1500" b="1" dirty="0">
                <a:solidFill>
                  <a:srgbClr val="C00000"/>
                </a:solidFill>
                <a:latin typeface="Verdana" pitchFamily="34" charset="0"/>
              </a:rPr>
              <a:t>touch panel </a:t>
            </a:r>
            <a:r>
              <a:rPr lang="en-US" sz="1500" b="1" dirty="0">
                <a:solidFill>
                  <a:srgbClr val="002060"/>
                </a:solidFill>
                <a:latin typeface="Verdana" pitchFamily="34" charset="0"/>
              </a:rPr>
              <a:t>in UNICOS</a:t>
            </a:r>
          </a:p>
        </p:txBody>
      </p:sp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Arrow Connector 15"/>
          <p:cNvCxnSpPr>
            <a:stCxn id="3075" idx="3"/>
          </p:cNvCxnSpPr>
          <p:nvPr/>
        </p:nvCxnSpPr>
        <p:spPr>
          <a:xfrm>
            <a:off x="3581400" y="1764030"/>
            <a:ext cx="381000" cy="174117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4526280" y="5834550"/>
            <a:ext cx="2072640" cy="52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ANALOG INPUT</a:t>
            </a:r>
          </a:p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WIDGET</a:t>
            </a:r>
            <a:endParaRPr lang="en-GB" sz="1000" b="1" baseline="0" dirty="0" smtClean="0">
              <a:solidFill>
                <a:srgbClr val="00206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Straight Arrow Connector 20"/>
          <p:cNvCxnSpPr>
            <a:stCxn id="22" idx="0"/>
            <a:endCxn id="3075" idx="2"/>
          </p:cNvCxnSpPr>
          <p:nvPr/>
        </p:nvCxnSpPr>
        <p:spPr>
          <a:xfrm flipV="1">
            <a:off x="872490" y="2613660"/>
            <a:ext cx="1036320" cy="107174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-163830" y="3685401"/>
            <a:ext cx="207264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ANALOG INPUT</a:t>
            </a:r>
          </a:p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FACEPLATE</a:t>
            </a:r>
            <a:endParaRPr lang="en-GB" sz="1000" b="1" baseline="0" dirty="0" smtClean="0">
              <a:solidFill>
                <a:srgbClr val="00206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Straight Arrow Connector 23"/>
          <p:cNvCxnSpPr>
            <a:stCxn id="65538" idx="0"/>
          </p:cNvCxnSpPr>
          <p:nvPr/>
        </p:nvCxnSpPr>
        <p:spPr>
          <a:xfrm flipH="1" flipV="1">
            <a:off x="3962400" y="3733801"/>
            <a:ext cx="1600200" cy="2100749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45" t="22996" r="14546" b="51912"/>
          <a:stretch/>
        </p:blipFill>
        <p:spPr bwMode="auto">
          <a:xfrm>
            <a:off x="236220" y="914400"/>
            <a:ext cx="3345180" cy="1699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082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" t="3798" r="636" b="830"/>
          <a:stretch/>
        </p:blipFill>
        <p:spPr bwMode="auto">
          <a:xfrm>
            <a:off x="1399276" y="1138800"/>
            <a:ext cx="6345449" cy="49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500" b="1" dirty="0">
                <a:solidFill>
                  <a:srgbClr val="002060"/>
                </a:solidFill>
                <a:latin typeface="Verdana" pitchFamily="34" charset="0"/>
              </a:rPr>
              <a:t>MARCO </a:t>
            </a:r>
            <a:r>
              <a:rPr lang="en-US" sz="1500" b="1" dirty="0">
                <a:solidFill>
                  <a:srgbClr val="C00000"/>
                </a:solidFill>
                <a:latin typeface="Verdana" pitchFamily="34" charset="0"/>
              </a:rPr>
              <a:t>touch panel </a:t>
            </a:r>
            <a:r>
              <a:rPr lang="en-US" sz="1500" b="1" dirty="0">
                <a:solidFill>
                  <a:srgbClr val="002060"/>
                </a:solidFill>
                <a:latin typeface="Verdana" pitchFamily="34" charset="0"/>
              </a:rPr>
              <a:t>in UNICOS</a:t>
            </a:r>
          </a:p>
        </p:txBody>
      </p:sp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4648200" y="3200400"/>
            <a:ext cx="1219200" cy="53340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295400" y="2410599"/>
            <a:ext cx="3048000" cy="56120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-320040" y="2133600"/>
            <a:ext cx="207264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PID CONTROLLER</a:t>
            </a:r>
          </a:p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WIDGET</a:t>
            </a:r>
            <a:endParaRPr lang="en-GB" sz="1000" b="1" baseline="0" dirty="0" smtClean="0">
              <a:solidFill>
                <a:srgbClr val="00206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63" t="33122" r="14546" b="26371"/>
          <a:stretch/>
        </p:blipFill>
        <p:spPr bwMode="auto">
          <a:xfrm>
            <a:off x="5791200" y="3640260"/>
            <a:ext cx="3276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7540869" y="2057400"/>
            <a:ext cx="180125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PID CONTROLLER</a:t>
            </a:r>
          </a:p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FACEPLATE</a:t>
            </a:r>
            <a:endParaRPr lang="en-GB" sz="1000" b="1" baseline="0" dirty="0" smtClean="0">
              <a:solidFill>
                <a:srgbClr val="00206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Straight Arrow Connector 21"/>
          <p:cNvCxnSpPr>
            <a:stCxn id="21" idx="2"/>
          </p:cNvCxnSpPr>
          <p:nvPr/>
        </p:nvCxnSpPr>
        <p:spPr>
          <a:xfrm flipH="1">
            <a:off x="7540869" y="2611398"/>
            <a:ext cx="900626" cy="1028862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786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500" b="1" dirty="0">
                <a:solidFill>
                  <a:srgbClr val="002060"/>
                </a:solidFill>
                <a:latin typeface="Verdana" pitchFamily="34" charset="0"/>
              </a:rPr>
              <a:t>MARCO </a:t>
            </a:r>
            <a:r>
              <a:rPr lang="en-US" sz="1500" b="1" dirty="0">
                <a:solidFill>
                  <a:srgbClr val="C00000"/>
                </a:solidFill>
                <a:latin typeface="Verdana" pitchFamily="34" charset="0"/>
              </a:rPr>
              <a:t>touch panel </a:t>
            </a:r>
            <a:r>
              <a:rPr lang="en-US" sz="1500" b="1" dirty="0">
                <a:solidFill>
                  <a:srgbClr val="002060"/>
                </a:solidFill>
                <a:latin typeface="Verdana" pitchFamily="34" charset="0"/>
              </a:rPr>
              <a:t>in UNICOS</a:t>
            </a:r>
          </a:p>
        </p:txBody>
      </p:sp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" t="3798" r="637" b="830"/>
          <a:stretch/>
        </p:blipFill>
        <p:spPr bwMode="auto">
          <a:xfrm>
            <a:off x="1402200" y="1138800"/>
            <a:ext cx="6339601" cy="49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64" t="32785" r="29659" b="51125"/>
          <a:stretch/>
        </p:blipFill>
        <p:spPr bwMode="auto">
          <a:xfrm>
            <a:off x="7266696" y="2186940"/>
            <a:ext cx="1590675" cy="108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Straight Arrow Connector 17"/>
          <p:cNvCxnSpPr>
            <a:stCxn id="21" idx="0"/>
          </p:cNvCxnSpPr>
          <p:nvPr/>
        </p:nvCxnSpPr>
        <p:spPr>
          <a:xfrm flipV="1">
            <a:off x="807720" y="3733800"/>
            <a:ext cx="3840480" cy="123444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4953000" y="3733800"/>
            <a:ext cx="1066800" cy="30480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-228600" y="4968240"/>
            <a:ext cx="207264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ANALOG</a:t>
            </a:r>
          </a:p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WIDGET</a:t>
            </a:r>
            <a:endParaRPr lang="en-GB" sz="1000" b="1" baseline="0" dirty="0" smtClean="0">
              <a:solidFill>
                <a:srgbClr val="00206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Straight Arrow Connector 22"/>
          <p:cNvCxnSpPr>
            <a:stCxn id="24" idx="0"/>
            <a:endCxn id="5124" idx="1"/>
          </p:cNvCxnSpPr>
          <p:nvPr/>
        </p:nvCxnSpPr>
        <p:spPr>
          <a:xfrm flipV="1">
            <a:off x="3200400" y="5109210"/>
            <a:ext cx="2362200" cy="874752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2164080" y="5983962"/>
            <a:ext cx="207264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ANALOG</a:t>
            </a:r>
          </a:p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FACEPLATE</a:t>
            </a:r>
            <a:endParaRPr lang="en-GB" sz="1000" b="1" baseline="0" dirty="0" smtClean="0">
              <a:solidFill>
                <a:srgbClr val="00206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72" t="26371" r="14637" b="35260"/>
          <a:stretch/>
        </p:blipFill>
        <p:spPr bwMode="auto">
          <a:xfrm>
            <a:off x="5562600" y="3810000"/>
            <a:ext cx="3528060" cy="2598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5" name="Straight Arrow Connector 34"/>
          <p:cNvCxnSpPr>
            <a:stCxn id="5125" idx="2"/>
          </p:cNvCxnSpPr>
          <p:nvPr/>
        </p:nvCxnSpPr>
        <p:spPr>
          <a:xfrm flipH="1">
            <a:off x="6858000" y="3276600"/>
            <a:ext cx="1204034" cy="254127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879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" t="3798" r="636" b="830"/>
          <a:stretch/>
        </p:blipFill>
        <p:spPr bwMode="auto">
          <a:xfrm>
            <a:off x="1399276" y="1138800"/>
            <a:ext cx="6345449" cy="49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500" b="1" dirty="0">
                <a:solidFill>
                  <a:srgbClr val="002060"/>
                </a:solidFill>
                <a:latin typeface="Verdana" pitchFamily="34" charset="0"/>
              </a:rPr>
              <a:t>MARCO </a:t>
            </a:r>
            <a:r>
              <a:rPr lang="en-US" sz="1500" b="1" dirty="0">
                <a:solidFill>
                  <a:srgbClr val="C00000"/>
                </a:solidFill>
                <a:latin typeface="Verdana" pitchFamily="34" charset="0"/>
              </a:rPr>
              <a:t>touch panel </a:t>
            </a:r>
            <a:r>
              <a:rPr lang="en-US" sz="1500" b="1" dirty="0">
                <a:solidFill>
                  <a:srgbClr val="002060"/>
                </a:solidFill>
                <a:latin typeface="Verdana" pitchFamily="34" charset="0"/>
              </a:rPr>
              <a:t>in UNICOS</a:t>
            </a:r>
          </a:p>
        </p:txBody>
      </p:sp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7342749" y="3450602"/>
            <a:ext cx="180125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ANADO</a:t>
            </a:r>
          </a:p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WIDGET</a:t>
            </a:r>
            <a:endParaRPr lang="en-GB" sz="1000" b="1" baseline="0" dirty="0" smtClean="0">
              <a:solidFill>
                <a:srgbClr val="00206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4953000" y="5999202"/>
            <a:ext cx="180125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FULL STOP</a:t>
            </a:r>
          </a:p>
          <a:p>
            <a:pPr lvl="0" algn="ctr">
              <a:lnSpc>
                <a:spcPct val="150000"/>
              </a:lnSpc>
            </a:pPr>
            <a:r>
              <a:rPr lang="pl-PL" sz="1000" b="1" baseline="0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INTERLOCK</a:t>
            </a:r>
            <a:endParaRPr lang="en-GB" sz="1000" b="1" baseline="0" dirty="0" smtClean="0">
              <a:solidFill>
                <a:srgbClr val="00206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5105400" y="3752298"/>
            <a:ext cx="2743200" cy="362502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-76201" y="2057400"/>
            <a:ext cx="180125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ANADO</a:t>
            </a:r>
          </a:p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FACEPLATE</a:t>
            </a:r>
            <a:endParaRPr lang="en-GB" sz="1000" b="1" baseline="0" dirty="0" smtClean="0">
              <a:solidFill>
                <a:srgbClr val="00206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Straight Arrow Connector 24"/>
          <p:cNvCxnSpPr>
            <a:stCxn id="24" idx="2"/>
            <a:endCxn id="6147" idx="0"/>
          </p:cNvCxnSpPr>
          <p:nvPr/>
        </p:nvCxnSpPr>
        <p:spPr>
          <a:xfrm>
            <a:off x="824425" y="2611398"/>
            <a:ext cx="1050095" cy="1198602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46" t="21758" r="14272" b="39986"/>
          <a:stretch/>
        </p:blipFill>
        <p:spPr bwMode="auto">
          <a:xfrm>
            <a:off x="190500" y="3810000"/>
            <a:ext cx="336804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" name="Straight Arrow Connector 21"/>
          <p:cNvCxnSpPr>
            <a:stCxn id="18" idx="0"/>
          </p:cNvCxnSpPr>
          <p:nvPr/>
        </p:nvCxnSpPr>
        <p:spPr>
          <a:xfrm flipH="1" flipV="1">
            <a:off x="3429000" y="4379400"/>
            <a:ext cx="2424626" cy="1619802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8" idx="0"/>
          </p:cNvCxnSpPr>
          <p:nvPr/>
        </p:nvCxnSpPr>
        <p:spPr>
          <a:xfrm flipH="1" flipV="1">
            <a:off x="4267200" y="4114800"/>
            <a:ext cx="1586426" cy="1884402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473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" t="3798" r="636" b="1617"/>
          <a:stretch/>
        </p:blipFill>
        <p:spPr bwMode="auto">
          <a:xfrm>
            <a:off x="1369907" y="1138800"/>
            <a:ext cx="6404186" cy="49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500" b="1" dirty="0">
                <a:solidFill>
                  <a:srgbClr val="002060"/>
                </a:solidFill>
                <a:latin typeface="Verdana" pitchFamily="34" charset="0"/>
              </a:rPr>
              <a:t>MARCO </a:t>
            </a:r>
            <a:r>
              <a:rPr lang="en-US" sz="1500" b="1" dirty="0">
                <a:solidFill>
                  <a:srgbClr val="C00000"/>
                </a:solidFill>
                <a:latin typeface="Verdana" pitchFamily="34" charset="0"/>
              </a:rPr>
              <a:t>touch panel </a:t>
            </a:r>
            <a:r>
              <a:rPr lang="en-US" sz="1500" b="1" dirty="0">
                <a:solidFill>
                  <a:srgbClr val="002060"/>
                </a:solidFill>
                <a:latin typeface="Verdana" pitchFamily="34" charset="0"/>
              </a:rPr>
              <a:t>in UNICOS</a:t>
            </a:r>
          </a:p>
        </p:txBody>
      </p:sp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Straight Arrow Connector 20"/>
          <p:cNvCxnSpPr>
            <a:stCxn id="22" idx="2"/>
            <a:endCxn id="7171" idx="0"/>
          </p:cNvCxnSpPr>
          <p:nvPr/>
        </p:nvCxnSpPr>
        <p:spPr>
          <a:xfrm flipH="1">
            <a:off x="7452148" y="1560984"/>
            <a:ext cx="1008397" cy="1845156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7777089" y="1006986"/>
            <a:ext cx="136691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ANALOG ALARM</a:t>
            </a:r>
          </a:p>
          <a:p>
            <a:pPr lvl="0" algn="ctr">
              <a:lnSpc>
                <a:spcPct val="150000"/>
              </a:lnSpc>
            </a:pPr>
            <a:r>
              <a:rPr lang="pl-PL" sz="1000" b="1" baseline="0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FACEPLATE</a:t>
            </a:r>
            <a:endParaRPr lang="en-GB" sz="1000" b="1" baseline="0" dirty="0" smtClean="0">
              <a:solidFill>
                <a:srgbClr val="00206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3409952" y="2743200"/>
            <a:ext cx="3143248" cy="76200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64" t="32334" r="14272" b="36949"/>
          <a:stretch/>
        </p:blipFill>
        <p:spPr bwMode="auto">
          <a:xfrm>
            <a:off x="6263428" y="3406140"/>
            <a:ext cx="2377440" cy="2080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5730240" y="6014442"/>
            <a:ext cx="196596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ALARM ACKNOWLEDGE </a:t>
            </a:r>
            <a:r>
              <a:rPr lang="pl-PL" sz="1000" b="1" dirty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BUTTON</a:t>
            </a:r>
            <a:endParaRPr lang="en-GB" sz="1000" b="1" baseline="0" dirty="0" smtClean="0">
              <a:solidFill>
                <a:srgbClr val="00206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Straight Arrow Connector 26"/>
          <p:cNvCxnSpPr>
            <a:stCxn id="26" idx="0"/>
          </p:cNvCxnSpPr>
          <p:nvPr/>
        </p:nvCxnSpPr>
        <p:spPr>
          <a:xfrm flipV="1">
            <a:off x="6713220" y="5410200"/>
            <a:ext cx="1516380" cy="604242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295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500" b="1" dirty="0">
                <a:solidFill>
                  <a:srgbClr val="002060"/>
                </a:solidFill>
                <a:latin typeface="Verdana" pitchFamily="34" charset="0"/>
              </a:rPr>
              <a:t>MARCO </a:t>
            </a:r>
            <a:r>
              <a:rPr lang="en-US" sz="1500" b="1" dirty="0">
                <a:solidFill>
                  <a:srgbClr val="C00000"/>
                </a:solidFill>
                <a:latin typeface="Verdana" pitchFamily="34" charset="0"/>
              </a:rPr>
              <a:t>touch panel </a:t>
            </a:r>
            <a:r>
              <a:rPr lang="en-US" sz="1500" b="1" dirty="0">
                <a:solidFill>
                  <a:srgbClr val="002060"/>
                </a:solidFill>
                <a:latin typeface="Verdana" pitchFamily="34" charset="0"/>
              </a:rPr>
              <a:t>in UNICOS</a:t>
            </a:r>
          </a:p>
        </p:txBody>
      </p:sp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7620000" y="1424970"/>
            <a:ext cx="1366911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lnSpc>
                <a:spcPct val="150000"/>
              </a:lnSpc>
            </a:pPr>
            <a:endParaRPr lang="pl-PL" sz="1000" b="1" dirty="0" smtClean="0">
              <a:solidFill>
                <a:srgbClr val="00206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DIGITAL ALARM</a:t>
            </a:r>
          </a:p>
          <a:p>
            <a:pPr lvl="0" algn="ctr">
              <a:lnSpc>
                <a:spcPct val="150000"/>
              </a:lnSpc>
            </a:pPr>
            <a:r>
              <a:rPr lang="pl-PL" sz="1000" b="1" baseline="0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FACEPLATE</a:t>
            </a:r>
            <a:endParaRPr lang="en-GB" sz="1000" b="1" baseline="0" dirty="0" smtClean="0">
              <a:solidFill>
                <a:srgbClr val="00206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7239000" y="4399002"/>
            <a:ext cx="207264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ALARM</a:t>
            </a:r>
          </a:p>
          <a:p>
            <a:pPr lvl="0" algn="ctr">
              <a:lnSpc>
                <a:spcPct val="150000"/>
              </a:lnSpc>
            </a:pPr>
            <a:r>
              <a:rPr lang="pl-PL" sz="1000" b="1" baseline="0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BLOCKED</a:t>
            </a:r>
            <a:endParaRPr lang="en-GB" sz="1000" b="1" baseline="0" dirty="0" smtClean="0">
              <a:solidFill>
                <a:srgbClr val="00206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" t="3798" r="636" b="830"/>
          <a:stretch/>
        </p:blipFill>
        <p:spPr bwMode="auto">
          <a:xfrm>
            <a:off x="1295400" y="990600"/>
            <a:ext cx="6351298" cy="49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" name="Straight Arrow Connector 19"/>
          <p:cNvCxnSpPr/>
          <p:nvPr/>
        </p:nvCxnSpPr>
        <p:spPr>
          <a:xfrm flipH="1" flipV="1">
            <a:off x="6629400" y="3733800"/>
            <a:ext cx="1295400" cy="83820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6019800" y="2150745"/>
            <a:ext cx="1981200" cy="114681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3276600" y="3200400"/>
            <a:ext cx="4648200" cy="137160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009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" t="3798" r="636" b="830"/>
          <a:stretch/>
        </p:blipFill>
        <p:spPr bwMode="auto">
          <a:xfrm>
            <a:off x="1399276" y="1138800"/>
            <a:ext cx="6345449" cy="49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500" b="1" dirty="0">
                <a:solidFill>
                  <a:srgbClr val="002060"/>
                </a:solidFill>
                <a:latin typeface="Verdana" pitchFamily="34" charset="0"/>
              </a:rPr>
              <a:t>MARCO </a:t>
            </a:r>
            <a:r>
              <a:rPr lang="en-US" sz="1500" b="1" dirty="0">
                <a:solidFill>
                  <a:srgbClr val="C00000"/>
                </a:solidFill>
                <a:latin typeface="Verdana" pitchFamily="34" charset="0"/>
              </a:rPr>
              <a:t>touch panel </a:t>
            </a:r>
            <a:r>
              <a:rPr lang="en-US" sz="1500" b="1" dirty="0">
                <a:solidFill>
                  <a:srgbClr val="002060"/>
                </a:solidFill>
                <a:latin typeface="Verdana" pitchFamily="34" charset="0"/>
              </a:rPr>
              <a:t>in UNICOS</a:t>
            </a:r>
          </a:p>
        </p:txBody>
      </p:sp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7376160" y="1304508"/>
            <a:ext cx="2072640" cy="292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PCO FACEPLATE</a:t>
            </a:r>
          </a:p>
        </p:txBody>
      </p:sp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-335280" y="2346651"/>
            <a:ext cx="207264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PCO</a:t>
            </a:r>
          </a:p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WIDGET</a:t>
            </a:r>
            <a:endParaRPr lang="en-GB" sz="1000" b="1" baseline="0" dirty="0" smtClean="0">
              <a:solidFill>
                <a:srgbClr val="00206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143000" y="2462522"/>
            <a:ext cx="1524000" cy="21209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22" idx="2"/>
          </p:cNvCxnSpPr>
          <p:nvPr/>
        </p:nvCxnSpPr>
        <p:spPr>
          <a:xfrm flipH="1">
            <a:off x="5943600" y="1596576"/>
            <a:ext cx="2468880" cy="537024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7391400" y="2070132"/>
            <a:ext cx="2072640" cy="292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pl-PL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PCO ALARMS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6781800" y="2250424"/>
            <a:ext cx="1143000" cy="318147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625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500" b="1" dirty="0">
                <a:solidFill>
                  <a:srgbClr val="002060"/>
                </a:solidFill>
                <a:latin typeface="Verdana" pitchFamily="34" charset="0"/>
              </a:rPr>
              <a:t>MARCO </a:t>
            </a:r>
            <a:r>
              <a:rPr lang="en-US" sz="1500" b="1" dirty="0">
                <a:solidFill>
                  <a:srgbClr val="C00000"/>
                </a:solidFill>
                <a:latin typeface="Verdana" pitchFamily="34" charset="0"/>
              </a:rPr>
              <a:t>touch panel </a:t>
            </a:r>
            <a:r>
              <a:rPr lang="en-US" sz="1500" b="1" dirty="0">
                <a:solidFill>
                  <a:srgbClr val="002060"/>
                </a:solidFill>
                <a:latin typeface="Verdana" pitchFamily="34" charset="0"/>
              </a:rPr>
              <a:t>in UNICOS</a:t>
            </a:r>
          </a:p>
        </p:txBody>
      </p:sp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062600"/>
            <a:ext cx="6588629" cy="49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036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Verdana" pitchFamily="34" charset="0"/>
            </a:endParaRPr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500" b="1" kern="0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+mj-ea"/>
                <a:cs typeface="Times New Roman" pitchFamily="18" charset="0"/>
              </a:rPr>
              <a:t>I/O number &amp; system architecture &amp; hardware</a:t>
            </a:r>
            <a:endParaRPr lang="en-US" sz="1500" b="1" kern="0" dirty="0">
              <a:solidFill>
                <a:schemeClr val="accent6">
                  <a:lumMod val="75000"/>
                </a:schemeClr>
              </a:solidFill>
              <a:latin typeface="Verdana" pitchFamily="34" charset="0"/>
              <a:ea typeface="+mj-ea"/>
              <a:cs typeface="Times New Roman" pitchFamily="18" charset="0"/>
            </a:endParaRPr>
          </a:p>
        </p:txBody>
      </p:sp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2" name="Line 4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Verdana" pitchFamily="34" charset="0"/>
            </a:endParaRPr>
          </a:p>
        </p:txBody>
      </p:sp>
      <p:sp>
        <p:nvSpPr>
          <p:cNvPr id="133" name="Line 4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Verdana" pitchFamily="34" charset="0"/>
            </a:endParaRPr>
          </a:p>
        </p:txBody>
      </p:sp>
      <p:graphicFrame>
        <p:nvGraphicFramePr>
          <p:cNvPr id="179" name="Table 178"/>
          <p:cNvGraphicFramePr>
            <a:graphicFrameLocks noGrp="1"/>
          </p:cNvGraphicFramePr>
          <p:nvPr/>
        </p:nvGraphicFramePr>
        <p:xfrm>
          <a:off x="609600" y="4343400"/>
          <a:ext cx="5486400" cy="2061413"/>
        </p:xfrm>
        <a:graphic>
          <a:graphicData uri="http://schemas.openxmlformats.org/drawingml/2006/table">
            <a:tbl>
              <a:tblPr/>
              <a:tblGrid>
                <a:gridCol w="3129072"/>
                <a:gridCol w="1683806"/>
                <a:gridCol w="673522"/>
              </a:tblGrid>
              <a:tr h="218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Component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Type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Piece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22981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S7-300 CPU 315-2 PN/DP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6ES7315-2EH14-0AB0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1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S7, MICRO MEMORY CARD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6ES7953-8LL20-0AA0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1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S7-300, 8AI, RES. 9/12/14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6ES7331-7KF02-0AB0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1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S7-300, 8AO, U/I, 11/12 BITS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6ES7332-5HF00-0AB0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1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S7-300, 8AI ,2/3/4 Wire Resist Res9/12/14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6ES7331-7PF01-0AB0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1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S7-300, 32DI, 24 V DC, 1 X 40 PIN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6ES7321-1BL00-0AA0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16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S7-300, 32DO, 24V DC, 0.5A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6ES7322-1BL00-0AA0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81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SIMATIC 8" TOUCH TFT MULTI PANEL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6AV6643-0CB01-1AX1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80" name="Table 179"/>
          <p:cNvGraphicFramePr>
            <a:graphicFrameLocks noGrp="1"/>
          </p:cNvGraphicFramePr>
          <p:nvPr/>
        </p:nvGraphicFramePr>
        <p:xfrm>
          <a:off x="4495800" y="1371601"/>
          <a:ext cx="2057400" cy="1295399"/>
        </p:xfrm>
        <a:graphic>
          <a:graphicData uri="http://schemas.openxmlformats.org/drawingml/2006/table">
            <a:tbl>
              <a:tblPr/>
              <a:tblGrid>
                <a:gridCol w="1028700"/>
                <a:gridCol w="1028700"/>
              </a:tblGrid>
              <a:tr h="2491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I/O Type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Number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261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1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Verdana" pitchFamily="34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Verdana" pitchFamily="34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Verdana" pitchFamily="34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Verdana" pitchFamily="34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Verdana" pitchFamily="34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Verdana" pitchFamily="34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48129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1371600"/>
            <a:ext cx="3492876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2" name="Rectangle 181"/>
          <p:cNvSpPr/>
          <p:nvPr/>
        </p:nvSpPr>
        <p:spPr>
          <a:xfrm>
            <a:off x="381000" y="1094601"/>
            <a:ext cx="3733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-114300" algn="ctr">
              <a:defRPr/>
            </a:pP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cs typeface="Times New Roman" pitchFamily="18" charset="0"/>
              </a:rPr>
              <a:t>Control system </a:t>
            </a:r>
            <a:r>
              <a:rPr lang="en-US" sz="1200" b="1" dirty="0" smtClean="0">
                <a:solidFill>
                  <a:srgbClr val="C00000"/>
                </a:solidFill>
                <a:latin typeface="Verdana" pitchFamily="34" charset="0"/>
                <a:cs typeface="Times New Roman" pitchFamily="18" charset="0"/>
              </a:rPr>
              <a:t>architecture</a:t>
            </a:r>
            <a:endParaRPr lang="en-US" sz="1200" dirty="0" smtClean="0">
              <a:solidFill>
                <a:srgbClr val="C00000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183" name="Rectangle 182"/>
          <p:cNvSpPr/>
          <p:nvPr/>
        </p:nvSpPr>
        <p:spPr>
          <a:xfrm>
            <a:off x="1066800" y="4066401"/>
            <a:ext cx="4419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-114300" algn="ctr">
              <a:defRPr/>
            </a:pP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cs typeface="Times New Roman" pitchFamily="18" charset="0"/>
              </a:rPr>
              <a:t>Selected </a:t>
            </a:r>
            <a:r>
              <a:rPr lang="en-US" sz="1200" b="1" dirty="0" smtClean="0">
                <a:solidFill>
                  <a:srgbClr val="C00000"/>
                </a:solidFill>
                <a:latin typeface="Verdana" pitchFamily="34" charset="0"/>
                <a:cs typeface="Times New Roman" pitchFamily="18" charset="0"/>
              </a:rPr>
              <a:t>hardware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cs typeface="Times New Roman" pitchFamily="18" charset="0"/>
              </a:rPr>
              <a:t> conforming CERN standard</a:t>
            </a:r>
            <a:endParaRPr lang="en-US" sz="1200" dirty="0" smtClean="0">
              <a:solidFill>
                <a:srgbClr val="002060"/>
              </a:solidFill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184" name="Rectangle 183"/>
          <p:cNvSpPr/>
          <p:nvPr/>
        </p:nvSpPr>
        <p:spPr>
          <a:xfrm>
            <a:off x="4495800" y="1066800"/>
            <a:ext cx="2057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-114300" algn="ctr">
              <a:defRPr/>
            </a:pPr>
            <a:r>
              <a:rPr lang="en-US" sz="1200" b="1" dirty="0" smtClean="0">
                <a:solidFill>
                  <a:srgbClr val="C00000"/>
                </a:solidFill>
                <a:latin typeface="Verdana" pitchFamily="34" charset="0"/>
                <a:cs typeface="Times New Roman" pitchFamily="18" charset="0"/>
              </a:rPr>
              <a:t>I/O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cs typeface="Times New Roman" pitchFamily="18" charset="0"/>
              </a:rPr>
              <a:t> requirements </a:t>
            </a:r>
            <a:endParaRPr lang="en-US" sz="1200" dirty="0" smtClean="0">
              <a:solidFill>
                <a:srgbClr val="002060"/>
              </a:solidFill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18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90800" y="2362200"/>
            <a:ext cx="1143000" cy="1555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8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34200" y="2514600"/>
            <a:ext cx="1636713" cy="226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500" b="1" dirty="0" smtClean="0">
                <a:solidFill>
                  <a:srgbClr val="002060"/>
                </a:solidFill>
                <a:latin typeface="Verdana" pitchFamily="34" charset="0"/>
              </a:rPr>
              <a:t>Online p-H diagram</a:t>
            </a:r>
            <a:endParaRPr lang="en-US" sz="1500" b="1" dirty="0">
              <a:solidFill>
                <a:srgbClr val="002060"/>
              </a:solidFill>
              <a:latin typeface="Verdana" pitchFamily="34" charset="0"/>
            </a:endParaRPr>
          </a:p>
        </p:txBody>
      </p:sp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857986"/>
            <a:ext cx="6629400" cy="5314214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1143000" y="6156652"/>
            <a:ext cx="51816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1000" b="1" dirty="0" smtClean="0">
                <a:solidFill>
                  <a:srgbClr val="C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* </a:t>
            </a:r>
            <a:r>
              <a:rPr lang="en-US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Still to be implemented in MARCO </a:t>
            </a:r>
            <a:r>
              <a:rPr lang="en-US" sz="1000" b="1" dirty="0" err="1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WinCC</a:t>
            </a:r>
            <a:r>
              <a:rPr lang="en-US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-OA applications</a:t>
            </a:r>
            <a:endParaRPr lang="pl-PL" sz="1000" b="1" dirty="0" smtClean="0">
              <a:solidFill>
                <a:srgbClr val="00206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36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n-US" b="1" dirty="0">
              <a:solidFill>
                <a:srgbClr val="002060"/>
              </a:solidFill>
            </a:endParaRPr>
          </a:p>
        </p:txBody>
      </p:sp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304800" y="2514600"/>
            <a:ext cx="8763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</a:rPr>
              <a:t>Thank You for Your attention.</a:t>
            </a:r>
          </a:p>
          <a:p>
            <a:pPr algn="ctr"/>
            <a:endParaRPr lang="en-US" b="1" dirty="0" smtClean="0">
              <a:solidFill>
                <a:srgbClr val="002060"/>
              </a:solidFill>
            </a:endParaRPr>
          </a:p>
          <a:p>
            <a:pPr algn="ctr"/>
            <a:endParaRPr lang="en-US" b="1" dirty="0" smtClean="0">
              <a:solidFill>
                <a:srgbClr val="002060"/>
              </a:solidFill>
            </a:endParaRPr>
          </a:p>
          <a:p>
            <a:pPr algn="ctr"/>
            <a:endParaRPr lang="en-US" b="1" dirty="0" smtClean="0">
              <a:solidFill>
                <a:srgbClr val="002060"/>
              </a:solidFill>
            </a:endParaRPr>
          </a:p>
          <a:p>
            <a:pPr algn="ctr"/>
            <a:endParaRPr lang="en-US" b="1" dirty="0" smtClean="0">
              <a:solidFill>
                <a:srgbClr val="002060"/>
              </a:solidFill>
            </a:endParaRPr>
          </a:p>
          <a:p>
            <a:pPr algn="ctr"/>
            <a:endParaRPr lang="en-US" b="1" dirty="0" smtClean="0">
              <a:solidFill>
                <a:srgbClr val="00206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4267200"/>
            <a:ext cx="91440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UNICOS framework - more details can be found:</a:t>
            </a:r>
          </a:p>
          <a:p>
            <a:pPr algn="ctr"/>
            <a:r>
              <a:rPr lang="en-US" sz="1500" dirty="0" smtClean="0">
                <a:solidFill>
                  <a:srgbClr val="002060"/>
                </a:solidFill>
                <a:hlinkClick r:id="rId6"/>
              </a:rPr>
              <a:t>http://j2eeps.cern.ch/wikis/display/EN/UNICOS-CPC+Documentation</a:t>
            </a:r>
            <a:endParaRPr lang="en-US" sz="1500" dirty="0" smtClean="0">
              <a:solidFill>
                <a:srgbClr val="002060"/>
              </a:solidFill>
            </a:endParaRPr>
          </a:p>
          <a:p>
            <a:pPr algn="ctr"/>
            <a:endParaRPr lang="en-US" b="1" dirty="0" smtClean="0">
              <a:solidFill>
                <a:srgbClr val="002060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500" b="1" kern="0" dirty="0" smtClean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+mj-ea"/>
                <a:cs typeface="Times New Roman" pitchFamily="18" charset="0"/>
              </a:rPr>
              <a:t>Rack assembly – </a:t>
            </a:r>
            <a:r>
              <a:rPr lang="en-US" sz="1500" b="1" kern="0" dirty="0" smtClean="0">
                <a:solidFill>
                  <a:srgbClr val="C00000"/>
                </a:solidFill>
                <a:latin typeface="Verdana" pitchFamily="34" charset="0"/>
                <a:ea typeface="+mj-ea"/>
                <a:cs typeface="Times New Roman" pitchFamily="18" charset="0"/>
              </a:rPr>
              <a:t>completed </a:t>
            </a:r>
            <a:r>
              <a:rPr lang="en-US" sz="1500" b="1" kern="0" dirty="0" smtClean="0">
                <a:solidFill>
                  <a:srgbClr val="002060"/>
                </a:solidFill>
                <a:latin typeface="Verdana" pitchFamily="34" charset="0"/>
                <a:ea typeface="+mj-ea"/>
                <a:cs typeface="Times New Roman" pitchFamily="18" charset="0"/>
              </a:rPr>
              <a:t>thanks to MPI</a:t>
            </a:r>
            <a:endParaRPr lang="en-US" sz="1500" b="1" kern="0" dirty="0">
              <a:solidFill>
                <a:srgbClr val="002060"/>
              </a:solidFill>
              <a:latin typeface="Verdana" pitchFamily="34" charset="0"/>
              <a:ea typeface="+mj-ea"/>
              <a:cs typeface="Times New Roman" pitchFamily="18" charset="0"/>
            </a:endParaRPr>
          </a:p>
        </p:txBody>
      </p:sp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2" name="Line 4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" name="Line 4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1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588894" y="1167734"/>
            <a:ext cx="555510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-114300">
              <a:defRPr/>
            </a:pP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cs typeface="Times New Roman" pitchFamily="18" charset="0"/>
              </a:rPr>
              <a:t>Control rack waiting to be placed into MARCO frame.</a:t>
            </a:r>
            <a:endParaRPr lang="en-US" sz="1200" dirty="0" smtClean="0">
              <a:solidFill>
                <a:srgbClr val="002060"/>
              </a:solidFill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21" name="Picture 2" descr="F:\Marco photos for Maciek\IMG_8646.jpg"/>
          <p:cNvPicPr>
            <a:picLocks noChangeAspect="1" noChangeArrowheads="1"/>
          </p:cNvPicPr>
          <p:nvPr/>
        </p:nvPicPr>
        <p:blipFill>
          <a:blip r:embed="rId6" cstate="print"/>
          <a:srcRect r="3503"/>
          <a:stretch>
            <a:fillRect/>
          </a:stretch>
        </p:blipFill>
        <p:spPr bwMode="auto">
          <a:xfrm>
            <a:off x="304800" y="1178033"/>
            <a:ext cx="3198291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ight Arrow 21"/>
          <p:cNvSpPr/>
          <p:nvPr/>
        </p:nvSpPr>
        <p:spPr>
          <a:xfrm rot="2159367">
            <a:off x="3284399" y="3179816"/>
            <a:ext cx="762000" cy="533400"/>
          </a:xfrm>
          <a:prstGeom prst="rightArrow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546" y="3091200"/>
            <a:ext cx="2604054" cy="31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678" y="3091200"/>
            <a:ext cx="2628722" cy="31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545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500" b="1" dirty="0" smtClean="0">
                <a:solidFill>
                  <a:srgbClr val="002060"/>
                </a:solidFill>
                <a:latin typeface="Verdana" pitchFamily="34" charset="0"/>
              </a:rPr>
              <a:t/>
            </a:r>
            <a:br>
              <a:rPr lang="en-US" sz="1500" b="1" dirty="0" smtClean="0">
                <a:solidFill>
                  <a:srgbClr val="002060"/>
                </a:solidFill>
                <a:latin typeface="Verdana" pitchFamily="34" charset="0"/>
              </a:rPr>
            </a:br>
            <a:r>
              <a:rPr lang="en-US" sz="1500" b="1" dirty="0" smtClean="0">
                <a:solidFill>
                  <a:srgbClr val="002060"/>
                </a:solidFill>
                <a:latin typeface="Verdana" pitchFamily="34" charset="0"/>
              </a:rPr>
              <a:t>UNICOS CPC 6 - framework</a:t>
            </a:r>
            <a:br>
              <a:rPr lang="en-US" sz="1500" b="1" dirty="0" smtClean="0">
                <a:solidFill>
                  <a:srgbClr val="002060"/>
                </a:solidFill>
                <a:latin typeface="Verdana" pitchFamily="34" charset="0"/>
              </a:rPr>
            </a:br>
            <a:endParaRPr lang="en-US" sz="1500" b="1" kern="0" dirty="0">
              <a:solidFill>
                <a:srgbClr val="002060"/>
              </a:solidFill>
              <a:latin typeface="Verdana" pitchFamily="34" charset="0"/>
              <a:ea typeface="+mj-ea"/>
              <a:cs typeface="Times New Roman" pitchFamily="18" charset="0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381000" y="781898"/>
            <a:ext cx="8153400" cy="6609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1027113" indent="-285750">
              <a:lnSpc>
                <a:spcPct val="150000"/>
              </a:lnSpc>
            </a:pP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</a:rPr>
              <a:t>UNICOS‐CPC 6 framework</a:t>
            </a:r>
          </a:p>
          <a:p>
            <a:pPr marL="1198563" indent="-284163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lang="en-US" sz="1200" b="1" dirty="0" err="1" smtClean="0">
                <a:solidFill>
                  <a:srgbClr val="FF0000"/>
                </a:solidFill>
                <a:latin typeface="Verdana" pitchFamily="34" charset="0"/>
              </a:rPr>
              <a:t>UN</a:t>
            </a:r>
            <a:r>
              <a:rPr lang="en-US" sz="1200" dirty="0" err="1" smtClean="0">
                <a:solidFill>
                  <a:srgbClr val="002060"/>
                </a:solidFill>
                <a:latin typeface="Verdana" pitchFamily="34" charset="0"/>
              </a:rPr>
              <a:t>ified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lang="en-US" sz="1200" b="1" dirty="0" smtClean="0">
                <a:solidFill>
                  <a:srgbClr val="FF0000"/>
                </a:solidFill>
                <a:latin typeface="Verdana" pitchFamily="34" charset="0"/>
              </a:rPr>
              <a:t>I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</a:rPr>
              <a:t>ndustrial </a:t>
            </a:r>
            <a:r>
              <a:rPr lang="en-US" sz="1200" b="1" dirty="0" err="1" smtClean="0">
                <a:solidFill>
                  <a:srgbClr val="FF0000"/>
                </a:solidFill>
                <a:latin typeface="Verdana" pitchFamily="34" charset="0"/>
              </a:rPr>
              <a:t>CO</a:t>
            </a:r>
            <a:r>
              <a:rPr lang="en-US" sz="1200" dirty="0" err="1" smtClean="0">
                <a:solidFill>
                  <a:srgbClr val="002060"/>
                </a:solidFill>
                <a:latin typeface="Verdana" pitchFamily="34" charset="0"/>
              </a:rPr>
              <a:t>ntrol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lang="en-US" sz="1200" b="1" dirty="0" smtClean="0">
                <a:solidFill>
                  <a:srgbClr val="FF0000"/>
                </a:solidFill>
                <a:latin typeface="Verdana" pitchFamily="34" charset="0"/>
              </a:rPr>
              <a:t>S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</a:rPr>
              <a:t>ystem</a:t>
            </a:r>
          </a:p>
          <a:p>
            <a:pPr marL="1198563" indent="-284163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lang="en-US" sz="1200" b="1" dirty="0" smtClean="0">
                <a:solidFill>
                  <a:srgbClr val="FF0000"/>
                </a:solidFill>
                <a:latin typeface="Verdana" pitchFamily="34" charset="0"/>
              </a:rPr>
              <a:t>C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</a:rPr>
              <a:t>ontinuous </a:t>
            </a:r>
            <a:r>
              <a:rPr lang="en-US" sz="1200" b="1" dirty="0" smtClean="0">
                <a:solidFill>
                  <a:srgbClr val="FF0000"/>
                </a:solidFill>
                <a:latin typeface="Verdana" pitchFamily="34" charset="0"/>
              </a:rPr>
              <a:t>P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</a:rPr>
              <a:t>rocess </a:t>
            </a:r>
            <a:r>
              <a:rPr lang="en-US" sz="1200" b="1" dirty="0" smtClean="0">
                <a:solidFill>
                  <a:srgbClr val="FF0000"/>
                </a:solidFill>
                <a:latin typeface="Verdana" pitchFamily="34" charset="0"/>
              </a:rPr>
              <a:t>C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</a:rPr>
              <a:t>ontrol</a:t>
            </a:r>
            <a:endParaRPr lang="en-GB" sz="1200" b="1" dirty="0" smtClean="0">
              <a:solidFill>
                <a:srgbClr val="002060"/>
              </a:solidFill>
              <a:latin typeface="Verdana" pitchFamily="34" charset="0"/>
            </a:endParaRPr>
          </a:p>
          <a:p>
            <a:pPr marL="1027113" indent="-285750">
              <a:lnSpc>
                <a:spcPct val="150000"/>
              </a:lnSpc>
              <a:spcBef>
                <a:spcPts val="1200"/>
              </a:spcBef>
              <a:tabLst>
                <a:tab pos="1028700" algn="l"/>
              </a:tabLst>
              <a:defRPr/>
            </a:pPr>
            <a:r>
              <a:rPr lang="en-GB" sz="1200" b="1" dirty="0" smtClean="0">
                <a:solidFill>
                  <a:srgbClr val="002060"/>
                </a:solidFill>
                <a:latin typeface="Verdana" pitchFamily="34" charset="0"/>
              </a:rPr>
              <a:t>UNICOS </a:t>
            </a:r>
            <a:r>
              <a:rPr lang="en-GB" sz="1200" b="1" dirty="0">
                <a:solidFill>
                  <a:srgbClr val="002060"/>
                </a:solidFill>
                <a:latin typeface="Verdana" pitchFamily="34" charset="0"/>
              </a:rPr>
              <a:t>framework supports </a:t>
            </a:r>
            <a:r>
              <a:rPr lang="en-GB" sz="1200" b="1" dirty="0" smtClean="0">
                <a:solidFill>
                  <a:srgbClr val="002060"/>
                </a:solidFill>
                <a:latin typeface="Verdana" pitchFamily="34" charset="0"/>
              </a:rPr>
              <a:t>3 control</a:t>
            </a:r>
            <a:r>
              <a:rPr lang="pl-PL" sz="1200" b="1" dirty="0" smtClean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lang="en-GB" sz="1200" b="1" dirty="0">
                <a:solidFill>
                  <a:srgbClr val="002060"/>
                </a:solidFill>
                <a:latin typeface="Verdana" pitchFamily="34" charset="0"/>
              </a:rPr>
              <a:t>system layers:</a:t>
            </a:r>
            <a:endParaRPr lang="en-US" sz="1200" b="1" dirty="0">
              <a:solidFill>
                <a:srgbClr val="002060"/>
              </a:solidFill>
              <a:latin typeface="Verdana" pitchFamily="34" charset="0"/>
            </a:endParaRPr>
          </a:p>
          <a:p>
            <a:pPr marL="1198563" indent="-284163">
              <a:lnSpc>
                <a:spcPct val="150000"/>
              </a:lnSpc>
              <a:buFont typeface="Wingdings" pitchFamily="2" charset="2"/>
              <a:buChar char="Ø"/>
              <a:tabLst>
                <a:tab pos="1198563" algn="l"/>
              </a:tabLst>
              <a:defRPr/>
            </a:pPr>
            <a:r>
              <a:rPr lang="en-GB" sz="1100" dirty="0">
                <a:solidFill>
                  <a:srgbClr val="002060"/>
                </a:solidFill>
                <a:latin typeface="Verdana" pitchFamily="34" charset="0"/>
              </a:rPr>
              <a:t>supervision (SCADA: </a:t>
            </a:r>
            <a:r>
              <a:rPr lang="en-GB" sz="1100" dirty="0" err="1" smtClean="0">
                <a:solidFill>
                  <a:srgbClr val="002060"/>
                </a:solidFill>
                <a:latin typeface="Verdana" pitchFamily="34" charset="0"/>
              </a:rPr>
              <a:t>WinCC</a:t>
            </a:r>
            <a:r>
              <a:rPr lang="en-GB" sz="1100" dirty="0" smtClean="0">
                <a:solidFill>
                  <a:srgbClr val="002060"/>
                </a:solidFill>
                <a:latin typeface="Verdana" pitchFamily="34" charset="0"/>
              </a:rPr>
              <a:t>-OA)</a:t>
            </a:r>
            <a:endParaRPr lang="en-US" sz="1100" dirty="0">
              <a:solidFill>
                <a:srgbClr val="002060"/>
              </a:solidFill>
              <a:latin typeface="Verdana" pitchFamily="34" charset="0"/>
            </a:endParaRPr>
          </a:p>
          <a:p>
            <a:pPr marL="1198563" indent="-284163">
              <a:lnSpc>
                <a:spcPct val="150000"/>
              </a:lnSpc>
              <a:buFont typeface="Wingdings" pitchFamily="2" charset="2"/>
              <a:buChar char="Ø"/>
              <a:tabLst>
                <a:tab pos="1198563" algn="l"/>
              </a:tabLst>
              <a:defRPr/>
            </a:pPr>
            <a:r>
              <a:rPr lang="en-GB" sz="1100" dirty="0">
                <a:solidFill>
                  <a:srgbClr val="002060"/>
                </a:solidFill>
                <a:latin typeface="Verdana" pitchFamily="34" charset="0"/>
              </a:rPr>
              <a:t>control (PLC: Siemens S7 and Schneider)</a:t>
            </a:r>
            <a:endParaRPr lang="en-US" sz="1100" dirty="0">
              <a:solidFill>
                <a:srgbClr val="002060"/>
              </a:solidFill>
              <a:latin typeface="Verdana" pitchFamily="34" charset="0"/>
            </a:endParaRPr>
          </a:p>
          <a:p>
            <a:pPr marL="1198563" indent="-284163">
              <a:lnSpc>
                <a:spcPct val="150000"/>
              </a:lnSpc>
              <a:buFont typeface="Wingdings" pitchFamily="2" charset="2"/>
              <a:buChar char="Ø"/>
              <a:tabLst>
                <a:tab pos="1198563" algn="l"/>
              </a:tabLst>
              <a:defRPr/>
            </a:pPr>
            <a:r>
              <a:rPr lang="en-GB" sz="1100" dirty="0">
                <a:solidFill>
                  <a:srgbClr val="002060"/>
                </a:solidFill>
                <a:latin typeface="Verdana" pitchFamily="34" charset="0"/>
              </a:rPr>
              <a:t>field </a:t>
            </a:r>
            <a:r>
              <a:rPr lang="en-GB" sz="1100" dirty="0" smtClean="0">
                <a:solidFill>
                  <a:srgbClr val="002060"/>
                </a:solidFill>
                <a:latin typeface="Verdana" pitchFamily="34" charset="0"/>
              </a:rPr>
              <a:t>layer</a:t>
            </a:r>
            <a:endParaRPr lang="en-US" sz="1200" dirty="0">
              <a:solidFill>
                <a:srgbClr val="002060"/>
              </a:solidFill>
              <a:latin typeface="Verdana" pitchFamily="34" charset="0"/>
            </a:endParaRPr>
          </a:p>
          <a:p>
            <a:pPr marL="1027113" indent="-285750">
              <a:lnSpc>
                <a:spcPct val="150000"/>
              </a:lnSpc>
              <a:spcBef>
                <a:spcPts val="1200"/>
              </a:spcBef>
              <a:tabLst>
                <a:tab pos="1028700" algn="l"/>
              </a:tabLst>
              <a:defRPr/>
            </a:pPr>
            <a:r>
              <a:rPr lang="en-GB" sz="1200" b="1" dirty="0">
                <a:solidFill>
                  <a:srgbClr val="002060"/>
                </a:solidFill>
                <a:latin typeface="Verdana" pitchFamily="34" charset="0"/>
              </a:rPr>
              <a:t>The package of programming tools includes:</a:t>
            </a:r>
            <a:endParaRPr lang="en-US" sz="1200" b="1" dirty="0">
              <a:solidFill>
                <a:srgbClr val="002060"/>
              </a:solidFill>
              <a:latin typeface="Verdana" pitchFamily="34" charset="0"/>
            </a:endParaRPr>
          </a:p>
          <a:p>
            <a:pPr marL="1198563" indent="-284163">
              <a:lnSpc>
                <a:spcPct val="150000"/>
              </a:lnSpc>
              <a:buFont typeface="Wingdings" pitchFamily="2" charset="2"/>
              <a:buChar char="Ø"/>
              <a:tabLst>
                <a:tab pos="1087438" algn="l"/>
              </a:tabLst>
              <a:defRPr/>
            </a:pPr>
            <a:r>
              <a:rPr lang="en-GB" sz="1100" dirty="0">
                <a:solidFill>
                  <a:srgbClr val="002060"/>
                </a:solidFill>
                <a:latin typeface="Verdana" pitchFamily="34" charset="0"/>
              </a:rPr>
              <a:t>baseline library (with modular PID algorithm)</a:t>
            </a:r>
            <a:endParaRPr lang="en-US" sz="1100" dirty="0">
              <a:solidFill>
                <a:srgbClr val="002060"/>
              </a:solidFill>
              <a:latin typeface="Verdana" pitchFamily="34" charset="0"/>
            </a:endParaRPr>
          </a:p>
          <a:p>
            <a:pPr marL="1198563" indent="-284163">
              <a:lnSpc>
                <a:spcPct val="150000"/>
              </a:lnSpc>
              <a:buFont typeface="Wingdings" pitchFamily="2" charset="2"/>
              <a:buChar char="Ø"/>
              <a:tabLst>
                <a:tab pos="1087438" algn="l"/>
              </a:tabLst>
              <a:defRPr/>
            </a:pPr>
            <a:r>
              <a:rPr lang="en-GB" sz="1100" dirty="0">
                <a:solidFill>
                  <a:srgbClr val="002060"/>
                </a:solidFill>
                <a:latin typeface="Verdana" pitchFamily="34" charset="0"/>
              </a:rPr>
              <a:t>code generator</a:t>
            </a:r>
            <a:endParaRPr lang="en-US" sz="1100" dirty="0">
              <a:solidFill>
                <a:srgbClr val="002060"/>
              </a:solidFill>
              <a:latin typeface="Verdana" pitchFamily="34" charset="0"/>
            </a:endParaRPr>
          </a:p>
          <a:p>
            <a:pPr marL="1198563" indent="-284163">
              <a:lnSpc>
                <a:spcPct val="150000"/>
              </a:lnSpc>
              <a:buFont typeface="Wingdings" pitchFamily="2" charset="2"/>
              <a:buChar char="Ø"/>
              <a:tabLst>
                <a:tab pos="1087438" algn="l"/>
              </a:tabLst>
              <a:defRPr/>
            </a:pPr>
            <a:r>
              <a:rPr lang="en-GB" sz="1100" dirty="0">
                <a:solidFill>
                  <a:srgbClr val="002060"/>
                </a:solidFill>
                <a:latin typeface="Verdana" pitchFamily="34" charset="0"/>
              </a:rPr>
              <a:t>skeleton templates and example of objects </a:t>
            </a:r>
            <a:r>
              <a:rPr lang="en-GB" sz="1100" dirty="0" smtClean="0">
                <a:solidFill>
                  <a:srgbClr val="002060"/>
                </a:solidFill>
                <a:latin typeface="Verdana" pitchFamily="34" charset="0"/>
              </a:rPr>
              <a:t>list</a:t>
            </a:r>
            <a:endParaRPr lang="en-US" sz="1200" dirty="0">
              <a:solidFill>
                <a:srgbClr val="002060"/>
              </a:solidFill>
              <a:latin typeface="Verdana" pitchFamily="34" charset="0"/>
            </a:endParaRPr>
          </a:p>
          <a:p>
            <a:pPr marL="1027113" indent="-285750">
              <a:lnSpc>
                <a:spcPct val="150000"/>
              </a:lnSpc>
              <a:spcBef>
                <a:spcPts val="1200"/>
              </a:spcBef>
              <a:tabLst>
                <a:tab pos="1028700" algn="l"/>
              </a:tabLst>
              <a:defRPr/>
            </a:pPr>
            <a:r>
              <a:rPr lang="en-GB" sz="1200" b="1" dirty="0">
                <a:solidFill>
                  <a:srgbClr val="002060"/>
                </a:solidFill>
                <a:latin typeface="Verdana" pitchFamily="34" charset="0"/>
              </a:rPr>
              <a:t>Object definitions provided by UNICOS are split into: </a:t>
            </a:r>
            <a:endParaRPr lang="en-US" sz="1200" b="1" dirty="0">
              <a:solidFill>
                <a:srgbClr val="002060"/>
              </a:solidFill>
              <a:latin typeface="Verdana" pitchFamily="34" charset="0"/>
            </a:endParaRPr>
          </a:p>
          <a:p>
            <a:pPr marL="1198563" indent="-284163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GB" sz="1100" dirty="0">
                <a:solidFill>
                  <a:srgbClr val="002060"/>
                </a:solidFill>
                <a:latin typeface="Verdana" pitchFamily="34" charset="0"/>
              </a:rPr>
              <a:t>I/O Objects </a:t>
            </a:r>
            <a:r>
              <a:rPr lang="en-US" sz="1100" dirty="0" smtClean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lang="en-GB" sz="1100" dirty="0" smtClean="0">
                <a:solidFill>
                  <a:srgbClr val="002060"/>
                </a:solidFill>
                <a:latin typeface="Verdana" pitchFamily="34" charset="0"/>
              </a:rPr>
              <a:t>(</a:t>
            </a:r>
            <a:r>
              <a:rPr lang="en-GB" sz="1100" dirty="0">
                <a:solidFill>
                  <a:srgbClr val="002060"/>
                </a:solidFill>
                <a:latin typeface="Verdana" pitchFamily="34" charset="0"/>
              </a:rPr>
              <a:t>Digital Input, Digital Output, </a:t>
            </a:r>
            <a:r>
              <a:rPr lang="en-GB" sz="1100" dirty="0" err="1">
                <a:solidFill>
                  <a:srgbClr val="002060"/>
                </a:solidFill>
                <a:latin typeface="Verdana" pitchFamily="34" charset="0"/>
              </a:rPr>
              <a:t>Analog</a:t>
            </a:r>
            <a:r>
              <a:rPr lang="en-GB" sz="1100" dirty="0">
                <a:solidFill>
                  <a:srgbClr val="002060"/>
                </a:solidFill>
                <a:latin typeface="Verdana" pitchFamily="34" charset="0"/>
              </a:rPr>
              <a:t> Input) </a:t>
            </a:r>
            <a:endParaRPr lang="en-US" sz="1100" dirty="0">
              <a:solidFill>
                <a:srgbClr val="002060"/>
              </a:solidFill>
              <a:latin typeface="Verdana" pitchFamily="34" charset="0"/>
            </a:endParaRPr>
          </a:p>
          <a:p>
            <a:pPr marL="1198563" indent="-284163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GB" sz="1100" dirty="0">
                <a:solidFill>
                  <a:srgbClr val="002060"/>
                </a:solidFill>
                <a:latin typeface="Verdana" pitchFamily="34" charset="0"/>
              </a:rPr>
              <a:t>Field Objects </a:t>
            </a:r>
            <a:r>
              <a:rPr lang="en-GB" sz="1100" dirty="0" smtClean="0">
                <a:solidFill>
                  <a:srgbClr val="002060"/>
                </a:solidFill>
                <a:latin typeface="Verdana" pitchFamily="34" charset="0"/>
              </a:rPr>
              <a:t>(</a:t>
            </a:r>
            <a:r>
              <a:rPr lang="en-GB" sz="1100" dirty="0" err="1">
                <a:solidFill>
                  <a:srgbClr val="002060"/>
                </a:solidFill>
                <a:latin typeface="Verdana" pitchFamily="34" charset="0"/>
              </a:rPr>
              <a:t>OnOff</a:t>
            </a:r>
            <a:r>
              <a:rPr lang="en-GB" sz="1100" dirty="0">
                <a:solidFill>
                  <a:srgbClr val="002060"/>
                </a:solidFill>
                <a:latin typeface="Verdana" pitchFamily="34" charset="0"/>
              </a:rPr>
              <a:t>, </a:t>
            </a:r>
            <a:r>
              <a:rPr lang="en-GB" sz="1100" dirty="0" err="1">
                <a:solidFill>
                  <a:srgbClr val="002060"/>
                </a:solidFill>
                <a:latin typeface="Verdana" pitchFamily="34" charset="0"/>
              </a:rPr>
              <a:t>Analog</a:t>
            </a:r>
            <a:r>
              <a:rPr lang="en-GB" sz="1100" dirty="0">
                <a:solidFill>
                  <a:srgbClr val="002060"/>
                </a:solidFill>
                <a:latin typeface="Verdana" pitchFamily="34" charset="0"/>
              </a:rPr>
              <a:t>,</a:t>
            </a:r>
            <a:r>
              <a:rPr lang="pl-PL" sz="1100" dirty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lang="pl-PL" sz="1100" dirty="0" err="1">
                <a:solidFill>
                  <a:srgbClr val="002060"/>
                </a:solidFill>
                <a:latin typeface="Verdana" pitchFamily="34" charset="0"/>
              </a:rPr>
              <a:t>AnaDig</a:t>
            </a:r>
            <a:r>
              <a:rPr lang="pl-PL" sz="1100" dirty="0">
                <a:solidFill>
                  <a:srgbClr val="002060"/>
                </a:solidFill>
                <a:latin typeface="Verdana" pitchFamily="34" charset="0"/>
              </a:rPr>
              <a:t>,</a:t>
            </a:r>
            <a:r>
              <a:rPr lang="en-GB" sz="1100" dirty="0">
                <a:solidFill>
                  <a:srgbClr val="002060"/>
                </a:solidFill>
                <a:latin typeface="Verdana" pitchFamily="34" charset="0"/>
              </a:rPr>
              <a:t> Controller, etc.) </a:t>
            </a:r>
            <a:endParaRPr lang="en-US" sz="1100" dirty="0">
              <a:solidFill>
                <a:srgbClr val="002060"/>
              </a:solidFill>
              <a:latin typeface="Verdana" pitchFamily="34" charset="0"/>
            </a:endParaRPr>
          </a:p>
          <a:p>
            <a:pPr marL="1198563" indent="-284163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GB" sz="1100" dirty="0">
                <a:solidFill>
                  <a:srgbClr val="002060"/>
                </a:solidFill>
                <a:latin typeface="Verdana" pitchFamily="34" charset="0"/>
              </a:rPr>
              <a:t>Process Control Objects </a:t>
            </a:r>
            <a:r>
              <a:rPr lang="en-GB" sz="1100" dirty="0" smtClean="0">
                <a:solidFill>
                  <a:srgbClr val="002060"/>
                </a:solidFill>
                <a:latin typeface="Verdana" pitchFamily="34" charset="0"/>
              </a:rPr>
              <a:t> (</a:t>
            </a:r>
            <a:r>
              <a:rPr lang="en-GB" sz="1100" dirty="0">
                <a:solidFill>
                  <a:srgbClr val="002060"/>
                </a:solidFill>
                <a:latin typeface="Verdana" pitchFamily="34" charset="0"/>
              </a:rPr>
              <a:t>PCO</a:t>
            </a:r>
            <a:r>
              <a:rPr lang="en-GB" sz="1100" dirty="0" smtClean="0">
                <a:solidFill>
                  <a:srgbClr val="002060"/>
                </a:solidFill>
                <a:latin typeface="Verdana" pitchFamily="34" charset="0"/>
              </a:rPr>
              <a:t>)</a:t>
            </a:r>
            <a:endParaRPr lang="en-GB" sz="1200" b="1" dirty="0" smtClean="0">
              <a:solidFill>
                <a:srgbClr val="002060"/>
              </a:solidFill>
              <a:latin typeface="Verdana" pitchFamily="34" charset="0"/>
            </a:endParaRPr>
          </a:p>
          <a:p>
            <a:pPr marL="1027113" indent="-285750">
              <a:lnSpc>
                <a:spcPct val="150000"/>
              </a:lnSpc>
              <a:spcBef>
                <a:spcPts val="1200"/>
              </a:spcBef>
              <a:tabLst>
                <a:tab pos="1028700" algn="l"/>
              </a:tabLst>
              <a:defRPr/>
            </a:pPr>
            <a:r>
              <a:rPr lang="en-GB" sz="1200" b="1" dirty="0" smtClean="0">
                <a:solidFill>
                  <a:srgbClr val="002060"/>
                </a:solidFill>
                <a:latin typeface="Verdana" pitchFamily="34" charset="0"/>
              </a:rPr>
              <a:t>Offers </a:t>
            </a:r>
            <a:r>
              <a:rPr lang="en-GB" sz="1200" b="1" dirty="0" smtClean="0">
                <a:solidFill>
                  <a:srgbClr val="FF0000"/>
                </a:solidFill>
                <a:latin typeface="Verdana" pitchFamily="34" charset="0"/>
              </a:rPr>
              <a:t>homogenous</a:t>
            </a:r>
            <a:r>
              <a:rPr lang="en-GB" sz="1200" b="1" dirty="0" smtClean="0">
                <a:solidFill>
                  <a:srgbClr val="002060"/>
                </a:solidFill>
                <a:latin typeface="Verdana" pitchFamily="34" charset="0"/>
              </a:rPr>
              <a:t> user interface</a:t>
            </a:r>
          </a:p>
          <a:p>
            <a:pPr marL="1027113" indent="-285750">
              <a:lnSpc>
                <a:spcPct val="150000"/>
              </a:lnSpc>
              <a:spcBef>
                <a:spcPts val="1200"/>
              </a:spcBef>
              <a:tabLst>
                <a:tab pos="1028700" algn="l"/>
              </a:tabLst>
              <a:defRPr/>
            </a:pPr>
            <a:r>
              <a:rPr lang="en-GB" sz="1200" b="1" dirty="0" smtClean="0">
                <a:solidFill>
                  <a:srgbClr val="002060"/>
                </a:solidFill>
                <a:latin typeface="Verdana" pitchFamily="34" charset="0"/>
              </a:rPr>
              <a:t>More information can be fond at CERN EN/ICE web pages:</a:t>
            </a:r>
          </a:p>
          <a:p>
            <a:pPr marL="1027113" indent="-285750">
              <a:lnSpc>
                <a:spcPct val="150000"/>
              </a:lnSpc>
              <a:tabLst>
                <a:tab pos="1028700" algn="l"/>
              </a:tabLst>
              <a:defRPr/>
            </a:pPr>
            <a:r>
              <a:rPr lang="en-GB" sz="900" dirty="0" smtClean="0">
                <a:solidFill>
                  <a:srgbClr val="002060"/>
                </a:solidFill>
                <a:latin typeface="Verdana" pitchFamily="34" charset="0"/>
                <a:hlinkClick r:id="rId4"/>
              </a:rPr>
              <a:t>http://j2eeps.cern.ch/wikis/display/EN/UNICOS-CPC+Documentation</a:t>
            </a:r>
            <a:endParaRPr lang="en-GB" sz="900" dirty="0" smtClean="0">
              <a:solidFill>
                <a:srgbClr val="002060"/>
              </a:solidFill>
              <a:latin typeface="Verdana" pitchFamily="34" charset="0"/>
            </a:endParaRPr>
          </a:p>
          <a:p>
            <a:pPr marL="1027113" indent="-285750">
              <a:lnSpc>
                <a:spcPct val="150000"/>
              </a:lnSpc>
              <a:tabLst>
                <a:tab pos="1028700" algn="l"/>
              </a:tabLst>
              <a:defRPr/>
            </a:pPr>
            <a:r>
              <a:rPr lang="en-GB" sz="900" dirty="0" smtClean="0">
                <a:solidFill>
                  <a:srgbClr val="002060"/>
                </a:solidFill>
                <a:latin typeface="Verdana" pitchFamily="34" charset="0"/>
                <a:hlinkClick r:id="rId5"/>
              </a:rPr>
              <a:t>https://edms.cern.ch/file/1228441/1.3.1/UCPC6_Operator_Training.pdf</a:t>
            </a:r>
            <a:endParaRPr lang="en-GB" sz="900" dirty="0" smtClean="0">
              <a:solidFill>
                <a:srgbClr val="002060"/>
              </a:solidFill>
              <a:latin typeface="Verdana" pitchFamily="34" charset="0"/>
            </a:endParaRPr>
          </a:p>
          <a:p>
            <a:pPr>
              <a:lnSpc>
                <a:spcPct val="150000"/>
              </a:lnSpc>
              <a:tabLst>
                <a:tab pos="1028700" algn="l"/>
              </a:tabLst>
              <a:defRPr/>
            </a:pPr>
            <a:endParaRPr lang="en-GB" sz="1200" b="1" dirty="0" smtClean="0">
              <a:solidFill>
                <a:srgbClr val="002060"/>
              </a:solidFill>
              <a:latin typeface="Verdana" pitchFamily="34" charset="0"/>
            </a:endParaRPr>
          </a:p>
          <a:p>
            <a:pPr marL="346075" indent="-346075">
              <a:lnSpc>
                <a:spcPct val="150000"/>
              </a:lnSpc>
              <a:tabLst>
                <a:tab pos="1028700" algn="l"/>
              </a:tabLst>
              <a:defRPr/>
            </a:pPr>
            <a:endParaRPr lang="en-GB" sz="1200" dirty="0" smtClean="0">
              <a:latin typeface="Verdana" pitchFamily="34" charset="0"/>
            </a:endParaRPr>
          </a:p>
          <a:p>
            <a:pPr marL="346075" indent="-346075">
              <a:lnSpc>
                <a:spcPct val="150000"/>
              </a:lnSpc>
              <a:tabLst>
                <a:tab pos="1028700" algn="l"/>
              </a:tabLst>
              <a:defRPr/>
            </a:pPr>
            <a:endParaRPr lang="en-GB" sz="1200" dirty="0">
              <a:latin typeface="Verdana" pitchFamily="34" charset="0"/>
            </a:endParaRPr>
          </a:p>
        </p:txBody>
      </p:sp>
      <p:pic>
        <p:nvPicPr>
          <p:cNvPr id="78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500" b="1" dirty="0" smtClean="0">
                <a:solidFill>
                  <a:srgbClr val="002060"/>
                </a:solidFill>
                <a:latin typeface="Verdana" pitchFamily="34" charset="0"/>
              </a:rPr>
              <a:t/>
            </a:r>
            <a:br>
              <a:rPr lang="en-US" sz="1500" b="1" dirty="0" smtClean="0">
                <a:solidFill>
                  <a:srgbClr val="002060"/>
                </a:solidFill>
                <a:latin typeface="Verdana" pitchFamily="34" charset="0"/>
              </a:rPr>
            </a:br>
            <a:r>
              <a:rPr lang="en-US" sz="1500" b="1" dirty="0" smtClean="0">
                <a:solidFill>
                  <a:srgbClr val="002060"/>
                </a:solidFill>
                <a:latin typeface="Verdana" pitchFamily="34" charset="0"/>
              </a:rPr>
              <a:t>On/Off object example</a:t>
            </a:r>
            <a:br>
              <a:rPr lang="en-US" sz="1500" b="1" dirty="0" smtClean="0">
                <a:solidFill>
                  <a:srgbClr val="002060"/>
                </a:solidFill>
                <a:latin typeface="Verdana" pitchFamily="34" charset="0"/>
              </a:rPr>
            </a:br>
            <a:endParaRPr lang="en-US" sz="1500" b="1" kern="0" dirty="0">
              <a:solidFill>
                <a:srgbClr val="002060"/>
              </a:solidFill>
              <a:latin typeface="Verdana" pitchFamily="34" charset="0"/>
              <a:ea typeface="+mj-ea"/>
              <a:cs typeface="Times New Roman" pitchFamily="18" charset="0"/>
            </a:endParaRPr>
          </a:p>
        </p:txBody>
      </p:sp>
      <p:pic>
        <p:nvPicPr>
          <p:cNvPr id="78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914400"/>
            <a:ext cx="5251236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57800" y="3770494"/>
            <a:ext cx="3667125" cy="2706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81600" y="947738"/>
            <a:ext cx="3783195" cy="248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500" b="1" dirty="0" smtClean="0">
                <a:solidFill>
                  <a:srgbClr val="002060"/>
                </a:solidFill>
                <a:latin typeface="Verdana" pitchFamily="34" charset="0"/>
              </a:rPr>
              <a:t/>
            </a:r>
            <a:br>
              <a:rPr lang="en-US" sz="1500" b="1" dirty="0" smtClean="0">
                <a:solidFill>
                  <a:srgbClr val="002060"/>
                </a:solidFill>
                <a:latin typeface="Verdana" pitchFamily="34" charset="0"/>
              </a:rPr>
            </a:br>
            <a:r>
              <a:rPr lang="en-US" sz="1500" b="1" dirty="0" smtClean="0">
                <a:solidFill>
                  <a:srgbClr val="002060"/>
                </a:solidFill>
                <a:latin typeface="Verdana" pitchFamily="34" charset="0"/>
              </a:rPr>
              <a:t>On/Off object example</a:t>
            </a:r>
            <a:br>
              <a:rPr lang="en-US" sz="1500" b="1" dirty="0" smtClean="0">
                <a:solidFill>
                  <a:srgbClr val="002060"/>
                </a:solidFill>
                <a:latin typeface="Verdana" pitchFamily="34" charset="0"/>
              </a:rPr>
            </a:br>
            <a:endParaRPr lang="en-US" sz="1500" b="1" kern="0" dirty="0">
              <a:solidFill>
                <a:srgbClr val="002060"/>
              </a:solidFill>
              <a:latin typeface="Verdana" pitchFamily="34" charset="0"/>
              <a:ea typeface="+mj-ea"/>
              <a:cs typeface="Times New Roman" pitchFamily="18" charset="0"/>
            </a:endParaRPr>
          </a:p>
        </p:txBody>
      </p:sp>
      <p:pic>
        <p:nvPicPr>
          <p:cNvPr id="78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27815" y="838200"/>
            <a:ext cx="289198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Content Placeholder 5"/>
          <p:cNvGraphicFramePr>
            <a:graphicFrameLocks/>
          </p:cNvGraphicFramePr>
          <p:nvPr/>
        </p:nvGraphicFramePr>
        <p:xfrm>
          <a:off x="6248400" y="2082800"/>
          <a:ext cx="2667000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1"/>
                <a:gridCol w="914399"/>
                <a:gridCol w="1066800"/>
              </a:tblGrid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rgbClr val="002060"/>
                          </a:solidFill>
                          <a:latin typeface="Verdana" pitchFamily="34" charset="0"/>
                        </a:rPr>
                        <a:t>Name </a:t>
                      </a:r>
                      <a:endParaRPr lang="en-US" sz="900" b="1" dirty="0">
                        <a:solidFill>
                          <a:srgbClr val="002060"/>
                        </a:solidFill>
                        <a:latin typeface="Verdana" pitchFamily="34" charset="0"/>
                      </a:endParaRPr>
                    </a:p>
                  </a:txBody>
                  <a:tcPr marL="0" marR="0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rgbClr val="002060"/>
                          </a:solidFill>
                          <a:latin typeface="Verdana" pitchFamily="34" charset="0"/>
                        </a:rPr>
                        <a:t>Type</a:t>
                      </a:r>
                      <a:endParaRPr lang="en-US" sz="900" b="1" dirty="0">
                        <a:solidFill>
                          <a:srgbClr val="002060"/>
                        </a:solidFill>
                        <a:latin typeface="Verdana" pitchFamily="34" charset="0"/>
                      </a:endParaRPr>
                    </a:p>
                  </a:txBody>
                  <a:tcPr marL="0" marR="0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rgbClr val="002060"/>
                          </a:solidFill>
                          <a:latin typeface="Verdana" pitchFamily="34" charset="0"/>
                        </a:rPr>
                        <a:t>Meaning</a:t>
                      </a:r>
                      <a:endParaRPr lang="en-US" sz="900" b="1" dirty="0">
                        <a:solidFill>
                          <a:srgbClr val="002060"/>
                        </a:solidFill>
                        <a:latin typeface="Verdana" pitchFamily="34" charset="0"/>
                      </a:endParaRPr>
                    </a:p>
                  </a:txBody>
                  <a:tcPr marL="0" marR="0">
                    <a:solidFill>
                      <a:srgbClr val="99CCFF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en-US" sz="900" b="0" kern="1200" baseline="0" dirty="0" smtClean="0">
                          <a:solidFill>
                            <a:srgbClr val="00206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StsReg01</a:t>
                      </a:r>
                      <a:endParaRPr lang="en-US" sz="900" b="0" dirty="0">
                        <a:solidFill>
                          <a:srgbClr val="002060"/>
                        </a:solidFill>
                        <a:latin typeface="Verdana" pitchFamily="34" charset="0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kern="1200" baseline="0" dirty="0" smtClean="0">
                          <a:solidFill>
                            <a:srgbClr val="00206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SHORTINT16</a:t>
                      </a:r>
                      <a:endParaRPr lang="en-US" sz="900" b="0" dirty="0">
                        <a:solidFill>
                          <a:srgbClr val="002060"/>
                        </a:solidFill>
                        <a:latin typeface="Verdana" pitchFamily="34" charset="0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rgbClr val="002060"/>
                          </a:solidFill>
                          <a:latin typeface="Verdana" pitchFamily="34" charset="0"/>
                        </a:rPr>
                        <a:t>Status register 1</a:t>
                      </a:r>
                      <a:endParaRPr lang="en-US" sz="900" b="0" dirty="0">
                        <a:solidFill>
                          <a:srgbClr val="002060"/>
                        </a:solidFill>
                        <a:latin typeface="Verdana" pitchFamily="34" charset="0"/>
                      </a:endParaRPr>
                    </a:p>
                  </a:txBody>
                  <a:tcPr marL="0" marR="0"/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en-US" sz="900" b="0" kern="1200" baseline="0" dirty="0" smtClean="0">
                          <a:solidFill>
                            <a:srgbClr val="00206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StsReg02</a:t>
                      </a:r>
                      <a:endParaRPr lang="en-US" sz="900" b="0" dirty="0">
                        <a:solidFill>
                          <a:srgbClr val="002060"/>
                        </a:solidFill>
                        <a:latin typeface="Verdana" pitchFamily="34" charset="0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kern="1200" baseline="0" dirty="0" smtClean="0">
                          <a:solidFill>
                            <a:srgbClr val="00206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SHORTINT16</a:t>
                      </a:r>
                      <a:endParaRPr lang="en-US" sz="900" b="0" dirty="0">
                        <a:solidFill>
                          <a:srgbClr val="002060"/>
                        </a:solidFill>
                        <a:latin typeface="Verdana" pitchFamily="34" charset="0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dirty="0" smtClean="0">
                          <a:solidFill>
                            <a:srgbClr val="002060"/>
                          </a:solidFill>
                          <a:latin typeface="Verdana" pitchFamily="34" charset="0"/>
                        </a:rPr>
                        <a:t>Status register 2</a:t>
                      </a:r>
                    </a:p>
                  </a:txBody>
                  <a:tcPr marL="0" marR="0"/>
                </a:tc>
              </a:tr>
            </a:tbl>
          </a:graphicData>
        </a:graphic>
      </p:graphicFrame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6172200" y="1683435"/>
            <a:ext cx="22860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SCADA inputs:</a:t>
            </a:r>
            <a:endParaRPr lang="pl-PL" sz="1000" b="1" dirty="0" smtClean="0">
              <a:solidFill>
                <a:srgbClr val="00206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5867400" y="2387600"/>
            <a:ext cx="304800" cy="228600"/>
          </a:xfrm>
          <a:prstGeom prst="rightArrow">
            <a:avLst/>
          </a:prstGeom>
          <a:solidFill>
            <a:srgbClr val="99CCFF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Content Placeholder 5"/>
          <p:cNvGraphicFramePr>
            <a:graphicFrameLocks/>
          </p:cNvGraphicFramePr>
          <p:nvPr/>
        </p:nvGraphicFramePr>
        <p:xfrm>
          <a:off x="76201" y="2692400"/>
          <a:ext cx="2590799" cy="50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8238"/>
                <a:gridCol w="890983"/>
                <a:gridCol w="1031578"/>
              </a:tblGrid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rgbClr val="002060"/>
                          </a:solidFill>
                          <a:latin typeface="Verdana" pitchFamily="34" charset="0"/>
                        </a:rPr>
                        <a:t>Name </a:t>
                      </a:r>
                      <a:endParaRPr lang="en-US" sz="900" b="1" dirty="0">
                        <a:solidFill>
                          <a:srgbClr val="002060"/>
                        </a:solidFill>
                        <a:latin typeface="Verdana" pitchFamily="34" charset="0"/>
                      </a:endParaRPr>
                    </a:p>
                  </a:txBody>
                  <a:tcPr marL="0" marR="0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rgbClr val="002060"/>
                          </a:solidFill>
                          <a:latin typeface="Verdana" pitchFamily="34" charset="0"/>
                        </a:rPr>
                        <a:t>Type</a:t>
                      </a:r>
                      <a:endParaRPr lang="en-US" sz="900" b="1" dirty="0">
                        <a:solidFill>
                          <a:srgbClr val="002060"/>
                        </a:solidFill>
                        <a:latin typeface="Verdana" pitchFamily="34" charset="0"/>
                      </a:endParaRPr>
                    </a:p>
                  </a:txBody>
                  <a:tcPr marL="0" marR="0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rgbClr val="002060"/>
                          </a:solidFill>
                          <a:latin typeface="Verdana" pitchFamily="34" charset="0"/>
                        </a:rPr>
                        <a:t>Meaning</a:t>
                      </a:r>
                      <a:endParaRPr lang="en-US" sz="900" b="1" dirty="0">
                        <a:solidFill>
                          <a:srgbClr val="002060"/>
                        </a:solidFill>
                        <a:latin typeface="Verdana" pitchFamily="34" charset="0"/>
                      </a:endParaRPr>
                    </a:p>
                  </a:txBody>
                  <a:tcPr marL="0" marR="0">
                    <a:solidFill>
                      <a:srgbClr val="99CCFF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en-US" sz="900" b="0" kern="1200" baseline="0" dirty="0" smtClean="0">
                          <a:solidFill>
                            <a:srgbClr val="00206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ManReg01</a:t>
                      </a:r>
                      <a:endParaRPr lang="en-US" sz="900" b="0" dirty="0">
                        <a:solidFill>
                          <a:srgbClr val="002060"/>
                        </a:solidFill>
                        <a:latin typeface="Verdana" pitchFamily="34" charset="0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kern="1200" baseline="0" dirty="0" smtClean="0">
                          <a:solidFill>
                            <a:srgbClr val="00206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SHORTINT16</a:t>
                      </a:r>
                      <a:endParaRPr lang="en-US" sz="900" b="0" dirty="0">
                        <a:solidFill>
                          <a:srgbClr val="002060"/>
                        </a:solidFill>
                        <a:latin typeface="Verdana" pitchFamily="34" charset="0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rgbClr val="002060"/>
                          </a:solidFill>
                          <a:latin typeface="Verdana" pitchFamily="34" charset="0"/>
                        </a:rPr>
                        <a:t>Manual register 1</a:t>
                      </a:r>
                      <a:endParaRPr lang="en-US" sz="900" b="0" dirty="0">
                        <a:solidFill>
                          <a:srgbClr val="002060"/>
                        </a:solidFill>
                        <a:latin typeface="Verdana" pitchFamily="34" charset="0"/>
                      </a:endParaRPr>
                    </a:p>
                  </a:txBody>
                  <a:tcPr marL="0" marR="0"/>
                </a:tc>
              </a:tr>
            </a:tbl>
          </a:graphicData>
        </a:graphic>
      </p:graphicFrame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76200" y="2311400"/>
            <a:ext cx="2286000" cy="292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SCADA Outputs:</a:t>
            </a:r>
            <a:endParaRPr lang="pl-PL" sz="1000" b="1" dirty="0" smtClean="0">
              <a:solidFill>
                <a:srgbClr val="00206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2819400" y="2844800"/>
            <a:ext cx="304800" cy="228600"/>
          </a:xfrm>
          <a:prstGeom prst="rightArrow">
            <a:avLst/>
          </a:prstGeom>
          <a:solidFill>
            <a:srgbClr val="99CCFF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152400" y="3918239"/>
          <a:ext cx="6095999" cy="1872961"/>
        </p:xfrm>
        <a:graphic>
          <a:graphicData uri="http://schemas.openxmlformats.org/drawingml/2006/table">
            <a:tbl>
              <a:tblPr/>
              <a:tblGrid>
                <a:gridCol w="540152"/>
                <a:gridCol w="617316"/>
                <a:gridCol w="1286867"/>
                <a:gridCol w="3124571"/>
                <a:gridCol w="527093"/>
              </a:tblGrid>
              <a:tr h="140083"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85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latin typeface="Arial"/>
                          <a:ea typeface="Calibri"/>
                          <a:cs typeface="Times New Roman"/>
                        </a:rPr>
                        <a:t>Name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85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latin typeface="Arial"/>
                          <a:ea typeface="Calibri"/>
                          <a:cs typeface="Times New Roman"/>
                        </a:rPr>
                        <a:t>Type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85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latin typeface="Arial"/>
                          <a:ea typeface="Calibri"/>
                          <a:cs typeface="Times New Roman"/>
                        </a:rPr>
                        <a:t>Meaning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85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latin typeface="Arial"/>
                          <a:ea typeface="Calibri"/>
                          <a:cs typeface="Times New Roman"/>
                        </a:rPr>
                        <a:t>Description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85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 err="1">
                          <a:latin typeface="Arial"/>
                          <a:ea typeface="Calibri"/>
                          <a:cs typeface="Times New Roman"/>
                        </a:rPr>
                        <a:t>BitPosition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139490"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85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Arial"/>
                          <a:ea typeface="Calibri"/>
                          <a:cs typeface="Times New Roman"/>
                        </a:rPr>
                        <a:t>ManReg01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85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Arial"/>
                          <a:ea typeface="Calibri"/>
                          <a:cs typeface="Times New Roman"/>
                        </a:rPr>
                        <a:t>SHORTINT16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85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latin typeface="Arial"/>
                          <a:ea typeface="Calibri"/>
                          <a:cs typeface="Times New Roman"/>
                        </a:rPr>
                        <a:t>Manual</a:t>
                      </a:r>
                      <a:r>
                        <a:rPr lang="en-US" sz="700" b="1" spc="-3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b="1" dirty="0">
                          <a:latin typeface="Arial"/>
                          <a:ea typeface="Calibri"/>
                          <a:cs typeface="Times New Roman"/>
                        </a:rPr>
                        <a:t>Register</a:t>
                      </a:r>
                      <a:r>
                        <a:rPr lang="en-US" sz="700" b="1" spc="-3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b="1" dirty="0"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85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latin typeface="Arial"/>
                          <a:ea typeface="Calibri"/>
                          <a:cs typeface="Times New Roman"/>
                        </a:rPr>
                        <a:t>Manual</a:t>
                      </a:r>
                      <a:r>
                        <a:rPr lang="en-US" sz="700" b="1" spc="-3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b="1" dirty="0">
                          <a:latin typeface="Arial"/>
                          <a:ea typeface="Calibri"/>
                          <a:cs typeface="Times New Roman"/>
                        </a:rPr>
                        <a:t>Register</a:t>
                      </a:r>
                      <a:r>
                        <a:rPr lang="en-US" sz="700" b="1" spc="-3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b="1" dirty="0"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239395" marR="226695"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136522"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MAuMoR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Manual Auto Mode Request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Manual Auto Mode Request: The operator requests the Auto Mode.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7965" marR="215900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122"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5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MMMoR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5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Manual Manual Mode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Request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5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Manual</a:t>
                      </a:r>
                      <a:r>
                        <a:rPr lang="en-US" sz="7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Manual</a:t>
                      </a:r>
                      <a:r>
                        <a:rPr lang="en-US" sz="7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Mode</a:t>
                      </a:r>
                      <a:r>
                        <a:rPr lang="en-US" sz="700" i="1" spc="-2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Request:</a:t>
                      </a:r>
                      <a:r>
                        <a:rPr lang="en-US" sz="700" i="1" spc="-3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700" i="1" spc="-1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operator</a:t>
                      </a:r>
                      <a:r>
                        <a:rPr lang="en-US" sz="700" i="1" spc="-3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requests</a:t>
                      </a:r>
                      <a:r>
                        <a:rPr lang="en-US" sz="700" i="1" spc="-3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700" i="1" spc="-1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Manual</a:t>
                      </a:r>
                      <a:r>
                        <a:rPr lang="en-US" sz="7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Mode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5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223520" marR="2114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122"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5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MFoMoR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5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Manual</a:t>
                      </a:r>
                      <a:r>
                        <a:rPr lang="en-US" sz="7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Forced</a:t>
                      </a:r>
                      <a:r>
                        <a:rPr lang="en-US" sz="7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Mode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Request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5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Manual</a:t>
                      </a:r>
                      <a:r>
                        <a:rPr lang="en-US" sz="7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Forced</a:t>
                      </a:r>
                      <a:r>
                        <a:rPr lang="en-US" sz="7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Mode</a:t>
                      </a:r>
                      <a:r>
                        <a:rPr lang="en-US" sz="700" i="1" spc="-2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Request:</a:t>
                      </a:r>
                      <a:r>
                        <a:rPr lang="en-US" sz="700" i="1" spc="-3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700" i="1" spc="-1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operator</a:t>
                      </a:r>
                      <a:r>
                        <a:rPr lang="en-US" sz="700" i="1" spc="-3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requests</a:t>
                      </a:r>
                      <a:r>
                        <a:rPr lang="en-US" sz="700" i="1" spc="-3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700" i="1" spc="-1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Forced</a:t>
                      </a:r>
                      <a:r>
                        <a:rPr lang="en-US" sz="7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Mode.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5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223520" marR="2114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928"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MSoftLDR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Manual Software Local Mode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The operator requests the Software Local Mode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7965" marR="215900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522"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MOnR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Manual On Request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Manual On Request: The operator requests the On/Open position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7965" marR="215900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4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928"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MOffR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Manual</a:t>
                      </a:r>
                      <a:r>
                        <a:rPr lang="en-US" sz="7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Off</a:t>
                      </a:r>
                      <a:r>
                        <a:rPr lang="en-US" sz="700" i="1" spc="-1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Request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Manual</a:t>
                      </a:r>
                      <a:r>
                        <a:rPr lang="en-US" sz="7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Off</a:t>
                      </a:r>
                      <a:r>
                        <a:rPr lang="en-US" sz="700" i="1" spc="-1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Request:</a:t>
                      </a:r>
                      <a:r>
                        <a:rPr lang="en-US" sz="700" i="1" spc="-3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700" i="1" spc="-1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operator</a:t>
                      </a:r>
                      <a:r>
                        <a:rPr lang="en-US" sz="700" i="1" spc="-3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requests</a:t>
                      </a:r>
                      <a:r>
                        <a:rPr lang="en-US" sz="700" i="1" spc="-3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700" i="1" spc="-1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Off/Close</a:t>
                      </a:r>
                      <a:r>
                        <a:rPr lang="en-US" sz="700" i="1" spc="-3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position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7965" marR="215900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5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122"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5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MEnRstartR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5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Manual</a:t>
                      </a:r>
                      <a:r>
                        <a:rPr lang="en-US" sz="7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Enable</a:t>
                      </a:r>
                      <a:r>
                        <a:rPr lang="en-US" sz="7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Restart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Request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Manual</a:t>
                      </a:r>
                      <a:r>
                        <a:rPr lang="en-US" sz="7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Enable</a:t>
                      </a:r>
                      <a:r>
                        <a:rPr lang="en-US" sz="7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Restart</a:t>
                      </a:r>
                      <a:r>
                        <a:rPr lang="en-US" sz="7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Request:</a:t>
                      </a:r>
                      <a:r>
                        <a:rPr lang="en-US" sz="700" i="1" spc="-3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700" i="1" spc="-1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Operator</a:t>
                      </a:r>
                      <a:r>
                        <a:rPr lang="en-US" sz="700" i="1" spc="-3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requests</a:t>
                      </a:r>
                      <a:r>
                        <a:rPr lang="en-US" sz="700" i="1" spc="-3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700" i="1" spc="-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Manual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Restart</a:t>
                      </a:r>
                      <a:r>
                        <a:rPr lang="en-US" sz="7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after</a:t>
                      </a:r>
                      <a:r>
                        <a:rPr lang="en-US" sz="700" i="1" spc="-1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Full</a:t>
                      </a:r>
                      <a:r>
                        <a:rPr lang="en-US" sz="700" i="1" spc="-1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Stop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5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223520" marR="2114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9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122"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5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MAlAckR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5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Manual Alarm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i="1">
                          <a:latin typeface="Arial"/>
                          <a:ea typeface="Calibri"/>
                          <a:cs typeface="Times New Roman"/>
                        </a:rPr>
                        <a:t>Acknowledgement Request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700" i="1" dirty="0">
                          <a:latin typeface="Arial"/>
                          <a:ea typeface="Calibri"/>
                          <a:cs typeface="Times New Roman"/>
                        </a:rPr>
                        <a:t>Manual Alarm Acknowledgement Request: The operator requests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i="1" dirty="0">
                          <a:latin typeface="Arial"/>
                          <a:ea typeface="Calibri"/>
                          <a:cs typeface="Times New Roman"/>
                        </a:rPr>
                        <a:t>Interlocks or Alarms acknowledgement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5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195580" marR="18288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i="1" dirty="0">
                          <a:latin typeface="Arial"/>
                          <a:ea typeface="Calibri"/>
                          <a:cs typeface="Times New Roman"/>
                        </a:rPr>
                        <a:t>15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" name="Oval 18"/>
          <p:cNvSpPr/>
          <p:nvPr/>
        </p:nvSpPr>
        <p:spPr>
          <a:xfrm>
            <a:off x="4114800" y="2928933"/>
            <a:ext cx="533400" cy="152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1500" b="1" dirty="0" smtClean="0">
                <a:solidFill>
                  <a:srgbClr val="002060"/>
                </a:solidFill>
                <a:latin typeface="Verdana" pitchFamily="34" charset="0"/>
              </a:rPr>
              <a:t/>
            </a:r>
            <a:br>
              <a:rPr lang="en-US" sz="1500" b="1" dirty="0" smtClean="0">
                <a:solidFill>
                  <a:srgbClr val="002060"/>
                </a:solidFill>
                <a:latin typeface="Verdana" pitchFamily="34" charset="0"/>
              </a:rPr>
            </a:br>
            <a:r>
              <a:rPr lang="en-US" sz="1500" b="1" dirty="0" smtClean="0">
                <a:solidFill>
                  <a:srgbClr val="002060"/>
                </a:solidFill>
                <a:latin typeface="Verdana" pitchFamily="34" charset="0"/>
              </a:rPr>
              <a:t>On/Off object example</a:t>
            </a:r>
            <a:br>
              <a:rPr lang="en-US" sz="1500" b="1" dirty="0" smtClean="0">
                <a:solidFill>
                  <a:srgbClr val="002060"/>
                </a:solidFill>
                <a:latin typeface="Verdana" pitchFamily="34" charset="0"/>
              </a:rPr>
            </a:br>
            <a:endParaRPr lang="en-US" sz="1500" b="1" kern="0" dirty="0">
              <a:solidFill>
                <a:srgbClr val="002060"/>
              </a:solidFill>
              <a:latin typeface="Verdana" pitchFamily="34" charset="0"/>
              <a:ea typeface="+mj-ea"/>
              <a:cs typeface="Times New Roman" pitchFamily="18" charset="0"/>
            </a:endParaRPr>
          </a:p>
        </p:txBody>
      </p:sp>
      <p:pic>
        <p:nvPicPr>
          <p:cNvPr id="78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838200"/>
            <a:ext cx="2587566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Content Placeholder 5"/>
          <p:cNvGraphicFramePr>
            <a:graphicFrameLocks/>
          </p:cNvGraphicFramePr>
          <p:nvPr/>
        </p:nvGraphicFramePr>
        <p:xfrm>
          <a:off x="2819400" y="1295400"/>
          <a:ext cx="2667000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1"/>
                <a:gridCol w="914399"/>
                <a:gridCol w="1066800"/>
              </a:tblGrid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rgbClr val="002060"/>
                          </a:solidFill>
                          <a:latin typeface="Verdana" pitchFamily="34" charset="0"/>
                        </a:rPr>
                        <a:t>Name </a:t>
                      </a:r>
                      <a:endParaRPr lang="en-US" sz="900" b="1" dirty="0">
                        <a:solidFill>
                          <a:srgbClr val="002060"/>
                        </a:solidFill>
                        <a:latin typeface="Verdana" pitchFamily="34" charset="0"/>
                      </a:endParaRPr>
                    </a:p>
                  </a:txBody>
                  <a:tcPr marL="0" marR="0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rgbClr val="002060"/>
                          </a:solidFill>
                          <a:latin typeface="Verdana" pitchFamily="34" charset="0"/>
                        </a:rPr>
                        <a:t>Type</a:t>
                      </a:r>
                      <a:endParaRPr lang="en-US" sz="900" b="1" dirty="0">
                        <a:solidFill>
                          <a:srgbClr val="002060"/>
                        </a:solidFill>
                        <a:latin typeface="Verdana" pitchFamily="34" charset="0"/>
                      </a:endParaRPr>
                    </a:p>
                  </a:txBody>
                  <a:tcPr marL="0" marR="0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 smtClean="0">
                          <a:solidFill>
                            <a:srgbClr val="002060"/>
                          </a:solidFill>
                          <a:latin typeface="Verdana" pitchFamily="34" charset="0"/>
                        </a:rPr>
                        <a:t>Meaning</a:t>
                      </a:r>
                      <a:endParaRPr lang="en-US" sz="900" b="1" dirty="0">
                        <a:solidFill>
                          <a:srgbClr val="002060"/>
                        </a:solidFill>
                        <a:latin typeface="Verdana" pitchFamily="34" charset="0"/>
                      </a:endParaRPr>
                    </a:p>
                  </a:txBody>
                  <a:tcPr marL="0" marR="0">
                    <a:solidFill>
                      <a:srgbClr val="99CCFF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en-US" sz="900" b="0" kern="1200" baseline="0" dirty="0" smtClean="0">
                          <a:solidFill>
                            <a:srgbClr val="00206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StsReg01</a:t>
                      </a:r>
                      <a:endParaRPr lang="en-US" sz="900" b="0" dirty="0">
                        <a:solidFill>
                          <a:srgbClr val="002060"/>
                        </a:solidFill>
                        <a:latin typeface="Verdana" pitchFamily="34" charset="0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kern="1200" baseline="0" dirty="0" smtClean="0">
                          <a:solidFill>
                            <a:srgbClr val="00206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SHORTINT16</a:t>
                      </a:r>
                      <a:endParaRPr lang="en-US" sz="900" b="0" dirty="0">
                        <a:solidFill>
                          <a:srgbClr val="002060"/>
                        </a:solidFill>
                        <a:latin typeface="Verdana" pitchFamily="34" charset="0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rgbClr val="002060"/>
                          </a:solidFill>
                          <a:latin typeface="Verdana" pitchFamily="34" charset="0"/>
                        </a:rPr>
                        <a:t>Status register 1</a:t>
                      </a:r>
                      <a:endParaRPr lang="en-US" sz="900" b="0" dirty="0">
                        <a:solidFill>
                          <a:srgbClr val="002060"/>
                        </a:solidFill>
                        <a:latin typeface="Verdana" pitchFamily="34" charset="0"/>
                      </a:endParaRPr>
                    </a:p>
                  </a:txBody>
                  <a:tcPr marL="0" marR="0"/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en-US" sz="900" b="0" kern="1200" baseline="0" dirty="0" smtClean="0">
                          <a:solidFill>
                            <a:srgbClr val="00206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StsReg02</a:t>
                      </a:r>
                      <a:endParaRPr lang="en-US" sz="900" b="0" dirty="0">
                        <a:solidFill>
                          <a:srgbClr val="002060"/>
                        </a:solidFill>
                        <a:latin typeface="Verdana" pitchFamily="34" charset="0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kern="1200" baseline="0" dirty="0" smtClean="0">
                          <a:solidFill>
                            <a:srgbClr val="002060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SHORTINT16</a:t>
                      </a:r>
                      <a:endParaRPr lang="en-US" sz="900" b="0" dirty="0">
                        <a:solidFill>
                          <a:srgbClr val="002060"/>
                        </a:solidFill>
                        <a:latin typeface="Verdana" pitchFamily="34" charset="0"/>
                      </a:endParaRPr>
                    </a:p>
                  </a:txBody>
                  <a:tcPr marL="0" marR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dirty="0" smtClean="0">
                          <a:solidFill>
                            <a:srgbClr val="002060"/>
                          </a:solidFill>
                          <a:latin typeface="Verdana" pitchFamily="34" charset="0"/>
                        </a:rPr>
                        <a:t>Status register 2</a:t>
                      </a:r>
                    </a:p>
                  </a:txBody>
                  <a:tcPr marL="0" marR="0"/>
                </a:tc>
              </a:tr>
            </a:tbl>
          </a:graphicData>
        </a:graphic>
      </p:graphicFrame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819400" y="972235"/>
            <a:ext cx="22860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1000" b="1" dirty="0" smtClean="0">
                <a:solidFill>
                  <a:srgbClr val="00206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SCADA inputs:</a:t>
            </a:r>
            <a:endParaRPr lang="pl-PL" sz="1000" b="1" dirty="0" smtClean="0">
              <a:solidFill>
                <a:srgbClr val="00206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2362200" y="1600200"/>
            <a:ext cx="304800" cy="228600"/>
          </a:xfrm>
          <a:prstGeom prst="rightArrow">
            <a:avLst/>
          </a:prstGeom>
          <a:solidFill>
            <a:srgbClr val="99CCFF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310390" y="1241685"/>
            <a:ext cx="533400" cy="2286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2636056" y="2286000"/>
          <a:ext cx="6431744" cy="4131110"/>
        </p:xfrm>
        <a:graphic>
          <a:graphicData uri="http://schemas.openxmlformats.org/drawingml/2006/table">
            <a:tbl>
              <a:tblPr/>
              <a:tblGrid>
                <a:gridCol w="581175"/>
                <a:gridCol w="651316"/>
                <a:gridCol w="1175500"/>
                <a:gridCol w="3467629"/>
                <a:gridCol w="556124"/>
              </a:tblGrid>
              <a:tr h="90865"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85"/>
                        </a:spcBef>
                        <a:spcAft>
                          <a:spcPts val="0"/>
                        </a:spcAft>
                      </a:pPr>
                      <a:r>
                        <a:rPr lang="en-US" sz="500" b="1" dirty="0">
                          <a:latin typeface="Arial"/>
                          <a:ea typeface="Calibri"/>
                          <a:cs typeface="Times New Roman"/>
                        </a:rPr>
                        <a:t>StsReg01</a:t>
                      </a: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85"/>
                        </a:spcBef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Arial"/>
                          <a:ea typeface="Calibri"/>
                          <a:cs typeface="Times New Roman"/>
                        </a:rPr>
                        <a:t>SHORTINT16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85"/>
                        </a:spcBef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Arial"/>
                          <a:ea typeface="Calibri"/>
                          <a:cs typeface="Times New Roman"/>
                        </a:rPr>
                        <a:t>Status Register 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85"/>
                        </a:spcBef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Arial"/>
                          <a:ea typeface="Calibri"/>
                          <a:cs typeface="Times New Roman"/>
                        </a:rPr>
                        <a:t>Status Register 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239395" marR="226695"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500" dirty="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89690"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OnSt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On</a:t>
                      </a:r>
                      <a:r>
                        <a:rPr lang="en-US" sz="500" i="1" spc="-1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 dirty="0">
                          <a:latin typeface="Arial"/>
                          <a:ea typeface="Calibri"/>
                          <a:cs typeface="Times New Roman"/>
                        </a:rPr>
                        <a:t>On/Open</a:t>
                      </a:r>
                      <a:r>
                        <a:rPr lang="en-US" sz="500" i="1" spc="-3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 dirty="0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7965" marR="215900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81"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OffSt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Off 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Off/Closed 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7965" marR="215900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690"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AuMoSt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Auto Mode 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Current status of the Auto Mode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7965" marR="215900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81"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MMoSt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 dirty="0">
                          <a:latin typeface="Arial"/>
                          <a:ea typeface="Calibri"/>
                          <a:cs typeface="Times New Roman"/>
                        </a:rPr>
                        <a:t>Manual Mode Status</a:t>
                      </a: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Current status of the Manual Mode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7965" marR="215900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690"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FoMoSt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Forced</a:t>
                      </a:r>
                      <a:r>
                        <a:rPr lang="en-US" sz="5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Mode</a:t>
                      </a:r>
                      <a:r>
                        <a:rPr lang="en-US" sz="500" i="1" spc="-2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Current</a:t>
                      </a:r>
                      <a:r>
                        <a:rPr lang="en-US" sz="5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r>
                        <a:rPr lang="en-US" sz="500" i="1" spc="-2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en-US" sz="500" i="1" spc="-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500" i="1" spc="-1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Forced</a:t>
                      </a:r>
                      <a:r>
                        <a:rPr lang="en-US" sz="5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Mode.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7965" marR="215900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4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81"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LDSt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Local</a:t>
                      </a:r>
                      <a:r>
                        <a:rPr lang="en-US" sz="500" i="1" spc="-2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Drive</a:t>
                      </a:r>
                      <a:r>
                        <a:rPr lang="en-US" sz="500" i="1" spc="-2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Current</a:t>
                      </a:r>
                      <a:r>
                        <a:rPr lang="en-US" sz="5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r>
                        <a:rPr lang="en-US" sz="500" i="1" spc="-2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en-US" sz="500" i="1" spc="-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500" i="1" spc="-1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Local</a:t>
                      </a:r>
                      <a:r>
                        <a:rPr lang="en-US" sz="500" i="1" spc="-2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Mode.</a:t>
                      </a:r>
                      <a:r>
                        <a:rPr lang="en-US" sz="500" i="1" spc="-2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500" i="1" spc="-1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object</a:t>
                      </a:r>
                      <a:r>
                        <a:rPr lang="en-US" sz="500" i="1" spc="-2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is</a:t>
                      </a:r>
                      <a:r>
                        <a:rPr lang="en-US" sz="500" i="1" spc="-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driven</a:t>
                      </a:r>
                      <a:r>
                        <a:rPr lang="en-US" sz="500" i="1" spc="-2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locally.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7965" marR="215900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5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956"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IOErrorW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Input/Output</a:t>
                      </a:r>
                      <a:r>
                        <a:rPr lang="en-US" sz="500" i="1" spc="-4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Error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Warning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Current</a:t>
                      </a:r>
                      <a:r>
                        <a:rPr lang="en-US" sz="5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r>
                        <a:rPr lang="en-US" sz="500" i="1" spc="-2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en-US" sz="500" i="1" spc="-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500" i="1" spc="-1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IOError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223520" marR="2114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6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956"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IOSimuW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Input/Output Simulated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Warning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Current</a:t>
                      </a:r>
                      <a:r>
                        <a:rPr lang="en-US" sz="5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r>
                        <a:rPr lang="en-US" sz="500" i="1" spc="-2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en-US" sz="500" i="1" spc="-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500" i="1" spc="-1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IOSimu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223520" marR="2114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7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956"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AuMRW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Auto</a:t>
                      </a:r>
                      <a:r>
                        <a:rPr lang="en-US" sz="500" i="1" spc="-1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Manual</a:t>
                      </a:r>
                      <a:r>
                        <a:rPr lang="en-US" sz="5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Request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Warning Status.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Auto</a:t>
                      </a:r>
                      <a:r>
                        <a:rPr lang="en-US" sz="500" i="1" spc="-1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and</a:t>
                      </a:r>
                      <a:r>
                        <a:rPr lang="en-US" sz="500" i="1" spc="-1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manual</a:t>
                      </a:r>
                      <a:r>
                        <a:rPr lang="en-US" sz="5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requests</a:t>
                      </a:r>
                      <a:r>
                        <a:rPr lang="en-US" sz="500" i="1" spc="-3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discrepancy</a:t>
                      </a:r>
                      <a:r>
                        <a:rPr lang="en-US" sz="500" i="1" spc="-4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when</a:t>
                      </a:r>
                      <a:r>
                        <a:rPr lang="en-US" sz="500" i="1" spc="-2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Manual/Forced</a:t>
                      </a:r>
                      <a:r>
                        <a:rPr lang="en-US" sz="500" i="1" spc="-5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mode</a:t>
                      </a:r>
                      <a:r>
                        <a:rPr lang="en-US" sz="500" i="1" spc="-2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active.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223520" marR="2114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8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956"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PosW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Position</a:t>
                      </a:r>
                      <a:r>
                        <a:rPr lang="en-US" sz="500" i="1" spc="-3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Warning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334645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There is discrepancy between the order status and the position status according to Time Delay and Dead-band.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223520" marR="2114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9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690"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StartISt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Start</a:t>
                      </a:r>
                      <a:r>
                        <a:rPr lang="en-US" sz="500" i="1" spc="-1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Interlock</a:t>
                      </a:r>
                      <a:r>
                        <a:rPr lang="en-US" sz="500" i="1" spc="-3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Current</a:t>
                      </a:r>
                      <a:r>
                        <a:rPr lang="en-US" sz="5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r>
                        <a:rPr lang="en-US" sz="500" i="1" spc="-2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en-US" sz="500" i="1" spc="-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500" i="1" spc="-1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Start</a:t>
                      </a:r>
                      <a:r>
                        <a:rPr lang="en-US" sz="500" i="1" spc="-1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Interlock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0025" marR="187325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10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956"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TStopISt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Temporary</a:t>
                      </a:r>
                      <a:r>
                        <a:rPr lang="en-US" sz="500" i="1" spc="-4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Stop</a:t>
                      </a:r>
                      <a:r>
                        <a:rPr lang="en-US" sz="500" i="1" spc="-1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Interlock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Current status of the Temporary Stop Interlock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195580" marR="18288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11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956"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AlUnAck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Alarm</a:t>
                      </a:r>
                      <a:r>
                        <a:rPr lang="en-US" sz="500" i="1" spc="-2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UnAcknowledged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64135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Alarm UnAcknowledged: The alarm or at least one of the alarms associated to the object is not acknowledged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195580" marR="18288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12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956"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AuIhFoMoSt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Auto</a:t>
                      </a:r>
                      <a:r>
                        <a:rPr lang="en-US" sz="500" i="1" spc="-1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Inhibit</a:t>
                      </a:r>
                      <a:r>
                        <a:rPr lang="en-US" sz="500" i="1" spc="-2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Forced</a:t>
                      </a:r>
                      <a:r>
                        <a:rPr lang="en-US" sz="5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Mode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205105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Auto</a:t>
                      </a:r>
                      <a:r>
                        <a:rPr lang="en-US" sz="500" i="1" spc="-1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Inhibit</a:t>
                      </a:r>
                      <a:r>
                        <a:rPr lang="en-US" sz="500" i="1" spc="-2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Forced</a:t>
                      </a:r>
                      <a:r>
                        <a:rPr lang="en-US" sz="5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Mode</a:t>
                      </a:r>
                      <a:r>
                        <a:rPr lang="en-US" sz="500" i="1" spc="-2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status:</a:t>
                      </a:r>
                      <a:r>
                        <a:rPr lang="en-US" sz="5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Current</a:t>
                      </a:r>
                      <a:r>
                        <a:rPr lang="en-US" sz="5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r>
                        <a:rPr lang="en-US" sz="500" i="1" spc="-2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of</a:t>
                      </a:r>
                      <a:r>
                        <a:rPr lang="en-US" sz="500" i="1" spc="-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500" i="1" spc="-1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Auto</a:t>
                      </a:r>
                      <a:r>
                        <a:rPr lang="en-US" sz="500" i="1" spc="-1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Inhibit</a:t>
                      </a:r>
                      <a:r>
                        <a:rPr lang="en-US" sz="500" i="1" spc="-2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forced</a:t>
                      </a:r>
                      <a:r>
                        <a:rPr lang="en-US" sz="5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mode.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195580" marR="18288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13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81"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AlSt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Alarm 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Alarm 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0025" marR="187325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14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956"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AuIhMMoSt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 dirty="0">
                          <a:latin typeface="Arial"/>
                          <a:ea typeface="Calibri"/>
                          <a:cs typeface="Times New Roman"/>
                        </a:rPr>
                        <a:t>Auto Inhibit Manual Mode</a:t>
                      </a: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 dirty="0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 dirty="0">
                          <a:latin typeface="Arial"/>
                          <a:ea typeface="Calibri"/>
                          <a:cs typeface="Times New Roman"/>
                        </a:rPr>
                        <a:t>Auto</a:t>
                      </a:r>
                      <a:r>
                        <a:rPr lang="en-US" sz="500" i="1" spc="-15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 dirty="0">
                          <a:latin typeface="Arial"/>
                          <a:ea typeface="Calibri"/>
                          <a:cs typeface="Times New Roman"/>
                        </a:rPr>
                        <a:t>Inhibit</a:t>
                      </a:r>
                      <a:r>
                        <a:rPr lang="en-US" sz="500" i="1" spc="-2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 dirty="0">
                          <a:latin typeface="Arial"/>
                          <a:ea typeface="Calibri"/>
                          <a:cs typeface="Times New Roman"/>
                        </a:rPr>
                        <a:t>Manual</a:t>
                      </a:r>
                      <a:r>
                        <a:rPr lang="en-US" sz="500" i="1" spc="-25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 dirty="0">
                          <a:latin typeface="Arial"/>
                          <a:ea typeface="Calibri"/>
                          <a:cs typeface="Times New Roman"/>
                        </a:rPr>
                        <a:t>Mode</a:t>
                      </a:r>
                      <a:r>
                        <a:rPr lang="en-US" sz="500" i="1" spc="-2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 dirty="0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195580" marR="18288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15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040"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85"/>
                        </a:spcBef>
                        <a:spcAft>
                          <a:spcPts val="0"/>
                        </a:spcAft>
                      </a:pPr>
                      <a:r>
                        <a:rPr lang="en-US" sz="500" b="1" dirty="0">
                          <a:latin typeface="Arial"/>
                          <a:ea typeface="Calibri"/>
                          <a:cs typeface="Times New Roman"/>
                        </a:rPr>
                        <a:t>StsReg02</a:t>
                      </a: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85"/>
                        </a:spcBef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Arial"/>
                          <a:ea typeface="Calibri"/>
                          <a:cs typeface="Times New Roman"/>
                        </a:rPr>
                        <a:t>SHORTINT16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85"/>
                        </a:spcBef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Arial"/>
                          <a:ea typeface="Calibri"/>
                          <a:cs typeface="Times New Roman"/>
                        </a:rPr>
                        <a:t>Status Register 2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85"/>
                        </a:spcBef>
                        <a:spcAft>
                          <a:spcPts val="0"/>
                        </a:spcAft>
                      </a:pPr>
                      <a:r>
                        <a:rPr lang="en-US" sz="500" b="1">
                          <a:latin typeface="Arial"/>
                          <a:ea typeface="Calibri"/>
                          <a:cs typeface="Times New Roman"/>
                        </a:rPr>
                        <a:t>Status Register 2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239395" marR="226695"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en-US" sz="500" dirty="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172956"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OutOnOVSt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Output</a:t>
                      </a:r>
                      <a:r>
                        <a:rPr lang="en-US" sz="5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On</a:t>
                      </a:r>
                      <a:r>
                        <a:rPr lang="en-US" sz="500" i="1" spc="-1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Order</a:t>
                      </a:r>
                      <a:r>
                        <a:rPr lang="en-US" sz="500" i="1" spc="-2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Value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Output On Order Value 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223520" marR="2114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 dirty="0">
                          <a:latin typeface="Arial"/>
                          <a:ea typeface="Calibri"/>
                          <a:cs typeface="Times New Roman"/>
                        </a:rPr>
                        <a:t>0</a:t>
                      </a: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81"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AuOnRSt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Auto</a:t>
                      </a:r>
                      <a:r>
                        <a:rPr lang="en-US" sz="500" i="1" spc="-1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On</a:t>
                      </a:r>
                      <a:r>
                        <a:rPr lang="en-US" sz="500" i="1" spc="-1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Request</a:t>
                      </a:r>
                      <a:r>
                        <a:rPr lang="en-US" sz="500" i="1" spc="-3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Auto</a:t>
                      </a:r>
                      <a:r>
                        <a:rPr lang="en-US" sz="500" i="1" spc="-1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On/Open</a:t>
                      </a:r>
                      <a:r>
                        <a:rPr lang="en-US" sz="500" i="1" spc="-3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Request</a:t>
                      </a:r>
                      <a:r>
                        <a:rPr lang="en-US" sz="500" i="1" spc="-3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7965" marR="215900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956"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MOnRSt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Manual</a:t>
                      </a:r>
                      <a:r>
                        <a:rPr lang="en-US" sz="5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On</a:t>
                      </a:r>
                      <a:r>
                        <a:rPr lang="en-US" sz="500" i="1" spc="-1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Request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Manual</a:t>
                      </a:r>
                      <a:r>
                        <a:rPr lang="en-US" sz="5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On/Open</a:t>
                      </a:r>
                      <a:r>
                        <a:rPr lang="en-US" sz="500" i="1" spc="-3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Request</a:t>
                      </a:r>
                      <a:r>
                        <a:rPr lang="en-US" sz="500" i="1" spc="-3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223520" marR="2114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690"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AuOffRSt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Auto</a:t>
                      </a:r>
                      <a:r>
                        <a:rPr lang="en-US" sz="500" i="1" spc="-1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Off</a:t>
                      </a:r>
                      <a:r>
                        <a:rPr lang="en-US" sz="500" i="1" spc="-1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Request</a:t>
                      </a:r>
                      <a:r>
                        <a:rPr lang="en-US" sz="500" i="1" spc="-3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Auto</a:t>
                      </a:r>
                      <a:r>
                        <a:rPr lang="en-US" sz="500" i="1" spc="-1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Off/Close</a:t>
                      </a:r>
                      <a:r>
                        <a:rPr lang="en-US" sz="500" i="1" spc="-3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request</a:t>
                      </a:r>
                      <a:r>
                        <a:rPr lang="en-US" sz="5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7965" marR="215900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956"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MOffRSt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Manual Off Request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Manual Off/Close request 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223520" marR="2114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4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956"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HOnRSt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Hardware On Request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Hardware On/Open request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223520" marR="2114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5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956"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HOffRSt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Hardware</a:t>
                      </a:r>
                      <a:r>
                        <a:rPr lang="en-US" sz="500" i="1" spc="-3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Off</a:t>
                      </a:r>
                      <a:r>
                        <a:rPr lang="en-US" sz="500" i="1" spc="-1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Request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Hardware Off/Close request 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223520" marR="2114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6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81"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FuStopISt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Full</a:t>
                      </a:r>
                      <a:r>
                        <a:rPr lang="en-US" sz="500" i="1" spc="-1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Stop</a:t>
                      </a:r>
                      <a:r>
                        <a:rPr lang="en-US" sz="500" i="1" spc="-1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Interlock</a:t>
                      </a:r>
                      <a:r>
                        <a:rPr lang="en-US" sz="500" i="1" spc="-3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Full</a:t>
                      </a:r>
                      <a:r>
                        <a:rPr lang="en-US" sz="500" i="1" spc="-1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Stop</a:t>
                      </a:r>
                      <a:r>
                        <a:rPr lang="en-US" sz="500" i="1" spc="-1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Interlock</a:t>
                      </a:r>
                      <a:r>
                        <a:rPr lang="en-US" sz="500" i="1" spc="-3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0025" marR="187325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10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690"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EnRstartSt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Enable</a:t>
                      </a:r>
                      <a:r>
                        <a:rPr lang="en-US" sz="5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Restart</a:t>
                      </a:r>
                      <a:r>
                        <a:rPr lang="en-US" sz="5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Manual</a:t>
                      </a:r>
                      <a:r>
                        <a:rPr lang="en-US" sz="5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Restart</a:t>
                      </a:r>
                      <a:r>
                        <a:rPr lang="en-US" sz="500" i="1" spc="-2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after</a:t>
                      </a:r>
                      <a:r>
                        <a:rPr lang="en-US" sz="500" i="1" spc="-1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full</a:t>
                      </a:r>
                      <a:r>
                        <a:rPr lang="en-US" sz="500" i="1" spc="-1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stop</a:t>
                      </a:r>
                      <a:r>
                        <a:rPr lang="en-US" sz="500" i="1" spc="-15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0025" marR="187325" algn="ctr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11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956"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SoftLDSt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Software Local Mode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Current status of the Software Local Mode.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195580" marR="18288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12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7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When true, the alarm or any of the device dependant alarm objects have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056">
                <a:tc>
                  <a:txBody>
                    <a:bodyPr/>
                    <a:lstStyle/>
                    <a:p>
                      <a:pPr marL="8890" marR="0">
                        <a:lnSpc>
                          <a:spcPts val="91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AlBW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6850" marR="184785" algn="ctr">
                        <a:lnSpc>
                          <a:spcPts val="91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ts val="91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Alarm</a:t>
                      </a:r>
                      <a:r>
                        <a:rPr lang="en-US" sz="500" i="1" spc="-2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Blocked</a:t>
                      </a:r>
                      <a:r>
                        <a:rPr lang="en-US" sz="500" i="1" spc="-3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Warning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ts val="91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been</a:t>
                      </a:r>
                      <a:r>
                        <a:rPr lang="en-US" sz="500" i="1" spc="-2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blocked</a:t>
                      </a:r>
                      <a:r>
                        <a:rPr lang="en-US" sz="500" i="1" spc="-3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by</a:t>
                      </a:r>
                      <a:r>
                        <a:rPr lang="en-US" sz="500" i="1" spc="-1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the</a:t>
                      </a:r>
                      <a:r>
                        <a:rPr lang="en-US" sz="500" i="1" spc="-1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operator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0025" marR="187325" algn="ctr">
                        <a:lnSpc>
                          <a:spcPts val="91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13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310"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OutOffOVSt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196850" marR="18478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BIT1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" marR="0">
                        <a:lnSpc>
                          <a:spcPct val="115000"/>
                        </a:lnSpc>
                        <a:spcBef>
                          <a:spcPts val="6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Output Off Order Value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ts val="66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889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>
                          <a:latin typeface="Arial"/>
                          <a:ea typeface="Calibri"/>
                          <a:cs typeface="Times New Roman"/>
                        </a:rPr>
                        <a:t>Output Off Order Value Status</a:t>
                      </a:r>
                      <a:endParaRPr lang="en-US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5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en-US" sz="3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195580" marR="18288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00" i="1" dirty="0">
                          <a:latin typeface="Arial"/>
                          <a:ea typeface="Calibri"/>
                          <a:cs typeface="Times New Roman"/>
                        </a:rPr>
                        <a:t>14</a:t>
                      </a:r>
                      <a:endParaRPr lang="en-US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9950" y="0"/>
            <a:ext cx="57340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5800" y="76200"/>
            <a:ext cx="6096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1500" b="1" dirty="0" smtClean="0">
                <a:solidFill>
                  <a:srgbClr val="C00000"/>
                </a:solidFill>
                <a:latin typeface="Verdana" pitchFamily="34" charset="0"/>
              </a:rPr>
              <a:t>UNICOS</a:t>
            </a:r>
            <a:r>
              <a:rPr lang="en-US" sz="1500" b="1" dirty="0" smtClean="0">
                <a:solidFill>
                  <a:srgbClr val="002060"/>
                </a:solidFill>
                <a:latin typeface="Verdana" pitchFamily="34" charset="0"/>
              </a:rPr>
              <a:t> project development</a:t>
            </a:r>
            <a:endParaRPr lang="en-US" sz="1500" b="1" dirty="0">
              <a:solidFill>
                <a:srgbClr val="002060"/>
              </a:solidFill>
              <a:latin typeface="Verdana" pitchFamily="34" charset="0"/>
            </a:endParaRPr>
          </a:p>
        </p:txBody>
      </p:sp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953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914400"/>
            <a:ext cx="4303712" cy="13716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8" name="Picture 13" descr="j043524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33800" y="3941058"/>
            <a:ext cx="539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76400" y="3331458"/>
            <a:ext cx="5334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14400" y="4398258"/>
            <a:ext cx="7620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00200" y="4169658"/>
            <a:ext cx="609600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3352800" y="3636258"/>
            <a:ext cx="2209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schemeClr val="accent1">
                    <a:lumMod val="50000"/>
                  </a:schemeClr>
                </a:solidFill>
              </a:rPr>
              <a:t>Local </a:t>
            </a:r>
            <a:r>
              <a:rPr lang="pl-PL" sz="1200" b="1" dirty="0" smtClean="0">
                <a:solidFill>
                  <a:schemeClr val="accent1">
                    <a:lumMod val="50000"/>
                  </a:schemeClr>
                </a:solidFill>
              </a:rPr>
              <a:t>SCADA Server</a:t>
            </a:r>
            <a:endParaRPr lang="en-US" sz="1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4" name="Picture 3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00200" y="5012621"/>
            <a:ext cx="609600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AutoShape 37"/>
          <p:cNvSpPr>
            <a:spLocks noChangeArrowheads="1"/>
          </p:cNvSpPr>
          <p:nvPr/>
        </p:nvSpPr>
        <p:spPr bwMode="auto">
          <a:xfrm>
            <a:off x="1828800" y="3864858"/>
            <a:ext cx="152400" cy="228600"/>
          </a:xfrm>
          <a:prstGeom prst="downArrow">
            <a:avLst>
              <a:gd name="adj1" fmla="val 50000"/>
              <a:gd name="adj2" fmla="val 375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7" name="AutoShape 38"/>
          <p:cNvSpPr>
            <a:spLocks noChangeArrowheads="1"/>
          </p:cNvSpPr>
          <p:nvPr/>
        </p:nvSpPr>
        <p:spPr bwMode="auto">
          <a:xfrm>
            <a:off x="1828800" y="4779258"/>
            <a:ext cx="152400" cy="152400"/>
          </a:xfrm>
          <a:prstGeom prst="plus">
            <a:avLst>
              <a:gd name="adj" fmla="val 25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Text Box 39"/>
          <p:cNvSpPr txBox="1">
            <a:spLocks noChangeArrowheads="1"/>
          </p:cNvSpPr>
          <p:nvPr/>
        </p:nvSpPr>
        <p:spPr bwMode="auto">
          <a:xfrm>
            <a:off x="304800" y="5236458"/>
            <a:ext cx="1752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200" b="1">
                <a:solidFill>
                  <a:schemeClr val="accent2"/>
                </a:solidFill>
              </a:rPr>
              <a:t>Logic Generator</a:t>
            </a:r>
            <a:endParaRPr lang="en-US" sz="1200" b="1">
              <a:solidFill>
                <a:schemeClr val="accent2"/>
              </a:solidFill>
            </a:endParaRPr>
          </a:p>
        </p:txBody>
      </p:sp>
      <p:sp>
        <p:nvSpPr>
          <p:cNvPr id="20" name="Text Box 40"/>
          <p:cNvSpPr txBox="1">
            <a:spLocks noChangeArrowheads="1"/>
          </p:cNvSpPr>
          <p:nvPr/>
        </p:nvSpPr>
        <p:spPr bwMode="auto">
          <a:xfrm>
            <a:off x="152400" y="4017258"/>
            <a:ext cx="1981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200" b="1">
                <a:solidFill>
                  <a:schemeClr val="accent2"/>
                </a:solidFill>
              </a:rPr>
              <a:t>Instance Generator</a:t>
            </a:r>
            <a:endParaRPr lang="en-US" sz="1200" b="1">
              <a:solidFill>
                <a:schemeClr val="accent2"/>
              </a:solidFill>
            </a:endParaRPr>
          </a:p>
        </p:txBody>
      </p:sp>
      <p:sp>
        <p:nvSpPr>
          <p:cNvPr id="21" name="Text Box 41"/>
          <p:cNvSpPr txBox="1">
            <a:spLocks noChangeArrowheads="1"/>
          </p:cNvSpPr>
          <p:nvPr/>
        </p:nvSpPr>
        <p:spPr bwMode="auto">
          <a:xfrm>
            <a:off x="228600" y="3483858"/>
            <a:ext cx="1752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srgbClr val="008000"/>
                </a:solidFill>
              </a:rPr>
              <a:t>Specification XML</a:t>
            </a:r>
            <a:endParaRPr lang="en-US" sz="1200" b="1" dirty="0">
              <a:solidFill>
                <a:srgbClr val="008000"/>
              </a:solidFill>
            </a:endParaRPr>
          </a:p>
        </p:txBody>
      </p:sp>
      <p:pic>
        <p:nvPicPr>
          <p:cNvPr id="22" name="Picture 4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667000" y="3941058"/>
            <a:ext cx="3778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5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38400" y="4855458"/>
            <a:ext cx="3778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5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343400" y="3941058"/>
            <a:ext cx="5334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 Box 54"/>
          <p:cNvSpPr txBox="1">
            <a:spLocks noChangeArrowheads="1"/>
          </p:cNvSpPr>
          <p:nvPr/>
        </p:nvSpPr>
        <p:spPr bwMode="auto">
          <a:xfrm>
            <a:off x="3581400" y="4800600"/>
            <a:ext cx="2514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srgbClr val="002060"/>
                </a:solidFill>
              </a:rPr>
              <a:t>Siemens PLC</a:t>
            </a:r>
            <a:endParaRPr lang="en-US" sz="1200" b="1" dirty="0">
              <a:solidFill>
                <a:srgbClr val="002060"/>
              </a:solidFill>
            </a:endParaRPr>
          </a:p>
        </p:txBody>
      </p:sp>
      <p:sp>
        <p:nvSpPr>
          <p:cNvPr id="30" name="Line 57"/>
          <p:cNvSpPr>
            <a:spLocks noChangeShapeType="1"/>
          </p:cNvSpPr>
          <p:nvPr/>
        </p:nvSpPr>
        <p:spPr bwMode="auto">
          <a:xfrm>
            <a:off x="228600" y="762000"/>
            <a:ext cx="86868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33" name="Picture 6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19600" y="4245858"/>
            <a:ext cx="4572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6200" y="838200"/>
            <a:ext cx="1512888" cy="21336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37" name="Picture 1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676400" y="1370013"/>
            <a:ext cx="1752600" cy="1220787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45" name="Picture 2" descr="X:\lzwalins\CO2_SR1\Control_system\picture\1.bmp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257800" y="2514600"/>
            <a:ext cx="2209800" cy="1767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2" descr="X:\lzwalins\CO2_SR1\Control_system\picture\2.bmp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715000" y="2667000"/>
            <a:ext cx="2324100" cy="185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096000" y="2971800"/>
            <a:ext cx="258026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2" descr="X:\lzwalins\CO2_SR1\Control_system\picture\3.bmp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477000" y="3200400"/>
            <a:ext cx="23812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7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525022" y="0"/>
            <a:ext cx="61897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0" name="Straight Arrow Connector 59"/>
          <p:cNvCxnSpPr/>
          <p:nvPr/>
        </p:nvCxnSpPr>
        <p:spPr>
          <a:xfrm>
            <a:off x="3505200" y="1828800"/>
            <a:ext cx="457200" cy="0"/>
          </a:xfrm>
          <a:prstGeom prst="straightConnector1">
            <a:avLst/>
          </a:prstGeom>
          <a:ln w="19050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2286000" y="4419600"/>
            <a:ext cx="1219200" cy="0"/>
          </a:xfrm>
          <a:prstGeom prst="straightConnector1">
            <a:avLst/>
          </a:prstGeom>
          <a:ln w="19050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2286000" y="5410200"/>
            <a:ext cx="1219200" cy="0"/>
          </a:xfrm>
          <a:prstGeom prst="straightConnector1">
            <a:avLst/>
          </a:prstGeom>
          <a:ln w="19050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2286000" y="4572000"/>
            <a:ext cx="1219200" cy="304800"/>
          </a:xfrm>
          <a:prstGeom prst="straightConnector1">
            <a:avLst/>
          </a:prstGeom>
          <a:ln w="19050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>
            <a:off x="2362200" y="2438400"/>
            <a:ext cx="1828800" cy="990600"/>
          </a:xfrm>
          <a:prstGeom prst="straightConnector1">
            <a:avLst/>
          </a:prstGeom>
          <a:ln w="19050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130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733799" y="5105400"/>
            <a:ext cx="99105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Rectangle 7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</a:pP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MARCO                                                                         10</a:t>
            </a:r>
            <a:r>
              <a:rPr lang="en-US" sz="1300" baseline="30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September 2012                                                        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L.Zwalinski</a:t>
            </a:r>
            <a:r>
              <a:rPr lang="en-US" sz="13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3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M.Ostrega</a:t>
            </a:r>
            <a:endParaRPr lang="en-US" sz="13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04800" y="6047601"/>
            <a:ext cx="555510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-114300">
              <a:defRPr/>
            </a:pPr>
            <a:r>
              <a:rPr lang="en-US" sz="1200" b="1" dirty="0" smtClean="0">
                <a:solidFill>
                  <a:srgbClr val="C00000"/>
                </a:solidFill>
                <a:latin typeface="Verdana" pitchFamily="34" charset="0"/>
                <a:cs typeface="Times New Roman" pitchFamily="18" charset="0"/>
              </a:rPr>
              <a:t>2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cs typeface="Times New Roman" pitchFamily="18" charset="0"/>
              </a:rPr>
              <a:t> software production iterations completed.</a:t>
            </a:r>
            <a:endParaRPr lang="en-US" sz="1200" dirty="0" smtClean="0">
              <a:solidFill>
                <a:srgbClr val="002060"/>
              </a:solidFill>
              <a:latin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10219</TotalTime>
  <Words>1445</Words>
  <Application>Microsoft Office PowerPoint</Application>
  <PresentationFormat>On-screen Show (4:3)</PresentationFormat>
  <Paragraphs>612</Paragraphs>
  <Slides>31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Default Design</vt:lpstr>
      <vt:lpstr>MARCO UNICOS based control system  CERN 10.09.2012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lzwalins</dc:creator>
  <cp:lastModifiedBy>Maciej Ostrega</cp:lastModifiedBy>
  <cp:revision>468</cp:revision>
  <dcterms:created xsi:type="dcterms:W3CDTF">2009-08-13T13:43:40Z</dcterms:created>
  <dcterms:modified xsi:type="dcterms:W3CDTF">2012-09-10T09:33:43Z</dcterms:modified>
</cp:coreProperties>
</file>