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handoutMasterIdLst>
    <p:handoutMasterId r:id="rId44"/>
  </p:handoutMasterIdLst>
  <p:sldIdLst>
    <p:sldId id="256" r:id="rId2"/>
    <p:sldId id="284" r:id="rId3"/>
    <p:sldId id="257" r:id="rId4"/>
    <p:sldId id="298" r:id="rId5"/>
    <p:sldId id="287" r:id="rId6"/>
    <p:sldId id="295" r:id="rId7"/>
    <p:sldId id="297" r:id="rId8"/>
    <p:sldId id="314" r:id="rId9"/>
    <p:sldId id="369" r:id="rId10"/>
    <p:sldId id="370" r:id="rId11"/>
    <p:sldId id="310" r:id="rId12"/>
    <p:sldId id="311" r:id="rId13"/>
    <p:sldId id="312" r:id="rId14"/>
    <p:sldId id="317" r:id="rId15"/>
    <p:sldId id="345" r:id="rId16"/>
    <p:sldId id="315" r:id="rId17"/>
    <p:sldId id="318" r:id="rId18"/>
    <p:sldId id="319" r:id="rId19"/>
    <p:sldId id="327" r:id="rId20"/>
    <p:sldId id="347" r:id="rId21"/>
    <p:sldId id="348" r:id="rId22"/>
    <p:sldId id="330" r:id="rId23"/>
    <p:sldId id="333" r:id="rId24"/>
    <p:sldId id="350" r:id="rId25"/>
    <p:sldId id="320" r:id="rId26"/>
    <p:sldId id="352" r:id="rId27"/>
    <p:sldId id="321" r:id="rId28"/>
    <p:sldId id="322" r:id="rId29"/>
    <p:sldId id="362" r:id="rId30"/>
    <p:sldId id="351" r:id="rId31"/>
    <p:sldId id="358" r:id="rId32"/>
    <p:sldId id="366" r:id="rId33"/>
    <p:sldId id="356" r:id="rId34"/>
    <p:sldId id="357" r:id="rId35"/>
    <p:sldId id="307" r:id="rId36"/>
    <p:sldId id="364" r:id="rId37"/>
    <p:sldId id="365" r:id="rId38"/>
    <p:sldId id="367" r:id="rId39"/>
    <p:sldId id="340" r:id="rId40"/>
    <p:sldId id="363" r:id="rId41"/>
    <p:sldId id="368" r:id="rId42"/>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D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9606" autoAdjust="0"/>
    <p:restoredTop sz="94660" autoAdjust="0"/>
  </p:normalViewPr>
  <p:slideViewPr>
    <p:cSldViewPr>
      <p:cViewPr varScale="1">
        <p:scale>
          <a:sx n="109" d="100"/>
          <a:sy n="109" d="100"/>
        </p:scale>
        <p:origin x="-870" y="-84"/>
      </p:cViewPr>
      <p:guideLst>
        <p:guide orient="horz" pos="2160"/>
        <p:guide pos="2880"/>
      </p:guideLst>
    </p:cSldViewPr>
  </p:slideViewPr>
  <p:outlineViewPr>
    <p:cViewPr>
      <p:scale>
        <a:sx n="33" d="100"/>
        <a:sy n="33" d="100"/>
      </p:scale>
      <p:origin x="0" y="9798"/>
    </p:cViewPr>
  </p:outlineViewPr>
  <p:notesTextViewPr>
    <p:cViewPr>
      <p:scale>
        <a:sx n="100" d="100"/>
        <a:sy n="100" d="100"/>
      </p:scale>
      <p:origin x="0" y="0"/>
    </p:cViewPr>
  </p:notesTextViewPr>
  <p:sorterViewPr>
    <p:cViewPr>
      <p:scale>
        <a:sx n="100" d="100"/>
        <a:sy n="100" d="100"/>
      </p:scale>
      <p:origin x="0" y="2796"/>
    </p:cViewPr>
  </p:sorterViewPr>
  <p:notesViewPr>
    <p:cSldViewPr showGuides="1">
      <p:cViewPr varScale="1">
        <p:scale>
          <a:sx n="66" d="100"/>
          <a:sy n="66" d="100"/>
        </p:scale>
        <p:origin x="-1890" y="-114"/>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tdfiler\users\nobrega\11%20Tesla%20Dipole\MBH%20Coil%20&amp;%20Magnet%20info%20&amp;%20pictures\MBHSP01%20cold%20mass\Collar-Yoke%20strain%20gauge%20data%20MBHSP01%20with%20skin%20gauge%20map.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tdfiler\users\nobrega\11%20Tesla%20Dipole\MBH%20Coil%20&amp;%20Magnet%20info%20&amp;%20pictures\MBHSP01%20cold%20mass\Collar-Yoke%20strain%20gauge%20data%20MBHSP01%20with%20skin%20gauge%20map.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tdfiler\users\nobrega\11%20Tesla%20Dipole\MBH%20Coil%20&amp;%20Magnet%20info%20&amp;%20pictures\MBHSP01%20analysis\Strain%20Gauge%20data%20collaring%20thru%20shell%20welding%20MBHSP01.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tdfiler\users\nobrega\11%20Tesla%20Dipole\MBH%20Coil%20&amp;%20Magnet%20info%20&amp;%20pictures\MBHSP01%20analysis\Strain%20Gauge%20data%20collaring%20thru%20shell%20welding%20MBHSP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a:effectLst/>
              </a:rPr>
              <a:t>Shell Stress at ±30</a:t>
            </a:r>
            <a:r>
              <a:rPr lang="en-US" sz="1800" b="1" i="0" u="none" strike="noStrike" baseline="0">
                <a:effectLst/>
              </a:rPr>
              <a:t>°</a:t>
            </a:r>
            <a:r>
              <a:rPr lang="en-US" sz="1800" b="1" i="0" baseline="0">
                <a:effectLst/>
              </a:rPr>
              <a:t>, Lead &amp; Return End</a:t>
            </a:r>
            <a:endParaRPr lang="en-US" b="1">
              <a:effectLst/>
            </a:endParaRPr>
          </a:p>
        </c:rich>
      </c:tx>
      <c:overlay val="0"/>
    </c:title>
    <c:autoTitleDeleted val="0"/>
    <c:plotArea>
      <c:layout>
        <c:manualLayout>
          <c:layoutTarget val="inner"/>
          <c:xMode val="edge"/>
          <c:yMode val="edge"/>
          <c:x val="8.2292869641294841E-2"/>
          <c:y val="0.15584281131525227"/>
          <c:w val="0.82103346456692916"/>
          <c:h val="0.77489384660250804"/>
        </c:manualLayout>
      </c:layout>
      <c:lineChart>
        <c:grouping val="standard"/>
        <c:varyColors val="0"/>
        <c:ser>
          <c:idx val="2"/>
          <c:order val="0"/>
          <c:tx>
            <c:strRef>
              <c:f>'work space'!$B$6</c:f>
              <c:strCache>
                <c:ptCount val="1"/>
                <c:pt idx="0">
                  <c:v>30ALE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space'!$C$6:$N$6</c:f>
              <c:numCache>
                <c:formatCode>0</c:formatCode>
                <c:ptCount val="12"/>
                <c:pt idx="0">
                  <c:v>0</c:v>
                </c:pt>
                <c:pt idx="1">
                  <c:v>46.816393999999995</c:v>
                </c:pt>
                <c:pt idx="2">
                  <c:v>72.020865000000015</c:v>
                </c:pt>
                <c:pt idx="3">
                  <c:v>71.875077000000005</c:v>
                </c:pt>
                <c:pt idx="4">
                  <c:v>74.199853999999988</c:v>
                </c:pt>
                <c:pt idx="5">
                  <c:v>65.776432999999997</c:v>
                </c:pt>
                <c:pt idx="6">
                  <c:v>143.727316</c:v>
                </c:pt>
                <c:pt idx="7">
                  <c:v>143.57752299999999</c:v>
                </c:pt>
                <c:pt idx="8">
                  <c:v>185.719663</c:v>
                </c:pt>
                <c:pt idx="9">
                  <c:v>217.98514499999999</c:v>
                </c:pt>
                <c:pt idx="10">
                  <c:v>231.89545999999999</c:v>
                </c:pt>
                <c:pt idx="11">
                  <c:v>235.60794999999999</c:v>
                </c:pt>
              </c:numCache>
            </c:numRef>
          </c:val>
          <c:smooth val="0"/>
        </c:ser>
        <c:ser>
          <c:idx val="3"/>
          <c:order val="1"/>
          <c:tx>
            <c:strRef>
              <c:f>'work space'!$B$7</c:f>
              <c:strCache>
                <c:ptCount val="1"/>
                <c:pt idx="0">
                  <c:v>30ARE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space'!$C$7:$N$7</c:f>
              <c:numCache>
                <c:formatCode>0</c:formatCode>
                <c:ptCount val="12"/>
                <c:pt idx="0">
                  <c:v>0</c:v>
                </c:pt>
                <c:pt idx="1">
                  <c:v>34.638019999999997</c:v>
                </c:pt>
                <c:pt idx="2">
                  <c:v>62.745967999999998</c:v>
                </c:pt>
                <c:pt idx="3">
                  <c:v>35.297148</c:v>
                </c:pt>
                <c:pt idx="4">
                  <c:v>36.912818999999999</c:v>
                </c:pt>
                <c:pt idx="5">
                  <c:v>-4.3778690000000022</c:v>
                </c:pt>
                <c:pt idx="6">
                  <c:v>245.86760999999998</c:v>
                </c:pt>
                <c:pt idx="7">
                  <c:v>251.12441900000002</c:v>
                </c:pt>
                <c:pt idx="8">
                  <c:v>330.82317399999999</c:v>
                </c:pt>
                <c:pt idx="9">
                  <c:v>406.942228</c:v>
                </c:pt>
                <c:pt idx="10">
                  <c:v>470.10967999999997</c:v>
                </c:pt>
                <c:pt idx="11">
                  <c:v>473.80561999999998</c:v>
                </c:pt>
              </c:numCache>
            </c:numRef>
          </c:val>
          <c:smooth val="0"/>
        </c:ser>
        <c:ser>
          <c:idx val="7"/>
          <c:order val="2"/>
          <c:tx>
            <c:strRef>
              <c:f>'work space'!$B$10</c:f>
              <c:strCache>
                <c:ptCount val="1"/>
                <c:pt idx="0">
                  <c:v>30BLE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space'!$C$10:$N$10</c:f>
              <c:numCache>
                <c:formatCode>0</c:formatCode>
                <c:ptCount val="12"/>
                <c:pt idx="0">
                  <c:v>0</c:v>
                </c:pt>
                <c:pt idx="1">
                  <c:v>49.159397999999996</c:v>
                </c:pt>
                <c:pt idx="2">
                  <c:v>88.645005999999995</c:v>
                </c:pt>
                <c:pt idx="3">
                  <c:v>128.80927700000001</c:v>
                </c:pt>
                <c:pt idx="4">
                  <c:v>135.39262600000001</c:v>
                </c:pt>
                <c:pt idx="5">
                  <c:v>193.38671199999999</c:v>
                </c:pt>
                <c:pt idx="6">
                  <c:v>275.42833900000005</c:v>
                </c:pt>
                <c:pt idx="7">
                  <c:v>277.93314000000004</c:v>
                </c:pt>
                <c:pt idx="8">
                  <c:v>352.94865700000003</c:v>
                </c:pt>
                <c:pt idx="9">
                  <c:v>420.68886800000001</c:v>
                </c:pt>
                <c:pt idx="10">
                  <c:v>479.16293100000001</c:v>
                </c:pt>
                <c:pt idx="11">
                  <c:v>479.46383100000003</c:v>
                </c:pt>
              </c:numCache>
            </c:numRef>
          </c:val>
          <c:smooth val="0"/>
        </c:ser>
        <c:ser>
          <c:idx val="8"/>
          <c:order val="3"/>
          <c:tx>
            <c:strRef>
              <c:f>'work space'!$B$11</c:f>
              <c:strCache>
                <c:ptCount val="1"/>
                <c:pt idx="0">
                  <c:v>30BRE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space'!$C$11:$N$11</c:f>
              <c:numCache>
                <c:formatCode>0</c:formatCode>
                <c:ptCount val="12"/>
                <c:pt idx="0">
                  <c:v>0</c:v>
                </c:pt>
                <c:pt idx="1">
                  <c:v>41.380399000000004</c:v>
                </c:pt>
                <c:pt idx="2">
                  <c:v>87.096811000000002</c:v>
                </c:pt>
                <c:pt idx="3">
                  <c:v>119.153391</c:v>
                </c:pt>
                <c:pt idx="4">
                  <c:v>128.49529800000002</c:v>
                </c:pt>
                <c:pt idx="5">
                  <c:v>122.788104</c:v>
                </c:pt>
                <c:pt idx="6">
                  <c:v>278.14717999999999</c:v>
                </c:pt>
                <c:pt idx="7">
                  <c:v>282.17397299999999</c:v>
                </c:pt>
                <c:pt idx="8">
                  <c:v>383.452967</c:v>
                </c:pt>
                <c:pt idx="9">
                  <c:v>446.42684700000001</c:v>
                </c:pt>
                <c:pt idx="10">
                  <c:v>514.07505700000002</c:v>
                </c:pt>
                <c:pt idx="11">
                  <c:v>517.93106799999998</c:v>
                </c:pt>
              </c:numCache>
            </c:numRef>
          </c:val>
          <c:smooth val="0"/>
        </c:ser>
        <c:ser>
          <c:idx val="12"/>
          <c:order val="4"/>
          <c:tx>
            <c:strRef>
              <c:f>'work space'!$B$14</c:f>
              <c:strCache>
                <c:ptCount val="1"/>
                <c:pt idx="0">
                  <c:v>30CLE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space'!$C$14:$N$14</c:f>
              <c:numCache>
                <c:formatCode>0</c:formatCode>
                <c:ptCount val="12"/>
                <c:pt idx="0">
                  <c:v>0</c:v>
                </c:pt>
                <c:pt idx="1">
                  <c:v>66.338200999999998</c:v>
                </c:pt>
                <c:pt idx="2">
                  <c:v>100.467052</c:v>
                </c:pt>
                <c:pt idx="3">
                  <c:v>121.88764600000002</c:v>
                </c:pt>
                <c:pt idx="4">
                  <c:v>129.14926800000001</c:v>
                </c:pt>
                <c:pt idx="5">
                  <c:v>163.58350799999999</c:v>
                </c:pt>
                <c:pt idx="6">
                  <c:v>303.46638899999999</c:v>
                </c:pt>
                <c:pt idx="7">
                  <c:v>304.38553100000001</c:v>
                </c:pt>
                <c:pt idx="8">
                  <c:v>352.67832600000003</c:v>
                </c:pt>
                <c:pt idx="9">
                  <c:v>381.42316</c:v>
                </c:pt>
                <c:pt idx="10">
                  <c:v>410.05714499999999</c:v>
                </c:pt>
                <c:pt idx="11">
                  <c:v>410.795908</c:v>
                </c:pt>
              </c:numCache>
            </c:numRef>
          </c:val>
          <c:smooth val="0"/>
        </c:ser>
        <c:ser>
          <c:idx val="13"/>
          <c:order val="5"/>
          <c:tx>
            <c:strRef>
              <c:f>'work space'!$B$15</c:f>
              <c:strCache>
                <c:ptCount val="1"/>
                <c:pt idx="0">
                  <c:v>30CRE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space'!$C$15:$N$15</c:f>
              <c:numCache>
                <c:formatCode>0</c:formatCode>
                <c:ptCount val="12"/>
                <c:pt idx="0">
                  <c:v>0</c:v>
                </c:pt>
                <c:pt idx="1">
                  <c:v>63.193604000000008</c:v>
                </c:pt>
                <c:pt idx="2">
                  <c:v>94.386148000000006</c:v>
                </c:pt>
                <c:pt idx="3">
                  <c:v>111.04355099999999</c:v>
                </c:pt>
                <c:pt idx="4">
                  <c:v>115.056832</c:v>
                </c:pt>
                <c:pt idx="5">
                  <c:v>121.779366</c:v>
                </c:pt>
                <c:pt idx="6">
                  <c:v>281.39630699999998</c:v>
                </c:pt>
                <c:pt idx="7">
                  <c:v>282.82244099999997</c:v>
                </c:pt>
                <c:pt idx="8">
                  <c:v>360.99633999999998</c:v>
                </c:pt>
                <c:pt idx="9">
                  <c:v>456.48051599999997</c:v>
                </c:pt>
                <c:pt idx="10">
                  <c:v>534.36892599999999</c:v>
                </c:pt>
                <c:pt idx="11">
                  <c:v>539.95919500000002</c:v>
                </c:pt>
              </c:numCache>
            </c:numRef>
          </c:val>
          <c:smooth val="0"/>
        </c:ser>
        <c:ser>
          <c:idx val="17"/>
          <c:order val="6"/>
          <c:tx>
            <c:strRef>
              <c:f>'work space'!$B$18</c:f>
              <c:strCache>
                <c:ptCount val="1"/>
                <c:pt idx="0">
                  <c:v>30DLE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space'!$C$18:$N$18</c:f>
              <c:numCache>
                <c:formatCode>0</c:formatCode>
                <c:ptCount val="12"/>
                <c:pt idx="0">
                  <c:v>0</c:v>
                </c:pt>
                <c:pt idx="1">
                  <c:v>27.253036999999999</c:v>
                </c:pt>
                <c:pt idx="2">
                  <c:v>88.539857999999995</c:v>
                </c:pt>
                <c:pt idx="3">
                  <c:v>170.79494799999998</c:v>
                </c:pt>
                <c:pt idx="4">
                  <c:v>177.08070900000001</c:v>
                </c:pt>
                <c:pt idx="5">
                  <c:v>244.553225</c:v>
                </c:pt>
                <c:pt idx="6">
                  <c:v>328.262406</c:v>
                </c:pt>
                <c:pt idx="7">
                  <c:v>331.46738999999997</c:v>
                </c:pt>
                <c:pt idx="8">
                  <c:v>401.86400399999997</c:v>
                </c:pt>
                <c:pt idx="9">
                  <c:v>462.89224000000002</c:v>
                </c:pt>
                <c:pt idx="10">
                  <c:v>524.70110599999998</c:v>
                </c:pt>
                <c:pt idx="11">
                  <c:v>527.40526699999998</c:v>
                </c:pt>
              </c:numCache>
            </c:numRef>
          </c:val>
          <c:smooth val="0"/>
        </c:ser>
        <c:ser>
          <c:idx val="18"/>
          <c:order val="7"/>
          <c:tx>
            <c:strRef>
              <c:f>'work space'!$B$19</c:f>
              <c:strCache>
                <c:ptCount val="1"/>
                <c:pt idx="0">
                  <c:v>30DRE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space'!$C$19:$N$19</c:f>
              <c:numCache>
                <c:formatCode>0</c:formatCode>
                <c:ptCount val="12"/>
                <c:pt idx="0">
                  <c:v>0</c:v>
                </c:pt>
                <c:pt idx="1">
                  <c:v>2.3015440000000007</c:v>
                </c:pt>
                <c:pt idx="2">
                  <c:v>71.108682999999999</c:v>
                </c:pt>
                <c:pt idx="3">
                  <c:v>137.07491200000001</c:v>
                </c:pt>
                <c:pt idx="4">
                  <c:v>153.76579900000002</c:v>
                </c:pt>
                <c:pt idx="5">
                  <c:v>155.58256500000002</c:v>
                </c:pt>
                <c:pt idx="6">
                  <c:v>276.69946599999997</c:v>
                </c:pt>
                <c:pt idx="7">
                  <c:v>278.50941699999998</c:v>
                </c:pt>
                <c:pt idx="8">
                  <c:v>350.28211899999997</c:v>
                </c:pt>
                <c:pt idx="9">
                  <c:v>398.78513099999998</c:v>
                </c:pt>
                <c:pt idx="10">
                  <c:v>451.52140700000001</c:v>
                </c:pt>
                <c:pt idx="11">
                  <c:v>453.28472499999998</c:v>
                </c:pt>
              </c:numCache>
            </c:numRef>
          </c:val>
          <c:smooth val="0"/>
        </c:ser>
        <c:dLbls>
          <c:showLegendKey val="0"/>
          <c:showVal val="0"/>
          <c:showCatName val="0"/>
          <c:showSerName val="0"/>
          <c:showPercent val="0"/>
          <c:showBubbleSize val="0"/>
        </c:dLbls>
        <c:marker val="1"/>
        <c:smooth val="0"/>
        <c:axId val="139920512"/>
        <c:axId val="139922048"/>
      </c:lineChart>
      <c:catAx>
        <c:axId val="139920512"/>
        <c:scaling>
          <c:orientation val="minMax"/>
        </c:scaling>
        <c:delete val="0"/>
        <c:axPos val="b"/>
        <c:numFmt formatCode="General" sourceLinked="1"/>
        <c:majorTickMark val="none"/>
        <c:minorTickMark val="none"/>
        <c:tickLblPos val="nextTo"/>
        <c:crossAx val="139922048"/>
        <c:crosses val="autoZero"/>
        <c:auto val="1"/>
        <c:lblAlgn val="ctr"/>
        <c:lblOffset val="100"/>
        <c:noMultiLvlLbl val="0"/>
      </c:catAx>
      <c:valAx>
        <c:axId val="139922048"/>
        <c:scaling>
          <c:orientation val="minMax"/>
        </c:scaling>
        <c:delete val="0"/>
        <c:axPos val="l"/>
        <c:majorGridlines/>
        <c:title>
          <c:tx>
            <c:rich>
              <a:bodyPr/>
              <a:lstStyle/>
              <a:p>
                <a:pPr>
                  <a:defRPr/>
                </a:pPr>
                <a:r>
                  <a:rPr lang="en-US"/>
                  <a:t>Shell Stress,</a:t>
                </a:r>
                <a:r>
                  <a:rPr lang="en-US" baseline="0"/>
                  <a:t> MPa</a:t>
                </a:r>
                <a:endParaRPr lang="en-US"/>
              </a:p>
            </c:rich>
          </c:tx>
          <c:overlay val="0"/>
        </c:title>
        <c:numFmt formatCode="0" sourceLinked="1"/>
        <c:majorTickMark val="none"/>
        <c:minorTickMark val="none"/>
        <c:tickLblPos val="nextTo"/>
        <c:crossAx val="139920512"/>
        <c:crosses val="autoZero"/>
        <c:crossBetween val="between"/>
      </c:valAx>
    </c:plotArea>
    <c:legend>
      <c:legendPos val="r"/>
      <c:overlay val="0"/>
    </c:legend>
    <c:plotVisOnly val="1"/>
    <c:dispBlanksAs val="gap"/>
    <c:showDLblsOverMax val="0"/>
  </c:chart>
  <c:spPr>
    <a:solidFill>
      <a:schemeClr val="bg1"/>
    </a:solidFill>
    <a:ln w="15875">
      <a:solidFill>
        <a:schemeClr val="accent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a:effectLst/>
              </a:rPr>
              <a:t>Shell Stress at ±60°, Lead &amp; Return End</a:t>
            </a:r>
            <a:endParaRPr lang="en-US" b="1">
              <a:effectLst/>
            </a:endParaRPr>
          </a:p>
        </c:rich>
      </c:tx>
      <c:overlay val="0"/>
    </c:title>
    <c:autoTitleDeleted val="0"/>
    <c:plotArea>
      <c:layout/>
      <c:lineChart>
        <c:grouping val="standard"/>
        <c:varyColors val="0"/>
        <c:ser>
          <c:idx val="0"/>
          <c:order val="0"/>
          <c:tx>
            <c:strRef>
              <c:f>'work space'!$B$4</c:f>
              <c:strCache>
                <c:ptCount val="1"/>
                <c:pt idx="0">
                  <c:v>60ALE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space'!$C$4:$N$4</c:f>
              <c:numCache>
                <c:formatCode>0</c:formatCode>
                <c:ptCount val="12"/>
                <c:pt idx="0">
                  <c:v>0</c:v>
                </c:pt>
                <c:pt idx="1">
                  <c:v>132.465216</c:v>
                </c:pt>
                <c:pt idx="2">
                  <c:v>184.50785299999998</c:v>
                </c:pt>
                <c:pt idx="3">
                  <c:v>200.68351499999997</c:v>
                </c:pt>
                <c:pt idx="4">
                  <c:v>204.798216</c:v>
                </c:pt>
                <c:pt idx="5">
                  <c:v>260.45401900000002</c:v>
                </c:pt>
                <c:pt idx="6">
                  <c:v>330.573847</c:v>
                </c:pt>
                <c:pt idx="7">
                  <c:v>339.15879399999994</c:v>
                </c:pt>
                <c:pt idx="8">
                  <c:v>378.30328999999995</c:v>
                </c:pt>
                <c:pt idx="9">
                  <c:v>406.76424299999996</c:v>
                </c:pt>
                <c:pt idx="10">
                  <c:v>433.62504799999999</c:v>
                </c:pt>
                <c:pt idx="11">
                  <c:v>443.37313300000005</c:v>
                </c:pt>
              </c:numCache>
            </c:numRef>
          </c:val>
          <c:smooth val="0"/>
        </c:ser>
        <c:ser>
          <c:idx val="1"/>
          <c:order val="1"/>
          <c:tx>
            <c:strRef>
              <c:f>'work space'!$B$5</c:f>
              <c:strCache>
                <c:ptCount val="1"/>
                <c:pt idx="0">
                  <c:v>60ARE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space'!$C$5:$N$5</c:f>
              <c:numCache>
                <c:formatCode>0</c:formatCode>
                <c:ptCount val="12"/>
                <c:pt idx="0">
                  <c:v>0</c:v>
                </c:pt>
                <c:pt idx="1">
                  <c:v>143.80345600000001</c:v>
                </c:pt>
                <c:pt idx="2">
                  <c:v>198.30231800000001</c:v>
                </c:pt>
                <c:pt idx="3">
                  <c:v>219.00715600000001</c:v>
                </c:pt>
                <c:pt idx="4">
                  <c:v>221.330387</c:v>
                </c:pt>
                <c:pt idx="5">
                  <c:v>239.07491800000003</c:v>
                </c:pt>
                <c:pt idx="6">
                  <c:v>342.01592399999998</c:v>
                </c:pt>
                <c:pt idx="7">
                  <c:v>347.35690099999999</c:v>
                </c:pt>
                <c:pt idx="8">
                  <c:v>399.98923500000001</c:v>
                </c:pt>
                <c:pt idx="9">
                  <c:v>445.216568</c:v>
                </c:pt>
                <c:pt idx="10">
                  <c:v>482.25905399999999</c:v>
                </c:pt>
                <c:pt idx="11">
                  <c:v>488.20227299999999</c:v>
                </c:pt>
              </c:numCache>
            </c:numRef>
          </c:val>
          <c:smooth val="0"/>
        </c:ser>
        <c:ser>
          <c:idx val="5"/>
          <c:order val="2"/>
          <c:tx>
            <c:strRef>
              <c:f>'work space'!$B$8</c:f>
              <c:strCache>
                <c:ptCount val="1"/>
                <c:pt idx="0">
                  <c:v>60BLE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space'!$C$8:$N$8</c:f>
              <c:numCache>
                <c:formatCode>0</c:formatCode>
                <c:ptCount val="12"/>
                <c:pt idx="0">
                  <c:v>0</c:v>
                </c:pt>
                <c:pt idx="1">
                  <c:v>116.87278500000001</c:v>
                </c:pt>
                <c:pt idx="2">
                  <c:v>155.953937</c:v>
                </c:pt>
                <c:pt idx="3">
                  <c:v>175.04648200000003</c:v>
                </c:pt>
                <c:pt idx="4">
                  <c:v>184.42991699999999</c:v>
                </c:pt>
                <c:pt idx="5">
                  <c:v>224.518618</c:v>
                </c:pt>
                <c:pt idx="6">
                  <c:v>279.23190900000003</c:v>
                </c:pt>
                <c:pt idx="7">
                  <c:v>283.616353</c:v>
                </c:pt>
                <c:pt idx="8">
                  <c:v>330.24997500000001</c:v>
                </c:pt>
                <c:pt idx="9">
                  <c:v>363.16080700000003</c:v>
                </c:pt>
                <c:pt idx="10">
                  <c:v>389.992861</c:v>
                </c:pt>
                <c:pt idx="11">
                  <c:v>393.70046300000001</c:v>
                </c:pt>
              </c:numCache>
            </c:numRef>
          </c:val>
          <c:smooth val="0"/>
        </c:ser>
        <c:ser>
          <c:idx val="6"/>
          <c:order val="3"/>
          <c:tx>
            <c:strRef>
              <c:f>'work space'!$B$9</c:f>
              <c:strCache>
                <c:ptCount val="1"/>
                <c:pt idx="0">
                  <c:v>60BRE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space'!$C$9:$N$9</c:f>
              <c:numCache>
                <c:formatCode>0</c:formatCode>
                <c:ptCount val="12"/>
                <c:pt idx="0">
                  <c:v>0</c:v>
                </c:pt>
                <c:pt idx="1">
                  <c:v>81.352239999999995</c:v>
                </c:pt>
                <c:pt idx="2">
                  <c:v>125.725324</c:v>
                </c:pt>
                <c:pt idx="3">
                  <c:v>156.54829999999998</c:v>
                </c:pt>
                <c:pt idx="4">
                  <c:v>163.526939</c:v>
                </c:pt>
                <c:pt idx="5">
                  <c:v>174.40453199999999</c:v>
                </c:pt>
                <c:pt idx="6">
                  <c:v>267.42108899999999</c:v>
                </c:pt>
                <c:pt idx="7">
                  <c:v>272.70271000000002</c:v>
                </c:pt>
                <c:pt idx="8">
                  <c:v>322.69466900000003</c:v>
                </c:pt>
                <c:pt idx="9">
                  <c:v>359.23406199999999</c:v>
                </c:pt>
                <c:pt idx="10">
                  <c:v>389.02837300000004</c:v>
                </c:pt>
                <c:pt idx="11">
                  <c:v>394.75456000000003</c:v>
                </c:pt>
              </c:numCache>
            </c:numRef>
          </c:val>
          <c:smooth val="0"/>
        </c:ser>
        <c:ser>
          <c:idx val="10"/>
          <c:order val="4"/>
          <c:tx>
            <c:strRef>
              <c:f>'work space'!$B$12</c:f>
              <c:strCache>
                <c:ptCount val="1"/>
                <c:pt idx="0">
                  <c:v>60CLE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space'!$C$12:$N$12</c:f>
              <c:numCache>
                <c:formatCode>0</c:formatCode>
                <c:ptCount val="12"/>
                <c:pt idx="0">
                  <c:v>0</c:v>
                </c:pt>
                <c:pt idx="1">
                  <c:v>115.304957</c:v>
                </c:pt>
                <c:pt idx="2">
                  <c:v>152.65640599999998</c:v>
                </c:pt>
                <c:pt idx="3">
                  <c:v>171.33032</c:v>
                </c:pt>
                <c:pt idx="4">
                  <c:v>178.291427</c:v>
                </c:pt>
                <c:pt idx="5">
                  <c:v>206.19849399999998</c:v>
                </c:pt>
                <c:pt idx="6">
                  <c:v>279.61043000000001</c:v>
                </c:pt>
                <c:pt idx="7">
                  <c:v>284.32395400000001</c:v>
                </c:pt>
                <c:pt idx="8">
                  <c:v>318.35454500000003</c:v>
                </c:pt>
                <c:pt idx="9">
                  <c:v>338.22722900000002</c:v>
                </c:pt>
                <c:pt idx="10">
                  <c:v>362.06630899999999</c:v>
                </c:pt>
                <c:pt idx="11">
                  <c:v>367.78969900000004</c:v>
                </c:pt>
              </c:numCache>
            </c:numRef>
          </c:val>
          <c:smooth val="0"/>
        </c:ser>
        <c:ser>
          <c:idx val="11"/>
          <c:order val="5"/>
          <c:tx>
            <c:strRef>
              <c:f>'work space'!$B$13</c:f>
              <c:strCache>
                <c:ptCount val="1"/>
                <c:pt idx="0">
                  <c:v>60CRE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space'!$C$13:$N$13</c:f>
              <c:numCache>
                <c:formatCode>0</c:formatCode>
                <c:ptCount val="12"/>
                <c:pt idx="0">
                  <c:v>0</c:v>
                </c:pt>
                <c:pt idx="1">
                  <c:v>40.309113999999994</c:v>
                </c:pt>
                <c:pt idx="2">
                  <c:v>76.083485999999994</c:v>
                </c:pt>
                <c:pt idx="3">
                  <c:v>97.335823999999988</c:v>
                </c:pt>
                <c:pt idx="4">
                  <c:v>104.44435199999999</c:v>
                </c:pt>
                <c:pt idx="5">
                  <c:v>116.105463</c:v>
                </c:pt>
                <c:pt idx="6">
                  <c:v>202.12076400000001</c:v>
                </c:pt>
                <c:pt idx="7">
                  <c:v>203.84502600000002</c:v>
                </c:pt>
                <c:pt idx="8">
                  <c:v>247.97805399999999</c:v>
                </c:pt>
                <c:pt idx="9">
                  <c:v>292.27104099999997</c:v>
                </c:pt>
                <c:pt idx="10">
                  <c:v>333.51153599999998</c:v>
                </c:pt>
                <c:pt idx="11">
                  <c:v>338.31031200000001</c:v>
                </c:pt>
              </c:numCache>
            </c:numRef>
          </c:val>
          <c:smooth val="0"/>
        </c:ser>
        <c:ser>
          <c:idx val="15"/>
          <c:order val="6"/>
          <c:tx>
            <c:strRef>
              <c:f>'work space'!$B$16</c:f>
              <c:strCache>
                <c:ptCount val="1"/>
                <c:pt idx="0">
                  <c:v>60DLE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space'!$C$16:$N$16</c:f>
              <c:numCache>
                <c:formatCode>0</c:formatCode>
                <c:ptCount val="12"/>
                <c:pt idx="0">
                  <c:v>0</c:v>
                </c:pt>
                <c:pt idx="1">
                  <c:v>105.551248</c:v>
                </c:pt>
                <c:pt idx="2">
                  <c:v>139.531159</c:v>
                </c:pt>
                <c:pt idx="3">
                  <c:v>167.34683999999999</c:v>
                </c:pt>
                <c:pt idx="4">
                  <c:v>175.887632</c:v>
                </c:pt>
                <c:pt idx="5">
                  <c:v>213.14723600000002</c:v>
                </c:pt>
                <c:pt idx="6">
                  <c:v>265.98418500000002</c:v>
                </c:pt>
                <c:pt idx="7">
                  <c:v>270.20989300000002</c:v>
                </c:pt>
                <c:pt idx="8">
                  <c:v>310.08705700000002</c:v>
                </c:pt>
                <c:pt idx="9">
                  <c:v>337.23292100000003</c:v>
                </c:pt>
                <c:pt idx="10">
                  <c:v>366.86784900000004</c:v>
                </c:pt>
                <c:pt idx="11">
                  <c:v>368.85447900000003</c:v>
                </c:pt>
              </c:numCache>
            </c:numRef>
          </c:val>
          <c:smooth val="0"/>
        </c:ser>
        <c:ser>
          <c:idx val="16"/>
          <c:order val="7"/>
          <c:tx>
            <c:strRef>
              <c:f>'work space'!$B$17</c:f>
              <c:strCache>
                <c:ptCount val="1"/>
                <c:pt idx="0">
                  <c:v>60DRE</c:v>
                </c:pt>
              </c:strCache>
            </c:strRef>
          </c:tx>
          <c:cat>
            <c:strRef>
              <c:f>'work space'!$C$3:$N$3</c:f>
              <c:strCache>
                <c:ptCount val="12"/>
                <c:pt idx="0">
                  <c:v>in press</c:v>
                </c:pt>
                <c:pt idx="1">
                  <c:v>fusion-skip 100 mm</c:v>
                </c:pt>
                <c:pt idx="2">
                  <c:v>final fusion-skip 100 mm</c:v>
                </c:pt>
                <c:pt idx="3">
                  <c:v>1 filler</c:v>
                </c:pt>
                <c:pt idx="4">
                  <c:v>next day</c:v>
                </c:pt>
                <c:pt idx="5">
                  <c:v>2 filler</c:v>
                </c:pt>
                <c:pt idx="6">
                  <c:v>3 filler</c:v>
                </c:pt>
                <c:pt idx="7">
                  <c:v>next day</c:v>
                </c:pt>
                <c:pt idx="8">
                  <c:v>4 filler</c:v>
                </c:pt>
                <c:pt idx="9">
                  <c:v>5 filler</c:v>
                </c:pt>
                <c:pt idx="10">
                  <c:v>6 filler</c:v>
                </c:pt>
                <c:pt idx="11">
                  <c:v>next day</c:v>
                </c:pt>
              </c:strCache>
            </c:strRef>
          </c:cat>
          <c:val>
            <c:numRef>
              <c:f>'work space'!$C$17:$N$17</c:f>
              <c:numCache>
                <c:formatCode>0</c:formatCode>
                <c:ptCount val="12"/>
                <c:pt idx="0">
                  <c:v>0</c:v>
                </c:pt>
                <c:pt idx="1">
                  <c:v>30.463239000000002</c:v>
                </c:pt>
                <c:pt idx="2">
                  <c:v>68.809065000000004</c:v>
                </c:pt>
                <c:pt idx="3">
                  <c:v>99.80517500000002</c:v>
                </c:pt>
                <c:pt idx="4">
                  <c:v>109.615263</c:v>
                </c:pt>
                <c:pt idx="5">
                  <c:v>122.56700000000001</c:v>
                </c:pt>
                <c:pt idx="6">
                  <c:v>194.79021600000002</c:v>
                </c:pt>
                <c:pt idx="7">
                  <c:v>200.388532</c:v>
                </c:pt>
                <c:pt idx="8">
                  <c:v>242.90866800000003</c:v>
                </c:pt>
                <c:pt idx="9">
                  <c:v>278.19194800000002</c:v>
                </c:pt>
                <c:pt idx="10">
                  <c:v>313.10654499999998</c:v>
                </c:pt>
                <c:pt idx="11">
                  <c:v>318.57096100000001</c:v>
                </c:pt>
              </c:numCache>
            </c:numRef>
          </c:val>
          <c:smooth val="0"/>
        </c:ser>
        <c:dLbls>
          <c:showLegendKey val="0"/>
          <c:showVal val="0"/>
          <c:showCatName val="0"/>
          <c:showSerName val="0"/>
          <c:showPercent val="0"/>
          <c:showBubbleSize val="0"/>
        </c:dLbls>
        <c:marker val="1"/>
        <c:smooth val="0"/>
        <c:axId val="139977472"/>
        <c:axId val="139979008"/>
      </c:lineChart>
      <c:catAx>
        <c:axId val="139977472"/>
        <c:scaling>
          <c:orientation val="minMax"/>
        </c:scaling>
        <c:delete val="0"/>
        <c:axPos val="b"/>
        <c:numFmt formatCode="General" sourceLinked="1"/>
        <c:majorTickMark val="none"/>
        <c:minorTickMark val="none"/>
        <c:tickLblPos val="nextTo"/>
        <c:crossAx val="139979008"/>
        <c:crosses val="autoZero"/>
        <c:auto val="1"/>
        <c:lblAlgn val="ctr"/>
        <c:lblOffset val="100"/>
        <c:noMultiLvlLbl val="0"/>
      </c:catAx>
      <c:valAx>
        <c:axId val="139979008"/>
        <c:scaling>
          <c:orientation val="minMax"/>
        </c:scaling>
        <c:delete val="0"/>
        <c:axPos val="l"/>
        <c:majorGridlines/>
        <c:title>
          <c:tx>
            <c:rich>
              <a:bodyPr/>
              <a:lstStyle/>
              <a:p>
                <a:pPr>
                  <a:defRPr/>
                </a:pPr>
                <a:r>
                  <a:rPr lang="en-US"/>
                  <a:t>Shell Stress,</a:t>
                </a:r>
                <a:r>
                  <a:rPr lang="en-US" baseline="0"/>
                  <a:t> MPa</a:t>
                </a:r>
                <a:endParaRPr lang="en-US"/>
              </a:p>
            </c:rich>
          </c:tx>
          <c:overlay val="0"/>
        </c:title>
        <c:numFmt formatCode="0" sourceLinked="1"/>
        <c:majorTickMark val="none"/>
        <c:minorTickMark val="none"/>
        <c:tickLblPos val="nextTo"/>
        <c:crossAx val="139977472"/>
        <c:crosses val="autoZero"/>
        <c:crossBetween val="between"/>
      </c:valAx>
    </c:plotArea>
    <c:legend>
      <c:legendPos val="r"/>
      <c:overlay val="0"/>
    </c:legend>
    <c:plotVisOnly val="1"/>
    <c:dispBlanksAs val="gap"/>
    <c:showDLblsOverMax val="0"/>
  </c:chart>
  <c:spPr>
    <a:solidFill>
      <a:schemeClr val="bg1"/>
    </a:solidFill>
    <a:ln w="15875">
      <a:solidFill>
        <a:schemeClr val="accent1"/>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Coil SG</a:t>
            </a:r>
            <a:r>
              <a:rPr lang="en-US" baseline="0"/>
              <a:t> Average</a:t>
            </a:r>
            <a:endParaRPr lang="en-US"/>
          </a:p>
        </c:rich>
      </c:tx>
      <c:overlay val="0"/>
    </c:title>
    <c:autoTitleDeleted val="0"/>
    <c:plotArea>
      <c:layout/>
      <c:lineChart>
        <c:grouping val="standard"/>
        <c:varyColors val="0"/>
        <c:ser>
          <c:idx val="0"/>
          <c:order val="0"/>
          <c:tx>
            <c:strRef>
              <c:f>'FN work space'!$DC$53</c:f>
              <c:strCache>
                <c:ptCount val="1"/>
                <c:pt idx="0">
                  <c:v>02 Pole Average</c:v>
                </c:pt>
              </c:strCache>
            </c:strRef>
          </c:tx>
          <c:cat>
            <c:strRef>
              <c:f>'FN work space'!$DD$47:$DO$47</c:f>
              <c:strCache>
                <c:ptCount val="12"/>
                <c:pt idx="0">
                  <c:v>0</c:v>
                </c:pt>
                <c:pt idx="1">
                  <c:v>Pres </c:v>
                </c:pt>
                <c:pt idx="2">
                  <c:v>skip-fuse 0.1 m</c:v>
                </c:pt>
                <c:pt idx="3">
                  <c:v>Press</c:v>
                </c:pt>
                <c:pt idx="4">
                  <c:v>final skip-fuse 0.1 m</c:v>
                </c:pt>
                <c:pt idx="5">
                  <c:v>1 filler</c:v>
                </c:pt>
                <c:pt idx="6">
                  <c:v>next day</c:v>
                </c:pt>
                <c:pt idx="7">
                  <c:v>2 filler</c:v>
                </c:pt>
                <c:pt idx="8">
                  <c:v>3 filler</c:v>
                </c:pt>
                <c:pt idx="9">
                  <c:v>next day</c:v>
                </c:pt>
                <c:pt idx="10">
                  <c:v>4 filler</c:v>
                </c:pt>
                <c:pt idx="11">
                  <c:v>5 filler</c:v>
                </c:pt>
              </c:strCache>
            </c:strRef>
          </c:cat>
          <c:val>
            <c:numRef>
              <c:f>'FN work space'!$DD$53:$DO$53</c:f>
              <c:numCache>
                <c:formatCode>General</c:formatCode>
                <c:ptCount val="12"/>
                <c:pt idx="0">
                  <c:v>-59.344987500000002</c:v>
                </c:pt>
                <c:pt idx="1">
                  <c:v>-60.317073000000008</c:v>
                </c:pt>
                <c:pt idx="2">
                  <c:v>-61.829747500000003</c:v>
                </c:pt>
                <c:pt idx="3">
                  <c:v>-61.588606500000004</c:v>
                </c:pt>
                <c:pt idx="4">
                  <c:v>-63.444205250000003</c:v>
                </c:pt>
                <c:pt idx="5">
                  <c:v>-65.203356499999998</c:v>
                </c:pt>
                <c:pt idx="6">
                  <c:v>-63.352522749999999</c:v>
                </c:pt>
                <c:pt idx="7">
                  <c:v>-66.227826999999991</c:v>
                </c:pt>
                <c:pt idx="8">
                  <c:v>-67.986277000000001</c:v>
                </c:pt>
                <c:pt idx="9">
                  <c:v>-66.781659500000004</c:v>
                </c:pt>
                <c:pt idx="10">
                  <c:v>-68.320852000000002</c:v>
                </c:pt>
                <c:pt idx="11">
                  <c:v>-69.020257249999986</c:v>
                </c:pt>
              </c:numCache>
            </c:numRef>
          </c:val>
          <c:smooth val="0"/>
        </c:ser>
        <c:ser>
          <c:idx val="1"/>
          <c:order val="1"/>
          <c:tx>
            <c:strRef>
              <c:f>'FN work space'!$DC$54</c:f>
              <c:strCache>
                <c:ptCount val="1"/>
                <c:pt idx="0">
                  <c:v>02 PP Average</c:v>
                </c:pt>
              </c:strCache>
            </c:strRef>
          </c:tx>
          <c:cat>
            <c:strRef>
              <c:f>'FN work space'!$DD$47:$DO$47</c:f>
              <c:strCache>
                <c:ptCount val="12"/>
                <c:pt idx="0">
                  <c:v>0</c:v>
                </c:pt>
                <c:pt idx="1">
                  <c:v>Pres </c:v>
                </c:pt>
                <c:pt idx="2">
                  <c:v>skip-fuse 0.1 m</c:v>
                </c:pt>
                <c:pt idx="3">
                  <c:v>Press</c:v>
                </c:pt>
                <c:pt idx="4">
                  <c:v>final skip-fuse 0.1 m</c:v>
                </c:pt>
                <c:pt idx="5">
                  <c:v>1 filler</c:v>
                </c:pt>
                <c:pt idx="6">
                  <c:v>next day</c:v>
                </c:pt>
                <c:pt idx="7">
                  <c:v>2 filler</c:v>
                </c:pt>
                <c:pt idx="8">
                  <c:v>3 filler</c:v>
                </c:pt>
                <c:pt idx="9">
                  <c:v>next day</c:v>
                </c:pt>
                <c:pt idx="10">
                  <c:v>4 filler</c:v>
                </c:pt>
                <c:pt idx="11">
                  <c:v>5 filler</c:v>
                </c:pt>
              </c:strCache>
            </c:strRef>
          </c:cat>
          <c:val>
            <c:numRef>
              <c:f>'FN work space'!$DD$54:$DO$54</c:f>
              <c:numCache>
                <c:formatCode>General</c:formatCode>
                <c:ptCount val="12"/>
                <c:pt idx="0">
                  <c:v>-41.065923499999997</c:v>
                </c:pt>
                <c:pt idx="1">
                  <c:v>-40.599858499999996</c:v>
                </c:pt>
                <c:pt idx="2">
                  <c:v>-41.930227500000001</c:v>
                </c:pt>
                <c:pt idx="3">
                  <c:v>-41.652572750000004</c:v>
                </c:pt>
                <c:pt idx="4">
                  <c:v>-44.560892749999994</c:v>
                </c:pt>
                <c:pt idx="5">
                  <c:v>-45.9912955</c:v>
                </c:pt>
                <c:pt idx="6">
                  <c:v>-44.143760749999998</c:v>
                </c:pt>
                <c:pt idx="7">
                  <c:v>-46.580476250000004</c:v>
                </c:pt>
                <c:pt idx="8">
                  <c:v>-49.73632525</c:v>
                </c:pt>
                <c:pt idx="9">
                  <c:v>-47.906629499999994</c:v>
                </c:pt>
                <c:pt idx="10">
                  <c:v>-50.237052500000004</c:v>
                </c:pt>
                <c:pt idx="11">
                  <c:v>-50.958320499999999</c:v>
                </c:pt>
              </c:numCache>
            </c:numRef>
          </c:val>
          <c:smooth val="0"/>
        </c:ser>
        <c:ser>
          <c:idx val="2"/>
          <c:order val="2"/>
          <c:tx>
            <c:strRef>
              <c:f>'FN work space'!$DC$55</c:f>
              <c:strCache>
                <c:ptCount val="1"/>
                <c:pt idx="0">
                  <c:v>03 Pole Average</c:v>
                </c:pt>
              </c:strCache>
            </c:strRef>
          </c:tx>
          <c:cat>
            <c:strRef>
              <c:f>'FN work space'!$DD$47:$DO$47</c:f>
              <c:strCache>
                <c:ptCount val="12"/>
                <c:pt idx="0">
                  <c:v>0</c:v>
                </c:pt>
                <c:pt idx="1">
                  <c:v>Pres </c:v>
                </c:pt>
                <c:pt idx="2">
                  <c:v>skip-fuse 0.1 m</c:v>
                </c:pt>
                <c:pt idx="3">
                  <c:v>Press</c:v>
                </c:pt>
                <c:pt idx="4">
                  <c:v>final skip-fuse 0.1 m</c:v>
                </c:pt>
                <c:pt idx="5">
                  <c:v>1 filler</c:v>
                </c:pt>
                <c:pt idx="6">
                  <c:v>next day</c:v>
                </c:pt>
                <c:pt idx="7">
                  <c:v>2 filler</c:v>
                </c:pt>
                <c:pt idx="8">
                  <c:v>3 filler</c:v>
                </c:pt>
                <c:pt idx="9">
                  <c:v>next day</c:v>
                </c:pt>
                <c:pt idx="10">
                  <c:v>4 filler</c:v>
                </c:pt>
                <c:pt idx="11">
                  <c:v>5 filler</c:v>
                </c:pt>
              </c:strCache>
            </c:strRef>
          </c:cat>
          <c:val>
            <c:numRef>
              <c:f>'FN work space'!$DD$55:$DO$55</c:f>
              <c:numCache>
                <c:formatCode>General</c:formatCode>
                <c:ptCount val="12"/>
                <c:pt idx="0">
                  <c:v>-52.349962250000004</c:v>
                </c:pt>
                <c:pt idx="1">
                  <c:v>-52.897910249999995</c:v>
                </c:pt>
                <c:pt idx="2">
                  <c:v>-54.484028499999994</c:v>
                </c:pt>
                <c:pt idx="3">
                  <c:v>-54.355102500000001</c:v>
                </c:pt>
                <c:pt idx="4">
                  <c:v>-55.449067249999999</c:v>
                </c:pt>
                <c:pt idx="5">
                  <c:v>-56.127495749999994</c:v>
                </c:pt>
                <c:pt idx="6">
                  <c:v>-54.206345999999996</c:v>
                </c:pt>
                <c:pt idx="7">
                  <c:v>-56.324550999999992</c:v>
                </c:pt>
                <c:pt idx="8">
                  <c:v>-58.086162000000002</c:v>
                </c:pt>
                <c:pt idx="9">
                  <c:v>-56.876931500000005</c:v>
                </c:pt>
                <c:pt idx="10">
                  <c:v>-57.880217249999994</c:v>
                </c:pt>
                <c:pt idx="11">
                  <c:v>-58.383923750000001</c:v>
                </c:pt>
              </c:numCache>
            </c:numRef>
          </c:val>
          <c:smooth val="0"/>
        </c:ser>
        <c:ser>
          <c:idx val="3"/>
          <c:order val="3"/>
          <c:tx>
            <c:strRef>
              <c:f>'FN work space'!$DC$56</c:f>
              <c:strCache>
                <c:ptCount val="1"/>
                <c:pt idx="0">
                  <c:v>03 PP Average</c:v>
                </c:pt>
              </c:strCache>
            </c:strRef>
          </c:tx>
          <c:cat>
            <c:strRef>
              <c:f>'FN work space'!$DD$47:$DO$47</c:f>
              <c:strCache>
                <c:ptCount val="12"/>
                <c:pt idx="0">
                  <c:v>0</c:v>
                </c:pt>
                <c:pt idx="1">
                  <c:v>Pres </c:v>
                </c:pt>
                <c:pt idx="2">
                  <c:v>skip-fuse 0.1 m</c:v>
                </c:pt>
                <c:pt idx="3">
                  <c:v>Press</c:v>
                </c:pt>
                <c:pt idx="4">
                  <c:v>final skip-fuse 0.1 m</c:v>
                </c:pt>
                <c:pt idx="5">
                  <c:v>1 filler</c:v>
                </c:pt>
                <c:pt idx="6">
                  <c:v>next day</c:v>
                </c:pt>
                <c:pt idx="7">
                  <c:v>2 filler</c:v>
                </c:pt>
                <c:pt idx="8">
                  <c:v>3 filler</c:v>
                </c:pt>
                <c:pt idx="9">
                  <c:v>next day</c:v>
                </c:pt>
                <c:pt idx="10">
                  <c:v>4 filler</c:v>
                </c:pt>
                <c:pt idx="11">
                  <c:v>5 filler</c:v>
                </c:pt>
              </c:strCache>
            </c:strRef>
          </c:cat>
          <c:val>
            <c:numRef>
              <c:f>'FN work space'!$DD$56:$DO$56</c:f>
              <c:numCache>
                <c:formatCode>General</c:formatCode>
                <c:ptCount val="12"/>
                <c:pt idx="0">
                  <c:v>-34.443988500000003</c:v>
                </c:pt>
                <c:pt idx="1">
                  <c:v>-34.154988750000001</c:v>
                </c:pt>
                <c:pt idx="2">
                  <c:v>-34.786768749999993</c:v>
                </c:pt>
                <c:pt idx="3">
                  <c:v>-34.405399750000001</c:v>
                </c:pt>
                <c:pt idx="4">
                  <c:v>-35.968384499999999</c:v>
                </c:pt>
                <c:pt idx="5">
                  <c:v>-36.252836250000001</c:v>
                </c:pt>
                <c:pt idx="6">
                  <c:v>-34.315356000000001</c:v>
                </c:pt>
                <c:pt idx="7">
                  <c:v>-37.093796250000004</c:v>
                </c:pt>
                <c:pt idx="8">
                  <c:v>-38.679963749999999</c:v>
                </c:pt>
                <c:pt idx="9">
                  <c:v>-36.835755500000005</c:v>
                </c:pt>
                <c:pt idx="10">
                  <c:v>-38.537744000000004</c:v>
                </c:pt>
                <c:pt idx="11">
                  <c:v>-39.106434250000007</c:v>
                </c:pt>
              </c:numCache>
            </c:numRef>
          </c:val>
          <c:smooth val="0"/>
        </c:ser>
        <c:dLbls>
          <c:showLegendKey val="0"/>
          <c:showVal val="0"/>
          <c:showCatName val="0"/>
          <c:showSerName val="0"/>
          <c:showPercent val="0"/>
          <c:showBubbleSize val="0"/>
        </c:dLbls>
        <c:marker val="1"/>
        <c:smooth val="0"/>
        <c:axId val="32014720"/>
        <c:axId val="32016256"/>
      </c:lineChart>
      <c:catAx>
        <c:axId val="32014720"/>
        <c:scaling>
          <c:orientation val="minMax"/>
        </c:scaling>
        <c:delete val="0"/>
        <c:axPos val="b"/>
        <c:numFmt formatCode="General" sourceLinked="1"/>
        <c:majorTickMark val="out"/>
        <c:minorTickMark val="none"/>
        <c:tickLblPos val="nextTo"/>
        <c:crossAx val="32016256"/>
        <c:crosses val="autoZero"/>
        <c:auto val="1"/>
        <c:lblAlgn val="ctr"/>
        <c:lblOffset val="100"/>
        <c:noMultiLvlLbl val="0"/>
      </c:catAx>
      <c:valAx>
        <c:axId val="32016256"/>
        <c:scaling>
          <c:orientation val="minMax"/>
        </c:scaling>
        <c:delete val="0"/>
        <c:axPos val="l"/>
        <c:majorGridlines/>
        <c:title>
          <c:tx>
            <c:rich>
              <a:bodyPr rot="-5400000" vert="horz"/>
              <a:lstStyle/>
              <a:p>
                <a:pPr>
                  <a:defRPr/>
                </a:pPr>
                <a:r>
                  <a:rPr lang="en-US" sz="1000" b="1" i="0" kern="1200" baseline="0">
                    <a:solidFill>
                      <a:srgbClr val="000000"/>
                    </a:solidFill>
                    <a:effectLst/>
                  </a:rPr>
                  <a:t>Coil Stress, MPa</a:t>
                </a:r>
                <a:endParaRPr lang="en-US">
                  <a:effectLst/>
                </a:endParaRPr>
              </a:p>
            </c:rich>
          </c:tx>
          <c:overlay val="0"/>
        </c:title>
        <c:numFmt formatCode="General" sourceLinked="1"/>
        <c:majorTickMark val="out"/>
        <c:minorTickMark val="none"/>
        <c:tickLblPos val="nextTo"/>
        <c:crossAx val="32014720"/>
        <c:crosses val="autoZero"/>
        <c:crossBetween val="between"/>
      </c:valAx>
    </c:plotArea>
    <c:legend>
      <c:legendPos val="r"/>
      <c:overlay val="0"/>
    </c:legend>
    <c:plotVisOnly val="1"/>
    <c:dispBlanksAs val="gap"/>
    <c:showDLblsOverMax val="0"/>
  </c:chart>
  <c:spPr>
    <a:solidFill>
      <a:schemeClr val="bg1"/>
    </a:solidFill>
    <a:ln>
      <a:solidFill>
        <a:schemeClr val="tx1"/>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Key Strain</a:t>
            </a:r>
            <a:r>
              <a:rPr lang="en-US" baseline="0"/>
              <a:t> Gauge Values</a:t>
            </a:r>
            <a:endParaRPr lang="en-US"/>
          </a:p>
        </c:rich>
      </c:tx>
      <c:overlay val="0"/>
    </c:title>
    <c:autoTitleDeleted val="0"/>
    <c:plotArea>
      <c:layout/>
      <c:lineChart>
        <c:grouping val="standard"/>
        <c:varyColors val="0"/>
        <c:ser>
          <c:idx val="0"/>
          <c:order val="0"/>
          <c:tx>
            <c:strRef>
              <c:f>'FN work space'!$DC$61</c:f>
              <c:strCache>
                <c:ptCount val="1"/>
                <c:pt idx="0">
                  <c:v>02KYRE</c:v>
                </c:pt>
              </c:strCache>
            </c:strRef>
          </c:tx>
          <c:cat>
            <c:strRef>
              <c:f>'FN work space'!$DD$60:$DO$60</c:f>
              <c:strCache>
                <c:ptCount val="12"/>
                <c:pt idx="0">
                  <c:v>0</c:v>
                </c:pt>
                <c:pt idx="1">
                  <c:v>Pres Pressure</c:v>
                </c:pt>
                <c:pt idx="2">
                  <c:v>skip-fuse 0.1 m</c:v>
                </c:pt>
                <c:pt idx="3">
                  <c:v>next day</c:v>
                </c:pt>
                <c:pt idx="4">
                  <c:v>final skip-fuse </c:v>
                </c:pt>
                <c:pt idx="5">
                  <c:v>1 filler</c:v>
                </c:pt>
                <c:pt idx="6">
                  <c:v>next day</c:v>
                </c:pt>
                <c:pt idx="7">
                  <c:v>2 filler</c:v>
                </c:pt>
                <c:pt idx="8">
                  <c:v>3 filler</c:v>
                </c:pt>
                <c:pt idx="9">
                  <c:v>next day</c:v>
                </c:pt>
                <c:pt idx="10">
                  <c:v>4 filler</c:v>
                </c:pt>
                <c:pt idx="11">
                  <c:v>5 filler</c:v>
                </c:pt>
              </c:strCache>
            </c:strRef>
          </c:cat>
          <c:val>
            <c:numRef>
              <c:f>'FN work space'!$DD$61:$DO$61</c:f>
              <c:numCache>
                <c:formatCode>General</c:formatCode>
                <c:ptCount val="12"/>
                <c:pt idx="0">
                  <c:v>-109.488998</c:v>
                </c:pt>
                <c:pt idx="1">
                  <c:v>-114.441194</c:v>
                </c:pt>
                <c:pt idx="2">
                  <c:v>-117.767931</c:v>
                </c:pt>
                <c:pt idx="3">
                  <c:v>-122.042247</c:v>
                </c:pt>
                <c:pt idx="4">
                  <c:v>-126.63692899999999</c:v>
                </c:pt>
                <c:pt idx="5">
                  <c:v>-132.52388500000001</c:v>
                </c:pt>
                <c:pt idx="6">
                  <c:v>-130.28985599999999</c:v>
                </c:pt>
                <c:pt idx="7">
                  <c:v>-135.05826200000001</c:v>
                </c:pt>
                <c:pt idx="8">
                  <c:v>-138.01527100000001</c:v>
                </c:pt>
                <c:pt idx="9">
                  <c:v>-140.715259</c:v>
                </c:pt>
                <c:pt idx="10">
                  <c:v>-144.79969399999999</c:v>
                </c:pt>
                <c:pt idx="11">
                  <c:v>-145.148909</c:v>
                </c:pt>
              </c:numCache>
            </c:numRef>
          </c:val>
          <c:smooth val="0"/>
        </c:ser>
        <c:ser>
          <c:idx val="1"/>
          <c:order val="1"/>
          <c:tx>
            <c:strRef>
              <c:f>'FN work space'!$DC$62</c:f>
              <c:strCache>
                <c:ptCount val="1"/>
                <c:pt idx="0">
                  <c:v>02KYLE</c:v>
                </c:pt>
              </c:strCache>
            </c:strRef>
          </c:tx>
          <c:cat>
            <c:strRef>
              <c:f>'FN work space'!$DD$60:$DO$60</c:f>
              <c:strCache>
                <c:ptCount val="12"/>
                <c:pt idx="0">
                  <c:v>0</c:v>
                </c:pt>
                <c:pt idx="1">
                  <c:v>Pres Pressure</c:v>
                </c:pt>
                <c:pt idx="2">
                  <c:v>skip-fuse 0.1 m</c:v>
                </c:pt>
                <c:pt idx="3">
                  <c:v>next day</c:v>
                </c:pt>
                <c:pt idx="4">
                  <c:v>final skip-fuse </c:v>
                </c:pt>
                <c:pt idx="5">
                  <c:v>1 filler</c:v>
                </c:pt>
                <c:pt idx="6">
                  <c:v>next day</c:v>
                </c:pt>
                <c:pt idx="7">
                  <c:v>2 filler</c:v>
                </c:pt>
                <c:pt idx="8">
                  <c:v>3 filler</c:v>
                </c:pt>
                <c:pt idx="9">
                  <c:v>next day</c:v>
                </c:pt>
                <c:pt idx="10">
                  <c:v>4 filler</c:v>
                </c:pt>
                <c:pt idx="11">
                  <c:v>5 filler</c:v>
                </c:pt>
              </c:strCache>
            </c:strRef>
          </c:cat>
          <c:val>
            <c:numRef>
              <c:f>'FN work space'!$DD$62:$DO$62</c:f>
              <c:numCache>
                <c:formatCode>General</c:formatCode>
                <c:ptCount val="12"/>
                <c:pt idx="0">
                  <c:v>-159.10105200000001</c:v>
                </c:pt>
                <c:pt idx="1">
                  <c:v>-172.15170699999999</c:v>
                </c:pt>
                <c:pt idx="2">
                  <c:v>-180.15667999999999</c:v>
                </c:pt>
                <c:pt idx="3">
                  <c:v>-180.04277500000001</c:v>
                </c:pt>
                <c:pt idx="4">
                  <c:v>-194.31972099999999</c:v>
                </c:pt>
                <c:pt idx="5">
                  <c:v>-201.826921</c:v>
                </c:pt>
                <c:pt idx="6">
                  <c:v>-195.75442100000001</c:v>
                </c:pt>
                <c:pt idx="7">
                  <c:v>-209.62821</c:v>
                </c:pt>
                <c:pt idx="8">
                  <c:v>-216.182852</c:v>
                </c:pt>
                <c:pt idx="9">
                  <c:v>-214.89730399999999</c:v>
                </c:pt>
                <c:pt idx="10">
                  <c:v>-221.94833499999999</c:v>
                </c:pt>
                <c:pt idx="11">
                  <c:v>-223.811858</c:v>
                </c:pt>
              </c:numCache>
            </c:numRef>
          </c:val>
          <c:smooth val="0"/>
        </c:ser>
        <c:ser>
          <c:idx val="2"/>
          <c:order val="2"/>
          <c:tx>
            <c:strRef>
              <c:f>'FN work space'!$DC$63</c:f>
              <c:strCache>
                <c:ptCount val="1"/>
                <c:pt idx="0">
                  <c:v>03KYRE</c:v>
                </c:pt>
              </c:strCache>
            </c:strRef>
          </c:tx>
          <c:cat>
            <c:strRef>
              <c:f>'FN work space'!$DD$60:$DO$60</c:f>
              <c:strCache>
                <c:ptCount val="12"/>
                <c:pt idx="0">
                  <c:v>0</c:v>
                </c:pt>
                <c:pt idx="1">
                  <c:v>Pres Pressure</c:v>
                </c:pt>
                <c:pt idx="2">
                  <c:v>skip-fuse 0.1 m</c:v>
                </c:pt>
                <c:pt idx="3">
                  <c:v>next day</c:v>
                </c:pt>
                <c:pt idx="4">
                  <c:v>final skip-fuse </c:v>
                </c:pt>
                <c:pt idx="5">
                  <c:v>1 filler</c:v>
                </c:pt>
                <c:pt idx="6">
                  <c:v>next day</c:v>
                </c:pt>
                <c:pt idx="7">
                  <c:v>2 filler</c:v>
                </c:pt>
                <c:pt idx="8">
                  <c:v>3 filler</c:v>
                </c:pt>
                <c:pt idx="9">
                  <c:v>next day</c:v>
                </c:pt>
                <c:pt idx="10">
                  <c:v>4 filler</c:v>
                </c:pt>
                <c:pt idx="11">
                  <c:v>5 filler</c:v>
                </c:pt>
              </c:strCache>
            </c:strRef>
          </c:cat>
          <c:val>
            <c:numRef>
              <c:f>'FN work space'!$DD$63:$DO$63</c:f>
              <c:numCache>
                <c:formatCode>General</c:formatCode>
                <c:ptCount val="12"/>
                <c:pt idx="0">
                  <c:v>-88.491598999999994</c:v>
                </c:pt>
                <c:pt idx="1">
                  <c:v>-93.649748000000002</c:v>
                </c:pt>
                <c:pt idx="2">
                  <c:v>-96.138641000000007</c:v>
                </c:pt>
                <c:pt idx="3">
                  <c:v>-98.833810999999997</c:v>
                </c:pt>
                <c:pt idx="4">
                  <c:v>-101.30993100000001</c:v>
                </c:pt>
                <c:pt idx="5">
                  <c:v>-102.95611100000001</c:v>
                </c:pt>
                <c:pt idx="6">
                  <c:v>-102.211893</c:v>
                </c:pt>
                <c:pt idx="7">
                  <c:v>-106.047892</c:v>
                </c:pt>
                <c:pt idx="8">
                  <c:v>-105.98884700000001</c:v>
                </c:pt>
                <c:pt idx="9">
                  <c:v>-107.847061</c:v>
                </c:pt>
                <c:pt idx="10">
                  <c:v>-109.224948</c:v>
                </c:pt>
                <c:pt idx="11">
                  <c:v>-109.031983</c:v>
                </c:pt>
              </c:numCache>
            </c:numRef>
          </c:val>
          <c:smooth val="0"/>
        </c:ser>
        <c:ser>
          <c:idx val="3"/>
          <c:order val="3"/>
          <c:tx>
            <c:strRef>
              <c:f>'FN work space'!$DC$64</c:f>
              <c:strCache>
                <c:ptCount val="1"/>
                <c:pt idx="0">
                  <c:v>03KYLE</c:v>
                </c:pt>
              </c:strCache>
            </c:strRef>
          </c:tx>
          <c:cat>
            <c:strRef>
              <c:f>'FN work space'!$DD$60:$DO$60</c:f>
              <c:strCache>
                <c:ptCount val="12"/>
                <c:pt idx="0">
                  <c:v>0</c:v>
                </c:pt>
                <c:pt idx="1">
                  <c:v>Pres Pressure</c:v>
                </c:pt>
                <c:pt idx="2">
                  <c:v>skip-fuse 0.1 m</c:v>
                </c:pt>
                <c:pt idx="3">
                  <c:v>next day</c:v>
                </c:pt>
                <c:pt idx="4">
                  <c:v>final skip-fuse </c:v>
                </c:pt>
                <c:pt idx="5">
                  <c:v>1 filler</c:v>
                </c:pt>
                <c:pt idx="6">
                  <c:v>next day</c:v>
                </c:pt>
                <c:pt idx="7">
                  <c:v>2 filler</c:v>
                </c:pt>
                <c:pt idx="8">
                  <c:v>3 filler</c:v>
                </c:pt>
                <c:pt idx="9">
                  <c:v>next day</c:v>
                </c:pt>
                <c:pt idx="10">
                  <c:v>4 filler</c:v>
                </c:pt>
                <c:pt idx="11">
                  <c:v>5 filler</c:v>
                </c:pt>
              </c:strCache>
            </c:strRef>
          </c:cat>
          <c:val>
            <c:numRef>
              <c:f>'FN work space'!$DD$64:$DO$64</c:f>
              <c:numCache>
                <c:formatCode>General</c:formatCode>
                <c:ptCount val="12"/>
                <c:pt idx="0">
                  <c:v>-185.13221200000001</c:v>
                </c:pt>
                <c:pt idx="1">
                  <c:v>-196.623707</c:v>
                </c:pt>
                <c:pt idx="2">
                  <c:v>-207.434293</c:v>
                </c:pt>
                <c:pt idx="3">
                  <c:v>-207.430949</c:v>
                </c:pt>
                <c:pt idx="4">
                  <c:v>-220.61145300000001</c:v>
                </c:pt>
                <c:pt idx="5">
                  <c:v>-225.185981</c:v>
                </c:pt>
                <c:pt idx="6">
                  <c:v>-217.61548099999999</c:v>
                </c:pt>
                <c:pt idx="7">
                  <c:v>-237.99953099999999</c:v>
                </c:pt>
                <c:pt idx="8">
                  <c:v>-240.05738199999999</c:v>
                </c:pt>
                <c:pt idx="9">
                  <c:v>-235.72251700000001</c:v>
                </c:pt>
                <c:pt idx="10">
                  <c:v>-244.91203999999999</c:v>
                </c:pt>
                <c:pt idx="11">
                  <c:v>-249.41174799999999</c:v>
                </c:pt>
              </c:numCache>
            </c:numRef>
          </c:val>
          <c:smooth val="0"/>
        </c:ser>
        <c:dLbls>
          <c:showLegendKey val="0"/>
          <c:showVal val="0"/>
          <c:showCatName val="0"/>
          <c:showSerName val="0"/>
          <c:showPercent val="0"/>
          <c:showBubbleSize val="0"/>
        </c:dLbls>
        <c:marker val="1"/>
        <c:smooth val="0"/>
        <c:axId val="92247168"/>
        <c:axId val="92248704"/>
      </c:lineChart>
      <c:catAx>
        <c:axId val="92247168"/>
        <c:scaling>
          <c:orientation val="minMax"/>
        </c:scaling>
        <c:delete val="0"/>
        <c:axPos val="b"/>
        <c:numFmt formatCode="General" sourceLinked="1"/>
        <c:majorTickMark val="out"/>
        <c:minorTickMark val="none"/>
        <c:tickLblPos val="nextTo"/>
        <c:txPr>
          <a:bodyPr rot="5400000" vert="horz" anchor="t" anchorCtr="0"/>
          <a:lstStyle/>
          <a:p>
            <a:pPr>
              <a:defRPr/>
            </a:pPr>
            <a:endParaRPr lang="en-US"/>
          </a:p>
        </c:txPr>
        <c:crossAx val="92248704"/>
        <c:crosses val="autoZero"/>
        <c:auto val="1"/>
        <c:lblAlgn val="ctr"/>
        <c:lblOffset val="100"/>
        <c:noMultiLvlLbl val="0"/>
      </c:catAx>
      <c:valAx>
        <c:axId val="92248704"/>
        <c:scaling>
          <c:orientation val="minMax"/>
        </c:scaling>
        <c:delete val="0"/>
        <c:axPos val="l"/>
        <c:majorGridlines/>
        <c:title>
          <c:tx>
            <c:rich>
              <a:bodyPr rot="-5400000" vert="horz"/>
              <a:lstStyle/>
              <a:p>
                <a:pPr>
                  <a:defRPr/>
                </a:pPr>
                <a:r>
                  <a:rPr lang="en-US"/>
                  <a:t>Coil Stess, MPa</a:t>
                </a:r>
              </a:p>
            </c:rich>
          </c:tx>
          <c:overlay val="0"/>
        </c:title>
        <c:numFmt formatCode="General" sourceLinked="1"/>
        <c:majorTickMark val="out"/>
        <c:minorTickMark val="none"/>
        <c:tickLblPos val="nextTo"/>
        <c:crossAx val="92247168"/>
        <c:crosses val="autoZero"/>
        <c:crossBetween val="between"/>
      </c:valAx>
    </c:plotArea>
    <c:legend>
      <c:legendPos val="r"/>
      <c:overlay val="0"/>
    </c:legend>
    <c:plotVisOnly val="1"/>
    <c:dispBlanksAs val="gap"/>
    <c:showDLblsOverMax val="0"/>
  </c:chart>
  <c:spPr>
    <a:solidFill>
      <a:schemeClr val="bg1"/>
    </a:solidFill>
    <a:ln>
      <a:solidFill>
        <a:srgbClr val="000000"/>
      </a:solid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1488" cy="4619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1964"/>
          </a:xfrm>
          <a:prstGeom prst="rect">
            <a:avLst/>
          </a:prstGeom>
        </p:spPr>
        <p:txBody>
          <a:bodyPr vert="horz" lIns="91440" tIns="45720" rIns="91440" bIns="45720" rtlCol="0"/>
          <a:lstStyle>
            <a:lvl1pPr algn="r">
              <a:defRPr sz="1200"/>
            </a:lvl1pPr>
          </a:lstStyle>
          <a:p>
            <a:fld id="{DB87C451-7E7C-4B3A-B74F-7C45D35F3C70}" type="datetimeFigureOut">
              <a:rPr lang="en-US" smtClean="0"/>
              <a:t>9/23/2012</a:t>
            </a:fld>
            <a:endParaRPr lang="en-US"/>
          </a:p>
        </p:txBody>
      </p:sp>
      <p:sp>
        <p:nvSpPr>
          <p:cNvPr id="4" name="Footer Placeholder 3"/>
          <p:cNvSpPr>
            <a:spLocks noGrp="1"/>
          </p:cNvSpPr>
          <p:nvPr>
            <p:ph type="ftr" sz="quarter" idx="2"/>
          </p:nvPr>
        </p:nvSpPr>
        <p:spPr>
          <a:xfrm>
            <a:off x="1" y="8772524"/>
            <a:ext cx="3011488" cy="46196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4"/>
            <a:ext cx="3011488" cy="461964"/>
          </a:xfrm>
          <a:prstGeom prst="rect">
            <a:avLst/>
          </a:prstGeom>
        </p:spPr>
        <p:txBody>
          <a:bodyPr vert="horz" lIns="91440" tIns="45720" rIns="91440" bIns="45720" rtlCol="0" anchor="b"/>
          <a:lstStyle>
            <a:lvl1pPr algn="r">
              <a:defRPr sz="1200"/>
            </a:lvl1pPr>
          </a:lstStyle>
          <a:p>
            <a:fld id="{5E9C023F-F437-4F10-BD62-B28F024467F2}" type="slidenum">
              <a:rPr lang="en-US" smtClean="0"/>
              <a:t>‹#›</a:t>
            </a:fld>
            <a:endParaRPr lang="en-US"/>
          </a:p>
        </p:txBody>
      </p:sp>
    </p:spTree>
    <p:extLst>
      <p:ext uri="{BB962C8B-B14F-4D97-AF65-F5344CB8AC3E}">
        <p14:creationId xmlns:p14="http://schemas.microsoft.com/office/powerpoint/2010/main" val="9912097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72" y="0"/>
            <a:ext cx="3011699" cy="461804"/>
          </a:xfrm>
          <a:prstGeom prst="rect">
            <a:avLst/>
          </a:prstGeom>
        </p:spPr>
        <p:txBody>
          <a:bodyPr vert="horz" lIns="92492" tIns="46246" rIns="92492" bIns="46246" rtlCol="0"/>
          <a:lstStyle>
            <a:lvl1pPr algn="r">
              <a:defRPr sz="1200"/>
            </a:lvl1pPr>
          </a:lstStyle>
          <a:p>
            <a:fld id="{B2CB2547-4065-42F4-8D12-6C28DAFD8A9A}" type="datetimeFigureOut">
              <a:rPr lang="en-US" smtClean="0"/>
              <a:t>9/23/2012</a:t>
            </a:fld>
            <a:endParaRPr lang="en-US"/>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4"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72" y="8772668"/>
            <a:ext cx="3011699" cy="461804"/>
          </a:xfrm>
          <a:prstGeom prst="rect">
            <a:avLst/>
          </a:prstGeom>
        </p:spPr>
        <p:txBody>
          <a:bodyPr vert="horz" lIns="92492" tIns="46246" rIns="92492" bIns="46246" rtlCol="0" anchor="b"/>
          <a:lstStyle>
            <a:lvl1pPr algn="r">
              <a:defRPr sz="1200"/>
            </a:lvl1pPr>
          </a:lstStyle>
          <a:p>
            <a:fld id="{D3EF11C2-BF0B-47B5-9688-5B18E810CD1F}" type="slidenum">
              <a:rPr lang="en-US" smtClean="0"/>
              <a:t>‹#›</a:t>
            </a:fld>
            <a:endParaRPr lang="en-US"/>
          </a:p>
        </p:txBody>
      </p:sp>
    </p:spTree>
    <p:extLst>
      <p:ext uri="{BB962C8B-B14F-4D97-AF65-F5344CB8AC3E}">
        <p14:creationId xmlns:p14="http://schemas.microsoft.com/office/powerpoint/2010/main" val="4246819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EF11C2-BF0B-47B5-9688-5B18E810CD1F}" type="slidenum">
              <a:rPr lang="en-US" smtClean="0"/>
              <a:t>1</a:t>
            </a:fld>
            <a:endParaRPr lang="en-US"/>
          </a:p>
        </p:txBody>
      </p:sp>
    </p:spTree>
    <p:extLst>
      <p:ext uri="{BB962C8B-B14F-4D97-AF65-F5344CB8AC3E}">
        <p14:creationId xmlns:p14="http://schemas.microsoft.com/office/powerpoint/2010/main" val="4063131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26 Sep 2012                                 11 T Collaboration Review</a:t>
            </a:r>
            <a:endParaRPr lang="en-US" dirty="0"/>
          </a:p>
        </p:txBody>
      </p:sp>
      <p:sp>
        <p:nvSpPr>
          <p:cNvPr id="5" name="Footer Placeholder 4"/>
          <p:cNvSpPr>
            <a:spLocks noGrp="1"/>
          </p:cNvSpPr>
          <p:nvPr>
            <p:ph type="ftr" sz="quarter" idx="11"/>
          </p:nvPr>
        </p:nvSpPr>
        <p:spPr/>
        <p:txBody>
          <a:bodyPr/>
          <a:lstStyle/>
          <a:p>
            <a:r>
              <a:rPr lang="en-US" smtClean="0"/>
              <a:t>DS Dipole MBHSP01   Design, Fabrication, &amp; Lessons Learned</a:t>
            </a:r>
            <a:endParaRPr lang="en-US" dirty="0"/>
          </a:p>
        </p:txBody>
      </p:sp>
      <p:sp>
        <p:nvSpPr>
          <p:cNvPr id="6" name="Slide Number Placeholder 5"/>
          <p:cNvSpPr>
            <a:spLocks noGrp="1"/>
          </p:cNvSpPr>
          <p:nvPr>
            <p:ph type="sldNum" sz="quarter" idx="12"/>
          </p:nvPr>
        </p:nvSpPr>
        <p:spPr/>
        <p:txBody>
          <a:bodyPr/>
          <a:lstStyle>
            <a:lvl1pPr marL="0" marR="0" indent="0" algn="r" defTabSz="914400" rtl="0" eaLnBrk="1" fontAlgn="auto" latinLnBrk="0" hangingPunct="1">
              <a:lnSpc>
                <a:spcPct val="100000"/>
              </a:lnSpc>
              <a:spcBef>
                <a:spcPts val="0"/>
              </a:spcBef>
              <a:spcAft>
                <a:spcPts val="0"/>
              </a:spcAft>
              <a:buClrTx/>
              <a:buSzTx/>
              <a:buFontTx/>
              <a:buNone/>
              <a:tabLst/>
              <a:defRPr/>
            </a:lvl1pPr>
          </a:lstStyle>
          <a:p>
            <a:r>
              <a:rPr lang="en-US" dirty="0" smtClean="0"/>
              <a:t>Fred Nobrega	            </a:t>
            </a:r>
            <a:fld id="{B6F15528-21DE-4FAA-801E-634DDDAF4B2B}" type="slidenum">
              <a:rPr lang="en-US" smtClean="0"/>
              <a:pPr/>
              <a:t>‹#›</a:t>
            </a:fld>
            <a:endParaRPr lang="en-US" dirty="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8"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8"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8"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8"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9"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10"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11" name="Footer Placeholder 4"/>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12" name="Slide Number Placeholder 5"/>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7"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8"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9"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10"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9"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DS Dipole MBHSP01  </a:t>
            </a:r>
          </a:p>
          <a:p>
            <a:r>
              <a:rPr lang="en-US" dirty="0" smtClean="0"/>
              <a:t>Design, Fabrication, &amp; Lessons Learned</a:t>
            </a:r>
            <a:endParaRPr lang="en-US" dirty="0"/>
          </a:p>
        </p:txBody>
      </p:sp>
      <p:sp>
        <p:nvSpPr>
          <p:cNvPr id="10"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Sep 2012                                 11 T Collaboration Review</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DS Dipole MBHSP01   Design, Fabrication, &amp; Lessons Learned</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Fred Nobrega	            </a:t>
            </a:r>
            <a:fld id="{B6F15528-21DE-4FAA-801E-634DDDAF4B2B}" type="slidenum">
              <a:rPr lang="en-US" smtClean="0"/>
              <a:pPr/>
              <a:t>‹#›</a:t>
            </a:fld>
            <a:endParaRPr lang="en-US" dirty="0"/>
          </a:p>
        </p:txBody>
      </p:sp>
      <p:pic>
        <p:nvPicPr>
          <p:cNvPr id="7" name="Picture 3"/>
          <p:cNvPicPr>
            <a:picLocks noChangeAspect="1" noChangeArrowheads="1"/>
          </p:cNvPicPr>
          <p:nvPr userDrawn="1"/>
        </p:nvPicPr>
        <p:blipFill>
          <a:blip r:embed="rId13" cstate="print"/>
          <a:srcRect/>
          <a:stretch>
            <a:fillRect/>
          </a:stretch>
        </p:blipFill>
        <p:spPr bwMode="auto">
          <a:xfrm>
            <a:off x="8153400" y="304800"/>
            <a:ext cx="762000" cy="711200"/>
          </a:xfrm>
          <a:prstGeom prst="rect">
            <a:avLst/>
          </a:prstGeom>
          <a:noFill/>
        </p:spPr>
      </p:pic>
      <p:pic>
        <p:nvPicPr>
          <p:cNvPr id="8" name="Picture 3"/>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391400" y="304800"/>
            <a:ext cx="708025"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Demo_Az.tiff"/>
          <p:cNvPicPr>
            <a:picLocks noChangeAspect="1"/>
          </p:cNvPicPr>
          <p:nvPr userDrawn="1"/>
        </p:nvPicPr>
        <p:blipFill rotWithShape="1">
          <a:blip r:embed="rId15" cstate="print">
            <a:extLst>
              <a:ext uri="{28A0092B-C50C-407E-A947-70E740481C1C}">
                <a14:useLocalDpi xmlns:a14="http://schemas.microsoft.com/office/drawing/2010/main" val="0"/>
              </a:ext>
            </a:extLst>
          </a:blip>
          <a:srcRect l="23917" t="18293"/>
          <a:stretch/>
        </p:blipFill>
        <p:spPr>
          <a:xfrm>
            <a:off x="304800" y="152400"/>
            <a:ext cx="1219200" cy="1055519"/>
          </a:xfrm>
          <a:prstGeom prst="rect">
            <a:avLst/>
          </a:prstGeom>
        </p:spPr>
      </p:pic>
      <p:sp>
        <p:nvSpPr>
          <p:cNvPr id="14" name="Freeform 13"/>
          <p:cNvSpPr/>
          <p:nvPr userDrawn="1"/>
        </p:nvSpPr>
        <p:spPr>
          <a:xfrm>
            <a:off x="1450505" y="664029"/>
            <a:ext cx="65331" cy="81642"/>
          </a:xfrm>
          <a:custGeom>
            <a:avLst/>
            <a:gdLst>
              <a:gd name="connsiteX0" fmla="*/ 16 w 65331"/>
              <a:gd name="connsiteY0" fmla="*/ 0 h 81642"/>
              <a:gd name="connsiteX1" fmla="*/ 16 w 65331"/>
              <a:gd name="connsiteY1" fmla="*/ 0 h 81642"/>
              <a:gd name="connsiteX2" fmla="*/ 2738 w 65331"/>
              <a:gd name="connsiteY2" fmla="*/ 29935 h 81642"/>
              <a:gd name="connsiteX3" fmla="*/ 16 w 65331"/>
              <a:gd name="connsiteY3" fmla="*/ 38100 h 81642"/>
              <a:gd name="connsiteX4" fmla="*/ 5459 w 65331"/>
              <a:gd name="connsiteY4" fmla="*/ 59871 h 81642"/>
              <a:gd name="connsiteX5" fmla="*/ 2738 w 65331"/>
              <a:gd name="connsiteY5" fmla="*/ 68035 h 81642"/>
              <a:gd name="connsiteX6" fmla="*/ 19066 w 65331"/>
              <a:gd name="connsiteY6" fmla="*/ 78921 h 81642"/>
              <a:gd name="connsiteX7" fmla="*/ 27231 w 65331"/>
              <a:gd name="connsiteY7" fmla="*/ 81642 h 81642"/>
              <a:gd name="connsiteX8" fmla="*/ 57166 w 65331"/>
              <a:gd name="connsiteY8" fmla="*/ 76200 h 81642"/>
              <a:gd name="connsiteX9" fmla="*/ 59888 w 65331"/>
              <a:gd name="connsiteY9" fmla="*/ 65314 h 81642"/>
              <a:gd name="connsiteX10" fmla="*/ 62609 w 65331"/>
              <a:gd name="connsiteY10" fmla="*/ 48985 h 81642"/>
              <a:gd name="connsiteX11" fmla="*/ 65331 w 65331"/>
              <a:gd name="connsiteY11" fmla="*/ 35378 h 81642"/>
              <a:gd name="connsiteX12" fmla="*/ 54445 w 65331"/>
              <a:gd name="connsiteY12" fmla="*/ 19050 h 81642"/>
              <a:gd name="connsiteX13" fmla="*/ 49002 w 65331"/>
              <a:gd name="connsiteY13" fmla="*/ 10885 h 81642"/>
              <a:gd name="connsiteX14" fmla="*/ 32674 w 65331"/>
              <a:gd name="connsiteY14" fmla="*/ 5442 h 81642"/>
              <a:gd name="connsiteX15" fmla="*/ 16 w 65331"/>
              <a:gd name="connsiteY15" fmla="*/ 0 h 81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331" h="81642">
                <a:moveTo>
                  <a:pt x="16" y="0"/>
                </a:moveTo>
                <a:lnTo>
                  <a:pt x="16" y="0"/>
                </a:lnTo>
                <a:cubicBezTo>
                  <a:pt x="923" y="9978"/>
                  <a:pt x="2738" y="19915"/>
                  <a:pt x="2738" y="29935"/>
                </a:cubicBezTo>
                <a:cubicBezTo>
                  <a:pt x="2738" y="32804"/>
                  <a:pt x="-244" y="35243"/>
                  <a:pt x="16" y="38100"/>
                </a:cubicBezTo>
                <a:cubicBezTo>
                  <a:pt x="693" y="45550"/>
                  <a:pt x="3645" y="52614"/>
                  <a:pt x="5459" y="59871"/>
                </a:cubicBezTo>
                <a:cubicBezTo>
                  <a:pt x="4552" y="62592"/>
                  <a:pt x="2266" y="65206"/>
                  <a:pt x="2738" y="68035"/>
                </a:cubicBezTo>
                <a:cubicBezTo>
                  <a:pt x="4413" y="78082"/>
                  <a:pt x="11688" y="76813"/>
                  <a:pt x="19066" y="78921"/>
                </a:cubicBezTo>
                <a:cubicBezTo>
                  <a:pt x="21824" y="79709"/>
                  <a:pt x="24509" y="80735"/>
                  <a:pt x="27231" y="81642"/>
                </a:cubicBezTo>
                <a:cubicBezTo>
                  <a:pt x="37209" y="79828"/>
                  <a:pt x="48095" y="80735"/>
                  <a:pt x="57166" y="76200"/>
                </a:cubicBezTo>
                <a:cubicBezTo>
                  <a:pt x="60512" y="74527"/>
                  <a:pt x="59154" y="68982"/>
                  <a:pt x="59888" y="65314"/>
                </a:cubicBezTo>
                <a:cubicBezTo>
                  <a:pt x="60970" y="59903"/>
                  <a:pt x="61622" y="54414"/>
                  <a:pt x="62609" y="48985"/>
                </a:cubicBezTo>
                <a:cubicBezTo>
                  <a:pt x="63436" y="44434"/>
                  <a:pt x="64424" y="39914"/>
                  <a:pt x="65331" y="35378"/>
                </a:cubicBezTo>
                <a:cubicBezTo>
                  <a:pt x="60382" y="15586"/>
                  <a:pt x="66975" y="31580"/>
                  <a:pt x="54445" y="19050"/>
                </a:cubicBezTo>
                <a:cubicBezTo>
                  <a:pt x="52132" y="16737"/>
                  <a:pt x="51776" y="12619"/>
                  <a:pt x="49002" y="10885"/>
                </a:cubicBezTo>
                <a:cubicBezTo>
                  <a:pt x="44137" y="7844"/>
                  <a:pt x="32674" y="5442"/>
                  <a:pt x="32674" y="5442"/>
                </a:cubicBezTo>
                <a:lnTo>
                  <a:pt x="16"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4.xml"/><Relationship Id="rId4" Type="http://schemas.openxmlformats.org/officeDocument/2006/relationships/image" Target="../media/image54.jpeg"/></Relationships>
</file>

<file path=ppt/slides/_rels/slide1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6.xml"/><Relationship Id="rId5" Type="http://schemas.openxmlformats.org/officeDocument/2006/relationships/image" Target="../media/image58.jpeg"/><Relationship Id="rId4" Type="http://schemas.openxmlformats.org/officeDocument/2006/relationships/image" Target="../media/image57.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66.jpeg"/><Relationship Id="rId7" Type="http://schemas.openxmlformats.org/officeDocument/2006/relationships/image" Target="../media/image70.jpeg"/><Relationship Id="rId2" Type="http://schemas.openxmlformats.org/officeDocument/2006/relationships/image" Target="../media/image65.jpeg"/><Relationship Id="rId1" Type="http://schemas.openxmlformats.org/officeDocument/2006/relationships/slideLayout" Target="../slideLayouts/slideLayout4.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4.xml"/><Relationship Id="rId5" Type="http://schemas.openxmlformats.org/officeDocument/2006/relationships/image" Target="../media/image76.jpeg"/><Relationship Id="rId4" Type="http://schemas.openxmlformats.org/officeDocument/2006/relationships/image" Target="../media/image75.jpeg"/></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79.jpeg"/><Relationship Id="rId1" Type="http://schemas.openxmlformats.org/officeDocument/2006/relationships/slideLayout" Target="../slideLayouts/slideLayout4.xml"/><Relationship Id="rId4" Type="http://schemas.openxmlformats.org/officeDocument/2006/relationships/image" Target="../media/image80.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57.jpeg"/><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5" Type="http://schemas.openxmlformats.org/officeDocument/2006/relationships/image" Target="../media/image20.jpe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DS Dipole </a:t>
            </a:r>
            <a:r>
              <a:rPr lang="en-US" dirty="0" smtClean="0"/>
              <a:t>MBHSP01 Design, Fabrication</a:t>
            </a:r>
            <a:r>
              <a:rPr lang="en-US" dirty="0"/>
              <a:t>, &amp; Lessons </a:t>
            </a:r>
            <a:r>
              <a:rPr lang="en-US" dirty="0" smtClean="0"/>
              <a:t>Learned</a:t>
            </a:r>
            <a:endParaRPr lang="en-US" dirty="0"/>
          </a:p>
        </p:txBody>
      </p:sp>
      <p:sp>
        <p:nvSpPr>
          <p:cNvPr id="3" name="Subtitle 2"/>
          <p:cNvSpPr>
            <a:spLocks noGrp="1"/>
          </p:cNvSpPr>
          <p:nvPr>
            <p:ph type="subTitle" idx="1"/>
          </p:nvPr>
        </p:nvSpPr>
        <p:spPr/>
        <p:txBody>
          <a:bodyPr/>
          <a:lstStyle/>
          <a:p>
            <a:r>
              <a:rPr lang="en-US" dirty="0" smtClean="0"/>
              <a:t>Fred Nobrega</a:t>
            </a:r>
          </a:p>
          <a:p>
            <a:r>
              <a:rPr lang="en-US" dirty="0" smtClean="0"/>
              <a:t>11 T </a:t>
            </a:r>
            <a:r>
              <a:rPr lang="en-US" dirty="0"/>
              <a:t>Collaboration </a:t>
            </a:r>
            <a:r>
              <a:rPr lang="en-US" dirty="0" smtClean="0"/>
              <a:t>Review</a:t>
            </a:r>
          </a:p>
          <a:p>
            <a:r>
              <a:rPr lang="en-US" dirty="0" smtClean="0"/>
              <a:t>September </a:t>
            </a:r>
            <a:r>
              <a:rPr lang="en-US" dirty="0"/>
              <a:t>26, 2012</a:t>
            </a:r>
          </a:p>
          <a:p>
            <a:endParaRPr lang="en-US" dirty="0"/>
          </a:p>
        </p:txBody>
      </p:sp>
    </p:spTree>
    <p:extLst>
      <p:ext uri="{BB962C8B-B14F-4D97-AF65-F5344CB8AC3E}">
        <p14:creationId xmlns:p14="http://schemas.microsoft.com/office/powerpoint/2010/main" val="3484669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Coil, PC01</a:t>
            </a:r>
            <a:endParaRPr lang="en-US" dirty="0"/>
          </a:p>
        </p:txBody>
      </p:sp>
      <p:sp>
        <p:nvSpPr>
          <p:cNvPr id="3" name="Content Placeholder 2"/>
          <p:cNvSpPr>
            <a:spLocks noGrp="1"/>
          </p:cNvSpPr>
          <p:nvPr>
            <p:ph sz="half" idx="1"/>
          </p:nvPr>
        </p:nvSpPr>
        <p:spPr/>
        <p:txBody>
          <a:bodyPr>
            <a:normAutofit/>
          </a:bodyPr>
          <a:lstStyle/>
          <a:p>
            <a:r>
              <a:rPr lang="en-US" sz="2400" dirty="0">
                <a:solidFill>
                  <a:prstClr val="black"/>
                </a:solidFill>
              </a:rPr>
              <a:t>PC01 </a:t>
            </a:r>
            <a:r>
              <a:rPr lang="en-US" sz="2400" dirty="0" smtClean="0">
                <a:solidFill>
                  <a:prstClr val="black"/>
                </a:solidFill>
              </a:rPr>
              <a:t>was used </a:t>
            </a:r>
            <a:r>
              <a:rPr lang="en-US" sz="2400" dirty="0">
                <a:solidFill>
                  <a:prstClr val="black"/>
                </a:solidFill>
              </a:rPr>
              <a:t>for </a:t>
            </a:r>
            <a:r>
              <a:rPr lang="en-US" sz="2400" dirty="0" smtClean="0">
                <a:solidFill>
                  <a:prstClr val="black"/>
                </a:solidFill>
              </a:rPr>
              <a:t>the mechanical </a:t>
            </a:r>
            <a:r>
              <a:rPr lang="en-US" sz="2400" dirty="0">
                <a:solidFill>
                  <a:prstClr val="black"/>
                </a:solidFill>
              </a:rPr>
              <a:t>model</a:t>
            </a:r>
          </a:p>
          <a:p>
            <a:pPr lvl="1"/>
            <a:r>
              <a:rPr lang="en-US" sz="2000" dirty="0" smtClean="0"/>
              <a:t>Cable insulation was </a:t>
            </a:r>
            <a:r>
              <a:rPr lang="en-US" sz="2000" dirty="0" smtClean="0">
                <a:sym typeface="Wingdings" pitchFamily="2" charset="2"/>
              </a:rPr>
              <a:t>2 layers butt lap E-glass</a:t>
            </a:r>
          </a:p>
          <a:p>
            <a:pPr lvl="1"/>
            <a:r>
              <a:rPr lang="en-US" sz="2000" dirty="0">
                <a:sym typeface="Wingdings" pitchFamily="2" charset="2"/>
              </a:rPr>
              <a:t>Added more slits to end </a:t>
            </a:r>
            <a:r>
              <a:rPr lang="en-US" sz="2000" dirty="0" smtClean="0">
                <a:sym typeface="Wingdings" pitchFamily="2" charset="2"/>
              </a:rPr>
              <a:t>parts </a:t>
            </a:r>
            <a:r>
              <a:rPr lang="en-US" sz="2000" dirty="0">
                <a:sym typeface="Wingdings" pitchFamily="2" charset="2"/>
              </a:rPr>
              <a:t>for flexibility</a:t>
            </a:r>
            <a:r>
              <a:rPr lang="en-US" sz="2000" dirty="0" smtClean="0">
                <a:sym typeface="Wingdings" pitchFamily="2" charset="2"/>
              </a:rPr>
              <a:t>.</a:t>
            </a:r>
            <a:endParaRPr lang="en-US" sz="2400" dirty="0"/>
          </a:p>
        </p:txBody>
      </p:sp>
      <p:sp>
        <p:nvSpPr>
          <p:cNvPr id="4" name="Content Placeholder 3"/>
          <p:cNvSpPr>
            <a:spLocks noGrp="1"/>
          </p:cNvSpPr>
          <p:nvPr>
            <p:ph sz="half" idx="2"/>
          </p:nvPr>
        </p:nvSpPr>
        <p:spPr/>
        <p:txBody>
          <a:bodyPr/>
          <a:lstStyle/>
          <a:p>
            <a:r>
              <a:rPr lang="en-US" sz="2400" dirty="0" smtClean="0"/>
              <a:t>Cold mass MBHSP01 used coils MBH02 &amp; 03 with a </a:t>
            </a:r>
            <a:r>
              <a:rPr lang="en-US" sz="2400" dirty="0" smtClean="0">
                <a:sym typeface="Wingdings" pitchFamily="2" charset="2"/>
              </a:rPr>
              <a:t>single </a:t>
            </a:r>
            <a:r>
              <a:rPr lang="en-US" sz="2400" dirty="0">
                <a:sym typeface="Wingdings" pitchFamily="2" charset="2"/>
              </a:rPr>
              <a:t>layer nominal half </a:t>
            </a:r>
            <a:r>
              <a:rPr lang="en-US" sz="2400" dirty="0" smtClean="0">
                <a:sym typeface="Wingdings" pitchFamily="2" charset="2"/>
              </a:rPr>
              <a:t>lap E-glass </a:t>
            </a:r>
            <a:r>
              <a:rPr lang="en-US" sz="2400" dirty="0" smtClean="0"/>
              <a:t>cable insulation.</a:t>
            </a:r>
          </a:p>
        </p:txBody>
      </p:sp>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10</a:t>
            </a:fld>
            <a:endParaRPr lang="en-US" dirty="0"/>
          </a:p>
        </p:txBody>
      </p:sp>
      <p:pic>
        <p:nvPicPr>
          <p:cNvPr id="8" name="Picture 4" descr="Q:\HFM\LHCD-11T\PC02\After Curing of L1\2011-05-26-0720-15\DSC05590.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37727" r="30959" b="19707"/>
          <a:stretch/>
        </p:blipFill>
        <p:spPr bwMode="auto">
          <a:xfrm rot="16200000">
            <a:off x="5063514" y="3320486"/>
            <a:ext cx="2055398" cy="39528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Q:\HFM\LHCD-11T\PC02\After Curing of L1\2011-05-26-0720-15\DSC05589.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26844" t="6936" r="41238" b="14141"/>
          <a:stretch/>
        </p:blipFill>
        <p:spPr bwMode="auto">
          <a:xfrm rot="5400000">
            <a:off x="1059289" y="3391103"/>
            <a:ext cx="2055399" cy="3811594"/>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p:cNvGrpSpPr/>
          <p:nvPr/>
        </p:nvGrpSpPr>
        <p:grpSpPr>
          <a:xfrm>
            <a:off x="5154824" y="3200400"/>
            <a:ext cx="2901053" cy="927702"/>
            <a:chOff x="1482626" y="1896245"/>
            <a:chExt cx="2901053" cy="927702"/>
          </a:xfrm>
        </p:grpSpPr>
        <p:sp>
          <p:nvSpPr>
            <p:cNvPr id="13" name="Can 12"/>
            <p:cNvSpPr/>
            <p:nvPr/>
          </p:nvSpPr>
          <p:spPr>
            <a:xfrm rot="15956380">
              <a:off x="2237775" y="1953204"/>
              <a:ext cx="20023" cy="866565"/>
            </a:xfrm>
            <a:prstGeom prst="can">
              <a:avLst>
                <a:gd name="adj" fmla="val 5082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ube 13"/>
            <p:cNvSpPr/>
            <p:nvPr/>
          </p:nvSpPr>
          <p:spPr>
            <a:xfrm rot="21281884" flipH="1">
              <a:off x="1832154" y="2310984"/>
              <a:ext cx="2278524" cy="328372"/>
            </a:xfrm>
            <a:prstGeom prst="cube">
              <a:avLst>
                <a:gd name="adj" fmla="val 102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87"/>
            <p:cNvGrpSpPr/>
            <p:nvPr/>
          </p:nvGrpSpPr>
          <p:grpSpPr>
            <a:xfrm>
              <a:off x="1816873" y="2207574"/>
              <a:ext cx="2278968" cy="545244"/>
              <a:chOff x="989806" y="1524000"/>
              <a:chExt cx="7239794" cy="1600994"/>
            </a:xfrm>
            <a:solidFill>
              <a:schemeClr val="accent1">
                <a:lumMod val="40000"/>
                <a:lumOff val="60000"/>
              </a:schemeClr>
            </a:solidFill>
          </p:grpSpPr>
          <p:grpSp>
            <p:nvGrpSpPr>
              <p:cNvPr id="73" name="Group 27"/>
              <p:cNvGrpSpPr/>
              <p:nvPr/>
            </p:nvGrpSpPr>
            <p:grpSpPr>
              <a:xfrm>
                <a:off x="990600" y="2133600"/>
                <a:ext cx="152400" cy="228600"/>
                <a:chOff x="990600" y="2133600"/>
                <a:chExt cx="152400" cy="228600"/>
              </a:xfrm>
              <a:grpFill/>
            </p:grpSpPr>
            <p:sp>
              <p:nvSpPr>
                <p:cNvPr id="113" name="Oval 112"/>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28"/>
              <p:cNvGrpSpPr/>
              <p:nvPr/>
            </p:nvGrpSpPr>
            <p:grpSpPr>
              <a:xfrm>
                <a:off x="990600" y="2209800"/>
                <a:ext cx="152400" cy="228600"/>
                <a:chOff x="990600" y="2133600"/>
                <a:chExt cx="152400" cy="228600"/>
              </a:xfrm>
              <a:grpFill/>
            </p:grpSpPr>
            <p:sp>
              <p:nvSpPr>
                <p:cNvPr id="109" name="Oval 108"/>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5" name="Group 33"/>
              <p:cNvGrpSpPr/>
              <p:nvPr/>
            </p:nvGrpSpPr>
            <p:grpSpPr>
              <a:xfrm>
                <a:off x="990600" y="2362200"/>
                <a:ext cx="152400" cy="228600"/>
                <a:chOff x="990600" y="2133600"/>
                <a:chExt cx="152400" cy="228600"/>
              </a:xfrm>
              <a:grpFill/>
            </p:grpSpPr>
            <p:sp>
              <p:nvSpPr>
                <p:cNvPr id="105" name="Oval 104"/>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38"/>
              <p:cNvGrpSpPr/>
              <p:nvPr/>
            </p:nvGrpSpPr>
            <p:grpSpPr>
              <a:xfrm>
                <a:off x="990600" y="2438400"/>
                <a:ext cx="152400" cy="228600"/>
                <a:chOff x="990600" y="2133600"/>
                <a:chExt cx="152400" cy="228600"/>
              </a:xfrm>
              <a:grpFill/>
            </p:grpSpPr>
            <p:sp>
              <p:nvSpPr>
                <p:cNvPr id="101" name="Oval 100"/>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43"/>
              <p:cNvGrpSpPr/>
              <p:nvPr/>
            </p:nvGrpSpPr>
            <p:grpSpPr>
              <a:xfrm>
                <a:off x="990600" y="2590800"/>
                <a:ext cx="152400" cy="228600"/>
                <a:chOff x="990600" y="2133600"/>
                <a:chExt cx="152400" cy="228600"/>
              </a:xfrm>
              <a:grpFill/>
            </p:grpSpPr>
            <p:sp>
              <p:nvSpPr>
                <p:cNvPr id="97" name="Oval 96"/>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45"/>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46"/>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47"/>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48"/>
              <p:cNvGrpSpPr/>
              <p:nvPr/>
            </p:nvGrpSpPr>
            <p:grpSpPr>
              <a:xfrm>
                <a:off x="990600" y="2743200"/>
                <a:ext cx="152400" cy="228600"/>
                <a:chOff x="990600" y="2133600"/>
                <a:chExt cx="152400" cy="228600"/>
              </a:xfrm>
              <a:grpFill/>
            </p:grpSpPr>
            <p:sp>
              <p:nvSpPr>
                <p:cNvPr id="93" name="Oval 92"/>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53"/>
              <p:cNvGrpSpPr/>
              <p:nvPr/>
            </p:nvGrpSpPr>
            <p:grpSpPr>
              <a:xfrm>
                <a:off x="990600" y="2895600"/>
                <a:ext cx="152400" cy="228600"/>
                <a:chOff x="990600" y="2133600"/>
                <a:chExt cx="152400" cy="228600"/>
              </a:xfrm>
              <a:grpFill/>
            </p:grpSpPr>
            <p:sp>
              <p:nvSpPr>
                <p:cNvPr id="89" name="Oval 88"/>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0" name="Straight Connector 79"/>
              <p:cNvCxnSpPr>
                <a:stCxn id="113" idx="1"/>
              </p:cNvCxnSpPr>
              <p:nvPr/>
            </p:nvCxnSpPr>
            <p:spPr>
              <a:xfrm rot="16200000" flipH="1">
                <a:off x="1039858" y="2106659"/>
                <a:ext cx="65041" cy="141241"/>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685006" y="2667000"/>
                <a:ext cx="915194" cy="794"/>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0800000">
                <a:off x="990600" y="3048000"/>
                <a:ext cx="152400" cy="76200"/>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flipH="1" flipV="1">
                <a:off x="532606" y="2590800"/>
                <a:ext cx="915194" cy="794"/>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1143000" y="1600200"/>
                <a:ext cx="7086600" cy="609600"/>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V="1">
                <a:off x="990600" y="1524000"/>
                <a:ext cx="7086600" cy="609600"/>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86" name="Straight Connector 75"/>
              <p:cNvCxnSpPr/>
              <p:nvPr/>
            </p:nvCxnSpPr>
            <p:spPr>
              <a:xfrm flipV="1">
                <a:off x="1143000" y="2438400"/>
                <a:ext cx="7086600" cy="685800"/>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87" name="Straight Connector 76"/>
              <p:cNvCxnSpPr/>
              <p:nvPr/>
            </p:nvCxnSpPr>
            <p:spPr>
              <a:xfrm rot="16200000" flipH="1">
                <a:off x="8115300" y="1485900"/>
                <a:ext cx="65041" cy="141241"/>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7809706" y="2019300"/>
                <a:ext cx="838200" cy="1588"/>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grpSp>
        <p:cxnSp>
          <p:nvCxnSpPr>
            <p:cNvPr id="16" name="Straight Connector 15"/>
            <p:cNvCxnSpPr>
              <a:cxnSpLocks noChangeAspect="1"/>
            </p:cNvCxnSpPr>
            <p:nvPr/>
          </p:nvCxnSpPr>
          <p:spPr>
            <a:xfrm flipV="1">
              <a:off x="1865096" y="2401883"/>
              <a:ext cx="455744" cy="11710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noChangeAspect="1"/>
            </p:cNvCxnSpPr>
            <p:nvPr/>
          </p:nvCxnSpPr>
          <p:spPr>
            <a:xfrm flipV="1">
              <a:off x="1865096" y="2430105"/>
              <a:ext cx="143919" cy="3698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noChangeAspect="1"/>
            </p:cNvCxnSpPr>
            <p:nvPr/>
          </p:nvCxnSpPr>
          <p:spPr>
            <a:xfrm flipV="1">
              <a:off x="1865096" y="2384691"/>
              <a:ext cx="623649" cy="160248"/>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noChangeAspect="1"/>
            </p:cNvCxnSpPr>
            <p:nvPr/>
          </p:nvCxnSpPr>
          <p:spPr>
            <a:xfrm flipV="1">
              <a:off x="1865096" y="2363281"/>
              <a:ext cx="807967" cy="207609"/>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noChangeAspect="1"/>
            </p:cNvCxnSpPr>
            <p:nvPr/>
          </p:nvCxnSpPr>
          <p:spPr>
            <a:xfrm flipV="1">
              <a:off x="1865096" y="2356468"/>
              <a:ext cx="935474" cy="240373"/>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noChangeAspect="1"/>
            </p:cNvCxnSpPr>
            <p:nvPr/>
          </p:nvCxnSpPr>
          <p:spPr>
            <a:xfrm flipV="1">
              <a:off x="1865096" y="2328247"/>
              <a:ext cx="1247298" cy="320497"/>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noChangeAspect="1"/>
            </p:cNvCxnSpPr>
            <p:nvPr/>
          </p:nvCxnSpPr>
          <p:spPr>
            <a:xfrm flipV="1">
              <a:off x="1865096" y="2337330"/>
              <a:ext cx="1110954" cy="285463"/>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noChangeAspect="1"/>
            </p:cNvCxnSpPr>
            <p:nvPr/>
          </p:nvCxnSpPr>
          <p:spPr>
            <a:xfrm flipV="1">
              <a:off x="1865096" y="2313389"/>
              <a:ext cx="1402138" cy="36130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noChangeAspect="1"/>
            </p:cNvCxnSpPr>
            <p:nvPr/>
          </p:nvCxnSpPr>
          <p:spPr>
            <a:xfrm flipV="1">
              <a:off x="1865096" y="2293861"/>
              <a:ext cx="1583110" cy="40678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cxnSpLocks noChangeAspect="1"/>
            </p:cNvCxnSpPr>
            <p:nvPr/>
          </p:nvCxnSpPr>
          <p:spPr>
            <a:xfrm flipV="1">
              <a:off x="1865096" y="2282832"/>
              <a:ext cx="1727029" cy="44376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noChangeAspect="1"/>
            </p:cNvCxnSpPr>
            <p:nvPr/>
          </p:nvCxnSpPr>
          <p:spPr>
            <a:xfrm flipV="1">
              <a:off x="1865096" y="2265640"/>
              <a:ext cx="1894934" cy="48691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cxnSpLocks noChangeAspect="1"/>
            </p:cNvCxnSpPr>
            <p:nvPr/>
          </p:nvCxnSpPr>
          <p:spPr>
            <a:xfrm flipV="1">
              <a:off x="1865096" y="2415183"/>
              <a:ext cx="302987" cy="77854"/>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cxnSpLocks noChangeAspect="1"/>
            </p:cNvCxnSpPr>
            <p:nvPr/>
          </p:nvCxnSpPr>
          <p:spPr>
            <a:xfrm flipV="1">
              <a:off x="2320839" y="2251041"/>
              <a:ext cx="1775002" cy="456092"/>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noChangeAspect="1"/>
            </p:cNvCxnSpPr>
            <p:nvPr/>
          </p:nvCxnSpPr>
          <p:spPr>
            <a:xfrm flipV="1">
              <a:off x="2033001" y="2259477"/>
              <a:ext cx="1846961" cy="4745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cxnSpLocks noChangeAspect="1"/>
            </p:cNvCxnSpPr>
            <p:nvPr/>
          </p:nvCxnSpPr>
          <p:spPr>
            <a:xfrm flipV="1">
              <a:off x="2512731" y="2276994"/>
              <a:ext cx="1583110" cy="406784"/>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noChangeAspect="1"/>
            </p:cNvCxnSpPr>
            <p:nvPr/>
          </p:nvCxnSpPr>
          <p:spPr>
            <a:xfrm flipV="1">
              <a:off x="2680637" y="2302945"/>
              <a:ext cx="1415204" cy="36364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cxnSpLocks noChangeAspect="1"/>
            </p:cNvCxnSpPr>
            <p:nvPr/>
          </p:nvCxnSpPr>
          <p:spPr>
            <a:xfrm flipV="1">
              <a:off x="2851067" y="2328895"/>
              <a:ext cx="1244774" cy="319849"/>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noChangeAspect="1"/>
            </p:cNvCxnSpPr>
            <p:nvPr/>
          </p:nvCxnSpPr>
          <p:spPr>
            <a:xfrm flipV="1">
              <a:off x="3208340" y="2380798"/>
              <a:ext cx="887501" cy="22804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noChangeAspect="1"/>
            </p:cNvCxnSpPr>
            <p:nvPr/>
          </p:nvCxnSpPr>
          <p:spPr>
            <a:xfrm flipV="1">
              <a:off x="3016448" y="2354846"/>
              <a:ext cx="1079393" cy="277353"/>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noChangeAspect="1"/>
            </p:cNvCxnSpPr>
            <p:nvPr/>
          </p:nvCxnSpPr>
          <p:spPr>
            <a:xfrm flipV="1">
              <a:off x="3352259" y="2406748"/>
              <a:ext cx="743582" cy="19106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cxnSpLocks noChangeAspect="1"/>
            </p:cNvCxnSpPr>
            <p:nvPr/>
          </p:nvCxnSpPr>
          <p:spPr>
            <a:xfrm flipV="1">
              <a:off x="3520165" y="2432700"/>
              <a:ext cx="575676" cy="147922"/>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cxnSpLocks noChangeAspect="1"/>
            </p:cNvCxnSpPr>
            <p:nvPr/>
          </p:nvCxnSpPr>
          <p:spPr>
            <a:xfrm flipV="1">
              <a:off x="3712057" y="2458651"/>
              <a:ext cx="383784" cy="98614"/>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cxnSpLocks noChangeAspect="1"/>
            </p:cNvCxnSpPr>
            <p:nvPr/>
          </p:nvCxnSpPr>
          <p:spPr>
            <a:xfrm flipV="1">
              <a:off x="3861024" y="2484602"/>
              <a:ext cx="234817" cy="6033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noChangeAspect="1"/>
            </p:cNvCxnSpPr>
            <p:nvPr/>
          </p:nvCxnSpPr>
          <p:spPr>
            <a:xfrm flipV="1">
              <a:off x="2152934" y="2243579"/>
              <a:ext cx="1870948" cy="480748"/>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noChangeAspect="1"/>
            </p:cNvCxnSpPr>
            <p:nvPr/>
          </p:nvCxnSpPr>
          <p:spPr>
            <a:xfrm flipV="1">
              <a:off x="4047868" y="2510553"/>
              <a:ext cx="47973" cy="12327"/>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noChangeAspect="1"/>
            </p:cNvCxnSpPr>
            <p:nvPr/>
          </p:nvCxnSpPr>
          <p:spPr>
            <a:xfrm flipV="1">
              <a:off x="2009015" y="2389232"/>
              <a:ext cx="71960" cy="369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noChangeAspect="1"/>
            </p:cNvCxnSpPr>
            <p:nvPr/>
          </p:nvCxnSpPr>
          <p:spPr>
            <a:xfrm flipV="1">
              <a:off x="2152934" y="2378202"/>
              <a:ext cx="71960" cy="369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cxnSpLocks noChangeAspect="1"/>
            </p:cNvCxnSpPr>
            <p:nvPr/>
          </p:nvCxnSpPr>
          <p:spPr>
            <a:xfrm flipV="1">
              <a:off x="2320839" y="2363281"/>
              <a:ext cx="71960" cy="369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cxnSpLocks noChangeAspect="1"/>
            </p:cNvCxnSpPr>
            <p:nvPr/>
          </p:nvCxnSpPr>
          <p:spPr>
            <a:xfrm flipV="1">
              <a:off x="2656650" y="2326300"/>
              <a:ext cx="71960" cy="369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cxnSpLocks noChangeAspect="1"/>
            </p:cNvCxnSpPr>
            <p:nvPr/>
          </p:nvCxnSpPr>
          <p:spPr>
            <a:xfrm flipV="1">
              <a:off x="3424219" y="2259476"/>
              <a:ext cx="71960" cy="369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noChangeAspect="1"/>
            </p:cNvCxnSpPr>
            <p:nvPr/>
          </p:nvCxnSpPr>
          <p:spPr>
            <a:xfrm flipV="1">
              <a:off x="3616111" y="2245852"/>
              <a:ext cx="47973" cy="24654"/>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cxnSpLocks noChangeAspect="1"/>
            </p:cNvCxnSpPr>
            <p:nvPr/>
          </p:nvCxnSpPr>
          <p:spPr>
            <a:xfrm flipV="1">
              <a:off x="2824556" y="2311379"/>
              <a:ext cx="71960" cy="369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noChangeAspect="1"/>
            </p:cNvCxnSpPr>
            <p:nvPr/>
          </p:nvCxnSpPr>
          <p:spPr>
            <a:xfrm flipV="1">
              <a:off x="3112394" y="2285427"/>
              <a:ext cx="71960" cy="369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noChangeAspect="1"/>
            </p:cNvCxnSpPr>
            <p:nvPr/>
          </p:nvCxnSpPr>
          <p:spPr>
            <a:xfrm rot="10800000" flipH="1">
              <a:off x="3302309" y="2274398"/>
              <a:ext cx="49950" cy="23368"/>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noChangeAspect="1"/>
            </p:cNvCxnSpPr>
            <p:nvPr/>
          </p:nvCxnSpPr>
          <p:spPr>
            <a:xfrm flipV="1">
              <a:off x="2968475" y="2300349"/>
              <a:ext cx="71960" cy="369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cxnSpLocks noChangeAspect="1"/>
            </p:cNvCxnSpPr>
            <p:nvPr/>
          </p:nvCxnSpPr>
          <p:spPr>
            <a:xfrm flipV="1">
              <a:off x="2464758" y="2352251"/>
              <a:ext cx="71960" cy="3698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cxnSpLocks noChangeAspect="1"/>
            </p:cNvCxnSpPr>
            <p:nvPr/>
          </p:nvCxnSpPr>
          <p:spPr>
            <a:xfrm rot="5400000" flipH="1" flipV="1">
              <a:off x="1900529" y="2392615"/>
              <a:ext cx="37073" cy="5996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cxnSpLocks noChangeAspect="1"/>
            </p:cNvCxnSpPr>
            <p:nvPr/>
          </p:nvCxnSpPr>
          <p:spPr>
            <a:xfrm flipV="1">
              <a:off x="3760030" y="2233525"/>
              <a:ext cx="47973" cy="24654"/>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cxnSpLocks noChangeAspect="1"/>
            </p:cNvCxnSpPr>
            <p:nvPr/>
          </p:nvCxnSpPr>
          <p:spPr>
            <a:xfrm flipV="1">
              <a:off x="3855976" y="2222496"/>
              <a:ext cx="71960" cy="3698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cxnSpLocks noChangeAspect="1"/>
            </p:cNvCxnSpPr>
            <p:nvPr/>
          </p:nvCxnSpPr>
          <p:spPr>
            <a:xfrm flipV="1">
              <a:off x="3999895" y="2219901"/>
              <a:ext cx="47973" cy="24654"/>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56" name="Parallelogram 55"/>
            <p:cNvSpPr/>
            <p:nvPr/>
          </p:nvSpPr>
          <p:spPr>
            <a:xfrm rot="21332609" flipV="1">
              <a:off x="3889692" y="2234851"/>
              <a:ext cx="470508" cy="290750"/>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Parallelogram 56"/>
            <p:cNvSpPr/>
            <p:nvPr/>
          </p:nvSpPr>
          <p:spPr>
            <a:xfrm rot="10448108" flipV="1">
              <a:off x="3830229" y="2222294"/>
              <a:ext cx="267373" cy="22461"/>
            </a:xfrm>
            <a:prstGeom prst="parallelogram">
              <a:avLst>
                <a:gd name="adj" fmla="val 261204"/>
              </a:avLst>
            </a:prstGeom>
            <a:solidFill>
              <a:srgbClr val="A39C6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p:cNvCxnSpPr/>
            <p:nvPr/>
          </p:nvCxnSpPr>
          <p:spPr>
            <a:xfrm rot="10800000">
              <a:off x="3831990" y="2233525"/>
              <a:ext cx="47973" cy="25951"/>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cxnSpLocks noChangeAspect="1"/>
            </p:cNvCxnSpPr>
            <p:nvPr/>
          </p:nvCxnSpPr>
          <p:spPr>
            <a:xfrm rot="10800000">
              <a:off x="4047868" y="2206633"/>
              <a:ext cx="47973" cy="26892"/>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4095841" y="2181623"/>
              <a:ext cx="287838" cy="3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p:cNvCxnSpPr>
              <a:cxnSpLocks noChangeAspect="1"/>
            </p:cNvCxnSpPr>
            <p:nvPr/>
          </p:nvCxnSpPr>
          <p:spPr>
            <a:xfrm flipV="1">
              <a:off x="3831989" y="2207574"/>
              <a:ext cx="194314" cy="21824"/>
            </a:xfrm>
            <a:prstGeom prst="line">
              <a:avLst/>
            </a:prstGeom>
            <a:ln w="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rot="5067568">
              <a:off x="2930627" y="1554455"/>
              <a:ext cx="197688" cy="2341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a:cxnSpLocks noChangeAspect="1"/>
            </p:cNvCxnSpPr>
            <p:nvPr/>
          </p:nvCxnSpPr>
          <p:spPr>
            <a:xfrm flipV="1">
              <a:off x="1865096" y="2513854"/>
              <a:ext cx="2230745" cy="238694"/>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flipH="1" flipV="1">
              <a:off x="3955955" y="2373411"/>
              <a:ext cx="280272" cy="500"/>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rot="18089734">
              <a:off x="4140967" y="2039668"/>
              <a:ext cx="77853" cy="335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Parallelogram 65"/>
            <p:cNvSpPr/>
            <p:nvPr/>
          </p:nvSpPr>
          <p:spPr>
            <a:xfrm rot="21332609" flipV="1">
              <a:off x="3603145" y="2221501"/>
              <a:ext cx="764704" cy="313402"/>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Parallelogram 66"/>
            <p:cNvSpPr/>
            <p:nvPr/>
          </p:nvSpPr>
          <p:spPr>
            <a:xfrm rot="21332609" flipV="1">
              <a:off x="3319340" y="2243799"/>
              <a:ext cx="764704" cy="320523"/>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Parallelogram 67"/>
            <p:cNvSpPr/>
            <p:nvPr/>
          </p:nvSpPr>
          <p:spPr>
            <a:xfrm rot="21332609" flipV="1">
              <a:off x="3054182" y="2265905"/>
              <a:ext cx="764704" cy="310191"/>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Parallelogram 68"/>
            <p:cNvSpPr/>
            <p:nvPr/>
          </p:nvSpPr>
          <p:spPr>
            <a:xfrm rot="21332609" flipV="1">
              <a:off x="2766023" y="2292242"/>
              <a:ext cx="764704" cy="324734"/>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Parallelogram 69"/>
            <p:cNvSpPr/>
            <p:nvPr/>
          </p:nvSpPr>
          <p:spPr>
            <a:xfrm rot="21332609" flipV="1">
              <a:off x="2515421" y="2316164"/>
              <a:ext cx="764704" cy="323687"/>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Parallelogram 70"/>
            <p:cNvSpPr/>
            <p:nvPr/>
          </p:nvSpPr>
          <p:spPr>
            <a:xfrm rot="21332609" flipV="1">
              <a:off x="2195821" y="2342572"/>
              <a:ext cx="764704" cy="319944"/>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Parallelogram 71"/>
            <p:cNvSpPr/>
            <p:nvPr/>
          </p:nvSpPr>
          <p:spPr>
            <a:xfrm rot="21264337" flipV="1">
              <a:off x="1482626" y="1896245"/>
              <a:ext cx="1220684" cy="830266"/>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612429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Coil </a:t>
            </a:r>
            <a:r>
              <a:rPr lang="en-US" dirty="0" smtClean="0"/>
              <a:t>Fabrication, MBH02</a:t>
            </a:r>
            <a:endParaRPr lang="en-US"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11</a:t>
            </a:fld>
            <a:endParaRPr lang="en-US" dirty="0"/>
          </a:p>
        </p:txBody>
      </p:sp>
      <p:sp>
        <p:nvSpPr>
          <p:cNvPr id="9" name="TextBox 8"/>
          <p:cNvSpPr txBox="1"/>
          <p:nvPr/>
        </p:nvSpPr>
        <p:spPr>
          <a:xfrm>
            <a:off x="6705600" y="3745468"/>
            <a:ext cx="1447800" cy="369332"/>
          </a:xfrm>
          <a:prstGeom prst="rect">
            <a:avLst/>
          </a:prstGeom>
          <a:solidFill>
            <a:schemeClr val="bg1"/>
          </a:solidFill>
        </p:spPr>
        <p:txBody>
          <a:bodyPr wrap="square" rtlCol="0">
            <a:spAutoFit/>
          </a:bodyPr>
          <a:lstStyle/>
          <a:p>
            <a:r>
              <a:rPr lang="en-US" dirty="0" smtClean="0"/>
              <a:t>MBH02 LE</a:t>
            </a:r>
            <a:endParaRPr lang="en-US" dirty="0"/>
          </a:p>
        </p:txBody>
      </p:sp>
      <p:sp>
        <p:nvSpPr>
          <p:cNvPr id="10" name="TextBox 9"/>
          <p:cNvSpPr txBox="1"/>
          <p:nvPr/>
        </p:nvSpPr>
        <p:spPr>
          <a:xfrm>
            <a:off x="1426792" y="3745468"/>
            <a:ext cx="1447800" cy="369332"/>
          </a:xfrm>
          <a:prstGeom prst="rect">
            <a:avLst/>
          </a:prstGeom>
          <a:solidFill>
            <a:schemeClr val="bg1"/>
          </a:solidFill>
        </p:spPr>
        <p:txBody>
          <a:bodyPr wrap="square" rtlCol="0">
            <a:spAutoFit/>
          </a:bodyPr>
          <a:lstStyle/>
          <a:p>
            <a:r>
              <a:rPr lang="en-US" dirty="0" smtClean="0"/>
              <a:t>MBH02 RE</a:t>
            </a:r>
            <a:endParaRPr lang="en-US" dirty="0"/>
          </a:p>
        </p:txBody>
      </p:sp>
      <p:sp>
        <p:nvSpPr>
          <p:cNvPr id="11" name="TextBox 10"/>
          <p:cNvSpPr txBox="1"/>
          <p:nvPr/>
        </p:nvSpPr>
        <p:spPr>
          <a:xfrm>
            <a:off x="3657599" y="3745468"/>
            <a:ext cx="1828801" cy="369332"/>
          </a:xfrm>
          <a:prstGeom prst="rect">
            <a:avLst/>
          </a:prstGeom>
          <a:solidFill>
            <a:schemeClr val="bg1"/>
          </a:solidFill>
        </p:spPr>
        <p:txBody>
          <a:bodyPr wrap="square" rtlCol="0">
            <a:spAutoFit/>
          </a:bodyPr>
          <a:lstStyle/>
          <a:p>
            <a:r>
              <a:rPr lang="en-US" dirty="0" smtClean="0"/>
              <a:t>L2 After Reaction</a:t>
            </a:r>
            <a:endParaRPr lang="en-US" dirty="0"/>
          </a:p>
        </p:txBody>
      </p:sp>
      <p:pic>
        <p:nvPicPr>
          <p:cNvPr id="7170" name="Picture 2" descr="Q:\HFM\LHCD-11T\MBH Coil &amp; Magnet info &amp; pictures\MBH02\After Reaction Pictures\DSC08938 doc cro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4135398"/>
            <a:ext cx="4114800" cy="208151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Q:\HFM\LHCD-11T\MBH Coil &amp; Magnet info &amp; pictures\MBH02\L2 Curing Pictures\DSC07736 crop do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1596033"/>
            <a:ext cx="4114800" cy="213776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597778" y="1226701"/>
            <a:ext cx="1888621" cy="369332"/>
          </a:xfrm>
          <a:prstGeom prst="rect">
            <a:avLst/>
          </a:prstGeom>
          <a:solidFill>
            <a:schemeClr val="bg1"/>
          </a:solidFill>
        </p:spPr>
        <p:txBody>
          <a:bodyPr wrap="square" rtlCol="0">
            <a:spAutoFit/>
          </a:bodyPr>
          <a:lstStyle/>
          <a:p>
            <a:r>
              <a:rPr lang="en-US" dirty="0" smtClean="0"/>
              <a:t>L2 Before Curing</a:t>
            </a:r>
            <a:endParaRPr lang="en-US" dirty="0"/>
          </a:p>
        </p:txBody>
      </p:sp>
      <p:pic>
        <p:nvPicPr>
          <p:cNvPr id="7171" name="Picture 3" descr="Q:\HFM\LHCD-11T\MBH Coil &amp; Magnet info &amp; pictures\MBH02\After Reaction Pictures\DSC08947 crop do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4138910"/>
            <a:ext cx="4114800" cy="203329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Q:\HFM\LHCD-11T\MBH Coil &amp; Magnet info &amp; pictures\MBH02\L2 Curing Pictures\DSC07734 crop do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292" y="1587996"/>
            <a:ext cx="4114800" cy="2145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6988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Coil Fabrication, MBH02</a:t>
            </a:r>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12</a:t>
            </a:fld>
            <a:endParaRPr lang="en-US" dirty="0"/>
          </a:p>
        </p:txBody>
      </p:sp>
      <p:pic>
        <p:nvPicPr>
          <p:cNvPr id="8194" name="Picture 2" descr="Q:\HFM\LHCD-11T\MBH Coil &amp; Magnet info &amp; pictures\MBH02\SPLICE EPOXY IMPREG\DSC09510 crop do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133" y="3810000"/>
            <a:ext cx="4114800" cy="2451546"/>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Q:\HFM\LHCD-11T\MBH Coil &amp; Magnet info &amp; pictures\MBH02\SPLICE EPOXY IMPREG\DSC09516 crop doc.jpg"/>
          <p:cNvPicPr>
            <a:picLocks noChangeAspect="1" noChangeArrowheads="1"/>
          </p:cNvPicPr>
          <p:nvPr/>
        </p:nvPicPr>
        <p:blipFill rotWithShape="1">
          <a:blip r:embed="rId3">
            <a:extLst>
              <a:ext uri="{28A0092B-C50C-407E-A947-70E740481C1C}">
                <a14:useLocalDpi xmlns:a14="http://schemas.microsoft.com/office/drawing/2010/main" val="0"/>
              </a:ext>
            </a:extLst>
          </a:blip>
          <a:srcRect t="3119" b="2453"/>
          <a:stretch/>
        </p:blipFill>
        <p:spPr bwMode="auto">
          <a:xfrm>
            <a:off x="5474329" y="3950208"/>
            <a:ext cx="3576538" cy="245059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Q:\HFM\LHCD-11T\MBH Coil &amp; Magnet info &amp; pictures\MBH02\L1 Curing Pictures\DSC07234 crop do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1728006"/>
            <a:ext cx="4114800" cy="168771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Q:\HFM\LHCD-11T\MBH Coil &amp; Magnet info &amp; pictures\MBH02\L1 Curing Pictures\DSC07238 Crop Do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3000" y="1657720"/>
            <a:ext cx="4114800" cy="182835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343400" y="4114800"/>
            <a:ext cx="1045072" cy="923330"/>
          </a:xfrm>
          <a:prstGeom prst="rect">
            <a:avLst/>
          </a:prstGeom>
          <a:solidFill>
            <a:schemeClr val="bg1"/>
          </a:solidFill>
        </p:spPr>
        <p:txBody>
          <a:bodyPr wrap="square" rtlCol="0">
            <a:spAutoFit/>
          </a:bodyPr>
          <a:lstStyle/>
          <a:p>
            <a:r>
              <a:rPr lang="en-US" dirty="0" smtClean="0"/>
              <a:t>L1 inner coil after reaction</a:t>
            </a:r>
            <a:endParaRPr lang="en-US" dirty="0"/>
          </a:p>
        </p:txBody>
      </p:sp>
      <p:sp>
        <p:nvSpPr>
          <p:cNvPr id="14" name="TextBox 13"/>
          <p:cNvSpPr txBox="1"/>
          <p:nvPr/>
        </p:nvSpPr>
        <p:spPr>
          <a:xfrm>
            <a:off x="1676400" y="3429000"/>
            <a:ext cx="1447800" cy="369332"/>
          </a:xfrm>
          <a:prstGeom prst="rect">
            <a:avLst/>
          </a:prstGeom>
          <a:solidFill>
            <a:schemeClr val="bg1"/>
          </a:solidFill>
        </p:spPr>
        <p:txBody>
          <a:bodyPr wrap="square" rtlCol="0">
            <a:spAutoFit/>
          </a:bodyPr>
          <a:lstStyle/>
          <a:p>
            <a:r>
              <a:rPr lang="en-US" dirty="0" smtClean="0"/>
              <a:t>MBH02 LE</a:t>
            </a:r>
            <a:endParaRPr lang="en-US" dirty="0"/>
          </a:p>
        </p:txBody>
      </p:sp>
      <p:sp>
        <p:nvSpPr>
          <p:cNvPr id="15" name="TextBox 14"/>
          <p:cNvSpPr txBox="1"/>
          <p:nvPr/>
        </p:nvSpPr>
        <p:spPr>
          <a:xfrm>
            <a:off x="6400800" y="3516868"/>
            <a:ext cx="1447800" cy="369332"/>
          </a:xfrm>
          <a:prstGeom prst="rect">
            <a:avLst/>
          </a:prstGeom>
          <a:solidFill>
            <a:schemeClr val="bg1"/>
          </a:solidFill>
        </p:spPr>
        <p:txBody>
          <a:bodyPr wrap="square" rtlCol="0">
            <a:spAutoFit/>
          </a:bodyPr>
          <a:lstStyle/>
          <a:p>
            <a:r>
              <a:rPr lang="en-US" dirty="0" smtClean="0"/>
              <a:t>MBH02 RE</a:t>
            </a:r>
            <a:endParaRPr lang="en-US" dirty="0"/>
          </a:p>
        </p:txBody>
      </p:sp>
      <p:sp>
        <p:nvSpPr>
          <p:cNvPr id="16" name="TextBox 15"/>
          <p:cNvSpPr txBox="1"/>
          <p:nvPr/>
        </p:nvSpPr>
        <p:spPr>
          <a:xfrm>
            <a:off x="3766475" y="2173069"/>
            <a:ext cx="1707854" cy="646331"/>
          </a:xfrm>
          <a:prstGeom prst="rect">
            <a:avLst/>
          </a:prstGeom>
          <a:solidFill>
            <a:schemeClr val="bg1"/>
          </a:solidFill>
        </p:spPr>
        <p:txBody>
          <a:bodyPr wrap="square" rtlCol="0">
            <a:spAutoFit/>
          </a:bodyPr>
          <a:lstStyle/>
          <a:p>
            <a:r>
              <a:rPr lang="en-US" dirty="0" smtClean="0"/>
              <a:t>L1 outer surface before </a:t>
            </a:r>
            <a:r>
              <a:rPr lang="en-US" dirty="0"/>
              <a:t>c</a:t>
            </a:r>
            <a:r>
              <a:rPr lang="en-US" dirty="0" smtClean="0"/>
              <a:t>uring</a:t>
            </a:r>
            <a:endParaRPr lang="en-US" dirty="0"/>
          </a:p>
        </p:txBody>
      </p:sp>
    </p:spTree>
    <p:extLst>
      <p:ext uri="{BB962C8B-B14F-4D97-AF65-F5344CB8AC3E}">
        <p14:creationId xmlns:p14="http://schemas.microsoft.com/office/powerpoint/2010/main" val="38288339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Coil Fabrication, MBH02</a:t>
            </a:r>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13</a:t>
            </a:fld>
            <a:endParaRPr lang="en-US" dirty="0"/>
          </a:p>
        </p:txBody>
      </p:sp>
      <p:pic>
        <p:nvPicPr>
          <p:cNvPr id="9218" name="Picture 2" descr="Q:\HFM\LHCD-11T\MBH Coil &amp; Magnet info &amp; pictures\MBH02\SPLICE EPOXY IMPREG\DSC09590do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56219" y="1787181"/>
            <a:ext cx="2743200" cy="154305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Q:\HFM\LHCD-11T\MBH Coil &amp; Magnet info &amp; pictures\MBH02\AFTER EPOXY IMPREGNATION\DSC00185 crop do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4004319"/>
            <a:ext cx="3265819" cy="163928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Q:\HFM\LHCD-11T\MBH Coil &amp; Magnet info &amp; pictures\MBH02\AFTER EPOXY IMPREGNATION\DSC00194 crop do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4012786"/>
            <a:ext cx="3471782" cy="16613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Q:\HFM\LHCD-11T\MBH Coil &amp; Magnet info &amp; pictures\MBH02\SPLICE EPOXY IMPREG\DSC09428 rot crop do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0800000">
            <a:off x="5867400" y="1794589"/>
            <a:ext cx="1963818" cy="200728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34804" y="1752600"/>
            <a:ext cx="1707854" cy="1200329"/>
          </a:xfrm>
          <a:prstGeom prst="rect">
            <a:avLst/>
          </a:prstGeom>
          <a:solidFill>
            <a:schemeClr val="bg1"/>
          </a:solidFill>
        </p:spPr>
        <p:txBody>
          <a:bodyPr wrap="square" rtlCol="0">
            <a:spAutoFit/>
          </a:bodyPr>
          <a:lstStyle/>
          <a:p>
            <a:r>
              <a:rPr lang="en-US" dirty="0" smtClean="0"/>
              <a:t>Gaps between cable and end parts filled with S2-glass.</a:t>
            </a:r>
            <a:endParaRPr lang="en-US" dirty="0"/>
          </a:p>
        </p:txBody>
      </p:sp>
    </p:spTree>
    <p:extLst>
      <p:ext uri="{BB962C8B-B14F-4D97-AF65-F5344CB8AC3E}">
        <p14:creationId xmlns:p14="http://schemas.microsoft.com/office/powerpoint/2010/main" val="47094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Coil Fabrication</a:t>
            </a:r>
            <a:endParaRPr lang="en-US" dirty="0"/>
          </a:p>
        </p:txBody>
      </p:sp>
      <p:sp>
        <p:nvSpPr>
          <p:cNvPr id="8" name="Content Placeholder 7"/>
          <p:cNvSpPr>
            <a:spLocks noGrp="1"/>
          </p:cNvSpPr>
          <p:nvPr>
            <p:ph sz="half" idx="1"/>
          </p:nvPr>
        </p:nvSpPr>
        <p:spPr/>
        <p:txBody>
          <a:bodyPr>
            <a:normAutofit fontScale="92500" lnSpcReduction="10000"/>
          </a:bodyPr>
          <a:lstStyle/>
          <a:p>
            <a:r>
              <a:rPr lang="en-US" dirty="0"/>
              <a:t>MBH04 </a:t>
            </a:r>
            <a:r>
              <a:rPr lang="en-US" dirty="0" smtClean="0"/>
              <a:t>(2m) with </a:t>
            </a:r>
            <a:r>
              <a:rPr lang="en-US" dirty="0"/>
              <a:t>3mm gap, used end </a:t>
            </a:r>
            <a:r>
              <a:rPr lang="en-US" dirty="0" smtClean="0"/>
              <a:t>stopper during reaction, </a:t>
            </a:r>
            <a:r>
              <a:rPr lang="en-US" dirty="0"/>
              <a:t>spacer not </a:t>
            </a:r>
            <a:r>
              <a:rPr lang="en-US" dirty="0" smtClean="0"/>
              <a:t>modified</a:t>
            </a:r>
          </a:p>
          <a:p>
            <a:r>
              <a:rPr lang="en-US" dirty="0" smtClean="0"/>
              <a:t>MBH05 (1m) Spacer legs shortened, saddles modified (1 mm removed from inner saddle parting plane, 1.5 mm from outer saddle), no reaction end stopper.</a:t>
            </a:r>
            <a:endParaRPr lang="en-US" dirty="0"/>
          </a:p>
          <a:p>
            <a:pPr marL="0" indent="0">
              <a:buNone/>
            </a:pPr>
            <a:endParaRPr lang="en-US" dirty="0"/>
          </a:p>
        </p:txBody>
      </p:sp>
      <p:sp>
        <p:nvSpPr>
          <p:cNvPr id="4" name="Date Placeholder 3"/>
          <p:cNvSpPr>
            <a:spLocks noGrp="1"/>
          </p:cNvSpPr>
          <p:nvPr>
            <p:ph type="dt" sz="half" idx="10"/>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14</a:t>
            </a:fld>
            <a:endParaRPr lang="en-US" dirty="0"/>
          </a:p>
        </p:txBody>
      </p:sp>
      <p:pic>
        <p:nvPicPr>
          <p:cNvPr id="1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7463" r="36548" b="16775"/>
          <a:stretch/>
        </p:blipFill>
        <p:spPr bwMode="auto">
          <a:xfrm>
            <a:off x="5130350" y="3962400"/>
            <a:ext cx="3657600" cy="213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1676400"/>
            <a:ext cx="36576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5257800" y="3200400"/>
            <a:ext cx="914400" cy="369332"/>
          </a:xfrm>
          <a:prstGeom prst="rect">
            <a:avLst/>
          </a:prstGeom>
          <a:solidFill>
            <a:schemeClr val="bg1"/>
          </a:solidFill>
        </p:spPr>
        <p:txBody>
          <a:bodyPr wrap="square">
            <a:spAutoFit/>
          </a:bodyPr>
          <a:lstStyle/>
          <a:p>
            <a:r>
              <a:rPr lang="en-US" dirty="0" smtClean="0"/>
              <a:t>MBH04</a:t>
            </a:r>
            <a:endParaRPr lang="en-US" dirty="0"/>
          </a:p>
        </p:txBody>
      </p:sp>
      <p:sp>
        <p:nvSpPr>
          <p:cNvPr id="16" name="Rectangle 15"/>
          <p:cNvSpPr/>
          <p:nvPr/>
        </p:nvSpPr>
        <p:spPr>
          <a:xfrm>
            <a:off x="5257800" y="5562600"/>
            <a:ext cx="914400" cy="369332"/>
          </a:xfrm>
          <a:prstGeom prst="rect">
            <a:avLst/>
          </a:prstGeom>
          <a:solidFill>
            <a:schemeClr val="bg1"/>
          </a:solidFill>
        </p:spPr>
        <p:txBody>
          <a:bodyPr wrap="square">
            <a:spAutoFit/>
          </a:bodyPr>
          <a:lstStyle/>
          <a:p>
            <a:r>
              <a:rPr lang="en-US" dirty="0" smtClean="0"/>
              <a:t>MBH05</a:t>
            </a:r>
            <a:endParaRPr lang="en-US" dirty="0"/>
          </a:p>
        </p:txBody>
      </p:sp>
    </p:spTree>
    <p:extLst>
      <p:ext uri="{BB962C8B-B14F-4D97-AF65-F5344CB8AC3E}">
        <p14:creationId xmlns:p14="http://schemas.microsoft.com/office/powerpoint/2010/main" val="38665882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MBH04 Damage</a:t>
            </a:r>
            <a:endParaRPr lang="en-US" dirty="0"/>
          </a:p>
        </p:txBody>
      </p:sp>
      <p:sp>
        <p:nvSpPr>
          <p:cNvPr id="3" name="Content Placeholder 2"/>
          <p:cNvSpPr>
            <a:spLocks noGrp="1"/>
          </p:cNvSpPr>
          <p:nvPr>
            <p:ph sz="half" idx="1"/>
          </p:nvPr>
        </p:nvSpPr>
        <p:spPr>
          <a:xfrm>
            <a:off x="304800" y="1600200"/>
            <a:ext cx="3429000" cy="4724400"/>
          </a:xfrm>
        </p:spPr>
        <p:txBody>
          <a:bodyPr>
            <a:normAutofit fontScale="92500" lnSpcReduction="20000"/>
          </a:bodyPr>
          <a:lstStyle/>
          <a:p>
            <a:r>
              <a:rPr lang="en-US" dirty="0" smtClean="0"/>
              <a:t>L2 LE saddle out of tolerance</a:t>
            </a:r>
          </a:p>
          <a:p>
            <a:pPr lvl="1"/>
            <a:r>
              <a:rPr lang="en-US" dirty="0" smtClean="0"/>
              <a:t>Outside diameter large by 37 </a:t>
            </a:r>
            <a:r>
              <a:rPr lang="en-US" dirty="0" smtClean="0">
                <a:latin typeface="Symbol" pitchFamily="18" charset="2"/>
              </a:rPr>
              <a:t>m</a:t>
            </a:r>
            <a:r>
              <a:rPr lang="en-US" dirty="0" smtClean="0"/>
              <a:t>m</a:t>
            </a:r>
          </a:p>
          <a:p>
            <a:pPr lvl="1"/>
            <a:r>
              <a:rPr lang="en-US" dirty="0" smtClean="0"/>
              <a:t>Mid-plane gap for cable lead small by 60 </a:t>
            </a:r>
            <a:r>
              <a:rPr lang="en-US" dirty="0" smtClean="0">
                <a:latin typeface="Symbol" pitchFamily="18" charset="2"/>
              </a:rPr>
              <a:t>m</a:t>
            </a:r>
            <a:r>
              <a:rPr lang="en-US" dirty="0" smtClean="0"/>
              <a:t>m</a:t>
            </a:r>
          </a:p>
          <a:p>
            <a:r>
              <a:rPr lang="en-US" dirty="0" smtClean="0"/>
              <a:t>Insulation between cable lead and saddle too thick by at least   127 </a:t>
            </a:r>
            <a:r>
              <a:rPr lang="en-US" dirty="0" smtClean="0">
                <a:latin typeface="Symbol" pitchFamily="18" charset="2"/>
              </a:rPr>
              <a:t>m</a:t>
            </a:r>
            <a:r>
              <a:rPr lang="en-US" dirty="0" smtClean="0"/>
              <a:t>m</a:t>
            </a:r>
          </a:p>
          <a:p>
            <a:r>
              <a:rPr lang="en-US" dirty="0" smtClean="0"/>
              <a:t>Retrospective view of coils 2 and 3 in MBHSP01</a:t>
            </a:r>
          </a:p>
          <a:p>
            <a:endParaRPr lang="en-US" dirty="0" smtClean="0"/>
          </a:p>
        </p:txBody>
      </p:sp>
      <p:sp>
        <p:nvSpPr>
          <p:cNvPr id="4" name="Content Placeholder 3"/>
          <p:cNvSpPr>
            <a:spLocks noGrp="1"/>
          </p:cNvSpPr>
          <p:nvPr>
            <p:ph sz="half" idx="2"/>
          </p:nvPr>
        </p:nvSpPr>
        <p:spPr/>
        <p:txBody>
          <a:bodyPr>
            <a:normAutofit fontScale="92500" lnSpcReduction="20000"/>
          </a:bodyPr>
          <a:lstStyle/>
          <a:p>
            <a:endParaRPr lang="en-US" dirty="0"/>
          </a:p>
        </p:txBody>
      </p:sp>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15</a:t>
            </a:fld>
            <a:endParaRPr lang="en-US" dirty="0"/>
          </a:p>
        </p:txBody>
      </p:sp>
      <p:pic>
        <p:nvPicPr>
          <p:cNvPr id="6146" name="Picture 2" descr="Q:\HFM\LHCD-11T\MBH Coil &amp; Magnet info &amp; pictures\MBH04\SPLICE EPOXY IMPREGNATION\DSC03003 crop do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2205" y="4419600"/>
            <a:ext cx="5451795" cy="243840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a:grpSpLocks noChangeAspect="1"/>
          </p:cNvGrpSpPr>
          <p:nvPr/>
        </p:nvGrpSpPr>
        <p:grpSpPr>
          <a:xfrm>
            <a:off x="3961398" y="1600200"/>
            <a:ext cx="5042119" cy="2667000"/>
            <a:chOff x="685800" y="1371600"/>
            <a:chExt cx="7958334" cy="4209516"/>
          </a:xfrm>
        </p:grpSpPr>
        <p:pic>
          <p:nvPicPr>
            <p:cNvPr id="614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371600"/>
              <a:ext cx="7958334" cy="4209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7620000" y="1371600"/>
              <a:ext cx="1024134" cy="3562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15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8137" y="2302727"/>
            <a:ext cx="1185863" cy="669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96126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0" y="2133600"/>
            <a:ext cx="9067800" cy="3581400"/>
            <a:chOff x="0" y="1295400"/>
            <a:chExt cx="9067800" cy="3581400"/>
          </a:xfrm>
        </p:grpSpPr>
        <p:pic>
          <p:nvPicPr>
            <p:cNvPr id="10" name="Picture 9"/>
            <p:cNvPicPr>
              <a:picLocks noChangeAspect="1" noChangeArrowheads="1"/>
            </p:cNvPicPr>
            <p:nvPr/>
          </p:nvPicPr>
          <p:blipFill rotWithShape="1">
            <a:blip r:embed="rId2">
              <a:extLst>
                <a:ext uri="{28A0092B-C50C-407E-A947-70E740481C1C}">
                  <a14:useLocalDpi xmlns:a14="http://schemas.microsoft.com/office/drawing/2010/main" val="0"/>
                </a:ext>
              </a:extLst>
            </a:blip>
            <a:srcRect l="15396" t="17471" r="16765" b="9970"/>
            <a:stretch/>
          </p:blipFill>
          <p:spPr bwMode="auto">
            <a:xfrm>
              <a:off x="6081756" y="1295400"/>
              <a:ext cx="2971800" cy="1750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168" t="9983" r="5981" b="8566"/>
            <a:stretch/>
          </p:blipFill>
          <p:spPr bwMode="auto">
            <a:xfrm>
              <a:off x="3048000" y="1515090"/>
              <a:ext cx="2971800" cy="154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168" t="6800" r="5981" b="9899"/>
            <a:stretch/>
          </p:blipFill>
          <p:spPr bwMode="auto">
            <a:xfrm rot="10800000">
              <a:off x="3048000" y="3066622"/>
              <a:ext cx="2971800" cy="1581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3"/>
            <p:cNvPicPr>
              <a:picLocks noChangeAspect="1" noChangeArrowheads="1"/>
            </p:cNvPicPr>
            <p:nvPr/>
          </p:nvPicPr>
          <p:blipFill rotWithShape="1">
            <a:blip r:embed="rId5">
              <a:extLst>
                <a:ext uri="{28A0092B-C50C-407E-A947-70E740481C1C}">
                  <a14:useLocalDpi xmlns:a14="http://schemas.microsoft.com/office/drawing/2010/main" val="0"/>
                </a:ext>
              </a:extLst>
            </a:blip>
            <a:srcRect l="12852" t="26279" r="12792" b="5414"/>
            <a:stretch/>
          </p:blipFill>
          <p:spPr bwMode="auto">
            <a:xfrm rot="10800000">
              <a:off x="6096000" y="3124200"/>
              <a:ext cx="2971800" cy="1505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9494" t="6442" r="8410" b="6438"/>
            <a:stretch/>
          </p:blipFill>
          <p:spPr bwMode="auto">
            <a:xfrm rot="10800000">
              <a:off x="23502" y="3099184"/>
              <a:ext cx="2971800" cy="1777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191" t="6908" r="6542" b="4997"/>
            <a:stretch/>
          </p:blipFill>
          <p:spPr bwMode="auto">
            <a:xfrm>
              <a:off x="0" y="1447800"/>
              <a:ext cx="2971800" cy="1679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Title 1"/>
          <p:cNvSpPr>
            <a:spLocks noGrp="1"/>
          </p:cNvSpPr>
          <p:nvPr>
            <p:ph type="title"/>
          </p:nvPr>
        </p:nvSpPr>
        <p:spPr/>
        <p:txBody>
          <a:bodyPr>
            <a:normAutofit/>
          </a:bodyPr>
          <a:lstStyle/>
          <a:p>
            <a:r>
              <a:rPr lang="en-US" dirty="0" smtClean="0"/>
              <a:t>Coil Size Data</a:t>
            </a:r>
            <a:endParaRPr lang="en-US" sz="1600"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16</a:t>
            </a:fld>
            <a:endParaRPr lang="en-US" dirty="0"/>
          </a:p>
        </p:txBody>
      </p:sp>
      <p:sp>
        <p:nvSpPr>
          <p:cNvPr id="7" name="TextBox 6"/>
          <p:cNvSpPr txBox="1"/>
          <p:nvPr/>
        </p:nvSpPr>
        <p:spPr>
          <a:xfrm>
            <a:off x="3810000" y="1762780"/>
            <a:ext cx="1401666" cy="523220"/>
          </a:xfrm>
          <a:prstGeom prst="rect">
            <a:avLst/>
          </a:prstGeom>
          <a:noFill/>
        </p:spPr>
        <p:txBody>
          <a:bodyPr wrap="none" rtlCol="0">
            <a:spAutoFit/>
          </a:bodyPr>
          <a:lstStyle/>
          <a:p>
            <a:pPr algn="ctr"/>
            <a:r>
              <a:rPr lang="en-US" sz="1400" b="1" dirty="0" smtClean="0"/>
              <a:t>MBH02</a:t>
            </a:r>
          </a:p>
          <a:p>
            <a:pPr algn="ctr"/>
            <a:r>
              <a:rPr lang="en-US" sz="1400" dirty="0" smtClean="0"/>
              <a:t>445 mm from RE</a:t>
            </a:r>
          </a:p>
        </p:txBody>
      </p:sp>
      <p:sp>
        <p:nvSpPr>
          <p:cNvPr id="15" name="TextBox 14"/>
          <p:cNvSpPr txBox="1"/>
          <p:nvPr/>
        </p:nvSpPr>
        <p:spPr>
          <a:xfrm>
            <a:off x="6858000" y="5572780"/>
            <a:ext cx="1493036" cy="523220"/>
          </a:xfrm>
          <a:prstGeom prst="rect">
            <a:avLst/>
          </a:prstGeom>
          <a:noFill/>
        </p:spPr>
        <p:txBody>
          <a:bodyPr wrap="none" rtlCol="0">
            <a:spAutoFit/>
          </a:bodyPr>
          <a:lstStyle/>
          <a:p>
            <a:pPr algn="ctr"/>
            <a:r>
              <a:rPr lang="en-US" sz="1400" b="1" dirty="0" smtClean="0"/>
              <a:t>MBH03</a:t>
            </a:r>
          </a:p>
          <a:p>
            <a:pPr algn="ctr"/>
            <a:r>
              <a:rPr lang="en-US" sz="1400" dirty="0" smtClean="0"/>
              <a:t>1165 mm from RE</a:t>
            </a:r>
          </a:p>
        </p:txBody>
      </p:sp>
      <p:sp>
        <p:nvSpPr>
          <p:cNvPr id="9" name="TextBox 8"/>
          <p:cNvSpPr txBox="1"/>
          <p:nvPr/>
        </p:nvSpPr>
        <p:spPr>
          <a:xfrm>
            <a:off x="6858000" y="1600200"/>
            <a:ext cx="1401666" cy="523220"/>
          </a:xfrm>
          <a:prstGeom prst="rect">
            <a:avLst/>
          </a:prstGeom>
          <a:noFill/>
        </p:spPr>
        <p:txBody>
          <a:bodyPr wrap="none" rtlCol="0">
            <a:spAutoFit/>
          </a:bodyPr>
          <a:lstStyle/>
          <a:p>
            <a:pPr algn="ctr"/>
            <a:r>
              <a:rPr lang="en-US" sz="1400" b="1" dirty="0" smtClean="0"/>
              <a:t>MBH03</a:t>
            </a:r>
          </a:p>
          <a:p>
            <a:pPr algn="ctr"/>
            <a:r>
              <a:rPr lang="en-US" sz="1400" dirty="0" smtClean="0"/>
              <a:t>435 mm from RE</a:t>
            </a:r>
          </a:p>
        </p:txBody>
      </p:sp>
      <p:sp>
        <p:nvSpPr>
          <p:cNvPr id="12" name="TextBox 11"/>
          <p:cNvSpPr txBox="1"/>
          <p:nvPr/>
        </p:nvSpPr>
        <p:spPr>
          <a:xfrm>
            <a:off x="3764764" y="5572780"/>
            <a:ext cx="1493036" cy="523220"/>
          </a:xfrm>
          <a:prstGeom prst="rect">
            <a:avLst/>
          </a:prstGeom>
          <a:noFill/>
        </p:spPr>
        <p:txBody>
          <a:bodyPr wrap="none" rtlCol="0">
            <a:spAutoFit/>
          </a:bodyPr>
          <a:lstStyle/>
          <a:p>
            <a:pPr algn="ctr"/>
            <a:r>
              <a:rPr lang="en-US" sz="1400" b="1" dirty="0" smtClean="0"/>
              <a:t>MBH02</a:t>
            </a:r>
          </a:p>
          <a:p>
            <a:pPr algn="ctr"/>
            <a:r>
              <a:rPr lang="en-US" sz="1400" dirty="0" smtClean="0"/>
              <a:t>1165 mm from RE</a:t>
            </a:r>
          </a:p>
        </p:txBody>
      </p:sp>
      <p:sp>
        <p:nvSpPr>
          <p:cNvPr id="19" name="TextBox 18"/>
          <p:cNvSpPr txBox="1"/>
          <p:nvPr/>
        </p:nvSpPr>
        <p:spPr>
          <a:xfrm>
            <a:off x="762000" y="5715000"/>
            <a:ext cx="1493037" cy="523220"/>
          </a:xfrm>
          <a:prstGeom prst="rect">
            <a:avLst/>
          </a:prstGeom>
          <a:noFill/>
        </p:spPr>
        <p:txBody>
          <a:bodyPr wrap="none" rtlCol="0">
            <a:spAutoFit/>
          </a:bodyPr>
          <a:lstStyle/>
          <a:p>
            <a:pPr algn="ctr"/>
            <a:r>
              <a:rPr lang="en-US" sz="1400" b="1" dirty="0" smtClean="0"/>
              <a:t>MBH01 (PC)</a:t>
            </a:r>
          </a:p>
          <a:p>
            <a:pPr algn="ctr"/>
            <a:r>
              <a:rPr lang="en-US" sz="1400" dirty="0" smtClean="0"/>
              <a:t>1165 mm from RE</a:t>
            </a:r>
          </a:p>
        </p:txBody>
      </p:sp>
      <p:sp>
        <p:nvSpPr>
          <p:cNvPr id="17" name="TextBox 16"/>
          <p:cNvSpPr txBox="1"/>
          <p:nvPr/>
        </p:nvSpPr>
        <p:spPr>
          <a:xfrm>
            <a:off x="726489" y="1762780"/>
            <a:ext cx="1401667" cy="523220"/>
          </a:xfrm>
          <a:prstGeom prst="rect">
            <a:avLst/>
          </a:prstGeom>
          <a:noFill/>
        </p:spPr>
        <p:txBody>
          <a:bodyPr wrap="none" rtlCol="0">
            <a:spAutoFit/>
          </a:bodyPr>
          <a:lstStyle/>
          <a:p>
            <a:pPr algn="ctr"/>
            <a:r>
              <a:rPr lang="en-US" sz="1400" b="1" dirty="0" smtClean="0"/>
              <a:t>MBH01 (PC)</a:t>
            </a:r>
          </a:p>
          <a:p>
            <a:pPr algn="ctr"/>
            <a:r>
              <a:rPr lang="en-US" sz="1400" dirty="0" smtClean="0"/>
              <a:t>455 mm from RE</a:t>
            </a:r>
          </a:p>
        </p:txBody>
      </p:sp>
      <p:sp>
        <p:nvSpPr>
          <p:cNvPr id="11" name="Rectangle 10"/>
          <p:cNvSpPr/>
          <p:nvPr/>
        </p:nvSpPr>
        <p:spPr>
          <a:xfrm>
            <a:off x="3535085" y="1295400"/>
            <a:ext cx="1951496" cy="369332"/>
          </a:xfrm>
          <a:prstGeom prst="rect">
            <a:avLst/>
          </a:prstGeom>
          <a:solidFill>
            <a:schemeClr val="tx2">
              <a:lumMod val="20000"/>
              <a:lumOff val="80000"/>
            </a:schemeClr>
          </a:solidFill>
        </p:spPr>
        <p:txBody>
          <a:bodyPr wrap="none">
            <a:spAutoFit/>
          </a:bodyPr>
          <a:lstStyle/>
          <a:p>
            <a:r>
              <a:rPr lang="en-US" dirty="0"/>
              <a:t>(1 box = 101.6 </a:t>
            </a:r>
            <a:r>
              <a:rPr lang="en-US" dirty="0">
                <a:latin typeface="Symbol" pitchFamily="18" charset="2"/>
              </a:rPr>
              <a:t>m</a:t>
            </a:r>
            <a:r>
              <a:rPr lang="en-US" dirty="0"/>
              <a:t>m)</a:t>
            </a:r>
          </a:p>
        </p:txBody>
      </p:sp>
    </p:spTree>
    <p:extLst>
      <p:ext uri="{BB962C8B-B14F-4D97-AF65-F5344CB8AC3E}">
        <p14:creationId xmlns:p14="http://schemas.microsoft.com/office/powerpoint/2010/main" val="31780999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Coil Fabrication </a:t>
            </a:r>
            <a:br>
              <a:rPr lang="en-US" dirty="0" smtClean="0"/>
            </a:br>
            <a:r>
              <a:rPr lang="en-US" dirty="0" smtClean="0"/>
              <a:t>Lessons Learned</a:t>
            </a:r>
            <a:endParaRPr lang="en-US" dirty="0"/>
          </a:p>
        </p:txBody>
      </p:sp>
      <p:sp>
        <p:nvSpPr>
          <p:cNvPr id="8" name="Content Placeholder 7"/>
          <p:cNvSpPr>
            <a:spLocks noGrp="1"/>
          </p:cNvSpPr>
          <p:nvPr>
            <p:ph idx="1"/>
          </p:nvPr>
        </p:nvSpPr>
        <p:spPr>
          <a:xfrm>
            <a:off x="457200" y="1524000"/>
            <a:ext cx="8229600" cy="4525963"/>
          </a:xfrm>
        </p:spPr>
        <p:txBody>
          <a:bodyPr>
            <a:normAutofit fontScale="92500" lnSpcReduction="20000"/>
          </a:bodyPr>
          <a:lstStyle/>
          <a:p>
            <a:r>
              <a:rPr lang="en-US" dirty="0" smtClean="0"/>
              <a:t>QC</a:t>
            </a:r>
          </a:p>
          <a:p>
            <a:pPr lvl="1"/>
            <a:r>
              <a:rPr lang="en-US" dirty="0" smtClean="0"/>
              <a:t>End part inspection</a:t>
            </a:r>
            <a:endParaRPr lang="en-US" dirty="0"/>
          </a:p>
          <a:p>
            <a:r>
              <a:rPr lang="en-US" dirty="0" smtClean="0"/>
              <a:t>Add ceramic binder each end turn for added cable stability.</a:t>
            </a:r>
          </a:p>
          <a:p>
            <a:r>
              <a:rPr lang="en-US" dirty="0" smtClean="0"/>
              <a:t>Remove material from mid-plane of saddles for coil curing. Shim saddles at mid-plane as required for reaction and impregnation process. </a:t>
            </a:r>
          </a:p>
          <a:p>
            <a:r>
              <a:rPr lang="en-US" dirty="0" smtClean="0"/>
              <a:t>Leg length of selected end parts modified</a:t>
            </a:r>
            <a:endParaRPr lang="en-US" dirty="0"/>
          </a:p>
          <a:p>
            <a:r>
              <a:rPr lang="en-US" dirty="0" smtClean="0"/>
              <a:t>Match </a:t>
            </a:r>
            <a:r>
              <a:rPr lang="en-US" dirty="0"/>
              <a:t>cable final turn angle with end part</a:t>
            </a:r>
          </a:p>
          <a:p>
            <a:pPr lvl="1"/>
            <a:r>
              <a:rPr lang="en-US" dirty="0"/>
              <a:t>Balance between cable hard way bend and torsion</a:t>
            </a:r>
          </a:p>
          <a:p>
            <a:endParaRPr lang="en-US"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17</a:t>
            </a:fld>
            <a:endParaRPr lang="en-US" dirty="0"/>
          </a:p>
        </p:txBody>
      </p:sp>
    </p:spTree>
    <p:extLst>
      <p:ext uri="{BB962C8B-B14F-4D97-AF65-F5344CB8AC3E}">
        <p14:creationId xmlns:p14="http://schemas.microsoft.com/office/powerpoint/2010/main" val="17347383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Collar Fabrication</a:t>
            </a:r>
            <a:endParaRPr lang="en-US" dirty="0"/>
          </a:p>
        </p:txBody>
      </p:sp>
      <p:sp>
        <p:nvSpPr>
          <p:cNvPr id="8" name="Content Placeholder 7"/>
          <p:cNvSpPr>
            <a:spLocks noGrp="1"/>
          </p:cNvSpPr>
          <p:nvPr>
            <p:ph sz="half" idx="1"/>
          </p:nvPr>
        </p:nvSpPr>
        <p:spPr>
          <a:xfrm>
            <a:off x="457200" y="1600200"/>
            <a:ext cx="4038600" cy="4825249"/>
          </a:xfrm>
        </p:spPr>
        <p:txBody>
          <a:bodyPr>
            <a:normAutofit fontScale="70000" lnSpcReduction="20000"/>
          </a:bodyPr>
          <a:lstStyle/>
          <a:p>
            <a:r>
              <a:rPr lang="en-US" dirty="0" smtClean="0"/>
              <a:t>Collars fabricated via laser cutter</a:t>
            </a:r>
          </a:p>
          <a:p>
            <a:r>
              <a:rPr lang="en-US" dirty="0" smtClean="0"/>
              <a:t>Material provided by CERN</a:t>
            </a:r>
          </a:p>
          <a:p>
            <a:pPr lvl="1"/>
            <a:r>
              <a:rPr lang="en-US" dirty="0" smtClean="0"/>
              <a:t>Issues with surface cracks in coil material and with making sheets for the laser cutter.</a:t>
            </a:r>
          </a:p>
          <a:p>
            <a:r>
              <a:rPr lang="en-US" dirty="0" smtClean="0"/>
              <a:t>Average part tolerance from vendor +/- 26 </a:t>
            </a:r>
            <a:r>
              <a:rPr lang="en-US" dirty="0">
                <a:latin typeface="Symbol" pitchFamily="18" charset="2"/>
              </a:rPr>
              <a:t>m</a:t>
            </a:r>
            <a:r>
              <a:rPr lang="en-US" dirty="0" smtClean="0"/>
              <a:t>m with standard deviation of 16.6 </a:t>
            </a:r>
            <a:r>
              <a:rPr lang="en-US" dirty="0">
                <a:latin typeface="Symbol" pitchFamily="18" charset="2"/>
              </a:rPr>
              <a:t>m</a:t>
            </a:r>
            <a:r>
              <a:rPr lang="en-US" dirty="0" smtClean="0"/>
              <a:t>m.</a:t>
            </a:r>
          </a:p>
          <a:p>
            <a:pPr lvl="1"/>
            <a:r>
              <a:rPr lang="en-US" dirty="0" smtClean="0"/>
              <a:t>Several iterations with vendor needed to improve part tolerance to the reported levels.</a:t>
            </a:r>
          </a:p>
          <a:p>
            <a:r>
              <a:rPr lang="en-US" dirty="0"/>
              <a:t>Collar packs:</a:t>
            </a:r>
          </a:p>
          <a:p>
            <a:pPr lvl="1"/>
            <a:r>
              <a:rPr lang="en-US" dirty="0"/>
              <a:t>Use 127 </a:t>
            </a:r>
            <a:r>
              <a:rPr lang="en-US" dirty="0">
                <a:latin typeface="Symbol" pitchFamily="18" charset="2"/>
              </a:rPr>
              <a:t>m</a:t>
            </a:r>
            <a:r>
              <a:rPr lang="en-US" dirty="0"/>
              <a:t>m shim between laminations.</a:t>
            </a:r>
          </a:p>
          <a:p>
            <a:pPr lvl="1"/>
            <a:r>
              <a:rPr lang="en-US" dirty="0"/>
              <a:t>Are welded longitudinally along the pole and on the O.D. above  the pole.</a:t>
            </a:r>
          </a:p>
          <a:p>
            <a:pPr lvl="1"/>
            <a:r>
              <a:rPr lang="en-US" dirty="0"/>
              <a:t>Have 2 pins each welded at the ends.</a:t>
            </a:r>
          </a:p>
          <a:p>
            <a:endParaRPr lang="en-US" dirty="0"/>
          </a:p>
        </p:txBody>
      </p:sp>
      <p:sp>
        <p:nvSpPr>
          <p:cNvPr id="4" name="Date Placeholder 3"/>
          <p:cNvSpPr>
            <a:spLocks noGrp="1"/>
          </p:cNvSpPr>
          <p:nvPr>
            <p:ph type="dt" sz="half" idx="10"/>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18</a:t>
            </a:fld>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1447800"/>
            <a:ext cx="3657600" cy="2100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3657600"/>
            <a:ext cx="3657600" cy="2767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984043" y="5063259"/>
            <a:ext cx="1747914" cy="369332"/>
          </a:xfrm>
          <a:prstGeom prst="rect">
            <a:avLst/>
          </a:prstGeom>
          <a:noFill/>
        </p:spPr>
        <p:txBody>
          <a:bodyPr wrap="none" rtlCol="0">
            <a:spAutoFit/>
          </a:bodyPr>
          <a:lstStyle/>
          <a:p>
            <a:r>
              <a:rPr lang="en-US" dirty="0" smtClean="0"/>
              <a:t>1 Box = 25.4 </a:t>
            </a:r>
            <a:r>
              <a:rPr lang="en-US" dirty="0" smtClean="0">
                <a:latin typeface="Symbol" pitchFamily="18" charset="2"/>
              </a:rPr>
              <a:t>m</a:t>
            </a:r>
            <a:r>
              <a:rPr lang="en-US" dirty="0" smtClean="0"/>
              <a:t>m</a:t>
            </a:r>
            <a:endParaRPr lang="en-US" dirty="0"/>
          </a:p>
        </p:txBody>
      </p:sp>
      <p:pic>
        <p:nvPicPr>
          <p:cNvPr id="11" name="Picture 2" descr="Q:\HFM\LHCD-11T\MBH Coil &amp; Magnet info &amp; pictures\COLLAR PACK ASSEMBLY\DSC00094 crop doc.jpg"/>
          <p:cNvPicPr>
            <a:picLocks noChangeAspect="1" noChangeArrowheads="1"/>
          </p:cNvPicPr>
          <p:nvPr/>
        </p:nvPicPr>
        <p:blipFill rotWithShape="1">
          <a:blip r:embed="rId4">
            <a:extLst>
              <a:ext uri="{28A0092B-C50C-407E-A947-70E740481C1C}">
                <a14:useLocalDpi xmlns:a14="http://schemas.microsoft.com/office/drawing/2010/main" val="0"/>
              </a:ext>
            </a:extLst>
          </a:blip>
          <a:srcRect l="27546" t="24837" r="30324" b="30563"/>
          <a:stretch/>
        </p:blipFill>
        <p:spPr bwMode="auto">
          <a:xfrm rot="5400000">
            <a:off x="5805477" y="2909877"/>
            <a:ext cx="2148840" cy="2089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46792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MBHSP01 Coil S</a:t>
            </a:r>
            <a:r>
              <a:rPr lang="en-US" dirty="0" smtClean="0">
                <a:solidFill>
                  <a:schemeClr val="bg1"/>
                </a:solidFill>
              </a:rPr>
              <a:t>h</a:t>
            </a:r>
            <a:r>
              <a:rPr lang="en-US" dirty="0" smtClean="0"/>
              <a:t>im Plan</a:t>
            </a:r>
            <a:endParaRPr lang="en-US" dirty="0"/>
          </a:p>
        </p:txBody>
      </p:sp>
      <p:sp>
        <p:nvSpPr>
          <p:cNvPr id="5" name="Date Placeholder 4"/>
          <p:cNvSpPr>
            <a:spLocks noGrp="1"/>
          </p:cNvSpPr>
          <p:nvPr>
            <p:ph type="dt" sz="half" idx="2"/>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19</a:t>
            </a:fld>
            <a:endParaRPr lang="en-US" dirty="0"/>
          </a:p>
        </p:txBody>
      </p:sp>
      <p:pic>
        <p:nvPicPr>
          <p:cNvPr id="10" name="Content Placeholder 3" descr="DSC02058.JPG"/>
          <p:cNvPicPr>
            <a:picLocks noChangeAspect="1"/>
          </p:cNvPicPr>
          <p:nvPr/>
        </p:nvPicPr>
        <p:blipFill rotWithShape="1">
          <a:blip r:embed="rId2"/>
          <a:srcRect l="41174" t="32993" r="24733" b="12200"/>
          <a:stretch/>
        </p:blipFill>
        <p:spPr>
          <a:xfrm>
            <a:off x="152400" y="3048000"/>
            <a:ext cx="4044877" cy="3657600"/>
          </a:xfrm>
          <a:prstGeom prst="rect">
            <a:avLst/>
          </a:prstGeom>
        </p:spPr>
      </p:pic>
      <p:pic>
        <p:nvPicPr>
          <p:cNvPr id="11" name="Content Placeholder 3" descr="DSC01670.JPG"/>
          <p:cNvPicPr>
            <a:picLocks noChangeAspect="1"/>
          </p:cNvPicPr>
          <p:nvPr/>
        </p:nvPicPr>
        <p:blipFill rotWithShape="1">
          <a:blip r:embed="rId3"/>
          <a:srcRect l="3695" t="6340" r="5026" b="9192"/>
          <a:stretch/>
        </p:blipFill>
        <p:spPr>
          <a:xfrm>
            <a:off x="140186" y="152400"/>
            <a:ext cx="5270014" cy="2743200"/>
          </a:xfrm>
          <a:prstGeom prst="rect">
            <a:avLst/>
          </a:prstGeom>
        </p:spPr>
      </p:pic>
      <p:pic>
        <p:nvPicPr>
          <p:cNvPr id="12" name="Content Placeholder 3" descr="DSC01446.JPG"/>
          <p:cNvPicPr>
            <a:picLocks noChangeAspect="1"/>
          </p:cNvPicPr>
          <p:nvPr/>
        </p:nvPicPr>
        <p:blipFill rotWithShape="1">
          <a:blip r:embed="rId4"/>
          <a:srcRect l="41780" t="22812" r="14684" b="7586"/>
          <a:stretch/>
        </p:blipFill>
        <p:spPr>
          <a:xfrm>
            <a:off x="5562601" y="152401"/>
            <a:ext cx="3348853" cy="2743200"/>
          </a:xfrm>
          <a:prstGeom prst="rect">
            <a:avLst/>
          </a:prstGeom>
        </p:spPr>
      </p:pic>
      <p:sp>
        <p:nvSpPr>
          <p:cNvPr id="14" name="Freeform 13"/>
          <p:cNvSpPr/>
          <p:nvPr/>
        </p:nvSpPr>
        <p:spPr>
          <a:xfrm>
            <a:off x="2209800" y="3678831"/>
            <a:ext cx="2133600" cy="1045569"/>
          </a:xfrm>
          <a:custGeom>
            <a:avLst/>
            <a:gdLst>
              <a:gd name="connsiteX0" fmla="*/ 0 w 2981325"/>
              <a:gd name="connsiteY0" fmla="*/ 702669 h 1674219"/>
              <a:gd name="connsiteX1" fmla="*/ 1019175 w 2981325"/>
              <a:gd name="connsiteY1" fmla="*/ 35919 h 1674219"/>
              <a:gd name="connsiteX2" fmla="*/ 2981325 w 2981325"/>
              <a:gd name="connsiteY2" fmla="*/ 1674219 h 1674219"/>
            </a:gdLst>
            <a:ahLst/>
            <a:cxnLst>
              <a:cxn ang="0">
                <a:pos x="connsiteX0" y="connsiteY0"/>
              </a:cxn>
              <a:cxn ang="0">
                <a:pos x="connsiteX1" y="connsiteY1"/>
              </a:cxn>
              <a:cxn ang="0">
                <a:pos x="connsiteX2" y="connsiteY2"/>
              </a:cxn>
            </a:cxnLst>
            <a:rect l="l" t="t" r="r" b="b"/>
            <a:pathLst>
              <a:path w="2981325" h="1674219">
                <a:moveTo>
                  <a:pt x="0" y="702669"/>
                </a:moveTo>
                <a:cubicBezTo>
                  <a:pt x="261144" y="288331"/>
                  <a:pt x="522288" y="-126006"/>
                  <a:pt x="1019175" y="35919"/>
                </a:cubicBezTo>
                <a:cubicBezTo>
                  <a:pt x="1516063" y="197844"/>
                  <a:pt x="2248694" y="936031"/>
                  <a:pt x="2981325" y="1674219"/>
                </a:cubicBezTo>
              </a:path>
            </a:pathLst>
          </a:custGeom>
          <a:noFill/>
          <a:ln>
            <a:solidFill>
              <a:schemeClr val="tx1"/>
            </a:solidFill>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Brace 14"/>
          <p:cNvSpPr/>
          <p:nvPr/>
        </p:nvSpPr>
        <p:spPr>
          <a:xfrm>
            <a:off x="4343400" y="3733801"/>
            <a:ext cx="609600" cy="2133600"/>
          </a:xfrm>
          <a:prstGeom prst="leftBrace">
            <a:avLst>
              <a:gd name="adj1" fmla="val 8333"/>
              <a:gd name="adj2" fmla="val 45818"/>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762124" y="1326164"/>
            <a:ext cx="4181475" cy="1798036"/>
          </a:xfrm>
          <a:custGeom>
            <a:avLst/>
            <a:gdLst>
              <a:gd name="connsiteX0" fmla="*/ 0 w 2981325"/>
              <a:gd name="connsiteY0" fmla="*/ 702669 h 1674219"/>
              <a:gd name="connsiteX1" fmla="*/ 1019175 w 2981325"/>
              <a:gd name="connsiteY1" fmla="*/ 35919 h 1674219"/>
              <a:gd name="connsiteX2" fmla="*/ 2981325 w 2981325"/>
              <a:gd name="connsiteY2" fmla="*/ 1674219 h 1674219"/>
              <a:gd name="connsiteX0" fmla="*/ 0 w 2981325"/>
              <a:gd name="connsiteY0" fmla="*/ 679795 h 1651345"/>
              <a:gd name="connsiteX1" fmla="*/ 1019175 w 2981325"/>
              <a:gd name="connsiteY1" fmla="*/ 13045 h 1651345"/>
              <a:gd name="connsiteX2" fmla="*/ 2062511 w 2981325"/>
              <a:gd name="connsiteY2" fmla="*/ 1186007 h 1651345"/>
              <a:gd name="connsiteX3" fmla="*/ 2981325 w 2981325"/>
              <a:gd name="connsiteY3" fmla="*/ 1651345 h 1651345"/>
              <a:gd name="connsiteX0" fmla="*/ 0 w 3026302"/>
              <a:gd name="connsiteY0" fmla="*/ 550213 h 1666049"/>
              <a:gd name="connsiteX1" fmla="*/ 1064152 w 3026302"/>
              <a:gd name="connsiteY1" fmla="*/ 27749 h 1666049"/>
              <a:gd name="connsiteX2" fmla="*/ 2107488 w 3026302"/>
              <a:gd name="connsiteY2" fmla="*/ 1200711 h 1666049"/>
              <a:gd name="connsiteX3" fmla="*/ 3026302 w 3026302"/>
              <a:gd name="connsiteY3" fmla="*/ 1666049 h 1666049"/>
              <a:gd name="connsiteX0" fmla="*/ 0 w 3026302"/>
              <a:gd name="connsiteY0" fmla="*/ 543939 h 1659775"/>
              <a:gd name="connsiteX1" fmla="*/ 1064152 w 3026302"/>
              <a:gd name="connsiteY1" fmla="*/ 21475 h 1659775"/>
              <a:gd name="connsiteX2" fmla="*/ 2107488 w 3026302"/>
              <a:gd name="connsiteY2" fmla="*/ 1194437 h 1659775"/>
              <a:gd name="connsiteX3" fmla="*/ 3026302 w 3026302"/>
              <a:gd name="connsiteY3" fmla="*/ 1659775 h 1659775"/>
              <a:gd name="connsiteX0" fmla="*/ 0 w 3026302"/>
              <a:gd name="connsiteY0" fmla="*/ 244567 h 1360403"/>
              <a:gd name="connsiteX1" fmla="*/ 1109129 w 3026302"/>
              <a:gd name="connsiteY1" fmla="*/ 76968 h 1360403"/>
              <a:gd name="connsiteX2" fmla="*/ 2107488 w 3026302"/>
              <a:gd name="connsiteY2" fmla="*/ 895065 h 1360403"/>
              <a:gd name="connsiteX3" fmla="*/ 3026302 w 3026302"/>
              <a:gd name="connsiteY3" fmla="*/ 1360403 h 1360403"/>
              <a:gd name="connsiteX0" fmla="*/ 0 w 3026302"/>
              <a:gd name="connsiteY0" fmla="*/ 253742 h 1369578"/>
              <a:gd name="connsiteX1" fmla="*/ 1109129 w 3026302"/>
              <a:gd name="connsiteY1" fmla="*/ 86143 h 1369578"/>
              <a:gd name="connsiteX2" fmla="*/ 2223143 w 3026302"/>
              <a:gd name="connsiteY2" fmla="*/ 1032928 h 1369578"/>
              <a:gd name="connsiteX3" fmla="*/ 3026302 w 3026302"/>
              <a:gd name="connsiteY3" fmla="*/ 1369578 h 1369578"/>
              <a:gd name="connsiteX0" fmla="*/ 0 w 3026302"/>
              <a:gd name="connsiteY0" fmla="*/ 253742 h 1369578"/>
              <a:gd name="connsiteX1" fmla="*/ 1109129 w 3026302"/>
              <a:gd name="connsiteY1" fmla="*/ 86143 h 1369578"/>
              <a:gd name="connsiteX2" fmla="*/ 2223143 w 3026302"/>
              <a:gd name="connsiteY2" fmla="*/ 1032928 h 1369578"/>
              <a:gd name="connsiteX3" fmla="*/ 3026302 w 3026302"/>
              <a:gd name="connsiteY3" fmla="*/ 1369578 h 1369578"/>
              <a:gd name="connsiteX0" fmla="*/ 0 w 3026302"/>
              <a:gd name="connsiteY0" fmla="*/ 253742 h 1369578"/>
              <a:gd name="connsiteX1" fmla="*/ 1109129 w 3026302"/>
              <a:gd name="connsiteY1" fmla="*/ 86143 h 1369578"/>
              <a:gd name="connsiteX2" fmla="*/ 2223143 w 3026302"/>
              <a:gd name="connsiteY2" fmla="*/ 1032928 h 1369578"/>
              <a:gd name="connsiteX3" fmla="*/ 3026302 w 3026302"/>
              <a:gd name="connsiteY3" fmla="*/ 1369578 h 1369578"/>
              <a:gd name="connsiteX0" fmla="*/ 0 w 3026302"/>
              <a:gd name="connsiteY0" fmla="*/ 254579 h 1370415"/>
              <a:gd name="connsiteX1" fmla="*/ 1109129 w 3026302"/>
              <a:gd name="connsiteY1" fmla="*/ 86980 h 1370415"/>
              <a:gd name="connsiteX2" fmla="*/ 2139615 w 3026302"/>
              <a:gd name="connsiteY2" fmla="*/ 1045464 h 1370415"/>
              <a:gd name="connsiteX3" fmla="*/ 3026302 w 3026302"/>
              <a:gd name="connsiteY3" fmla="*/ 1370415 h 1370415"/>
              <a:gd name="connsiteX0" fmla="*/ 0 w 3026302"/>
              <a:gd name="connsiteY0" fmla="*/ 156972 h 1272808"/>
              <a:gd name="connsiteX1" fmla="*/ 1141255 w 3026302"/>
              <a:gd name="connsiteY1" fmla="*/ 199953 h 1272808"/>
              <a:gd name="connsiteX2" fmla="*/ 2139615 w 3026302"/>
              <a:gd name="connsiteY2" fmla="*/ 947857 h 1272808"/>
              <a:gd name="connsiteX3" fmla="*/ 3026302 w 3026302"/>
              <a:gd name="connsiteY3" fmla="*/ 1272808 h 1272808"/>
              <a:gd name="connsiteX0" fmla="*/ 0 w 3026302"/>
              <a:gd name="connsiteY0" fmla="*/ 156972 h 1272808"/>
              <a:gd name="connsiteX1" fmla="*/ 1141255 w 3026302"/>
              <a:gd name="connsiteY1" fmla="*/ 199953 h 1272808"/>
              <a:gd name="connsiteX2" fmla="*/ 2139615 w 3026302"/>
              <a:gd name="connsiteY2" fmla="*/ 947857 h 1272808"/>
              <a:gd name="connsiteX3" fmla="*/ 3026302 w 3026302"/>
              <a:gd name="connsiteY3" fmla="*/ 1272808 h 1272808"/>
              <a:gd name="connsiteX0" fmla="*/ 0 w 3026302"/>
              <a:gd name="connsiteY0" fmla="*/ 150023 h 1265859"/>
              <a:gd name="connsiteX1" fmla="*/ 1141255 w 3026302"/>
              <a:gd name="connsiteY1" fmla="*/ 193004 h 1265859"/>
              <a:gd name="connsiteX2" fmla="*/ 2139615 w 3026302"/>
              <a:gd name="connsiteY2" fmla="*/ 940908 h 1265859"/>
              <a:gd name="connsiteX3" fmla="*/ 3026302 w 3026302"/>
              <a:gd name="connsiteY3" fmla="*/ 1265859 h 1265859"/>
              <a:gd name="connsiteX0" fmla="*/ 0 w 3026302"/>
              <a:gd name="connsiteY0" fmla="*/ 77835 h 1193671"/>
              <a:gd name="connsiteX1" fmla="*/ 1141255 w 3026302"/>
              <a:gd name="connsiteY1" fmla="*/ 120816 h 1193671"/>
              <a:gd name="connsiteX2" fmla="*/ 2139615 w 3026302"/>
              <a:gd name="connsiteY2" fmla="*/ 868720 h 1193671"/>
              <a:gd name="connsiteX3" fmla="*/ 3026302 w 3026302"/>
              <a:gd name="connsiteY3" fmla="*/ 1193671 h 1193671"/>
            </a:gdLst>
            <a:ahLst/>
            <a:cxnLst>
              <a:cxn ang="0">
                <a:pos x="connsiteX0" y="connsiteY0"/>
              </a:cxn>
              <a:cxn ang="0">
                <a:pos x="connsiteX1" y="connsiteY1"/>
              </a:cxn>
              <a:cxn ang="0">
                <a:pos x="connsiteX2" y="connsiteY2"/>
              </a:cxn>
              <a:cxn ang="0">
                <a:pos x="connsiteX3" y="connsiteY3"/>
              </a:cxn>
            </a:cxnLst>
            <a:rect l="l" t="t" r="r" b="b"/>
            <a:pathLst>
              <a:path w="3026302" h="1193671">
                <a:moveTo>
                  <a:pt x="0" y="77835"/>
                </a:moveTo>
                <a:cubicBezTo>
                  <a:pt x="659511" y="-67429"/>
                  <a:pt x="861756" y="16300"/>
                  <a:pt x="1141255" y="120816"/>
                </a:cubicBezTo>
                <a:cubicBezTo>
                  <a:pt x="1420754" y="225332"/>
                  <a:pt x="1812590" y="595670"/>
                  <a:pt x="2139615" y="868720"/>
                </a:cubicBezTo>
                <a:cubicBezTo>
                  <a:pt x="2518042" y="1157368"/>
                  <a:pt x="2381634" y="1170710"/>
                  <a:pt x="3026302" y="1193671"/>
                </a:cubicBezTo>
              </a:path>
            </a:pathLst>
          </a:custGeom>
          <a:noFill/>
          <a:ln>
            <a:solidFill>
              <a:schemeClr val="tx1"/>
            </a:solidFill>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791199" y="1295400"/>
            <a:ext cx="2667001" cy="553998"/>
          </a:xfrm>
          <a:prstGeom prst="rect">
            <a:avLst/>
          </a:prstGeom>
          <a:solidFill>
            <a:schemeClr val="bg1"/>
          </a:solidFill>
        </p:spPr>
        <p:txBody>
          <a:bodyPr wrap="square" rtlCol="0">
            <a:spAutoFit/>
          </a:bodyPr>
          <a:lstStyle/>
          <a:p>
            <a:pPr lvl="0"/>
            <a:r>
              <a:rPr lang="en-US" dirty="0">
                <a:solidFill>
                  <a:prstClr val="black"/>
                </a:solidFill>
              </a:rPr>
              <a:t>223.3 </a:t>
            </a:r>
            <a:r>
              <a:rPr lang="en-US" dirty="0">
                <a:solidFill>
                  <a:prstClr val="black"/>
                </a:solidFill>
                <a:latin typeface="Symbol" pitchFamily="18" charset="2"/>
              </a:rPr>
              <a:t>m</a:t>
            </a:r>
            <a:r>
              <a:rPr lang="en-US" dirty="0">
                <a:solidFill>
                  <a:prstClr val="black"/>
                </a:solidFill>
              </a:rPr>
              <a:t>m mid-plane shim</a:t>
            </a:r>
          </a:p>
          <a:p>
            <a:pPr lvl="0" algn="ctr"/>
            <a:r>
              <a:rPr lang="en-US" sz="1200" dirty="0">
                <a:solidFill>
                  <a:prstClr val="black"/>
                </a:solidFill>
              </a:rPr>
              <a:t>(not tapered at the ends)</a:t>
            </a:r>
          </a:p>
        </p:txBody>
      </p:sp>
      <p:cxnSp>
        <p:nvCxnSpPr>
          <p:cNvPr id="18" name="Straight Arrow Connector 17"/>
          <p:cNvCxnSpPr>
            <a:stCxn id="8" idx="0"/>
          </p:cNvCxnSpPr>
          <p:nvPr/>
        </p:nvCxnSpPr>
        <p:spPr>
          <a:xfrm flipV="1">
            <a:off x="7124700" y="609600"/>
            <a:ext cx="647700" cy="685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2"/>
          </p:cNvCxnSpPr>
          <p:nvPr/>
        </p:nvCxnSpPr>
        <p:spPr>
          <a:xfrm>
            <a:off x="7124700" y="1849398"/>
            <a:ext cx="723900" cy="61966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itle 4"/>
          <p:cNvSpPr txBox="1">
            <a:spLocks/>
          </p:cNvSpPr>
          <p:nvPr/>
        </p:nvSpPr>
        <p:spPr>
          <a:xfrm>
            <a:off x="457200" y="274638"/>
            <a:ext cx="8229600" cy="1143000"/>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chemeClr val="accent6">
                    <a:lumMod val="60000"/>
                    <a:lumOff val="40000"/>
                  </a:schemeClr>
                </a:solidFill>
              </a:rPr>
              <a:t>MBHSP01 Shim Plan</a:t>
            </a:r>
            <a:endParaRPr lang="en-US" dirty="0">
              <a:solidFill>
                <a:schemeClr val="accent6">
                  <a:lumMod val="60000"/>
                  <a:lumOff val="40000"/>
                </a:schemeClr>
              </a:solidFill>
            </a:endParaRPr>
          </a:p>
        </p:txBody>
      </p:sp>
      <p:grpSp>
        <p:nvGrpSpPr>
          <p:cNvPr id="3" name="Group 2"/>
          <p:cNvGrpSpPr/>
          <p:nvPr/>
        </p:nvGrpSpPr>
        <p:grpSpPr>
          <a:xfrm>
            <a:off x="4724400" y="2961252"/>
            <a:ext cx="4419600" cy="3896748"/>
            <a:chOff x="4724400" y="2961252"/>
            <a:chExt cx="4419600" cy="3896748"/>
          </a:xfrm>
        </p:grpSpPr>
        <p:pic>
          <p:nvPicPr>
            <p:cNvPr id="13" name="Picture 2" descr="C:\Users\nobrega.FERMI\Desktop\MBHSP01 coil shim.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4400" y="2961252"/>
              <a:ext cx="4419600" cy="3896748"/>
            </a:xfrm>
            <a:prstGeom prst="rect">
              <a:avLst/>
            </a:prstGeom>
            <a:noFill/>
            <a:extLst>
              <a:ext uri="{909E8E84-426E-40DD-AFC4-6F175D3DCCD1}">
                <a14:hiddenFill xmlns:a14="http://schemas.microsoft.com/office/drawing/2010/main">
                  <a:solidFill>
                    <a:srgbClr val="FFFFFF"/>
                  </a:solidFill>
                </a14:hiddenFill>
              </a:ext>
            </a:extLst>
          </p:spPr>
        </p:pic>
        <p:sp>
          <p:nvSpPr>
            <p:cNvPr id="22" name="Freeform 21"/>
            <p:cNvSpPr/>
            <p:nvPr/>
          </p:nvSpPr>
          <p:spPr>
            <a:xfrm>
              <a:off x="5189764" y="3804557"/>
              <a:ext cx="590550" cy="438150"/>
            </a:xfrm>
            <a:custGeom>
              <a:avLst/>
              <a:gdLst>
                <a:gd name="connsiteX0" fmla="*/ 32657 w 590550"/>
                <a:gd name="connsiteY0" fmla="*/ 0 h 438150"/>
                <a:gd name="connsiteX1" fmla="*/ 590550 w 590550"/>
                <a:gd name="connsiteY1" fmla="*/ 35379 h 438150"/>
                <a:gd name="connsiteX2" fmla="*/ 585107 w 590550"/>
                <a:gd name="connsiteY2" fmla="*/ 171450 h 438150"/>
                <a:gd name="connsiteX3" fmla="*/ 470807 w 590550"/>
                <a:gd name="connsiteY3" fmla="*/ 212272 h 438150"/>
                <a:gd name="connsiteX4" fmla="*/ 552450 w 590550"/>
                <a:gd name="connsiteY4" fmla="*/ 351064 h 438150"/>
                <a:gd name="connsiteX5" fmla="*/ 555172 w 590550"/>
                <a:gd name="connsiteY5" fmla="*/ 438150 h 438150"/>
                <a:gd name="connsiteX6" fmla="*/ 454479 w 590550"/>
                <a:gd name="connsiteY6" fmla="*/ 429986 h 438150"/>
                <a:gd name="connsiteX7" fmla="*/ 0 w 590550"/>
                <a:gd name="connsiteY7" fmla="*/ 155122 h 438150"/>
                <a:gd name="connsiteX8" fmla="*/ 32657 w 590550"/>
                <a:gd name="connsiteY8" fmla="*/ 0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550" h="438150">
                  <a:moveTo>
                    <a:pt x="32657" y="0"/>
                  </a:moveTo>
                  <a:lnTo>
                    <a:pt x="590550" y="35379"/>
                  </a:lnTo>
                  <a:lnTo>
                    <a:pt x="585107" y="171450"/>
                  </a:lnTo>
                  <a:lnTo>
                    <a:pt x="470807" y="212272"/>
                  </a:lnTo>
                  <a:lnTo>
                    <a:pt x="552450" y="351064"/>
                  </a:lnTo>
                  <a:cubicBezTo>
                    <a:pt x="553357" y="380093"/>
                    <a:pt x="554265" y="409121"/>
                    <a:pt x="555172" y="438150"/>
                  </a:cubicBezTo>
                  <a:lnTo>
                    <a:pt x="454479" y="429986"/>
                  </a:lnTo>
                  <a:lnTo>
                    <a:pt x="0" y="155122"/>
                  </a:lnTo>
                  <a:lnTo>
                    <a:pt x="32657"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4923064" y="5440136"/>
              <a:ext cx="821872" cy="329293"/>
            </a:xfrm>
            <a:custGeom>
              <a:avLst/>
              <a:gdLst>
                <a:gd name="connsiteX0" fmla="*/ 802822 w 821872"/>
                <a:gd name="connsiteY0" fmla="*/ 0 h 329293"/>
                <a:gd name="connsiteX1" fmla="*/ 511629 w 821872"/>
                <a:gd name="connsiteY1" fmla="*/ 168728 h 329293"/>
                <a:gd name="connsiteX2" fmla="*/ 0 w 821872"/>
                <a:gd name="connsiteY2" fmla="*/ 144235 h 329293"/>
                <a:gd name="connsiteX3" fmla="*/ 21772 w 821872"/>
                <a:gd name="connsiteY3" fmla="*/ 307521 h 329293"/>
                <a:gd name="connsiteX4" fmla="*/ 598715 w 821872"/>
                <a:gd name="connsiteY4" fmla="*/ 329293 h 329293"/>
                <a:gd name="connsiteX5" fmla="*/ 821872 w 821872"/>
                <a:gd name="connsiteY5" fmla="*/ 125185 h 329293"/>
                <a:gd name="connsiteX6" fmla="*/ 802822 w 821872"/>
                <a:gd name="connsiteY6" fmla="*/ 0 h 329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1872" h="329293">
                  <a:moveTo>
                    <a:pt x="802822" y="0"/>
                  </a:moveTo>
                  <a:lnTo>
                    <a:pt x="511629" y="168728"/>
                  </a:lnTo>
                  <a:lnTo>
                    <a:pt x="0" y="144235"/>
                  </a:lnTo>
                  <a:lnTo>
                    <a:pt x="21772" y="307521"/>
                  </a:lnTo>
                  <a:lnTo>
                    <a:pt x="598715" y="329293"/>
                  </a:lnTo>
                  <a:lnTo>
                    <a:pt x="821872" y="125185"/>
                  </a:lnTo>
                  <a:lnTo>
                    <a:pt x="802822"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02232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Cold Mass Stress </a:t>
            </a:r>
            <a:r>
              <a:rPr lang="en-US" dirty="0" smtClean="0"/>
              <a:t>Analysis</a:t>
            </a:r>
            <a:endParaRPr lang="en-US"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dirty="0" smtClean="0"/>
              <a:t>DS Dipole MBHSP01  </a:t>
            </a:r>
          </a:p>
          <a:p>
            <a:r>
              <a:rPr lang="en-US" dirty="0"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dirty="0" smtClean="0"/>
              <a:t>Fred Nobrega	            </a:t>
            </a:r>
            <a:fld id="{B6F15528-21DE-4FAA-801E-634DDDAF4B2B}" type="slidenum">
              <a:rPr lang="en-US" smtClean="0"/>
              <a:pPr/>
              <a:t>2</a:t>
            </a:fld>
            <a:endParaRPr lang="en-US" dirty="0"/>
          </a:p>
        </p:txBody>
      </p:sp>
      <p:sp>
        <p:nvSpPr>
          <p:cNvPr id="7" name="Content Placeholder 1"/>
          <p:cNvSpPr>
            <a:spLocks noGrp="1"/>
          </p:cNvSpPr>
          <p:nvPr>
            <p:ph idx="1"/>
          </p:nvPr>
        </p:nvSpPr>
        <p:spPr>
          <a:xfrm>
            <a:off x="3717925" y="1656795"/>
            <a:ext cx="2590800" cy="2153205"/>
          </a:xfrm>
        </p:spPr>
        <p:txBody>
          <a:bodyPr>
            <a:normAutofit fontScale="70000" lnSpcReduction="20000"/>
          </a:bodyPr>
          <a:lstStyle/>
          <a:p>
            <a:r>
              <a:rPr lang="en-US" dirty="0" smtClean="0">
                <a:latin typeface="Arial" charset="0"/>
                <a:cs typeface="Arial" charset="0"/>
              </a:rPr>
              <a:t>Stress analysis for:</a:t>
            </a:r>
          </a:p>
          <a:p>
            <a:pPr marL="400050" lvl="1" indent="0">
              <a:buNone/>
            </a:pPr>
            <a:r>
              <a:rPr lang="en-US" dirty="0" smtClean="0">
                <a:latin typeface="Arial" charset="0"/>
                <a:cs typeface="Arial" charset="0"/>
              </a:rPr>
              <a:t>a) collaring</a:t>
            </a:r>
          </a:p>
          <a:p>
            <a:pPr marL="400050" lvl="1" indent="0">
              <a:buNone/>
            </a:pPr>
            <a:r>
              <a:rPr lang="en-US" dirty="0" smtClean="0">
                <a:latin typeface="Arial" charset="0"/>
                <a:cs typeface="Arial" charset="0"/>
              </a:rPr>
              <a:t>b) assembly</a:t>
            </a:r>
          </a:p>
          <a:p>
            <a:pPr marL="400050" lvl="1" indent="0">
              <a:buNone/>
            </a:pPr>
            <a:r>
              <a:rPr lang="en-US" dirty="0" smtClean="0">
                <a:latin typeface="Arial" charset="0"/>
                <a:cs typeface="Arial" charset="0"/>
              </a:rPr>
              <a:t>c) cool-down</a:t>
            </a:r>
          </a:p>
          <a:p>
            <a:pPr marL="400050" lvl="1" indent="0">
              <a:buNone/>
            </a:pPr>
            <a:r>
              <a:rPr lang="en-US" dirty="0" smtClean="0">
                <a:latin typeface="Arial" charset="0"/>
                <a:cs typeface="Arial" charset="0"/>
              </a:rPr>
              <a:t>d) maximum design field</a:t>
            </a: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1" y="4481645"/>
            <a:ext cx="3581399" cy="2376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1" y="1066800"/>
            <a:ext cx="2988008" cy="3893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6461125" y="1295400"/>
            <a:ext cx="1997075" cy="3072121"/>
            <a:chOff x="6461125" y="1295400"/>
            <a:chExt cx="1997075" cy="3072121"/>
          </a:xfrm>
        </p:grpSpPr>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1125" y="1295400"/>
              <a:ext cx="1997075" cy="3072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reeform 2"/>
            <p:cNvSpPr/>
            <p:nvPr/>
          </p:nvSpPr>
          <p:spPr>
            <a:xfrm>
              <a:off x="7157318" y="2026153"/>
              <a:ext cx="98676" cy="138146"/>
            </a:xfrm>
            <a:custGeom>
              <a:avLst/>
              <a:gdLst>
                <a:gd name="connsiteX0" fmla="*/ 0 w 98676"/>
                <a:gd name="connsiteY0" fmla="*/ 0 h 138146"/>
                <a:gd name="connsiteX1" fmla="*/ 6578 w 98676"/>
                <a:gd name="connsiteY1" fmla="*/ 138146 h 138146"/>
                <a:gd name="connsiteX2" fmla="*/ 98676 w 98676"/>
                <a:gd name="connsiteY2" fmla="*/ 134857 h 138146"/>
                <a:gd name="connsiteX3" fmla="*/ 88809 w 98676"/>
                <a:gd name="connsiteY3" fmla="*/ 13156 h 138146"/>
                <a:gd name="connsiteX4" fmla="*/ 0 w 98676"/>
                <a:gd name="connsiteY4" fmla="*/ 0 h 13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676" h="138146">
                  <a:moveTo>
                    <a:pt x="0" y="0"/>
                  </a:moveTo>
                  <a:lnTo>
                    <a:pt x="6578" y="138146"/>
                  </a:lnTo>
                  <a:lnTo>
                    <a:pt x="98676" y="134857"/>
                  </a:lnTo>
                  <a:lnTo>
                    <a:pt x="88809" y="13156"/>
                  </a:lnTo>
                  <a:lnTo>
                    <a:pt x="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7597524" y="2605054"/>
              <a:ext cx="98676" cy="138146"/>
            </a:xfrm>
            <a:custGeom>
              <a:avLst/>
              <a:gdLst>
                <a:gd name="connsiteX0" fmla="*/ 0 w 98676"/>
                <a:gd name="connsiteY0" fmla="*/ 0 h 138146"/>
                <a:gd name="connsiteX1" fmla="*/ 6578 w 98676"/>
                <a:gd name="connsiteY1" fmla="*/ 138146 h 138146"/>
                <a:gd name="connsiteX2" fmla="*/ 98676 w 98676"/>
                <a:gd name="connsiteY2" fmla="*/ 134857 h 138146"/>
                <a:gd name="connsiteX3" fmla="*/ 88809 w 98676"/>
                <a:gd name="connsiteY3" fmla="*/ 13156 h 138146"/>
                <a:gd name="connsiteX4" fmla="*/ 0 w 98676"/>
                <a:gd name="connsiteY4" fmla="*/ 0 h 13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676" h="138146">
                  <a:moveTo>
                    <a:pt x="0" y="0"/>
                  </a:moveTo>
                  <a:lnTo>
                    <a:pt x="6578" y="138146"/>
                  </a:lnTo>
                  <a:lnTo>
                    <a:pt x="98676" y="134857"/>
                  </a:lnTo>
                  <a:lnTo>
                    <a:pt x="88809" y="13156"/>
                  </a:lnTo>
                  <a:lnTo>
                    <a:pt x="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7117847" y="3466826"/>
              <a:ext cx="138147" cy="124990"/>
            </a:xfrm>
            <a:custGeom>
              <a:avLst/>
              <a:gdLst>
                <a:gd name="connsiteX0" fmla="*/ 0 w 138147"/>
                <a:gd name="connsiteY0" fmla="*/ 0 h 124990"/>
                <a:gd name="connsiteX1" fmla="*/ 105255 w 138147"/>
                <a:gd name="connsiteY1" fmla="*/ 0 h 124990"/>
                <a:gd name="connsiteX2" fmla="*/ 138147 w 138147"/>
                <a:gd name="connsiteY2" fmla="*/ 42760 h 124990"/>
                <a:gd name="connsiteX3" fmla="*/ 118412 w 138147"/>
                <a:gd name="connsiteY3" fmla="*/ 115122 h 124990"/>
                <a:gd name="connsiteX4" fmla="*/ 65785 w 138147"/>
                <a:gd name="connsiteY4" fmla="*/ 124990 h 124990"/>
                <a:gd name="connsiteX5" fmla="*/ 19736 w 138147"/>
                <a:gd name="connsiteY5" fmla="*/ 95387 h 124990"/>
                <a:gd name="connsiteX6" fmla="*/ 0 w 138147"/>
                <a:gd name="connsiteY6" fmla="*/ 0 h 12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47" h="124990">
                  <a:moveTo>
                    <a:pt x="0" y="0"/>
                  </a:moveTo>
                  <a:lnTo>
                    <a:pt x="105255" y="0"/>
                  </a:lnTo>
                  <a:lnTo>
                    <a:pt x="138147" y="42760"/>
                  </a:lnTo>
                  <a:lnTo>
                    <a:pt x="118412" y="115122"/>
                  </a:lnTo>
                  <a:lnTo>
                    <a:pt x="65785" y="124990"/>
                  </a:lnTo>
                  <a:lnTo>
                    <a:pt x="19736" y="95387"/>
                  </a:lnTo>
                  <a:lnTo>
                    <a:pt x="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p:cNvSpPr/>
          <p:nvPr/>
        </p:nvSpPr>
        <p:spPr>
          <a:xfrm>
            <a:off x="5272994" y="5345668"/>
            <a:ext cx="365806" cy="369332"/>
          </a:xfrm>
          <a:prstGeom prst="rect">
            <a:avLst/>
          </a:prstGeom>
          <a:solidFill>
            <a:schemeClr val="bg1"/>
          </a:solidFill>
        </p:spPr>
        <p:txBody>
          <a:bodyPr wrap="none">
            <a:spAutoFit/>
          </a:bodyPr>
          <a:lstStyle/>
          <a:p>
            <a:r>
              <a:rPr lang="en-US" dirty="0">
                <a:cs typeface="Arial" charset="0"/>
              </a:rPr>
              <a:t>a)</a:t>
            </a:r>
            <a:endParaRPr lang="en-US" dirty="0"/>
          </a:p>
        </p:txBody>
      </p:sp>
      <p:sp>
        <p:nvSpPr>
          <p:cNvPr id="16" name="Rectangle 15"/>
          <p:cNvSpPr/>
          <p:nvPr/>
        </p:nvSpPr>
        <p:spPr>
          <a:xfrm>
            <a:off x="7014374" y="5345668"/>
            <a:ext cx="377026" cy="369332"/>
          </a:xfrm>
          <a:prstGeom prst="rect">
            <a:avLst/>
          </a:prstGeom>
          <a:solidFill>
            <a:schemeClr val="bg1"/>
          </a:solidFill>
        </p:spPr>
        <p:txBody>
          <a:bodyPr wrap="none">
            <a:spAutoFit/>
          </a:bodyPr>
          <a:lstStyle/>
          <a:p>
            <a:r>
              <a:rPr lang="en-US" dirty="0" smtClean="0">
                <a:cs typeface="Arial" charset="0"/>
              </a:rPr>
              <a:t>b)</a:t>
            </a:r>
            <a:endParaRPr lang="en-US" dirty="0"/>
          </a:p>
        </p:txBody>
      </p:sp>
      <p:sp>
        <p:nvSpPr>
          <p:cNvPr id="17" name="Rectangle 16"/>
          <p:cNvSpPr/>
          <p:nvPr/>
        </p:nvSpPr>
        <p:spPr>
          <a:xfrm>
            <a:off x="5272994" y="6488668"/>
            <a:ext cx="365806" cy="369332"/>
          </a:xfrm>
          <a:prstGeom prst="rect">
            <a:avLst/>
          </a:prstGeom>
          <a:solidFill>
            <a:schemeClr val="bg1"/>
          </a:solidFill>
        </p:spPr>
        <p:txBody>
          <a:bodyPr wrap="none">
            <a:spAutoFit/>
          </a:bodyPr>
          <a:lstStyle/>
          <a:p>
            <a:r>
              <a:rPr lang="en-US" dirty="0" smtClean="0">
                <a:cs typeface="Arial" charset="0"/>
              </a:rPr>
              <a:t>c)</a:t>
            </a:r>
            <a:endParaRPr lang="en-US" dirty="0"/>
          </a:p>
        </p:txBody>
      </p:sp>
      <p:sp>
        <p:nvSpPr>
          <p:cNvPr id="18" name="Rectangle 17"/>
          <p:cNvSpPr/>
          <p:nvPr/>
        </p:nvSpPr>
        <p:spPr>
          <a:xfrm>
            <a:off x="7014374" y="6488668"/>
            <a:ext cx="377026" cy="369332"/>
          </a:xfrm>
          <a:prstGeom prst="rect">
            <a:avLst/>
          </a:prstGeom>
          <a:solidFill>
            <a:schemeClr val="bg1"/>
          </a:solidFill>
        </p:spPr>
        <p:txBody>
          <a:bodyPr wrap="none">
            <a:spAutoFit/>
          </a:bodyPr>
          <a:lstStyle/>
          <a:p>
            <a:r>
              <a:rPr lang="en-US" dirty="0" smtClean="0">
                <a:cs typeface="Arial" charset="0"/>
              </a:rPr>
              <a:t>d)</a:t>
            </a:r>
            <a:endParaRPr lang="en-US" dirty="0"/>
          </a:p>
        </p:txBody>
      </p:sp>
      <p:sp>
        <p:nvSpPr>
          <p:cNvPr id="19" name="Content Placeholder 1"/>
          <p:cNvSpPr txBox="1">
            <a:spLocks/>
          </p:cNvSpPr>
          <p:nvPr/>
        </p:nvSpPr>
        <p:spPr>
          <a:xfrm>
            <a:off x="152401" y="5105400"/>
            <a:ext cx="5105400" cy="1676400"/>
          </a:xfrm>
          <a:prstGeom prst="rect">
            <a:avLst/>
          </a:prstGeom>
          <a:solidFill>
            <a:schemeClr val="bg1"/>
          </a:solidFill>
        </p:spPr>
        <p:txBody>
          <a:bodyPr vert="horz" lIns="91440" tIns="45720" rIns="91440" bIns="45720" rtlCol="0">
            <a:normAutofit fontScale="4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500" dirty="0" smtClean="0">
                <a:cs typeface="Arial" charset="0"/>
              </a:rPr>
              <a:t>The mechanical design maintains coil compression up to 12 T.</a:t>
            </a:r>
          </a:p>
          <a:p>
            <a:r>
              <a:rPr lang="en-US" sz="3500" dirty="0" smtClean="0">
                <a:cs typeface="Arial" charset="0"/>
              </a:rPr>
              <a:t>Collar structure is aligned &amp; supported by the yoke and shell. </a:t>
            </a:r>
          </a:p>
          <a:p>
            <a:r>
              <a:rPr lang="en-US" sz="3500" dirty="0" smtClean="0">
                <a:cs typeface="Arial" charset="0"/>
              </a:rPr>
              <a:t>Maximum stress during assembly ~130 MPa</a:t>
            </a:r>
          </a:p>
          <a:p>
            <a:r>
              <a:rPr lang="en-GB" sz="3500" dirty="0">
                <a:cs typeface="Arial" charset="0"/>
              </a:rPr>
              <a:t>The mechanical structure is optimized </a:t>
            </a:r>
            <a:r>
              <a:rPr lang="en-GB" sz="3500" dirty="0" smtClean="0">
                <a:cs typeface="Arial" charset="0"/>
              </a:rPr>
              <a:t>to keep the </a:t>
            </a:r>
            <a:r>
              <a:rPr lang="en-GB" sz="3500" dirty="0">
                <a:cs typeface="Arial" charset="0"/>
              </a:rPr>
              <a:t>coil stress below 165 </a:t>
            </a:r>
            <a:r>
              <a:rPr lang="en-GB" sz="3500" dirty="0" smtClean="0">
                <a:cs typeface="Arial" charset="0"/>
              </a:rPr>
              <a:t>MPa.</a:t>
            </a:r>
          </a:p>
          <a:p>
            <a:pPr marL="0" indent="0">
              <a:buNone/>
            </a:pPr>
            <a:r>
              <a:rPr lang="en-GB" sz="3500" dirty="0">
                <a:cs typeface="Arial" charset="0"/>
              </a:rPr>
              <a:t>EDMS no: </a:t>
            </a:r>
            <a:r>
              <a:rPr lang="en-GB" sz="3500" dirty="0" smtClean="0">
                <a:cs typeface="Arial" charset="0"/>
              </a:rPr>
              <a:t>1107424</a:t>
            </a:r>
          </a:p>
          <a:p>
            <a:pPr marL="0" indent="0">
              <a:buNone/>
            </a:pPr>
            <a:r>
              <a:rPr lang="en-US" sz="3500" dirty="0" smtClean="0"/>
              <a:t>Parameter </a:t>
            </a:r>
            <a:r>
              <a:rPr lang="en-US" sz="3500" dirty="0"/>
              <a:t>and performance specification for the 11 T Dipole demonstrator model </a:t>
            </a:r>
            <a:r>
              <a:rPr lang="en-US" sz="3500" dirty="0" smtClean="0"/>
              <a:t>magnet</a:t>
            </a:r>
            <a:endParaRPr lang="en-GB" sz="3500" dirty="0" smtClean="0">
              <a:latin typeface="Arial" charset="0"/>
              <a:cs typeface="Arial" charset="0"/>
            </a:endParaRPr>
          </a:p>
        </p:txBody>
      </p:sp>
    </p:spTree>
    <p:extLst>
      <p:ext uri="{BB962C8B-B14F-4D97-AF65-F5344CB8AC3E}">
        <p14:creationId xmlns:p14="http://schemas.microsoft.com/office/powerpoint/2010/main" val="36236936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Model #3</a:t>
            </a:r>
            <a:endParaRPr lang="en-US" dirty="0"/>
          </a:p>
        </p:txBody>
      </p:sp>
      <p:sp>
        <p:nvSpPr>
          <p:cNvPr id="3" name="Content Placeholder 2"/>
          <p:cNvSpPr>
            <a:spLocks noGrp="1"/>
          </p:cNvSpPr>
          <p:nvPr>
            <p:ph sz="half" idx="1"/>
          </p:nvPr>
        </p:nvSpPr>
        <p:spPr/>
        <p:txBody>
          <a:bodyPr>
            <a:normAutofit fontScale="92500"/>
          </a:bodyPr>
          <a:lstStyle/>
          <a:p>
            <a:r>
              <a:rPr lang="en-US" dirty="0" smtClean="0"/>
              <a:t>Radial shim 101.6 </a:t>
            </a:r>
            <a:r>
              <a:rPr lang="en-US" dirty="0" smtClean="0">
                <a:latin typeface="Symbol" pitchFamily="18" charset="2"/>
              </a:rPr>
              <a:t>m</a:t>
            </a:r>
            <a:r>
              <a:rPr lang="en-US" dirty="0" smtClean="0"/>
              <a:t>m</a:t>
            </a:r>
          </a:p>
          <a:p>
            <a:r>
              <a:rPr lang="en-US" dirty="0" smtClean="0"/>
              <a:t>Mid-plane shim 152.4 </a:t>
            </a:r>
            <a:r>
              <a:rPr lang="en-US" dirty="0" smtClean="0">
                <a:latin typeface="Symbol" pitchFamily="18" charset="2"/>
              </a:rPr>
              <a:t>m</a:t>
            </a:r>
            <a:r>
              <a:rPr lang="en-US" dirty="0" smtClean="0"/>
              <a:t>m</a:t>
            </a:r>
          </a:p>
          <a:p>
            <a:r>
              <a:rPr lang="en-US" dirty="0"/>
              <a:t> </a:t>
            </a:r>
            <a:r>
              <a:rPr lang="en-US" dirty="0" smtClean="0"/>
              <a:t>Average SG readings</a:t>
            </a:r>
          </a:p>
          <a:p>
            <a:pPr lvl="1"/>
            <a:r>
              <a:rPr lang="en-US" dirty="0" smtClean="0"/>
              <a:t>-40 MPa mid-plane</a:t>
            </a:r>
          </a:p>
          <a:p>
            <a:pPr lvl="1"/>
            <a:r>
              <a:rPr lang="en-US" dirty="0" smtClean="0"/>
              <a:t>-4 MPa Pole</a:t>
            </a:r>
          </a:p>
          <a:p>
            <a:r>
              <a:rPr lang="en-US" dirty="0" smtClean="0"/>
              <a:t>Pressure sensitive film</a:t>
            </a:r>
          </a:p>
          <a:p>
            <a:pPr lvl="1"/>
            <a:r>
              <a:rPr lang="en-US" dirty="0" smtClean="0"/>
              <a:t>High pressure used on mid-plane, max = 130 MPa</a:t>
            </a:r>
          </a:p>
          <a:p>
            <a:pPr lvl="1"/>
            <a:r>
              <a:rPr lang="en-US" dirty="0" smtClean="0"/>
              <a:t>Medium pressure used on coil surface, max = 49 MPa</a:t>
            </a:r>
          </a:p>
          <a:p>
            <a:endParaRPr lang="en-US" dirty="0"/>
          </a:p>
        </p:txBody>
      </p:sp>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20</a:t>
            </a:fld>
            <a:endParaRPr lang="en-US" dirty="0"/>
          </a:p>
        </p:txBody>
      </p:sp>
      <p:pic>
        <p:nvPicPr>
          <p:cNvPr id="9" name="Picture 8" descr="DSC01321.JPG"/>
          <p:cNvPicPr>
            <a:picLocks noChangeAspect="1"/>
          </p:cNvPicPr>
          <p:nvPr/>
        </p:nvPicPr>
        <p:blipFill rotWithShape="1">
          <a:blip r:embed="rId2"/>
          <a:srcRect l="9250" t="17407" r="8977" b="10000"/>
          <a:stretch/>
        </p:blipFill>
        <p:spPr>
          <a:xfrm rot="16200000">
            <a:off x="3392340" y="2782740"/>
            <a:ext cx="4419598" cy="2206921"/>
          </a:xfrm>
          <a:prstGeom prst="rect">
            <a:avLst/>
          </a:prstGeom>
        </p:spPr>
      </p:pic>
      <p:pic>
        <p:nvPicPr>
          <p:cNvPr id="10" name="Picture 9" descr="DSC01324.JPG"/>
          <p:cNvPicPr>
            <a:picLocks noChangeAspect="1"/>
          </p:cNvPicPr>
          <p:nvPr/>
        </p:nvPicPr>
        <p:blipFill rotWithShape="1">
          <a:blip r:embed="rId3"/>
          <a:srcRect l="9891" t="14444" r="9915" b="8519"/>
          <a:stretch/>
        </p:blipFill>
        <p:spPr>
          <a:xfrm rot="16200000">
            <a:off x="5696012" y="2692137"/>
            <a:ext cx="4419600" cy="2388125"/>
          </a:xfrm>
          <a:prstGeom prst="rect">
            <a:avLst/>
          </a:prstGeom>
        </p:spPr>
      </p:pic>
      <p:sp>
        <p:nvSpPr>
          <p:cNvPr id="24" name="TextBox 23"/>
          <p:cNvSpPr txBox="1"/>
          <p:nvPr/>
        </p:nvSpPr>
        <p:spPr>
          <a:xfrm rot="16200000">
            <a:off x="5262083" y="3577118"/>
            <a:ext cx="665567" cy="369332"/>
          </a:xfrm>
          <a:prstGeom prst="rect">
            <a:avLst/>
          </a:prstGeom>
          <a:solidFill>
            <a:schemeClr val="bg1"/>
          </a:solidFill>
        </p:spPr>
        <p:txBody>
          <a:bodyPr wrap="none" rtlCol="0">
            <a:spAutoFit/>
          </a:bodyPr>
          <a:lstStyle/>
          <a:p>
            <a:r>
              <a:rPr lang="en-US" dirty="0" smtClean="0"/>
              <a:t>POLE</a:t>
            </a:r>
            <a:endParaRPr lang="en-US" dirty="0"/>
          </a:p>
        </p:txBody>
      </p:sp>
      <p:sp>
        <p:nvSpPr>
          <p:cNvPr id="25" name="TextBox 24"/>
          <p:cNvSpPr txBox="1"/>
          <p:nvPr/>
        </p:nvSpPr>
        <p:spPr>
          <a:xfrm rot="16200000">
            <a:off x="7531854" y="3577119"/>
            <a:ext cx="665567" cy="369332"/>
          </a:xfrm>
          <a:prstGeom prst="rect">
            <a:avLst/>
          </a:prstGeom>
          <a:solidFill>
            <a:schemeClr val="bg1"/>
          </a:solidFill>
        </p:spPr>
        <p:txBody>
          <a:bodyPr wrap="none" rtlCol="0">
            <a:spAutoFit/>
          </a:bodyPr>
          <a:lstStyle/>
          <a:p>
            <a:r>
              <a:rPr lang="en-US" dirty="0" smtClean="0"/>
              <a:t>POLE</a:t>
            </a:r>
            <a:endParaRPr lang="en-US" dirty="0"/>
          </a:p>
        </p:txBody>
      </p:sp>
      <p:sp>
        <p:nvSpPr>
          <p:cNvPr id="26" name="TextBox 25"/>
          <p:cNvSpPr txBox="1"/>
          <p:nvPr/>
        </p:nvSpPr>
        <p:spPr>
          <a:xfrm rot="16200000">
            <a:off x="6161541" y="2241822"/>
            <a:ext cx="1149674" cy="369332"/>
          </a:xfrm>
          <a:prstGeom prst="rect">
            <a:avLst/>
          </a:prstGeom>
          <a:solidFill>
            <a:schemeClr val="bg1"/>
          </a:solidFill>
        </p:spPr>
        <p:txBody>
          <a:bodyPr wrap="none" rtlCol="0">
            <a:spAutoFit/>
          </a:bodyPr>
          <a:lstStyle/>
          <a:p>
            <a:r>
              <a:rPr lang="en-US" dirty="0" smtClean="0"/>
              <a:t>Mid-plane</a:t>
            </a:r>
            <a:endParaRPr lang="en-US" dirty="0"/>
          </a:p>
        </p:txBody>
      </p:sp>
    </p:spTree>
    <p:extLst>
      <p:ext uri="{BB962C8B-B14F-4D97-AF65-F5344CB8AC3E}">
        <p14:creationId xmlns:p14="http://schemas.microsoft.com/office/powerpoint/2010/main" val="30931073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a:t>
            </a:r>
            <a:r>
              <a:rPr lang="en-US" dirty="0" smtClean="0"/>
              <a:t>Model #4</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Half of collar packs rotated  180</a:t>
            </a:r>
            <a:r>
              <a:rPr lang="en-US" dirty="0">
                <a:latin typeface="Symbol" pitchFamily="18" charset="2"/>
              </a:rPr>
              <a:t>°</a:t>
            </a:r>
            <a:r>
              <a:rPr lang="en-US" dirty="0" smtClean="0"/>
              <a:t> (collar witness mark)</a:t>
            </a:r>
          </a:p>
          <a:p>
            <a:r>
              <a:rPr lang="en-US" dirty="0" smtClean="0"/>
              <a:t>Radial shim 127 </a:t>
            </a:r>
            <a:r>
              <a:rPr lang="en-US" dirty="0" smtClean="0">
                <a:latin typeface="Symbol" pitchFamily="18" charset="2"/>
              </a:rPr>
              <a:t>m</a:t>
            </a:r>
            <a:r>
              <a:rPr lang="en-US" dirty="0" smtClean="0"/>
              <a:t>m (added 25.4 </a:t>
            </a:r>
            <a:r>
              <a:rPr lang="en-US" dirty="0" smtClean="0">
                <a:latin typeface="Symbol" pitchFamily="18" charset="2"/>
              </a:rPr>
              <a:t>m</a:t>
            </a:r>
            <a:r>
              <a:rPr lang="en-US" dirty="0" smtClean="0"/>
              <a:t>m)</a:t>
            </a:r>
          </a:p>
          <a:p>
            <a:r>
              <a:rPr lang="en-US" dirty="0" smtClean="0"/>
              <a:t>Mid-plane shim 152.4 </a:t>
            </a:r>
            <a:r>
              <a:rPr lang="en-US" dirty="0" smtClean="0">
                <a:latin typeface="Symbol" pitchFamily="18" charset="2"/>
              </a:rPr>
              <a:t>m</a:t>
            </a:r>
            <a:r>
              <a:rPr lang="en-US" dirty="0" smtClean="0"/>
              <a:t>m</a:t>
            </a:r>
          </a:p>
          <a:p>
            <a:r>
              <a:rPr lang="en-US" dirty="0"/>
              <a:t>Average SG readings</a:t>
            </a:r>
          </a:p>
          <a:p>
            <a:pPr lvl="1"/>
            <a:r>
              <a:rPr lang="en-US" dirty="0" smtClean="0"/>
              <a:t>-61 MPa mid-plane</a:t>
            </a:r>
          </a:p>
          <a:p>
            <a:pPr lvl="1"/>
            <a:r>
              <a:rPr lang="en-US" dirty="0" smtClean="0"/>
              <a:t>-5 </a:t>
            </a:r>
            <a:r>
              <a:rPr lang="en-US" dirty="0"/>
              <a:t>MPa Pole</a:t>
            </a:r>
          </a:p>
          <a:p>
            <a:endParaRPr lang="en-US" dirty="0" smtClean="0"/>
          </a:p>
        </p:txBody>
      </p:sp>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dirty="0" smtClean="0"/>
              <a:t>Fred Nobrega	            </a:t>
            </a:r>
            <a:fld id="{B6F15528-21DE-4FAA-801E-634DDDAF4B2B}" type="slidenum">
              <a:rPr lang="en-US" smtClean="0"/>
              <a:pPr/>
              <a:t>21</a:t>
            </a:fld>
            <a:endParaRPr lang="en-US" dirty="0"/>
          </a:p>
        </p:txBody>
      </p:sp>
      <p:grpSp>
        <p:nvGrpSpPr>
          <p:cNvPr id="16" name="Group 15"/>
          <p:cNvGrpSpPr/>
          <p:nvPr/>
        </p:nvGrpSpPr>
        <p:grpSpPr>
          <a:xfrm>
            <a:off x="5105401" y="1600200"/>
            <a:ext cx="3733798" cy="4577576"/>
            <a:chOff x="3562418" y="1316241"/>
            <a:chExt cx="3733798" cy="4577576"/>
          </a:xfrm>
        </p:grpSpPr>
        <p:pic>
          <p:nvPicPr>
            <p:cNvPr id="8" name="Picture 7" descr="DSC01394.JPG"/>
            <p:cNvPicPr>
              <a:picLocks noChangeAspect="1"/>
            </p:cNvPicPr>
            <p:nvPr/>
          </p:nvPicPr>
          <p:blipFill rotWithShape="1">
            <a:blip r:embed="rId2"/>
            <a:srcRect l="3789" t="18889" r="3512" b="51481"/>
            <a:stretch/>
          </p:blipFill>
          <p:spPr>
            <a:xfrm rot="16200000">
              <a:off x="2688047" y="3190648"/>
              <a:ext cx="4572000" cy="834338"/>
            </a:xfrm>
            <a:prstGeom prst="rect">
              <a:avLst/>
            </a:prstGeom>
          </p:spPr>
        </p:pic>
        <p:pic>
          <p:nvPicPr>
            <p:cNvPr id="9" name="Picture 8" descr="DSC01395.JPG"/>
            <p:cNvPicPr>
              <a:picLocks noChangeAspect="1"/>
            </p:cNvPicPr>
            <p:nvPr/>
          </p:nvPicPr>
          <p:blipFill rotWithShape="1">
            <a:blip r:embed="rId3"/>
            <a:srcRect l="2277" t="21852" r="1870" b="50717"/>
            <a:stretch/>
          </p:blipFill>
          <p:spPr>
            <a:xfrm rot="16200000">
              <a:off x="4642226" y="3239826"/>
              <a:ext cx="4572000" cy="735981"/>
            </a:xfrm>
            <a:prstGeom prst="rect">
              <a:avLst/>
            </a:prstGeom>
          </p:spPr>
        </p:pic>
        <p:pic>
          <p:nvPicPr>
            <p:cNvPr id="10" name="Picture 9" descr="DSC01395.JPG"/>
            <p:cNvPicPr>
              <a:picLocks noChangeAspect="1"/>
            </p:cNvPicPr>
            <p:nvPr/>
          </p:nvPicPr>
          <p:blipFill rotWithShape="1">
            <a:blip r:embed="rId3"/>
            <a:srcRect l="2121" t="54081" r="2027" b="15549"/>
            <a:stretch/>
          </p:blipFill>
          <p:spPr>
            <a:xfrm rot="16200000">
              <a:off x="1683835" y="3200400"/>
              <a:ext cx="4572000" cy="814834"/>
            </a:xfrm>
            <a:prstGeom prst="rect">
              <a:avLst/>
            </a:prstGeom>
          </p:spPr>
        </p:pic>
        <p:pic>
          <p:nvPicPr>
            <p:cNvPr id="11" name="Picture 10" descr="DSC01394.JPG"/>
            <p:cNvPicPr>
              <a:picLocks noChangeAspect="1"/>
            </p:cNvPicPr>
            <p:nvPr/>
          </p:nvPicPr>
          <p:blipFill rotWithShape="1">
            <a:blip r:embed="rId2"/>
            <a:srcRect l="3789" t="48519" r="3512" b="21852"/>
            <a:stretch/>
          </p:blipFill>
          <p:spPr>
            <a:xfrm rot="16200000">
              <a:off x="3626859" y="3185073"/>
              <a:ext cx="4572000" cy="834335"/>
            </a:xfrm>
            <a:prstGeom prst="rect">
              <a:avLst/>
            </a:prstGeom>
          </p:spPr>
        </p:pic>
      </p:grpSp>
      <p:sp>
        <p:nvSpPr>
          <p:cNvPr id="17" name="TextBox 16"/>
          <p:cNvSpPr txBox="1"/>
          <p:nvPr/>
        </p:nvSpPr>
        <p:spPr>
          <a:xfrm rot="16200000">
            <a:off x="5654750" y="3496790"/>
            <a:ext cx="665567" cy="369332"/>
          </a:xfrm>
          <a:prstGeom prst="rect">
            <a:avLst/>
          </a:prstGeom>
          <a:solidFill>
            <a:schemeClr val="bg1"/>
          </a:solidFill>
        </p:spPr>
        <p:txBody>
          <a:bodyPr wrap="none" rtlCol="0">
            <a:spAutoFit/>
          </a:bodyPr>
          <a:lstStyle/>
          <a:p>
            <a:r>
              <a:rPr lang="en-US" dirty="0" smtClean="0"/>
              <a:t>POLE</a:t>
            </a:r>
            <a:endParaRPr lang="en-US" dirty="0"/>
          </a:p>
        </p:txBody>
      </p:sp>
      <p:sp>
        <p:nvSpPr>
          <p:cNvPr id="18" name="TextBox 17"/>
          <p:cNvSpPr txBox="1"/>
          <p:nvPr/>
        </p:nvSpPr>
        <p:spPr>
          <a:xfrm rot="16200000">
            <a:off x="7635950" y="3496790"/>
            <a:ext cx="665567" cy="369332"/>
          </a:xfrm>
          <a:prstGeom prst="rect">
            <a:avLst/>
          </a:prstGeom>
          <a:solidFill>
            <a:schemeClr val="bg1"/>
          </a:solidFill>
        </p:spPr>
        <p:txBody>
          <a:bodyPr wrap="none" rtlCol="0">
            <a:spAutoFit/>
          </a:bodyPr>
          <a:lstStyle/>
          <a:p>
            <a:r>
              <a:rPr lang="en-US" dirty="0" smtClean="0"/>
              <a:t>POLE</a:t>
            </a:r>
            <a:endParaRPr lang="en-US" dirty="0"/>
          </a:p>
        </p:txBody>
      </p:sp>
    </p:spTree>
    <p:extLst>
      <p:ext uri="{BB962C8B-B14F-4D97-AF65-F5344CB8AC3E}">
        <p14:creationId xmlns:p14="http://schemas.microsoft.com/office/powerpoint/2010/main" val="27549505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descr="file238.jpg"/>
          <p:cNvPicPr>
            <a:picLocks noChangeAspect="1"/>
          </p:cNvPicPr>
          <p:nvPr/>
        </p:nvPicPr>
        <p:blipFill>
          <a:blip r:embed="rId2"/>
          <a:srcRect l="2749" t="13333" r="27712" b="10000"/>
          <a:stretch>
            <a:fillRect/>
          </a:stretch>
        </p:blipFill>
        <p:spPr>
          <a:xfrm>
            <a:off x="5956852" y="1828800"/>
            <a:ext cx="3187148" cy="2819400"/>
          </a:xfrm>
          <a:prstGeom prst="rect">
            <a:avLst/>
          </a:prstGeom>
        </p:spPr>
      </p:pic>
      <p:sp>
        <p:nvSpPr>
          <p:cNvPr id="37" name="Title 36"/>
          <p:cNvSpPr>
            <a:spLocks noGrp="1"/>
          </p:cNvSpPr>
          <p:nvPr>
            <p:ph type="title"/>
          </p:nvPr>
        </p:nvSpPr>
        <p:spPr/>
        <p:txBody>
          <a:bodyPr>
            <a:normAutofit fontScale="90000"/>
          </a:bodyPr>
          <a:lstStyle/>
          <a:p>
            <a:r>
              <a:rPr lang="en-US" dirty="0" smtClean="0"/>
              <a:t>Collar Deflection &amp; </a:t>
            </a:r>
            <a:br>
              <a:rPr lang="en-US" dirty="0" smtClean="0"/>
            </a:br>
            <a:r>
              <a:rPr lang="en-US" dirty="0" smtClean="0"/>
              <a:t>Coil Stress After Collaring</a:t>
            </a:r>
            <a:endParaRPr lang="en-US"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a:xfrm>
            <a:off x="6539662" y="6324600"/>
            <a:ext cx="2133600" cy="365125"/>
          </a:xfrm>
        </p:spPr>
        <p:txBody>
          <a:bodyPr/>
          <a:lstStyle/>
          <a:p>
            <a:r>
              <a:rPr lang="en-US" smtClean="0"/>
              <a:t>Fred Nobrega	            </a:t>
            </a:r>
            <a:fld id="{B6F15528-21DE-4FAA-801E-634DDDAF4B2B}" type="slidenum">
              <a:rPr lang="en-US" smtClean="0"/>
              <a:pPr/>
              <a:t>22</a:t>
            </a:fld>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589524152"/>
              </p:ext>
            </p:extLst>
          </p:nvPr>
        </p:nvGraphicFramePr>
        <p:xfrm>
          <a:off x="76200" y="1828800"/>
          <a:ext cx="5334587" cy="3995583"/>
        </p:xfrm>
        <a:graphic>
          <a:graphicData uri="http://schemas.openxmlformats.org/drawingml/2006/table">
            <a:tbl>
              <a:tblPr>
                <a:tableStyleId>{69CF1AB2-1976-4502-BF36-3FF5EA218861}</a:tableStyleId>
              </a:tblPr>
              <a:tblGrid>
                <a:gridCol w="1738237"/>
                <a:gridCol w="719270"/>
                <a:gridCol w="719270"/>
                <a:gridCol w="719270"/>
                <a:gridCol w="719270"/>
                <a:gridCol w="719270"/>
              </a:tblGrid>
              <a:tr h="814336">
                <a:tc>
                  <a:txBody>
                    <a:bodyPr/>
                    <a:lstStyle/>
                    <a:p>
                      <a:pPr algn="ctr" fontAlgn="ctr"/>
                      <a:r>
                        <a:rPr lang="en-US" sz="1800" b="1" u="none" strike="noStrike" dirty="0">
                          <a:effectLst/>
                        </a:rPr>
                        <a:t>Collar Deflection</a:t>
                      </a:r>
                      <a:endParaRPr lang="en-US" sz="1800" b="1" i="0" u="none" strike="noStrike" dirty="0">
                        <a:solidFill>
                          <a:srgbClr val="000000"/>
                        </a:solidFill>
                        <a:effectLst/>
                        <a:latin typeface="Calibri"/>
                      </a:endParaRPr>
                    </a:p>
                  </a:txBody>
                  <a:tcPr marL="9525" marR="9525" marT="9525" marB="0" anchor="b"/>
                </a:tc>
                <a:tc gridSpan="2">
                  <a:txBody>
                    <a:bodyPr/>
                    <a:lstStyle/>
                    <a:p>
                      <a:pPr algn="ctr" fontAlgn="ctr"/>
                      <a:r>
                        <a:rPr lang="en-US" sz="1800" b="1" u="none" strike="noStrike" dirty="0" smtClean="0">
                          <a:effectLst/>
                        </a:rPr>
                        <a:t>MM#6</a:t>
                      </a:r>
                      <a:endParaRPr lang="en-US" sz="1800" b="1" i="0" u="none" strike="noStrike" dirty="0">
                        <a:solidFill>
                          <a:srgbClr val="000000"/>
                        </a:solidFill>
                        <a:effectLst/>
                        <a:latin typeface="Calibri"/>
                      </a:endParaRPr>
                    </a:p>
                  </a:txBody>
                  <a:tcPr marL="9525" marR="9525" marT="9525" marB="0" anchor="ctr"/>
                </a:tc>
                <a:tc hMerge="1">
                  <a:txBody>
                    <a:bodyPr/>
                    <a:lstStyle/>
                    <a:p>
                      <a:pPr algn="ctr" fontAlgn="ctr"/>
                      <a:endParaRPr lang="en-US" sz="18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en-US" sz="1800" b="1" u="none" strike="noStrike" dirty="0" smtClean="0">
                          <a:effectLst/>
                        </a:rPr>
                        <a:t>Magnet</a:t>
                      </a:r>
                      <a:endParaRPr lang="en-US" sz="1800" b="1" i="0" u="none" strike="noStrike" dirty="0">
                        <a:solidFill>
                          <a:srgbClr val="000000"/>
                        </a:solidFill>
                        <a:effectLst/>
                        <a:latin typeface="Calibri"/>
                      </a:endParaRPr>
                    </a:p>
                  </a:txBody>
                  <a:tcPr marL="9525" marR="9525" marT="9525" marB="0" anchor="ctr"/>
                </a:tc>
                <a:tc hMerge="1">
                  <a:txBody>
                    <a:bodyPr/>
                    <a:lstStyle/>
                    <a:p>
                      <a:pPr algn="ctr" fontAlgn="ctr"/>
                      <a:endParaRPr lang="en-US" sz="18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1" u="none" strike="noStrike" dirty="0">
                          <a:effectLst/>
                        </a:rPr>
                        <a:t>FEA</a:t>
                      </a:r>
                      <a:endParaRPr lang="en-US" sz="1800" b="1" i="0" u="none" strike="noStrike" dirty="0">
                        <a:solidFill>
                          <a:srgbClr val="000000"/>
                        </a:solidFill>
                        <a:effectLst/>
                        <a:latin typeface="Calibri"/>
                      </a:endParaRPr>
                    </a:p>
                  </a:txBody>
                  <a:tcPr marL="9525" marR="9525" marT="9525" marB="0" anchor="ctr"/>
                </a:tc>
              </a:tr>
              <a:tr h="407168">
                <a:tc>
                  <a:txBody>
                    <a:bodyPr/>
                    <a:lstStyle/>
                    <a:p>
                      <a:pPr algn="l" fontAlgn="ctr"/>
                      <a:r>
                        <a:rPr lang="en-US" sz="1600" u="none" strike="noStrike" dirty="0" smtClean="0">
                          <a:effectLst/>
                        </a:rPr>
                        <a:t>     Horizontal radius</a:t>
                      </a:r>
                    </a:p>
                    <a:p>
                      <a:pPr algn="ctr" fontAlgn="ctr"/>
                      <a:r>
                        <a:rPr lang="en-US" sz="1600" u="none" strike="noStrike" dirty="0" smtClean="0">
                          <a:effectLst/>
                        </a:rPr>
                        <a:t>change </a:t>
                      </a:r>
                      <a:r>
                        <a:rPr lang="en-US" sz="1600" u="none" strike="noStrike" dirty="0">
                          <a:effectLst/>
                        </a:rPr>
                        <a:t>(</a:t>
                      </a:r>
                      <a:r>
                        <a:rPr lang="en-US" sz="1600" u="none" strike="noStrike" dirty="0">
                          <a:effectLst/>
                          <a:latin typeface="Symbol" pitchFamily="18" charset="2"/>
                        </a:rPr>
                        <a:t>m</a:t>
                      </a:r>
                      <a:r>
                        <a:rPr lang="en-US" sz="1600" u="none" strike="noStrike" dirty="0">
                          <a:effectLst/>
                        </a:rPr>
                        <a:t>m)</a:t>
                      </a:r>
                      <a:endParaRPr lang="en-US" sz="1600" b="0" i="0" u="none" strike="noStrike" dirty="0">
                        <a:solidFill>
                          <a:srgbClr val="000000"/>
                        </a:solidFill>
                        <a:effectLst/>
                        <a:latin typeface="Calibri"/>
                      </a:endParaRPr>
                    </a:p>
                  </a:txBody>
                  <a:tcPr marL="9525" marR="9525" marT="9525" marB="0" anchor="ctr"/>
                </a:tc>
                <a:tc gridSpan="2">
                  <a:txBody>
                    <a:bodyPr/>
                    <a:lstStyle/>
                    <a:p>
                      <a:pPr algn="ctr" fontAlgn="ctr"/>
                      <a:r>
                        <a:rPr lang="en-US" sz="1600" u="none" strike="noStrike" dirty="0" smtClean="0">
                          <a:effectLst/>
                        </a:rPr>
                        <a:t>43</a:t>
                      </a:r>
                      <a:endParaRPr lang="en-US" sz="1600" b="0" i="0" u="none" strike="noStrike" dirty="0">
                        <a:solidFill>
                          <a:srgbClr val="000000"/>
                        </a:solidFill>
                        <a:effectLst/>
                        <a:latin typeface="Calibri"/>
                      </a:endParaRPr>
                    </a:p>
                  </a:txBody>
                  <a:tcPr marL="9525" marR="9525" marT="9525" marB="0" anchor="ctr"/>
                </a:tc>
                <a:tc hMerge="1">
                  <a:txBody>
                    <a:bodyPr/>
                    <a:lstStyle/>
                    <a:p>
                      <a:pPr algn="ctr" fontAlgn="ctr"/>
                      <a:endParaRPr lang="en-US" sz="1600" b="0" i="0" u="none" strike="noStrike" dirty="0">
                        <a:solidFill>
                          <a:srgbClr val="000000"/>
                        </a:solidFill>
                        <a:effectLst/>
                        <a:latin typeface="Calibri"/>
                      </a:endParaRPr>
                    </a:p>
                  </a:txBody>
                  <a:tcPr marL="9525" marR="9525" marT="9525" marB="0" anchor="ctr"/>
                </a:tc>
                <a:tc gridSpan="2">
                  <a:txBody>
                    <a:bodyPr/>
                    <a:lstStyle/>
                    <a:p>
                      <a:pPr algn="ctr" fontAlgn="ctr"/>
                      <a:r>
                        <a:rPr lang="en-US" sz="1600" u="none" strike="noStrike" dirty="0" smtClean="0">
                          <a:effectLst/>
                        </a:rPr>
                        <a:t>52</a:t>
                      </a:r>
                      <a:endParaRPr lang="en-US" sz="1600" b="0" i="0" u="none" strike="noStrike" dirty="0">
                        <a:solidFill>
                          <a:srgbClr val="000000"/>
                        </a:solidFill>
                        <a:effectLst/>
                        <a:latin typeface="Calibri"/>
                      </a:endParaRPr>
                    </a:p>
                  </a:txBody>
                  <a:tcPr marL="9525" marR="9525" marT="9525" marB="0" anchor="ctr"/>
                </a:tc>
                <a:tc hMerge="1">
                  <a:txBody>
                    <a:bodyPr/>
                    <a:lstStyle/>
                    <a:p>
                      <a:pPr algn="ctr" fontAlgn="ct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smtClean="0">
                          <a:solidFill>
                            <a:schemeClr val="tx1"/>
                          </a:solidFill>
                          <a:effectLst/>
                        </a:rPr>
                        <a:t>20</a:t>
                      </a:r>
                      <a:endParaRPr lang="en-US" sz="1600" b="0" i="0" u="none" strike="noStrike" dirty="0">
                        <a:solidFill>
                          <a:schemeClr val="tx1"/>
                        </a:solidFill>
                        <a:effectLst/>
                        <a:latin typeface="Calibri"/>
                      </a:endParaRPr>
                    </a:p>
                  </a:txBody>
                  <a:tcPr marL="9525" marR="9525" marT="9525" marB="0" anchor="ctr"/>
                </a:tc>
              </a:tr>
              <a:tr h="407168">
                <a:tc>
                  <a:txBody>
                    <a:bodyPr/>
                    <a:lstStyle/>
                    <a:p>
                      <a:pPr algn="l" fontAlgn="ctr"/>
                      <a:r>
                        <a:rPr lang="en-US" sz="1600" u="none" strike="noStrike" dirty="0" smtClean="0">
                          <a:effectLst/>
                        </a:rPr>
                        <a:t>     Vertical</a:t>
                      </a:r>
                      <a:r>
                        <a:rPr lang="en-US" sz="1600" u="none" strike="noStrike" baseline="0" dirty="0" smtClean="0">
                          <a:effectLst/>
                        </a:rPr>
                        <a:t> radius</a:t>
                      </a:r>
                    </a:p>
                    <a:p>
                      <a:pPr algn="ctr" fontAlgn="ctr"/>
                      <a:r>
                        <a:rPr lang="en-US" sz="1600" u="none" strike="noStrike" baseline="0" dirty="0" smtClean="0">
                          <a:effectLst/>
                        </a:rPr>
                        <a:t>change</a:t>
                      </a:r>
                      <a:r>
                        <a:rPr lang="en-US" sz="1600" u="none" strike="noStrike" dirty="0" smtClean="0">
                          <a:effectLst/>
                        </a:rPr>
                        <a:t> (</a:t>
                      </a:r>
                      <a:r>
                        <a:rPr lang="en-US" sz="1600" u="none" strike="noStrike" dirty="0" smtClean="0">
                          <a:effectLst/>
                          <a:latin typeface="Symbol" pitchFamily="18" charset="2"/>
                        </a:rPr>
                        <a:t>m</a:t>
                      </a:r>
                      <a:r>
                        <a:rPr lang="en-US" sz="1600" u="none" strike="noStrike" dirty="0" smtClean="0">
                          <a:effectLst/>
                        </a:rPr>
                        <a:t>m</a:t>
                      </a:r>
                      <a:r>
                        <a:rPr lang="en-US" sz="1600" u="none" strike="noStrike" dirty="0">
                          <a:effectLst/>
                        </a:rPr>
                        <a:t>)</a:t>
                      </a:r>
                      <a:endParaRPr lang="en-US" sz="1600" b="0" i="0" u="none" strike="noStrike" dirty="0">
                        <a:solidFill>
                          <a:srgbClr val="000000"/>
                        </a:solidFill>
                        <a:effectLst/>
                        <a:latin typeface="Calibri"/>
                      </a:endParaRPr>
                    </a:p>
                  </a:txBody>
                  <a:tcPr marL="9525" marR="9525" marT="9525" marB="0" anchor="ctr"/>
                </a:tc>
                <a:tc gridSpan="2">
                  <a:txBody>
                    <a:bodyPr/>
                    <a:lstStyle/>
                    <a:p>
                      <a:pPr algn="ctr" fontAlgn="ctr"/>
                      <a:r>
                        <a:rPr lang="en-US" sz="1600" u="none" strike="noStrike" dirty="0" smtClean="0">
                          <a:effectLst/>
                        </a:rPr>
                        <a:t>52</a:t>
                      </a:r>
                      <a:endParaRPr lang="en-US" sz="1600" b="0" i="0" u="none" strike="noStrike" dirty="0">
                        <a:solidFill>
                          <a:srgbClr val="000000"/>
                        </a:solidFill>
                        <a:effectLst/>
                        <a:latin typeface="Calibri"/>
                      </a:endParaRPr>
                    </a:p>
                  </a:txBody>
                  <a:tcPr marL="9525" marR="9525" marT="9525" marB="0" anchor="ctr"/>
                </a:tc>
                <a:tc hMerge="1">
                  <a:txBody>
                    <a:bodyPr/>
                    <a:lstStyle/>
                    <a:p>
                      <a:pPr algn="ctr" fontAlgn="ctr"/>
                      <a:endParaRPr lang="en-US" sz="1600" b="0" i="0" u="none" strike="noStrike" dirty="0">
                        <a:solidFill>
                          <a:srgbClr val="000000"/>
                        </a:solidFill>
                        <a:effectLst/>
                        <a:latin typeface="Calibri"/>
                      </a:endParaRPr>
                    </a:p>
                  </a:txBody>
                  <a:tcPr marL="9525" marR="9525" marT="9525" marB="0" anchor="ctr"/>
                </a:tc>
                <a:tc gridSpan="2">
                  <a:txBody>
                    <a:bodyPr/>
                    <a:lstStyle/>
                    <a:p>
                      <a:pPr algn="ctr" fontAlgn="ctr"/>
                      <a:r>
                        <a:rPr lang="en-US" sz="1600" b="0" i="0" u="none" strike="noStrike" dirty="0" smtClean="0">
                          <a:solidFill>
                            <a:schemeClr val="dk1"/>
                          </a:solidFill>
                          <a:effectLst/>
                          <a:latin typeface="+mn-lt"/>
                        </a:rPr>
                        <a:t>72</a:t>
                      </a:r>
                      <a:endParaRPr lang="en-US" sz="1600" b="0" i="0" u="none" strike="noStrike" dirty="0">
                        <a:solidFill>
                          <a:srgbClr val="000000"/>
                        </a:solidFill>
                        <a:effectLst/>
                        <a:latin typeface="Calibri"/>
                      </a:endParaRPr>
                    </a:p>
                  </a:txBody>
                  <a:tcPr marL="9525" marR="9525" marT="9525" marB="0" anchor="ctr"/>
                </a:tc>
                <a:tc hMerge="1">
                  <a:txBody>
                    <a:bodyPr/>
                    <a:lstStyle/>
                    <a:p>
                      <a:pPr algn="ctr" fontAlgn="ct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smtClean="0">
                          <a:solidFill>
                            <a:schemeClr val="tx1"/>
                          </a:solidFill>
                          <a:effectLst/>
                        </a:rPr>
                        <a:t>86</a:t>
                      </a:r>
                      <a:endParaRPr lang="en-US" sz="1600" b="0" i="0" u="none" strike="noStrike" dirty="0">
                        <a:solidFill>
                          <a:schemeClr val="tx1"/>
                        </a:solidFill>
                        <a:effectLst/>
                        <a:latin typeface="+mn-lt"/>
                      </a:endParaRPr>
                    </a:p>
                  </a:txBody>
                  <a:tcPr marL="9525" marR="9525" marT="9525" marB="0" anchor="ctr"/>
                </a:tc>
              </a:tr>
              <a:tr h="407168">
                <a:tc>
                  <a:txBody>
                    <a:bodyPr/>
                    <a:lstStyle/>
                    <a:p>
                      <a:pPr algn="ctr" fontAlgn="ctr"/>
                      <a:r>
                        <a:rPr lang="en-US" sz="1800" b="1" u="none" strike="noStrike" dirty="0" smtClean="0">
                          <a:effectLst/>
                        </a:rPr>
                        <a:t>Coil Stress</a:t>
                      </a:r>
                    </a:p>
                    <a:p>
                      <a:pPr algn="ctr" fontAlgn="ctr"/>
                      <a:r>
                        <a:rPr lang="en-US" sz="1800" u="none" strike="noStrike" dirty="0" smtClean="0">
                          <a:effectLst/>
                        </a:rPr>
                        <a:t>Average (MPa)</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u="none" strike="noStrike" dirty="0">
                          <a:effectLst/>
                        </a:rPr>
                        <a:t>LE</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u="none" strike="noStrike" dirty="0">
                          <a:effectLst/>
                        </a:rPr>
                        <a:t>RE</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u="none" strike="noStrike" dirty="0">
                          <a:effectLst/>
                        </a:rPr>
                        <a:t>LE</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u="none" strike="noStrike" dirty="0">
                          <a:effectLst/>
                        </a:rPr>
                        <a:t>RE</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2400" u="none" strike="noStrike" dirty="0" smtClean="0">
                          <a:effectLst/>
                        </a:rPr>
                        <a:t>-</a:t>
                      </a:r>
                      <a:endParaRPr lang="en-US" sz="2400" b="1" i="0" u="none" strike="noStrike" dirty="0">
                        <a:solidFill>
                          <a:srgbClr val="000000"/>
                        </a:solidFill>
                        <a:effectLst/>
                        <a:latin typeface="Calibri"/>
                      </a:endParaRPr>
                    </a:p>
                  </a:txBody>
                  <a:tcPr marL="9525" marR="9525" marT="9525" marB="0" anchor="ctr"/>
                </a:tc>
              </a:tr>
              <a:tr h="407168">
                <a:tc>
                  <a:txBody>
                    <a:bodyPr/>
                    <a:lstStyle/>
                    <a:p>
                      <a:pPr algn="l" fontAlgn="ctr"/>
                      <a:r>
                        <a:rPr lang="en-US" sz="1600" u="none" strike="noStrike" dirty="0" smtClean="0">
                          <a:effectLst/>
                        </a:rPr>
                        <a:t>     Mid-plane coil A</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-59</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a:effectLst/>
                        </a:rPr>
                        <a:t>-83</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a:effectLst/>
                        </a:rPr>
                        <a:t>-42</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-54</a:t>
                      </a:r>
                      <a:endParaRPr lang="en-US" sz="1600" b="0" i="0" u="none" strike="noStrike" dirty="0">
                        <a:solidFill>
                          <a:srgbClr val="000000"/>
                        </a:solidFill>
                        <a:effectLst/>
                        <a:latin typeface="Calibri"/>
                      </a:endParaRPr>
                    </a:p>
                  </a:txBody>
                  <a:tcPr marL="9525" marR="9525" marT="9525" marB="0" anchor="ctr"/>
                </a:tc>
                <a:tc rowSpan="2">
                  <a:txBody>
                    <a:bodyPr/>
                    <a:lstStyle/>
                    <a:p>
                      <a:pPr algn="ctr" fontAlgn="ctr"/>
                      <a:r>
                        <a:rPr lang="en-US" sz="1600" u="none" strike="noStrike" dirty="0" smtClean="0">
                          <a:effectLst/>
                        </a:rPr>
                        <a:t>-93</a:t>
                      </a:r>
                      <a:endParaRPr lang="en-US" sz="1600" b="0" i="0" u="none" strike="noStrike" dirty="0">
                        <a:solidFill>
                          <a:srgbClr val="000000"/>
                        </a:solidFill>
                        <a:effectLst/>
                        <a:latin typeface="Calibri"/>
                      </a:endParaRPr>
                    </a:p>
                  </a:txBody>
                  <a:tcPr marL="9525" marR="9525" marT="9525" marB="0" anchor="ctr"/>
                </a:tc>
              </a:tr>
              <a:tr h="407168">
                <a:tc>
                  <a:txBody>
                    <a:bodyPr/>
                    <a:lstStyle/>
                    <a:p>
                      <a:pPr algn="l" fontAlgn="ctr"/>
                      <a:r>
                        <a:rPr lang="en-US" sz="1600" u="none" strike="noStrike" dirty="0" smtClean="0">
                          <a:effectLst/>
                        </a:rPr>
                        <a:t>     Mid-plane coil B</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-55</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-67</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-67</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-59</a:t>
                      </a:r>
                      <a:endParaRPr lang="en-US" sz="1600" b="0" i="0" u="none" strike="noStrike" dirty="0">
                        <a:solidFill>
                          <a:srgbClr val="000000"/>
                        </a:solidFill>
                        <a:effectLst/>
                        <a:latin typeface="Calibri"/>
                      </a:endParaRPr>
                    </a:p>
                  </a:txBody>
                  <a:tcPr marL="9525" marR="9525" marT="9525" marB="0" anchor="ctr"/>
                </a:tc>
                <a:tc vMerge="1">
                  <a:txBody>
                    <a:bodyPr/>
                    <a:lstStyle/>
                    <a:p>
                      <a:pPr algn="ctr" fontAlgn="ctr"/>
                      <a:endParaRPr lang="en-US" sz="1600" b="0" i="0" u="none" strike="noStrike" dirty="0">
                        <a:solidFill>
                          <a:srgbClr val="000000"/>
                        </a:solidFill>
                        <a:effectLst/>
                        <a:latin typeface="Calibri"/>
                      </a:endParaRPr>
                    </a:p>
                  </a:txBody>
                  <a:tcPr marL="9525" marR="9525" marT="9525" marB="0" anchor="ctr"/>
                </a:tc>
              </a:tr>
              <a:tr h="407168">
                <a:tc>
                  <a:txBody>
                    <a:bodyPr/>
                    <a:lstStyle/>
                    <a:p>
                      <a:pPr algn="l" fontAlgn="ctr"/>
                      <a:r>
                        <a:rPr lang="en-US" sz="1600" u="none" strike="noStrike" dirty="0" smtClean="0">
                          <a:effectLst/>
                        </a:rPr>
                        <a:t>     Pole </a:t>
                      </a:r>
                      <a:r>
                        <a:rPr lang="en-US" sz="1600" u="none" strike="noStrike" dirty="0">
                          <a:effectLst/>
                        </a:rPr>
                        <a:t>coil </a:t>
                      </a:r>
                      <a:r>
                        <a:rPr lang="en-US" sz="1600" u="none" strike="noStrike" dirty="0" smtClean="0">
                          <a:effectLst/>
                        </a:rPr>
                        <a:t>A</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-1</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-12</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a:effectLst/>
                        </a:rPr>
                        <a:t>-13</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a:effectLst/>
                        </a:rPr>
                        <a:t>-9</a:t>
                      </a:r>
                      <a:endParaRPr lang="en-US" sz="1600" b="0" i="0" u="none" strike="noStrike">
                        <a:solidFill>
                          <a:srgbClr val="000000"/>
                        </a:solidFill>
                        <a:effectLst/>
                        <a:latin typeface="Calibri"/>
                      </a:endParaRPr>
                    </a:p>
                  </a:txBody>
                  <a:tcPr marL="9525" marR="9525" marT="9525" marB="0" anchor="ctr"/>
                </a:tc>
                <a:tc rowSpan="2">
                  <a:txBody>
                    <a:bodyPr/>
                    <a:lstStyle/>
                    <a:p>
                      <a:pPr algn="ctr" fontAlgn="ctr"/>
                      <a:r>
                        <a:rPr lang="en-US" sz="1600" u="none" strike="noStrike" dirty="0" smtClean="0">
                          <a:effectLst/>
                        </a:rPr>
                        <a:t>-33</a:t>
                      </a:r>
                      <a:endParaRPr lang="en-US" sz="1600" b="0" i="0" u="none" strike="noStrike" dirty="0">
                        <a:solidFill>
                          <a:srgbClr val="000000"/>
                        </a:solidFill>
                        <a:effectLst/>
                        <a:latin typeface="Calibri"/>
                      </a:endParaRPr>
                    </a:p>
                  </a:txBody>
                  <a:tcPr marL="9525" marR="9525" marT="9525" marB="0" anchor="ctr"/>
                </a:tc>
              </a:tr>
              <a:tr h="407168">
                <a:tc>
                  <a:txBody>
                    <a:bodyPr/>
                    <a:lstStyle/>
                    <a:p>
                      <a:pPr algn="l" fontAlgn="ctr"/>
                      <a:r>
                        <a:rPr lang="en-US" sz="1600" u="none" strike="noStrike" dirty="0" smtClean="0">
                          <a:effectLst/>
                        </a:rPr>
                        <a:t>     Pole </a:t>
                      </a:r>
                      <a:r>
                        <a:rPr lang="en-US" sz="1600" u="none" strike="noStrike" dirty="0">
                          <a:effectLst/>
                        </a:rPr>
                        <a:t>coil </a:t>
                      </a:r>
                      <a:r>
                        <a:rPr lang="en-US" sz="1600" u="none" strike="noStrike" dirty="0" smtClean="0">
                          <a:effectLst/>
                        </a:rPr>
                        <a:t>B</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-3</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-13</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-10</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-47</a:t>
                      </a:r>
                      <a:endParaRPr lang="en-US" sz="1600" b="0" i="0" u="none" strike="noStrike" dirty="0">
                        <a:solidFill>
                          <a:srgbClr val="000000"/>
                        </a:solidFill>
                        <a:effectLst/>
                        <a:latin typeface="Calibri"/>
                      </a:endParaRPr>
                    </a:p>
                  </a:txBody>
                  <a:tcPr marL="9525" marR="9525" marT="9525" marB="0" anchor="ctr"/>
                </a:tc>
                <a:tc vMerge="1">
                  <a:txBody>
                    <a:bodyPr/>
                    <a:lstStyle/>
                    <a:p>
                      <a:pPr algn="ctr" fontAlgn="ctr"/>
                      <a:endParaRPr lang="en-US" sz="1600" b="0" i="0" u="none" strike="noStrike" dirty="0">
                        <a:solidFill>
                          <a:srgbClr val="000000"/>
                        </a:solidFill>
                        <a:effectLst/>
                        <a:latin typeface="Calibri"/>
                      </a:endParaRPr>
                    </a:p>
                  </a:txBody>
                  <a:tcPr marL="9525" marR="9525" marT="9525" marB="0" anchor="ctr"/>
                </a:tc>
              </a:tr>
            </a:tbl>
          </a:graphicData>
        </a:graphic>
      </p:graphicFrame>
      <p:sp>
        <p:nvSpPr>
          <p:cNvPr id="47" name="TextBox 46"/>
          <p:cNvSpPr txBox="1"/>
          <p:nvPr/>
        </p:nvSpPr>
        <p:spPr>
          <a:xfrm>
            <a:off x="5622304" y="4648200"/>
            <a:ext cx="1845296" cy="646331"/>
          </a:xfrm>
          <a:prstGeom prst="rect">
            <a:avLst/>
          </a:prstGeom>
          <a:noFill/>
        </p:spPr>
        <p:txBody>
          <a:bodyPr wrap="square" rtlCol="0">
            <a:spAutoFit/>
          </a:bodyPr>
          <a:lstStyle/>
          <a:p>
            <a:r>
              <a:rPr lang="en-US" dirty="0" smtClean="0"/>
              <a:t>Coil SG locations, pole &amp; mid-plane</a:t>
            </a:r>
            <a:endParaRPr lang="en-US" dirty="0"/>
          </a:p>
        </p:txBody>
      </p:sp>
      <p:cxnSp>
        <p:nvCxnSpPr>
          <p:cNvPr id="48" name="Straight Arrow Connector 47"/>
          <p:cNvCxnSpPr/>
          <p:nvPr/>
        </p:nvCxnSpPr>
        <p:spPr>
          <a:xfrm flipH="1" flipV="1">
            <a:off x="6172200" y="3200400"/>
            <a:ext cx="152400" cy="1447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6324600" y="4267200"/>
            <a:ext cx="762000" cy="3810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539662" y="1600200"/>
            <a:ext cx="1536703" cy="369332"/>
          </a:xfrm>
          <a:prstGeom prst="rect">
            <a:avLst/>
          </a:prstGeom>
          <a:noFill/>
        </p:spPr>
        <p:txBody>
          <a:bodyPr wrap="none" rtlCol="0">
            <a:spAutoFit/>
          </a:bodyPr>
          <a:lstStyle/>
          <a:p>
            <a:r>
              <a:rPr lang="en-US" dirty="0" smtClean="0"/>
              <a:t>After Collaring</a:t>
            </a:r>
            <a:endParaRPr lang="en-US" dirty="0"/>
          </a:p>
        </p:txBody>
      </p:sp>
    </p:spTree>
    <p:extLst>
      <p:ext uri="{BB962C8B-B14F-4D97-AF65-F5344CB8AC3E}">
        <p14:creationId xmlns:p14="http://schemas.microsoft.com/office/powerpoint/2010/main" val="34888566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Mechanical Model</a:t>
            </a:r>
            <a:endParaRPr lang="en-US" dirty="0"/>
          </a:p>
        </p:txBody>
      </p:sp>
      <p:sp>
        <p:nvSpPr>
          <p:cNvPr id="10" name="Content Placeholder 9"/>
          <p:cNvSpPr>
            <a:spLocks noGrp="1"/>
          </p:cNvSpPr>
          <p:nvPr>
            <p:ph sz="half" idx="1"/>
          </p:nvPr>
        </p:nvSpPr>
        <p:spPr>
          <a:xfrm>
            <a:off x="457200" y="1600201"/>
            <a:ext cx="4114800" cy="2541191"/>
          </a:xfrm>
        </p:spPr>
        <p:txBody>
          <a:bodyPr>
            <a:normAutofit fontScale="62500" lnSpcReduction="20000"/>
          </a:bodyPr>
          <a:lstStyle/>
          <a:p>
            <a:r>
              <a:rPr lang="en-US" dirty="0" smtClean="0"/>
              <a:t>Coil sections were positioned such that the upper and lower saddles were in the same position as they would be in the magnet. The cable splice leads were not studied in the MM.</a:t>
            </a:r>
          </a:p>
          <a:p>
            <a:r>
              <a:rPr lang="en-US" dirty="0" smtClean="0"/>
              <a:t>Results from MM#7 Body are from coil ends which include a portion of the straight section. </a:t>
            </a:r>
            <a:r>
              <a:rPr lang="en-US" dirty="0" err="1" smtClean="0"/>
              <a:t>E</a:t>
            </a:r>
            <a:r>
              <a:rPr lang="en-US" baseline="-25000" dirty="0" err="1" smtClean="0"/>
              <a:t>coil</a:t>
            </a:r>
            <a:r>
              <a:rPr lang="en-US" dirty="0" smtClean="0"/>
              <a:t> = 20 GPa</a:t>
            </a:r>
            <a:endParaRPr lang="en-US" dirty="0" smtClean="0">
              <a:solidFill>
                <a:srgbClr val="FF0000"/>
              </a:solidFill>
            </a:endParaRPr>
          </a:p>
          <a:p>
            <a:endParaRPr lang="en-US" dirty="0" smtClean="0"/>
          </a:p>
          <a:p>
            <a:endParaRPr lang="en-US" dirty="0"/>
          </a:p>
        </p:txBody>
      </p:sp>
      <p:sp>
        <p:nvSpPr>
          <p:cNvPr id="3" name="Date Placeholder 2"/>
          <p:cNvSpPr>
            <a:spLocks noGrp="1"/>
          </p:cNvSpPr>
          <p:nvPr>
            <p:ph type="dt" sz="half" idx="10"/>
          </p:nvPr>
        </p:nvSpPr>
        <p:spPr/>
        <p:txBody>
          <a:bodyPr/>
          <a:lstStyle/>
          <a:p>
            <a:r>
              <a:rPr lang="en-US" smtClean="0"/>
              <a:t>26 Sep 2012                                 11 T Collaboration Review</a:t>
            </a:r>
            <a:endParaRPr lang="en-US" dirty="0"/>
          </a:p>
        </p:txBody>
      </p:sp>
      <p:sp>
        <p:nvSpPr>
          <p:cNvPr id="4" name="Footer Placeholder 3"/>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5" name="Slide Number Placeholder 4"/>
          <p:cNvSpPr>
            <a:spLocks noGrp="1"/>
          </p:cNvSpPr>
          <p:nvPr>
            <p:ph type="sldNum" sz="quarter" idx="4"/>
          </p:nvPr>
        </p:nvSpPr>
        <p:spPr/>
        <p:txBody>
          <a:bodyPr/>
          <a:lstStyle/>
          <a:p>
            <a:r>
              <a:rPr lang="en-US" smtClean="0"/>
              <a:t>Fred Nobrega	            </a:t>
            </a:r>
            <a:fld id="{B6F15528-21DE-4FAA-801E-634DDDAF4B2B}" type="slidenum">
              <a:rPr lang="en-US" smtClean="0"/>
              <a:pPr/>
              <a:t>23</a:t>
            </a:fld>
            <a:endParaRPr lang="en-US" dirty="0"/>
          </a:p>
        </p:txBody>
      </p:sp>
      <p:pic>
        <p:nvPicPr>
          <p:cNvPr id="9" name="Picture 8" descr="DSC01611.JPG"/>
          <p:cNvPicPr>
            <a:picLocks noChangeAspect="1"/>
          </p:cNvPicPr>
          <p:nvPr/>
        </p:nvPicPr>
        <p:blipFill>
          <a:blip r:embed="rId2"/>
          <a:srcRect l="24167" t="8519" r="10000" b="7037"/>
          <a:stretch>
            <a:fillRect/>
          </a:stretch>
        </p:blipFill>
        <p:spPr>
          <a:xfrm>
            <a:off x="5181600" y="1474392"/>
            <a:ext cx="3696368" cy="2667000"/>
          </a:xfrm>
          <a:prstGeom prst="rect">
            <a:avLst/>
          </a:prstGeom>
        </p:spPr>
      </p:pic>
      <p:graphicFrame>
        <p:nvGraphicFramePr>
          <p:cNvPr id="14" name="Table 13"/>
          <p:cNvGraphicFramePr>
            <a:graphicFrameLocks noGrp="1"/>
          </p:cNvGraphicFramePr>
          <p:nvPr>
            <p:extLst>
              <p:ext uri="{D42A27DB-BD31-4B8C-83A1-F6EECF244321}">
                <p14:modId xmlns:p14="http://schemas.microsoft.com/office/powerpoint/2010/main" val="1653908484"/>
              </p:ext>
            </p:extLst>
          </p:nvPr>
        </p:nvGraphicFramePr>
        <p:xfrm>
          <a:off x="1905000" y="4305996"/>
          <a:ext cx="5409524" cy="1808746"/>
        </p:xfrm>
        <a:graphic>
          <a:graphicData uri="http://schemas.openxmlformats.org/drawingml/2006/table">
            <a:tbl>
              <a:tblPr>
                <a:tableStyleId>{69CF1AB2-1976-4502-BF36-3FF5EA218861}</a:tableStyleId>
              </a:tblPr>
              <a:tblGrid>
                <a:gridCol w="1446288"/>
                <a:gridCol w="757580"/>
                <a:gridCol w="688708"/>
                <a:gridCol w="688708"/>
                <a:gridCol w="619837"/>
                <a:gridCol w="550968"/>
                <a:gridCol w="657435"/>
              </a:tblGrid>
              <a:tr h="407168">
                <a:tc rowSpan="2">
                  <a:txBody>
                    <a:bodyPr/>
                    <a:lstStyle/>
                    <a:p>
                      <a:pPr algn="ctr" fontAlgn="ctr"/>
                      <a:r>
                        <a:rPr lang="en-US" sz="1800" b="1" u="none" strike="noStrike" dirty="0">
                          <a:effectLst/>
                        </a:rPr>
                        <a:t>Collar Deflection</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b="1" i="0" u="none" strike="noStrike" dirty="0" smtClean="0">
                          <a:solidFill>
                            <a:srgbClr val="000000"/>
                          </a:solidFill>
                          <a:effectLst/>
                          <a:latin typeface="Calibri"/>
                        </a:rPr>
                        <a:t>MM#6</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b="1" i="0" u="none" strike="noStrike" dirty="0" smtClean="0">
                          <a:solidFill>
                            <a:srgbClr val="000000"/>
                          </a:solidFill>
                          <a:effectLst/>
                          <a:latin typeface="Calibri"/>
                        </a:rPr>
                        <a:t>MM#7</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b="1" i="0" u="none" strike="noStrike" dirty="0" smtClean="0">
                          <a:solidFill>
                            <a:srgbClr val="000000"/>
                          </a:solidFill>
                          <a:effectLst/>
                          <a:latin typeface="Calibri"/>
                        </a:rPr>
                        <a:t>MM#7</a:t>
                      </a:r>
                      <a:endParaRPr lang="en-US" sz="1800" b="1" i="0" u="none" strike="noStrike" dirty="0">
                        <a:solidFill>
                          <a:srgbClr val="000000"/>
                        </a:solidFill>
                        <a:effectLst/>
                        <a:latin typeface="Calibri"/>
                      </a:endParaRPr>
                    </a:p>
                  </a:txBody>
                  <a:tcPr marL="9525" marR="9525" marT="9525" marB="0" anchor="ctr"/>
                </a:tc>
                <a:tc gridSpan="2">
                  <a:txBody>
                    <a:bodyPr/>
                    <a:lstStyle/>
                    <a:p>
                      <a:pPr algn="ctr" fontAlgn="ctr"/>
                      <a:r>
                        <a:rPr lang="en-US" sz="1800" b="1" u="none" strike="noStrike" dirty="0" smtClean="0">
                          <a:effectLst/>
                        </a:rPr>
                        <a:t>Magnet</a:t>
                      </a:r>
                      <a:endParaRPr lang="en-US" sz="1800" b="1" i="0" u="none" strike="noStrike" dirty="0">
                        <a:solidFill>
                          <a:srgbClr val="000000"/>
                        </a:solidFill>
                        <a:effectLst/>
                        <a:latin typeface="Calibri"/>
                      </a:endParaRPr>
                    </a:p>
                  </a:txBody>
                  <a:tcPr marL="9525" marR="9525" marT="9525" marB="0" anchor="ctr"/>
                </a:tc>
                <a:tc hMerge="1">
                  <a:txBody>
                    <a:bodyPr/>
                    <a:lstStyle/>
                    <a:p>
                      <a:pPr algn="ctr" fontAlgn="ct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b="1" u="none" strike="noStrike" dirty="0">
                          <a:effectLst/>
                        </a:rPr>
                        <a:t>FEA</a:t>
                      </a:r>
                      <a:endParaRPr lang="en-US" sz="1800" b="1" i="0" u="none" strike="noStrike" dirty="0">
                        <a:solidFill>
                          <a:srgbClr val="000000"/>
                        </a:solidFill>
                        <a:effectLst/>
                        <a:latin typeface="Calibri"/>
                      </a:endParaRPr>
                    </a:p>
                  </a:txBody>
                  <a:tcPr marL="9525" marR="9525" marT="9525" marB="0" anchor="ctr"/>
                </a:tc>
              </a:tr>
              <a:tr h="407168">
                <a:tc vMerge="1">
                  <a:txBody>
                    <a:bodyPr/>
                    <a:lstStyle/>
                    <a:p>
                      <a:endParaRPr lang="en-US"/>
                    </a:p>
                  </a:txBody>
                  <a:tcPr/>
                </a:tc>
                <a:tc>
                  <a:txBody>
                    <a:bodyPr/>
                    <a:lstStyle/>
                    <a:p>
                      <a:pPr algn="ctr" fontAlgn="ctr"/>
                      <a:r>
                        <a:rPr lang="en-US" sz="1800" b="1" i="0" u="none" strike="noStrike" dirty="0" smtClean="0">
                          <a:solidFill>
                            <a:srgbClr val="000000"/>
                          </a:solidFill>
                          <a:effectLst/>
                          <a:latin typeface="Calibri"/>
                        </a:rPr>
                        <a:t>Body</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b="1" i="0" u="none" strike="noStrike" dirty="0" smtClean="0">
                          <a:solidFill>
                            <a:srgbClr val="000000"/>
                          </a:solidFill>
                          <a:effectLst/>
                          <a:latin typeface="Calibri"/>
                        </a:rPr>
                        <a:t>Body</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b="1" i="0" u="none" strike="noStrike" dirty="0" smtClean="0">
                          <a:solidFill>
                            <a:srgbClr val="000000"/>
                          </a:solidFill>
                          <a:effectLst/>
                          <a:latin typeface="Calibri"/>
                        </a:rPr>
                        <a:t>Ends</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b="1" i="0" u="none" strike="noStrike" dirty="0" smtClean="0">
                          <a:solidFill>
                            <a:srgbClr val="000000"/>
                          </a:solidFill>
                          <a:effectLst/>
                          <a:latin typeface="Calibri"/>
                        </a:rPr>
                        <a:t>Body</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b="1" i="0" u="none" strike="noStrike" dirty="0" smtClean="0">
                          <a:solidFill>
                            <a:srgbClr val="000000"/>
                          </a:solidFill>
                          <a:effectLst/>
                          <a:latin typeface="Calibri"/>
                        </a:rPr>
                        <a:t>Ends</a:t>
                      </a:r>
                      <a:endParaRPr lang="en-US" sz="1800" b="1" i="0" u="none" strike="noStrike" dirty="0">
                        <a:solidFill>
                          <a:srgbClr val="000000"/>
                        </a:solidFill>
                        <a:effectLst/>
                        <a:latin typeface="Calibri"/>
                      </a:endParaRPr>
                    </a:p>
                  </a:txBody>
                  <a:tcPr marL="9525" marR="9525" marT="9525" marB="0" anchor="ctr"/>
                </a:tc>
                <a:tc>
                  <a:txBody>
                    <a:bodyPr/>
                    <a:lstStyle/>
                    <a:p>
                      <a:pPr algn="ctr" fontAlgn="ctr"/>
                      <a:r>
                        <a:rPr lang="en-US" sz="1800" b="1" i="0" u="none" strike="noStrike" dirty="0" smtClean="0">
                          <a:solidFill>
                            <a:srgbClr val="000000"/>
                          </a:solidFill>
                          <a:effectLst/>
                          <a:latin typeface="Calibri"/>
                        </a:rPr>
                        <a:t>Body</a:t>
                      </a:r>
                      <a:endParaRPr lang="en-US" sz="1800" b="1" i="0" u="none" strike="noStrike" dirty="0">
                        <a:solidFill>
                          <a:srgbClr val="000000"/>
                        </a:solidFill>
                        <a:effectLst/>
                        <a:latin typeface="Calibri"/>
                      </a:endParaRPr>
                    </a:p>
                  </a:txBody>
                  <a:tcPr marL="9525" marR="9525" marT="9525" marB="0" anchor="ctr"/>
                </a:tc>
              </a:tr>
              <a:tr h="407168">
                <a:tc>
                  <a:txBody>
                    <a:bodyPr/>
                    <a:lstStyle/>
                    <a:p>
                      <a:pPr algn="ctr" fontAlgn="ctr"/>
                      <a:r>
                        <a:rPr lang="en-US" sz="1600" u="none" strike="noStrike" dirty="0" smtClean="0">
                          <a:effectLst/>
                        </a:rPr>
                        <a:t>Horizontal radius</a:t>
                      </a:r>
                    </a:p>
                    <a:p>
                      <a:pPr algn="ctr" fontAlgn="ctr"/>
                      <a:r>
                        <a:rPr lang="en-US" sz="1600" u="none" strike="noStrike" dirty="0" smtClean="0">
                          <a:effectLst/>
                        </a:rPr>
                        <a:t>change </a:t>
                      </a:r>
                      <a:r>
                        <a:rPr lang="en-US" sz="1600" u="none" strike="noStrike" dirty="0">
                          <a:effectLst/>
                        </a:rPr>
                        <a:t>(</a:t>
                      </a:r>
                      <a:r>
                        <a:rPr lang="en-US" sz="1600" u="none" strike="noStrike" dirty="0">
                          <a:effectLst/>
                          <a:latin typeface="Symbol" pitchFamily="18" charset="2"/>
                        </a:rPr>
                        <a:t>m</a:t>
                      </a:r>
                      <a:r>
                        <a:rPr lang="en-US" sz="1600" u="none" strike="noStrike" dirty="0">
                          <a:effectLst/>
                        </a:rPr>
                        <a:t>m)</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smtClean="0">
                          <a:effectLst/>
                        </a:rPr>
                        <a:t>43</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0" i="0" u="none" strike="noStrike" dirty="0" smtClean="0">
                          <a:solidFill>
                            <a:schemeClr val="tx1"/>
                          </a:solidFill>
                          <a:effectLst/>
                          <a:latin typeface="+mn-lt"/>
                        </a:rPr>
                        <a:t>62</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0" i="0" u="none" strike="noStrike" dirty="0" smtClean="0">
                          <a:solidFill>
                            <a:schemeClr val="tx1"/>
                          </a:solidFill>
                          <a:effectLst/>
                          <a:latin typeface="+mn-lt"/>
                        </a:rPr>
                        <a:t>24</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smtClean="0">
                          <a:effectLst/>
                        </a:rPr>
                        <a:t>52</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0" i="0" u="none" strike="noStrike" dirty="0" smtClean="0">
                          <a:solidFill>
                            <a:schemeClr val="tx1"/>
                          </a:solidFill>
                          <a:effectLst/>
                          <a:latin typeface="+mn-lt"/>
                        </a:rPr>
                        <a:t>2</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chemeClr val="tx1"/>
                          </a:solidFill>
                          <a:effectLst/>
                          <a:latin typeface="+mn-lt"/>
                        </a:rPr>
                        <a:t>12</a:t>
                      </a:r>
                      <a:endParaRPr lang="en-US" sz="1600" b="0" i="0" u="none" strike="noStrike" dirty="0">
                        <a:solidFill>
                          <a:schemeClr val="tx1"/>
                        </a:solidFill>
                        <a:effectLst/>
                        <a:latin typeface="Calibri"/>
                      </a:endParaRPr>
                    </a:p>
                  </a:txBody>
                  <a:tcPr marL="7929" marR="7929" marT="7929" marB="0" anchor="ctr"/>
                </a:tc>
              </a:tr>
              <a:tr h="407168">
                <a:tc>
                  <a:txBody>
                    <a:bodyPr/>
                    <a:lstStyle/>
                    <a:p>
                      <a:pPr algn="ctr" fontAlgn="ctr"/>
                      <a:r>
                        <a:rPr lang="en-US" sz="1600" u="none" strike="noStrike" dirty="0" smtClean="0">
                          <a:effectLst/>
                        </a:rPr>
                        <a:t>Vertical</a:t>
                      </a:r>
                      <a:r>
                        <a:rPr lang="en-US" sz="1600" u="none" strike="noStrike" baseline="0" dirty="0" smtClean="0">
                          <a:effectLst/>
                        </a:rPr>
                        <a:t> radius</a:t>
                      </a:r>
                    </a:p>
                    <a:p>
                      <a:pPr algn="ctr" fontAlgn="ctr"/>
                      <a:r>
                        <a:rPr lang="en-US" sz="1600" u="none" strike="noStrike" baseline="0" dirty="0" smtClean="0">
                          <a:effectLst/>
                        </a:rPr>
                        <a:t>change</a:t>
                      </a:r>
                      <a:r>
                        <a:rPr lang="en-US" sz="1600" u="none" strike="noStrike" dirty="0" smtClean="0">
                          <a:effectLst/>
                        </a:rPr>
                        <a:t> (</a:t>
                      </a:r>
                      <a:r>
                        <a:rPr lang="en-US" sz="1600" u="none" strike="noStrike" dirty="0" smtClean="0">
                          <a:effectLst/>
                          <a:latin typeface="Symbol" pitchFamily="18" charset="2"/>
                        </a:rPr>
                        <a:t>m</a:t>
                      </a:r>
                      <a:r>
                        <a:rPr lang="en-US" sz="1600" u="none" strike="noStrike" dirty="0" smtClean="0">
                          <a:effectLst/>
                        </a:rPr>
                        <a:t>m</a:t>
                      </a:r>
                      <a:r>
                        <a:rPr lang="en-US" sz="1600" u="none" strike="noStrike" dirty="0">
                          <a:effectLst/>
                        </a:rPr>
                        <a:t>)</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smtClean="0">
                          <a:effectLst/>
                        </a:rPr>
                        <a:t>52</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0" i="0" u="none" strike="noStrike" dirty="0" smtClean="0">
                          <a:solidFill>
                            <a:schemeClr val="tx1"/>
                          </a:solidFill>
                          <a:effectLst/>
                          <a:latin typeface="+mn-lt"/>
                        </a:rPr>
                        <a:t>71</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0" i="0" u="none" strike="noStrike" dirty="0" smtClean="0">
                          <a:solidFill>
                            <a:schemeClr val="tx1"/>
                          </a:solidFill>
                          <a:effectLst/>
                          <a:latin typeface="+mn-lt"/>
                        </a:rPr>
                        <a:t>33</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smtClean="0">
                          <a:effectLst/>
                        </a:rPr>
                        <a:t>73</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0" i="0" u="none" strike="noStrike" dirty="0" smtClean="0">
                          <a:solidFill>
                            <a:schemeClr val="tx1"/>
                          </a:solidFill>
                          <a:effectLst/>
                          <a:latin typeface="+mn-lt"/>
                        </a:rPr>
                        <a:t>1</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chemeClr val="tx1"/>
                          </a:solidFill>
                          <a:effectLst/>
                          <a:latin typeface="+mn-lt"/>
                        </a:rPr>
                        <a:t>74</a:t>
                      </a:r>
                      <a:endParaRPr lang="en-US" sz="1600" b="0" i="0" u="none" strike="noStrike" dirty="0">
                        <a:solidFill>
                          <a:schemeClr val="tx1"/>
                        </a:solidFill>
                        <a:effectLst/>
                        <a:latin typeface="Calibri"/>
                      </a:endParaRPr>
                    </a:p>
                  </a:txBody>
                  <a:tcPr marL="7929" marR="7929" marT="7929" marB="0" anchor="ctr"/>
                </a:tc>
              </a:tr>
            </a:tbl>
          </a:graphicData>
        </a:graphic>
      </p:graphicFrame>
    </p:spTree>
    <p:extLst>
      <p:ext uri="{BB962C8B-B14F-4D97-AF65-F5344CB8AC3E}">
        <p14:creationId xmlns:p14="http://schemas.microsoft.com/office/powerpoint/2010/main" val="8779114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Collared Coil</a:t>
            </a:r>
            <a:br>
              <a:rPr lang="en-US" dirty="0" smtClean="0"/>
            </a:br>
            <a:r>
              <a:rPr lang="en-US" dirty="0" smtClean="0"/>
              <a:t>Stress Summary</a:t>
            </a:r>
            <a:endParaRPr lang="en-US" dirty="0"/>
          </a:p>
        </p:txBody>
      </p:sp>
      <p:sp>
        <p:nvSpPr>
          <p:cNvPr id="3" name="Content Placeholder 2"/>
          <p:cNvSpPr>
            <a:spLocks noGrp="1"/>
          </p:cNvSpPr>
          <p:nvPr>
            <p:ph sz="half" idx="1"/>
          </p:nvPr>
        </p:nvSpPr>
        <p:spPr>
          <a:xfrm>
            <a:off x="457200" y="1600201"/>
            <a:ext cx="8534400" cy="1752599"/>
          </a:xfrm>
        </p:spPr>
        <p:txBody>
          <a:bodyPr>
            <a:normAutofit fontScale="70000" lnSpcReduction="20000"/>
          </a:bodyPr>
          <a:lstStyle/>
          <a:p>
            <a:r>
              <a:rPr lang="en-US" dirty="0" smtClean="0"/>
              <a:t>Same collar keys used for all mechanical models.</a:t>
            </a:r>
          </a:p>
          <a:p>
            <a:r>
              <a:rPr lang="en-US" dirty="0" smtClean="0"/>
              <a:t>Many mechanical models built with same coils. Coil modulus assumed at 20 GPa.</a:t>
            </a:r>
          </a:p>
          <a:p>
            <a:r>
              <a:rPr lang="en-US" dirty="0" smtClean="0"/>
              <a:t>Pressure sensitive film used to identify high stress areas and uniform loading.</a:t>
            </a:r>
          </a:p>
          <a:p>
            <a:r>
              <a:rPr lang="en-US" dirty="0" smtClean="0"/>
              <a:t>MM#5 had a double layer of pressure sensitive film by mistake.</a:t>
            </a:r>
          </a:p>
          <a:p>
            <a:endParaRPr lang="en-US" dirty="0" smtClean="0"/>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1563910596"/>
              </p:ext>
            </p:extLst>
          </p:nvPr>
        </p:nvGraphicFramePr>
        <p:xfrm>
          <a:off x="1524000" y="3342684"/>
          <a:ext cx="6019801" cy="1344169"/>
        </p:xfrm>
        <a:graphic>
          <a:graphicData uri="http://schemas.openxmlformats.org/drawingml/2006/table">
            <a:tbl>
              <a:tblPr>
                <a:tableStyleId>{69CF1AB2-1976-4502-BF36-3FF5EA218861}</a:tableStyleId>
              </a:tblPr>
              <a:tblGrid>
                <a:gridCol w="1188343"/>
                <a:gridCol w="847624"/>
                <a:gridCol w="847624"/>
                <a:gridCol w="695050"/>
                <a:gridCol w="813720"/>
                <a:gridCol w="813720"/>
                <a:gridCol w="813720"/>
              </a:tblGrid>
              <a:tr h="588862">
                <a:tc gridSpan="7">
                  <a:txBody>
                    <a:bodyPr/>
                    <a:lstStyle/>
                    <a:p>
                      <a:pPr algn="ctr" fontAlgn="b"/>
                      <a:r>
                        <a:rPr lang="en-US" sz="1800" b="1" u="none" strike="noStrike" dirty="0" smtClean="0">
                          <a:effectLst/>
                        </a:rPr>
                        <a:t>Average </a:t>
                      </a:r>
                      <a:r>
                        <a:rPr lang="en-US" sz="1800" b="1" u="none" strike="noStrike" dirty="0">
                          <a:effectLst/>
                        </a:rPr>
                        <a:t>Collar Deflection Radius Change (</a:t>
                      </a:r>
                      <a:r>
                        <a:rPr lang="en-US" sz="1800" b="1" u="none" strike="noStrike" dirty="0">
                          <a:effectLst/>
                          <a:latin typeface="Symbol" pitchFamily="18" charset="2"/>
                        </a:rPr>
                        <a:t>m</a:t>
                      </a:r>
                      <a:r>
                        <a:rPr lang="en-US" sz="1800" b="1" u="none" strike="noStrike" dirty="0">
                          <a:effectLst/>
                        </a:rPr>
                        <a:t>m)</a:t>
                      </a:r>
                      <a:endParaRPr lang="en-US" sz="1800" b="1" i="0" u="none" strike="noStrike" dirty="0">
                        <a:solidFill>
                          <a:srgbClr val="000000"/>
                        </a:solidFill>
                        <a:effectLst/>
                        <a:latin typeface="Calibri"/>
                      </a:endParaRPr>
                    </a:p>
                  </a:txBody>
                  <a:tcPr marL="7929" marR="7929" marT="7929" marB="0" anchor="ctr"/>
                </a:tc>
                <a:tc hMerge="1">
                  <a:txBody>
                    <a:bodyPr/>
                    <a:lstStyle/>
                    <a:p>
                      <a:pPr algn="ctr" fontAlgn="b"/>
                      <a:endParaRPr lang="en-US" sz="900" b="0" i="0" u="none" strike="noStrike" dirty="0">
                        <a:solidFill>
                          <a:srgbClr val="000000"/>
                        </a:solidFill>
                        <a:effectLst/>
                        <a:latin typeface="Calibri"/>
                      </a:endParaRPr>
                    </a:p>
                  </a:txBody>
                  <a:tcPr marL="7929" marR="7929" marT="7929" marB="0" anchor="b"/>
                </a:tc>
                <a:tc hMerge="1">
                  <a:txBody>
                    <a:bodyPr/>
                    <a:lstStyle/>
                    <a:p>
                      <a:pPr algn="ctr" fontAlgn="b"/>
                      <a:endParaRPr lang="en-US" sz="900" b="0" i="0" u="none" strike="noStrike" dirty="0">
                        <a:solidFill>
                          <a:srgbClr val="000000"/>
                        </a:solidFill>
                        <a:effectLst/>
                        <a:latin typeface="Calibri"/>
                      </a:endParaRPr>
                    </a:p>
                  </a:txBody>
                  <a:tcPr marL="7929" marR="7929" marT="7929" marB="0" anchor="b"/>
                </a:tc>
                <a:tc hMerge="1">
                  <a:txBody>
                    <a:bodyPr/>
                    <a:lstStyle/>
                    <a:p>
                      <a:pPr algn="ctr" fontAlgn="b"/>
                      <a:endParaRPr lang="en-US" sz="900" b="0" i="0" u="none" strike="noStrike" dirty="0">
                        <a:solidFill>
                          <a:srgbClr val="000000"/>
                        </a:solidFill>
                        <a:effectLst/>
                        <a:latin typeface="Calibri"/>
                      </a:endParaRPr>
                    </a:p>
                  </a:txBody>
                  <a:tcPr marL="7929" marR="7929" marT="7929" marB="0" anchor="b"/>
                </a:tc>
                <a:tc hMerge="1">
                  <a:txBody>
                    <a:bodyPr/>
                    <a:lstStyle/>
                    <a:p>
                      <a:pPr algn="ctr" fontAlgn="b"/>
                      <a:endParaRPr lang="en-US" sz="900" b="0" i="0" u="none" strike="noStrike" dirty="0">
                        <a:solidFill>
                          <a:srgbClr val="000000"/>
                        </a:solidFill>
                        <a:effectLst/>
                        <a:latin typeface="Calibri"/>
                      </a:endParaRPr>
                    </a:p>
                  </a:txBody>
                  <a:tcPr marL="7929" marR="7929" marT="7929" marB="0" anchor="b"/>
                </a:tc>
                <a:tc hMerge="1">
                  <a:txBody>
                    <a:bodyPr/>
                    <a:lstStyle/>
                    <a:p>
                      <a:pPr algn="ctr" fontAlgn="b"/>
                      <a:endParaRPr lang="en-US" sz="900" b="0" i="0" u="none" strike="noStrike" dirty="0">
                        <a:solidFill>
                          <a:srgbClr val="000000"/>
                        </a:solidFill>
                        <a:effectLst/>
                        <a:latin typeface="Calibri"/>
                      </a:endParaRPr>
                    </a:p>
                  </a:txBody>
                  <a:tcPr marL="7929" marR="7929" marT="7929" marB="0" anchor="b"/>
                </a:tc>
                <a:tc hMerge="1">
                  <a:txBody>
                    <a:bodyPr/>
                    <a:lstStyle/>
                    <a:p>
                      <a:pPr algn="l" fontAlgn="b"/>
                      <a:endParaRPr lang="en-US" sz="900" b="0" i="0" u="none" strike="noStrike" dirty="0">
                        <a:solidFill>
                          <a:srgbClr val="000000"/>
                        </a:solidFill>
                        <a:effectLst/>
                        <a:latin typeface="Calibri"/>
                      </a:endParaRPr>
                    </a:p>
                  </a:txBody>
                  <a:tcPr marL="7929" marR="7929" marT="7929" marB="0" anchor="b"/>
                </a:tc>
              </a:tr>
              <a:tr h="235513">
                <a:tc>
                  <a:txBody>
                    <a:bodyPr/>
                    <a:lstStyle/>
                    <a:p>
                      <a:pPr algn="ctr" fontAlgn="b"/>
                      <a:endParaRPr lang="en-US" sz="1400" b="0" i="0" u="none" strike="noStrike">
                        <a:solidFill>
                          <a:srgbClr val="000000"/>
                        </a:solidFill>
                        <a:effectLst/>
                        <a:latin typeface="Calibri"/>
                      </a:endParaRPr>
                    </a:p>
                  </a:txBody>
                  <a:tcPr marL="7929" marR="7929" marT="7929" marB="0" anchor="b"/>
                </a:tc>
                <a:tc>
                  <a:txBody>
                    <a:bodyPr/>
                    <a:lstStyle/>
                    <a:p>
                      <a:pPr algn="ctr" fontAlgn="b"/>
                      <a:r>
                        <a:rPr lang="en-US" sz="1600" u="none" strike="noStrike" dirty="0">
                          <a:effectLst/>
                        </a:rPr>
                        <a:t>MM#3</a:t>
                      </a:r>
                      <a:endParaRPr lang="en-US" sz="1600" b="0" i="0" u="none" strike="noStrike" dirty="0">
                        <a:solidFill>
                          <a:srgbClr val="000000"/>
                        </a:solidFill>
                        <a:effectLst/>
                        <a:latin typeface="Calibri"/>
                      </a:endParaRPr>
                    </a:p>
                  </a:txBody>
                  <a:tcPr marL="7929" marR="7929" marT="7929" marB="0" anchor="b"/>
                </a:tc>
                <a:tc>
                  <a:txBody>
                    <a:bodyPr/>
                    <a:lstStyle/>
                    <a:p>
                      <a:pPr algn="ctr" fontAlgn="b"/>
                      <a:r>
                        <a:rPr lang="en-US" sz="1600" u="none" strike="noStrike" dirty="0">
                          <a:effectLst/>
                        </a:rPr>
                        <a:t>MM#4</a:t>
                      </a:r>
                      <a:endParaRPr lang="en-US" sz="1600" b="0" i="0" u="none" strike="noStrike" dirty="0">
                        <a:solidFill>
                          <a:srgbClr val="000000"/>
                        </a:solidFill>
                        <a:effectLst/>
                        <a:latin typeface="Calibri"/>
                      </a:endParaRPr>
                    </a:p>
                  </a:txBody>
                  <a:tcPr marL="7929" marR="7929" marT="7929" marB="0" anchor="b"/>
                </a:tc>
                <a:tc>
                  <a:txBody>
                    <a:bodyPr/>
                    <a:lstStyle/>
                    <a:p>
                      <a:pPr algn="ctr" fontAlgn="b"/>
                      <a:r>
                        <a:rPr lang="en-US" sz="1600" u="none" strike="noStrike">
                          <a:effectLst/>
                        </a:rPr>
                        <a:t>MM#5</a:t>
                      </a:r>
                      <a:endParaRPr lang="en-US" sz="1600" b="0" i="0" u="none" strike="noStrike">
                        <a:solidFill>
                          <a:srgbClr val="000000"/>
                        </a:solidFill>
                        <a:effectLst/>
                        <a:latin typeface="Calibri"/>
                      </a:endParaRPr>
                    </a:p>
                  </a:txBody>
                  <a:tcPr marL="7929" marR="7929" marT="7929" marB="0" anchor="b"/>
                </a:tc>
                <a:tc>
                  <a:txBody>
                    <a:bodyPr/>
                    <a:lstStyle/>
                    <a:p>
                      <a:pPr algn="ctr" fontAlgn="b"/>
                      <a:r>
                        <a:rPr lang="en-US" sz="1600" u="none" strike="noStrike">
                          <a:effectLst/>
                        </a:rPr>
                        <a:t>MM#6</a:t>
                      </a:r>
                      <a:endParaRPr lang="en-US" sz="1600" b="0" i="0" u="none" strike="noStrike">
                        <a:solidFill>
                          <a:srgbClr val="000000"/>
                        </a:solidFill>
                        <a:effectLst/>
                        <a:latin typeface="Calibri"/>
                      </a:endParaRPr>
                    </a:p>
                  </a:txBody>
                  <a:tcPr marL="7929" marR="7929" marT="7929" marB="0" anchor="b"/>
                </a:tc>
                <a:tc>
                  <a:txBody>
                    <a:bodyPr/>
                    <a:lstStyle/>
                    <a:p>
                      <a:pPr algn="ctr" fontAlgn="b"/>
                      <a:r>
                        <a:rPr lang="en-US" sz="1600" u="none" strike="noStrike">
                          <a:effectLst/>
                        </a:rPr>
                        <a:t>Magnet</a:t>
                      </a:r>
                      <a:endParaRPr lang="en-US" sz="1600" b="0" i="0" u="none" strike="noStrike">
                        <a:solidFill>
                          <a:srgbClr val="000000"/>
                        </a:solidFill>
                        <a:effectLst/>
                        <a:latin typeface="Calibri"/>
                      </a:endParaRPr>
                    </a:p>
                  </a:txBody>
                  <a:tcPr marL="7929" marR="7929" marT="7929" marB="0" anchor="b"/>
                </a:tc>
                <a:tc>
                  <a:txBody>
                    <a:bodyPr/>
                    <a:lstStyle/>
                    <a:p>
                      <a:pPr algn="ctr" fontAlgn="b"/>
                      <a:r>
                        <a:rPr lang="en-US" sz="1600" u="none" strike="noStrike">
                          <a:effectLst/>
                        </a:rPr>
                        <a:t>FEA</a:t>
                      </a:r>
                      <a:endParaRPr lang="en-US" sz="1600" b="0" i="0" u="none" strike="noStrike">
                        <a:solidFill>
                          <a:srgbClr val="000000"/>
                        </a:solidFill>
                        <a:effectLst/>
                        <a:latin typeface="Calibri"/>
                      </a:endParaRPr>
                    </a:p>
                  </a:txBody>
                  <a:tcPr marL="7929" marR="7929" marT="7929" marB="0" anchor="b"/>
                </a:tc>
              </a:tr>
              <a:tr h="235513">
                <a:tc>
                  <a:txBody>
                    <a:bodyPr/>
                    <a:lstStyle/>
                    <a:p>
                      <a:pPr algn="ctr" fontAlgn="b"/>
                      <a:r>
                        <a:rPr lang="en-US" sz="1600" b="1" u="none" strike="noStrike" dirty="0" smtClean="0">
                          <a:effectLst/>
                        </a:rPr>
                        <a:t>Horizontal (R)</a:t>
                      </a:r>
                    </a:p>
                  </a:txBody>
                  <a:tcPr marL="7929" marR="7929" marT="7929" marB="0" anchor="b"/>
                </a:tc>
                <a:tc>
                  <a:txBody>
                    <a:bodyPr/>
                    <a:lstStyle/>
                    <a:p>
                      <a:pPr algn="ctr" fontAlgn="b"/>
                      <a:r>
                        <a:rPr lang="en-US" sz="1600" u="none" strike="noStrike" dirty="0">
                          <a:effectLst/>
                        </a:rPr>
                        <a:t>-</a:t>
                      </a:r>
                      <a:endParaRPr lang="en-US" sz="1600" b="0" i="0" u="none" strike="noStrike" dirty="0">
                        <a:solidFill>
                          <a:srgbClr val="000000"/>
                        </a:solidFill>
                        <a:effectLst/>
                        <a:latin typeface="Calibri"/>
                      </a:endParaRPr>
                    </a:p>
                  </a:txBody>
                  <a:tcPr marL="7929" marR="7929" marT="7929" marB="0" anchor="ctr"/>
                </a:tc>
                <a:tc>
                  <a:txBody>
                    <a:bodyPr/>
                    <a:lstStyle/>
                    <a:p>
                      <a:pPr algn="ctr" fontAlgn="b"/>
                      <a:r>
                        <a:rPr lang="en-US" sz="1600" u="none" strike="noStrike" dirty="0" smtClean="0">
                          <a:effectLst/>
                        </a:rPr>
                        <a:t>7</a:t>
                      </a:r>
                    </a:p>
                  </a:txBody>
                  <a:tcPr marL="7929" marR="7929" marT="7929" marB="0" anchor="ctr"/>
                </a:tc>
                <a:tc>
                  <a:txBody>
                    <a:bodyPr/>
                    <a:lstStyle/>
                    <a:p>
                      <a:pPr algn="ctr" fontAlgn="b"/>
                      <a:r>
                        <a:rPr lang="en-US" sz="1600" u="none" strike="noStrike" dirty="0" smtClean="0">
                          <a:effectLst/>
                        </a:rPr>
                        <a:t>67</a:t>
                      </a:r>
                      <a:endParaRPr lang="en-US" sz="1600" b="0" i="0" u="none" strike="noStrike" dirty="0">
                        <a:solidFill>
                          <a:srgbClr val="000000"/>
                        </a:solidFill>
                        <a:effectLst/>
                        <a:latin typeface="Calibri"/>
                      </a:endParaRPr>
                    </a:p>
                  </a:txBody>
                  <a:tcPr marL="7929" marR="7929" marT="7929" marB="0" anchor="ctr"/>
                </a:tc>
                <a:tc>
                  <a:txBody>
                    <a:bodyPr/>
                    <a:lstStyle/>
                    <a:p>
                      <a:pPr algn="ctr" fontAlgn="b"/>
                      <a:r>
                        <a:rPr lang="en-US" sz="1600" u="none" strike="noStrike" dirty="0" smtClean="0">
                          <a:effectLst/>
                        </a:rPr>
                        <a:t>43</a:t>
                      </a:r>
                      <a:endParaRPr lang="en-US" sz="1600" b="0" i="0" u="none" strike="noStrike" dirty="0">
                        <a:solidFill>
                          <a:srgbClr val="000000"/>
                        </a:solidFill>
                        <a:effectLst/>
                        <a:latin typeface="Calibri"/>
                      </a:endParaRPr>
                    </a:p>
                  </a:txBody>
                  <a:tcPr marL="7929" marR="7929" marT="7929" marB="0" anchor="ctr"/>
                </a:tc>
                <a:tc>
                  <a:txBody>
                    <a:bodyPr/>
                    <a:lstStyle/>
                    <a:p>
                      <a:pPr algn="ctr" fontAlgn="b"/>
                      <a:r>
                        <a:rPr lang="en-US" sz="1600" u="none" strike="noStrike" dirty="0">
                          <a:effectLst/>
                        </a:rPr>
                        <a:t>52</a:t>
                      </a:r>
                      <a:endParaRPr lang="en-US" sz="1600" b="0" i="0" u="none" strike="noStrike" dirty="0">
                        <a:solidFill>
                          <a:srgbClr val="000000"/>
                        </a:solidFill>
                        <a:effectLst/>
                        <a:latin typeface="Calibri"/>
                      </a:endParaRPr>
                    </a:p>
                  </a:txBody>
                  <a:tcPr marL="7929" marR="7929" marT="7929" marB="0" anchor="ctr"/>
                </a:tc>
                <a:tc>
                  <a:txBody>
                    <a:bodyPr/>
                    <a:lstStyle/>
                    <a:p>
                      <a:pPr algn="ctr" fontAlgn="b"/>
                      <a:r>
                        <a:rPr lang="en-US" sz="1600" b="0" i="0" u="none" strike="noStrike" dirty="0" smtClean="0">
                          <a:solidFill>
                            <a:schemeClr val="tx1"/>
                          </a:solidFill>
                          <a:effectLst/>
                          <a:latin typeface="+mn-lt"/>
                        </a:rPr>
                        <a:t>12</a:t>
                      </a:r>
                      <a:endParaRPr lang="en-US" sz="1600" b="0" i="0" u="none" strike="noStrike" dirty="0">
                        <a:solidFill>
                          <a:schemeClr val="tx1"/>
                        </a:solidFill>
                        <a:effectLst/>
                        <a:latin typeface="Calibri"/>
                      </a:endParaRPr>
                    </a:p>
                  </a:txBody>
                  <a:tcPr marL="7929" marR="7929" marT="7929" marB="0" anchor="ctr"/>
                </a:tc>
              </a:tr>
              <a:tr h="235513">
                <a:tc>
                  <a:txBody>
                    <a:bodyPr/>
                    <a:lstStyle/>
                    <a:p>
                      <a:pPr algn="ctr" fontAlgn="b"/>
                      <a:r>
                        <a:rPr lang="en-US" sz="1600" b="1" u="none" strike="noStrike" dirty="0" smtClean="0">
                          <a:effectLst/>
                        </a:rPr>
                        <a:t>Vertical</a:t>
                      </a:r>
                      <a:r>
                        <a:rPr lang="en-US" sz="1600" b="1" i="0" u="none" strike="noStrike" baseline="0" dirty="0" smtClean="0">
                          <a:solidFill>
                            <a:srgbClr val="000000"/>
                          </a:solidFill>
                          <a:effectLst/>
                          <a:latin typeface="Calibri"/>
                        </a:rPr>
                        <a:t> (R)</a:t>
                      </a:r>
                      <a:endParaRPr lang="en-US" sz="1600" b="1" u="none" strike="noStrike" dirty="0" smtClean="0">
                        <a:effectLst/>
                      </a:endParaRPr>
                    </a:p>
                  </a:txBody>
                  <a:tcPr marL="7929" marR="7929" marT="7929" marB="0" anchor="b"/>
                </a:tc>
                <a:tc>
                  <a:txBody>
                    <a:bodyPr/>
                    <a:lstStyle/>
                    <a:p>
                      <a:pPr algn="ctr" fontAlgn="b"/>
                      <a:r>
                        <a:rPr lang="en-US" sz="1600" u="none" strike="noStrike">
                          <a:effectLst/>
                        </a:rPr>
                        <a:t>-</a:t>
                      </a:r>
                      <a:endParaRPr lang="en-US" sz="1600" b="0" i="0" u="none" strike="noStrike">
                        <a:solidFill>
                          <a:srgbClr val="000000"/>
                        </a:solidFill>
                        <a:effectLst/>
                        <a:latin typeface="Calibri"/>
                      </a:endParaRPr>
                    </a:p>
                  </a:txBody>
                  <a:tcPr marL="7929" marR="7929" marT="7929" marB="0" anchor="ctr"/>
                </a:tc>
                <a:tc>
                  <a:txBody>
                    <a:bodyPr/>
                    <a:lstStyle/>
                    <a:p>
                      <a:pPr algn="ctr" fontAlgn="b"/>
                      <a:r>
                        <a:rPr lang="en-US" sz="1600" u="none" strike="noStrike" dirty="0" smtClean="0">
                          <a:effectLst/>
                        </a:rPr>
                        <a:t>58</a:t>
                      </a:r>
                      <a:endParaRPr lang="en-US" sz="1600" b="0" i="0" u="none" strike="noStrike" dirty="0">
                        <a:solidFill>
                          <a:srgbClr val="000000"/>
                        </a:solidFill>
                        <a:effectLst/>
                        <a:latin typeface="Calibri"/>
                      </a:endParaRPr>
                    </a:p>
                  </a:txBody>
                  <a:tcPr marL="7929" marR="7929" marT="7929" marB="0" anchor="ctr"/>
                </a:tc>
                <a:tc>
                  <a:txBody>
                    <a:bodyPr/>
                    <a:lstStyle/>
                    <a:p>
                      <a:pPr algn="ctr" fontAlgn="b"/>
                      <a:r>
                        <a:rPr lang="en-US" sz="1600" u="none" strike="noStrike" dirty="0" smtClean="0">
                          <a:effectLst/>
                        </a:rPr>
                        <a:t>79</a:t>
                      </a:r>
                      <a:endParaRPr lang="en-US" sz="1600" b="0" i="0" u="none" strike="noStrike" dirty="0">
                        <a:solidFill>
                          <a:srgbClr val="000000"/>
                        </a:solidFill>
                        <a:effectLst/>
                        <a:latin typeface="Calibri"/>
                      </a:endParaRPr>
                    </a:p>
                  </a:txBody>
                  <a:tcPr marL="7929" marR="7929" marT="7929" marB="0" anchor="ctr"/>
                </a:tc>
                <a:tc>
                  <a:txBody>
                    <a:bodyPr/>
                    <a:lstStyle/>
                    <a:p>
                      <a:pPr algn="ctr" fontAlgn="b"/>
                      <a:r>
                        <a:rPr lang="en-US" sz="1600" u="none" strike="noStrike" dirty="0" smtClean="0">
                          <a:effectLst/>
                        </a:rPr>
                        <a:t>52</a:t>
                      </a:r>
                      <a:endParaRPr lang="en-US" sz="1600" b="0" i="0" u="none" strike="noStrike" dirty="0">
                        <a:solidFill>
                          <a:srgbClr val="000000"/>
                        </a:solidFill>
                        <a:effectLst/>
                        <a:latin typeface="Calibri"/>
                      </a:endParaRPr>
                    </a:p>
                  </a:txBody>
                  <a:tcPr marL="7929" marR="7929" marT="7929" marB="0" anchor="ctr"/>
                </a:tc>
                <a:tc>
                  <a:txBody>
                    <a:bodyPr/>
                    <a:lstStyle/>
                    <a:p>
                      <a:pPr algn="ctr" fontAlgn="b"/>
                      <a:r>
                        <a:rPr lang="en-US" sz="1600" u="none" strike="noStrike" dirty="0" smtClean="0">
                          <a:effectLst/>
                        </a:rPr>
                        <a:t>73</a:t>
                      </a:r>
                      <a:endParaRPr lang="en-US" sz="1600" b="0" i="0" u="none" strike="noStrike" dirty="0">
                        <a:solidFill>
                          <a:srgbClr val="000000"/>
                        </a:solidFill>
                        <a:effectLst/>
                        <a:latin typeface="Calibri"/>
                      </a:endParaRPr>
                    </a:p>
                  </a:txBody>
                  <a:tcPr marL="7929" marR="7929" marT="7929" marB="0" anchor="ctr"/>
                </a:tc>
                <a:tc>
                  <a:txBody>
                    <a:bodyPr/>
                    <a:lstStyle/>
                    <a:p>
                      <a:pPr algn="ctr" fontAlgn="b"/>
                      <a:r>
                        <a:rPr lang="en-US" sz="1600" b="0" i="0" u="none" strike="noStrike" dirty="0" smtClean="0">
                          <a:solidFill>
                            <a:schemeClr val="tx1"/>
                          </a:solidFill>
                          <a:effectLst/>
                          <a:latin typeface="+mn-lt"/>
                        </a:rPr>
                        <a:t>74</a:t>
                      </a:r>
                      <a:endParaRPr lang="en-US" sz="1600" b="0" i="0" u="none" strike="noStrike" dirty="0">
                        <a:solidFill>
                          <a:schemeClr val="tx1"/>
                        </a:solidFill>
                        <a:effectLst/>
                        <a:latin typeface="Calibri"/>
                      </a:endParaRPr>
                    </a:p>
                  </a:txBody>
                  <a:tcPr marL="7929" marR="7929" marT="7929" marB="0" anchor="ctr"/>
                </a:tc>
              </a:tr>
            </a:tbl>
          </a:graphicData>
        </a:graphic>
      </p:graphicFrame>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24</a:t>
            </a:fld>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362848704"/>
              </p:ext>
            </p:extLst>
          </p:nvPr>
        </p:nvGraphicFramePr>
        <p:xfrm>
          <a:off x="1524000" y="4790484"/>
          <a:ext cx="6019801" cy="1381716"/>
        </p:xfrm>
        <a:graphic>
          <a:graphicData uri="http://schemas.openxmlformats.org/drawingml/2006/table">
            <a:tbl>
              <a:tblPr>
                <a:tableStyleId>{69CF1AB2-1976-4502-BF36-3FF5EA218861}</a:tableStyleId>
              </a:tblPr>
              <a:tblGrid>
                <a:gridCol w="1528588"/>
                <a:gridCol w="787932"/>
                <a:gridCol w="787932"/>
                <a:gridCol w="646104"/>
                <a:gridCol w="756415"/>
                <a:gridCol w="756415"/>
                <a:gridCol w="756415"/>
              </a:tblGrid>
              <a:tr h="533400">
                <a:tc gridSpan="7">
                  <a:txBody>
                    <a:bodyPr/>
                    <a:lstStyle/>
                    <a:p>
                      <a:pPr algn="ctr" fontAlgn="b"/>
                      <a:r>
                        <a:rPr lang="en-US" sz="1800" b="1" u="none" strike="noStrike" dirty="0" smtClean="0">
                          <a:effectLst/>
                        </a:rPr>
                        <a:t> Collared Average </a:t>
                      </a:r>
                      <a:r>
                        <a:rPr lang="en-US" sz="1800" b="1" u="none" strike="noStrike" dirty="0">
                          <a:effectLst/>
                        </a:rPr>
                        <a:t>Coil Stress (MPa</a:t>
                      </a:r>
                      <a:r>
                        <a:rPr lang="en-US" sz="1800" b="1" u="none" strike="noStrike" dirty="0" smtClean="0">
                          <a:effectLst/>
                        </a:rPr>
                        <a:t>) at SG Location</a:t>
                      </a:r>
                      <a:endParaRPr lang="en-US" sz="1800" b="1" i="0" u="none" strike="noStrike" dirty="0">
                        <a:solidFill>
                          <a:srgbClr val="000000"/>
                        </a:solidFill>
                        <a:effectLst/>
                        <a:latin typeface="Calibri"/>
                      </a:endParaRPr>
                    </a:p>
                  </a:txBody>
                  <a:tcPr marL="9525" marR="9525" marT="9525" marB="0" anchor="ctr"/>
                </a:tc>
                <a:tc hMerge="1">
                  <a:txBody>
                    <a:bodyPr/>
                    <a:lstStyle/>
                    <a:p>
                      <a:pPr algn="l" fontAlgn="b"/>
                      <a:endParaRPr lang="en-US" sz="1100" b="0" i="0" u="none" strike="noStrike" dirty="0">
                        <a:solidFill>
                          <a:srgbClr val="000000"/>
                        </a:solidFill>
                        <a:effectLst/>
                        <a:latin typeface="Calibri"/>
                      </a:endParaRPr>
                    </a:p>
                  </a:txBody>
                  <a:tcPr marL="9525" marR="9525" marT="9525" marB="0" anchor="b"/>
                </a:tc>
                <a:tc hMerge="1">
                  <a:txBody>
                    <a:bodyPr/>
                    <a:lstStyle/>
                    <a:p>
                      <a:pPr algn="l" fontAlgn="b"/>
                      <a:endParaRPr lang="en-US" sz="1100" b="0" i="0" u="none" strike="noStrike" dirty="0">
                        <a:solidFill>
                          <a:srgbClr val="000000"/>
                        </a:solidFill>
                        <a:effectLst/>
                        <a:latin typeface="Calibri"/>
                      </a:endParaRPr>
                    </a:p>
                  </a:txBody>
                  <a:tcPr marL="9525" marR="9525" marT="9525" marB="0" anchor="b"/>
                </a:tc>
                <a:tc hMerge="1">
                  <a:txBody>
                    <a:bodyPr/>
                    <a:lstStyle/>
                    <a:p>
                      <a:pPr algn="ctr" fontAlgn="b"/>
                      <a:endParaRPr lang="en-US" sz="1100" b="0" i="0" u="none" strike="noStrike" dirty="0">
                        <a:solidFill>
                          <a:srgbClr val="000000"/>
                        </a:solidFill>
                        <a:effectLst/>
                        <a:latin typeface="Calibri"/>
                      </a:endParaRPr>
                    </a:p>
                  </a:txBody>
                  <a:tcPr marL="9525" marR="9525" marT="9525" marB="0" anchor="b"/>
                </a:tc>
                <a:tc hMerge="1">
                  <a:txBody>
                    <a:bodyPr/>
                    <a:lstStyle/>
                    <a:p>
                      <a:pPr algn="ctr" fontAlgn="b"/>
                      <a:endParaRPr lang="en-US" sz="1100" b="0" i="0" u="none" strike="noStrike" dirty="0">
                        <a:solidFill>
                          <a:srgbClr val="000000"/>
                        </a:solidFill>
                        <a:effectLst/>
                        <a:latin typeface="Calibri"/>
                      </a:endParaRPr>
                    </a:p>
                  </a:txBody>
                  <a:tcPr marL="9525" marR="9525" marT="9525" marB="0" anchor="b"/>
                </a:tc>
                <a:tc hMerge="1">
                  <a:txBody>
                    <a:bodyPr/>
                    <a:lstStyle/>
                    <a:p>
                      <a:pPr algn="ctr" fontAlgn="b"/>
                      <a:endParaRPr lang="en-US" sz="1100" b="0" i="0" u="none" strike="noStrike" dirty="0">
                        <a:solidFill>
                          <a:srgbClr val="000000"/>
                        </a:solidFill>
                        <a:effectLst/>
                        <a:latin typeface="Calibri"/>
                      </a:endParaRPr>
                    </a:p>
                  </a:txBody>
                  <a:tcPr marL="9525" marR="9525" marT="9525" marB="0" anchor="b"/>
                </a:tc>
                <a:tc hMerge="1">
                  <a:txBody>
                    <a:bodyPr/>
                    <a:lstStyle/>
                    <a:p>
                      <a:pPr algn="ctr" fontAlgn="b"/>
                      <a:endParaRPr lang="en-US" sz="1100" b="0" i="0" u="none" strike="noStrike" dirty="0">
                        <a:solidFill>
                          <a:srgbClr val="000000"/>
                        </a:solidFill>
                        <a:effectLst/>
                        <a:latin typeface="Calibri"/>
                      </a:endParaRPr>
                    </a:p>
                  </a:txBody>
                  <a:tcPr marL="9525" marR="9525" marT="9525" marB="0" anchor="b"/>
                </a:tc>
              </a:tr>
              <a:tr h="280626">
                <a:tc>
                  <a:txBody>
                    <a:bodyPr/>
                    <a:lstStyle/>
                    <a:p>
                      <a:pPr algn="l" fontAlgn="b"/>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MM#3</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a:effectLst/>
                        </a:rPr>
                        <a:t>MM#4</a:t>
                      </a:r>
                      <a:endParaRPr lang="en-US" sz="1600" b="0" i="0" u="none" strike="noStrike">
                        <a:solidFill>
                          <a:srgbClr val="000000"/>
                        </a:solidFill>
                        <a:effectLst/>
                        <a:latin typeface="Calibri"/>
                      </a:endParaRPr>
                    </a:p>
                  </a:txBody>
                  <a:tcPr marL="9525" marR="9525" marT="9525" marB="0" anchor="b"/>
                </a:tc>
                <a:tc>
                  <a:txBody>
                    <a:bodyPr/>
                    <a:lstStyle/>
                    <a:p>
                      <a:pPr algn="ctr" fontAlgn="b"/>
                      <a:r>
                        <a:rPr lang="en-US" sz="1600" u="none" strike="noStrike">
                          <a:effectLst/>
                        </a:rPr>
                        <a:t>MM#5</a:t>
                      </a:r>
                      <a:endParaRPr lang="en-US" sz="1600" b="0" i="0" u="none" strike="noStrike">
                        <a:solidFill>
                          <a:srgbClr val="000000"/>
                        </a:solidFill>
                        <a:effectLst/>
                        <a:latin typeface="Calibri"/>
                      </a:endParaRPr>
                    </a:p>
                  </a:txBody>
                  <a:tcPr marL="9525" marR="9525" marT="9525" marB="0" anchor="b"/>
                </a:tc>
                <a:tc>
                  <a:txBody>
                    <a:bodyPr/>
                    <a:lstStyle/>
                    <a:p>
                      <a:pPr algn="ctr" fontAlgn="b"/>
                      <a:r>
                        <a:rPr lang="en-US" sz="1600" u="none" strike="noStrike">
                          <a:effectLst/>
                        </a:rPr>
                        <a:t>MM#6</a:t>
                      </a:r>
                      <a:endParaRPr lang="en-US" sz="1600" b="0" i="0" u="none" strike="noStrike">
                        <a:solidFill>
                          <a:srgbClr val="000000"/>
                        </a:solidFill>
                        <a:effectLst/>
                        <a:latin typeface="Calibri"/>
                      </a:endParaRPr>
                    </a:p>
                  </a:txBody>
                  <a:tcPr marL="9525" marR="9525" marT="9525" marB="0" anchor="b"/>
                </a:tc>
                <a:tc>
                  <a:txBody>
                    <a:bodyPr/>
                    <a:lstStyle/>
                    <a:p>
                      <a:pPr algn="ctr" fontAlgn="b"/>
                      <a:r>
                        <a:rPr lang="en-US" sz="1600" u="none" strike="noStrike">
                          <a:effectLst/>
                        </a:rPr>
                        <a:t>Magnet</a:t>
                      </a:r>
                      <a:endParaRPr lang="en-US" sz="1600" b="0" i="0" u="none" strike="noStrike">
                        <a:solidFill>
                          <a:srgbClr val="000000"/>
                        </a:solidFill>
                        <a:effectLst/>
                        <a:latin typeface="Calibri"/>
                      </a:endParaRPr>
                    </a:p>
                  </a:txBody>
                  <a:tcPr marL="9525" marR="9525" marT="9525" marB="0" anchor="b"/>
                </a:tc>
                <a:tc>
                  <a:txBody>
                    <a:bodyPr/>
                    <a:lstStyle/>
                    <a:p>
                      <a:pPr algn="ctr" fontAlgn="b"/>
                      <a:r>
                        <a:rPr lang="en-US" sz="1600" u="none" strike="noStrike">
                          <a:effectLst/>
                        </a:rPr>
                        <a:t>FEA</a:t>
                      </a:r>
                      <a:endParaRPr lang="en-US" sz="1600" b="0" i="0" u="none" strike="noStrike">
                        <a:solidFill>
                          <a:srgbClr val="000000"/>
                        </a:solidFill>
                        <a:effectLst/>
                        <a:latin typeface="Calibri"/>
                      </a:endParaRPr>
                    </a:p>
                  </a:txBody>
                  <a:tcPr marL="9525" marR="9525" marT="9525" marB="0" anchor="b"/>
                </a:tc>
              </a:tr>
              <a:tr h="228600">
                <a:tc>
                  <a:txBody>
                    <a:bodyPr/>
                    <a:lstStyle/>
                    <a:p>
                      <a:pPr algn="ctr" fontAlgn="b"/>
                      <a:r>
                        <a:rPr lang="en-US" sz="1800" b="1" u="none" strike="noStrike" dirty="0">
                          <a:effectLst/>
                        </a:rPr>
                        <a:t>     Mid-plane </a:t>
                      </a:r>
                      <a:endParaRPr lang="en-US" sz="1800" b="1"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-40</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-61</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-74</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-66</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-56</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a:effectLst/>
                        </a:rPr>
                        <a:t>-77</a:t>
                      </a:r>
                      <a:endParaRPr lang="en-US" sz="1600" b="0" i="0" u="none" strike="noStrike">
                        <a:solidFill>
                          <a:srgbClr val="000000"/>
                        </a:solidFill>
                        <a:effectLst/>
                        <a:latin typeface="Calibri"/>
                      </a:endParaRPr>
                    </a:p>
                  </a:txBody>
                  <a:tcPr marL="9525" marR="9525" marT="9525" marB="0" anchor="b"/>
                </a:tc>
              </a:tr>
              <a:tr h="245942">
                <a:tc>
                  <a:txBody>
                    <a:bodyPr/>
                    <a:lstStyle/>
                    <a:p>
                      <a:pPr algn="ctr" fontAlgn="b"/>
                      <a:r>
                        <a:rPr lang="en-US" sz="1800" b="1" u="none" strike="noStrike" dirty="0">
                          <a:effectLst/>
                        </a:rPr>
                        <a:t>     Pole coil</a:t>
                      </a:r>
                      <a:endParaRPr lang="en-US" sz="1800" b="1"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-4</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-5</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-3</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-7</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-20</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u="none" strike="noStrike" dirty="0">
                          <a:effectLst/>
                        </a:rPr>
                        <a:t>-13</a:t>
                      </a:r>
                      <a:endParaRPr lang="en-US" sz="16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4053888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Coil Assembly &amp; MM</a:t>
            </a:r>
            <a:endParaRPr lang="en-US" dirty="0"/>
          </a:p>
        </p:txBody>
      </p:sp>
      <p:sp>
        <p:nvSpPr>
          <p:cNvPr id="9" name="Content Placeholder 8"/>
          <p:cNvSpPr>
            <a:spLocks noGrp="1"/>
          </p:cNvSpPr>
          <p:nvPr>
            <p:ph sz="half" idx="1"/>
          </p:nvPr>
        </p:nvSpPr>
        <p:spPr>
          <a:xfrm>
            <a:off x="457200" y="1524000"/>
            <a:ext cx="3581400" cy="3276600"/>
          </a:xfrm>
        </p:spPr>
        <p:txBody>
          <a:bodyPr>
            <a:normAutofit fontScale="70000" lnSpcReduction="20000"/>
          </a:bodyPr>
          <a:lstStyle/>
          <a:p>
            <a:r>
              <a:rPr lang="en-US" dirty="0" smtClean="0"/>
              <a:t>Coil assembly process developed with mechanical model</a:t>
            </a:r>
          </a:p>
          <a:p>
            <a:r>
              <a:rPr lang="en-US" dirty="0" smtClean="0"/>
              <a:t>Upper and lower collar packs are shifted to interlock all collar packs together</a:t>
            </a:r>
          </a:p>
          <a:p>
            <a:r>
              <a:rPr lang="en-US" dirty="0" smtClean="0"/>
              <a:t>Iron on Kapton used for ground insulation</a:t>
            </a:r>
          </a:p>
          <a:p>
            <a:r>
              <a:rPr lang="en-US" dirty="0" smtClean="0"/>
              <a:t>Silicone O-rings used to hold collars together prior to the keying operation.</a:t>
            </a:r>
          </a:p>
          <a:p>
            <a:pPr marL="0" indent="0">
              <a:buNone/>
            </a:pPr>
            <a:endParaRPr lang="en-US" dirty="0"/>
          </a:p>
        </p:txBody>
      </p:sp>
      <p:sp>
        <p:nvSpPr>
          <p:cNvPr id="10" name="Content Placeholder 9"/>
          <p:cNvSpPr>
            <a:spLocks noGrp="1"/>
          </p:cNvSpPr>
          <p:nvPr>
            <p:ph sz="half" idx="2"/>
          </p:nvPr>
        </p:nvSpPr>
        <p:spPr/>
        <p:txBody>
          <a:bodyPr>
            <a:normAutofit fontScale="70000" lnSpcReduction="20000"/>
          </a:bodyPr>
          <a:lstStyle/>
          <a:p>
            <a:endParaRPr lang="en-US"/>
          </a:p>
        </p:txBody>
      </p:sp>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25</a:t>
            </a:fld>
            <a:endParaRPr lang="en-US" dirty="0"/>
          </a:p>
        </p:txBody>
      </p:sp>
      <p:pic>
        <p:nvPicPr>
          <p:cNvPr id="1028" name="Picture 4" descr="Q:\HFM\LHCD-11T\MBH Coil &amp; Magnet info &amp; pictures\PC01\PC01 Photos\Mechanical Model Pictures\DSC00426 crop do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7352092" y="4605982"/>
            <a:ext cx="2343851" cy="104603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Q:\HFM\LHCD-11T\MBH Coil &amp; Magnet info &amp; pictures\PC01\PC01 Photos\Mechanical Model Pictures\DSC00567 crop do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8600" y="3984448"/>
            <a:ext cx="3886200" cy="2343851"/>
          </a:xfrm>
          <a:prstGeom prst="rect">
            <a:avLst/>
          </a:prstGeom>
          <a:noFill/>
          <a:extLst>
            <a:ext uri="{909E8E84-426E-40DD-AFC4-6F175D3DCCD1}">
              <a14:hiddenFill xmlns:a14="http://schemas.microsoft.com/office/drawing/2010/main">
                <a:solidFill>
                  <a:srgbClr val="FFFFFF"/>
                </a:solidFill>
              </a14:hiddenFill>
            </a:ext>
          </a:extLst>
        </p:spPr>
      </p:pic>
      <p:pic>
        <p:nvPicPr>
          <p:cNvPr id="15" name="Content Placeholder 3" descr="DSC01712.JPG"/>
          <p:cNvPicPr>
            <a:picLocks noChangeAspect="1"/>
          </p:cNvPicPr>
          <p:nvPr/>
        </p:nvPicPr>
        <p:blipFill rotWithShape="1">
          <a:blip r:embed="rId4" cstate="email">
            <a:extLst>
              <a:ext uri="{28A0092B-C50C-407E-A947-70E740481C1C}">
                <a14:useLocalDpi xmlns:a14="http://schemas.microsoft.com/office/drawing/2010/main"/>
              </a:ext>
            </a:extLst>
          </a:blip>
          <a:srcRect r="19884"/>
          <a:stretch/>
        </p:blipFill>
        <p:spPr>
          <a:xfrm>
            <a:off x="4038600" y="1143000"/>
            <a:ext cx="3886200" cy="2728522"/>
          </a:xfrm>
          <a:prstGeom prst="rect">
            <a:avLst/>
          </a:prstGeom>
        </p:spPr>
      </p:pic>
      <p:pic>
        <p:nvPicPr>
          <p:cNvPr id="12290" name="Picture 2" descr="Q:\HFM\LHCD-11T\MBH Coil &amp; Magnet info &amp; pictures\MBH02\L1 INSTRUMENTATION STRAIN RELIEF\DSC00939 crop do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85302" y="1143000"/>
            <a:ext cx="1065829" cy="272852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Q:\HFM\LHCD-11T\MBH Coil &amp; Magnet info &amp; pictures\MBHSP01 COIL ASSEMBLY\DSC01509crop.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01000" y="1164987"/>
            <a:ext cx="1050272" cy="272491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Q:\HFM\LHCD-11T\MBH Coil &amp; Magnet info &amp; pictures\MBHSP01 COIL ASSEMBLY\DSC01542doc.jpg"/>
          <p:cNvPicPr>
            <a:picLocks noChangeAspect="1" noChangeArrowheads="1"/>
          </p:cNvPicPr>
          <p:nvPr/>
        </p:nvPicPr>
        <p:blipFill rotWithShape="1">
          <a:blip r:embed="rId7">
            <a:extLst>
              <a:ext uri="{28A0092B-C50C-407E-A947-70E740481C1C}">
                <a14:useLocalDpi xmlns:a14="http://schemas.microsoft.com/office/drawing/2010/main" val="0"/>
              </a:ext>
            </a:extLst>
          </a:blip>
          <a:srcRect l="17323" t="21028" b="20226"/>
          <a:stretch/>
        </p:blipFill>
        <p:spPr bwMode="auto">
          <a:xfrm>
            <a:off x="13727" y="4456909"/>
            <a:ext cx="3948673" cy="1871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5847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Collared Coil</a:t>
            </a:r>
            <a:br>
              <a:rPr lang="en-US" dirty="0" smtClean="0"/>
            </a:br>
            <a:r>
              <a:rPr lang="en-US" dirty="0" smtClean="0"/>
              <a:t>Lessons Learned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Fuji film between saddles indicated low pressure in keyed collar assembly – use tapered mid-plane shim as precaution</a:t>
            </a:r>
          </a:p>
          <a:p>
            <a:r>
              <a:rPr lang="en-US" dirty="0" smtClean="0"/>
              <a:t>Fabrication technique cost and schedule tradeoffs </a:t>
            </a:r>
          </a:p>
          <a:p>
            <a:pPr lvl="1"/>
            <a:r>
              <a:rPr lang="en-US" dirty="0" smtClean="0"/>
              <a:t>Laser cutting</a:t>
            </a:r>
          </a:p>
          <a:p>
            <a:pPr lvl="1"/>
            <a:r>
              <a:rPr lang="en-US" dirty="0" smtClean="0"/>
              <a:t>Wire cutting</a:t>
            </a:r>
          </a:p>
          <a:p>
            <a:pPr lvl="1"/>
            <a:r>
              <a:rPr lang="en-US" dirty="0" smtClean="0"/>
              <a:t>Stamping</a:t>
            </a:r>
          </a:p>
          <a:p>
            <a:r>
              <a:rPr lang="en-US" dirty="0" smtClean="0"/>
              <a:t>Choose 2 of the 3</a:t>
            </a:r>
          </a:p>
          <a:p>
            <a:pPr lvl="1"/>
            <a:r>
              <a:rPr lang="en-US" dirty="0" smtClean="0"/>
              <a:t>Fast</a:t>
            </a:r>
          </a:p>
          <a:p>
            <a:pPr lvl="1"/>
            <a:r>
              <a:rPr lang="en-US" dirty="0" smtClean="0"/>
              <a:t>Cheap</a:t>
            </a:r>
          </a:p>
          <a:p>
            <a:pPr lvl="1"/>
            <a:r>
              <a:rPr lang="en-US" dirty="0" smtClean="0"/>
              <a:t>Accurate </a:t>
            </a:r>
          </a:p>
          <a:p>
            <a:pPr lvl="1"/>
            <a:endParaRPr lang="en-US"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26</a:t>
            </a:fld>
            <a:endParaRPr lang="en-US" dirty="0"/>
          </a:p>
        </p:txBody>
      </p:sp>
    </p:spTree>
    <p:extLst>
      <p:ext uri="{BB962C8B-B14F-4D97-AF65-F5344CB8AC3E}">
        <p14:creationId xmlns:p14="http://schemas.microsoft.com/office/powerpoint/2010/main" val="18174982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MM Clamped Yoke</a:t>
            </a:r>
            <a:endParaRPr lang="en-US" dirty="0"/>
          </a:p>
        </p:txBody>
      </p:sp>
      <p:sp>
        <p:nvSpPr>
          <p:cNvPr id="3" name="Content Placeholder 2"/>
          <p:cNvSpPr>
            <a:spLocks noGrp="1"/>
          </p:cNvSpPr>
          <p:nvPr>
            <p:ph idx="1"/>
          </p:nvPr>
        </p:nvSpPr>
        <p:spPr>
          <a:xfrm>
            <a:off x="457200" y="1600200"/>
            <a:ext cx="4191000" cy="4525963"/>
          </a:xfrm>
        </p:spPr>
        <p:txBody>
          <a:bodyPr/>
          <a:lstStyle/>
          <a:p>
            <a:r>
              <a:rPr lang="en-US" dirty="0" smtClean="0"/>
              <a:t>2 iterations used to determine the collar to yoke shim.</a:t>
            </a:r>
            <a:endParaRPr lang="en-US"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27</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568753571"/>
              </p:ext>
            </p:extLst>
          </p:nvPr>
        </p:nvGraphicFramePr>
        <p:xfrm>
          <a:off x="457200" y="3581400"/>
          <a:ext cx="4038600" cy="1344931"/>
        </p:xfrm>
        <a:graphic>
          <a:graphicData uri="http://schemas.openxmlformats.org/drawingml/2006/table">
            <a:tbl>
              <a:tblPr>
                <a:tableStyleId>{69CF1AB2-1976-4502-BF36-3FF5EA218861}</a:tableStyleId>
              </a:tblPr>
              <a:tblGrid>
                <a:gridCol w="1066799"/>
                <a:gridCol w="762000"/>
                <a:gridCol w="953034"/>
                <a:gridCol w="723366"/>
                <a:gridCol w="533401"/>
              </a:tblGrid>
              <a:tr h="533401">
                <a:tc gridSpan="5">
                  <a:txBody>
                    <a:bodyPr/>
                    <a:lstStyle/>
                    <a:p>
                      <a:pPr algn="ctr" fontAlgn="b"/>
                      <a:r>
                        <a:rPr lang="en-US" sz="1800" b="1" u="none" strike="noStrike" dirty="0">
                          <a:effectLst/>
                        </a:rPr>
                        <a:t>Clamped Yoke </a:t>
                      </a:r>
                      <a:r>
                        <a:rPr lang="en-US" sz="1800" b="1" u="none" strike="noStrike" dirty="0" smtClean="0">
                          <a:effectLst/>
                        </a:rPr>
                        <a:t>Average </a:t>
                      </a:r>
                      <a:r>
                        <a:rPr lang="en-US" sz="1800" b="1" u="none" strike="noStrike" dirty="0">
                          <a:effectLst/>
                        </a:rPr>
                        <a:t>Coil Stress (MPa)</a:t>
                      </a:r>
                      <a:endParaRPr lang="en-US" sz="1800" b="1" i="0" u="none" strike="noStrike" dirty="0">
                        <a:solidFill>
                          <a:srgbClr val="000000"/>
                        </a:solidFill>
                        <a:effectLst/>
                        <a:latin typeface="Calibri"/>
                      </a:endParaRPr>
                    </a:p>
                  </a:txBody>
                  <a:tcPr marL="9525" marR="9525" marT="9525" marB="0" anchor="ctr"/>
                </a:tc>
                <a:tc hMerge="1">
                  <a:txBody>
                    <a:bodyPr/>
                    <a:lstStyle/>
                    <a:p>
                      <a:pPr algn="l" fontAlgn="b"/>
                      <a:endParaRPr lang="en-US" sz="1100" b="0" i="0" u="none" strike="noStrike" dirty="0">
                        <a:solidFill>
                          <a:srgbClr val="000000"/>
                        </a:solidFill>
                        <a:effectLst/>
                        <a:latin typeface="Calibri"/>
                      </a:endParaRPr>
                    </a:p>
                  </a:txBody>
                  <a:tcPr marL="9525" marR="9525" marT="9525" marB="0" anchor="b"/>
                </a:tc>
                <a:tc hMerge="1">
                  <a:txBody>
                    <a:bodyPr/>
                    <a:lstStyle/>
                    <a:p>
                      <a:pPr algn="ctr" fontAlgn="b"/>
                      <a:endParaRPr lang="en-US" sz="1100" b="0" i="0" u="none" strike="noStrike" dirty="0">
                        <a:solidFill>
                          <a:srgbClr val="000000"/>
                        </a:solidFill>
                        <a:effectLst/>
                        <a:latin typeface="Calibri"/>
                      </a:endParaRPr>
                    </a:p>
                  </a:txBody>
                  <a:tcPr marL="9525" marR="9525" marT="9525" marB="0" anchor="b"/>
                </a:tc>
                <a:tc hMerge="1">
                  <a:txBody>
                    <a:bodyPr/>
                    <a:lstStyle/>
                    <a:p>
                      <a:pPr algn="l" fontAlgn="b"/>
                      <a:endParaRPr lang="en-US" sz="1100" b="0" i="0" u="none" strike="noStrike" dirty="0">
                        <a:solidFill>
                          <a:srgbClr val="000000"/>
                        </a:solidFill>
                        <a:effectLst/>
                        <a:latin typeface="Calibri"/>
                      </a:endParaRPr>
                    </a:p>
                  </a:txBody>
                  <a:tcPr marL="9525" marR="9525" marT="9525" marB="0" anchor="b"/>
                </a:tc>
                <a:tc hMerge="1">
                  <a:txBody>
                    <a:bodyPr/>
                    <a:lstStyle/>
                    <a:p>
                      <a:pPr algn="ctr" fontAlgn="b"/>
                      <a:endParaRPr lang="en-US" sz="1100" b="0" i="0" u="none" strike="noStrike" dirty="0">
                        <a:solidFill>
                          <a:srgbClr val="000000"/>
                        </a:solidFill>
                        <a:effectLst/>
                        <a:latin typeface="Calibri"/>
                      </a:endParaRPr>
                    </a:p>
                  </a:txBody>
                  <a:tcPr marL="9525" marR="9525" marT="9525" marB="0" anchor="b"/>
                </a:tc>
              </a:tr>
              <a:tr h="304800">
                <a:tc>
                  <a:txBody>
                    <a:bodyPr/>
                    <a:lstStyle/>
                    <a:p>
                      <a:pPr algn="l" fontAlgn="b"/>
                      <a:endParaRPr lang="en-US" sz="1600" b="0" i="0" u="none" strike="noStrike" dirty="0">
                        <a:solidFill>
                          <a:srgbClr val="000000"/>
                        </a:solidFill>
                        <a:effectLst/>
                        <a:latin typeface="Calibri"/>
                      </a:endParaRPr>
                    </a:p>
                  </a:txBody>
                  <a:tcPr marL="9525" marR="9525" marT="9525" marB="0" anchor="ctr"/>
                </a:tc>
                <a:tc>
                  <a:txBody>
                    <a:bodyPr/>
                    <a:lstStyle/>
                    <a:p>
                      <a:pPr algn="l" fontAlgn="b"/>
                      <a:r>
                        <a:rPr lang="en-US" sz="1600" u="none" strike="noStrike" dirty="0">
                          <a:effectLst/>
                        </a:rPr>
                        <a:t>MM#6-1</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a:effectLst/>
                        </a:rPr>
                        <a:t>MM#6-2</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a:effectLst/>
                        </a:rPr>
                        <a:t>Magnet</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a:effectLst/>
                        </a:rPr>
                        <a:t>FEA</a:t>
                      </a:r>
                      <a:endParaRPr lang="en-US" sz="1600" b="0" i="0" u="none" strike="noStrike" dirty="0">
                        <a:solidFill>
                          <a:srgbClr val="000000"/>
                        </a:solidFill>
                        <a:effectLst/>
                        <a:latin typeface="Calibri"/>
                      </a:endParaRPr>
                    </a:p>
                  </a:txBody>
                  <a:tcPr marL="9525" marR="9525" marT="9525" marB="0" anchor="ctr"/>
                </a:tc>
              </a:tr>
              <a:tr h="228600">
                <a:tc>
                  <a:txBody>
                    <a:bodyPr/>
                    <a:lstStyle/>
                    <a:p>
                      <a:pPr algn="ctr" fontAlgn="b"/>
                      <a:r>
                        <a:rPr lang="en-US" sz="1600" u="none" strike="noStrike" dirty="0" smtClean="0">
                          <a:effectLst/>
                        </a:rPr>
                        <a:t>Mid-plane </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a:effectLst/>
                        </a:rPr>
                        <a:t>-60</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a:effectLst/>
                        </a:rPr>
                        <a:t>-39</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-38</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chemeClr val="tx1"/>
                          </a:solidFill>
                          <a:effectLst/>
                          <a:latin typeface="Calibri"/>
                        </a:rPr>
                        <a:t>-64</a:t>
                      </a:r>
                      <a:endParaRPr lang="en-US" sz="1600" b="0" i="0" u="none" strike="noStrike" dirty="0">
                        <a:solidFill>
                          <a:schemeClr val="tx1"/>
                        </a:solidFill>
                        <a:effectLst/>
                        <a:latin typeface="Calibri"/>
                      </a:endParaRPr>
                    </a:p>
                  </a:txBody>
                  <a:tcPr marL="9525" marR="9525" marT="9525" marB="0" anchor="ctr"/>
                </a:tc>
              </a:tr>
              <a:tr h="152400">
                <a:tc>
                  <a:txBody>
                    <a:bodyPr/>
                    <a:lstStyle/>
                    <a:p>
                      <a:pPr algn="ctr" fontAlgn="b"/>
                      <a:r>
                        <a:rPr lang="en-US" sz="1600" u="none" strike="noStrike" dirty="0">
                          <a:effectLst/>
                        </a:rPr>
                        <a:t> </a:t>
                      </a:r>
                      <a:r>
                        <a:rPr lang="en-US" sz="1600" u="none" strike="noStrike" dirty="0" smtClean="0">
                          <a:effectLst/>
                        </a:rPr>
                        <a:t>Pole </a:t>
                      </a:r>
                      <a:r>
                        <a:rPr lang="en-US" sz="1600" u="none" strike="noStrike" dirty="0">
                          <a:effectLst/>
                        </a:rPr>
                        <a:t>coil</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a:effectLst/>
                        </a:rPr>
                        <a:t>-15</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a:effectLst/>
                        </a:rPr>
                        <a:t>-21</a:t>
                      </a:r>
                      <a:endParaRPr lang="en-US" sz="1600" b="0" i="0" u="none" strike="noStrike">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-56</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chemeClr val="tx1"/>
                          </a:solidFill>
                          <a:effectLst/>
                          <a:latin typeface="Calibri"/>
                        </a:rPr>
                        <a:t>-59</a:t>
                      </a:r>
                      <a:endParaRPr lang="en-US" sz="1600" b="0" i="0" u="none" strike="noStrike" dirty="0">
                        <a:solidFill>
                          <a:schemeClr val="tx1"/>
                        </a:solidFill>
                        <a:effectLst/>
                        <a:latin typeface="Calibri"/>
                      </a:endParaRPr>
                    </a:p>
                  </a:txBody>
                  <a:tcPr marL="9525" marR="9525" marT="9525" marB="0" anchor="ctr"/>
                </a:tc>
              </a:tr>
            </a:tbl>
          </a:graphicData>
        </a:graphic>
      </p:graphicFrame>
      <p:pic>
        <p:nvPicPr>
          <p:cNvPr id="11" name="Picture 5" descr="P:\nobrega\11 Tesla Dipole\MBH Coil &amp; Magnet info &amp; pictures\MBHSP01 cold mass process info &amp; pic\MBHSP01 YOKING\DSC02093 crop do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219200"/>
            <a:ext cx="4120070" cy="2908995"/>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p:cNvGrpSpPr/>
          <p:nvPr/>
        </p:nvGrpSpPr>
        <p:grpSpPr>
          <a:xfrm>
            <a:off x="5181600" y="4191000"/>
            <a:ext cx="3657600" cy="2123420"/>
            <a:chOff x="5181600" y="4343400"/>
            <a:chExt cx="3657600" cy="2123420"/>
          </a:xfrm>
        </p:grpSpPr>
        <p:pic>
          <p:nvPicPr>
            <p:cNvPr id="9" name="Picture 8" descr="file236.jpg"/>
            <p:cNvPicPr>
              <a:picLocks noChangeAspect="1"/>
            </p:cNvPicPr>
            <p:nvPr/>
          </p:nvPicPr>
          <p:blipFill>
            <a:blip r:embed="rId3"/>
            <a:srcRect l="3641" t="13333" r="27712" b="10000"/>
            <a:stretch>
              <a:fillRect/>
            </a:stretch>
          </p:blipFill>
          <p:spPr>
            <a:xfrm>
              <a:off x="6477000" y="4343400"/>
              <a:ext cx="2362200" cy="2116776"/>
            </a:xfrm>
            <a:prstGeom prst="rect">
              <a:avLst/>
            </a:prstGeom>
          </p:spPr>
        </p:pic>
        <p:sp>
          <p:nvSpPr>
            <p:cNvPr id="10" name="TextBox 9"/>
            <p:cNvSpPr txBox="1"/>
            <p:nvPr/>
          </p:nvSpPr>
          <p:spPr>
            <a:xfrm>
              <a:off x="5181600" y="5943600"/>
              <a:ext cx="1845296" cy="523220"/>
            </a:xfrm>
            <a:prstGeom prst="rect">
              <a:avLst/>
            </a:prstGeom>
            <a:noFill/>
          </p:spPr>
          <p:txBody>
            <a:bodyPr wrap="square" rtlCol="0">
              <a:spAutoFit/>
            </a:bodyPr>
            <a:lstStyle/>
            <a:p>
              <a:r>
                <a:rPr lang="en-US" sz="1400" dirty="0" smtClean="0"/>
                <a:t>Coil SG locations, pole &amp; mid-plane</a:t>
              </a:r>
              <a:endParaRPr lang="en-US" sz="1400" dirty="0"/>
            </a:p>
          </p:txBody>
        </p:sp>
        <p:cxnSp>
          <p:nvCxnSpPr>
            <p:cNvPr id="12" name="Straight Arrow Connector 11"/>
            <p:cNvCxnSpPr/>
            <p:nvPr/>
          </p:nvCxnSpPr>
          <p:spPr>
            <a:xfrm flipH="1" flipV="1">
              <a:off x="6708236" y="5334000"/>
              <a:ext cx="159329" cy="685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867565" y="6019800"/>
              <a:ext cx="447635" cy="76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068749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Magnet Shell Welding</a:t>
            </a:r>
            <a:endParaRPr lang="en-US" dirty="0"/>
          </a:p>
        </p:txBody>
      </p:sp>
      <p:sp>
        <p:nvSpPr>
          <p:cNvPr id="3" name="Content Placeholder 2"/>
          <p:cNvSpPr>
            <a:spLocks noGrp="1"/>
          </p:cNvSpPr>
          <p:nvPr>
            <p:ph sz="half" idx="1"/>
          </p:nvPr>
        </p:nvSpPr>
        <p:spPr>
          <a:xfrm>
            <a:off x="457200" y="1600201"/>
            <a:ext cx="4038600" cy="4572000"/>
          </a:xfrm>
        </p:spPr>
        <p:txBody>
          <a:bodyPr>
            <a:normAutofit fontScale="70000" lnSpcReduction="20000"/>
          </a:bodyPr>
          <a:lstStyle/>
          <a:p>
            <a:r>
              <a:rPr lang="en-US" dirty="0" smtClean="0"/>
              <a:t>Nominal gap between alignment key and shell 0.7mm. Actual gap ~3 mm </a:t>
            </a:r>
            <a:r>
              <a:rPr lang="en-US" dirty="0" smtClean="0">
                <a:sym typeface="Wingdings" pitchFamily="2" charset="2"/>
              </a:rPr>
              <a:t> large weld shrinkage</a:t>
            </a:r>
          </a:p>
          <a:p>
            <a:pPr lvl="1"/>
            <a:r>
              <a:rPr lang="en-US" dirty="0" smtClean="0">
                <a:sym typeface="Wingdings" pitchFamily="2" charset="2"/>
              </a:rPr>
              <a:t>Higher coil stress</a:t>
            </a:r>
          </a:p>
          <a:p>
            <a:pPr lvl="1"/>
            <a:r>
              <a:rPr lang="en-US" dirty="0" smtClean="0">
                <a:sym typeface="Wingdings" pitchFamily="2" charset="2"/>
              </a:rPr>
              <a:t>Local yielding of end yoke laminations</a:t>
            </a:r>
          </a:p>
          <a:p>
            <a:r>
              <a:rPr lang="en-US" dirty="0" smtClean="0">
                <a:sym typeface="Wingdings" pitchFamily="2" charset="2"/>
              </a:rPr>
              <a:t>New weld carriage system not completely debugged prior to use.  weld process not well controlled</a:t>
            </a:r>
          </a:p>
          <a:p>
            <a:r>
              <a:rPr lang="en-US" dirty="0" smtClean="0">
                <a:sym typeface="Wingdings" pitchFamily="2" charset="2"/>
              </a:rPr>
              <a:t>Approximately half of coil stress increase came from the fusion weld passes.</a:t>
            </a:r>
            <a:endParaRPr lang="en-US" dirty="0">
              <a:sym typeface="Wingdings" pitchFamily="2" charset="2"/>
            </a:endParaRPr>
          </a:p>
          <a:p>
            <a:r>
              <a:rPr lang="en-US" dirty="0" smtClean="0">
                <a:sym typeface="Wingdings" pitchFamily="2" charset="2"/>
              </a:rPr>
              <a:t>End yoke lamination with apparent local yielding</a:t>
            </a:r>
            <a:endParaRPr lang="en-US" dirty="0" smtClean="0"/>
          </a:p>
        </p:txBody>
      </p:sp>
      <p:sp>
        <p:nvSpPr>
          <p:cNvPr id="4" name="Date Placeholder 3"/>
          <p:cNvSpPr>
            <a:spLocks noGrp="1"/>
          </p:cNvSpPr>
          <p:nvPr>
            <p:ph type="dt" sz="half" idx="10"/>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28</a:t>
            </a:fld>
            <a:endParaRPr lang="en-US" dirty="0"/>
          </a:p>
        </p:txBody>
      </p:sp>
      <p:grpSp>
        <p:nvGrpSpPr>
          <p:cNvPr id="39" name="Group 38"/>
          <p:cNvGrpSpPr/>
          <p:nvPr/>
        </p:nvGrpSpPr>
        <p:grpSpPr>
          <a:xfrm>
            <a:off x="4244839" y="1752600"/>
            <a:ext cx="4746761" cy="1944682"/>
            <a:chOff x="1358557" y="3799163"/>
            <a:chExt cx="6521211" cy="2592719"/>
          </a:xfrm>
        </p:grpSpPr>
        <p:pic>
          <p:nvPicPr>
            <p:cNvPr id="22" name="Picture 3" descr="Q:\HFM\LHCD-11T\MBH Coil &amp; Magnet info &amp; pictures\MBHSP01 SKIN WELDING\DSC0230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6831" t="17726" r="35794" b="34504"/>
            <a:stretch/>
          </p:blipFill>
          <p:spPr bwMode="auto">
            <a:xfrm>
              <a:off x="3225891" y="3799163"/>
              <a:ext cx="2641417" cy="2592719"/>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23"/>
            <p:cNvGrpSpPr/>
            <p:nvPr/>
          </p:nvGrpSpPr>
          <p:grpSpPr>
            <a:xfrm>
              <a:off x="1358557" y="4054213"/>
              <a:ext cx="1981200" cy="2027112"/>
              <a:chOff x="3276593" y="4802393"/>
              <a:chExt cx="1384297" cy="1506956"/>
            </a:xfrm>
          </p:grpSpPr>
          <p:pic>
            <p:nvPicPr>
              <p:cNvPr id="25" name="Picture 2" descr="P:\nobrega\11 Tesla Dipole\MBH Coil &amp; Magnet info &amp; pictures\MBHSP01 cold mass\MBHSP01 SKIN WELDING\DSC02301 lef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593" y="4802393"/>
                <a:ext cx="1384297" cy="1506956"/>
              </a:xfrm>
              <a:prstGeom prst="ellipse">
                <a:avLst/>
              </a:prstGeom>
              <a:ln w="63500" cap="rnd">
                <a:solidFill>
                  <a:schemeClr val="bg2"/>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3524549" y="4952993"/>
                <a:ext cx="530796" cy="276998"/>
              </a:xfrm>
              <a:prstGeom prst="rect">
                <a:avLst/>
              </a:prstGeom>
              <a:solidFill>
                <a:schemeClr val="bg1"/>
              </a:solidFill>
            </p:spPr>
            <p:txBody>
              <a:bodyPr wrap="square" rtlCol="0">
                <a:spAutoFit/>
              </a:bodyPr>
              <a:lstStyle/>
              <a:p>
                <a:r>
                  <a:rPr lang="en-US" sz="1200" dirty="0" smtClean="0"/>
                  <a:t>Gaps</a:t>
                </a:r>
              </a:p>
            </p:txBody>
          </p:sp>
          <p:cxnSp>
            <p:nvCxnSpPr>
              <p:cNvPr id="27" name="Straight Arrow Connector 26"/>
              <p:cNvCxnSpPr/>
              <p:nvPr/>
            </p:nvCxnSpPr>
            <p:spPr>
              <a:xfrm flipH="1" flipV="1">
                <a:off x="3794554" y="5229995"/>
                <a:ext cx="213139" cy="573813"/>
              </a:xfrm>
              <a:prstGeom prst="straightConnector1">
                <a:avLst/>
              </a:prstGeom>
              <a:ln w="1905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6" idx="2"/>
              </p:cNvCxnSpPr>
              <p:nvPr/>
            </p:nvCxnSpPr>
            <p:spPr>
              <a:xfrm flipH="1" flipV="1">
                <a:off x="3789954" y="5229999"/>
                <a:ext cx="178796" cy="214941"/>
              </a:xfrm>
              <a:prstGeom prst="straightConnector1">
                <a:avLst/>
              </a:prstGeom>
              <a:ln w="1905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5822368" y="3995265"/>
              <a:ext cx="2057400" cy="2200513"/>
              <a:chOff x="5252737" y="4800600"/>
              <a:chExt cx="1374060" cy="1508760"/>
            </a:xfrm>
          </p:grpSpPr>
          <p:pic>
            <p:nvPicPr>
              <p:cNvPr id="30" name="Picture 3" descr="P:\nobrega\11 Tesla Dipole\MBH Coil &amp; Magnet info &amp; pictures\MBHSP01 cold mass\MBHSP01 SKIN WELDING\DSC02301 right.jpg"/>
              <p:cNvPicPr>
                <a:picLocks noChangeAspect="1" noChangeArrowheads="1"/>
              </p:cNvPicPr>
              <p:nvPr/>
            </p:nvPicPr>
            <p:blipFill rotWithShape="1">
              <a:blip r:embed="rId4">
                <a:extLst>
                  <a:ext uri="{28A0092B-C50C-407E-A947-70E740481C1C}">
                    <a14:useLocalDpi xmlns:a14="http://schemas.microsoft.com/office/drawing/2010/main" val="0"/>
                  </a:ext>
                </a:extLst>
              </a:blip>
              <a:srcRect b="13027"/>
              <a:stretch/>
            </p:blipFill>
            <p:spPr bwMode="auto">
              <a:xfrm>
                <a:off x="5252737" y="4800600"/>
                <a:ext cx="1374060" cy="1508760"/>
              </a:xfrm>
              <a:prstGeom prst="ellipse">
                <a:avLst/>
              </a:prstGeom>
              <a:ln w="63500" cap="rnd">
                <a:solidFill>
                  <a:schemeClr val="bg2"/>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6078117" y="5417380"/>
                <a:ext cx="458249" cy="253210"/>
              </a:xfrm>
              <a:prstGeom prst="rect">
                <a:avLst/>
              </a:prstGeom>
              <a:solidFill>
                <a:schemeClr val="bg1"/>
              </a:solidFill>
            </p:spPr>
            <p:txBody>
              <a:bodyPr wrap="square" rtlCol="0">
                <a:spAutoFit/>
              </a:bodyPr>
              <a:lstStyle/>
              <a:p>
                <a:r>
                  <a:rPr lang="en-US" sz="1200" dirty="0" smtClean="0"/>
                  <a:t>Gap</a:t>
                </a:r>
              </a:p>
            </p:txBody>
          </p:sp>
          <p:cxnSp>
            <p:nvCxnSpPr>
              <p:cNvPr id="32" name="Straight Arrow Connector 31"/>
              <p:cNvCxnSpPr/>
              <p:nvPr/>
            </p:nvCxnSpPr>
            <p:spPr>
              <a:xfrm>
                <a:off x="5715000" y="5334000"/>
                <a:ext cx="363116" cy="221880"/>
              </a:xfrm>
              <a:prstGeom prst="straightConnector1">
                <a:avLst/>
              </a:prstGeom>
              <a:ln w="1905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5715000" y="5555880"/>
                <a:ext cx="363116" cy="138500"/>
              </a:xfrm>
              <a:prstGeom prst="straightConnector1">
                <a:avLst/>
              </a:prstGeom>
              <a:ln w="1905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pic>
        <p:nvPicPr>
          <p:cNvPr id="34" name="Picture 2" descr="P:\nobrega\11 Tesla Dipole\MBH Coil &amp; Magnet info &amp; pictures\MBHSP01 cold mass\MBHSP01 End Deformations\DSC02382.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804" b="1"/>
          <a:stretch/>
        </p:blipFill>
        <p:spPr bwMode="auto">
          <a:xfrm>
            <a:off x="4644434" y="3886200"/>
            <a:ext cx="4380615" cy="2444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14027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Shell Welding Stress</a:t>
            </a:r>
            <a:endParaRPr lang="en-US" dirty="0"/>
          </a:p>
        </p:txBody>
      </p:sp>
      <p:sp>
        <p:nvSpPr>
          <p:cNvPr id="8" name="Content Placeholder 7"/>
          <p:cNvSpPr>
            <a:spLocks noGrp="1"/>
          </p:cNvSpPr>
          <p:nvPr>
            <p:ph sz="half" idx="1"/>
          </p:nvPr>
        </p:nvSpPr>
        <p:spPr>
          <a:xfrm>
            <a:off x="457200" y="1600200"/>
            <a:ext cx="3276600" cy="4525963"/>
          </a:xfrm>
        </p:spPr>
        <p:txBody>
          <a:bodyPr/>
          <a:lstStyle/>
          <a:p>
            <a:r>
              <a:rPr lang="en-US" dirty="0" smtClean="0"/>
              <a:t>High shell welding stress due to bending</a:t>
            </a:r>
          </a:p>
          <a:p>
            <a:r>
              <a:rPr lang="en-US" dirty="0" smtClean="0"/>
              <a:t>Step increase in shell stress after fill pass 2 was a result of poor visibility due to camera support issues</a:t>
            </a:r>
          </a:p>
        </p:txBody>
      </p:sp>
      <p:sp>
        <p:nvSpPr>
          <p:cNvPr id="9" name="Content Placeholder 8"/>
          <p:cNvSpPr>
            <a:spLocks noGrp="1"/>
          </p:cNvSpPr>
          <p:nvPr>
            <p:ph sz="half" idx="2"/>
          </p:nvPr>
        </p:nvSpPr>
        <p:spPr/>
        <p:txBody>
          <a:bodyPr/>
          <a:lstStyle/>
          <a:p>
            <a:endParaRPr lang="en-US"/>
          </a:p>
        </p:txBody>
      </p:sp>
      <p:sp>
        <p:nvSpPr>
          <p:cNvPr id="4" name="Date Placeholder 3"/>
          <p:cNvSpPr>
            <a:spLocks noGrp="1"/>
          </p:cNvSpPr>
          <p:nvPr>
            <p:ph type="dt" sz="half" idx="10"/>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29</a:t>
            </a:fld>
            <a:endParaRPr lang="en-US" dirty="0"/>
          </a:p>
        </p:txBody>
      </p:sp>
      <p:graphicFrame>
        <p:nvGraphicFramePr>
          <p:cNvPr id="10" name="Chart 9"/>
          <p:cNvGraphicFramePr>
            <a:graphicFrameLocks/>
          </p:cNvGraphicFramePr>
          <p:nvPr>
            <p:extLst>
              <p:ext uri="{D42A27DB-BD31-4B8C-83A1-F6EECF244321}">
                <p14:modId xmlns:p14="http://schemas.microsoft.com/office/powerpoint/2010/main" val="1570592353"/>
              </p:ext>
            </p:extLst>
          </p:nvPr>
        </p:nvGraphicFramePr>
        <p:xfrm>
          <a:off x="3352800" y="3810000"/>
          <a:ext cx="5715000" cy="2514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a:graphicFrameLocks/>
          </p:cNvGraphicFramePr>
          <p:nvPr>
            <p:extLst>
              <p:ext uri="{D42A27DB-BD31-4B8C-83A1-F6EECF244321}">
                <p14:modId xmlns:p14="http://schemas.microsoft.com/office/powerpoint/2010/main" val="4250777463"/>
              </p:ext>
            </p:extLst>
          </p:nvPr>
        </p:nvGraphicFramePr>
        <p:xfrm>
          <a:off x="4114800" y="1219200"/>
          <a:ext cx="4953000" cy="25690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773631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Demonstrator Dipole</a:t>
            </a:r>
            <a:br>
              <a:rPr lang="en-US" dirty="0"/>
            </a:br>
            <a:r>
              <a:rPr lang="en-US" dirty="0"/>
              <a:t> </a:t>
            </a:r>
            <a:r>
              <a:rPr lang="en-US" dirty="0" smtClean="0"/>
              <a:t>As Built Cold </a:t>
            </a:r>
            <a:r>
              <a:rPr lang="en-US" dirty="0"/>
              <a:t>Mass Parameters</a:t>
            </a:r>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dirty="0" smtClean="0"/>
              <a:t>DS Dipole MBHSP01  </a:t>
            </a:r>
          </a:p>
          <a:p>
            <a:r>
              <a:rPr lang="en-US" dirty="0"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dirty="0" smtClean="0"/>
              <a:t>Fred Nobrega	            </a:t>
            </a:r>
            <a:fld id="{B6F15528-21DE-4FAA-801E-634DDDAF4B2B}" type="slidenum">
              <a:rPr lang="en-US" smtClean="0"/>
              <a:pPr/>
              <a:t>3</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243603502"/>
              </p:ext>
            </p:extLst>
          </p:nvPr>
        </p:nvGraphicFramePr>
        <p:xfrm>
          <a:off x="152399" y="1600200"/>
          <a:ext cx="8839202" cy="4495806"/>
        </p:xfrm>
        <a:graphic>
          <a:graphicData uri="http://schemas.openxmlformats.org/drawingml/2006/table">
            <a:tbl>
              <a:tblPr>
                <a:tableStyleId>{69CF1AB2-1976-4502-BF36-3FF5EA218861}</a:tableStyleId>
              </a:tblPr>
              <a:tblGrid>
                <a:gridCol w="2590801"/>
                <a:gridCol w="1660855"/>
                <a:gridCol w="1212739"/>
                <a:gridCol w="3374807"/>
              </a:tblGrid>
              <a:tr h="321129">
                <a:tc>
                  <a:txBody>
                    <a:bodyPr/>
                    <a:lstStyle/>
                    <a:p>
                      <a:pPr marL="0" marR="0" algn="ctr">
                        <a:spcBef>
                          <a:spcPts val="250"/>
                        </a:spcBef>
                        <a:spcAft>
                          <a:spcPts val="125"/>
                        </a:spcAft>
                      </a:pPr>
                      <a:r>
                        <a:rPr lang="en-GB" sz="2000" b="1" dirty="0"/>
                        <a:t>Parameter</a:t>
                      </a:r>
                      <a:endParaRPr lang="en-US" sz="2000" b="1" dirty="0">
                        <a:latin typeface="+mn-lt"/>
                        <a:ea typeface="Times New Roman"/>
                        <a:cs typeface="Times New Roman"/>
                      </a:endParaRPr>
                    </a:p>
                  </a:txBody>
                  <a:tcPr marL="68580" marR="68580" marT="0" marB="0" anchor="ctr"/>
                </a:tc>
                <a:tc>
                  <a:txBody>
                    <a:bodyPr/>
                    <a:lstStyle/>
                    <a:p>
                      <a:pPr marL="0" marR="0" algn="ctr">
                        <a:spcBef>
                          <a:spcPts val="250"/>
                        </a:spcBef>
                        <a:spcAft>
                          <a:spcPts val="125"/>
                        </a:spcAft>
                      </a:pPr>
                      <a:r>
                        <a:rPr lang="en-US" sz="2000" b="1" dirty="0" smtClean="0">
                          <a:latin typeface="+mn-lt"/>
                          <a:ea typeface="Times New Roman"/>
                          <a:cs typeface="Times New Roman"/>
                        </a:rPr>
                        <a:t>Specification</a:t>
                      </a:r>
                      <a:endParaRPr lang="en-US" sz="2000" b="1" dirty="0">
                        <a:latin typeface="+mn-lt"/>
                        <a:ea typeface="Times New Roman"/>
                        <a:cs typeface="Times New Roman"/>
                      </a:endParaRPr>
                    </a:p>
                  </a:txBody>
                  <a:tcPr marL="68580" marR="68580" marT="0" marB="0" anchor="ctr"/>
                </a:tc>
                <a:tc>
                  <a:txBody>
                    <a:bodyPr/>
                    <a:lstStyle/>
                    <a:p>
                      <a:pPr marL="0" marR="0" algn="ctr">
                        <a:spcBef>
                          <a:spcPts val="250"/>
                        </a:spcBef>
                        <a:spcAft>
                          <a:spcPts val="125"/>
                        </a:spcAft>
                      </a:pPr>
                      <a:r>
                        <a:rPr lang="en-GB" sz="2000" b="1" dirty="0" smtClean="0"/>
                        <a:t>As Built</a:t>
                      </a:r>
                      <a:endParaRPr lang="en-US" sz="2000" b="1" dirty="0">
                        <a:latin typeface="+mn-lt"/>
                        <a:ea typeface="Times New Roman"/>
                        <a:cs typeface="Times New Roman"/>
                      </a:endParaRPr>
                    </a:p>
                  </a:txBody>
                  <a:tcPr marL="68580" marR="68580" marT="0" marB="0" anchor="ctr"/>
                </a:tc>
                <a:tc rowSpan="14">
                  <a:txBody>
                    <a:bodyPr/>
                    <a:lstStyle/>
                    <a:p>
                      <a:pPr marL="0" marR="0" algn="ctr">
                        <a:spcBef>
                          <a:spcPts val="250"/>
                        </a:spcBef>
                        <a:spcAft>
                          <a:spcPts val="125"/>
                        </a:spcAft>
                      </a:pPr>
                      <a:endParaRPr lang="en-US" sz="1000" dirty="0">
                        <a:latin typeface="Verdana"/>
                        <a:ea typeface="Times New Roman"/>
                        <a:cs typeface="Times New Roman"/>
                      </a:endParaRPr>
                    </a:p>
                  </a:txBody>
                  <a:tcPr marL="68580" marR="68580" marT="0" marB="0">
                    <a:solidFill>
                      <a:schemeClr val="bg1"/>
                    </a:solidFill>
                  </a:tcPr>
                </a:tc>
              </a:tr>
              <a:tr h="321129">
                <a:tc>
                  <a:txBody>
                    <a:bodyPr/>
                    <a:lstStyle/>
                    <a:p>
                      <a:pPr marL="0" marR="0">
                        <a:spcBef>
                          <a:spcPts val="250"/>
                        </a:spcBef>
                        <a:spcAft>
                          <a:spcPts val="125"/>
                        </a:spcAft>
                      </a:pPr>
                      <a:r>
                        <a:rPr lang="en-GB" sz="1800" dirty="0"/>
                        <a:t>Yoke ID, mm</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US" sz="1800" dirty="0" smtClean="0">
                          <a:latin typeface="+mn-lt"/>
                          <a:ea typeface="Times New Roman"/>
                          <a:cs typeface="Times New Roman"/>
                        </a:rPr>
                        <a:t>160..200</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a:t>174.5</a:t>
                      </a:r>
                      <a:endParaRPr lang="en-US" sz="1800" dirty="0">
                        <a:latin typeface="+mn-lt"/>
                        <a:ea typeface="Times New Roman"/>
                        <a:cs typeface="Times New Roman"/>
                      </a:endParaRPr>
                    </a:p>
                  </a:txBody>
                  <a:tcPr marL="68580" marR="68580" marT="0" marB="0"/>
                </a:tc>
                <a:tc vMerge="1">
                  <a:txBody>
                    <a:bodyPr/>
                    <a:lstStyle/>
                    <a:p>
                      <a:pPr marL="0" marR="0">
                        <a:spcBef>
                          <a:spcPts val="250"/>
                        </a:spcBef>
                        <a:spcAft>
                          <a:spcPts val="125"/>
                        </a:spcAft>
                      </a:pPr>
                      <a:endParaRPr lang="en-GB" sz="1800" dirty="0">
                        <a:latin typeface="+mn-lt"/>
                        <a:ea typeface="Cambria"/>
                        <a:cs typeface="Times New Roman"/>
                      </a:endParaRPr>
                    </a:p>
                  </a:txBody>
                  <a:tcPr marL="68580" marR="68580" marT="0" marB="0"/>
                </a:tc>
              </a:tr>
              <a:tr h="321129">
                <a:tc>
                  <a:txBody>
                    <a:bodyPr/>
                    <a:lstStyle/>
                    <a:p>
                      <a:pPr marL="0" marR="0">
                        <a:spcBef>
                          <a:spcPts val="250"/>
                        </a:spcBef>
                        <a:spcAft>
                          <a:spcPts val="125"/>
                        </a:spcAft>
                      </a:pPr>
                      <a:r>
                        <a:rPr lang="en-GB" sz="1800" dirty="0"/>
                        <a:t>Yoke OD, mm</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US" sz="1800" dirty="0" smtClean="0">
                          <a:latin typeface="+mn-lt"/>
                          <a:ea typeface="Times New Roman"/>
                          <a:cs typeface="Times New Roman"/>
                        </a:rPr>
                        <a:t>400</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endParaRPr lang="en-US" sz="1800" dirty="0">
                        <a:latin typeface="+mn-lt"/>
                        <a:ea typeface="Times New Roman"/>
                        <a:cs typeface="Times New Roman"/>
                      </a:endParaRPr>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Yoke length, mm</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US" sz="1800" dirty="0" smtClean="0">
                          <a:latin typeface="+mn-lt"/>
                          <a:ea typeface="Times New Roman"/>
                          <a:cs typeface="Times New Roman"/>
                        </a:rPr>
                        <a:t>1700</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smtClean="0"/>
                        <a:t>1980</a:t>
                      </a:r>
                      <a:endParaRPr lang="en-US" sz="1800" dirty="0">
                        <a:solidFill>
                          <a:schemeClr val="tx1"/>
                        </a:solidFill>
                        <a:latin typeface="+mn-lt"/>
                        <a:ea typeface="Times New Roman"/>
                        <a:cs typeface="Times New Roman"/>
                      </a:endParaRPr>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Number of alignment keys</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US" sz="1800" dirty="0" smtClean="0">
                          <a:latin typeface="+mn-lt"/>
                          <a:ea typeface="Times New Roman"/>
                          <a:cs typeface="Times New Roman"/>
                        </a:rPr>
                        <a:t>2</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endParaRPr lang="en-US" sz="1800" dirty="0">
                        <a:latin typeface="+mn-lt"/>
                        <a:ea typeface="Times New Roman"/>
                        <a:cs typeface="Times New Roman"/>
                      </a:endParaRPr>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Alignment keys material</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smtClean="0"/>
                        <a:t>bronze</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endParaRPr lang="en-US" sz="1800" dirty="0">
                        <a:latin typeface="+mn-lt"/>
                        <a:ea typeface="Times New Roman"/>
                        <a:cs typeface="Times New Roman"/>
                      </a:endParaRPr>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Clamps material</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a:t>Al</a:t>
                      </a:r>
                      <a:endParaRPr lang="en-US" sz="1800" dirty="0">
                        <a:latin typeface="+mn-lt"/>
                        <a:ea typeface="Times New Roman"/>
                        <a:cs typeface="Times New Roman"/>
                      </a:endParaRPr>
                    </a:p>
                  </a:txBody>
                  <a:tcPr marL="68580" marR="68580" marT="0" marB="0"/>
                </a:tc>
                <a:tc>
                  <a:txBody>
                    <a:bodyPr/>
                    <a:lstStyle/>
                    <a:p>
                      <a:pPr algn="ctr"/>
                      <a:r>
                        <a:rPr lang="en-US" dirty="0" smtClean="0"/>
                        <a:t>7075-T6</a:t>
                      </a:r>
                      <a:endParaRPr lang="en-US" dirty="0"/>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End fillers material</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a:t>316L</a:t>
                      </a:r>
                      <a:endParaRPr lang="en-US" sz="1800" dirty="0">
                        <a:latin typeface="+mn-lt"/>
                        <a:ea typeface="Times New Roman"/>
                        <a:cs typeface="Times New Roman"/>
                      </a:endParaRPr>
                    </a:p>
                  </a:txBody>
                  <a:tcPr marL="68580" marR="68580" marT="0" marB="0"/>
                </a:tc>
                <a:tc>
                  <a:txBody>
                    <a:bodyPr/>
                    <a:lstStyle/>
                    <a:p>
                      <a:endParaRPr lang="en-US" dirty="0"/>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Total end filler length, mm</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US" sz="1800" dirty="0" smtClean="0">
                          <a:latin typeface="+mn-lt"/>
                          <a:ea typeface="Times New Roman"/>
                          <a:cs typeface="Times New Roman"/>
                        </a:rPr>
                        <a:t>330</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smtClean="0">
                          <a:solidFill>
                            <a:schemeClr val="tx1"/>
                          </a:solidFill>
                        </a:rPr>
                        <a:t>355</a:t>
                      </a:r>
                      <a:endParaRPr lang="en-US" sz="1800" dirty="0">
                        <a:solidFill>
                          <a:schemeClr val="tx1"/>
                        </a:solidFill>
                        <a:latin typeface="+mn-lt"/>
                        <a:ea typeface="Times New Roman"/>
                        <a:cs typeface="Times New Roman"/>
                      </a:endParaRPr>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Skin material </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smtClean="0"/>
                        <a:t>304L</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endParaRPr lang="en-US" sz="1800" dirty="0">
                        <a:latin typeface="+mn-lt"/>
                        <a:ea typeface="Times New Roman"/>
                        <a:cs typeface="Times New Roman"/>
                      </a:endParaRPr>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Skin thickness, mm</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US" sz="1800" dirty="0" smtClean="0">
                          <a:latin typeface="+mn-lt"/>
                          <a:ea typeface="Times New Roman"/>
                          <a:cs typeface="Times New Roman"/>
                        </a:rPr>
                        <a:t>12</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smtClean="0"/>
                        <a:t>12.7</a:t>
                      </a:r>
                      <a:endParaRPr lang="en-US" sz="1800" dirty="0">
                        <a:latin typeface="+mn-lt"/>
                        <a:ea typeface="Times New Roman"/>
                        <a:cs typeface="Times New Roman"/>
                      </a:endParaRPr>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Cold mass length, mm</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US" sz="1800" dirty="0" smtClean="0">
                          <a:latin typeface="+mn-lt"/>
                          <a:ea typeface="Times New Roman"/>
                          <a:cs typeface="Times New Roman"/>
                        </a:rPr>
                        <a:t>1970</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smtClean="0"/>
                        <a:t>2154</a:t>
                      </a:r>
                      <a:endParaRPr lang="en-US" sz="1800" dirty="0">
                        <a:solidFill>
                          <a:schemeClr val="tx1"/>
                        </a:solidFill>
                        <a:latin typeface="+mn-lt"/>
                        <a:ea typeface="Times New Roman"/>
                        <a:cs typeface="Times New Roman"/>
                      </a:endParaRPr>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End plate material</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US" sz="1800" dirty="0" smtClean="0">
                          <a:latin typeface="+mn-lt"/>
                          <a:ea typeface="Times New Roman"/>
                          <a:cs typeface="Times New Roman"/>
                        </a:rPr>
                        <a:t>316LN</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r>
                        <a:rPr lang="en-GB" sz="1800" dirty="0" smtClean="0"/>
                        <a:t>304L</a:t>
                      </a:r>
                      <a:endParaRPr lang="en-US" sz="1800" dirty="0">
                        <a:latin typeface="+mn-lt"/>
                        <a:ea typeface="Times New Roman"/>
                        <a:cs typeface="Times New Roman"/>
                      </a:endParaRPr>
                    </a:p>
                  </a:txBody>
                  <a:tcPr marL="68580" marR="68580" marT="0" marB="0"/>
                </a:tc>
                <a:tc vMerge="1">
                  <a:txBody>
                    <a:bodyPr/>
                    <a:lstStyle/>
                    <a:p>
                      <a:endParaRPr lang="en-US"/>
                    </a:p>
                  </a:txBody>
                  <a:tcPr/>
                </a:tc>
              </a:tr>
              <a:tr h="321129">
                <a:tc>
                  <a:txBody>
                    <a:bodyPr/>
                    <a:lstStyle/>
                    <a:p>
                      <a:pPr marL="0" marR="0">
                        <a:spcBef>
                          <a:spcPts val="250"/>
                        </a:spcBef>
                        <a:spcAft>
                          <a:spcPts val="125"/>
                        </a:spcAft>
                      </a:pPr>
                      <a:r>
                        <a:rPr lang="en-GB" sz="1800" dirty="0"/>
                        <a:t>End plate thickness, mm</a:t>
                      </a:r>
                      <a:endParaRPr lang="en-US" sz="1800" dirty="0">
                        <a:latin typeface="+mn-lt"/>
                        <a:ea typeface="Times New Roman"/>
                        <a:cs typeface="Times New Roman"/>
                      </a:endParaRPr>
                    </a:p>
                  </a:txBody>
                  <a:tcPr marL="68580" marR="68580" marT="0" marB="0"/>
                </a:tc>
                <a:tc>
                  <a:txBody>
                    <a:bodyPr/>
                    <a:lstStyle/>
                    <a:p>
                      <a:pPr marL="0" marR="0" indent="0" algn="ctr" defTabSz="914400" rtl="0" eaLnBrk="1" fontAlgn="auto" latinLnBrk="0" hangingPunct="1">
                        <a:lnSpc>
                          <a:spcPct val="100000"/>
                        </a:lnSpc>
                        <a:spcBef>
                          <a:spcPts val="250"/>
                        </a:spcBef>
                        <a:spcAft>
                          <a:spcPts val="125"/>
                        </a:spcAft>
                        <a:buClrTx/>
                        <a:buSzTx/>
                        <a:buFontTx/>
                        <a:buNone/>
                        <a:tabLst/>
                        <a:defRPr/>
                      </a:pPr>
                      <a:r>
                        <a:rPr lang="en-GB" sz="1800" dirty="0" smtClean="0"/>
                        <a:t>50</a:t>
                      </a:r>
                      <a:endParaRPr lang="en-US" sz="1800" dirty="0">
                        <a:latin typeface="+mn-lt"/>
                        <a:ea typeface="Times New Roman"/>
                        <a:cs typeface="Times New Roman"/>
                      </a:endParaRPr>
                    </a:p>
                  </a:txBody>
                  <a:tcPr marL="68580" marR="68580" marT="0" marB="0"/>
                </a:tc>
                <a:tc>
                  <a:txBody>
                    <a:bodyPr/>
                    <a:lstStyle/>
                    <a:p>
                      <a:pPr marL="0" marR="0" algn="ctr">
                        <a:spcBef>
                          <a:spcPts val="250"/>
                        </a:spcBef>
                        <a:spcAft>
                          <a:spcPts val="125"/>
                        </a:spcAft>
                      </a:pPr>
                      <a:endParaRPr lang="en-US" sz="1800" dirty="0">
                        <a:latin typeface="+mn-lt"/>
                        <a:ea typeface="Times New Roman"/>
                        <a:cs typeface="Times New Roman"/>
                      </a:endParaRPr>
                    </a:p>
                  </a:txBody>
                  <a:tcPr marL="68580" marR="68580" marT="0" marB="0"/>
                </a:tc>
                <a:tc vMerge="1">
                  <a:txBody>
                    <a:bodyPr/>
                    <a:lstStyle/>
                    <a:p>
                      <a:endParaRPr lang="en-US"/>
                    </a:p>
                  </a:txBody>
                  <a:tcPr/>
                </a:tc>
              </a:tr>
            </a:tbl>
          </a:graphicData>
        </a:graphic>
      </p:graphicFrame>
      <p:grpSp>
        <p:nvGrpSpPr>
          <p:cNvPr id="9" name="Group 8"/>
          <p:cNvGrpSpPr/>
          <p:nvPr/>
        </p:nvGrpSpPr>
        <p:grpSpPr>
          <a:xfrm>
            <a:off x="5638800" y="1676400"/>
            <a:ext cx="3276600" cy="4255532"/>
            <a:chOff x="5715000" y="1676400"/>
            <a:chExt cx="3276600" cy="4255532"/>
          </a:xfrm>
        </p:grpSpPr>
        <p:pic>
          <p:nvPicPr>
            <p:cNvPr id="10" name="Picture 9" descr="cold mass.jpg"/>
            <p:cNvPicPr>
              <a:picLocks noChangeAspect="1"/>
            </p:cNvPicPr>
            <p:nvPr/>
          </p:nvPicPr>
          <p:blipFill>
            <a:blip r:embed="rId2"/>
            <a:stretch>
              <a:fillRect/>
            </a:stretch>
          </p:blipFill>
          <p:spPr>
            <a:xfrm>
              <a:off x="5715000" y="1905000"/>
              <a:ext cx="3251315" cy="3962400"/>
            </a:xfrm>
            <a:prstGeom prst="rect">
              <a:avLst/>
            </a:prstGeom>
          </p:spPr>
        </p:pic>
        <p:cxnSp>
          <p:nvCxnSpPr>
            <p:cNvPr id="11" name="Straight Connector 10"/>
            <p:cNvCxnSpPr>
              <a:stCxn id="16" idx="2"/>
            </p:cNvCxnSpPr>
            <p:nvPr/>
          </p:nvCxnSpPr>
          <p:spPr>
            <a:xfrm rot="16200000" flipH="1">
              <a:off x="6080113" y="2270113"/>
              <a:ext cx="316468" cy="324906"/>
            </a:xfrm>
            <a:prstGeom prst="line">
              <a:avLst/>
            </a:prstGeom>
            <a:ln>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17" idx="0"/>
            </p:cNvCxnSpPr>
            <p:nvPr/>
          </p:nvCxnSpPr>
          <p:spPr>
            <a:xfrm rot="16200000" flipV="1">
              <a:off x="6838950" y="5276850"/>
              <a:ext cx="381000" cy="190500"/>
            </a:xfrm>
            <a:prstGeom prst="line">
              <a:avLst/>
            </a:prstGeom>
            <a:ln>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9" idx="0"/>
            </p:cNvCxnSpPr>
            <p:nvPr/>
          </p:nvCxnSpPr>
          <p:spPr>
            <a:xfrm rot="5400000" flipH="1" flipV="1">
              <a:off x="6019800" y="5029200"/>
              <a:ext cx="762000" cy="304800"/>
            </a:xfrm>
            <a:prstGeom prst="line">
              <a:avLst/>
            </a:prstGeom>
            <a:ln>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200900" y="2324100"/>
              <a:ext cx="914400" cy="533400"/>
            </a:xfrm>
            <a:prstGeom prst="line">
              <a:avLst/>
            </a:prstGeom>
            <a:ln>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22" idx="2"/>
            </p:cNvCxnSpPr>
            <p:nvPr/>
          </p:nvCxnSpPr>
          <p:spPr>
            <a:xfrm rot="16200000" flipH="1">
              <a:off x="7176016" y="2146816"/>
              <a:ext cx="240268" cy="38100"/>
            </a:xfrm>
            <a:prstGeom prst="line">
              <a:avLst/>
            </a:prstGeom>
            <a:ln>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791200" y="1905000"/>
              <a:ext cx="569387" cy="369332"/>
            </a:xfrm>
            <a:prstGeom prst="rect">
              <a:avLst/>
            </a:prstGeom>
            <a:noFill/>
          </p:spPr>
          <p:txBody>
            <a:bodyPr wrap="none" rtlCol="0">
              <a:spAutoFit/>
            </a:bodyPr>
            <a:lstStyle/>
            <a:p>
              <a:r>
                <a:rPr lang="en-US" dirty="0" smtClean="0"/>
                <a:t>Skin</a:t>
              </a:r>
              <a:endParaRPr lang="en-US" dirty="0"/>
            </a:p>
          </p:txBody>
        </p:sp>
        <p:sp>
          <p:nvSpPr>
            <p:cNvPr id="17" name="TextBox 16"/>
            <p:cNvSpPr txBox="1"/>
            <p:nvPr/>
          </p:nvSpPr>
          <p:spPr>
            <a:xfrm>
              <a:off x="6705600" y="5562600"/>
              <a:ext cx="838200" cy="369332"/>
            </a:xfrm>
            <a:prstGeom prst="rect">
              <a:avLst/>
            </a:prstGeom>
            <a:noFill/>
          </p:spPr>
          <p:txBody>
            <a:bodyPr wrap="square" rtlCol="0">
              <a:spAutoFit/>
            </a:bodyPr>
            <a:lstStyle/>
            <a:p>
              <a:r>
                <a:rPr lang="en-US" dirty="0" smtClean="0"/>
                <a:t>Clamp</a:t>
              </a:r>
              <a:endParaRPr lang="en-US" dirty="0"/>
            </a:p>
          </p:txBody>
        </p:sp>
        <p:sp>
          <p:nvSpPr>
            <p:cNvPr id="18" name="TextBox 17"/>
            <p:cNvSpPr txBox="1"/>
            <p:nvPr/>
          </p:nvSpPr>
          <p:spPr>
            <a:xfrm>
              <a:off x="7848600" y="1676400"/>
              <a:ext cx="1143000" cy="646331"/>
            </a:xfrm>
            <a:prstGeom prst="rect">
              <a:avLst/>
            </a:prstGeom>
            <a:noFill/>
          </p:spPr>
          <p:txBody>
            <a:bodyPr wrap="square" rtlCol="0">
              <a:spAutoFit/>
            </a:bodyPr>
            <a:lstStyle/>
            <a:p>
              <a:r>
                <a:rPr lang="en-US" dirty="0" smtClean="0"/>
                <a:t>Alignment Keys</a:t>
              </a:r>
              <a:endParaRPr lang="en-US" dirty="0"/>
            </a:p>
          </p:txBody>
        </p:sp>
        <p:sp>
          <p:nvSpPr>
            <p:cNvPr id="19" name="TextBox 18"/>
            <p:cNvSpPr txBox="1"/>
            <p:nvPr/>
          </p:nvSpPr>
          <p:spPr>
            <a:xfrm>
              <a:off x="5867400" y="5562600"/>
              <a:ext cx="762000" cy="369332"/>
            </a:xfrm>
            <a:prstGeom prst="rect">
              <a:avLst/>
            </a:prstGeom>
            <a:noFill/>
          </p:spPr>
          <p:txBody>
            <a:bodyPr wrap="square" rtlCol="0">
              <a:spAutoFit/>
            </a:bodyPr>
            <a:lstStyle/>
            <a:p>
              <a:r>
                <a:rPr lang="en-US" dirty="0" smtClean="0"/>
                <a:t>Yoke</a:t>
              </a:r>
              <a:endParaRPr lang="en-US" dirty="0"/>
            </a:p>
          </p:txBody>
        </p:sp>
        <p:cxnSp>
          <p:nvCxnSpPr>
            <p:cNvPr id="20" name="Straight Connector 19"/>
            <p:cNvCxnSpPr>
              <a:stCxn id="21" idx="0"/>
            </p:cNvCxnSpPr>
            <p:nvPr/>
          </p:nvCxnSpPr>
          <p:spPr>
            <a:xfrm rot="16200000" flipV="1">
              <a:off x="7543800" y="4648200"/>
              <a:ext cx="1143000" cy="685800"/>
            </a:xfrm>
            <a:prstGeom prst="line">
              <a:avLst/>
            </a:prstGeom>
            <a:ln>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077200" y="5562600"/>
              <a:ext cx="762000" cy="369332"/>
            </a:xfrm>
            <a:prstGeom prst="rect">
              <a:avLst/>
            </a:prstGeom>
            <a:noFill/>
          </p:spPr>
          <p:txBody>
            <a:bodyPr wrap="square" rtlCol="0">
              <a:spAutoFit/>
            </a:bodyPr>
            <a:lstStyle/>
            <a:p>
              <a:r>
                <a:rPr lang="en-US" dirty="0" smtClean="0"/>
                <a:t>Collar</a:t>
              </a:r>
              <a:endParaRPr lang="en-US" dirty="0"/>
            </a:p>
          </p:txBody>
        </p:sp>
        <p:sp>
          <p:nvSpPr>
            <p:cNvPr id="22" name="TextBox 21"/>
            <p:cNvSpPr txBox="1"/>
            <p:nvPr/>
          </p:nvSpPr>
          <p:spPr>
            <a:xfrm>
              <a:off x="6781800" y="1676400"/>
              <a:ext cx="990600" cy="369332"/>
            </a:xfrm>
            <a:prstGeom prst="rect">
              <a:avLst/>
            </a:prstGeom>
            <a:noFill/>
          </p:spPr>
          <p:txBody>
            <a:bodyPr wrap="square" rtlCol="0">
              <a:spAutoFit/>
            </a:bodyPr>
            <a:lstStyle/>
            <a:p>
              <a:r>
                <a:rPr lang="en-US" dirty="0" smtClean="0"/>
                <a:t>Fiducial</a:t>
              </a:r>
              <a:endParaRPr lang="en-US" dirty="0"/>
            </a:p>
          </p:txBody>
        </p:sp>
      </p:grpSp>
    </p:spTree>
    <p:extLst>
      <p:ext uri="{BB962C8B-B14F-4D97-AF65-F5344CB8AC3E}">
        <p14:creationId xmlns:p14="http://schemas.microsoft.com/office/powerpoint/2010/main" val="26223697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Coil </a:t>
            </a:r>
            <a:r>
              <a:rPr lang="en-US" dirty="0" smtClean="0"/>
              <a:t>Stress</a:t>
            </a:r>
            <a:br>
              <a:rPr lang="en-US" dirty="0" smtClean="0"/>
            </a:br>
            <a:r>
              <a:rPr lang="en-US" dirty="0" smtClean="0"/>
              <a:t>During </a:t>
            </a:r>
            <a:r>
              <a:rPr lang="en-US" dirty="0"/>
              <a:t>Shell Welding</a:t>
            </a:r>
          </a:p>
        </p:txBody>
      </p:sp>
      <p:sp>
        <p:nvSpPr>
          <p:cNvPr id="5" name="Date Placeholder 4"/>
          <p:cNvSpPr>
            <a:spLocks noGrp="1"/>
          </p:cNvSpPr>
          <p:nvPr>
            <p:ph type="dt" sz="half" idx="2"/>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30</a:t>
            </a:fld>
            <a:endParaRPr lang="en-US" dirty="0"/>
          </a:p>
        </p:txBody>
      </p:sp>
      <p:graphicFrame>
        <p:nvGraphicFramePr>
          <p:cNvPr id="8" name="Chart 7"/>
          <p:cNvGraphicFramePr>
            <a:graphicFrameLocks/>
          </p:cNvGraphicFramePr>
          <p:nvPr>
            <p:extLst>
              <p:ext uri="{D42A27DB-BD31-4B8C-83A1-F6EECF244321}">
                <p14:modId xmlns:p14="http://schemas.microsoft.com/office/powerpoint/2010/main" val="1564115296"/>
              </p:ext>
            </p:extLst>
          </p:nvPr>
        </p:nvGraphicFramePr>
        <p:xfrm>
          <a:off x="76200" y="3234426"/>
          <a:ext cx="4953000" cy="31264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600886523"/>
              </p:ext>
            </p:extLst>
          </p:nvPr>
        </p:nvGraphicFramePr>
        <p:xfrm>
          <a:off x="381001" y="1503571"/>
          <a:ext cx="4343399" cy="1600200"/>
        </p:xfrm>
        <a:graphic>
          <a:graphicData uri="http://schemas.openxmlformats.org/drawingml/2006/table">
            <a:tbl>
              <a:tblPr>
                <a:tableStyleId>{69CF1AB2-1976-4502-BF36-3FF5EA218861}</a:tableStyleId>
              </a:tblPr>
              <a:tblGrid>
                <a:gridCol w="1229264"/>
                <a:gridCol w="1147313"/>
                <a:gridCol w="1061699"/>
                <a:gridCol w="905123"/>
              </a:tblGrid>
              <a:tr h="634641">
                <a:tc gridSpan="4">
                  <a:txBody>
                    <a:bodyPr/>
                    <a:lstStyle/>
                    <a:p>
                      <a:pPr algn="ctr" fontAlgn="b"/>
                      <a:r>
                        <a:rPr lang="en-US" sz="1800" b="1" u="none" strike="noStrike" dirty="0" smtClean="0">
                          <a:effectLst/>
                        </a:rPr>
                        <a:t>Shell</a:t>
                      </a:r>
                      <a:r>
                        <a:rPr lang="en-US" sz="1800" b="1" u="none" strike="noStrike" baseline="0" dirty="0" smtClean="0">
                          <a:effectLst/>
                        </a:rPr>
                        <a:t> Welding </a:t>
                      </a:r>
                      <a:r>
                        <a:rPr lang="en-US" sz="1800" b="1" u="none" strike="noStrike" dirty="0" smtClean="0">
                          <a:effectLst/>
                        </a:rPr>
                        <a:t>Average </a:t>
                      </a:r>
                      <a:r>
                        <a:rPr lang="en-US" sz="1800" b="1" u="none" strike="noStrike" dirty="0">
                          <a:effectLst/>
                        </a:rPr>
                        <a:t>Coil Stress (MPa)</a:t>
                      </a:r>
                      <a:endParaRPr lang="en-US" sz="1800" b="1" i="0" u="none" strike="noStrike" dirty="0">
                        <a:solidFill>
                          <a:srgbClr val="000000"/>
                        </a:solidFill>
                        <a:effectLst/>
                        <a:latin typeface="Calibri"/>
                      </a:endParaRPr>
                    </a:p>
                  </a:txBody>
                  <a:tcPr marL="9525" marR="9525" marT="9525" marB="0" anchor="ctr"/>
                </a:tc>
                <a:tc hMerge="1">
                  <a:txBody>
                    <a:bodyPr/>
                    <a:lstStyle/>
                    <a:p>
                      <a:pPr algn="l" fontAlgn="b"/>
                      <a:endParaRPr lang="en-US" sz="1100" b="0" i="0" u="none" strike="noStrike" dirty="0">
                        <a:solidFill>
                          <a:srgbClr val="000000"/>
                        </a:solidFill>
                        <a:effectLst/>
                        <a:latin typeface="Calibri"/>
                      </a:endParaRPr>
                    </a:p>
                  </a:txBody>
                  <a:tcPr marL="9525" marR="9525" marT="9525" marB="0" anchor="b"/>
                </a:tc>
                <a:tc hMerge="1">
                  <a:txBody>
                    <a:bodyPr/>
                    <a:lstStyle/>
                    <a:p>
                      <a:pPr algn="ctr" fontAlgn="b"/>
                      <a:endParaRPr lang="en-US" sz="1100" b="0" i="0" u="none" strike="noStrike" dirty="0">
                        <a:solidFill>
                          <a:srgbClr val="000000"/>
                        </a:solidFill>
                        <a:effectLst/>
                        <a:latin typeface="Calibri"/>
                      </a:endParaRPr>
                    </a:p>
                  </a:txBody>
                  <a:tcPr marL="9525" marR="9525" marT="9525" marB="0" anchor="b"/>
                </a:tc>
                <a:tc hMerge="1">
                  <a:txBody>
                    <a:bodyPr/>
                    <a:lstStyle/>
                    <a:p>
                      <a:pPr algn="ctr" fontAlgn="b"/>
                      <a:endParaRPr lang="en-US" sz="1100" b="0" i="0" u="none" strike="noStrike" dirty="0">
                        <a:solidFill>
                          <a:srgbClr val="000000"/>
                        </a:solidFill>
                        <a:effectLst/>
                        <a:latin typeface="Calibri"/>
                      </a:endParaRPr>
                    </a:p>
                  </a:txBody>
                  <a:tcPr marL="9525" marR="9525" marT="9525" marB="0" anchor="b"/>
                </a:tc>
              </a:tr>
              <a:tr h="362651">
                <a:tc>
                  <a:txBody>
                    <a:bodyPr/>
                    <a:lstStyle/>
                    <a:p>
                      <a:pPr algn="l" fontAlgn="b"/>
                      <a:endParaRPr lang="en-US" sz="1600" b="0" i="0" u="none" strike="noStrike" dirty="0">
                        <a:solidFill>
                          <a:srgbClr val="000000"/>
                        </a:solidFill>
                        <a:effectLst/>
                        <a:latin typeface="Calibri"/>
                      </a:endParaRPr>
                    </a:p>
                  </a:txBody>
                  <a:tcPr marL="9525" marR="9525" marT="9525" marB="0" anchor="ctr"/>
                </a:tc>
                <a:tc>
                  <a:txBody>
                    <a:bodyPr/>
                    <a:lstStyle/>
                    <a:p>
                      <a:pPr algn="l" fontAlgn="b"/>
                      <a:r>
                        <a:rPr lang="en-US" sz="1600" b="0" i="0" u="none" strike="noStrike" dirty="0" smtClean="0">
                          <a:solidFill>
                            <a:schemeClr val="dk1"/>
                          </a:solidFill>
                          <a:effectLst/>
                          <a:latin typeface="+mn-lt"/>
                        </a:rPr>
                        <a:t>Before Weld</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smtClean="0">
                          <a:effectLst/>
                        </a:rPr>
                        <a:t>Final Weld</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a:effectLst/>
                        </a:rPr>
                        <a:t>FEA</a:t>
                      </a:r>
                      <a:endParaRPr lang="en-US" sz="1600" b="0" i="0" u="none" strike="noStrike" dirty="0">
                        <a:solidFill>
                          <a:srgbClr val="000000"/>
                        </a:solidFill>
                        <a:effectLst/>
                        <a:latin typeface="Calibri"/>
                      </a:endParaRPr>
                    </a:p>
                  </a:txBody>
                  <a:tcPr marL="9525" marR="9525" marT="9525" marB="0" anchor="ctr"/>
                </a:tc>
              </a:tr>
              <a:tr h="301454">
                <a:tc>
                  <a:txBody>
                    <a:bodyPr/>
                    <a:lstStyle/>
                    <a:p>
                      <a:pPr algn="ctr" fontAlgn="b"/>
                      <a:r>
                        <a:rPr lang="en-US" sz="1600" u="none" strike="noStrike" dirty="0" smtClean="0">
                          <a:effectLst/>
                        </a:rPr>
                        <a:t>Mid-plane </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smtClean="0">
                          <a:effectLst/>
                        </a:rPr>
                        <a:t>-38</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smtClean="0">
                          <a:effectLst/>
                        </a:rPr>
                        <a:t>-42</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-39</a:t>
                      </a:r>
                      <a:endParaRPr lang="en-US" sz="1600" b="0" i="0" u="none" strike="noStrike" dirty="0">
                        <a:solidFill>
                          <a:srgbClr val="000000"/>
                        </a:solidFill>
                        <a:effectLst/>
                        <a:latin typeface="Calibri"/>
                      </a:endParaRPr>
                    </a:p>
                  </a:txBody>
                  <a:tcPr marL="9525" marR="9525" marT="9525" marB="0" anchor="ctr"/>
                </a:tc>
              </a:tr>
              <a:tr h="301454">
                <a:tc>
                  <a:txBody>
                    <a:bodyPr/>
                    <a:lstStyle/>
                    <a:p>
                      <a:pPr algn="ctr" fontAlgn="b"/>
                      <a:r>
                        <a:rPr lang="en-US" sz="1600" u="none" strike="noStrike" dirty="0">
                          <a:effectLst/>
                        </a:rPr>
                        <a:t> </a:t>
                      </a:r>
                      <a:r>
                        <a:rPr lang="en-US" sz="1600" u="none" strike="noStrike" dirty="0" smtClean="0">
                          <a:effectLst/>
                        </a:rPr>
                        <a:t>Pole </a:t>
                      </a:r>
                      <a:r>
                        <a:rPr lang="en-US" sz="1600" u="none" strike="noStrike" dirty="0">
                          <a:effectLst/>
                        </a:rPr>
                        <a:t>coil</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smtClean="0">
                          <a:effectLst/>
                        </a:rPr>
                        <a:t>-56</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u="none" strike="noStrike" dirty="0" smtClean="0">
                          <a:effectLst/>
                        </a:rPr>
                        <a:t>-62</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-110</a:t>
                      </a:r>
                      <a:endParaRPr lang="en-US" sz="1600" b="0" i="0" u="none" strike="noStrike" dirty="0">
                        <a:solidFill>
                          <a:srgbClr val="000000"/>
                        </a:solidFill>
                        <a:effectLst/>
                        <a:latin typeface="Calibri"/>
                      </a:endParaRPr>
                    </a:p>
                  </a:txBody>
                  <a:tcPr marL="9525" marR="9525" marT="9525" marB="0" anchor="ctr"/>
                </a:tc>
              </a:tr>
            </a:tbl>
          </a:graphicData>
        </a:graphic>
      </p:graphicFrame>
      <p:grpSp>
        <p:nvGrpSpPr>
          <p:cNvPr id="10" name="Group 9"/>
          <p:cNvGrpSpPr/>
          <p:nvPr/>
        </p:nvGrpSpPr>
        <p:grpSpPr>
          <a:xfrm>
            <a:off x="5151889" y="1752600"/>
            <a:ext cx="3915911" cy="3886200"/>
            <a:chOff x="5151889" y="1752600"/>
            <a:chExt cx="3915911" cy="3886200"/>
          </a:xfrm>
        </p:grpSpPr>
        <p:pic>
          <p:nvPicPr>
            <p:cNvPr id="30" name="Picture 29" descr="file239.jpg"/>
            <p:cNvPicPr>
              <a:picLocks noChangeAspect="1"/>
            </p:cNvPicPr>
            <p:nvPr/>
          </p:nvPicPr>
          <p:blipFill>
            <a:blip r:embed="rId3" cstate="print"/>
            <a:srcRect l="1858" t="13333" r="28604" b="10000"/>
            <a:stretch>
              <a:fillRect/>
            </a:stretch>
          </p:blipFill>
          <p:spPr>
            <a:xfrm>
              <a:off x="5708374" y="2203283"/>
              <a:ext cx="3359426" cy="2971800"/>
            </a:xfrm>
            <a:prstGeom prst="rect">
              <a:avLst/>
            </a:prstGeom>
          </p:spPr>
        </p:pic>
        <p:sp>
          <p:nvSpPr>
            <p:cNvPr id="26" name="TextBox 25"/>
            <p:cNvSpPr txBox="1"/>
            <p:nvPr/>
          </p:nvSpPr>
          <p:spPr>
            <a:xfrm>
              <a:off x="5151889" y="4992469"/>
              <a:ext cx="1845296" cy="646331"/>
            </a:xfrm>
            <a:prstGeom prst="rect">
              <a:avLst/>
            </a:prstGeom>
            <a:noFill/>
          </p:spPr>
          <p:txBody>
            <a:bodyPr wrap="square" rtlCol="0">
              <a:spAutoFit/>
            </a:bodyPr>
            <a:lstStyle/>
            <a:p>
              <a:r>
                <a:rPr lang="en-US" dirty="0" smtClean="0"/>
                <a:t>Coil SG locations, pole &amp; mid-plane</a:t>
              </a:r>
              <a:endParaRPr lang="en-US" dirty="0"/>
            </a:p>
          </p:txBody>
        </p:sp>
        <p:cxnSp>
          <p:nvCxnSpPr>
            <p:cNvPr id="27" name="Straight Arrow Connector 26"/>
            <p:cNvCxnSpPr/>
            <p:nvPr/>
          </p:nvCxnSpPr>
          <p:spPr>
            <a:xfrm flipV="1">
              <a:off x="5642434" y="3574883"/>
              <a:ext cx="377366" cy="145639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5642434" y="4794083"/>
              <a:ext cx="1215566" cy="23719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234028" y="1752600"/>
              <a:ext cx="1919372" cy="369332"/>
            </a:xfrm>
            <a:prstGeom prst="rect">
              <a:avLst/>
            </a:prstGeom>
            <a:noFill/>
          </p:spPr>
          <p:txBody>
            <a:bodyPr wrap="none" rtlCol="0">
              <a:spAutoFit/>
            </a:bodyPr>
            <a:lstStyle/>
            <a:p>
              <a:r>
                <a:rPr lang="en-US" dirty="0" smtClean="0"/>
                <a:t>After Skin Welding</a:t>
              </a:r>
              <a:endParaRPr lang="en-US" dirty="0"/>
            </a:p>
          </p:txBody>
        </p:sp>
      </p:grpSp>
    </p:spTree>
    <p:extLst>
      <p:ext uri="{BB962C8B-B14F-4D97-AF65-F5344CB8AC3E}">
        <p14:creationId xmlns:p14="http://schemas.microsoft.com/office/powerpoint/2010/main" val="13015348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Assembly</a:t>
            </a:r>
            <a:endParaRPr lang="en-US" dirty="0"/>
          </a:p>
        </p:txBody>
      </p:sp>
      <p:sp>
        <p:nvSpPr>
          <p:cNvPr id="7" name="Content Placeholder 6"/>
          <p:cNvSpPr>
            <a:spLocks noGrp="1"/>
          </p:cNvSpPr>
          <p:nvPr>
            <p:ph sz="half" idx="1"/>
          </p:nvPr>
        </p:nvSpPr>
        <p:spPr/>
        <p:txBody>
          <a:bodyPr>
            <a:normAutofit lnSpcReduction="10000"/>
          </a:bodyPr>
          <a:lstStyle/>
          <a:p>
            <a:r>
              <a:rPr lang="en-US" dirty="0" smtClean="0"/>
              <a:t>50 mm thick end plate</a:t>
            </a:r>
          </a:p>
          <a:p>
            <a:r>
              <a:rPr lang="en-US" dirty="0" smtClean="0"/>
              <a:t>4 bullets with strain gauges preloaded to 4.4 </a:t>
            </a:r>
            <a:r>
              <a:rPr lang="en-US" dirty="0" err="1" smtClean="0"/>
              <a:t>kN</a:t>
            </a:r>
            <a:r>
              <a:rPr lang="en-US" dirty="0" smtClean="0"/>
              <a:t> each.</a:t>
            </a:r>
          </a:p>
          <a:p>
            <a:r>
              <a:rPr lang="en-US" dirty="0" smtClean="0"/>
              <a:t>Assuming 25% of Lorentz load, end plate deflection calculated to be 159 </a:t>
            </a:r>
            <a:r>
              <a:rPr lang="en-US" dirty="0" smtClean="0">
                <a:latin typeface="Symbol" pitchFamily="18" charset="2"/>
              </a:rPr>
              <a:t>m</a:t>
            </a:r>
            <a:r>
              <a:rPr lang="en-US" dirty="0" smtClean="0"/>
              <a:t>m with 81 MPa max stress in the weld area.</a:t>
            </a:r>
          </a:p>
          <a:p>
            <a:endParaRPr lang="en-US" dirty="0"/>
          </a:p>
        </p:txBody>
      </p:sp>
      <p:sp>
        <p:nvSpPr>
          <p:cNvPr id="3" name="Date Placeholder 2"/>
          <p:cNvSpPr>
            <a:spLocks noGrp="1"/>
          </p:cNvSpPr>
          <p:nvPr>
            <p:ph type="dt" sz="half" idx="10"/>
          </p:nvPr>
        </p:nvSpPr>
        <p:spPr/>
        <p:txBody>
          <a:bodyPr/>
          <a:lstStyle/>
          <a:p>
            <a:r>
              <a:rPr lang="en-US" smtClean="0"/>
              <a:t>26 Sep 2012                                 11 T Collaboration Review</a:t>
            </a:r>
            <a:endParaRPr lang="en-US" dirty="0"/>
          </a:p>
        </p:txBody>
      </p:sp>
      <p:sp>
        <p:nvSpPr>
          <p:cNvPr id="4" name="Footer Placeholder 3"/>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5" name="Slide Number Placeholder 4"/>
          <p:cNvSpPr>
            <a:spLocks noGrp="1"/>
          </p:cNvSpPr>
          <p:nvPr>
            <p:ph type="sldNum" sz="quarter" idx="4"/>
          </p:nvPr>
        </p:nvSpPr>
        <p:spPr/>
        <p:txBody>
          <a:bodyPr/>
          <a:lstStyle/>
          <a:p>
            <a:r>
              <a:rPr lang="en-US" smtClean="0"/>
              <a:t>Fred Nobrega	            </a:t>
            </a:r>
            <a:fld id="{B6F15528-21DE-4FAA-801E-634DDDAF4B2B}" type="slidenum">
              <a:rPr lang="en-US" smtClean="0"/>
              <a:pPr/>
              <a:t>31</a:t>
            </a:fld>
            <a:endParaRPr lang="en-US" dirty="0"/>
          </a:p>
        </p:txBody>
      </p:sp>
      <p:pic>
        <p:nvPicPr>
          <p:cNvPr id="6" name="Content Placeholder 3" descr="DSC02541.JPG"/>
          <p:cNvPicPr>
            <a:picLocks noChangeAspect="1"/>
          </p:cNvPicPr>
          <p:nvPr/>
        </p:nvPicPr>
        <p:blipFill rotWithShape="1">
          <a:blip r:embed="rId2" cstate="email">
            <a:extLst>
              <a:ext uri="{28A0092B-C50C-407E-A947-70E740481C1C}">
                <a14:useLocalDpi xmlns:a14="http://schemas.microsoft.com/office/drawing/2010/main"/>
              </a:ext>
            </a:extLst>
          </a:blip>
          <a:srcRect l="5717" r="30933"/>
          <a:stretch/>
        </p:blipFill>
        <p:spPr>
          <a:xfrm>
            <a:off x="4777450" y="1600200"/>
            <a:ext cx="4033449" cy="3581400"/>
          </a:xfrm>
          <a:prstGeom prst="rect">
            <a:avLst/>
          </a:prstGeom>
        </p:spPr>
      </p:pic>
    </p:spTree>
    <p:extLst>
      <p:ext uri="{BB962C8B-B14F-4D97-AF65-F5344CB8AC3E}">
        <p14:creationId xmlns:p14="http://schemas.microsoft.com/office/powerpoint/2010/main" val="22766586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Instrumentation</a:t>
            </a:r>
            <a:endParaRPr lang="en-US" dirty="0"/>
          </a:p>
        </p:txBody>
      </p:sp>
      <p:sp>
        <p:nvSpPr>
          <p:cNvPr id="9" name="Content Placeholder 8"/>
          <p:cNvSpPr>
            <a:spLocks noGrp="1"/>
          </p:cNvSpPr>
          <p:nvPr>
            <p:ph sz="half" idx="1"/>
          </p:nvPr>
        </p:nvSpPr>
        <p:spPr/>
        <p:txBody>
          <a:bodyPr/>
          <a:lstStyle/>
          <a:p>
            <a:r>
              <a:rPr lang="en-US" dirty="0"/>
              <a:t>Coil strain gauges (14) on coil pole, mid-plane, and key</a:t>
            </a:r>
          </a:p>
          <a:p>
            <a:r>
              <a:rPr lang="en-US" dirty="0"/>
              <a:t>Voltage taps (44)</a:t>
            </a:r>
          </a:p>
          <a:p>
            <a:r>
              <a:rPr lang="en-US" dirty="0"/>
              <a:t>End bullet load strain gauges (8)</a:t>
            </a:r>
          </a:p>
          <a:p>
            <a:r>
              <a:rPr lang="en-US" dirty="0"/>
              <a:t>Shell strain gauges (16) at 30</a:t>
            </a:r>
            <a:r>
              <a:rPr lang="en-US" dirty="0">
                <a:latin typeface="Symbol" pitchFamily="18" charset="2"/>
              </a:rPr>
              <a:t>°</a:t>
            </a:r>
            <a:r>
              <a:rPr lang="en-US" dirty="0"/>
              <a:t> and 60</a:t>
            </a:r>
            <a:r>
              <a:rPr lang="en-US" dirty="0">
                <a:latin typeface="Symbol" pitchFamily="18" charset="2"/>
              </a:rPr>
              <a:t>°</a:t>
            </a:r>
            <a:r>
              <a:rPr lang="en-US" dirty="0"/>
              <a:t> from shell weld</a:t>
            </a:r>
          </a:p>
        </p:txBody>
      </p:sp>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32</a:t>
            </a:fld>
            <a:endParaRPr lang="en-US" dirty="0"/>
          </a:p>
        </p:txBody>
      </p:sp>
      <p:pic>
        <p:nvPicPr>
          <p:cNvPr id="6146" name="Picture 2" descr="Q:\HFM\LHCD-11T\MBH Coil &amp; Magnet info &amp; pictures\MBH02\L2 VOLTAGE TAP PHOTOS\DSC01239 do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0" y="1219200"/>
            <a:ext cx="2024771" cy="320954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Q:\HFM\LHCD-11T\MBH Coil &amp; Magnet info &amp; pictures\MBHSP01 COIL ASSEMBLY\DSC01509crop.JPG"/>
          <p:cNvPicPr preferRelativeResize="0">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372878" y="1219200"/>
            <a:ext cx="1799322" cy="32004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Q:\HFM\LHCD-11T\MBH Coil &amp; Magnet info &amp; pictures\MBHSP01 WIRING END PLATES\DSC02393crop do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4495800"/>
            <a:ext cx="4314957"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5443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t>Clamped Yoke &amp; Final </a:t>
            </a:r>
            <a:r>
              <a:rPr lang="en-US" dirty="0" err="1" smtClean="0"/>
              <a:t>Assy</a:t>
            </a:r>
            <a:r>
              <a:rPr lang="en-US" dirty="0" smtClean="0"/>
              <a:t/>
            </a:r>
            <a:br>
              <a:rPr lang="en-US" dirty="0" smtClean="0"/>
            </a:br>
            <a:r>
              <a:rPr lang="en-US" dirty="0" smtClean="0"/>
              <a:t> Lessons Learned</a:t>
            </a:r>
            <a:endParaRPr lang="en-US" dirty="0"/>
          </a:p>
        </p:txBody>
      </p:sp>
      <p:sp>
        <p:nvSpPr>
          <p:cNvPr id="12" name="Content Placeholder 11"/>
          <p:cNvSpPr>
            <a:spLocks noGrp="1"/>
          </p:cNvSpPr>
          <p:nvPr>
            <p:ph idx="1"/>
          </p:nvPr>
        </p:nvSpPr>
        <p:spPr/>
        <p:txBody>
          <a:bodyPr>
            <a:normAutofit fontScale="92500" lnSpcReduction="10000"/>
          </a:bodyPr>
          <a:lstStyle/>
          <a:p>
            <a:r>
              <a:rPr lang="en-US" dirty="0" smtClean="0"/>
              <a:t>Bolted skin for R&amp;D magnets has advantages over welded skin assemblies</a:t>
            </a:r>
          </a:p>
          <a:p>
            <a:pPr lvl="1"/>
            <a:r>
              <a:rPr lang="en-US" dirty="0" smtClean="0"/>
              <a:t>Shim iterations</a:t>
            </a:r>
          </a:p>
          <a:p>
            <a:pPr lvl="1"/>
            <a:r>
              <a:rPr lang="en-US" dirty="0" smtClean="0"/>
              <a:t>Fast turn around of assembly</a:t>
            </a:r>
          </a:p>
          <a:p>
            <a:pPr lvl="1"/>
            <a:r>
              <a:rPr lang="en-US" dirty="0" smtClean="0"/>
              <a:t>Cost </a:t>
            </a:r>
          </a:p>
          <a:p>
            <a:r>
              <a:rPr lang="en-US" dirty="0"/>
              <a:t>No </a:t>
            </a:r>
            <a:r>
              <a:rPr lang="en-US" dirty="0" smtClean="0"/>
              <a:t>coil over </a:t>
            </a:r>
            <a:r>
              <a:rPr lang="en-US" dirty="0"/>
              <a:t>compression </a:t>
            </a:r>
            <a:r>
              <a:rPr lang="en-US" dirty="0" smtClean="0"/>
              <a:t>in the straight section from shell welding but can’t exclude coil </a:t>
            </a:r>
            <a:r>
              <a:rPr lang="en-US" b="1" dirty="0"/>
              <a:t>end</a:t>
            </a:r>
            <a:r>
              <a:rPr lang="en-US" dirty="0"/>
              <a:t> damage </a:t>
            </a:r>
            <a:r>
              <a:rPr lang="en-US" dirty="0" smtClean="0"/>
              <a:t>because of end yoke yielding. Using tapered mid-plane shim can help mitigate unexpected over compression from welding.</a:t>
            </a:r>
            <a:endParaRPr lang="en-US" dirty="0"/>
          </a:p>
        </p:txBody>
      </p:sp>
      <p:sp>
        <p:nvSpPr>
          <p:cNvPr id="5" name="Date Placeholder 4"/>
          <p:cNvSpPr>
            <a:spLocks noGrp="1"/>
          </p:cNvSpPr>
          <p:nvPr>
            <p:ph type="dt" sz="half" idx="2"/>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33</a:t>
            </a:fld>
            <a:endParaRPr lang="en-US" dirty="0"/>
          </a:p>
        </p:txBody>
      </p:sp>
    </p:spTree>
    <p:extLst>
      <p:ext uri="{BB962C8B-B14F-4D97-AF65-F5344CB8AC3E}">
        <p14:creationId xmlns:p14="http://schemas.microsoft.com/office/powerpoint/2010/main" val="10432579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Discrepancy Reports</a:t>
            </a:r>
            <a:endParaRPr lang="en-US" dirty="0"/>
          </a:p>
        </p:txBody>
      </p:sp>
      <p:sp>
        <p:nvSpPr>
          <p:cNvPr id="10" name="Content Placeholder 9"/>
          <p:cNvSpPr>
            <a:spLocks noGrp="1"/>
          </p:cNvSpPr>
          <p:nvPr>
            <p:ph sz="half" idx="1"/>
          </p:nvPr>
        </p:nvSpPr>
        <p:spPr/>
        <p:txBody>
          <a:bodyPr>
            <a:normAutofit/>
          </a:bodyPr>
          <a:lstStyle/>
          <a:p>
            <a:r>
              <a:rPr lang="en-US" dirty="0" smtClean="0"/>
              <a:t>DR’s are written when there is any non conformance with respect to the traveler. </a:t>
            </a:r>
          </a:p>
          <a:p>
            <a:pPr lvl="1"/>
            <a:r>
              <a:rPr lang="en-US" dirty="0" smtClean="0"/>
              <a:t>Written description</a:t>
            </a:r>
          </a:p>
          <a:p>
            <a:pPr lvl="1"/>
            <a:r>
              <a:rPr lang="en-US" dirty="0" smtClean="0"/>
              <a:t>Cause of non conformance</a:t>
            </a:r>
          </a:p>
          <a:p>
            <a:pPr lvl="1"/>
            <a:r>
              <a:rPr lang="en-US" dirty="0" smtClean="0"/>
              <a:t>Disposition</a:t>
            </a:r>
          </a:p>
          <a:p>
            <a:pPr lvl="1"/>
            <a:r>
              <a:rPr lang="en-US" dirty="0" smtClean="0"/>
              <a:t>Corrective action to prevent recurrence</a:t>
            </a:r>
          </a:p>
          <a:p>
            <a:pPr lvl="1"/>
            <a:endParaRPr lang="en-US" dirty="0" smtClean="0"/>
          </a:p>
          <a:p>
            <a:pPr lvl="1"/>
            <a:endParaRPr lang="en-US" dirty="0"/>
          </a:p>
        </p:txBody>
      </p:sp>
      <p:sp>
        <p:nvSpPr>
          <p:cNvPr id="17" name="Content Placeholder 16"/>
          <p:cNvSpPr>
            <a:spLocks noGrp="1"/>
          </p:cNvSpPr>
          <p:nvPr>
            <p:ph sz="half" idx="2"/>
          </p:nvPr>
        </p:nvSpPr>
        <p:spPr/>
        <p:txBody>
          <a:bodyPr>
            <a:normAutofit/>
          </a:bodyPr>
          <a:lstStyle/>
          <a:p>
            <a:endParaRPr lang="en-US"/>
          </a:p>
        </p:txBody>
      </p:sp>
      <p:sp>
        <p:nvSpPr>
          <p:cNvPr id="4" name="Date Placeholder 3"/>
          <p:cNvSpPr>
            <a:spLocks noGrp="1"/>
          </p:cNvSpPr>
          <p:nvPr>
            <p:ph type="dt" sz="half" idx="10"/>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34</a:t>
            </a:fld>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773763905"/>
              </p:ext>
            </p:extLst>
          </p:nvPr>
        </p:nvGraphicFramePr>
        <p:xfrm>
          <a:off x="4648200" y="1600200"/>
          <a:ext cx="4038601" cy="4495799"/>
        </p:xfrm>
        <a:graphic>
          <a:graphicData uri="http://schemas.openxmlformats.org/drawingml/2006/table">
            <a:tbl>
              <a:tblPr>
                <a:tableStyleId>{69CF1AB2-1976-4502-BF36-3FF5EA218861}</a:tableStyleId>
              </a:tblPr>
              <a:tblGrid>
                <a:gridCol w="1287670"/>
                <a:gridCol w="1287670"/>
                <a:gridCol w="1463261"/>
              </a:tblGrid>
              <a:tr h="771762">
                <a:tc gridSpan="3">
                  <a:txBody>
                    <a:bodyPr/>
                    <a:lstStyle/>
                    <a:p>
                      <a:pPr algn="ctr"/>
                      <a:r>
                        <a:rPr lang="en-US" sz="2000" b="1" dirty="0" smtClean="0"/>
                        <a:t>Coil Fabrication Discrepancy Reports</a:t>
                      </a:r>
                      <a:endParaRPr lang="en-US" sz="2000" b="1" dirty="0"/>
                    </a:p>
                  </a:txBody>
                  <a:tcPr marL="9525" marR="9525" marT="9525" marB="0" anchor="ctr"/>
                </a:tc>
                <a:tc hMerge="1">
                  <a:txBody>
                    <a:bodyPr/>
                    <a:lstStyle/>
                    <a:p>
                      <a:pPr algn="ctr" rtl="0" fontAlgn="ctr"/>
                      <a:endParaRPr lang="en-US" sz="1600" b="0" i="0" u="none" strike="noStrike" dirty="0">
                        <a:solidFill>
                          <a:srgbClr val="000000"/>
                        </a:solidFill>
                        <a:effectLst/>
                        <a:latin typeface="Calibri"/>
                      </a:endParaRPr>
                    </a:p>
                  </a:txBody>
                  <a:tcPr marL="9525" marR="9525" marT="9525" marB="0" anchor="ctr"/>
                </a:tc>
                <a:tc hMerge="1">
                  <a:txBody>
                    <a:bodyPr/>
                    <a:lstStyle/>
                    <a:p>
                      <a:pPr algn="ctr" rtl="0" fontAlgn="ctr"/>
                      <a:endParaRPr lang="en-US" sz="1600" b="0" i="0" u="none" strike="noStrike" dirty="0">
                        <a:solidFill>
                          <a:srgbClr val="000000"/>
                        </a:solidFill>
                        <a:effectLst/>
                        <a:latin typeface="Calibri"/>
                      </a:endParaRPr>
                    </a:p>
                  </a:txBody>
                  <a:tcPr marL="9525" marR="9525" marT="9525" marB="0" anchor="ctr"/>
                </a:tc>
              </a:tr>
              <a:tr h="686010">
                <a:tc>
                  <a:txBody>
                    <a:bodyPr/>
                    <a:lstStyle/>
                    <a:p>
                      <a:pPr algn="ctr" fontAlgn="ctr"/>
                      <a:r>
                        <a:rPr lang="en-US" sz="1800" u="none" strike="noStrike" dirty="0">
                          <a:effectLst/>
                        </a:rPr>
                        <a:t> </a:t>
                      </a:r>
                      <a:endParaRPr lang="en-US" sz="1800" b="0" i="0" u="none" strike="noStrike" dirty="0">
                        <a:solidFill>
                          <a:srgbClr val="000000"/>
                        </a:solidFill>
                        <a:effectLst/>
                        <a:latin typeface="Arial"/>
                      </a:endParaRPr>
                    </a:p>
                  </a:txBody>
                  <a:tcPr marL="9525" marR="9525" marT="9525" marB="0" anchor="ctr"/>
                </a:tc>
                <a:tc>
                  <a:txBody>
                    <a:bodyPr/>
                    <a:lstStyle/>
                    <a:p>
                      <a:pPr algn="ctr" rtl="0" fontAlgn="ctr"/>
                      <a:r>
                        <a:rPr lang="en-US" sz="1600" u="none" strike="noStrike" dirty="0">
                          <a:effectLst/>
                        </a:rPr>
                        <a:t>Coil Winding</a:t>
                      </a:r>
                      <a:endParaRPr lang="en-US" sz="1600" b="0" i="0" u="none" strike="noStrike" dirty="0">
                        <a:solidFill>
                          <a:srgbClr val="000000"/>
                        </a:solidFill>
                        <a:effectLst/>
                        <a:latin typeface="Calibri"/>
                      </a:endParaRPr>
                    </a:p>
                  </a:txBody>
                  <a:tcPr marL="9525" marR="9525" marT="9525" marB="0" anchor="ctr"/>
                </a:tc>
                <a:tc>
                  <a:txBody>
                    <a:bodyPr/>
                    <a:lstStyle/>
                    <a:p>
                      <a:pPr algn="ctr" rtl="0" fontAlgn="ctr"/>
                      <a:r>
                        <a:rPr lang="en-US" sz="1600" u="none" strike="noStrike" dirty="0" smtClean="0">
                          <a:effectLst/>
                        </a:rPr>
                        <a:t>Reaction &amp; </a:t>
                      </a:r>
                      <a:r>
                        <a:rPr lang="en-US" sz="1600" u="none" strike="noStrike" dirty="0">
                          <a:effectLst/>
                        </a:rPr>
                        <a:t>Epoxy Impregnation</a:t>
                      </a:r>
                      <a:endParaRPr lang="en-US" sz="1600" b="0" i="0" u="none" strike="noStrike" dirty="0">
                        <a:solidFill>
                          <a:srgbClr val="000000"/>
                        </a:solidFill>
                        <a:effectLst/>
                        <a:latin typeface="Calibri"/>
                      </a:endParaRPr>
                    </a:p>
                  </a:txBody>
                  <a:tcPr marL="9525" marR="9525" marT="9525" marB="0" anchor="ctr"/>
                </a:tc>
              </a:tr>
              <a:tr h="426808">
                <a:tc>
                  <a:txBody>
                    <a:bodyPr/>
                    <a:lstStyle/>
                    <a:p>
                      <a:pPr algn="ctr" rtl="0" fontAlgn="ctr"/>
                      <a:r>
                        <a:rPr lang="en-US" sz="1600" u="none" strike="noStrike" dirty="0">
                          <a:effectLst/>
                        </a:rPr>
                        <a:t>MBH02</a:t>
                      </a:r>
                      <a:endParaRPr lang="en-US" sz="1600" b="0" i="0" u="none" strike="noStrike" dirty="0">
                        <a:solidFill>
                          <a:srgbClr val="000000"/>
                        </a:solidFill>
                        <a:effectLst/>
                        <a:latin typeface="Calibri"/>
                      </a:endParaRPr>
                    </a:p>
                  </a:txBody>
                  <a:tcPr marL="9525" marR="9525" marT="9525" marB="0" anchor="ctr"/>
                </a:tc>
                <a:tc>
                  <a:txBody>
                    <a:bodyPr/>
                    <a:lstStyle/>
                    <a:p>
                      <a:pPr algn="ctr" rtl="0" fontAlgn="ctr"/>
                      <a:r>
                        <a:rPr lang="en-US" sz="1600" u="none" strike="noStrike">
                          <a:effectLst/>
                        </a:rPr>
                        <a:t>7</a:t>
                      </a:r>
                      <a:endParaRPr lang="en-US" sz="1600" b="0" i="0" u="none" strike="noStrike">
                        <a:solidFill>
                          <a:srgbClr val="000000"/>
                        </a:solidFill>
                        <a:effectLst/>
                        <a:latin typeface="Calibri"/>
                      </a:endParaRPr>
                    </a:p>
                  </a:txBody>
                  <a:tcPr marL="9525" marR="9525" marT="9525" marB="0" anchor="ctr"/>
                </a:tc>
                <a:tc>
                  <a:txBody>
                    <a:bodyPr/>
                    <a:lstStyle/>
                    <a:p>
                      <a:pPr algn="ctr" rtl="0" fontAlgn="ctr"/>
                      <a:r>
                        <a:rPr lang="en-US" sz="1600" u="none" strike="noStrike">
                          <a:effectLst/>
                        </a:rPr>
                        <a:t>2</a:t>
                      </a:r>
                      <a:endParaRPr lang="en-US" sz="1600" b="0" i="0" u="none" strike="noStrike">
                        <a:solidFill>
                          <a:srgbClr val="000000"/>
                        </a:solidFill>
                        <a:effectLst/>
                        <a:latin typeface="Calibri"/>
                      </a:endParaRPr>
                    </a:p>
                  </a:txBody>
                  <a:tcPr marL="9525" marR="9525" marT="9525" marB="0" anchor="ctr"/>
                </a:tc>
              </a:tr>
              <a:tr h="409691">
                <a:tc>
                  <a:txBody>
                    <a:bodyPr/>
                    <a:lstStyle/>
                    <a:p>
                      <a:pPr algn="ctr" rtl="0" fontAlgn="ctr"/>
                      <a:r>
                        <a:rPr lang="en-US" sz="1600" u="none" strike="noStrike">
                          <a:effectLst/>
                        </a:rPr>
                        <a:t>MBH03</a:t>
                      </a:r>
                      <a:endParaRPr lang="en-US" sz="1600" b="0" i="0" u="none" strike="noStrike">
                        <a:solidFill>
                          <a:srgbClr val="000000"/>
                        </a:solidFill>
                        <a:effectLst/>
                        <a:latin typeface="Calibri"/>
                      </a:endParaRPr>
                    </a:p>
                  </a:txBody>
                  <a:tcPr marL="9525" marR="9525" marT="9525" marB="0" anchor="ctr"/>
                </a:tc>
                <a:tc>
                  <a:txBody>
                    <a:bodyPr/>
                    <a:lstStyle/>
                    <a:p>
                      <a:pPr algn="ctr" rtl="0" fontAlgn="ctr"/>
                      <a:r>
                        <a:rPr lang="en-US" sz="1600" u="none" strike="noStrike">
                          <a:effectLst/>
                        </a:rPr>
                        <a:t>2</a:t>
                      </a:r>
                      <a:endParaRPr lang="en-US" sz="1600" b="0" i="0" u="none" strike="noStrike">
                        <a:solidFill>
                          <a:srgbClr val="000000"/>
                        </a:solidFill>
                        <a:effectLst/>
                        <a:latin typeface="Calibri"/>
                      </a:endParaRPr>
                    </a:p>
                  </a:txBody>
                  <a:tcPr marL="9525" marR="9525" marT="9525" marB="0" anchor="ctr"/>
                </a:tc>
                <a:tc>
                  <a:txBody>
                    <a:bodyPr/>
                    <a:lstStyle/>
                    <a:p>
                      <a:pPr algn="ctr" rtl="0" fontAlgn="ctr"/>
                      <a:r>
                        <a:rPr lang="en-US" sz="1600" u="none" strike="noStrike">
                          <a:effectLst/>
                        </a:rPr>
                        <a:t>1</a:t>
                      </a:r>
                      <a:endParaRPr lang="en-US" sz="1600" b="0" i="0" u="none" strike="noStrike">
                        <a:solidFill>
                          <a:srgbClr val="000000"/>
                        </a:solidFill>
                        <a:effectLst/>
                        <a:latin typeface="Calibri"/>
                      </a:endParaRPr>
                    </a:p>
                  </a:txBody>
                  <a:tcPr marL="9525" marR="9525" marT="9525" marB="0" anchor="ctr"/>
                </a:tc>
              </a:tr>
              <a:tr h="409691">
                <a:tc>
                  <a:txBody>
                    <a:bodyPr/>
                    <a:lstStyle/>
                    <a:p>
                      <a:pPr algn="ctr" rtl="0" fontAlgn="ctr"/>
                      <a:r>
                        <a:rPr lang="en-US" sz="1600" u="none" strike="noStrike">
                          <a:effectLst/>
                        </a:rPr>
                        <a:t>MBH04</a:t>
                      </a:r>
                      <a:endParaRPr lang="en-US" sz="1600" b="0" i="0" u="none" strike="noStrike">
                        <a:solidFill>
                          <a:srgbClr val="000000"/>
                        </a:solidFill>
                        <a:effectLst/>
                        <a:latin typeface="Calibri"/>
                      </a:endParaRPr>
                    </a:p>
                  </a:txBody>
                  <a:tcPr marL="9525" marR="9525" marT="9525" marB="0" anchor="ctr"/>
                </a:tc>
                <a:tc>
                  <a:txBody>
                    <a:bodyPr/>
                    <a:lstStyle/>
                    <a:p>
                      <a:pPr algn="ctr" rtl="0" fontAlgn="ctr"/>
                      <a:r>
                        <a:rPr lang="en-US" sz="1600" u="none" strike="noStrike">
                          <a:effectLst/>
                        </a:rPr>
                        <a:t>2</a:t>
                      </a:r>
                      <a:endParaRPr lang="en-US" sz="1600" b="0" i="0" u="none" strike="noStrike">
                        <a:solidFill>
                          <a:srgbClr val="000000"/>
                        </a:solidFill>
                        <a:effectLst/>
                        <a:latin typeface="Calibri"/>
                      </a:endParaRPr>
                    </a:p>
                  </a:txBody>
                  <a:tcPr marL="9525" marR="9525" marT="9525" marB="0" anchor="ctr"/>
                </a:tc>
                <a:tc>
                  <a:txBody>
                    <a:bodyPr/>
                    <a:lstStyle/>
                    <a:p>
                      <a:pPr algn="ctr" rtl="0" fontAlgn="ctr"/>
                      <a:r>
                        <a:rPr lang="en-US" sz="1600" u="none" strike="noStrike">
                          <a:effectLst/>
                        </a:rPr>
                        <a:t>1</a:t>
                      </a:r>
                      <a:endParaRPr lang="en-US" sz="1600" b="0" i="0" u="none" strike="noStrike">
                        <a:solidFill>
                          <a:srgbClr val="000000"/>
                        </a:solidFill>
                        <a:effectLst/>
                        <a:latin typeface="Calibri"/>
                      </a:endParaRPr>
                    </a:p>
                  </a:txBody>
                  <a:tcPr marL="9525" marR="9525" marT="9525" marB="0" anchor="ctr"/>
                </a:tc>
              </a:tr>
              <a:tr h="377280">
                <a:tc>
                  <a:txBody>
                    <a:bodyPr/>
                    <a:lstStyle/>
                    <a:p>
                      <a:pPr algn="ctr" rtl="0" fontAlgn="ctr"/>
                      <a:r>
                        <a:rPr lang="en-US" sz="1600" u="none" strike="noStrike">
                          <a:effectLst/>
                        </a:rPr>
                        <a:t>MBH05</a:t>
                      </a:r>
                      <a:endParaRPr lang="en-US" sz="1600" b="0" i="0" u="none" strike="noStrike">
                        <a:solidFill>
                          <a:srgbClr val="000000"/>
                        </a:solidFill>
                        <a:effectLst/>
                        <a:latin typeface="Calibri"/>
                      </a:endParaRPr>
                    </a:p>
                  </a:txBody>
                  <a:tcPr marL="9525" marR="9525" marT="9525" marB="0" anchor="ctr"/>
                </a:tc>
                <a:tc>
                  <a:txBody>
                    <a:bodyPr/>
                    <a:lstStyle/>
                    <a:p>
                      <a:pPr algn="ctr" rtl="0" fontAlgn="ctr"/>
                      <a:r>
                        <a:rPr lang="en-US" sz="1600" u="none" strike="noStrike">
                          <a:effectLst/>
                        </a:rPr>
                        <a:t>0</a:t>
                      </a:r>
                      <a:endParaRPr lang="en-US" sz="1600" b="0" i="0" u="none" strike="noStrike">
                        <a:solidFill>
                          <a:srgbClr val="000000"/>
                        </a:solidFill>
                        <a:effectLst/>
                        <a:latin typeface="Calibri"/>
                      </a:endParaRPr>
                    </a:p>
                  </a:txBody>
                  <a:tcPr marL="9525" marR="9525" marT="9525" marB="0" anchor="ctr"/>
                </a:tc>
                <a:tc>
                  <a:txBody>
                    <a:bodyPr/>
                    <a:lstStyle/>
                    <a:p>
                      <a:pPr algn="ctr" rtl="0" fontAlgn="ctr"/>
                      <a:r>
                        <a:rPr lang="en-US" sz="1600" u="none" strike="noStrike">
                          <a:effectLst/>
                        </a:rPr>
                        <a:t>0*</a:t>
                      </a:r>
                      <a:endParaRPr lang="en-US" sz="1600" b="0" i="0" u="none" strike="noStrike">
                        <a:solidFill>
                          <a:srgbClr val="000000"/>
                        </a:solidFill>
                        <a:effectLst/>
                        <a:latin typeface="Calibri"/>
                      </a:endParaRPr>
                    </a:p>
                  </a:txBody>
                  <a:tcPr marL="9525" marR="9525" marT="9525" marB="0" anchor="ctr"/>
                </a:tc>
              </a:tr>
              <a:tr h="388084">
                <a:tc>
                  <a:txBody>
                    <a:bodyPr/>
                    <a:lstStyle/>
                    <a:p>
                      <a:pPr algn="ctr" rtl="0" fontAlgn="ctr"/>
                      <a:r>
                        <a:rPr lang="en-US" sz="1600" u="none" strike="noStrike" dirty="0">
                          <a:effectLst/>
                        </a:rPr>
                        <a:t>MBH06</a:t>
                      </a:r>
                      <a:endParaRPr lang="en-US" sz="1600" b="0" i="0" u="none" strike="noStrike" dirty="0">
                        <a:solidFill>
                          <a:srgbClr val="000000"/>
                        </a:solidFill>
                        <a:effectLst/>
                        <a:latin typeface="Calibri"/>
                      </a:endParaRPr>
                    </a:p>
                  </a:txBody>
                  <a:tcPr marL="9525" marR="9525" marT="9525" marB="0" anchor="ctr"/>
                </a:tc>
                <a:tc>
                  <a:txBody>
                    <a:bodyPr/>
                    <a:lstStyle/>
                    <a:p>
                      <a:pPr algn="ctr" rtl="0" fontAlgn="ctr"/>
                      <a:r>
                        <a:rPr lang="en-US" sz="1600" u="none" strike="noStrike" dirty="0">
                          <a:effectLst/>
                        </a:rPr>
                        <a:t>1</a:t>
                      </a:r>
                      <a:endParaRPr lang="en-US" sz="1600" b="0" i="0" u="none" strike="noStrike" dirty="0">
                        <a:solidFill>
                          <a:srgbClr val="000000"/>
                        </a:solidFill>
                        <a:effectLst/>
                        <a:latin typeface="Calibri"/>
                      </a:endParaRPr>
                    </a:p>
                  </a:txBody>
                  <a:tcPr marL="9525" marR="9525" marT="9525" marB="0" anchor="ctr"/>
                </a:tc>
                <a:tc>
                  <a:txBody>
                    <a:bodyPr/>
                    <a:lstStyle/>
                    <a:p>
                      <a:pPr algn="ctr" rtl="0" fontAlgn="ctr"/>
                      <a:endParaRPr lang="en-US" sz="1600" b="0" i="0" u="none" strike="noStrike" dirty="0">
                        <a:solidFill>
                          <a:srgbClr val="000000"/>
                        </a:solidFill>
                        <a:effectLst/>
                        <a:latin typeface="Calibri"/>
                      </a:endParaRPr>
                    </a:p>
                  </a:txBody>
                  <a:tcPr marL="9525" marR="9525" marT="9525" marB="0" anchor="ctr"/>
                </a:tc>
              </a:tr>
              <a:tr h="381771">
                <a:tc>
                  <a:txBody>
                    <a:bodyPr/>
                    <a:lstStyle/>
                    <a:p>
                      <a:pPr algn="ctr" rtl="0" fontAlgn="ctr"/>
                      <a:r>
                        <a:rPr lang="en-US" sz="1600" b="0" i="0" u="none" strike="noStrike" dirty="0" smtClean="0">
                          <a:solidFill>
                            <a:srgbClr val="000000"/>
                          </a:solidFill>
                          <a:effectLst/>
                          <a:latin typeface="Calibri"/>
                        </a:rPr>
                        <a:t>MBH07</a:t>
                      </a:r>
                      <a:endParaRPr lang="en-US" sz="1600" b="0" i="0" u="none" strike="noStrike" dirty="0">
                        <a:solidFill>
                          <a:srgbClr val="000000"/>
                        </a:solidFill>
                        <a:effectLst/>
                        <a:latin typeface="Calibri"/>
                      </a:endParaRPr>
                    </a:p>
                  </a:txBody>
                  <a:tcPr marL="9525" marR="9525" marT="9525" marB="0" anchor="ctr"/>
                </a:tc>
                <a:tc>
                  <a:txBody>
                    <a:bodyPr/>
                    <a:lstStyle/>
                    <a:p>
                      <a:pPr algn="ctr" rtl="0" fontAlgn="ctr"/>
                      <a:r>
                        <a:rPr lang="en-US" sz="1600" b="0" i="0" u="none" strike="noStrike" dirty="0" smtClean="0">
                          <a:solidFill>
                            <a:srgbClr val="000000"/>
                          </a:solidFill>
                          <a:effectLst/>
                          <a:latin typeface="Calibri"/>
                        </a:rPr>
                        <a:t>0</a:t>
                      </a:r>
                      <a:endParaRPr lang="en-US" sz="1600" b="0" i="0" u="none" strike="noStrike" dirty="0">
                        <a:solidFill>
                          <a:srgbClr val="000000"/>
                        </a:solidFill>
                        <a:effectLst/>
                        <a:latin typeface="Calibri"/>
                      </a:endParaRPr>
                    </a:p>
                  </a:txBody>
                  <a:tcPr marL="9525" marR="9525" marT="9525" marB="0" anchor="ctr"/>
                </a:tc>
                <a:tc>
                  <a:txBody>
                    <a:bodyPr/>
                    <a:lstStyle/>
                    <a:p>
                      <a:pPr algn="ctr" rtl="0" fontAlgn="ctr"/>
                      <a:r>
                        <a:rPr lang="en-US" sz="1600" u="none" strike="noStrike" dirty="0" smtClean="0">
                          <a:effectLst/>
                        </a:rPr>
                        <a:t>0*</a:t>
                      </a:r>
                      <a:endParaRPr lang="en-US" sz="1600" b="0" i="0" u="none" strike="noStrike" dirty="0">
                        <a:solidFill>
                          <a:srgbClr val="000000"/>
                        </a:solidFill>
                        <a:effectLst/>
                        <a:latin typeface="+mn-lt"/>
                      </a:endParaRPr>
                    </a:p>
                  </a:txBody>
                  <a:tcPr marL="9525" marR="9525" marT="9525" marB="0" anchor="ctr"/>
                </a:tc>
              </a:tr>
              <a:tr h="644702">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 Coil is or will be in fabrication</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txBody>
                  <a:tcPr marL="9525" marR="9525" marT="9525" marB="0" anchor="ctr"/>
                </a:tc>
                <a:tc hMerge="1">
                  <a:txBody>
                    <a:bodyPr/>
                    <a:lstStyle/>
                    <a:p>
                      <a:pPr algn="ctr" rtl="0" fontAlgn="ctr"/>
                      <a:endParaRPr lang="en-US" sz="1600" b="0" i="0" u="none" strike="noStrike" dirty="0">
                        <a:solidFill>
                          <a:srgbClr val="000000"/>
                        </a:solidFill>
                        <a:effectLst/>
                        <a:latin typeface="Calibri"/>
                      </a:endParaRPr>
                    </a:p>
                  </a:txBody>
                  <a:tcPr marL="9525" marR="9525" marT="9525" marB="0" anchor="ctr"/>
                </a:tc>
                <a:tc hMerge="1">
                  <a:txBody>
                    <a:bodyPr/>
                    <a:lstStyle/>
                    <a:p>
                      <a:pPr algn="ctr" rtl="0" fontAlgn="ctr"/>
                      <a:endParaRPr lang="en-US" sz="1600" b="0" i="0" u="none" strike="noStrike" dirty="0">
                        <a:solidFill>
                          <a:srgbClr val="000000"/>
                        </a:solidFill>
                        <a:effectLst/>
                        <a:latin typeface="Calibri"/>
                      </a:endParaRPr>
                    </a:p>
                  </a:txBody>
                  <a:tcPr marL="9525" marR="9525" marT="9525" marB="0" anchor="ctr"/>
                </a:tc>
              </a:tr>
            </a:tbl>
          </a:graphicData>
        </a:graphic>
      </p:graphicFrame>
    </p:spTree>
    <p:extLst>
      <p:ext uri="{BB962C8B-B14F-4D97-AF65-F5344CB8AC3E}">
        <p14:creationId xmlns:p14="http://schemas.microsoft.com/office/powerpoint/2010/main" val="4115589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r>
              <a:rPr lang="en-US" dirty="0" smtClean="0"/>
              <a:t>Implemented</a:t>
            </a:r>
          </a:p>
          <a:p>
            <a:pPr lvl="1"/>
            <a:r>
              <a:rPr lang="en-US" dirty="0" smtClean="0"/>
              <a:t>Double butt lap of 75 </a:t>
            </a:r>
            <a:r>
              <a:rPr lang="en-US" dirty="0" smtClean="0">
                <a:latin typeface="Symbol" pitchFamily="18" charset="2"/>
              </a:rPr>
              <a:t>m</a:t>
            </a:r>
            <a:r>
              <a:rPr lang="en-US" dirty="0" smtClean="0"/>
              <a:t>m E-glass changed to single half lap cable wrap due to difficulty controlling placement second layer of the wrap to cover gap of 1</a:t>
            </a:r>
            <a:r>
              <a:rPr lang="en-US" baseline="30000" dirty="0" smtClean="0"/>
              <a:t>st</a:t>
            </a:r>
            <a:r>
              <a:rPr lang="en-US" dirty="0" smtClean="0"/>
              <a:t> layer. </a:t>
            </a:r>
          </a:p>
          <a:p>
            <a:pPr lvl="1"/>
            <a:r>
              <a:rPr lang="en-US" dirty="0" smtClean="0"/>
              <a:t>End part quality control</a:t>
            </a:r>
          </a:p>
          <a:p>
            <a:pPr lvl="1"/>
            <a:r>
              <a:rPr lang="en-US" dirty="0" smtClean="0"/>
              <a:t>End part design revisions, cable lay angle, part length, saddle mid-plane</a:t>
            </a:r>
          </a:p>
          <a:p>
            <a:pPr lvl="1"/>
            <a:r>
              <a:rPr lang="en-US" dirty="0" smtClean="0"/>
              <a:t>Collar manufactures to hold print tolerances</a:t>
            </a:r>
            <a:endParaRPr lang="en-US" dirty="0"/>
          </a:p>
          <a:p>
            <a:r>
              <a:rPr lang="en-US" dirty="0"/>
              <a:t>To be </a:t>
            </a:r>
            <a:r>
              <a:rPr lang="en-US" dirty="0" smtClean="0"/>
              <a:t>implemented</a:t>
            </a:r>
          </a:p>
          <a:p>
            <a:pPr lvl="1"/>
            <a:r>
              <a:rPr lang="en-US" dirty="0" smtClean="0"/>
              <a:t>Less end part modifications by technicians prior to use.</a:t>
            </a:r>
          </a:p>
          <a:p>
            <a:pPr lvl="1"/>
            <a:r>
              <a:rPr lang="en-US" dirty="0" smtClean="0"/>
              <a:t>Shell welding tooling refinement and process improvement before next magnet weldment.</a:t>
            </a:r>
          </a:p>
          <a:p>
            <a:r>
              <a:rPr lang="en-US" dirty="0" smtClean="0"/>
              <a:t>Observation</a:t>
            </a:r>
          </a:p>
          <a:p>
            <a:pPr lvl="1"/>
            <a:r>
              <a:rPr lang="en-US" dirty="0" smtClean="0"/>
              <a:t>Coil degradation appears to be an </a:t>
            </a:r>
            <a:r>
              <a:rPr lang="en-US" dirty="0" smtClean="0">
                <a:sym typeface="Wingdings" pitchFamily="2" charset="2"/>
              </a:rPr>
              <a:t>aggregate effect beginning with and perhaps dominated by the end saddle design.</a:t>
            </a:r>
          </a:p>
          <a:p>
            <a:pPr lvl="2"/>
            <a:r>
              <a:rPr lang="en-US" dirty="0" smtClean="0">
                <a:sym typeface="Wingdings" pitchFamily="2" charset="2"/>
              </a:rPr>
              <a:t>Over compression of cable during reaction</a:t>
            </a:r>
          </a:p>
          <a:p>
            <a:pPr lvl="2"/>
            <a:r>
              <a:rPr lang="en-US" dirty="0" smtClean="0">
                <a:sym typeface="Wingdings" pitchFamily="2" charset="2"/>
              </a:rPr>
              <a:t>Over compression from shell welding in ends  yoke lamination yield </a:t>
            </a:r>
          </a:p>
          <a:p>
            <a:pPr lvl="1"/>
            <a:r>
              <a:rPr lang="en-US" dirty="0" smtClean="0">
                <a:sym typeface="Wingdings" pitchFamily="2" charset="2"/>
              </a:rPr>
              <a:t>Next steps</a:t>
            </a:r>
          </a:p>
          <a:p>
            <a:pPr lvl="2"/>
            <a:r>
              <a:rPr lang="en-US" dirty="0" smtClean="0">
                <a:sym typeface="Wingdings" pitchFamily="2" charset="2"/>
              </a:rPr>
              <a:t>Autopsy of </a:t>
            </a:r>
            <a:r>
              <a:rPr lang="en-US" dirty="0">
                <a:sym typeface="Wingdings" pitchFamily="2" charset="2"/>
              </a:rPr>
              <a:t>MPHSP01 coil inspection</a:t>
            </a:r>
            <a:endParaRPr lang="en-US" dirty="0" smtClean="0">
              <a:sym typeface="Wingdings" pitchFamily="2" charset="2"/>
            </a:endParaRPr>
          </a:p>
          <a:p>
            <a:pPr lvl="2"/>
            <a:r>
              <a:rPr lang="en-US" dirty="0" smtClean="0">
                <a:sym typeface="Wingdings" pitchFamily="2" charset="2"/>
              </a:rPr>
              <a:t>Redesign of saddles</a:t>
            </a:r>
          </a:p>
          <a:p>
            <a:pPr lvl="2"/>
            <a:r>
              <a:rPr lang="en-US" dirty="0" smtClean="0">
                <a:sym typeface="Wingdings" pitchFamily="2" charset="2"/>
              </a:rPr>
              <a:t>Bolt on shell </a:t>
            </a:r>
          </a:p>
          <a:p>
            <a:pPr lvl="2"/>
            <a:r>
              <a:rPr lang="en-US" dirty="0" smtClean="0">
                <a:sym typeface="Wingdings" pitchFamily="2" charset="2"/>
              </a:rPr>
              <a:t>Demonstrate shell welding well understood prior to use</a:t>
            </a:r>
          </a:p>
          <a:p>
            <a:pPr lvl="2"/>
            <a:r>
              <a:rPr lang="en-US" dirty="0" smtClean="0">
                <a:sym typeface="Wingdings" pitchFamily="2" charset="2"/>
              </a:rPr>
              <a:t>Tapered mid-plane shim</a:t>
            </a:r>
          </a:p>
          <a:p>
            <a:pPr lvl="2"/>
            <a:r>
              <a:rPr lang="en-US" dirty="0" smtClean="0">
                <a:sym typeface="Wingdings" pitchFamily="2" charset="2"/>
              </a:rPr>
              <a:t>Test MBH02 in Jan 2013 with these steps incorporated.</a:t>
            </a:r>
            <a:endParaRPr lang="en-US" dirty="0" smtClean="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smtClean="0"/>
              <a:t>Fred Nobrega	            </a:t>
            </a:r>
            <a:fld id="{B6F15528-21DE-4FAA-801E-634DDDAF4B2B}" type="slidenum">
              <a:rPr lang="en-US" smtClean="0"/>
              <a:pPr/>
              <a:t>35</a:t>
            </a:fld>
            <a:endParaRPr lang="en-US" dirty="0"/>
          </a:p>
        </p:txBody>
      </p:sp>
    </p:spTree>
    <p:extLst>
      <p:ext uri="{BB962C8B-B14F-4D97-AF65-F5344CB8AC3E}">
        <p14:creationId xmlns:p14="http://schemas.microsoft.com/office/powerpoint/2010/main" val="2576162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MBHSP01 Schedule</a:t>
            </a:r>
            <a:endParaRPr lang="en-US" dirty="0"/>
          </a:p>
        </p:txBody>
      </p:sp>
      <p:sp>
        <p:nvSpPr>
          <p:cNvPr id="12" name="Content Placeholder 11"/>
          <p:cNvSpPr>
            <a:spLocks noGrp="1"/>
          </p:cNvSpPr>
          <p:nvPr>
            <p:ph sz="half" idx="2"/>
          </p:nvPr>
        </p:nvSpPr>
        <p:spPr>
          <a:xfrm>
            <a:off x="3657600" y="1447800"/>
            <a:ext cx="5410200" cy="4876800"/>
          </a:xfrm>
        </p:spPr>
        <p:txBody>
          <a:bodyPr>
            <a:normAutofit fontScale="77500" lnSpcReduction="20000"/>
          </a:bodyPr>
          <a:lstStyle/>
          <a:p>
            <a:r>
              <a:rPr lang="en-US" dirty="0" smtClean="0"/>
              <a:t>Coil </a:t>
            </a:r>
            <a:r>
              <a:rPr lang="en-US" dirty="0"/>
              <a:t>02 impregnation: Hole miss match 50 mm </a:t>
            </a:r>
            <a:r>
              <a:rPr lang="en-US" dirty="0" err="1"/>
              <a:t>vs</a:t>
            </a:r>
            <a:r>
              <a:rPr lang="en-US" dirty="0"/>
              <a:t> 2 inches </a:t>
            </a:r>
            <a:r>
              <a:rPr lang="en-US" dirty="0" err="1"/>
              <a:t>wrt</a:t>
            </a:r>
            <a:r>
              <a:rPr lang="en-US" dirty="0"/>
              <a:t> impregnation &amp; reaction tooling delayed coil transfer from one set of tooling to the </a:t>
            </a:r>
            <a:r>
              <a:rPr lang="en-US" dirty="0" smtClean="0"/>
              <a:t>other</a:t>
            </a:r>
            <a:endParaRPr lang="en-US" dirty="0"/>
          </a:p>
          <a:p>
            <a:r>
              <a:rPr lang="en-US" dirty="0"/>
              <a:t>Impregnation base plate </a:t>
            </a:r>
            <a:r>
              <a:rPr lang="en-US" dirty="0" smtClean="0"/>
              <a:t>out of tolerance, part rejected &amp; fabricated again at the same time needed for impregnation</a:t>
            </a:r>
            <a:endParaRPr lang="en-US" dirty="0"/>
          </a:p>
          <a:p>
            <a:r>
              <a:rPr lang="en-US" dirty="0"/>
              <a:t>Coil longer than design modify impregnation base plate.</a:t>
            </a:r>
          </a:p>
          <a:p>
            <a:r>
              <a:rPr lang="en-US" dirty="0"/>
              <a:t>Input from PC01 CMM </a:t>
            </a:r>
            <a:r>
              <a:rPr lang="en-US" dirty="0">
                <a:sym typeface="Wingdings" pitchFamily="2" charset="2"/>
              </a:rPr>
              <a:t> </a:t>
            </a:r>
            <a:r>
              <a:rPr lang="en-US" dirty="0" smtClean="0">
                <a:sym typeface="Wingdings" pitchFamily="2" charset="2"/>
              </a:rPr>
              <a:t>changed impregnation </a:t>
            </a:r>
            <a:r>
              <a:rPr lang="en-US" dirty="0">
                <a:sym typeface="Wingdings" pitchFamily="2" charset="2"/>
              </a:rPr>
              <a:t>radial </a:t>
            </a:r>
            <a:r>
              <a:rPr lang="en-US" dirty="0" smtClean="0">
                <a:sym typeface="Wingdings" pitchFamily="2" charset="2"/>
              </a:rPr>
              <a:t>materials for </a:t>
            </a:r>
            <a:r>
              <a:rPr lang="en-US" dirty="0">
                <a:sym typeface="Wingdings" pitchFamily="2" charset="2"/>
              </a:rPr>
              <a:t>coil </a:t>
            </a:r>
            <a:r>
              <a:rPr lang="en-US" dirty="0" smtClean="0">
                <a:sym typeface="Wingdings" pitchFamily="2" charset="2"/>
              </a:rPr>
              <a:t>02</a:t>
            </a:r>
          </a:p>
          <a:p>
            <a:r>
              <a:rPr lang="en-US" dirty="0" smtClean="0">
                <a:sym typeface="Wingdings" pitchFamily="2" charset="2"/>
              </a:rPr>
              <a:t>Impregnation </a:t>
            </a:r>
            <a:r>
              <a:rPr lang="en-US" dirty="0">
                <a:sym typeface="Wingdings" pitchFamily="2" charset="2"/>
              </a:rPr>
              <a:t>curing oven </a:t>
            </a:r>
            <a:r>
              <a:rPr lang="en-US" dirty="0" smtClean="0">
                <a:sym typeface="Wingdings" pitchFamily="2" charset="2"/>
              </a:rPr>
              <a:t>out of service</a:t>
            </a:r>
            <a:endParaRPr lang="en-US" dirty="0"/>
          </a:p>
          <a:p>
            <a:r>
              <a:rPr lang="en-US" dirty="0"/>
              <a:t>Coil 03 reaction delay </a:t>
            </a:r>
            <a:r>
              <a:rPr lang="en-US" dirty="0" smtClean="0">
                <a:sym typeface="Wingdings" pitchFamily="2" charset="2"/>
              </a:rPr>
              <a:t> </a:t>
            </a:r>
            <a:r>
              <a:rPr lang="en-US" dirty="0" smtClean="0"/>
              <a:t>furnace </a:t>
            </a:r>
            <a:r>
              <a:rPr lang="en-US" dirty="0"/>
              <a:t>CPU </a:t>
            </a:r>
            <a:r>
              <a:rPr lang="en-US" dirty="0" smtClean="0"/>
              <a:t>defective</a:t>
            </a:r>
            <a:endParaRPr lang="en-US" dirty="0"/>
          </a:p>
          <a:p>
            <a:r>
              <a:rPr lang="en-US" dirty="0"/>
              <a:t>Collar delay</a:t>
            </a:r>
          </a:p>
          <a:p>
            <a:r>
              <a:rPr lang="en-US" dirty="0" smtClean="0"/>
              <a:t>Yoke delay</a:t>
            </a:r>
            <a:endParaRPr lang="en-US" dirty="0"/>
          </a:p>
        </p:txBody>
      </p:sp>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36</a:t>
            </a:fld>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3633648041"/>
              </p:ext>
            </p:extLst>
          </p:nvPr>
        </p:nvGraphicFramePr>
        <p:xfrm>
          <a:off x="228600" y="1445895"/>
          <a:ext cx="3352799" cy="4674361"/>
        </p:xfrm>
        <a:graphic>
          <a:graphicData uri="http://schemas.openxmlformats.org/drawingml/2006/table">
            <a:tbl>
              <a:tblPr>
                <a:tableStyleId>{69CF1AB2-1976-4502-BF36-3FF5EA218861}</a:tableStyleId>
              </a:tblPr>
              <a:tblGrid>
                <a:gridCol w="1830586"/>
                <a:gridCol w="702640"/>
                <a:gridCol w="819573"/>
              </a:tblGrid>
              <a:tr h="245278">
                <a:tc>
                  <a:txBody>
                    <a:bodyPr/>
                    <a:lstStyle/>
                    <a:p>
                      <a:pPr algn="ctr" fontAlgn="b"/>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Actual days</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Planned days</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coil </a:t>
                      </a:r>
                      <a:r>
                        <a:rPr lang="en-US" sz="1800" u="none" strike="noStrike" dirty="0">
                          <a:effectLst/>
                        </a:rPr>
                        <a:t>02 wind</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42</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22</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coil </a:t>
                      </a:r>
                      <a:r>
                        <a:rPr lang="en-US" sz="1800" u="none" strike="noStrike" dirty="0">
                          <a:effectLst/>
                        </a:rPr>
                        <a:t>02 react</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28</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29</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coil </a:t>
                      </a:r>
                      <a:r>
                        <a:rPr lang="en-US" sz="1800" u="none" strike="noStrike" dirty="0">
                          <a:effectLst/>
                        </a:rPr>
                        <a:t>02 </a:t>
                      </a:r>
                      <a:r>
                        <a:rPr lang="en-US" sz="1800" u="none" strike="noStrike" dirty="0" err="1">
                          <a:effectLst/>
                        </a:rPr>
                        <a:t>impreg</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64</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a:effectLst/>
                        </a:rPr>
                        <a:t>19</a:t>
                      </a:r>
                      <a:endParaRPr lang="en-US" sz="1800" b="0" i="0" u="none" strike="noStrike">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coil </a:t>
                      </a:r>
                      <a:r>
                        <a:rPr lang="en-US" sz="1800" u="none" strike="noStrike" dirty="0">
                          <a:effectLst/>
                        </a:rPr>
                        <a:t>03 wind</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39</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22</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coil </a:t>
                      </a:r>
                      <a:r>
                        <a:rPr lang="en-US" sz="1800" u="none" strike="noStrike" dirty="0">
                          <a:effectLst/>
                        </a:rPr>
                        <a:t>03 react</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71</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29</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coil </a:t>
                      </a:r>
                      <a:r>
                        <a:rPr lang="en-US" sz="1800" u="none" strike="noStrike" dirty="0">
                          <a:effectLst/>
                        </a:rPr>
                        <a:t>03 </a:t>
                      </a:r>
                      <a:r>
                        <a:rPr lang="en-US" sz="1800" u="none" strike="noStrike" dirty="0" err="1">
                          <a:effectLst/>
                        </a:rPr>
                        <a:t>impreg</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19</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19</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coil </a:t>
                      </a:r>
                      <a:r>
                        <a:rPr lang="en-US" sz="1800" u="none" strike="noStrike" dirty="0" err="1">
                          <a:effectLst/>
                        </a:rPr>
                        <a:t>assy</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6</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smtClean="0">
                          <a:effectLst/>
                        </a:rPr>
                        <a:t>14</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collar </a:t>
                      </a:r>
                      <a:r>
                        <a:rPr lang="en-US" sz="1800" u="none" strike="noStrike" dirty="0" err="1">
                          <a:effectLst/>
                        </a:rPr>
                        <a:t>assy</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9</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smtClean="0">
                          <a:effectLst/>
                        </a:rPr>
                        <a:t>28</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yoke </a:t>
                      </a:r>
                      <a:r>
                        <a:rPr lang="en-US" sz="1800" u="none" strike="noStrike" dirty="0" err="1">
                          <a:effectLst/>
                        </a:rPr>
                        <a:t>assy</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5</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6</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shell </a:t>
                      </a:r>
                      <a:r>
                        <a:rPr lang="en-US" sz="1800" u="none" strike="noStrike" dirty="0">
                          <a:effectLst/>
                        </a:rPr>
                        <a:t>welding</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14</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14</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smtClean="0">
                          <a:effectLst/>
                        </a:rPr>
                        <a:t>  final </a:t>
                      </a:r>
                      <a:r>
                        <a:rPr lang="en-US" sz="1800" u="none" strike="noStrike" dirty="0" err="1">
                          <a:effectLst/>
                        </a:rPr>
                        <a:t>assy</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18</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18</a:t>
                      </a:r>
                      <a:endParaRPr lang="en-US" sz="1800" b="0" i="0" u="none" strike="noStrike" dirty="0">
                        <a:solidFill>
                          <a:srgbClr val="000000"/>
                        </a:solidFill>
                        <a:effectLst/>
                        <a:latin typeface="Calibri"/>
                      </a:endParaRPr>
                    </a:p>
                  </a:txBody>
                  <a:tcPr marL="9525" marR="9525" marT="9525" marB="0" anchor="ctr"/>
                </a:tc>
              </a:tr>
              <a:tr h="993901">
                <a:tc>
                  <a:txBody>
                    <a:bodyPr/>
                    <a:lstStyle/>
                    <a:p>
                      <a:pPr algn="ctr" fontAlgn="b">
                        <a:lnSpc>
                          <a:spcPct val="100000"/>
                        </a:lnSpc>
                      </a:pPr>
                      <a:r>
                        <a:rPr lang="en-US" sz="1800" u="none" strike="noStrike" dirty="0">
                          <a:effectLst/>
                        </a:rPr>
                        <a:t>days including w/e</a:t>
                      </a:r>
                      <a:endParaRPr lang="en-US" sz="1800" b="0" i="0" u="none" strike="noStrike" dirty="0">
                        <a:solidFill>
                          <a:srgbClr val="000000"/>
                        </a:solidFill>
                        <a:effectLst/>
                        <a:latin typeface="Calibri"/>
                      </a:endParaRPr>
                    </a:p>
                    <a:p>
                      <a:pPr algn="ctr" fontAlgn="b">
                        <a:lnSpc>
                          <a:spcPct val="100000"/>
                        </a:lnSpc>
                      </a:pPr>
                      <a:r>
                        <a:rPr lang="en-US" sz="1800" u="none" strike="noStrike" dirty="0" smtClean="0">
                          <a:effectLst/>
                        </a:rPr>
                        <a:t>                     weeks </a:t>
                      </a:r>
                      <a:endParaRPr lang="en-US" sz="1800" b="0" i="0" u="none" strike="noStrike" dirty="0">
                        <a:solidFill>
                          <a:srgbClr val="000000"/>
                        </a:solidFill>
                        <a:effectLst/>
                        <a:latin typeface="Calibri"/>
                      </a:endParaRPr>
                    </a:p>
                    <a:p>
                      <a:pPr algn="ctr" fontAlgn="b">
                        <a:lnSpc>
                          <a:spcPct val="100000"/>
                        </a:lnSpc>
                      </a:pPr>
                      <a:r>
                        <a:rPr lang="en-US" sz="1800" u="none" strike="noStrike" dirty="0" smtClean="0">
                          <a:effectLst/>
                        </a:rPr>
                        <a:t>                   months</a:t>
                      </a:r>
                      <a:endParaRPr lang="en-US" sz="1800" b="0" i="0" u="none" strike="noStrike" dirty="0">
                        <a:solidFill>
                          <a:srgbClr val="000000"/>
                        </a:solidFill>
                        <a:effectLst/>
                        <a:latin typeface="Calibri"/>
                      </a:endParaRPr>
                    </a:p>
                  </a:txBody>
                  <a:tcPr marL="9525" marR="9525" marT="9525" marB="0" anchor="ctr"/>
                </a:tc>
                <a:tc>
                  <a:txBody>
                    <a:bodyPr/>
                    <a:lstStyle/>
                    <a:p>
                      <a:pPr algn="ctr" fontAlgn="b">
                        <a:lnSpc>
                          <a:spcPct val="100000"/>
                        </a:lnSpc>
                      </a:pPr>
                      <a:r>
                        <a:rPr lang="en-US" sz="1800" u="none" strike="noStrike" dirty="0">
                          <a:effectLst/>
                        </a:rPr>
                        <a:t>315</a:t>
                      </a:r>
                      <a:endParaRPr lang="en-US" sz="1800" b="0" i="0" u="none" strike="noStrike" dirty="0">
                        <a:solidFill>
                          <a:srgbClr val="000000"/>
                        </a:solidFill>
                        <a:effectLst/>
                        <a:latin typeface="Calibri"/>
                      </a:endParaRPr>
                    </a:p>
                    <a:p>
                      <a:pPr algn="ctr" fontAlgn="b">
                        <a:lnSpc>
                          <a:spcPct val="100000"/>
                        </a:lnSpc>
                      </a:pPr>
                      <a:r>
                        <a:rPr lang="en-US" sz="1800" u="none" strike="noStrike" dirty="0">
                          <a:effectLst/>
                        </a:rPr>
                        <a:t>45.0</a:t>
                      </a:r>
                      <a:endParaRPr lang="en-US" sz="1800" b="0" i="0" u="none" strike="noStrike" dirty="0">
                        <a:solidFill>
                          <a:srgbClr val="000000"/>
                        </a:solidFill>
                        <a:effectLst/>
                        <a:latin typeface="Calibri"/>
                      </a:endParaRPr>
                    </a:p>
                    <a:p>
                      <a:pPr algn="ctr" fontAlgn="b">
                        <a:lnSpc>
                          <a:spcPct val="100000"/>
                        </a:lnSpc>
                      </a:pPr>
                      <a:r>
                        <a:rPr lang="en-US" sz="1800" u="none" strike="noStrike" dirty="0">
                          <a:effectLst/>
                        </a:rPr>
                        <a:t>10.5</a:t>
                      </a:r>
                      <a:endParaRPr lang="en-US" sz="1800" b="0" i="0" u="none" strike="noStrike" dirty="0">
                        <a:solidFill>
                          <a:srgbClr val="000000"/>
                        </a:solidFill>
                        <a:effectLst/>
                        <a:latin typeface="Calibri"/>
                      </a:endParaRPr>
                    </a:p>
                  </a:txBody>
                  <a:tcPr marL="9525" marR="9525" marT="9525" marB="0" anchor="ctr"/>
                </a:tc>
                <a:tc>
                  <a:txBody>
                    <a:bodyPr/>
                    <a:lstStyle/>
                    <a:p>
                      <a:pPr algn="ctr" fontAlgn="b">
                        <a:lnSpc>
                          <a:spcPct val="100000"/>
                        </a:lnSpc>
                      </a:pPr>
                      <a:r>
                        <a:rPr lang="en-US" sz="1800" u="none" strike="noStrike" dirty="0" smtClean="0">
                          <a:effectLst/>
                        </a:rPr>
                        <a:t>220</a:t>
                      </a:r>
                      <a:endParaRPr lang="en-US" sz="1800" b="0" i="0" u="none" strike="noStrike" dirty="0">
                        <a:solidFill>
                          <a:srgbClr val="000000"/>
                        </a:solidFill>
                        <a:effectLst/>
                        <a:latin typeface="Calibri"/>
                      </a:endParaRPr>
                    </a:p>
                    <a:p>
                      <a:pPr algn="ctr" fontAlgn="b">
                        <a:lnSpc>
                          <a:spcPct val="100000"/>
                        </a:lnSpc>
                      </a:pPr>
                      <a:r>
                        <a:rPr lang="en-US" sz="1800" u="none" strike="noStrike" dirty="0" smtClean="0">
                          <a:effectLst/>
                        </a:rPr>
                        <a:t>31.4</a:t>
                      </a:r>
                      <a:endParaRPr lang="en-US" sz="1800" b="0" i="0" u="none" strike="noStrike" dirty="0">
                        <a:solidFill>
                          <a:srgbClr val="000000"/>
                        </a:solidFill>
                        <a:effectLst/>
                        <a:latin typeface="Calibri"/>
                      </a:endParaRPr>
                    </a:p>
                    <a:p>
                      <a:pPr algn="ctr" fontAlgn="b">
                        <a:lnSpc>
                          <a:spcPct val="100000"/>
                        </a:lnSpc>
                      </a:pPr>
                      <a:r>
                        <a:rPr lang="en-US" sz="1800" u="none" strike="noStrike" dirty="0" smtClean="0">
                          <a:effectLst/>
                        </a:rPr>
                        <a:t>7.3</a:t>
                      </a:r>
                      <a:endParaRPr lang="en-US" sz="1800" b="0" i="0" u="none" strike="noStrike" dirty="0">
                        <a:solidFill>
                          <a:srgbClr val="000000"/>
                        </a:solidFill>
                        <a:effectLst/>
                        <a:latin typeface="Calibri"/>
                      </a:endParaRPr>
                    </a:p>
                  </a:txBody>
                  <a:tcPr marL="9525" marR="9525" marT="9525" marB="0" anchor="ctr"/>
                </a:tc>
              </a:tr>
            </a:tbl>
          </a:graphicData>
        </a:graphic>
      </p:graphicFrame>
    </p:spTree>
    <p:extLst>
      <p:ext uri="{BB962C8B-B14F-4D97-AF65-F5344CB8AC3E}">
        <p14:creationId xmlns:p14="http://schemas.microsoft.com/office/powerpoint/2010/main" val="41907863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Review questions/answers</a:t>
            </a:r>
            <a:endParaRPr lang="en-US"/>
          </a:p>
        </p:txBody>
      </p:sp>
      <p:sp>
        <p:nvSpPr>
          <p:cNvPr id="6" name="Content Placeholder 5"/>
          <p:cNvSpPr>
            <a:spLocks noGrp="1"/>
          </p:cNvSpPr>
          <p:nvPr>
            <p:ph sz="half" idx="1"/>
          </p:nvPr>
        </p:nvSpPr>
        <p:spPr/>
        <p:txBody>
          <a:bodyPr>
            <a:normAutofit fontScale="92500" lnSpcReduction="20000"/>
          </a:bodyPr>
          <a:lstStyle/>
          <a:p>
            <a:pPr lvl="0"/>
            <a:r>
              <a:rPr lang="en-US" dirty="0"/>
              <a:t>Phase </a:t>
            </a:r>
            <a:r>
              <a:rPr lang="en-US" dirty="0" smtClean="0"/>
              <a:t>1</a:t>
            </a:r>
            <a:endParaRPr lang="en-US" sz="2800" dirty="0"/>
          </a:p>
          <a:p>
            <a:pPr lvl="1"/>
            <a:r>
              <a:rPr lang="en-US" dirty="0" smtClean="0"/>
              <a:t>Was </a:t>
            </a:r>
            <a:r>
              <a:rPr lang="en-US" dirty="0"/>
              <a:t>any problem encountered during construction or final testing understood? Are such problems addressed properly in view of the next steps? </a:t>
            </a:r>
            <a:endParaRPr lang="en-US" sz="2400" dirty="0"/>
          </a:p>
          <a:p>
            <a:pPr lvl="1"/>
            <a:r>
              <a:rPr lang="en-US" dirty="0"/>
              <a:t>Was the instrumentation sufficient to evaluate fabrication procedure, validate mechanical and magnetic models and demonstrate that the magnet met specifications?</a:t>
            </a:r>
            <a:endParaRPr lang="en-US" sz="2400" dirty="0"/>
          </a:p>
          <a:p>
            <a:endParaRPr lang="en-US" dirty="0"/>
          </a:p>
        </p:txBody>
      </p:sp>
      <p:sp>
        <p:nvSpPr>
          <p:cNvPr id="8" name="Content Placeholder 7"/>
          <p:cNvSpPr>
            <a:spLocks noGrp="1"/>
          </p:cNvSpPr>
          <p:nvPr>
            <p:ph sz="half" idx="2"/>
          </p:nvPr>
        </p:nvSpPr>
        <p:spPr>
          <a:xfrm>
            <a:off x="5715000" y="1828800"/>
            <a:ext cx="2971800" cy="4297363"/>
          </a:xfrm>
        </p:spPr>
        <p:txBody>
          <a:bodyPr>
            <a:normAutofit fontScale="92500" lnSpcReduction="20000"/>
          </a:bodyPr>
          <a:lstStyle/>
          <a:p>
            <a:pPr marL="0" indent="0">
              <a:buNone/>
            </a:pPr>
            <a:endParaRPr lang="en-US" dirty="0">
              <a:sym typeface="Wingdings" pitchFamily="2" charset="2"/>
            </a:endParaRPr>
          </a:p>
          <a:p>
            <a:pPr marL="0" indent="0">
              <a:buNone/>
            </a:pPr>
            <a:endParaRPr lang="en-US" dirty="0" smtClean="0">
              <a:sym typeface="Wingdings" pitchFamily="2" charset="2"/>
            </a:endParaRPr>
          </a:p>
          <a:p>
            <a:pPr marL="0" indent="0">
              <a:buNone/>
            </a:pPr>
            <a:r>
              <a:rPr lang="en-US" dirty="0" smtClean="0">
                <a:sym typeface="Wingdings" pitchFamily="2" charset="2"/>
              </a:rPr>
              <a:t>Yes</a:t>
            </a:r>
          </a:p>
          <a:p>
            <a:pPr marL="0" indent="0">
              <a:buNone/>
            </a:pPr>
            <a:endParaRPr lang="en-US" dirty="0" smtClean="0">
              <a:sym typeface="Wingdings" pitchFamily="2" charset="2"/>
            </a:endParaRPr>
          </a:p>
          <a:p>
            <a:pPr>
              <a:buFont typeface="Wingdings"/>
              <a:buChar char="à"/>
            </a:pPr>
            <a:endParaRPr lang="en-US" dirty="0">
              <a:sym typeface="Wingdings" pitchFamily="2" charset="2"/>
            </a:endParaRPr>
          </a:p>
          <a:p>
            <a:pPr>
              <a:buFont typeface="Wingdings"/>
              <a:buChar char="à"/>
            </a:pPr>
            <a:endParaRPr lang="en-US" dirty="0" smtClean="0">
              <a:sym typeface="Wingdings" pitchFamily="2" charset="2"/>
            </a:endParaRPr>
          </a:p>
          <a:p>
            <a:pPr marL="0" indent="0">
              <a:buNone/>
            </a:pPr>
            <a:r>
              <a:rPr lang="en-US" dirty="0" smtClean="0">
                <a:sym typeface="Wingdings" pitchFamily="2" charset="2"/>
              </a:rPr>
              <a:t>Yes</a:t>
            </a:r>
            <a:endParaRPr lang="en-US" dirty="0"/>
          </a:p>
          <a:p>
            <a:pPr marL="0" indent="0">
              <a:buNone/>
            </a:pPr>
            <a:endParaRPr lang="en-US" dirty="0"/>
          </a:p>
        </p:txBody>
      </p:sp>
      <p:sp>
        <p:nvSpPr>
          <p:cNvPr id="3" name="Date Placeholder 2"/>
          <p:cNvSpPr>
            <a:spLocks noGrp="1"/>
          </p:cNvSpPr>
          <p:nvPr>
            <p:ph type="dt" sz="half" idx="10"/>
          </p:nvPr>
        </p:nvSpPr>
        <p:spPr/>
        <p:txBody>
          <a:bodyPr/>
          <a:lstStyle/>
          <a:p>
            <a:r>
              <a:rPr lang="en-US" smtClean="0"/>
              <a:t>26 Sep 2012                                 11 T Collaboration Review</a:t>
            </a:r>
            <a:endParaRPr lang="en-US" dirty="0"/>
          </a:p>
        </p:txBody>
      </p:sp>
      <p:sp>
        <p:nvSpPr>
          <p:cNvPr id="4" name="Footer Placeholder 3"/>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5" name="Slide Number Placeholder 4"/>
          <p:cNvSpPr>
            <a:spLocks noGrp="1"/>
          </p:cNvSpPr>
          <p:nvPr>
            <p:ph type="sldNum" sz="quarter" idx="4"/>
          </p:nvPr>
        </p:nvSpPr>
        <p:spPr/>
        <p:txBody>
          <a:bodyPr/>
          <a:lstStyle/>
          <a:p>
            <a:r>
              <a:rPr lang="en-US" smtClean="0"/>
              <a:t>Fred Nobrega	            </a:t>
            </a:r>
            <a:fld id="{B6F15528-21DE-4FAA-801E-634DDDAF4B2B}" type="slidenum">
              <a:rPr lang="en-US" smtClean="0"/>
              <a:pPr/>
              <a:t>37</a:t>
            </a:fld>
            <a:endParaRPr lang="en-US" dirty="0"/>
          </a:p>
        </p:txBody>
      </p:sp>
      <p:sp>
        <p:nvSpPr>
          <p:cNvPr id="9" name="Rectangle 8"/>
          <p:cNvSpPr/>
          <p:nvPr/>
        </p:nvSpPr>
        <p:spPr>
          <a:xfrm>
            <a:off x="4572000" y="2362200"/>
            <a:ext cx="862737" cy="923330"/>
          </a:xfrm>
          <a:prstGeom prst="rect">
            <a:avLst/>
          </a:prstGeom>
        </p:spPr>
        <p:txBody>
          <a:bodyPr wrap="none">
            <a:spAutoFit/>
          </a:bodyPr>
          <a:lstStyle/>
          <a:p>
            <a:r>
              <a:rPr lang="en-US" sz="5400" dirty="0" smtClean="0">
                <a:sym typeface="Wingdings" pitchFamily="2" charset="2"/>
              </a:rPr>
              <a:t></a:t>
            </a:r>
            <a:endParaRPr lang="en-US" sz="5400" dirty="0"/>
          </a:p>
        </p:txBody>
      </p:sp>
      <p:sp>
        <p:nvSpPr>
          <p:cNvPr id="10" name="Rectangle 9"/>
          <p:cNvSpPr/>
          <p:nvPr/>
        </p:nvSpPr>
        <p:spPr>
          <a:xfrm>
            <a:off x="4572000" y="3962400"/>
            <a:ext cx="862737" cy="923330"/>
          </a:xfrm>
          <a:prstGeom prst="rect">
            <a:avLst/>
          </a:prstGeom>
        </p:spPr>
        <p:txBody>
          <a:bodyPr wrap="none">
            <a:spAutoFit/>
          </a:bodyPr>
          <a:lstStyle/>
          <a:p>
            <a:r>
              <a:rPr lang="en-US" sz="5400" dirty="0" smtClean="0">
                <a:sym typeface="Wingdings" pitchFamily="2" charset="2"/>
              </a:rPr>
              <a:t></a:t>
            </a:r>
            <a:endParaRPr lang="en-US" sz="5400" dirty="0"/>
          </a:p>
        </p:txBody>
      </p:sp>
    </p:spTree>
    <p:extLst>
      <p:ext uri="{BB962C8B-B14F-4D97-AF65-F5344CB8AC3E}">
        <p14:creationId xmlns:p14="http://schemas.microsoft.com/office/powerpoint/2010/main" val="33618423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Backup</a:t>
            </a:r>
            <a:endParaRPr lang="en-US" dirty="0"/>
          </a:p>
        </p:txBody>
      </p:sp>
      <p:sp>
        <p:nvSpPr>
          <p:cNvPr id="3" name="Date Placeholder 2"/>
          <p:cNvSpPr>
            <a:spLocks noGrp="1"/>
          </p:cNvSpPr>
          <p:nvPr>
            <p:ph type="dt" sz="half" idx="2"/>
          </p:nvPr>
        </p:nvSpPr>
        <p:spPr/>
        <p:txBody>
          <a:bodyPr/>
          <a:lstStyle/>
          <a:p>
            <a:r>
              <a:rPr lang="en-US" smtClean="0"/>
              <a:t>26 Sep 2012                                 11 T Collaboration Review</a:t>
            </a:r>
            <a:endParaRPr lang="en-US" dirty="0"/>
          </a:p>
        </p:txBody>
      </p:sp>
      <p:sp>
        <p:nvSpPr>
          <p:cNvPr id="4" name="Footer Placeholder 3"/>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5" name="Slide Number Placeholder 4"/>
          <p:cNvSpPr>
            <a:spLocks noGrp="1"/>
          </p:cNvSpPr>
          <p:nvPr>
            <p:ph type="sldNum" sz="quarter" idx="4"/>
          </p:nvPr>
        </p:nvSpPr>
        <p:spPr/>
        <p:txBody>
          <a:bodyPr/>
          <a:lstStyle/>
          <a:p>
            <a:r>
              <a:rPr lang="en-US" smtClean="0"/>
              <a:t>Fred Nobrega	            </a:t>
            </a:r>
            <a:fld id="{B6F15528-21DE-4FAA-801E-634DDDAF4B2B}" type="slidenum">
              <a:rPr lang="en-US" smtClean="0"/>
              <a:pPr/>
              <a:t>38</a:t>
            </a:fld>
            <a:endParaRPr lang="en-US" dirty="0"/>
          </a:p>
        </p:txBody>
      </p:sp>
    </p:spTree>
    <p:extLst>
      <p:ext uri="{BB962C8B-B14F-4D97-AF65-F5344CB8AC3E}">
        <p14:creationId xmlns:p14="http://schemas.microsoft.com/office/powerpoint/2010/main" val="23450160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3" descr="DSC01446.JPG"/>
          <p:cNvPicPr>
            <a:picLocks noChangeAspect="1"/>
          </p:cNvPicPr>
          <p:nvPr/>
        </p:nvPicPr>
        <p:blipFill rotWithShape="1">
          <a:blip r:embed="rId2"/>
          <a:srcRect l="27126" t="48236" r="55903" b="34338"/>
          <a:stretch/>
        </p:blipFill>
        <p:spPr>
          <a:xfrm rot="10800000">
            <a:off x="5784279" y="2438400"/>
            <a:ext cx="3166386" cy="1828800"/>
          </a:xfrm>
          <a:prstGeom prst="rect">
            <a:avLst/>
          </a:prstGeom>
        </p:spPr>
      </p:pic>
      <p:sp>
        <p:nvSpPr>
          <p:cNvPr id="2" name="Title 1"/>
          <p:cNvSpPr>
            <a:spLocks noGrp="1"/>
          </p:cNvSpPr>
          <p:nvPr>
            <p:ph type="title"/>
          </p:nvPr>
        </p:nvSpPr>
        <p:spPr/>
        <p:txBody>
          <a:bodyPr/>
          <a:lstStyle/>
          <a:p>
            <a:r>
              <a:rPr lang="en-US" dirty="0" smtClean="0"/>
              <a:t>Key Strain Gauges</a:t>
            </a:r>
            <a:endParaRPr lang="en-US" dirty="0"/>
          </a:p>
        </p:txBody>
      </p:sp>
      <p:sp>
        <p:nvSpPr>
          <p:cNvPr id="36" name="Content Placeholder 35"/>
          <p:cNvSpPr>
            <a:spLocks noGrp="1"/>
          </p:cNvSpPr>
          <p:nvPr>
            <p:ph sz="half" idx="1"/>
          </p:nvPr>
        </p:nvSpPr>
        <p:spPr>
          <a:xfrm>
            <a:off x="457200" y="1600200"/>
            <a:ext cx="5181600" cy="4525963"/>
          </a:xfrm>
        </p:spPr>
        <p:txBody>
          <a:bodyPr/>
          <a:lstStyle/>
          <a:p>
            <a:r>
              <a:rPr lang="en-US" dirty="0"/>
              <a:t>Strain gauges near </a:t>
            </a:r>
            <a:r>
              <a:rPr lang="en-US" dirty="0" smtClean="0"/>
              <a:t>edge of part  </a:t>
            </a:r>
            <a:r>
              <a:rPr lang="en-US" dirty="0"/>
              <a:t>have higher </a:t>
            </a:r>
            <a:r>
              <a:rPr lang="en-US" dirty="0" smtClean="0"/>
              <a:t>strain.</a:t>
            </a:r>
            <a:endParaRPr lang="en-US" dirty="0"/>
          </a:p>
          <a:p>
            <a:endParaRPr lang="en-US" dirty="0"/>
          </a:p>
        </p:txBody>
      </p:sp>
      <p:sp>
        <p:nvSpPr>
          <p:cNvPr id="3" name="Date Placeholder 2"/>
          <p:cNvSpPr>
            <a:spLocks noGrp="1"/>
          </p:cNvSpPr>
          <p:nvPr>
            <p:ph type="dt" sz="half" idx="10"/>
          </p:nvPr>
        </p:nvSpPr>
        <p:spPr/>
        <p:txBody>
          <a:bodyPr/>
          <a:lstStyle/>
          <a:p>
            <a:r>
              <a:rPr lang="en-US" smtClean="0"/>
              <a:t>26 Sep 2012                                 11 T Collaboration Review</a:t>
            </a:r>
            <a:endParaRPr lang="en-US" dirty="0"/>
          </a:p>
        </p:txBody>
      </p:sp>
      <p:sp>
        <p:nvSpPr>
          <p:cNvPr id="4" name="Footer Placeholder 3"/>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5" name="Slide Number Placeholder 4"/>
          <p:cNvSpPr>
            <a:spLocks noGrp="1"/>
          </p:cNvSpPr>
          <p:nvPr>
            <p:ph type="sldNum" sz="quarter" idx="4"/>
          </p:nvPr>
        </p:nvSpPr>
        <p:spPr/>
        <p:txBody>
          <a:bodyPr/>
          <a:lstStyle/>
          <a:p>
            <a:r>
              <a:rPr lang="en-US" smtClean="0"/>
              <a:t>Fred Nobrega	            </a:t>
            </a:r>
            <a:fld id="{B6F15528-21DE-4FAA-801E-634DDDAF4B2B}" type="slidenum">
              <a:rPr lang="en-US" smtClean="0"/>
              <a:pPr/>
              <a:t>39</a:t>
            </a:fld>
            <a:endParaRPr lang="en-US" dirty="0"/>
          </a:p>
        </p:txBody>
      </p:sp>
      <p:sp>
        <p:nvSpPr>
          <p:cNvPr id="7" name="TextBox 6"/>
          <p:cNvSpPr txBox="1"/>
          <p:nvPr/>
        </p:nvSpPr>
        <p:spPr>
          <a:xfrm>
            <a:off x="7772400" y="2971800"/>
            <a:ext cx="1076705" cy="646331"/>
          </a:xfrm>
          <a:prstGeom prst="rect">
            <a:avLst/>
          </a:prstGeom>
          <a:solidFill>
            <a:schemeClr val="bg1"/>
          </a:solidFill>
        </p:spPr>
        <p:txBody>
          <a:bodyPr wrap="none" rtlCol="0">
            <a:spAutoFit/>
          </a:bodyPr>
          <a:lstStyle/>
          <a:p>
            <a:r>
              <a:rPr lang="en-US" dirty="0" smtClean="0"/>
              <a:t>RE L1 Key</a:t>
            </a:r>
          </a:p>
          <a:p>
            <a:r>
              <a:rPr lang="en-US" dirty="0" smtClean="0"/>
              <a:t> MBH03</a:t>
            </a:r>
            <a:endParaRPr lang="en-US" dirty="0"/>
          </a:p>
        </p:txBody>
      </p:sp>
      <p:pic>
        <p:nvPicPr>
          <p:cNvPr id="12" name="Content Placeholder 3" descr="DSC01420.JPG"/>
          <p:cNvPicPr>
            <a:picLocks noChangeAspect="1"/>
          </p:cNvPicPr>
          <p:nvPr/>
        </p:nvPicPr>
        <p:blipFill rotWithShape="1">
          <a:blip r:embed="rId3"/>
          <a:srcRect l="59375" t="32578" r="11645" b="36864"/>
          <a:stretch/>
        </p:blipFill>
        <p:spPr>
          <a:xfrm rot="10800000">
            <a:off x="5867400" y="4508008"/>
            <a:ext cx="3083265" cy="1828800"/>
          </a:xfrm>
          <a:prstGeom prst="rect">
            <a:avLst/>
          </a:prstGeom>
        </p:spPr>
      </p:pic>
      <p:sp>
        <p:nvSpPr>
          <p:cNvPr id="13" name="TextBox 12"/>
          <p:cNvSpPr txBox="1"/>
          <p:nvPr/>
        </p:nvSpPr>
        <p:spPr>
          <a:xfrm>
            <a:off x="7786025" y="4776077"/>
            <a:ext cx="1049454" cy="646331"/>
          </a:xfrm>
          <a:prstGeom prst="rect">
            <a:avLst/>
          </a:prstGeom>
          <a:solidFill>
            <a:schemeClr val="bg1"/>
          </a:solidFill>
        </p:spPr>
        <p:txBody>
          <a:bodyPr wrap="none" rtlCol="0">
            <a:spAutoFit/>
          </a:bodyPr>
          <a:lstStyle/>
          <a:p>
            <a:r>
              <a:rPr lang="en-US" dirty="0"/>
              <a:t>L</a:t>
            </a:r>
            <a:r>
              <a:rPr lang="en-US" dirty="0" smtClean="0"/>
              <a:t>E L1 Key</a:t>
            </a:r>
          </a:p>
          <a:p>
            <a:r>
              <a:rPr lang="en-US" dirty="0" smtClean="0"/>
              <a:t>MBH03</a:t>
            </a:r>
            <a:endParaRPr lang="en-US" dirty="0"/>
          </a:p>
        </p:txBody>
      </p:sp>
      <p:graphicFrame>
        <p:nvGraphicFramePr>
          <p:cNvPr id="40" name="Chart 39"/>
          <p:cNvGraphicFramePr>
            <a:graphicFrameLocks/>
          </p:cNvGraphicFramePr>
          <p:nvPr>
            <p:extLst>
              <p:ext uri="{D42A27DB-BD31-4B8C-83A1-F6EECF244321}">
                <p14:modId xmlns:p14="http://schemas.microsoft.com/office/powerpoint/2010/main" val="3848413783"/>
              </p:ext>
            </p:extLst>
          </p:nvPr>
        </p:nvGraphicFramePr>
        <p:xfrm>
          <a:off x="152400" y="2971800"/>
          <a:ext cx="5486400" cy="3276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754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Coil Parameters</a:t>
            </a:r>
            <a:endParaRPr lang="en-US" dirty="0"/>
          </a:p>
        </p:txBody>
      </p:sp>
      <p:sp>
        <p:nvSpPr>
          <p:cNvPr id="3" name="Content Placeholder 2"/>
          <p:cNvSpPr>
            <a:spLocks noGrp="1"/>
          </p:cNvSpPr>
          <p:nvPr>
            <p:ph sz="half" idx="1"/>
          </p:nvPr>
        </p:nvSpPr>
        <p:spPr/>
        <p:txBody>
          <a:bodyPr>
            <a:normAutofit fontScale="77500" lnSpcReduction="20000"/>
          </a:bodyPr>
          <a:lstStyle/>
          <a:p>
            <a:pPr lvl="0"/>
            <a:r>
              <a:rPr lang="en-US" dirty="0"/>
              <a:t>The coil has:</a:t>
            </a:r>
          </a:p>
          <a:p>
            <a:pPr lvl="1"/>
            <a:r>
              <a:rPr lang="en-US" dirty="0"/>
              <a:t>56 total turns, 22 inner, 34 outer</a:t>
            </a:r>
          </a:p>
          <a:p>
            <a:pPr lvl="1"/>
            <a:r>
              <a:rPr lang="en-US" dirty="0"/>
              <a:t>3 wedges in Layer 1</a:t>
            </a:r>
          </a:p>
          <a:p>
            <a:pPr lvl="1"/>
            <a:r>
              <a:rPr lang="en-US" dirty="0"/>
              <a:t>1 wedge in Layer 2</a:t>
            </a:r>
          </a:p>
          <a:p>
            <a:pPr lvl="1"/>
            <a:r>
              <a:rPr lang="en-US" dirty="0"/>
              <a:t>Splice-less layer jump transitions between the inner and outer coils</a:t>
            </a:r>
            <a:r>
              <a:rPr lang="en-US" dirty="0" smtClean="0"/>
              <a:t>.</a:t>
            </a:r>
          </a:p>
          <a:p>
            <a:pPr lvl="1"/>
            <a:r>
              <a:rPr lang="en-US" dirty="0" smtClean="0"/>
              <a:t>Cable insulation double </a:t>
            </a:r>
            <a:r>
              <a:rPr lang="en-US" dirty="0"/>
              <a:t>butt lap </a:t>
            </a:r>
            <a:r>
              <a:rPr lang="en-US" dirty="0" smtClean="0"/>
              <a:t>by 75 </a:t>
            </a:r>
            <a:r>
              <a:rPr lang="en-US" dirty="0" smtClean="0">
                <a:latin typeface="Symbol" pitchFamily="18" charset="2"/>
              </a:rPr>
              <a:t>m</a:t>
            </a:r>
            <a:r>
              <a:rPr lang="en-US" dirty="0" smtClean="0"/>
              <a:t>m thick E-glass</a:t>
            </a:r>
            <a:endParaRPr lang="en-US" dirty="0"/>
          </a:p>
          <a:p>
            <a:pPr lvl="0"/>
            <a:r>
              <a:rPr lang="en-US" dirty="0"/>
              <a:t>Alignment notch in L2 pole pieces</a:t>
            </a:r>
          </a:p>
          <a:p>
            <a:pPr lvl="0"/>
            <a:r>
              <a:rPr lang="en-GB" dirty="0"/>
              <a:t>Nb</a:t>
            </a:r>
            <a:r>
              <a:rPr lang="en-GB" baseline="-25000" dirty="0"/>
              <a:t>3</a:t>
            </a:r>
            <a:r>
              <a:rPr lang="en-GB" dirty="0"/>
              <a:t>Sn </a:t>
            </a:r>
            <a:r>
              <a:rPr lang="en-GB" dirty="0" smtClean="0"/>
              <a:t>cable expansion </a:t>
            </a:r>
            <a:r>
              <a:rPr lang="en-GB" dirty="0"/>
              <a:t>due to the phase transformation ~ 3% in thickness &amp; ~1% in width </a:t>
            </a:r>
          </a:p>
        </p:txBody>
      </p:sp>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4</a:t>
            </a:fld>
            <a:endParaRPr lang="en-US" dirty="0"/>
          </a:p>
        </p:txBody>
      </p:sp>
      <p:sp>
        <p:nvSpPr>
          <p:cNvPr id="11" name="Content Placeholder 3"/>
          <p:cNvSpPr txBox="1">
            <a:spLocks/>
          </p:cNvSpPr>
          <p:nvPr/>
        </p:nvSpPr>
        <p:spPr>
          <a:xfrm>
            <a:off x="4648200" y="1600200"/>
            <a:ext cx="4038600" cy="4525963"/>
          </a:xfrm>
          <a:prstGeom prst="rect">
            <a:avLst/>
          </a:prstGeom>
        </p:spPr>
        <p:txBody>
          <a:bodyPr vert="horz" lIns="91440" tIns="45720" rIns="91440" bIns="45720" rtlCol="0">
            <a:normAutofit/>
          </a:bodyPr>
          <a:lstStyle/>
          <a:p>
            <a:pPr lvl="1">
              <a:spcBef>
                <a:spcPct val="20000"/>
              </a:spcBef>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271054" y="3892198"/>
            <a:ext cx="3640976" cy="1094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C:\Users\nobrega\Desktop\11-Tesla CDR working folder\11 Tesla Dipole Fabrication\DSC04861 crop web.jpg"/>
          <p:cNvPicPr>
            <a:picLocks noChangeAspect="1" noChangeArrowheads="1"/>
          </p:cNvPicPr>
          <p:nvPr/>
        </p:nvPicPr>
        <p:blipFill>
          <a:blip r:embed="rId3"/>
          <a:srcRect/>
          <a:stretch>
            <a:fillRect/>
          </a:stretch>
        </p:blipFill>
        <p:spPr bwMode="auto">
          <a:xfrm>
            <a:off x="5841060" y="4038600"/>
            <a:ext cx="3025717" cy="2201749"/>
          </a:xfrm>
          <a:prstGeom prst="rect">
            <a:avLst/>
          </a:prstGeom>
          <a:noFill/>
        </p:spPr>
      </p:pic>
      <p:grpSp>
        <p:nvGrpSpPr>
          <p:cNvPr id="119" name="Group 118"/>
          <p:cNvGrpSpPr>
            <a:grpSpLocks noChangeAspect="1"/>
          </p:cNvGrpSpPr>
          <p:nvPr/>
        </p:nvGrpSpPr>
        <p:grpSpPr>
          <a:xfrm>
            <a:off x="3657600" y="1457521"/>
            <a:ext cx="2895600" cy="995147"/>
            <a:chOff x="-54701" y="411811"/>
            <a:chExt cx="9198701" cy="2922037"/>
          </a:xfrm>
        </p:grpSpPr>
        <p:sp>
          <p:nvSpPr>
            <p:cNvPr id="120" name="Can 119"/>
            <p:cNvSpPr/>
            <p:nvPr/>
          </p:nvSpPr>
          <p:spPr>
            <a:xfrm rot="15956380">
              <a:off x="2329331" y="672892"/>
              <a:ext cx="58794" cy="2752891"/>
            </a:xfrm>
            <a:prstGeom prst="can">
              <a:avLst>
                <a:gd name="adj" fmla="val 5082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Cube 120"/>
            <p:cNvSpPr/>
            <p:nvPr/>
          </p:nvSpPr>
          <p:spPr>
            <a:xfrm rot="21281884" flipH="1">
              <a:off x="1038353" y="1827641"/>
              <a:ext cx="7238383" cy="964193"/>
            </a:xfrm>
            <a:prstGeom prst="cube">
              <a:avLst>
                <a:gd name="adj" fmla="val 102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2" name="Group 87"/>
            <p:cNvGrpSpPr/>
            <p:nvPr/>
          </p:nvGrpSpPr>
          <p:grpSpPr>
            <a:xfrm>
              <a:off x="989806" y="1524000"/>
              <a:ext cx="7239794" cy="1600994"/>
              <a:chOff x="989806" y="1524000"/>
              <a:chExt cx="7239794" cy="1600994"/>
            </a:xfrm>
            <a:solidFill>
              <a:schemeClr val="accent1">
                <a:lumMod val="40000"/>
                <a:lumOff val="60000"/>
              </a:schemeClr>
            </a:solidFill>
          </p:grpSpPr>
          <p:grpSp>
            <p:nvGrpSpPr>
              <p:cNvPr id="190" name="Group 27"/>
              <p:cNvGrpSpPr/>
              <p:nvPr/>
            </p:nvGrpSpPr>
            <p:grpSpPr>
              <a:xfrm>
                <a:off x="990600" y="2133600"/>
                <a:ext cx="152400" cy="228600"/>
                <a:chOff x="990600" y="2133600"/>
                <a:chExt cx="152400" cy="228600"/>
              </a:xfrm>
              <a:grpFill/>
            </p:grpSpPr>
            <p:sp>
              <p:nvSpPr>
                <p:cNvPr id="230" name="Oval 229"/>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Oval 230"/>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Oval 231"/>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Oval 232"/>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1" name="Group 28"/>
              <p:cNvGrpSpPr/>
              <p:nvPr/>
            </p:nvGrpSpPr>
            <p:grpSpPr>
              <a:xfrm>
                <a:off x="990600" y="2209800"/>
                <a:ext cx="152400" cy="228600"/>
                <a:chOff x="990600" y="2133600"/>
                <a:chExt cx="152400" cy="228600"/>
              </a:xfrm>
              <a:grpFill/>
            </p:grpSpPr>
            <p:sp>
              <p:nvSpPr>
                <p:cNvPr id="226" name="Oval 225"/>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Oval 226"/>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Oval 227"/>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Oval 228"/>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2" name="Group 33"/>
              <p:cNvGrpSpPr/>
              <p:nvPr/>
            </p:nvGrpSpPr>
            <p:grpSpPr>
              <a:xfrm>
                <a:off x="990600" y="2362200"/>
                <a:ext cx="152400" cy="228600"/>
                <a:chOff x="990600" y="2133600"/>
                <a:chExt cx="152400" cy="228600"/>
              </a:xfrm>
              <a:grpFill/>
            </p:grpSpPr>
            <p:sp>
              <p:nvSpPr>
                <p:cNvPr id="222" name="Oval 221"/>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Oval 222"/>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Oval 223"/>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Oval 224"/>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3" name="Group 38"/>
              <p:cNvGrpSpPr/>
              <p:nvPr/>
            </p:nvGrpSpPr>
            <p:grpSpPr>
              <a:xfrm>
                <a:off x="990600" y="2438400"/>
                <a:ext cx="152400" cy="228600"/>
                <a:chOff x="990600" y="2133600"/>
                <a:chExt cx="152400" cy="228600"/>
              </a:xfrm>
              <a:grpFill/>
            </p:grpSpPr>
            <p:sp>
              <p:nvSpPr>
                <p:cNvPr id="218" name="Oval 217"/>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Oval 218"/>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Oval 219"/>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Oval 220"/>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4" name="Group 43"/>
              <p:cNvGrpSpPr/>
              <p:nvPr/>
            </p:nvGrpSpPr>
            <p:grpSpPr>
              <a:xfrm>
                <a:off x="990600" y="2590800"/>
                <a:ext cx="152400" cy="228600"/>
                <a:chOff x="990600" y="2133600"/>
                <a:chExt cx="152400" cy="228600"/>
              </a:xfrm>
              <a:grpFill/>
            </p:grpSpPr>
            <p:sp>
              <p:nvSpPr>
                <p:cNvPr id="214" name="Oval 213"/>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Oval 45"/>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Oval 46"/>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Oval 47"/>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5" name="Group 48"/>
              <p:cNvGrpSpPr/>
              <p:nvPr/>
            </p:nvGrpSpPr>
            <p:grpSpPr>
              <a:xfrm>
                <a:off x="990600" y="2743200"/>
                <a:ext cx="152400" cy="228600"/>
                <a:chOff x="990600" y="2133600"/>
                <a:chExt cx="152400" cy="228600"/>
              </a:xfrm>
              <a:grpFill/>
            </p:grpSpPr>
            <p:sp>
              <p:nvSpPr>
                <p:cNvPr id="210" name="Oval 209"/>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Oval 210"/>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Oval 211"/>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Oval 212"/>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6" name="Group 53"/>
              <p:cNvGrpSpPr/>
              <p:nvPr/>
            </p:nvGrpSpPr>
            <p:grpSpPr>
              <a:xfrm>
                <a:off x="990600" y="2895600"/>
                <a:ext cx="152400" cy="228600"/>
                <a:chOff x="990600" y="2133600"/>
                <a:chExt cx="152400" cy="228600"/>
              </a:xfrm>
              <a:grpFill/>
            </p:grpSpPr>
            <p:sp>
              <p:nvSpPr>
                <p:cNvPr id="206" name="Oval 205"/>
                <p:cNvSpPr/>
                <p:nvPr/>
              </p:nvSpPr>
              <p:spPr>
                <a:xfrm>
                  <a:off x="990600" y="21336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Oval 206"/>
                <p:cNvSpPr/>
                <p:nvPr/>
              </p:nvSpPr>
              <p:spPr>
                <a:xfrm>
                  <a:off x="10668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Oval 207"/>
                <p:cNvSpPr/>
                <p:nvPr/>
              </p:nvSpPr>
              <p:spPr>
                <a:xfrm>
                  <a:off x="990600" y="22098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Oval 208"/>
                <p:cNvSpPr/>
                <p:nvPr/>
              </p:nvSpPr>
              <p:spPr>
                <a:xfrm>
                  <a:off x="1066800" y="2286000"/>
                  <a:ext cx="76200" cy="76200"/>
                </a:xfrm>
                <a:prstGeom prst="ellipse">
                  <a:avLst/>
                </a:prstGeom>
                <a:grp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97" name="Straight Connector 196"/>
              <p:cNvCxnSpPr>
                <a:stCxn id="230" idx="1"/>
              </p:cNvCxnSpPr>
              <p:nvPr/>
            </p:nvCxnSpPr>
            <p:spPr>
              <a:xfrm rot="16200000" flipH="1">
                <a:off x="1039858" y="2106659"/>
                <a:ext cx="65041" cy="141241"/>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rot="5400000">
                <a:off x="685006" y="2667000"/>
                <a:ext cx="915194" cy="794"/>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rot="10800000">
                <a:off x="990600" y="3048000"/>
                <a:ext cx="152400" cy="76200"/>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rot="5400000" flipH="1" flipV="1">
                <a:off x="532606" y="2590800"/>
                <a:ext cx="915194" cy="794"/>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flipV="1">
                <a:off x="1143000" y="1600200"/>
                <a:ext cx="7086600" cy="609600"/>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flipV="1">
                <a:off x="990600" y="1524000"/>
                <a:ext cx="7086600" cy="609600"/>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03" name="Straight Connector 75"/>
              <p:cNvCxnSpPr/>
              <p:nvPr/>
            </p:nvCxnSpPr>
            <p:spPr>
              <a:xfrm flipV="1">
                <a:off x="1143000" y="2438400"/>
                <a:ext cx="7086600" cy="685800"/>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04" name="Straight Connector 76"/>
              <p:cNvCxnSpPr/>
              <p:nvPr/>
            </p:nvCxnSpPr>
            <p:spPr>
              <a:xfrm rot="16200000" flipH="1">
                <a:off x="8115300" y="1485900"/>
                <a:ext cx="65041" cy="141241"/>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rot="5400000">
                <a:off x="7809706" y="2019300"/>
                <a:ext cx="838200" cy="1588"/>
              </a:xfrm>
              <a:prstGeom prst="line">
                <a:avLst/>
              </a:prstGeom>
              <a:grpFill/>
              <a:ln w="12700">
                <a:solidFill>
                  <a:schemeClr val="accent1">
                    <a:lumMod val="75000"/>
                  </a:schemeClr>
                </a:solidFill>
                <a:tailEnd type="none" w="med" len="lg"/>
              </a:ln>
            </p:spPr>
            <p:style>
              <a:lnRef idx="1">
                <a:schemeClr val="accent1"/>
              </a:lnRef>
              <a:fillRef idx="0">
                <a:schemeClr val="accent1"/>
              </a:fillRef>
              <a:effectRef idx="0">
                <a:schemeClr val="accent1"/>
              </a:effectRef>
              <a:fontRef idx="minor">
                <a:schemeClr val="tx1"/>
              </a:fontRef>
            </p:style>
          </p:cxnSp>
        </p:grpSp>
        <p:cxnSp>
          <p:nvCxnSpPr>
            <p:cNvPr id="123" name="Straight Connector 122"/>
            <p:cNvCxnSpPr>
              <a:cxnSpLocks noChangeAspect="1"/>
            </p:cNvCxnSpPr>
            <p:nvPr/>
          </p:nvCxnSpPr>
          <p:spPr>
            <a:xfrm flipV="1">
              <a:off x="1143000" y="2094547"/>
              <a:ext cx="1447800" cy="343853"/>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a:cxnSpLocks noChangeAspect="1"/>
            </p:cNvCxnSpPr>
            <p:nvPr/>
          </p:nvCxnSpPr>
          <p:spPr>
            <a:xfrm flipV="1">
              <a:off x="1143000" y="2177415"/>
              <a:ext cx="457200" cy="10858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a:cxnSpLocks noChangeAspect="1"/>
            </p:cNvCxnSpPr>
            <p:nvPr/>
          </p:nvCxnSpPr>
          <p:spPr>
            <a:xfrm flipV="1">
              <a:off x="1143000" y="2044065"/>
              <a:ext cx="1981200" cy="47053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a:cxnSpLocks noChangeAspect="1"/>
            </p:cNvCxnSpPr>
            <p:nvPr/>
          </p:nvCxnSpPr>
          <p:spPr>
            <a:xfrm flipV="1">
              <a:off x="1143000" y="1981200"/>
              <a:ext cx="2566737" cy="60960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a:cxnSpLocks noChangeAspect="1"/>
            </p:cNvCxnSpPr>
            <p:nvPr/>
          </p:nvCxnSpPr>
          <p:spPr>
            <a:xfrm flipV="1">
              <a:off x="1143000" y="1961197"/>
              <a:ext cx="2971800" cy="705803"/>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a:cxnSpLocks noChangeAspect="1"/>
            </p:cNvCxnSpPr>
            <p:nvPr/>
          </p:nvCxnSpPr>
          <p:spPr>
            <a:xfrm flipV="1">
              <a:off x="1143000" y="1878330"/>
              <a:ext cx="3962400" cy="94107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a:cxnSpLocks noChangeAspect="1"/>
            </p:cNvCxnSpPr>
            <p:nvPr/>
          </p:nvCxnSpPr>
          <p:spPr>
            <a:xfrm flipV="1">
              <a:off x="1143000" y="1905000"/>
              <a:ext cx="3529263" cy="83820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a:cxnSpLocks noChangeAspect="1"/>
              <a:endCxn id="187" idx="0"/>
            </p:cNvCxnSpPr>
            <p:nvPr/>
          </p:nvCxnSpPr>
          <p:spPr>
            <a:xfrm flipV="1">
              <a:off x="1143000" y="1834703"/>
              <a:ext cx="4454293" cy="1060898"/>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a:cxnSpLocks noChangeAspect="1"/>
            </p:cNvCxnSpPr>
            <p:nvPr/>
          </p:nvCxnSpPr>
          <p:spPr>
            <a:xfrm flipV="1">
              <a:off x="1143000" y="1777364"/>
              <a:ext cx="5029200" cy="1194437"/>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cxnSpLocks noChangeAspect="1"/>
            </p:cNvCxnSpPr>
            <p:nvPr/>
          </p:nvCxnSpPr>
          <p:spPr>
            <a:xfrm flipV="1">
              <a:off x="1143000" y="1744979"/>
              <a:ext cx="5486400" cy="1303022"/>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a:cxnSpLocks noChangeAspect="1"/>
            </p:cNvCxnSpPr>
            <p:nvPr/>
          </p:nvCxnSpPr>
          <p:spPr>
            <a:xfrm flipV="1">
              <a:off x="1143000" y="1694498"/>
              <a:ext cx="6019800" cy="142970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a:cxnSpLocks noChangeAspect="1"/>
            </p:cNvCxnSpPr>
            <p:nvPr/>
          </p:nvCxnSpPr>
          <p:spPr>
            <a:xfrm flipV="1">
              <a:off x="1143000" y="2133600"/>
              <a:ext cx="962526" cy="22860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a:cxnSpLocks noChangeAspect="1"/>
            </p:cNvCxnSpPr>
            <p:nvPr/>
          </p:nvCxnSpPr>
          <p:spPr>
            <a:xfrm flipV="1">
              <a:off x="2590800" y="1651633"/>
              <a:ext cx="5638800" cy="133921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a:cxnSpLocks noChangeAspect="1"/>
            </p:cNvCxnSpPr>
            <p:nvPr/>
          </p:nvCxnSpPr>
          <p:spPr>
            <a:xfrm flipV="1">
              <a:off x="1676400" y="1676401"/>
              <a:ext cx="5867400" cy="139350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cxnSpLocks noChangeAspect="1"/>
            </p:cNvCxnSpPr>
            <p:nvPr/>
          </p:nvCxnSpPr>
          <p:spPr>
            <a:xfrm flipV="1">
              <a:off x="3200400" y="1727836"/>
              <a:ext cx="5029200" cy="1194434"/>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a:cxnSpLocks noChangeAspect="1"/>
            </p:cNvCxnSpPr>
            <p:nvPr/>
          </p:nvCxnSpPr>
          <p:spPr>
            <a:xfrm flipV="1">
              <a:off x="3733800" y="1804036"/>
              <a:ext cx="4495800" cy="106775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a:cxnSpLocks noChangeAspect="1"/>
            </p:cNvCxnSpPr>
            <p:nvPr/>
          </p:nvCxnSpPr>
          <p:spPr>
            <a:xfrm flipV="1">
              <a:off x="4275219" y="1880233"/>
              <a:ext cx="3954381" cy="939167"/>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a:cxnSpLocks noChangeAspect="1"/>
            </p:cNvCxnSpPr>
            <p:nvPr/>
          </p:nvCxnSpPr>
          <p:spPr>
            <a:xfrm flipV="1">
              <a:off x="5410200" y="2032634"/>
              <a:ext cx="2819400" cy="669608"/>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a:cxnSpLocks noChangeAspect="1"/>
            </p:cNvCxnSpPr>
            <p:nvPr/>
          </p:nvCxnSpPr>
          <p:spPr>
            <a:xfrm flipV="1">
              <a:off x="4800600" y="1956434"/>
              <a:ext cx="3429000" cy="814388"/>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a:cxnSpLocks noChangeAspect="1"/>
            </p:cNvCxnSpPr>
            <p:nvPr/>
          </p:nvCxnSpPr>
          <p:spPr>
            <a:xfrm flipV="1">
              <a:off x="5867400" y="2108833"/>
              <a:ext cx="2362200" cy="561023"/>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a:cxnSpLocks noChangeAspect="1"/>
            </p:cNvCxnSpPr>
            <p:nvPr/>
          </p:nvCxnSpPr>
          <p:spPr>
            <a:xfrm flipV="1">
              <a:off x="6400800" y="2185034"/>
              <a:ext cx="1828800" cy="43434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a:cxnSpLocks noChangeAspect="1"/>
            </p:cNvCxnSpPr>
            <p:nvPr/>
          </p:nvCxnSpPr>
          <p:spPr>
            <a:xfrm flipV="1">
              <a:off x="7010400" y="2261233"/>
              <a:ext cx="1219200" cy="28956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a:cxnSpLocks noChangeAspect="1"/>
            </p:cNvCxnSpPr>
            <p:nvPr/>
          </p:nvCxnSpPr>
          <p:spPr>
            <a:xfrm flipV="1">
              <a:off x="7483638" y="2337435"/>
              <a:ext cx="745962" cy="17716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a:cxnSpLocks noChangeAspect="1"/>
            </p:cNvCxnSpPr>
            <p:nvPr/>
          </p:nvCxnSpPr>
          <p:spPr>
            <a:xfrm flipV="1">
              <a:off x="2057400" y="1629720"/>
              <a:ext cx="5943600" cy="1411613"/>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a:cxnSpLocks noChangeAspect="1"/>
            </p:cNvCxnSpPr>
            <p:nvPr/>
          </p:nvCxnSpPr>
          <p:spPr>
            <a:xfrm flipV="1">
              <a:off x="8077200" y="2413634"/>
              <a:ext cx="152400" cy="3619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a:cxnSpLocks noChangeAspect="1"/>
            </p:cNvCxnSpPr>
            <p:nvPr/>
          </p:nvCxnSpPr>
          <p:spPr>
            <a:xfrm flipV="1">
              <a:off x="1600200" y="2057400"/>
              <a:ext cx="228600" cy="10858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a:cxnSpLocks noChangeAspect="1"/>
            </p:cNvCxnSpPr>
            <p:nvPr/>
          </p:nvCxnSpPr>
          <p:spPr>
            <a:xfrm flipV="1">
              <a:off x="2057400" y="2025014"/>
              <a:ext cx="228600" cy="10858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a:cxnSpLocks noChangeAspect="1"/>
            </p:cNvCxnSpPr>
            <p:nvPr/>
          </p:nvCxnSpPr>
          <p:spPr>
            <a:xfrm flipV="1">
              <a:off x="2590800" y="1981200"/>
              <a:ext cx="228600" cy="10858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a:cxnSpLocks noChangeAspect="1"/>
            </p:cNvCxnSpPr>
            <p:nvPr/>
          </p:nvCxnSpPr>
          <p:spPr>
            <a:xfrm flipV="1">
              <a:off x="3657600" y="1872614"/>
              <a:ext cx="228600" cy="10858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a:cxnSpLocks noChangeAspect="1"/>
            </p:cNvCxnSpPr>
            <p:nvPr/>
          </p:nvCxnSpPr>
          <p:spPr>
            <a:xfrm flipV="1">
              <a:off x="6096000" y="1676400"/>
              <a:ext cx="228600" cy="10858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a:cxnSpLocks noChangeAspect="1"/>
            </p:cNvCxnSpPr>
            <p:nvPr/>
          </p:nvCxnSpPr>
          <p:spPr>
            <a:xfrm flipV="1">
              <a:off x="6705600" y="1636395"/>
              <a:ext cx="152400" cy="7239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a:cxnSpLocks noChangeAspect="1"/>
            </p:cNvCxnSpPr>
            <p:nvPr/>
          </p:nvCxnSpPr>
          <p:spPr>
            <a:xfrm flipV="1">
              <a:off x="4191000" y="1828800"/>
              <a:ext cx="228600" cy="10858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a:cxnSpLocks noChangeAspect="1"/>
            </p:cNvCxnSpPr>
            <p:nvPr/>
          </p:nvCxnSpPr>
          <p:spPr>
            <a:xfrm flipV="1">
              <a:off x="5105400" y="1752600"/>
              <a:ext cx="228600" cy="10858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a:cxnSpLocks noChangeAspect="1"/>
              <a:stCxn id="170" idx="2"/>
            </p:cNvCxnSpPr>
            <p:nvPr/>
          </p:nvCxnSpPr>
          <p:spPr>
            <a:xfrm rot="10800000" flipH="1">
              <a:off x="5708720" y="1720214"/>
              <a:ext cx="158679" cy="68614"/>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a:cxnSpLocks noChangeAspect="1"/>
            </p:cNvCxnSpPr>
            <p:nvPr/>
          </p:nvCxnSpPr>
          <p:spPr>
            <a:xfrm flipV="1">
              <a:off x="4648200" y="1796414"/>
              <a:ext cx="228600" cy="10858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a:cxnSpLocks noChangeAspect="1"/>
            </p:cNvCxnSpPr>
            <p:nvPr/>
          </p:nvCxnSpPr>
          <p:spPr>
            <a:xfrm flipV="1">
              <a:off x="3048000" y="1948814"/>
              <a:ext cx="228600" cy="108586"/>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a:cxnSpLocks noChangeAspect="1"/>
            </p:cNvCxnSpPr>
            <p:nvPr/>
          </p:nvCxnSpPr>
          <p:spPr>
            <a:xfrm rot="5400000" flipH="1" flipV="1">
              <a:off x="1260022" y="2060122"/>
              <a:ext cx="108857" cy="190500"/>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a:cxnSpLocks noChangeAspect="1"/>
            </p:cNvCxnSpPr>
            <p:nvPr/>
          </p:nvCxnSpPr>
          <p:spPr>
            <a:xfrm flipV="1">
              <a:off x="7162800" y="1600200"/>
              <a:ext cx="152400" cy="7239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a:cxnSpLocks noChangeAspect="1"/>
            </p:cNvCxnSpPr>
            <p:nvPr/>
          </p:nvCxnSpPr>
          <p:spPr>
            <a:xfrm flipV="1">
              <a:off x="7467600" y="1567815"/>
              <a:ext cx="228600" cy="108585"/>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a:cxnSpLocks noChangeAspect="1"/>
            </p:cNvCxnSpPr>
            <p:nvPr/>
          </p:nvCxnSpPr>
          <p:spPr>
            <a:xfrm flipV="1">
              <a:off x="7924800" y="1560197"/>
              <a:ext cx="152400" cy="72391"/>
            </a:xfrm>
            <a:prstGeom prst="line">
              <a:avLst/>
            </a:prstGeom>
            <a:ln w="635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nvGrpSpPr>
            <p:cNvPr id="163" name="Group 317"/>
            <p:cNvGrpSpPr/>
            <p:nvPr/>
          </p:nvGrpSpPr>
          <p:grpSpPr>
            <a:xfrm>
              <a:off x="6399133" y="1600403"/>
              <a:ext cx="2636069" cy="881145"/>
              <a:chOff x="5866735" y="1650557"/>
              <a:chExt cx="2636069" cy="881145"/>
            </a:xfrm>
          </p:grpSpPr>
          <p:sp>
            <p:nvSpPr>
              <p:cNvPr id="188" name="Parallelogram 187"/>
              <p:cNvSpPr/>
              <p:nvPr/>
            </p:nvSpPr>
            <p:spPr>
              <a:xfrm rot="21302491" flipV="1">
                <a:off x="6168349" y="1699531"/>
                <a:ext cx="2334455" cy="832171"/>
              </a:xfrm>
              <a:prstGeom prst="parallelogram">
                <a:avLst>
                  <a:gd name="adj" fmla="val 91873"/>
                </a:avLst>
              </a:prstGeom>
              <a:solidFill>
                <a:schemeClr val="accent6">
                  <a:lumMod val="60000"/>
                  <a:lumOff val="40000"/>
                  <a:alpha val="29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Parallelogram 188"/>
              <p:cNvSpPr/>
              <p:nvPr/>
            </p:nvSpPr>
            <p:spPr>
              <a:xfrm rot="21335631" flipV="1">
                <a:off x="5866735" y="1650557"/>
                <a:ext cx="1830021" cy="82021"/>
              </a:xfrm>
              <a:prstGeom prst="parallelogram">
                <a:avLst>
                  <a:gd name="adj" fmla="val 374388"/>
                </a:avLst>
              </a:prstGeom>
              <a:solidFill>
                <a:schemeClr val="accent6">
                  <a:lumMod val="60000"/>
                  <a:lumOff val="40000"/>
                  <a:alpha val="29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4" name="Group 318"/>
            <p:cNvGrpSpPr/>
            <p:nvPr/>
          </p:nvGrpSpPr>
          <p:grpSpPr>
            <a:xfrm>
              <a:off x="4679131" y="1752803"/>
              <a:ext cx="2636069" cy="881145"/>
              <a:chOff x="5866735" y="1650557"/>
              <a:chExt cx="2636069" cy="881145"/>
            </a:xfrm>
          </p:grpSpPr>
          <p:sp>
            <p:nvSpPr>
              <p:cNvPr id="186" name="Parallelogram 185"/>
              <p:cNvSpPr/>
              <p:nvPr/>
            </p:nvSpPr>
            <p:spPr>
              <a:xfrm rot="21302491" flipV="1">
                <a:off x="6168349" y="1699531"/>
                <a:ext cx="2334455" cy="832171"/>
              </a:xfrm>
              <a:prstGeom prst="parallelogram">
                <a:avLst>
                  <a:gd name="adj" fmla="val 91873"/>
                </a:avLst>
              </a:prstGeom>
              <a:solidFill>
                <a:schemeClr val="accent6">
                  <a:lumMod val="60000"/>
                  <a:lumOff val="40000"/>
                  <a:alpha val="29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Parallelogram 186"/>
              <p:cNvSpPr/>
              <p:nvPr/>
            </p:nvSpPr>
            <p:spPr>
              <a:xfrm rot="21335631" flipV="1">
                <a:off x="5866735" y="1650557"/>
                <a:ext cx="1830021" cy="82021"/>
              </a:xfrm>
              <a:prstGeom prst="parallelogram">
                <a:avLst>
                  <a:gd name="adj" fmla="val 374388"/>
                </a:avLst>
              </a:prstGeom>
              <a:solidFill>
                <a:schemeClr val="accent6">
                  <a:lumMod val="60000"/>
                  <a:lumOff val="40000"/>
                  <a:alpha val="29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321"/>
            <p:cNvGrpSpPr/>
            <p:nvPr/>
          </p:nvGrpSpPr>
          <p:grpSpPr>
            <a:xfrm>
              <a:off x="2895600" y="1905000"/>
              <a:ext cx="2641927" cy="914400"/>
              <a:chOff x="5860877" y="1653545"/>
              <a:chExt cx="2641927" cy="878157"/>
            </a:xfrm>
          </p:grpSpPr>
          <p:sp>
            <p:nvSpPr>
              <p:cNvPr id="184" name="Parallelogram 183"/>
              <p:cNvSpPr/>
              <p:nvPr/>
            </p:nvSpPr>
            <p:spPr>
              <a:xfrm rot="21302491" flipV="1">
                <a:off x="6168349" y="1699531"/>
                <a:ext cx="2334455" cy="832171"/>
              </a:xfrm>
              <a:prstGeom prst="parallelogram">
                <a:avLst>
                  <a:gd name="adj" fmla="val 91873"/>
                </a:avLst>
              </a:prstGeom>
              <a:solidFill>
                <a:schemeClr val="accent6">
                  <a:lumMod val="60000"/>
                  <a:lumOff val="40000"/>
                  <a:alpha val="29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Parallelogram 184"/>
              <p:cNvSpPr/>
              <p:nvPr/>
            </p:nvSpPr>
            <p:spPr>
              <a:xfrm rot="21335631" flipV="1">
                <a:off x="5860877" y="1653545"/>
                <a:ext cx="1835872" cy="81776"/>
              </a:xfrm>
              <a:prstGeom prst="parallelogram">
                <a:avLst>
                  <a:gd name="adj" fmla="val 374388"/>
                </a:avLst>
              </a:prstGeom>
              <a:solidFill>
                <a:schemeClr val="accent6">
                  <a:lumMod val="60000"/>
                  <a:lumOff val="40000"/>
                  <a:alpha val="29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6" name="Parallelogram 165"/>
            <p:cNvSpPr/>
            <p:nvPr/>
          </p:nvSpPr>
          <p:spPr>
            <a:xfrm rot="21302491" flipV="1">
              <a:off x="-54701" y="620042"/>
              <a:ext cx="3873155" cy="2428389"/>
            </a:xfrm>
            <a:prstGeom prst="parallelogram">
              <a:avLst>
                <a:gd name="adj" fmla="val 91873"/>
              </a:avLst>
            </a:prstGeom>
            <a:solidFill>
              <a:schemeClr val="accent6">
                <a:lumMod val="60000"/>
                <a:lumOff val="40000"/>
                <a:alpha val="29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Parallelogram 166"/>
            <p:cNvSpPr/>
            <p:nvPr/>
          </p:nvSpPr>
          <p:spPr>
            <a:xfrm rot="21332609" flipV="1">
              <a:off x="5770736" y="1718420"/>
              <a:ext cx="2429300" cy="855491"/>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Parallelogram 167"/>
            <p:cNvSpPr/>
            <p:nvPr/>
          </p:nvSpPr>
          <p:spPr>
            <a:xfrm rot="21332609" flipV="1">
              <a:off x="7574710" y="1604094"/>
              <a:ext cx="1494702" cy="853724"/>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Parallelogram 168"/>
            <p:cNvSpPr/>
            <p:nvPr/>
          </p:nvSpPr>
          <p:spPr>
            <a:xfrm rot="21264337" flipV="1">
              <a:off x="2489553" y="411811"/>
              <a:ext cx="3877852" cy="2437898"/>
            </a:xfrm>
            <a:prstGeom prst="parallelogram">
              <a:avLst>
                <a:gd name="adj" fmla="val 91873"/>
              </a:avLst>
            </a:prstGeom>
            <a:solidFill>
              <a:srgbClr val="A39C69">
                <a:alpha val="69000"/>
              </a:srgb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Parallelogram 169"/>
            <p:cNvSpPr/>
            <p:nvPr/>
          </p:nvSpPr>
          <p:spPr>
            <a:xfrm rot="10433018" flipV="1">
              <a:off x="5563369" y="1652188"/>
              <a:ext cx="1833920" cy="107912"/>
            </a:xfrm>
            <a:prstGeom prst="parallelogram">
              <a:avLst>
                <a:gd name="adj" fmla="val 261204"/>
              </a:avLst>
            </a:prstGeom>
            <a:solidFill>
              <a:srgbClr val="A39C69">
                <a:alpha val="69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Parallelogram 170"/>
            <p:cNvSpPr/>
            <p:nvPr/>
          </p:nvSpPr>
          <p:spPr>
            <a:xfrm rot="10448108" flipV="1">
              <a:off x="7385807" y="1567223"/>
              <a:ext cx="849386" cy="65953"/>
            </a:xfrm>
            <a:prstGeom prst="parallelogram">
              <a:avLst>
                <a:gd name="adj" fmla="val 261204"/>
              </a:avLst>
            </a:prstGeom>
            <a:solidFill>
              <a:srgbClr val="A39C6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2" name="Straight Connector 171"/>
            <p:cNvCxnSpPr>
              <a:endCxn id="189" idx="3"/>
            </p:cNvCxnSpPr>
            <p:nvPr/>
          </p:nvCxnSpPr>
          <p:spPr>
            <a:xfrm rot="10800000">
              <a:off x="7157908" y="1612320"/>
              <a:ext cx="233494" cy="64080"/>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a:stCxn id="170" idx="2"/>
            </p:cNvCxnSpPr>
            <p:nvPr/>
          </p:nvCxnSpPr>
          <p:spPr>
            <a:xfrm rot="10800000">
              <a:off x="5638801" y="1752600"/>
              <a:ext cx="69921" cy="36228"/>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rot="10800000">
              <a:off x="7391402" y="1600200"/>
              <a:ext cx="152399" cy="76200"/>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a:cxnSpLocks noChangeAspect="1"/>
            </p:cNvCxnSpPr>
            <p:nvPr/>
          </p:nvCxnSpPr>
          <p:spPr>
            <a:xfrm rot="10800000">
              <a:off x="8077200" y="1521238"/>
              <a:ext cx="152400" cy="78963"/>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76" name="Rectangle 175"/>
            <p:cNvSpPr/>
            <p:nvPr/>
          </p:nvSpPr>
          <p:spPr>
            <a:xfrm>
              <a:off x="8229600" y="1447800"/>
              <a:ext cx="914400" cy="1066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7" name="Straight Connector 176"/>
            <p:cNvCxnSpPr>
              <a:endCxn id="189" idx="3"/>
            </p:cNvCxnSpPr>
            <p:nvPr/>
          </p:nvCxnSpPr>
          <p:spPr>
            <a:xfrm flipV="1">
              <a:off x="5638800" y="1612320"/>
              <a:ext cx="1519108" cy="140280"/>
            </a:xfrm>
            <a:prstGeom prst="line">
              <a:avLst/>
            </a:prstGeom>
            <a:ln w="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a:cxnSpLocks noChangeAspect="1"/>
            </p:cNvCxnSpPr>
            <p:nvPr/>
          </p:nvCxnSpPr>
          <p:spPr>
            <a:xfrm flipV="1">
              <a:off x="7391400" y="1524000"/>
              <a:ext cx="617293" cy="64082"/>
            </a:xfrm>
            <a:prstGeom prst="line">
              <a:avLst/>
            </a:prstGeom>
            <a:ln w="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flipV="1">
              <a:off x="5791200" y="1676400"/>
              <a:ext cx="1519108" cy="140280"/>
            </a:xfrm>
            <a:prstGeom prst="line">
              <a:avLst/>
            </a:prstGeom>
            <a:ln w="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80" name="Rectangle 179"/>
            <p:cNvSpPr/>
            <p:nvPr/>
          </p:nvSpPr>
          <p:spPr>
            <a:xfrm rot="5067568">
              <a:off x="4551736" y="-675285"/>
              <a:ext cx="580468" cy="743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1" name="Straight Connector 180"/>
            <p:cNvCxnSpPr>
              <a:cxnSpLocks noChangeAspect="1"/>
            </p:cNvCxnSpPr>
            <p:nvPr/>
          </p:nvCxnSpPr>
          <p:spPr>
            <a:xfrm flipV="1">
              <a:off x="1143000" y="2423327"/>
              <a:ext cx="7086600" cy="700873"/>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5400000" flipH="1" flipV="1">
              <a:off x="7818914" y="2010886"/>
              <a:ext cx="822960" cy="1588"/>
            </a:xfrm>
            <a:prstGeom prst="line">
              <a:avLst/>
            </a:prstGeom>
            <a:ln w="3175">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rot="18089734">
              <a:off x="8210366" y="990600"/>
              <a:ext cx="228600" cy="1066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1286601"/>
            <a:ext cx="2895600" cy="2523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2703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MBHSP01 Schedule</a:t>
            </a:r>
            <a:endParaRPr lang="en-US" dirty="0"/>
          </a:p>
        </p:txBody>
      </p:sp>
      <p:sp>
        <p:nvSpPr>
          <p:cNvPr id="5" name="Date Placeholder 4"/>
          <p:cNvSpPr>
            <a:spLocks noGrp="1"/>
          </p:cNvSpPr>
          <p:nvPr>
            <p:ph type="dt" sz="half" idx="2"/>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40</a:t>
            </a:fld>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359136257"/>
              </p:ext>
            </p:extLst>
          </p:nvPr>
        </p:nvGraphicFramePr>
        <p:xfrm>
          <a:off x="457200" y="1445895"/>
          <a:ext cx="8153400" cy="4400041"/>
        </p:xfrm>
        <a:graphic>
          <a:graphicData uri="http://schemas.openxmlformats.org/drawingml/2006/table">
            <a:tbl>
              <a:tblPr>
                <a:tableStyleId>{69CF1AB2-1976-4502-BF36-3FF5EA218861}</a:tableStyleId>
              </a:tblPr>
              <a:tblGrid>
                <a:gridCol w="1455691"/>
                <a:gridCol w="1705889"/>
                <a:gridCol w="1705889"/>
                <a:gridCol w="1758961"/>
                <a:gridCol w="1526970"/>
              </a:tblGrid>
              <a:tr h="245278">
                <a:tc>
                  <a:txBody>
                    <a:bodyPr/>
                    <a:lstStyle/>
                    <a:p>
                      <a:pPr algn="ctr" fontAlgn="b"/>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Start</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Finish</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Actual days</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Planned days</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coil 02 wind</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9/16/2011</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10/28/2011</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a:effectLst/>
                        </a:rPr>
                        <a:t>42</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22</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coil 02 react</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11/7/2011</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12/5/2011</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a:effectLst/>
                        </a:rPr>
                        <a:t>28</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29</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coil 02 </a:t>
                      </a:r>
                      <a:r>
                        <a:rPr lang="en-US" sz="1800" u="none" strike="noStrike" dirty="0" err="1">
                          <a:effectLst/>
                        </a:rPr>
                        <a:t>impreg</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12/6/2011</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2/8/2012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64</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a:effectLst/>
                        </a:rPr>
                        <a:t>19</a:t>
                      </a:r>
                      <a:endParaRPr lang="en-US" sz="1800" b="0" i="0" u="none" strike="noStrike">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coil 03 wind</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10/29/2011</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12/7/2011</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39</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22</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coil 03 react</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12/8/2011</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2/17/2012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71</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29</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coil 03 </a:t>
                      </a:r>
                      <a:r>
                        <a:rPr lang="en-US" sz="1800" u="none" strike="noStrike" dirty="0" err="1">
                          <a:effectLst/>
                        </a:rPr>
                        <a:t>impreg</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2/18/2012</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3/8/2012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19</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19</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coil </a:t>
                      </a:r>
                      <a:r>
                        <a:rPr lang="en-US" sz="1800" u="none" strike="noStrike" dirty="0" err="1">
                          <a:effectLst/>
                        </a:rPr>
                        <a:t>assy</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3/20/2012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3/26/2012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6</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smtClean="0">
                          <a:effectLst/>
                        </a:rPr>
                        <a:t>14</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collar </a:t>
                      </a:r>
                      <a:r>
                        <a:rPr lang="en-US" sz="1800" u="none" strike="noStrike" dirty="0" err="1">
                          <a:effectLst/>
                        </a:rPr>
                        <a:t>assy</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3/27/2012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4/5/2012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9</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smtClean="0">
                          <a:effectLst/>
                        </a:rPr>
                        <a:t>28</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yoke </a:t>
                      </a:r>
                      <a:r>
                        <a:rPr lang="en-US" sz="1800" u="none" strike="noStrike" dirty="0" err="1">
                          <a:effectLst/>
                        </a:rPr>
                        <a:t>assy</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4/13/2012</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4/18/2012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5</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6</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shell welding</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4/19/2012</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5/3/2012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14</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14</a:t>
                      </a:r>
                      <a:endParaRPr lang="en-US" sz="1800" b="0" i="0" u="none" strike="noStrike" dirty="0">
                        <a:solidFill>
                          <a:srgbClr val="000000"/>
                        </a:solidFill>
                        <a:effectLst/>
                        <a:latin typeface="Calibri"/>
                      </a:endParaRPr>
                    </a:p>
                  </a:txBody>
                  <a:tcPr marL="9525" marR="9525" marT="9525" marB="0" anchor="ctr"/>
                </a:tc>
              </a:tr>
              <a:tr h="245278">
                <a:tc>
                  <a:txBody>
                    <a:bodyPr/>
                    <a:lstStyle/>
                    <a:p>
                      <a:pPr algn="l" fontAlgn="b"/>
                      <a:r>
                        <a:rPr lang="en-US" sz="1800" u="none" strike="noStrike" dirty="0">
                          <a:effectLst/>
                        </a:rPr>
                        <a:t>final </a:t>
                      </a:r>
                      <a:r>
                        <a:rPr lang="en-US" sz="1800" u="none" strike="noStrike" dirty="0" err="1">
                          <a:effectLst/>
                        </a:rPr>
                        <a:t>assy</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a:effectLst/>
                        </a:rPr>
                        <a:t>5/4/2012</a:t>
                      </a:r>
                      <a:endParaRPr lang="en-US" sz="1800" b="0" i="0" u="none" strike="noStrike">
                        <a:solidFill>
                          <a:srgbClr val="000000"/>
                        </a:solidFill>
                        <a:effectLst/>
                        <a:latin typeface="Calibri"/>
                      </a:endParaRPr>
                    </a:p>
                  </a:txBody>
                  <a:tcPr marL="9525" marR="9525" marT="9525" marB="0" anchor="ctr"/>
                </a:tc>
                <a:tc>
                  <a:txBody>
                    <a:bodyPr/>
                    <a:lstStyle/>
                    <a:p>
                      <a:pPr algn="ctr" fontAlgn="b"/>
                      <a:r>
                        <a:rPr lang="en-US" sz="1800" u="none" strike="noStrike" dirty="0">
                          <a:effectLst/>
                        </a:rPr>
                        <a:t>5/22/2012</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18</a:t>
                      </a:r>
                      <a:endParaRPr lang="en-US" sz="1800" b="0" i="0" u="none" strike="noStrike" dirty="0">
                        <a:solidFill>
                          <a:srgbClr val="000000"/>
                        </a:solidFill>
                        <a:effectLst/>
                        <a:latin typeface="Calibri"/>
                      </a:endParaRPr>
                    </a:p>
                  </a:txBody>
                  <a:tcPr marL="9525" marR="9525" marT="9525" marB="0" anchor="ctr"/>
                </a:tc>
                <a:tc>
                  <a:txBody>
                    <a:bodyPr/>
                    <a:lstStyle/>
                    <a:p>
                      <a:pPr algn="ctr" fontAlgn="b"/>
                      <a:r>
                        <a:rPr lang="en-US" sz="1800" u="none" strike="noStrike" dirty="0">
                          <a:effectLst/>
                        </a:rPr>
                        <a:t>18</a:t>
                      </a:r>
                      <a:endParaRPr lang="en-US" sz="1800" b="0" i="0" u="none" strike="noStrike" dirty="0">
                        <a:solidFill>
                          <a:srgbClr val="000000"/>
                        </a:solidFill>
                        <a:effectLst/>
                        <a:latin typeface="Calibri"/>
                      </a:endParaRPr>
                    </a:p>
                  </a:txBody>
                  <a:tcPr marL="9525" marR="9525" marT="9525" marB="0" anchor="ctr"/>
                </a:tc>
              </a:tr>
              <a:tr h="993901">
                <a:tc gridSpan="3">
                  <a:txBody>
                    <a:bodyPr/>
                    <a:lstStyle/>
                    <a:p>
                      <a:pPr algn="r" fontAlgn="b">
                        <a:lnSpc>
                          <a:spcPct val="100000"/>
                        </a:lnSpc>
                      </a:pPr>
                      <a:r>
                        <a:rPr lang="en-US" sz="1800" u="none" strike="noStrike" dirty="0">
                          <a:effectLst/>
                        </a:rPr>
                        <a:t>days including </a:t>
                      </a:r>
                      <a:r>
                        <a:rPr lang="en-US" sz="1800" u="none" strike="noStrike" dirty="0" smtClean="0">
                          <a:effectLst/>
                        </a:rPr>
                        <a:t>w/e</a:t>
                      </a:r>
                      <a:endParaRPr lang="en-US" sz="1800" b="0" i="0" u="none" strike="noStrike" dirty="0">
                        <a:solidFill>
                          <a:srgbClr val="000000"/>
                        </a:solidFill>
                        <a:effectLst/>
                        <a:latin typeface="Calibri"/>
                      </a:endParaRPr>
                    </a:p>
                    <a:p>
                      <a:pPr algn="r" fontAlgn="b">
                        <a:lnSpc>
                          <a:spcPct val="100000"/>
                        </a:lnSpc>
                      </a:pPr>
                      <a:r>
                        <a:rPr lang="en-US" sz="1800" u="none" strike="noStrike" dirty="0">
                          <a:effectLst/>
                        </a:rPr>
                        <a:t>weeks</a:t>
                      </a:r>
                      <a:endParaRPr lang="en-US" sz="1800" b="0" i="0" u="none" strike="noStrike" dirty="0">
                        <a:solidFill>
                          <a:srgbClr val="000000"/>
                        </a:solidFill>
                        <a:effectLst/>
                        <a:latin typeface="Calibri"/>
                      </a:endParaRPr>
                    </a:p>
                    <a:p>
                      <a:pPr algn="r" fontAlgn="b">
                        <a:lnSpc>
                          <a:spcPct val="100000"/>
                        </a:lnSpc>
                      </a:pPr>
                      <a:r>
                        <a:rPr lang="en-US" sz="1800" u="none" strike="noStrike" dirty="0">
                          <a:effectLst/>
                        </a:rPr>
                        <a:t>months</a:t>
                      </a:r>
                      <a:endParaRPr lang="en-US" sz="1800" b="0" i="0" u="none" strike="noStrike" dirty="0">
                        <a:solidFill>
                          <a:srgbClr val="000000"/>
                        </a:solidFill>
                        <a:effectLst/>
                        <a:latin typeface="Calibri"/>
                      </a:endParaRPr>
                    </a:p>
                  </a:txBody>
                  <a:tcPr marL="9525" marR="9525" marT="9525" marB="0" anchor="ctr"/>
                </a:tc>
                <a:tc hMerge="1">
                  <a:txBody>
                    <a:bodyPr/>
                    <a:lstStyle/>
                    <a:p>
                      <a:pPr algn="l" fontAlgn="b"/>
                      <a:endParaRPr lang="en-US" sz="1800" b="0" i="0" u="none" strike="noStrike" dirty="0">
                        <a:solidFill>
                          <a:srgbClr val="000000"/>
                        </a:solidFill>
                        <a:effectLst/>
                        <a:latin typeface="Calibri"/>
                      </a:endParaRPr>
                    </a:p>
                  </a:txBody>
                  <a:tcPr marL="9525" marR="9525" marT="9525" marB="0" anchor="b"/>
                </a:tc>
                <a:tc hMerge="1">
                  <a:txBody>
                    <a:bodyPr/>
                    <a:lstStyle/>
                    <a:p>
                      <a:pPr algn="l" fontAlgn="b"/>
                      <a:endParaRPr lang="en-US" sz="1800" b="0" i="0" u="none" strike="noStrike" dirty="0">
                        <a:solidFill>
                          <a:srgbClr val="000000"/>
                        </a:solidFill>
                        <a:effectLst/>
                        <a:latin typeface="Calibri"/>
                      </a:endParaRPr>
                    </a:p>
                  </a:txBody>
                  <a:tcPr marL="9525" marR="9525" marT="9525" marB="0" anchor="b"/>
                </a:tc>
                <a:tc>
                  <a:txBody>
                    <a:bodyPr/>
                    <a:lstStyle/>
                    <a:p>
                      <a:pPr algn="ctr" fontAlgn="b">
                        <a:lnSpc>
                          <a:spcPct val="100000"/>
                        </a:lnSpc>
                      </a:pPr>
                      <a:r>
                        <a:rPr lang="en-US" sz="1800" u="none" strike="noStrike" dirty="0">
                          <a:effectLst/>
                        </a:rPr>
                        <a:t>315</a:t>
                      </a:r>
                      <a:endParaRPr lang="en-US" sz="1800" b="0" i="0" u="none" strike="noStrike" dirty="0">
                        <a:solidFill>
                          <a:srgbClr val="000000"/>
                        </a:solidFill>
                        <a:effectLst/>
                        <a:latin typeface="Calibri"/>
                      </a:endParaRPr>
                    </a:p>
                    <a:p>
                      <a:pPr algn="ctr" fontAlgn="b">
                        <a:lnSpc>
                          <a:spcPct val="100000"/>
                        </a:lnSpc>
                      </a:pPr>
                      <a:r>
                        <a:rPr lang="en-US" sz="1800" u="none" strike="noStrike" dirty="0">
                          <a:effectLst/>
                        </a:rPr>
                        <a:t>45.0</a:t>
                      </a:r>
                      <a:endParaRPr lang="en-US" sz="1800" b="0" i="0" u="none" strike="noStrike" dirty="0">
                        <a:solidFill>
                          <a:srgbClr val="000000"/>
                        </a:solidFill>
                        <a:effectLst/>
                        <a:latin typeface="Calibri"/>
                      </a:endParaRPr>
                    </a:p>
                    <a:p>
                      <a:pPr algn="ctr" fontAlgn="b">
                        <a:lnSpc>
                          <a:spcPct val="100000"/>
                        </a:lnSpc>
                      </a:pPr>
                      <a:r>
                        <a:rPr lang="en-US" sz="1800" u="none" strike="noStrike" dirty="0">
                          <a:effectLst/>
                        </a:rPr>
                        <a:t>10.5</a:t>
                      </a:r>
                      <a:endParaRPr lang="en-US" sz="1800" b="0" i="0" u="none" strike="noStrike" dirty="0">
                        <a:solidFill>
                          <a:srgbClr val="000000"/>
                        </a:solidFill>
                        <a:effectLst/>
                        <a:latin typeface="Calibri"/>
                      </a:endParaRPr>
                    </a:p>
                  </a:txBody>
                  <a:tcPr marL="9525" marR="9525" marT="9525" marB="0" anchor="ctr"/>
                </a:tc>
                <a:tc>
                  <a:txBody>
                    <a:bodyPr/>
                    <a:lstStyle/>
                    <a:p>
                      <a:pPr algn="ctr" fontAlgn="b">
                        <a:lnSpc>
                          <a:spcPct val="100000"/>
                        </a:lnSpc>
                      </a:pPr>
                      <a:r>
                        <a:rPr lang="en-US" sz="1800" u="none" strike="noStrike" dirty="0" smtClean="0">
                          <a:effectLst/>
                        </a:rPr>
                        <a:t>220</a:t>
                      </a:r>
                      <a:endParaRPr lang="en-US" sz="1800" b="0" i="0" u="none" strike="noStrike" dirty="0">
                        <a:solidFill>
                          <a:srgbClr val="000000"/>
                        </a:solidFill>
                        <a:effectLst/>
                        <a:latin typeface="Calibri"/>
                      </a:endParaRPr>
                    </a:p>
                    <a:p>
                      <a:pPr algn="ctr" fontAlgn="b">
                        <a:lnSpc>
                          <a:spcPct val="100000"/>
                        </a:lnSpc>
                      </a:pPr>
                      <a:r>
                        <a:rPr lang="en-US" sz="1800" u="none" strike="noStrike" dirty="0" smtClean="0">
                          <a:effectLst/>
                        </a:rPr>
                        <a:t>31.4</a:t>
                      </a:r>
                      <a:endParaRPr lang="en-US" sz="1800" b="0" i="0" u="none" strike="noStrike" dirty="0">
                        <a:solidFill>
                          <a:srgbClr val="000000"/>
                        </a:solidFill>
                        <a:effectLst/>
                        <a:latin typeface="Calibri"/>
                      </a:endParaRPr>
                    </a:p>
                    <a:p>
                      <a:pPr algn="ctr" fontAlgn="b">
                        <a:lnSpc>
                          <a:spcPct val="100000"/>
                        </a:lnSpc>
                      </a:pPr>
                      <a:r>
                        <a:rPr lang="en-US" sz="1800" u="none" strike="noStrike" dirty="0" smtClean="0">
                          <a:effectLst/>
                        </a:rPr>
                        <a:t>7.3</a:t>
                      </a:r>
                      <a:endParaRPr lang="en-US" sz="1800" b="0" i="0" u="none" strike="noStrike" dirty="0">
                        <a:solidFill>
                          <a:srgbClr val="000000"/>
                        </a:solidFill>
                        <a:effectLst/>
                        <a:latin typeface="Calibri"/>
                      </a:endParaRPr>
                    </a:p>
                  </a:txBody>
                  <a:tcPr marL="9525" marR="9525" marT="9525" marB="0" anchor="ctr"/>
                </a:tc>
              </a:tr>
            </a:tbl>
          </a:graphicData>
        </a:graphic>
      </p:graphicFrame>
    </p:spTree>
    <p:extLst>
      <p:ext uri="{BB962C8B-B14F-4D97-AF65-F5344CB8AC3E}">
        <p14:creationId xmlns:p14="http://schemas.microsoft.com/office/powerpoint/2010/main" val="6049146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26 Sep 2012                                 11 T Collaboration Review</a:t>
            </a:r>
            <a:endParaRPr lang="en-US" dirty="0"/>
          </a:p>
        </p:txBody>
      </p:sp>
      <p:sp>
        <p:nvSpPr>
          <p:cNvPr id="3" name="Footer Placeholder 2"/>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4" name="Slide Number Placeholder 3"/>
          <p:cNvSpPr>
            <a:spLocks noGrp="1"/>
          </p:cNvSpPr>
          <p:nvPr>
            <p:ph type="sldNum" sz="quarter" idx="4"/>
          </p:nvPr>
        </p:nvSpPr>
        <p:spPr/>
        <p:txBody>
          <a:bodyPr/>
          <a:lstStyle/>
          <a:p>
            <a:r>
              <a:rPr lang="en-US" smtClean="0"/>
              <a:t>Fred Nobrega	            </a:t>
            </a:r>
            <a:fld id="{B6F15528-21DE-4FAA-801E-634DDDAF4B2B}" type="slidenum">
              <a:rPr lang="en-US" smtClean="0"/>
              <a:pPr/>
              <a:t>41</a:t>
            </a:fld>
            <a:endParaRPr lang="en-US" dirty="0"/>
          </a:p>
        </p:txBody>
      </p:sp>
      <p:grpSp>
        <p:nvGrpSpPr>
          <p:cNvPr id="8" name="Group 7"/>
          <p:cNvGrpSpPr/>
          <p:nvPr/>
        </p:nvGrpSpPr>
        <p:grpSpPr>
          <a:xfrm>
            <a:off x="2057400" y="2590799"/>
            <a:ext cx="4648200" cy="1795502"/>
            <a:chOff x="76200" y="1769249"/>
            <a:chExt cx="4648200" cy="1795502"/>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769249"/>
              <a:ext cx="1447800" cy="66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3124200" y="1769249"/>
              <a:ext cx="1447800" cy="66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752600" y="2381898"/>
              <a:ext cx="1295400" cy="73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6200" y="2438400"/>
              <a:ext cx="4648200" cy="762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2819400"/>
              <a:ext cx="1447800" cy="66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3124200" y="2819400"/>
              <a:ext cx="1447800" cy="66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76201" y="3448698"/>
              <a:ext cx="4646022" cy="73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200" y="3488551"/>
              <a:ext cx="4648200" cy="762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81177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Ground Insulation &amp; </a:t>
            </a:r>
            <a:br>
              <a:rPr lang="en-US" dirty="0" smtClean="0"/>
            </a:br>
            <a:r>
              <a:rPr lang="en-US" dirty="0" smtClean="0"/>
              <a:t>Quench Heaters</a:t>
            </a:r>
            <a:endParaRPr lang="en-US" dirty="0"/>
          </a:p>
        </p:txBody>
      </p:sp>
      <p:sp>
        <p:nvSpPr>
          <p:cNvPr id="3" name="Content Placeholder 2"/>
          <p:cNvSpPr>
            <a:spLocks noGrp="1"/>
          </p:cNvSpPr>
          <p:nvPr>
            <p:ph idx="1"/>
          </p:nvPr>
        </p:nvSpPr>
        <p:spPr>
          <a:xfrm>
            <a:off x="152400" y="1583323"/>
            <a:ext cx="4114800" cy="2760077"/>
          </a:xfrm>
        </p:spPr>
        <p:txBody>
          <a:bodyPr>
            <a:normAutofit fontScale="55000" lnSpcReduction="20000"/>
          </a:bodyPr>
          <a:lstStyle/>
          <a:p>
            <a:r>
              <a:rPr lang="en-US" dirty="0" smtClean="0">
                <a:latin typeface="Arial" charset="0"/>
                <a:cs typeface="Arial" charset="0"/>
              </a:rPr>
              <a:t>MBHSP01 used a </a:t>
            </a:r>
            <a:r>
              <a:rPr lang="en-US" dirty="0">
                <a:latin typeface="Arial" charset="0"/>
                <a:cs typeface="Arial" charset="0"/>
              </a:rPr>
              <a:t>60 mΩ external dump resistor.</a:t>
            </a:r>
          </a:p>
          <a:p>
            <a:r>
              <a:rPr lang="en-US" dirty="0" smtClean="0">
                <a:latin typeface="Arial" charset="0"/>
                <a:cs typeface="Arial" charset="0"/>
              </a:rPr>
              <a:t>Stainless steel quench heaters 25 </a:t>
            </a:r>
            <a:r>
              <a:rPr lang="en-US" dirty="0">
                <a:latin typeface="Symbol" pitchFamily="18" charset="2"/>
                <a:cs typeface="Arial" charset="0"/>
              </a:rPr>
              <a:t>m</a:t>
            </a:r>
            <a:r>
              <a:rPr lang="en-US" dirty="0" smtClean="0">
                <a:latin typeface="Arial" charset="0"/>
                <a:cs typeface="Arial" charset="0"/>
              </a:rPr>
              <a:t>m </a:t>
            </a:r>
            <a:r>
              <a:rPr lang="en-US" dirty="0">
                <a:latin typeface="Arial" charset="0"/>
                <a:cs typeface="Arial" charset="0"/>
              </a:rPr>
              <a:t>thick </a:t>
            </a:r>
            <a:r>
              <a:rPr lang="en-US" dirty="0" smtClean="0">
                <a:latin typeface="Arial" charset="0"/>
                <a:cs typeface="Arial" charset="0"/>
              </a:rPr>
              <a:t>were placed in 2 different locations within each coil’s ground insulation as </a:t>
            </a:r>
            <a:r>
              <a:rPr lang="en-US" dirty="0">
                <a:latin typeface="Arial" charset="0"/>
                <a:cs typeface="Arial" charset="0"/>
              </a:rPr>
              <a:t>part of a quench heater study.</a:t>
            </a:r>
          </a:p>
          <a:p>
            <a:r>
              <a:rPr lang="en-US" dirty="0" smtClean="0">
                <a:latin typeface="Arial" charset="0"/>
                <a:cs typeface="Arial" charset="0"/>
              </a:rPr>
              <a:t>One set of SS heaters had one layer of 127 </a:t>
            </a:r>
            <a:r>
              <a:rPr lang="en-US" dirty="0">
                <a:latin typeface="Symbol" pitchFamily="18" charset="2"/>
                <a:cs typeface="Arial" charset="0"/>
              </a:rPr>
              <a:t>m</a:t>
            </a:r>
            <a:r>
              <a:rPr lang="en-US" dirty="0" smtClean="0">
                <a:latin typeface="Arial" charset="0"/>
                <a:cs typeface="Arial" charset="0"/>
              </a:rPr>
              <a:t>m Kapton next to the coil. Another set had two layers of 127 </a:t>
            </a:r>
            <a:r>
              <a:rPr lang="en-US" dirty="0" smtClean="0">
                <a:latin typeface="Symbol" pitchFamily="18" charset="2"/>
                <a:cs typeface="Arial" charset="0"/>
              </a:rPr>
              <a:t>m</a:t>
            </a:r>
            <a:r>
              <a:rPr lang="en-US" dirty="0" smtClean="0">
                <a:latin typeface="Arial" charset="0"/>
                <a:cs typeface="Arial" charset="0"/>
              </a:rPr>
              <a:t>m Kapton.</a:t>
            </a:r>
            <a:endParaRPr lang="en-US" dirty="0">
              <a:latin typeface="Arial" charset="0"/>
              <a:cs typeface="Arial" charset="0"/>
            </a:endParaRPr>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6" name="Slide Number Placeholder 5"/>
          <p:cNvSpPr>
            <a:spLocks noGrp="1"/>
          </p:cNvSpPr>
          <p:nvPr>
            <p:ph type="sldNum" sz="quarter" idx="4"/>
          </p:nvPr>
        </p:nvSpPr>
        <p:spPr/>
        <p:txBody>
          <a:bodyPr/>
          <a:lstStyle/>
          <a:p>
            <a:r>
              <a:rPr lang="en-US" dirty="0" smtClean="0"/>
              <a:t>Fred Nobrega	            </a:t>
            </a:r>
            <a:fld id="{B6F15528-21DE-4FAA-801E-634DDDAF4B2B}" type="slidenum">
              <a:rPr lang="en-US" smtClean="0"/>
              <a:pPr/>
              <a:t>5</a:t>
            </a:fld>
            <a:endParaRPr lang="en-US" dirty="0"/>
          </a:p>
        </p:txBody>
      </p:sp>
      <p:pic>
        <p:nvPicPr>
          <p:cNvPr id="8" name="Picture 14"/>
          <p:cNvPicPr>
            <a:picLocks noChangeAspect="1" noChangeArrowheads="1"/>
          </p:cNvPicPr>
          <p:nvPr/>
        </p:nvPicPr>
        <p:blipFill rotWithShape="1">
          <a:blip r:embed="rId2">
            <a:extLst>
              <a:ext uri="{28A0092B-C50C-407E-A947-70E740481C1C}">
                <a14:useLocalDpi xmlns:a14="http://schemas.microsoft.com/office/drawing/2010/main" val="0"/>
              </a:ext>
            </a:extLst>
          </a:blip>
          <a:srcRect b="2913"/>
          <a:stretch/>
        </p:blipFill>
        <p:spPr bwMode="auto">
          <a:xfrm>
            <a:off x="4567238" y="4405544"/>
            <a:ext cx="3738562" cy="2071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 name="Group 46"/>
          <p:cNvGrpSpPr/>
          <p:nvPr/>
        </p:nvGrpSpPr>
        <p:grpSpPr>
          <a:xfrm>
            <a:off x="4343400" y="1447800"/>
            <a:ext cx="4724400" cy="2971800"/>
            <a:chOff x="-76200" y="1219200"/>
            <a:chExt cx="4724400" cy="2971800"/>
          </a:xfrm>
        </p:grpSpPr>
        <p:pic>
          <p:nvPicPr>
            <p:cNvPr id="1026" name="Picture 2" descr="P:\nobrega\11 Tesla Dipole\CDR\heater-location-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430" t="3861" r="8336" b="3999"/>
            <a:stretch/>
          </p:blipFill>
          <p:spPr bwMode="auto">
            <a:xfrm>
              <a:off x="838201" y="1589679"/>
              <a:ext cx="2153193" cy="2161538"/>
            </a:xfrm>
            <a:prstGeom prst="rect">
              <a:avLst/>
            </a:prstGeom>
            <a:noFill/>
            <a:extLst>
              <a:ext uri="{909E8E84-426E-40DD-AFC4-6F175D3DCCD1}">
                <a14:hiddenFill xmlns:a14="http://schemas.microsoft.com/office/drawing/2010/main">
                  <a:solidFill>
                    <a:srgbClr val="FFFFFF"/>
                  </a:solidFill>
                </a14:hiddenFill>
              </a:ext>
            </a:extLst>
          </p:spPr>
        </p:pic>
        <p:grpSp>
          <p:nvGrpSpPr>
            <p:cNvPr id="34" name="Group 33"/>
            <p:cNvGrpSpPr/>
            <p:nvPr/>
          </p:nvGrpSpPr>
          <p:grpSpPr>
            <a:xfrm>
              <a:off x="2362200" y="1261646"/>
              <a:ext cx="2286000" cy="567154"/>
              <a:chOff x="2362200" y="1261646"/>
              <a:chExt cx="2286000" cy="567154"/>
            </a:xfrm>
          </p:grpSpPr>
          <p:sp>
            <p:nvSpPr>
              <p:cNvPr id="9" name="TextBox 8"/>
              <p:cNvSpPr txBox="1"/>
              <p:nvPr/>
            </p:nvSpPr>
            <p:spPr>
              <a:xfrm>
                <a:off x="2819400" y="1261646"/>
                <a:ext cx="1828800" cy="523220"/>
              </a:xfrm>
              <a:prstGeom prst="rect">
                <a:avLst/>
              </a:prstGeom>
              <a:noFill/>
            </p:spPr>
            <p:txBody>
              <a:bodyPr wrap="square" rtlCol="0">
                <a:spAutoFit/>
              </a:bodyPr>
              <a:lstStyle/>
              <a:p>
                <a:r>
                  <a:rPr lang="en-US" sz="1600" dirty="0" smtClean="0"/>
                  <a:t>2x 127 </a:t>
                </a:r>
                <a:r>
                  <a:rPr lang="en-US" sz="1600" dirty="0" smtClean="0">
                    <a:latin typeface="Symbol" pitchFamily="18" charset="2"/>
                  </a:rPr>
                  <a:t>m</a:t>
                </a:r>
                <a:r>
                  <a:rPr lang="en-US" sz="1600" dirty="0" smtClean="0"/>
                  <a:t>m Kapton </a:t>
                </a:r>
                <a:r>
                  <a:rPr lang="en-US" sz="1200" dirty="0" smtClean="0"/>
                  <a:t>between coil and heater</a:t>
                </a:r>
                <a:endParaRPr lang="en-US" sz="1200" dirty="0"/>
              </a:p>
            </p:txBody>
          </p:sp>
          <p:cxnSp>
            <p:nvCxnSpPr>
              <p:cNvPr id="14" name="Straight Arrow Connector 13"/>
              <p:cNvCxnSpPr/>
              <p:nvPr/>
            </p:nvCxnSpPr>
            <p:spPr>
              <a:xfrm flipH="1">
                <a:off x="2362200" y="1430923"/>
                <a:ext cx="304800" cy="397877"/>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2667000" y="1431280"/>
                <a:ext cx="190500" cy="0"/>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2762250" y="2104309"/>
              <a:ext cx="1583216" cy="584775"/>
              <a:chOff x="2607784" y="1811922"/>
              <a:chExt cx="1583216" cy="584775"/>
            </a:xfrm>
          </p:grpSpPr>
          <p:sp>
            <p:nvSpPr>
              <p:cNvPr id="56" name="TextBox 55"/>
              <p:cNvSpPr txBox="1"/>
              <p:nvPr/>
            </p:nvSpPr>
            <p:spPr>
              <a:xfrm>
                <a:off x="3116198" y="1811922"/>
                <a:ext cx="1074802" cy="584775"/>
              </a:xfrm>
              <a:prstGeom prst="rect">
                <a:avLst/>
              </a:prstGeom>
              <a:noFill/>
            </p:spPr>
            <p:txBody>
              <a:bodyPr wrap="square" rtlCol="0">
                <a:spAutoFit/>
              </a:bodyPr>
              <a:lstStyle/>
              <a:p>
                <a:r>
                  <a:rPr lang="en-US" sz="1600" dirty="0" smtClean="0"/>
                  <a:t>25 </a:t>
                </a:r>
                <a:r>
                  <a:rPr lang="en-US" sz="1600" dirty="0" smtClean="0">
                    <a:latin typeface="Symbol" pitchFamily="18" charset="2"/>
                  </a:rPr>
                  <a:t>m</a:t>
                </a:r>
                <a:r>
                  <a:rPr lang="en-US" sz="1600" dirty="0" smtClean="0"/>
                  <a:t>m </a:t>
                </a:r>
              </a:p>
              <a:p>
                <a:r>
                  <a:rPr lang="en-US" sz="1600" dirty="0" smtClean="0"/>
                  <a:t>SS Heater</a:t>
                </a:r>
                <a:endParaRPr lang="en-US" sz="1600" dirty="0"/>
              </a:p>
            </p:txBody>
          </p:sp>
          <p:cxnSp>
            <p:nvCxnSpPr>
              <p:cNvPr id="57" name="Straight Arrow Connector 56"/>
              <p:cNvCxnSpPr/>
              <p:nvPr/>
            </p:nvCxnSpPr>
            <p:spPr>
              <a:xfrm flipH="1" flipV="1">
                <a:off x="2607784" y="1879313"/>
                <a:ext cx="383610" cy="101887"/>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2750931" y="1981200"/>
                <a:ext cx="240465" cy="30480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991395" y="1981200"/>
                <a:ext cx="190500" cy="0"/>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63" name="TextBox 62"/>
            <p:cNvSpPr txBox="1"/>
            <p:nvPr/>
          </p:nvSpPr>
          <p:spPr>
            <a:xfrm>
              <a:off x="0" y="1219200"/>
              <a:ext cx="1066800" cy="954107"/>
            </a:xfrm>
            <a:prstGeom prst="rect">
              <a:avLst/>
            </a:prstGeom>
            <a:noFill/>
          </p:spPr>
          <p:txBody>
            <a:bodyPr wrap="square" rtlCol="0">
              <a:spAutoFit/>
            </a:bodyPr>
            <a:lstStyle/>
            <a:p>
              <a:r>
                <a:rPr lang="en-US" sz="1600" dirty="0" smtClean="0"/>
                <a:t>1x 127 </a:t>
              </a:r>
              <a:r>
                <a:rPr lang="en-US" sz="1600" dirty="0" smtClean="0">
                  <a:latin typeface="Symbol" pitchFamily="18" charset="2"/>
                </a:rPr>
                <a:t>m</a:t>
              </a:r>
              <a:r>
                <a:rPr lang="en-US" sz="1600" dirty="0" smtClean="0"/>
                <a:t>m </a:t>
              </a:r>
            </a:p>
            <a:p>
              <a:r>
                <a:rPr lang="en-US" sz="1600" dirty="0" smtClean="0"/>
                <a:t>Kapton</a:t>
              </a:r>
            </a:p>
            <a:p>
              <a:r>
                <a:rPr lang="en-US" sz="1200" dirty="0"/>
                <a:t>between coil and </a:t>
              </a:r>
              <a:r>
                <a:rPr lang="en-US" sz="1200" dirty="0" smtClean="0"/>
                <a:t>heater</a:t>
              </a:r>
              <a:endParaRPr lang="en-US" sz="1200" dirty="0"/>
            </a:p>
          </p:txBody>
        </p:sp>
        <p:cxnSp>
          <p:nvCxnSpPr>
            <p:cNvPr id="65" name="Straight Arrow Connector 64"/>
            <p:cNvCxnSpPr/>
            <p:nvPr/>
          </p:nvCxnSpPr>
          <p:spPr>
            <a:xfrm>
              <a:off x="1219200" y="1497185"/>
              <a:ext cx="304800" cy="356096"/>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1028700" y="1497185"/>
              <a:ext cx="190500" cy="0"/>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76200" y="2310825"/>
              <a:ext cx="1074802" cy="584775"/>
            </a:xfrm>
            <a:prstGeom prst="rect">
              <a:avLst/>
            </a:prstGeom>
            <a:noFill/>
          </p:spPr>
          <p:txBody>
            <a:bodyPr wrap="square" rtlCol="0">
              <a:spAutoFit/>
            </a:bodyPr>
            <a:lstStyle/>
            <a:p>
              <a:r>
                <a:rPr lang="en-US" sz="1600" dirty="0" smtClean="0"/>
                <a:t>25 </a:t>
              </a:r>
              <a:r>
                <a:rPr lang="en-US" sz="1600" dirty="0" smtClean="0">
                  <a:latin typeface="Symbol" pitchFamily="18" charset="2"/>
                </a:rPr>
                <a:t>m</a:t>
              </a:r>
              <a:r>
                <a:rPr lang="en-US" sz="1600" dirty="0" smtClean="0"/>
                <a:t>m </a:t>
              </a:r>
            </a:p>
            <a:p>
              <a:r>
                <a:rPr lang="en-US" sz="1600" dirty="0" smtClean="0"/>
                <a:t>SS Heater</a:t>
              </a:r>
              <a:endParaRPr lang="en-US" sz="1600" dirty="0"/>
            </a:p>
          </p:txBody>
        </p:sp>
        <p:cxnSp>
          <p:nvCxnSpPr>
            <p:cNvPr id="71" name="Straight Arrow Connector 70"/>
            <p:cNvCxnSpPr/>
            <p:nvPr/>
          </p:nvCxnSpPr>
          <p:spPr>
            <a:xfrm flipV="1">
              <a:off x="685800" y="2147362"/>
              <a:ext cx="438150" cy="176738"/>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685800" y="2324100"/>
              <a:ext cx="317918" cy="15240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594360" y="2324100"/>
              <a:ext cx="91440" cy="152400"/>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flipV="1">
              <a:off x="533400" y="3122592"/>
              <a:ext cx="495300" cy="628625"/>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124200" y="3048000"/>
              <a:ext cx="1066800" cy="954107"/>
            </a:xfrm>
            <a:prstGeom prst="rect">
              <a:avLst/>
            </a:prstGeom>
            <a:noFill/>
          </p:spPr>
          <p:txBody>
            <a:bodyPr wrap="square" rtlCol="0">
              <a:spAutoFit/>
            </a:bodyPr>
            <a:lstStyle/>
            <a:p>
              <a:r>
                <a:rPr lang="en-US" sz="1600" dirty="0" smtClean="0"/>
                <a:t>1x 127 </a:t>
              </a:r>
              <a:r>
                <a:rPr lang="en-US" sz="1600" dirty="0" smtClean="0">
                  <a:latin typeface="Symbol" pitchFamily="18" charset="2"/>
                </a:rPr>
                <a:t>m</a:t>
              </a:r>
              <a:r>
                <a:rPr lang="en-US" sz="1600" dirty="0" smtClean="0"/>
                <a:t>m </a:t>
              </a:r>
            </a:p>
            <a:p>
              <a:r>
                <a:rPr lang="en-US" sz="1600" dirty="0" smtClean="0"/>
                <a:t>Kapton</a:t>
              </a:r>
            </a:p>
            <a:p>
              <a:r>
                <a:rPr lang="en-US" sz="1200" dirty="0"/>
                <a:t>between coil and </a:t>
              </a:r>
              <a:r>
                <a:rPr lang="en-US" sz="1200" dirty="0" smtClean="0"/>
                <a:t>heater</a:t>
              </a:r>
              <a:endParaRPr lang="en-US" sz="1200" dirty="0"/>
            </a:p>
          </p:txBody>
        </p:sp>
        <p:sp>
          <p:nvSpPr>
            <p:cNvPr id="91" name="TextBox 90"/>
            <p:cNvSpPr txBox="1"/>
            <p:nvPr/>
          </p:nvSpPr>
          <p:spPr>
            <a:xfrm>
              <a:off x="0" y="3667780"/>
              <a:ext cx="1828800" cy="523220"/>
            </a:xfrm>
            <a:prstGeom prst="rect">
              <a:avLst/>
            </a:prstGeom>
            <a:noFill/>
          </p:spPr>
          <p:txBody>
            <a:bodyPr wrap="square" rtlCol="0">
              <a:spAutoFit/>
            </a:bodyPr>
            <a:lstStyle/>
            <a:p>
              <a:r>
                <a:rPr lang="en-US" sz="1600" dirty="0" smtClean="0"/>
                <a:t>2x 127 </a:t>
              </a:r>
              <a:r>
                <a:rPr lang="en-US" sz="1600" dirty="0" smtClean="0">
                  <a:latin typeface="Symbol" pitchFamily="18" charset="2"/>
                </a:rPr>
                <a:t>m</a:t>
              </a:r>
              <a:r>
                <a:rPr lang="en-US" sz="1600" dirty="0" smtClean="0"/>
                <a:t>m Kapton </a:t>
              </a:r>
              <a:r>
                <a:rPr lang="en-US" sz="1200" dirty="0" smtClean="0"/>
                <a:t>between coil and heater</a:t>
              </a:r>
              <a:endParaRPr lang="en-US" sz="1200" dirty="0"/>
            </a:p>
          </p:txBody>
        </p:sp>
        <p:cxnSp>
          <p:nvCxnSpPr>
            <p:cNvPr id="95" name="Straight Arrow Connector 94"/>
            <p:cNvCxnSpPr/>
            <p:nvPr/>
          </p:nvCxnSpPr>
          <p:spPr>
            <a:xfrm flipH="1" flipV="1">
              <a:off x="2704069" y="3090716"/>
              <a:ext cx="305831" cy="131042"/>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3009900" y="3221758"/>
              <a:ext cx="190500" cy="0"/>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aphicFrame>
        <p:nvGraphicFramePr>
          <p:cNvPr id="31" name="Content Placeholder 14"/>
          <p:cNvGraphicFramePr>
            <a:graphicFrameLocks/>
          </p:cNvGraphicFramePr>
          <p:nvPr>
            <p:extLst>
              <p:ext uri="{D42A27DB-BD31-4B8C-83A1-F6EECF244321}">
                <p14:modId xmlns:p14="http://schemas.microsoft.com/office/powerpoint/2010/main" val="3144427547"/>
              </p:ext>
            </p:extLst>
          </p:nvPr>
        </p:nvGraphicFramePr>
        <p:xfrm>
          <a:off x="914400" y="4342808"/>
          <a:ext cx="2590800" cy="1920240"/>
        </p:xfrm>
        <a:graphic>
          <a:graphicData uri="http://schemas.openxmlformats.org/drawingml/2006/table">
            <a:tbl>
              <a:tblPr>
                <a:tableStyleId>{69CF1AB2-1976-4502-BF36-3FF5EA218861}</a:tableStyleId>
              </a:tblPr>
              <a:tblGrid>
                <a:gridCol w="1752600"/>
                <a:gridCol w="838200"/>
              </a:tblGrid>
              <a:tr h="204893">
                <a:tc>
                  <a:txBody>
                    <a:bodyPr/>
                    <a:lstStyle/>
                    <a:p>
                      <a:pPr marL="0" marR="0" algn="ctr">
                        <a:spcBef>
                          <a:spcPts val="250"/>
                        </a:spcBef>
                        <a:spcAft>
                          <a:spcPts val="125"/>
                        </a:spcAft>
                      </a:pPr>
                      <a:r>
                        <a:rPr lang="en-GB" sz="1400" b="1" dirty="0"/>
                        <a:t>Parameter</a:t>
                      </a:r>
                      <a:endParaRPr lang="en-US" sz="1400" b="1" dirty="0">
                        <a:latin typeface="+mn-lt"/>
                        <a:ea typeface="Times New Roman"/>
                        <a:cs typeface="Times New Roman"/>
                      </a:endParaRPr>
                    </a:p>
                  </a:txBody>
                  <a:tcPr marL="45434" marR="45434" marT="0" marB="0"/>
                </a:tc>
                <a:tc>
                  <a:txBody>
                    <a:bodyPr/>
                    <a:lstStyle/>
                    <a:p>
                      <a:pPr marL="0" marR="0" algn="ctr">
                        <a:spcBef>
                          <a:spcPts val="250"/>
                        </a:spcBef>
                        <a:spcAft>
                          <a:spcPts val="125"/>
                        </a:spcAft>
                      </a:pPr>
                      <a:r>
                        <a:rPr lang="en-GB" sz="1400" b="1" dirty="0"/>
                        <a:t>Value</a:t>
                      </a:r>
                      <a:endParaRPr lang="en-US" sz="1400" b="1" dirty="0">
                        <a:latin typeface="+mn-lt"/>
                        <a:ea typeface="Times New Roman"/>
                        <a:cs typeface="Times New Roman"/>
                      </a:endParaRPr>
                    </a:p>
                  </a:txBody>
                  <a:tcPr marL="45434" marR="45434" marT="0" marB="0"/>
                </a:tc>
              </a:tr>
              <a:tr h="204893">
                <a:tc>
                  <a:txBody>
                    <a:bodyPr/>
                    <a:lstStyle/>
                    <a:p>
                      <a:pPr marL="0" marR="0">
                        <a:spcBef>
                          <a:spcPts val="250"/>
                        </a:spcBef>
                        <a:spcAft>
                          <a:spcPts val="125"/>
                        </a:spcAft>
                      </a:pPr>
                      <a:r>
                        <a:rPr lang="en-GB" sz="1400"/>
                        <a:t>Number of layers</a:t>
                      </a:r>
                      <a:endParaRPr lang="en-US" sz="1400">
                        <a:latin typeface="+mn-lt"/>
                        <a:ea typeface="Times New Roman"/>
                        <a:cs typeface="Times New Roman"/>
                      </a:endParaRPr>
                    </a:p>
                  </a:txBody>
                  <a:tcPr marL="45434" marR="45434" marT="0" marB="0"/>
                </a:tc>
                <a:tc>
                  <a:txBody>
                    <a:bodyPr/>
                    <a:lstStyle/>
                    <a:p>
                      <a:pPr marL="0" marR="0" algn="ctr">
                        <a:spcBef>
                          <a:spcPts val="250"/>
                        </a:spcBef>
                        <a:spcAft>
                          <a:spcPts val="125"/>
                        </a:spcAft>
                      </a:pPr>
                      <a:r>
                        <a:rPr lang="en-GB" sz="1400"/>
                        <a:t>5</a:t>
                      </a:r>
                      <a:endParaRPr lang="en-US" sz="1400">
                        <a:latin typeface="+mn-lt"/>
                        <a:ea typeface="Times New Roman"/>
                        <a:cs typeface="Times New Roman"/>
                      </a:endParaRPr>
                    </a:p>
                  </a:txBody>
                  <a:tcPr marL="45434" marR="45434" marT="0" marB="0"/>
                </a:tc>
              </a:tr>
              <a:tr h="204893">
                <a:tc>
                  <a:txBody>
                    <a:bodyPr/>
                    <a:lstStyle/>
                    <a:p>
                      <a:pPr marL="0" marR="0">
                        <a:spcBef>
                          <a:spcPts val="250"/>
                        </a:spcBef>
                        <a:spcAft>
                          <a:spcPts val="125"/>
                        </a:spcAft>
                      </a:pPr>
                      <a:r>
                        <a:rPr lang="en-GB" sz="1400" dirty="0"/>
                        <a:t>Insulation material</a:t>
                      </a:r>
                      <a:endParaRPr lang="en-US" sz="1400" dirty="0">
                        <a:latin typeface="+mn-lt"/>
                        <a:ea typeface="Times New Roman"/>
                        <a:cs typeface="Times New Roman"/>
                      </a:endParaRPr>
                    </a:p>
                  </a:txBody>
                  <a:tcPr marL="45434" marR="45434" marT="0" marB="0"/>
                </a:tc>
                <a:tc>
                  <a:txBody>
                    <a:bodyPr/>
                    <a:lstStyle/>
                    <a:p>
                      <a:pPr marL="0" marR="0" algn="ctr">
                        <a:spcBef>
                          <a:spcPts val="250"/>
                        </a:spcBef>
                        <a:spcAft>
                          <a:spcPts val="125"/>
                        </a:spcAft>
                      </a:pPr>
                      <a:r>
                        <a:rPr lang="en-GB" sz="1400"/>
                        <a:t>Kapton</a:t>
                      </a:r>
                      <a:endParaRPr lang="en-US" sz="1400">
                        <a:latin typeface="+mn-lt"/>
                        <a:ea typeface="Times New Roman"/>
                        <a:cs typeface="Times New Roman"/>
                      </a:endParaRPr>
                    </a:p>
                  </a:txBody>
                  <a:tcPr marL="45434" marR="45434" marT="0" marB="0"/>
                </a:tc>
              </a:tr>
              <a:tr h="204893">
                <a:tc>
                  <a:txBody>
                    <a:bodyPr/>
                    <a:lstStyle/>
                    <a:p>
                      <a:pPr marL="0" marR="0">
                        <a:spcBef>
                          <a:spcPts val="250"/>
                        </a:spcBef>
                        <a:spcAft>
                          <a:spcPts val="125"/>
                        </a:spcAft>
                      </a:pPr>
                      <a:r>
                        <a:rPr lang="en-GB" sz="1400"/>
                        <a:t>Layer thickness, mm</a:t>
                      </a:r>
                      <a:endParaRPr lang="en-US" sz="1400">
                        <a:latin typeface="+mn-lt"/>
                        <a:ea typeface="Times New Roman"/>
                        <a:cs typeface="Times New Roman"/>
                      </a:endParaRPr>
                    </a:p>
                  </a:txBody>
                  <a:tcPr marL="45434" marR="45434" marT="0" marB="0"/>
                </a:tc>
                <a:tc>
                  <a:txBody>
                    <a:bodyPr/>
                    <a:lstStyle/>
                    <a:p>
                      <a:pPr marL="0" marR="0" algn="ctr">
                        <a:spcBef>
                          <a:spcPts val="250"/>
                        </a:spcBef>
                        <a:spcAft>
                          <a:spcPts val="125"/>
                        </a:spcAft>
                      </a:pPr>
                      <a:r>
                        <a:rPr lang="en-GB" sz="1400" dirty="0" smtClean="0"/>
                        <a:t>0.127</a:t>
                      </a:r>
                      <a:endParaRPr lang="en-US" sz="1400" dirty="0">
                        <a:latin typeface="+mn-lt"/>
                        <a:ea typeface="Times New Roman"/>
                        <a:cs typeface="Times New Roman"/>
                      </a:endParaRPr>
                    </a:p>
                  </a:txBody>
                  <a:tcPr marL="45434" marR="45434" marT="0" marB="0"/>
                </a:tc>
              </a:tr>
              <a:tr h="409787">
                <a:tc>
                  <a:txBody>
                    <a:bodyPr/>
                    <a:lstStyle/>
                    <a:p>
                      <a:pPr marL="0" marR="0">
                        <a:spcBef>
                          <a:spcPts val="250"/>
                        </a:spcBef>
                        <a:spcAft>
                          <a:spcPts val="125"/>
                        </a:spcAft>
                      </a:pPr>
                      <a:r>
                        <a:rPr lang="en-GB" sz="1400" dirty="0"/>
                        <a:t>Number of heaters/coil</a:t>
                      </a:r>
                      <a:endParaRPr lang="en-US" sz="1400" dirty="0">
                        <a:latin typeface="+mn-lt"/>
                        <a:ea typeface="Times New Roman"/>
                        <a:cs typeface="Times New Roman"/>
                      </a:endParaRPr>
                    </a:p>
                  </a:txBody>
                  <a:tcPr marL="45434" marR="45434" marT="0" marB="0"/>
                </a:tc>
                <a:tc>
                  <a:txBody>
                    <a:bodyPr/>
                    <a:lstStyle/>
                    <a:p>
                      <a:pPr marL="0" marR="0" algn="ctr">
                        <a:spcBef>
                          <a:spcPts val="250"/>
                        </a:spcBef>
                        <a:spcAft>
                          <a:spcPts val="125"/>
                        </a:spcAft>
                      </a:pPr>
                      <a:r>
                        <a:rPr lang="en-GB" sz="1400" dirty="0" smtClean="0"/>
                        <a:t>8</a:t>
                      </a:r>
                      <a:endParaRPr lang="en-US" sz="1400" dirty="0">
                        <a:latin typeface="+mn-lt"/>
                        <a:ea typeface="Times New Roman"/>
                        <a:cs typeface="Times New Roman"/>
                      </a:endParaRPr>
                    </a:p>
                  </a:txBody>
                  <a:tcPr marL="45434" marR="45434" marT="0" marB="0"/>
                </a:tc>
              </a:tr>
              <a:tr h="204893">
                <a:tc>
                  <a:txBody>
                    <a:bodyPr/>
                    <a:lstStyle/>
                    <a:p>
                      <a:pPr marL="0" marR="0">
                        <a:spcBef>
                          <a:spcPts val="250"/>
                        </a:spcBef>
                        <a:spcAft>
                          <a:spcPts val="125"/>
                        </a:spcAft>
                      </a:pPr>
                      <a:r>
                        <a:rPr lang="en-GB" sz="1400" dirty="0"/>
                        <a:t>Heater material</a:t>
                      </a:r>
                      <a:endParaRPr lang="en-US" sz="1400" dirty="0">
                        <a:latin typeface="+mn-lt"/>
                        <a:ea typeface="Times New Roman"/>
                        <a:cs typeface="Times New Roman"/>
                      </a:endParaRPr>
                    </a:p>
                  </a:txBody>
                  <a:tcPr marL="45434" marR="45434" marT="0" marB="0"/>
                </a:tc>
                <a:tc>
                  <a:txBody>
                    <a:bodyPr/>
                    <a:lstStyle/>
                    <a:p>
                      <a:pPr marL="0" marR="0" algn="ctr">
                        <a:spcBef>
                          <a:spcPts val="250"/>
                        </a:spcBef>
                        <a:spcAft>
                          <a:spcPts val="125"/>
                        </a:spcAft>
                      </a:pPr>
                      <a:r>
                        <a:rPr lang="en-GB" sz="1400"/>
                        <a:t>316</a:t>
                      </a:r>
                      <a:endParaRPr lang="en-US" sz="1400">
                        <a:latin typeface="+mn-lt"/>
                        <a:ea typeface="Times New Roman"/>
                        <a:cs typeface="Times New Roman"/>
                      </a:endParaRPr>
                    </a:p>
                  </a:txBody>
                  <a:tcPr marL="45434" marR="45434" marT="0" marB="0"/>
                </a:tc>
              </a:tr>
              <a:tr h="204893">
                <a:tc>
                  <a:txBody>
                    <a:bodyPr/>
                    <a:lstStyle/>
                    <a:p>
                      <a:pPr marL="0" marR="0">
                        <a:spcBef>
                          <a:spcPts val="250"/>
                        </a:spcBef>
                        <a:spcAft>
                          <a:spcPts val="125"/>
                        </a:spcAft>
                      </a:pPr>
                      <a:r>
                        <a:rPr lang="en-GB" sz="1400"/>
                        <a:t>Heater width, mm</a:t>
                      </a:r>
                      <a:endParaRPr lang="en-US" sz="1400">
                        <a:latin typeface="+mn-lt"/>
                        <a:ea typeface="Times New Roman"/>
                        <a:cs typeface="Times New Roman"/>
                      </a:endParaRPr>
                    </a:p>
                  </a:txBody>
                  <a:tcPr marL="45434" marR="45434" marT="0" marB="0"/>
                </a:tc>
                <a:tc>
                  <a:txBody>
                    <a:bodyPr/>
                    <a:lstStyle/>
                    <a:p>
                      <a:pPr marL="0" marR="0" algn="ctr">
                        <a:spcBef>
                          <a:spcPts val="250"/>
                        </a:spcBef>
                        <a:spcAft>
                          <a:spcPts val="125"/>
                        </a:spcAft>
                      </a:pPr>
                      <a:r>
                        <a:rPr lang="en-GB" sz="1400"/>
                        <a:t>27.8</a:t>
                      </a:r>
                      <a:endParaRPr lang="en-US" sz="1400">
                        <a:latin typeface="+mn-lt"/>
                        <a:ea typeface="Times New Roman"/>
                        <a:cs typeface="Times New Roman"/>
                      </a:endParaRPr>
                    </a:p>
                  </a:txBody>
                  <a:tcPr marL="45434" marR="45434" marT="0" marB="0"/>
                </a:tc>
              </a:tr>
              <a:tr h="204893">
                <a:tc>
                  <a:txBody>
                    <a:bodyPr/>
                    <a:lstStyle/>
                    <a:p>
                      <a:pPr marL="0" marR="0">
                        <a:spcBef>
                          <a:spcPts val="250"/>
                        </a:spcBef>
                        <a:spcAft>
                          <a:spcPts val="125"/>
                        </a:spcAft>
                      </a:pPr>
                      <a:r>
                        <a:rPr lang="en-GB" sz="1400" dirty="0"/>
                        <a:t>Heater thickness, mm</a:t>
                      </a:r>
                      <a:endParaRPr lang="en-US" sz="1400" dirty="0">
                        <a:latin typeface="+mn-lt"/>
                        <a:ea typeface="Times New Roman"/>
                        <a:cs typeface="Times New Roman"/>
                      </a:endParaRPr>
                    </a:p>
                  </a:txBody>
                  <a:tcPr marL="45434" marR="45434" marT="0" marB="0"/>
                </a:tc>
                <a:tc>
                  <a:txBody>
                    <a:bodyPr/>
                    <a:lstStyle/>
                    <a:p>
                      <a:pPr marL="0" marR="0" algn="ctr">
                        <a:spcBef>
                          <a:spcPts val="250"/>
                        </a:spcBef>
                        <a:spcAft>
                          <a:spcPts val="125"/>
                        </a:spcAft>
                      </a:pPr>
                      <a:r>
                        <a:rPr lang="en-GB" sz="1400" dirty="0"/>
                        <a:t>0.025</a:t>
                      </a:r>
                      <a:endParaRPr lang="en-US" sz="1400" dirty="0">
                        <a:latin typeface="+mn-lt"/>
                        <a:ea typeface="Times New Roman"/>
                        <a:cs typeface="Times New Roman"/>
                      </a:endParaRPr>
                    </a:p>
                  </a:txBody>
                  <a:tcPr marL="45434" marR="45434" marT="0" marB="0"/>
                </a:tc>
              </a:tr>
            </a:tbl>
          </a:graphicData>
        </a:graphic>
      </p:graphicFrame>
      <p:sp>
        <p:nvSpPr>
          <p:cNvPr id="5" name="Footer Placeholder 4"/>
          <p:cNvSpPr>
            <a:spLocks noGrp="1"/>
          </p:cNvSpPr>
          <p:nvPr>
            <p:ph type="ftr" sz="quarter" idx="3"/>
          </p:nvPr>
        </p:nvSpPr>
        <p:spPr/>
        <p:txBody>
          <a:bodyPr/>
          <a:lstStyle/>
          <a:p>
            <a:r>
              <a:rPr lang="en-US" dirty="0" smtClean="0"/>
              <a:t>DS Dipole MBHSP01  </a:t>
            </a:r>
          </a:p>
          <a:p>
            <a:r>
              <a:rPr lang="en-US" dirty="0" smtClean="0"/>
              <a:t>Design, Fabrication, &amp; Lessons Learned</a:t>
            </a:r>
            <a:endParaRPr lang="en-US" dirty="0"/>
          </a:p>
        </p:txBody>
      </p:sp>
    </p:spTree>
    <p:extLst>
      <p:ext uri="{BB962C8B-B14F-4D97-AF65-F5344CB8AC3E}">
        <p14:creationId xmlns:p14="http://schemas.microsoft.com/office/powerpoint/2010/main" val="36036676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Collar Design</a:t>
            </a:r>
            <a:endParaRPr lang="en-US"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dirty="0" smtClean="0"/>
              <a:t>DS Dipole MBHSP01  </a:t>
            </a:r>
          </a:p>
          <a:p>
            <a:r>
              <a:rPr lang="en-US" dirty="0"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dirty="0" smtClean="0"/>
              <a:t>Fred Nobrega	            </a:t>
            </a:r>
            <a:fld id="{B6F15528-21DE-4FAA-801E-634DDDAF4B2B}" type="slidenum">
              <a:rPr lang="en-US" smtClean="0"/>
              <a:pPr/>
              <a:t>6</a:t>
            </a:fld>
            <a:endParaRPr lang="en-US" dirty="0"/>
          </a:p>
        </p:txBody>
      </p:sp>
      <p:pic>
        <p:nvPicPr>
          <p:cNvPr id="1027" name="Picture 3" descr="Q:\HFM\LHCD-11T\MBH Coil &amp; Magnet info &amp; pictures\MBH COLLAR Pack TOOLING\DSC09056-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1240" y="1219200"/>
            <a:ext cx="2651760" cy="271377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Q:\HFM\LHCD-11T\MBH Coil &amp; Magnet info &amp; pictures\MBH COLLAR Pack TOOLING\Collar pac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240" y="4006643"/>
            <a:ext cx="2651760" cy="244093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Content Placeholder 7"/>
          <p:cNvGraphicFramePr>
            <a:graphicFrameLocks/>
          </p:cNvGraphicFramePr>
          <p:nvPr>
            <p:extLst>
              <p:ext uri="{D42A27DB-BD31-4B8C-83A1-F6EECF244321}">
                <p14:modId xmlns:p14="http://schemas.microsoft.com/office/powerpoint/2010/main" val="3465286167"/>
              </p:ext>
            </p:extLst>
          </p:nvPr>
        </p:nvGraphicFramePr>
        <p:xfrm>
          <a:off x="304800" y="1447800"/>
          <a:ext cx="5486401" cy="4492005"/>
        </p:xfrm>
        <a:graphic>
          <a:graphicData uri="http://schemas.openxmlformats.org/drawingml/2006/table">
            <a:tbl>
              <a:tblPr>
                <a:tableStyleId>{69CF1AB2-1976-4502-BF36-3FF5EA218861}</a:tableStyleId>
              </a:tblPr>
              <a:tblGrid>
                <a:gridCol w="2667000"/>
                <a:gridCol w="1371600"/>
                <a:gridCol w="1447801"/>
              </a:tblGrid>
              <a:tr h="514413">
                <a:tc>
                  <a:txBody>
                    <a:bodyPr/>
                    <a:lstStyle/>
                    <a:p>
                      <a:pPr marL="0" marR="0" algn="ctr">
                        <a:spcBef>
                          <a:spcPts val="250"/>
                        </a:spcBef>
                        <a:spcAft>
                          <a:spcPts val="125"/>
                        </a:spcAft>
                      </a:pPr>
                      <a:r>
                        <a:rPr lang="en-GB" sz="1800" b="1" dirty="0"/>
                        <a:t>Parameter</a:t>
                      </a:r>
                      <a:endParaRPr lang="en-US" sz="1800" b="1" dirty="0">
                        <a:latin typeface="+mn-lt"/>
                        <a:ea typeface="Times New Roman"/>
                        <a:cs typeface="Times New Roman"/>
                      </a:endParaRPr>
                    </a:p>
                  </a:txBody>
                  <a:tcPr marL="45434" marR="45434" marT="0" marB="0" anchor="ctr"/>
                </a:tc>
                <a:tc>
                  <a:txBody>
                    <a:bodyPr/>
                    <a:lstStyle/>
                    <a:p>
                      <a:pPr marL="0" marR="0" algn="ctr">
                        <a:spcBef>
                          <a:spcPts val="250"/>
                        </a:spcBef>
                        <a:spcAft>
                          <a:spcPts val="125"/>
                        </a:spcAft>
                      </a:pPr>
                      <a:r>
                        <a:rPr lang="en-US" sz="1800" b="1" dirty="0" smtClean="0">
                          <a:latin typeface="+mn-lt"/>
                          <a:ea typeface="Times New Roman"/>
                          <a:cs typeface="Times New Roman"/>
                        </a:rPr>
                        <a:t>Specification</a:t>
                      </a:r>
                      <a:endParaRPr lang="en-US" sz="1800" b="1" dirty="0">
                        <a:latin typeface="+mn-lt"/>
                        <a:ea typeface="Times New Roman"/>
                        <a:cs typeface="Times New Roman"/>
                      </a:endParaRPr>
                    </a:p>
                  </a:txBody>
                  <a:tcPr marL="45434" marR="45434" marT="0" marB="0" anchor="ctr"/>
                </a:tc>
                <a:tc>
                  <a:txBody>
                    <a:bodyPr/>
                    <a:lstStyle/>
                    <a:p>
                      <a:pPr marL="0" marR="0" algn="ctr">
                        <a:spcBef>
                          <a:spcPts val="250"/>
                        </a:spcBef>
                        <a:spcAft>
                          <a:spcPts val="125"/>
                        </a:spcAft>
                      </a:pPr>
                      <a:r>
                        <a:rPr lang="en-GB" sz="1800" b="1" dirty="0" smtClean="0"/>
                        <a:t>As Built</a:t>
                      </a:r>
                      <a:endParaRPr lang="en-US" sz="1800" b="1" dirty="0">
                        <a:latin typeface="+mn-lt"/>
                        <a:ea typeface="Times New Roman"/>
                        <a:cs typeface="Times New Roman"/>
                      </a:endParaRPr>
                    </a:p>
                  </a:txBody>
                  <a:tcPr marL="45434" marR="45434" marT="0" marB="0" anchor="ctr"/>
                </a:tc>
              </a:tr>
              <a:tr h="375279">
                <a:tc>
                  <a:txBody>
                    <a:bodyPr/>
                    <a:lstStyle/>
                    <a:p>
                      <a:pPr marL="0" marR="0">
                        <a:lnSpc>
                          <a:spcPct val="150000"/>
                        </a:lnSpc>
                        <a:spcBef>
                          <a:spcPts val="250"/>
                        </a:spcBef>
                        <a:spcAft>
                          <a:spcPts val="125"/>
                        </a:spcAft>
                      </a:pPr>
                      <a:r>
                        <a:rPr lang="en-GB" sz="1600" dirty="0"/>
                        <a:t>Protection shoe thickness, mm</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GB" sz="1600" dirty="0" smtClean="0"/>
                        <a:t>0.5</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endParaRPr lang="en-US" sz="1600" dirty="0">
                        <a:latin typeface="+mn-lt"/>
                        <a:ea typeface="Times New Roman"/>
                        <a:cs typeface="Times New Roman"/>
                      </a:endParaRPr>
                    </a:p>
                  </a:txBody>
                  <a:tcPr marL="45434" marR="45434" marT="0" marB="0"/>
                </a:tc>
              </a:tr>
              <a:tr h="375279">
                <a:tc>
                  <a:txBody>
                    <a:bodyPr/>
                    <a:lstStyle/>
                    <a:p>
                      <a:pPr marL="0" marR="0">
                        <a:lnSpc>
                          <a:spcPct val="150000"/>
                        </a:lnSpc>
                        <a:spcBef>
                          <a:spcPts val="250"/>
                        </a:spcBef>
                        <a:spcAft>
                          <a:spcPts val="125"/>
                        </a:spcAft>
                      </a:pPr>
                      <a:r>
                        <a:rPr lang="en-GB" sz="1600" dirty="0"/>
                        <a:t>Protection shoe material</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GB" sz="1600" dirty="0" smtClean="0"/>
                        <a:t>304 </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endParaRPr lang="en-US" sz="1600" dirty="0">
                        <a:latin typeface="+mn-lt"/>
                        <a:ea typeface="Times New Roman"/>
                        <a:cs typeface="Times New Roman"/>
                      </a:endParaRPr>
                    </a:p>
                  </a:txBody>
                  <a:tcPr marL="45434" marR="45434" marT="0" marB="0"/>
                </a:tc>
              </a:tr>
              <a:tr h="375279">
                <a:tc>
                  <a:txBody>
                    <a:bodyPr/>
                    <a:lstStyle/>
                    <a:p>
                      <a:pPr marL="0" marR="0">
                        <a:lnSpc>
                          <a:spcPct val="150000"/>
                        </a:lnSpc>
                        <a:spcBef>
                          <a:spcPts val="250"/>
                        </a:spcBef>
                        <a:spcAft>
                          <a:spcPts val="125"/>
                        </a:spcAft>
                      </a:pPr>
                      <a:r>
                        <a:rPr lang="en-GB" sz="1600" dirty="0"/>
                        <a:t>Collar material</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US" sz="1600" dirty="0" smtClean="0">
                          <a:latin typeface="+mn-lt"/>
                          <a:ea typeface="Times New Roman"/>
                          <a:cs typeface="Times New Roman"/>
                        </a:rPr>
                        <a:t>316LN</a:t>
                      </a:r>
                      <a:endParaRPr lang="en-US" sz="1600" dirty="0">
                        <a:latin typeface="+mn-lt"/>
                        <a:ea typeface="Times New Roman"/>
                        <a:cs typeface="Times New Roman"/>
                      </a:endParaRPr>
                    </a:p>
                  </a:txBody>
                  <a:tcPr marL="45434" marR="45434" marT="0" marB="0"/>
                </a:tc>
                <a:tc>
                  <a:txBody>
                    <a:bodyPr/>
                    <a:lstStyle/>
                    <a:p>
                      <a:pPr marL="0" marR="0" algn="ctr">
                        <a:lnSpc>
                          <a:spcPct val="100000"/>
                        </a:lnSpc>
                        <a:spcBef>
                          <a:spcPts val="250"/>
                        </a:spcBef>
                        <a:spcAft>
                          <a:spcPts val="125"/>
                        </a:spcAft>
                      </a:pPr>
                      <a:r>
                        <a:rPr lang="en-US" sz="1600" dirty="0" err="1" smtClean="0">
                          <a:effectLst/>
                        </a:rPr>
                        <a:t>Nirosta</a:t>
                      </a:r>
                      <a:r>
                        <a:rPr lang="en-US" sz="1600" dirty="0" smtClean="0">
                          <a:effectLst/>
                        </a:rPr>
                        <a:t> high-Manganese SS</a:t>
                      </a:r>
                      <a:endParaRPr lang="en-US" sz="1600" dirty="0">
                        <a:latin typeface="+mn-lt"/>
                        <a:ea typeface="Times New Roman"/>
                        <a:cs typeface="Times New Roman"/>
                      </a:endParaRPr>
                    </a:p>
                  </a:txBody>
                  <a:tcPr marL="45434" marR="45434" marT="0" marB="0"/>
                </a:tc>
              </a:tr>
              <a:tr h="375279">
                <a:tc>
                  <a:txBody>
                    <a:bodyPr/>
                    <a:lstStyle/>
                    <a:p>
                      <a:pPr marL="0" marR="0">
                        <a:lnSpc>
                          <a:spcPct val="150000"/>
                        </a:lnSpc>
                        <a:spcBef>
                          <a:spcPts val="250"/>
                        </a:spcBef>
                        <a:spcAft>
                          <a:spcPts val="125"/>
                        </a:spcAft>
                      </a:pPr>
                      <a:r>
                        <a:rPr lang="en-GB" sz="1600" dirty="0" smtClean="0"/>
                        <a:t>Collar width</a:t>
                      </a:r>
                      <a:r>
                        <a:rPr lang="en-GB" sz="1600" dirty="0"/>
                        <a:t>, mm</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US" sz="1600" dirty="0" smtClean="0">
                          <a:latin typeface="+mn-lt"/>
                          <a:ea typeface="Times New Roman"/>
                          <a:cs typeface="Times New Roman"/>
                        </a:rPr>
                        <a:t>20..40</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GB" sz="1600" dirty="0" smtClean="0"/>
                        <a:t>15.2</a:t>
                      </a:r>
                      <a:endParaRPr lang="en-US" sz="1600" dirty="0">
                        <a:latin typeface="+mn-lt"/>
                        <a:ea typeface="Times New Roman"/>
                        <a:cs typeface="Times New Roman"/>
                      </a:endParaRPr>
                    </a:p>
                  </a:txBody>
                  <a:tcPr marL="45434" marR="45434" marT="0" marB="0"/>
                </a:tc>
              </a:tr>
              <a:tr h="375279">
                <a:tc>
                  <a:txBody>
                    <a:bodyPr/>
                    <a:lstStyle/>
                    <a:p>
                      <a:pPr marL="0" marR="0">
                        <a:lnSpc>
                          <a:spcPct val="150000"/>
                        </a:lnSpc>
                        <a:spcBef>
                          <a:spcPts val="250"/>
                        </a:spcBef>
                        <a:spcAft>
                          <a:spcPts val="125"/>
                        </a:spcAft>
                      </a:pPr>
                      <a:r>
                        <a:rPr lang="en-GB" sz="1600" dirty="0"/>
                        <a:t>Lamination thickness, mm</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US" sz="1600" dirty="0" smtClean="0">
                          <a:latin typeface="+mn-lt"/>
                          <a:ea typeface="Times New Roman"/>
                          <a:cs typeface="Times New Roman"/>
                        </a:rPr>
                        <a:t>1.5</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GB" sz="1600" dirty="0" smtClean="0"/>
                        <a:t>1.8</a:t>
                      </a:r>
                      <a:endParaRPr lang="en-US" sz="1600" dirty="0">
                        <a:latin typeface="+mn-lt"/>
                        <a:ea typeface="Times New Roman"/>
                        <a:cs typeface="Times New Roman"/>
                      </a:endParaRPr>
                    </a:p>
                  </a:txBody>
                  <a:tcPr marL="45434" marR="45434" marT="0" marB="0"/>
                </a:tc>
              </a:tr>
              <a:tr h="375279">
                <a:tc>
                  <a:txBody>
                    <a:bodyPr/>
                    <a:lstStyle/>
                    <a:p>
                      <a:pPr marL="0" marR="0">
                        <a:lnSpc>
                          <a:spcPct val="150000"/>
                        </a:lnSpc>
                        <a:spcBef>
                          <a:spcPts val="250"/>
                        </a:spcBef>
                        <a:spcAft>
                          <a:spcPts val="125"/>
                        </a:spcAft>
                      </a:pPr>
                      <a:r>
                        <a:rPr lang="en-GB" sz="1600" dirty="0"/>
                        <a:t>Collar pack length, mm</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GB" sz="1600" dirty="0" smtClean="0"/>
                        <a:t>50</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endParaRPr lang="en-US" sz="1600" dirty="0">
                        <a:latin typeface="+mn-lt"/>
                        <a:ea typeface="Times New Roman"/>
                        <a:cs typeface="Times New Roman"/>
                      </a:endParaRPr>
                    </a:p>
                  </a:txBody>
                  <a:tcPr marL="45434" marR="45434" marT="0" marB="0"/>
                </a:tc>
              </a:tr>
              <a:tr h="375279">
                <a:tc>
                  <a:txBody>
                    <a:bodyPr/>
                    <a:lstStyle/>
                    <a:p>
                      <a:pPr marL="0" marR="0">
                        <a:lnSpc>
                          <a:spcPct val="150000"/>
                        </a:lnSpc>
                        <a:spcBef>
                          <a:spcPts val="250"/>
                        </a:spcBef>
                        <a:spcAft>
                          <a:spcPts val="125"/>
                        </a:spcAft>
                      </a:pPr>
                      <a:r>
                        <a:rPr lang="en-GB" sz="1600" dirty="0"/>
                        <a:t>Number of keys</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GB" sz="1600" dirty="0" smtClean="0"/>
                        <a:t>4</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endParaRPr lang="en-US" sz="1600" dirty="0">
                        <a:latin typeface="+mn-lt"/>
                        <a:ea typeface="Times New Roman"/>
                        <a:cs typeface="Times New Roman"/>
                      </a:endParaRPr>
                    </a:p>
                  </a:txBody>
                  <a:tcPr marL="45434" marR="45434" marT="0" marB="0"/>
                </a:tc>
              </a:tr>
              <a:tr h="375279">
                <a:tc>
                  <a:txBody>
                    <a:bodyPr/>
                    <a:lstStyle/>
                    <a:p>
                      <a:pPr marL="0" marR="0">
                        <a:lnSpc>
                          <a:spcPct val="150000"/>
                        </a:lnSpc>
                        <a:spcBef>
                          <a:spcPts val="250"/>
                        </a:spcBef>
                        <a:spcAft>
                          <a:spcPts val="125"/>
                        </a:spcAft>
                      </a:pPr>
                      <a:r>
                        <a:rPr lang="en-GB" sz="1600" dirty="0"/>
                        <a:t>Key height, mm</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US" sz="1600" dirty="0" smtClean="0">
                          <a:latin typeface="+mn-lt"/>
                          <a:ea typeface="Times New Roman"/>
                          <a:cs typeface="Times New Roman"/>
                        </a:rPr>
                        <a:t>6</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GB" sz="1600" dirty="0" smtClean="0"/>
                        <a:t>8</a:t>
                      </a:r>
                      <a:endParaRPr lang="en-US" sz="1600" dirty="0">
                        <a:latin typeface="+mn-lt"/>
                        <a:ea typeface="Times New Roman"/>
                        <a:cs typeface="Times New Roman"/>
                      </a:endParaRPr>
                    </a:p>
                  </a:txBody>
                  <a:tcPr marL="45434" marR="45434" marT="0" marB="0"/>
                </a:tc>
              </a:tr>
              <a:tr h="375279">
                <a:tc>
                  <a:txBody>
                    <a:bodyPr/>
                    <a:lstStyle/>
                    <a:p>
                      <a:pPr marL="0" marR="0">
                        <a:lnSpc>
                          <a:spcPct val="150000"/>
                        </a:lnSpc>
                        <a:spcBef>
                          <a:spcPts val="250"/>
                        </a:spcBef>
                        <a:spcAft>
                          <a:spcPts val="125"/>
                        </a:spcAft>
                      </a:pPr>
                      <a:r>
                        <a:rPr lang="en-GB" sz="1600" dirty="0"/>
                        <a:t>Key </a:t>
                      </a:r>
                      <a:r>
                        <a:rPr lang="en-GB" sz="1600" dirty="0" smtClean="0"/>
                        <a:t>thickness </a:t>
                      </a:r>
                      <a:r>
                        <a:rPr lang="en-GB" sz="1600" dirty="0" err="1" smtClean="0"/>
                        <a:t>avg</a:t>
                      </a:r>
                      <a:r>
                        <a:rPr lang="en-GB" sz="1600" dirty="0" smtClean="0"/>
                        <a:t>, </a:t>
                      </a:r>
                      <a:r>
                        <a:rPr lang="en-GB" sz="1600" dirty="0"/>
                        <a:t>mm</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US" sz="1600" dirty="0" smtClean="0">
                          <a:latin typeface="+mn-lt"/>
                          <a:ea typeface="Times New Roman"/>
                          <a:cs typeface="Times New Roman"/>
                        </a:rPr>
                        <a:t>5</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GB" sz="1600" dirty="0" smtClean="0"/>
                        <a:t>5.4</a:t>
                      </a:r>
                      <a:endParaRPr lang="en-US" sz="1600" dirty="0">
                        <a:latin typeface="+mn-lt"/>
                        <a:ea typeface="Times New Roman"/>
                        <a:cs typeface="Times New Roman"/>
                      </a:endParaRPr>
                    </a:p>
                  </a:txBody>
                  <a:tcPr marL="45434" marR="45434" marT="0" marB="0"/>
                </a:tc>
              </a:tr>
              <a:tr h="375279">
                <a:tc>
                  <a:txBody>
                    <a:bodyPr/>
                    <a:lstStyle/>
                    <a:p>
                      <a:pPr marL="0" marR="0">
                        <a:lnSpc>
                          <a:spcPct val="150000"/>
                        </a:lnSpc>
                        <a:spcBef>
                          <a:spcPts val="250"/>
                        </a:spcBef>
                        <a:spcAft>
                          <a:spcPts val="125"/>
                        </a:spcAft>
                      </a:pPr>
                      <a:r>
                        <a:rPr lang="en-GB" sz="1600" dirty="0"/>
                        <a:t>Key material</a:t>
                      </a:r>
                      <a:endParaRPr lang="en-US" sz="1600" dirty="0">
                        <a:latin typeface="+mn-lt"/>
                        <a:ea typeface="Times New Roman"/>
                        <a:cs typeface="Times New Roman"/>
                      </a:endParaRPr>
                    </a:p>
                  </a:txBody>
                  <a:tcPr marL="45434" marR="45434" marT="0" marB="0"/>
                </a:tc>
                <a:tc>
                  <a:txBody>
                    <a:bodyPr/>
                    <a:lstStyle/>
                    <a:p>
                      <a:pPr marL="0" marR="0" algn="ctr">
                        <a:lnSpc>
                          <a:spcPct val="150000"/>
                        </a:lnSpc>
                        <a:spcBef>
                          <a:spcPts val="250"/>
                        </a:spcBef>
                        <a:spcAft>
                          <a:spcPts val="125"/>
                        </a:spcAft>
                      </a:pPr>
                      <a:r>
                        <a:rPr lang="en-US" sz="1600" dirty="0" smtClean="0">
                          <a:latin typeface="+mn-lt"/>
                          <a:ea typeface="Times New Roman"/>
                          <a:cs typeface="Times New Roman"/>
                        </a:rPr>
                        <a:t>Bronze/SS</a:t>
                      </a:r>
                      <a:endParaRPr lang="en-US" sz="1600" dirty="0">
                        <a:latin typeface="+mn-lt"/>
                        <a:ea typeface="Times New Roman"/>
                        <a:cs typeface="Times New Roman"/>
                      </a:endParaRPr>
                    </a:p>
                  </a:txBody>
                  <a:tcPr marL="45434" marR="45434" marT="0" marB="0"/>
                </a:tc>
                <a:tc>
                  <a:txBody>
                    <a:bodyPr/>
                    <a:lstStyle/>
                    <a:p>
                      <a:pPr marL="0" marR="0" algn="ctr">
                        <a:lnSpc>
                          <a:spcPct val="100000"/>
                        </a:lnSpc>
                        <a:spcBef>
                          <a:spcPts val="250"/>
                        </a:spcBef>
                        <a:spcAft>
                          <a:spcPts val="125"/>
                        </a:spcAft>
                      </a:pPr>
                      <a:r>
                        <a:rPr lang="en-GB" sz="1600" dirty="0" smtClean="0"/>
                        <a:t>Phosphor Bronze</a:t>
                      </a:r>
                      <a:endParaRPr lang="en-US" sz="1600" dirty="0">
                        <a:latin typeface="+mn-lt"/>
                        <a:ea typeface="Times New Roman"/>
                        <a:cs typeface="Times New Roman"/>
                      </a:endParaRPr>
                    </a:p>
                  </a:txBody>
                  <a:tcPr marL="45434" marR="45434" marT="0" marB="0"/>
                </a:tc>
              </a:tr>
            </a:tbl>
          </a:graphicData>
        </a:graphic>
      </p:graphicFrame>
    </p:spTree>
    <p:extLst>
      <p:ext uri="{BB962C8B-B14F-4D97-AF65-F5344CB8AC3E}">
        <p14:creationId xmlns:p14="http://schemas.microsoft.com/office/powerpoint/2010/main" val="13411196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Yoke, Shell, and </a:t>
            </a:r>
            <a:br>
              <a:rPr lang="en-US" dirty="0" smtClean="0"/>
            </a:br>
            <a:r>
              <a:rPr lang="en-US" dirty="0" smtClean="0"/>
              <a:t>End Plate Design</a:t>
            </a:r>
            <a:endParaRPr lang="en-US"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dirty="0" smtClean="0"/>
              <a:t>DS Dipole MBHSP01  </a:t>
            </a:r>
          </a:p>
          <a:p>
            <a:r>
              <a:rPr lang="en-US" dirty="0"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dirty="0" smtClean="0"/>
              <a:t>Fred Nobrega	            </a:t>
            </a:r>
            <a:fld id="{B6F15528-21DE-4FAA-801E-634DDDAF4B2B}" type="slidenum">
              <a:rPr lang="en-US" smtClean="0"/>
              <a:pPr/>
              <a:t>7</a:t>
            </a:fld>
            <a:endParaRPr lang="en-US" dirty="0"/>
          </a:p>
        </p:txBody>
      </p:sp>
      <p:pic>
        <p:nvPicPr>
          <p:cNvPr id="2050" name="Picture 2" descr="P:\nobrega\11 Tesla Dipole\MBH Coil &amp; Magnet info &amp; pictures\MBHSP01 cold mass process info &amp; pic\MBHSP01 WIRING END PLATES\DSC02409 crop do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528" y="3903132"/>
            <a:ext cx="3428472" cy="257386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Content Placeholder 8"/>
          <p:cNvGraphicFramePr>
            <a:graphicFrameLocks/>
          </p:cNvGraphicFramePr>
          <p:nvPr>
            <p:extLst>
              <p:ext uri="{D42A27DB-BD31-4B8C-83A1-F6EECF244321}">
                <p14:modId xmlns:p14="http://schemas.microsoft.com/office/powerpoint/2010/main" val="1309662867"/>
              </p:ext>
            </p:extLst>
          </p:nvPr>
        </p:nvGraphicFramePr>
        <p:xfrm>
          <a:off x="228600" y="1812915"/>
          <a:ext cx="4876799" cy="3825885"/>
        </p:xfrm>
        <a:graphic>
          <a:graphicData uri="http://schemas.openxmlformats.org/drawingml/2006/table">
            <a:tbl>
              <a:tblPr firstRow="1" bandRow="1">
                <a:tableStyleId>{69CF1AB2-1976-4502-BF36-3FF5EA218861}</a:tableStyleId>
              </a:tblPr>
              <a:tblGrid>
                <a:gridCol w="2438400"/>
                <a:gridCol w="762000"/>
                <a:gridCol w="1676399"/>
              </a:tblGrid>
              <a:tr h="622755">
                <a:tc>
                  <a:txBody>
                    <a:bodyPr/>
                    <a:lstStyle/>
                    <a:p>
                      <a:pPr algn="ctr"/>
                      <a:r>
                        <a:rPr lang="en-US" dirty="0" smtClean="0"/>
                        <a:t>Parameter</a:t>
                      </a:r>
                      <a:endParaRPr lang="en-US" dirty="0"/>
                    </a:p>
                  </a:txBody>
                  <a:tcPr anchor="ctr">
                    <a:solidFill>
                      <a:srgbClr val="E9EDF4"/>
                    </a:solidFill>
                  </a:tcPr>
                </a:tc>
                <a:tc>
                  <a:txBody>
                    <a:bodyPr/>
                    <a:lstStyle/>
                    <a:p>
                      <a:pPr marL="0" marR="0" algn="ctr">
                        <a:spcBef>
                          <a:spcPts val="250"/>
                        </a:spcBef>
                        <a:spcAft>
                          <a:spcPts val="125"/>
                        </a:spcAft>
                      </a:pPr>
                      <a:r>
                        <a:rPr lang="en-US" dirty="0" smtClean="0"/>
                        <a:t>Spec</a:t>
                      </a:r>
                      <a:endParaRPr lang="en-US" sz="1800" b="1" dirty="0">
                        <a:latin typeface="+mn-lt"/>
                        <a:ea typeface="Times New Roman"/>
                        <a:cs typeface="Times New Roman"/>
                      </a:endParaRPr>
                    </a:p>
                  </a:txBody>
                  <a:tcPr anchor="ctr">
                    <a:solidFill>
                      <a:srgbClr val="E9EDF4"/>
                    </a:solidFill>
                  </a:tcPr>
                </a:tc>
                <a:tc>
                  <a:txBody>
                    <a:bodyPr/>
                    <a:lstStyle/>
                    <a:p>
                      <a:pPr algn="ctr"/>
                      <a:r>
                        <a:rPr lang="en-US" dirty="0" smtClean="0"/>
                        <a:t>As Built</a:t>
                      </a:r>
                      <a:endParaRPr lang="en-US" dirty="0"/>
                    </a:p>
                  </a:txBody>
                  <a:tcPr anchor="ctr">
                    <a:solidFill>
                      <a:srgbClr val="E9EDF4"/>
                    </a:solidFill>
                  </a:tcPr>
                </a:tc>
              </a:tr>
              <a:tr h="459930">
                <a:tc>
                  <a:txBody>
                    <a:bodyPr/>
                    <a:lstStyle/>
                    <a:p>
                      <a:r>
                        <a:rPr lang="en-US" dirty="0" smtClean="0"/>
                        <a:t>Yoke thickness, mm</a:t>
                      </a:r>
                      <a:endParaRPr lang="en-US" dirty="0"/>
                    </a:p>
                  </a:txBody>
                  <a:tcPr anchor="ctr">
                    <a:solidFill>
                      <a:srgbClr val="E9EDF4"/>
                    </a:solidFill>
                  </a:tcPr>
                </a:tc>
                <a:tc>
                  <a:txBody>
                    <a:bodyPr/>
                    <a:lstStyle/>
                    <a:p>
                      <a:pPr algn="ctr"/>
                      <a:r>
                        <a:rPr lang="en-US" dirty="0" smtClean="0"/>
                        <a:t>-</a:t>
                      </a:r>
                      <a:endParaRPr lang="en-US" dirty="0"/>
                    </a:p>
                  </a:txBody>
                  <a:tcPr anchor="ctr">
                    <a:solidFill>
                      <a:srgbClr val="E9EDF4"/>
                    </a:solidFill>
                  </a:tcPr>
                </a:tc>
                <a:tc>
                  <a:txBody>
                    <a:bodyPr/>
                    <a:lstStyle/>
                    <a:p>
                      <a:pPr algn="ctr"/>
                      <a:r>
                        <a:rPr lang="en-US" dirty="0" smtClean="0"/>
                        <a:t>25</a:t>
                      </a:r>
                    </a:p>
                  </a:txBody>
                  <a:tcPr anchor="ctr">
                    <a:solidFill>
                      <a:srgbClr val="E9EDF4"/>
                    </a:solidFill>
                  </a:tcPr>
                </a:tc>
              </a:tr>
              <a:tr h="446775">
                <a:tc>
                  <a:txBody>
                    <a:bodyPr/>
                    <a:lstStyle/>
                    <a:p>
                      <a:r>
                        <a:rPr lang="en-US" dirty="0" smtClean="0"/>
                        <a:t>Yoke</a:t>
                      </a:r>
                      <a:r>
                        <a:rPr lang="en-US" baseline="0" dirty="0" smtClean="0"/>
                        <a:t> material</a:t>
                      </a:r>
                      <a:endParaRPr lang="en-US" dirty="0"/>
                    </a:p>
                  </a:txBody>
                  <a:tcPr anchor="ctr">
                    <a:solidFill>
                      <a:srgbClr val="E9EDF4"/>
                    </a:solidFill>
                  </a:tcPr>
                </a:tc>
                <a:tc>
                  <a:txBody>
                    <a:bodyPr/>
                    <a:lstStyle/>
                    <a:p>
                      <a:pPr algn="ctr"/>
                      <a:r>
                        <a:rPr lang="en-US" dirty="0" smtClean="0"/>
                        <a:t>-</a:t>
                      </a:r>
                      <a:endParaRPr lang="en-US" dirty="0"/>
                    </a:p>
                  </a:txBody>
                  <a:tcPr anchor="ctr">
                    <a:solidFill>
                      <a:srgbClr val="E9EDF4"/>
                    </a:solidFill>
                  </a:tcPr>
                </a:tc>
                <a:tc>
                  <a:txBody>
                    <a:bodyPr/>
                    <a:lstStyle/>
                    <a:p>
                      <a:pPr algn="ctr"/>
                      <a:r>
                        <a:rPr lang="en-US" dirty="0" smtClean="0"/>
                        <a:t>SAE 1045</a:t>
                      </a:r>
                      <a:endParaRPr lang="en-US" dirty="0"/>
                    </a:p>
                  </a:txBody>
                  <a:tcPr anchor="ctr">
                    <a:solidFill>
                      <a:srgbClr val="E9EDF4"/>
                    </a:solidFill>
                  </a:tcPr>
                </a:tc>
              </a:tr>
              <a:tr h="457200">
                <a:tc>
                  <a:txBody>
                    <a:bodyPr/>
                    <a:lstStyle/>
                    <a:p>
                      <a:r>
                        <a:rPr lang="en-US" dirty="0" smtClean="0"/>
                        <a:t>Clamp</a:t>
                      </a:r>
                      <a:r>
                        <a:rPr lang="en-US" baseline="0" dirty="0" smtClean="0"/>
                        <a:t> material</a:t>
                      </a:r>
                      <a:endParaRPr lang="en-US" dirty="0"/>
                    </a:p>
                  </a:txBody>
                  <a:tcPr anchor="ctr">
                    <a:solidFill>
                      <a:srgbClr val="E9EDF4"/>
                    </a:solidFill>
                  </a:tcPr>
                </a:tc>
                <a:tc>
                  <a:txBody>
                    <a:bodyPr/>
                    <a:lstStyle/>
                    <a:p>
                      <a:pPr algn="ctr"/>
                      <a:r>
                        <a:rPr lang="en-US" dirty="0" smtClean="0"/>
                        <a:t>Al</a:t>
                      </a:r>
                      <a:endParaRPr lang="en-US" dirty="0"/>
                    </a:p>
                  </a:txBody>
                  <a:tcPr anchor="ctr">
                    <a:solidFill>
                      <a:srgbClr val="E9EDF4"/>
                    </a:solidFill>
                  </a:tcPr>
                </a:tc>
                <a:tc>
                  <a:txBody>
                    <a:bodyPr/>
                    <a:lstStyle/>
                    <a:p>
                      <a:pPr algn="ctr"/>
                      <a:r>
                        <a:rPr lang="en-US" dirty="0" smtClean="0"/>
                        <a:t>Al 7075-T6 </a:t>
                      </a:r>
                      <a:endParaRPr lang="en-US" dirty="0"/>
                    </a:p>
                  </a:txBody>
                  <a:tcPr anchor="ctr">
                    <a:solidFill>
                      <a:srgbClr val="E9EDF4"/>
                    </a:solidFill>
                  </a:tcPr>
                </a:tc>
              </a:tr>
              <a:tr h="467066">
                <a:tc>
                  <a:txBody>
                    <a:bodyPr/>
                    <a:lstStyle/>
                    <a:p>
                      <a:pPr marL="0" marR="0">
                        <a:spcBef>
                          <a:spcPts val="250"/>
                        </a:spcBef>
                        <a:spcAft>
                          <a:spcPts val="125"/>
                        </a:spcAft>
                      </a:pPr>
                      <a:r>
                        <a:rPr lang="en-GB" sz="1800" dirty="0"/>
                        <a:t>Skin material </a:t>
                      </a:r>
                      <a:endParaRPr lang="en-US" sz="1800" dirty="0">
                        <a:latin typeface="+mn-lt"/>
                        <a:ea typeface="Times New Roman"/>
                        <a:cs typeface="Times New Roman"/>
                      </a:endParaRPr>
                    </a:p>
                  </a:txBody>
                  <a:tcPr marL="68580" marR="68580" marT="0" marB="0" anchor="ctr">
                    <a:solidFill>
                      <a:srgbClr val="E9EDF4"/>
                    </a:solidFill>
                  </a:tcPr>
                </a:tc>
                <a:tc>
                  <a:txBody>
                    <a:bodyPr/>
                    <a:lstStyle/>
                    <a:p>
                      <a:pPr marL="0" marR="0" algn="ctr">
                        <a:spcBef>
                          <a:spcPts val="250"/>
                        </a:spcBef>
                        <a:spcAft>
                          <a:spcPts val="125"/>
                        </a:spcAft>
                      </a:pPr>
                      <a:r>
                        <a:rPr lang="en-GB" sz="1800" dirty="0" smtClean="0"/>
                        <a:t>304L</a:t>
                      </a:r>
                      <a:endParaRPr lang="en-US" sz="1800" dirty="0">
                        <a:latin typeface="+mn-lt"/>
                        <a:ea typeface="Times New Roman"/>
                        <a:cs typeface="Times New Roman"/>
                      </a:endParaRPr>
                    </a:p>
                  </a:txBody>
                  <a:tcPr marL="68580" marR="68580" marT="0" marB="0" anchor="ctr">
                    <a:solidFill>
                      <a:srgbClr val="E9EDF4"/>
                    </a:solidFill>
                  </a:tcPr>
                </a:tc>
                <a:tc>
                  <a:txBody>
                    <a:bodyPr/>
                    <a:lstStyle/>
                    <a:p>
                      <a:pPr marL="0" marR="0" algn="ctr">
                        <a:spcBef>
                          <a:spcPts val="250"/>
                        </a:spcBef>
                        <a:spcAft>
                          <a:spcPts val="125"/>
                        </a:spcAft>
                      </a:pPr>
                      <a:endParaRPr lang="en-US" sz="1800" dirty="0">
                        <a:latin typeface="+mn-lt"/>
                        <a:ea typeface="Times New Roman"/>
                        <a:cs typeface="Times New Roman"/>
                      </a:endParaRPr>
                    </a:p>
                  </a:txBody>
                  <a:tcPr marL="68580" marR="68580" marT="0" marB="0" anchor="ctr">
                    <a:solidFill>
                      <a:srgbClr val="E9EDF4"/>
                    </a:solidFill>
                  </a:tcPr>
                </a:tc>
              </a:tr>
              <a:tr h="467066">
                <a:tc>
                  <a:txBody>
                    <a:bodyPr/>
                    <a:lstStyle/>
                    <a:p>
                      <a:pPr marL="0" marR="0">
                        <a:spcBef>
                          <a:spcPts val="250"/>
                        </a:spcBef>
                        <a:spcAft>
                          <a:spcPts val="125"/>
                        </a:spcAft>
                      </a:pPr>
                      <a:r>
                        <a:rPr lang="en-GB" sz="1800" dirty="0"/>
                        <a:t>Skin thickness, mm</a:t>
                      </a:r>
                      <a:endParaRPr lang="en-US" sz="1800" dirty="0">
                        <a:latin typeface="+mn-lt"/>
                        <a:ea typeface="Times New Roman"/>
                        <a:cs typeface="Times New Roman"/>
                      </a:endParaRPr>
                    </a:p>
                  </a:txBody>
                  <a:tcPr marL="68580" marR="68580" marT="0" marB="0" anchor="ctr">
                    <a:solidFill>
                      <a:srgbClr val="E9EDF4"/>
                    </a:solidFill>
                  </a:tcPr>
                </a:tc>
                <a:tc>
                  <a:txBody>
                    <a:bodyPr/>
                    <a:lstStyle/>
                    <a:p>
                      <a:pPr marL="0" marR="0" algn="ctr">
                        <a:spcBef>
                          <a:spcPts val="250"/>
                        </a:spcBef>
                        <a:spcAft>
                          <a:spcPts val="125"/>
                        </a:spcAft>
                      </a:pPr>
                      <a:r>
                        <a:rPr lang="en-US" sz="1800" dirty="0" smtClean="0">
                          <a:latin typeface="+mn-lt"/>
                          <a:ea typeface="Times New Roman"/>
                          <a:cs typeface="Times New Roman"/>
                        </a:rPr>
                        <a:t>12</a:t>
                      </a:r>
                      <a:endParaRPr lang="en-US" sz="1800" dirty="0">
                        <a:latin typeface="+mn-lt"/>
                        <a:ea typeface="Times New Roman"/>
                        <a:cs typeface="Times New Roman"/>
                      </a:endParaRPr>
                    </a:p>
                  </a:txBody>
                  <a:tcPr marL="68580" marR="68580" marT="0" marB="0" anchor="ctr">
                    <a:solidFill>
                      <a:srgbClr val="E9EDF4"/>
                    </a:solidFill>
                  </a:tcPr>
                </a:tc>
                <a:tc>
                  <a:txBody>
                    <a:bodyPr/>
                    <a:lstStyle/>
                    <a:p>
                      <a:pPr marL="0" marR="0" algn="ctr">
                        <a:spcBef>
                          <a:spcPts val="250"/>
                        </a:spcBef>
                        <a:spcAft>
                          <a:spcPts val="125"/>
                        </a:spcAft>
                      </a:pPr>
                      <a:r>
                        <a:rPr lang="en-GB" sz="1800" dirty="0" smtClean="0"/>
                        <a:t>12.7</a:t>
                      </a:r>
                      <a:endParaRPr lang="en-US" sz="1800" dirty="0">
                        <a:latin typeface="+mn-lt"/>
                        <a:ea typeface="Times New Roman"/>
                        <a:cs typeface="Times New Roman"/>
                      </a:endParaRPr>
                    </a:p>
                  </a:txBody>
                  <a:tcPr marL="68580" marR="68580" marT="0" marB="0" anchor="ctr">
                    <a:solidFill>
                      <a:srgbClr val="E9EDF4"/>
                    </a:solidFill>
                  </a:tcPr>
                </a:tc>
              </a:tr>
              <a:tr h="467066">
                <a:tc>
                  <a:txBody>
                    <a:bodyPr/>
                    <a:lstStyle/>
                    <a:p>
                      <a:pPr marL="0" marR="0">
                        <a:spcBef>
                          <a:spcPts val="250"/>
                        </a:spcBef>
                        <a:spcAft>
                          <a:spcPts val="125"/>
                        </a:spcAft>
                      </a:pPr>
                      <a:r>
                        <a:rPr lang="en-GB" sz="1800" dirty="0"/>
                        <a:t>End plate material</a:t>
                      </a:r>
                      <a:endParaRPr lang="en-US" sz="1800" dirty="0">
                        <a:latin typeface="+mn-lt"/>
                        <a:ea typeface="Times New Roman"/>
                        <a:cs typeface="Times New Roman"/>
                      </a:endParaRPr>
                    </a:p>
                  </a:txBody>
                  <a:tcPr marL="68580" marR="68580" marT="0" marB="0" anchor="ctr">
                    <a:solidFill>
                      <a:srgbClr val="E9EDF4"/>
                    </a:solidFill>
                  </a:tcPr>
                </a:tc>
                <a:tc>
                  <a:txBody>
                    <a:bodyPr/>
                    <a:lstStyle/>
                    <a:p>
                      <a:pPr marL="0" marR="0" algn="ctr">
                        <a:spcBef>
                          <a:spcPts val="250"/>
                        </a:spcBef>
                        <a:spcAft>
                          <a:spcPts val="125"/>
                        </a:spcAft>
                      </a:pPr>
                      <a:r>
                        <a:rPr lang="en-US" sz="1800" dirty="0" smtClean="0">
                          <a:latin typeface="+mn-lt"/>
                          <a:ea typeface="Times New Roman"/>
                          <a:cs typeface="Times New Roman"/>
                        </a:rPr>
                        <a:t>316LN</a:t>
                      </a:r>
                      <a:endParaRPr lang="en-US" sz="1800" dirty="0">
                        <a:latin typeface="+mn-lt"/>
                        <a:ea typeface="Times New Roman"/>
                        <a:cs typeface="Times New Roman"/>
                      </a:endParaRPr>
                    </a:p>
                  </a:txBody>
                  <a:tcPr marL="68580" marR="68580" marT="0" marB="0" anchor="ctr">
                    <a:solidFill>
                      <a:srgbClr val="E9EDF4"/>
                    </a:solidFill>
                  </a:tcPr>
                </a:tc>
                <a:tc>
                  <a:txBody>
                    <a:bodyPr/>
                    <a:lstStyle/>
                    <a:p>
                      <a:pPr marL="0" marR="0" algn="ctr">
                        <a:spcBef>
                          <a:spcPts val="250"/>
                        </a:spcBef>
                        <a:spcAft>
                          <a:spcPts val="125"/>
                        </a:spcAft>
                      </a:pPr>
                      <a:r>
                        <a:rPr lang="en-GB" sz="1800" dirty="0" smtClean="0"/>
                        <a:t>304L</a:t>
                      </a:r>
                      <a:endParaRPr lang="en-US" sz="1800" dirty="0">
                        <a:latin typeface="+mn-lt"/>
                        <a:ea typeface="Times New Roman"/>
                        <a:cs typeface="Times New Roman"/>
                      </a:endParaRPr>
                    </a:p>
                  </a:txBody>
                  <a:tcPr marL="68580" marR="68580" marT="0" marB="0" anchor="ctr">
                    <a:solidFill>
                      <a:srgbClr val="E9EDF4"/>
                    </a:solidFill>
                  </a:tcPr>
                </a:tc>
              </a:tr>
              <a:tr h="438027">
                <a:tc>
                  <a:txBody>
                    <a:bodyPr/>
                    <a:lstStyle/>
                    <a:p>
                      <a:pPr marL="0" marR="0">
                        <a:spcBef>
                          <a:spcPts val="250"/>
                        </a:spcBef>
                        <a:spcAft>
                          <a:spcPts val="125"/>
                        </a:spcAft>
                      </a:pPr>
                      <a:r>
                        <a:rPr lang="en-GB" sz="1800" dirty="0"/>
                        <a:t>End plate thickness, mm</a:t>
                      </a:r>
                      <a:endParaRPr lang="en-US" sz="1800" dirty="0">
                        <a:latin typeface="+mn-lt"/>
                        <a:ea typeface="Times New Roman"/>
                        <a:cs typeface="Times New Roman"/>
                      </a:endParaRPr>
                    </a:p>
                  </a:txBody>
                  <a:tcPr marL="68580" marR="68580" marT="0" marB="0" anchor="ctr">
                    <a:solidFill>
                      <a:srgbClr val="E9EDF4"/>
                    </a:solidFill>
                  </a:tcPr>
                </a:tc>
                <a:tc>
                  <a:txBody>
                    <a:bodyPr/>
                    <a:lstStyle/>
                    <a:p>
                      <a:pPr marL="0" marR="0" algn="ctr">
                        <a:spcBef>
                          <a:spcPts val="250"/>
                        </a:spcBef>
                        <a:spcAft>
                          <a:spcPts val="125"/>
                        </a:spcAft>
                      </a:pPr>
                      <a:r>
                        <a:rPr lang="en-GB" sz="1800" dirty="0" smtClean="0"/>
                        <a:t>50</a:t>
                      </a:r>
                      <a:endParaRPr lang="en-US" sz="1800" dirty="0">
                        <a:latin typeface="+mn-lt"/>
                        <a:ea typeface="Times New Roman"/>
                        <a:cs typeface="Times New Roman"/>
                      </a:endParaRPr>
                    </a:p>
                  </a:txBody>
                  <a:tcPr marL="68580" marR="68580" marT="0" marB="0" anchor="ctr">
                    <a:solidFill>
                      <a:srgbClr val="E9EDF4"/>
                    </a:solidFill>
                  </a:tcPr>
                </a:tc>
                <a:tc>
                  <a:txBody>
                    <a:bodyPr/>
                    <a:lstStyle/>
                    <a:p>
                      <a:pPr marL="0" marR="0" algn="ctr">
                        <a:spcBef>
                          <a:spcPts val="250"/>
                        </a:spcBef>
                        <a:spcAft>
                          <a:spcPts val="125"/>
                        </a:spcAft>
                      </a:pPr>
                      <a:endParaRPr lang="en-US" sz="1800" dirty="0">
                        <a:latin typeface="+mn-lt"/>
                        <a:ea typeface="Times New Roman"/>
                        <a:cs typeface="Times New Roman"/>
                      </a:endParaRPr>
                    </a:p>
                  </a:txBody>
                  <a:tcPr marL="68580" marR="68580" marT="0" marB="0" anchor="ctr">
                    <a:solidFill>
                      <a:srgbClr val="E9EDF4"/>
                    </a:solidFill>
                  </a:tcPr>
                </a:tc>
              </a:tr>
            </a:tbl>
          </a:graphicData>
        </a:graphic>
      </p:graphicFrame>
      <p:pic>
        <p:nvPicPr>
          <p:cNvPr id="2" name="Picture 2" descr="P:\nobrega\11 Tesla Dipole\MBH Coil &amp; Magnet info &amp; pictures\MBHSP01 cold mass process info &amp; pic\MBHSP01 YOKING\DSC02099cro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437155"/>
            <a:ext cx="2362200" cy="2388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16264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            Coil Technology</a:t>
            </a:r>
            <a:endParaRPr lang="en-US" dirty="0"/>
          </a:p>
        </p:txBody>
      </p:sp>
      <p:sp>
        <p:nvSpPr>
          <p:cNvPr id="4" name="Date Placeholder 3"/>
          <p:cNvSpPr>
            <a:spLocks noGrp="1"/>
          </p:cNvSpPr>
          <p:nvPr>
            <p:ph type="dt" sz="half" idx="2"/>
          </p:nvPr>
        </p:nvSpPr>
        <p:spPr/>
        <p:txBody>
          <a:bodyPr/>
          <a:lstStyle/>
          <a:p>
            <a:r>
              <a:rPr lang="en-US" smtClean="0"/>
              <a:t>26 Sep 2012                                 11 T Collaboration Review</a:t>
            </a:r>
            <a:endParaRPr lang="en-US" dirty="0"/>
          </a:p>
        </p:txBody>
      </p:sp>
      <p:sp>
        <p:nvSpPr>
          <p:cNvPr id="5" name="Footer Placeholder 4"/>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6" name="Slide Number Placeholder 5"/>
          <p:cNvSpPr>
            <a:spLocks noGrp="1"/>
          </p:cNvSpPr>
          <p:nvPr>
            <p:ph type="sldNum" sz="quarter" idx="4"/>
          </p:nvPr>
        </p:nvSpPr>
        <p:spPr/>
        <p:txBody>
          <a:bodyPr/>
          <a:lstStyle/>
          <a:p>
            <a:r>
              <a:rPr lang="en-US" dirty="0" smtClean="0"/>
              <a:t>Fred Nobrega	            </a:t>
            </a:r>
            <a:fld id="{B6F15528-21DE-4FAA-801E-634DDDAF4B2B}" type="slidenum">
              <a:rPr lang="en-US" smtClean="0"/>
              <a:pPr/>
              <a:t>8</a:t>
            </a:fld>
            <a:endParaRPr lang="en-US" dirty="0"/>
          </a:p>
        </p:txBody>
      </p:sp>
      <p:pic>
        <p:nvPicPr>
          <p:cNvPr id="11" name="Picture 3" descr="Q:\HFM\LHCD-11T\CERN visit Cu coil winding\DSC_3045doc.jpg"/>
          <p:cNvPicPr>
            <a:picLocks noChangeAspect="1" noChangeArrowheads="1"/>
          </p:cNvPicPr>
          <p:nvPr/>
        </p:nvPicPr>
        <p:blipFill>
          <a:blip r:embed="rId2"/>
          <a:srcRect l="2604" t="11134" r="3646" b="4713"/>
          <a:stretch>
            <a:fillRect/>
          </a:stretch>
        </p:blipFill>
        <p:spPr bwMode="auto">
          <a:xfrm>
            <a:off x="76200" y="76200"/>
            <a:ext cx="3087583" cy="1981200"/>
          </a:xfrm>
          <a:prstGeom prst="rect">
            <a:avLst/>
          </a:prstGeom>
          <a:noFill/>
        </p:spPr>
      </p:pic>
      <p:pic>
        <p:nvPicPr>
          <p:cNvPr id="12" name="Picture 11" descr="M:\Nobrega\11 Tesla Dipole Fabrication\DSC05096 crop doc mold cavity.jpg"/>
          <p:cNvPicPr preferRelativeResize="0">
            <a:picLocks noChangeAspect="1"/>
          </p:cNvPicPr>
          <p:nvPr/>
        </p:nvPicPr>
        <p:blipFill rotWithShape="1">
          <a:blip r:embed="rId3"/>
          <a:srcRect l="10078"/>
          <a:stretch/>
        </p:blipFill>
        <p:spPr bwMode="auto">
          <a:xfrm>
            <a:off x="6801727" y="1371600"/>
            <a:ext cx="2266073" cy="2247113"/>
          </a:xfrm>
          <a:prstGeom prst="rect">
            <a:avLst/>
          </a:prstGeom>
          <a:noFill/>
          <a:ln w="9525">
            <a:noFill/>
            <a:miter lim="800000"/>
            <a:headEnd/>
            <a:tailEnd/>
          </a:ln>
        </p:spPr>
      </p:pic>
      <p:pic>
        <p:nvPicPr>
          <p:cNvPr id="14" name="Picture 24" descr="Picture1"/>
          <p:cNvPicPr>
            <a:picLocks noChangeAspect="1" noChangeArrowheads="1"/>
          </p:cNvPicPr>
          <p:nvPr/>
        </p:nvPicPr>
        <p:blipFill>
          <a:blip r:embed="rId4"/>
          <a:srcRect l="9574" r="10638"/>
          <a:stretch>
            <a:fillRect/>
          </a:stretch>
        </p:blipFill>
        <p:spPr bwMode="auto">
          <a:xfrm>
            <a:off x="6512590" y="4114800"/>
            <a:ext cx="2555210" cy="2133600"/>
          </a:xfrm>
          <a:prstGeom prst="rect">
            <a:avLst/>
          </a:prstGeom>
          <a:solidFill>
            <a:schemeClr val="bg1"/>
          </a:solidFill>
        </p:spPr>
      </p:pic>
      <p:sp>
        <p:nvSpPr>
          <p:cNvPr id="15" name="Content Placeholder 7"/>
          <p:cNvSpPr txBox="1">
            <a:spLocks/>
          </p:cNvSpPr>
          <p:nvPr/>
        </p:nvSpPr>
        <p:spPr>
          <a:xfrm>
            <a:off x="0" y="4229100"/>
            <a:ext cx="2647123" cy="1905000"/>
          </a:xfrm>
          <a:prstGeom prst="rect">
            <a:avLst/>
          </a:prstGeom>
          <a:solidFill>
            <a:schemeClr val="bg1"/>
          </a:solidFill>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Reaction cycle is in an argon atmosphere and at  210° C for 72 hours, 400° C for 48 hours and 640° C for 48 hours. The heat treatment lasts about 9 days including ramp up and cool down.</a:t>
            </a:r>
          </a:p>
        </p:txBody>
      </p:sp>
      <p:sp>
        <p:nvSpPr>
          <p:cNvPr id="16" name="Content Placeholder 7"/>
          <p:cNvSpPr txBox="1">
            <a:spLocks/>
          </p:cNvSpPr>
          <p:nvPr/>
        </p:nvSpPr>
        <p:spPr>
          <a:xfrm>
            <a:off x="4566558" y="1371600"/>
            <a:ext cx="2235170" cy="2514600"/>
          </a:xfrm>
          <a:prstGeom prst="rect">
            <a:avLst/>
          </a:prstGeom>
          <a:solidFill>
            <a:schemeClr val="bg1"/>
          </a:solidFill>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Cure cycle is 150° C for 30 min. at ~27MPa.</a:t>
            </a:r>
          </a:p>
          <a:p>
            <a:r>
              <a:rPr lang="en-US" b="1" dirty="0" smtClean="0"/>
              <a:t>Coil</a:t>
            </a:r>
            <a:r>
              <a:rPr lang="en-US" dirty="0" smtClean="0"/>
              <a:t> is compressed with 1 mm curing shim. Shim size is approximate sum of cable expansion during reaction and used to pre-compress insulation with binder.</a:t>
            </a:r>
            <a:endParaRPr lang="en-US" dirty="0"/>
          </a:p>
        </p:txBody>
      </p:sp>
      <p:sp>
        <p:nvSpPr>
          <p:cNvPr id="18" name="Content Placeholder 7"/>
          <p:cNvSpPr txBox="1">
            <a:spLocks/>
          </p:cNvSpPr>
          <p:nvPr/>
        </p:nvSpPr>
        <p:spPr>
          <a:xfrm>
            <a:off x="4515394" y="4267201"/>
            <a:ext cx="2057400" cy="2209799"/>
          </a:xfrm>
          <a:prstGeom prst="rect">
            <a:avLst/>
          </a:prstGeom>
          <a:noFill/>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Impregnation is with CTD101K and is done in the IB2 vacuum oven at 30-50 </a:t>
            </a:r>
            <a:r>
              <a:rPr lang="en-US" dirty="0">
                <a:latin typeface="Symbol" pitchFamily="18" charset="2"/>
              </a:rPr>
              <a:t>m</a:t>
            </a:r>
            <a:r>
              <a:rPr lang="en-US" dirty="0"/>
              <a:t>m Hg with epoxy temperature of 60</a:t>
            </a:r>
            <a:r>
              <a:rPr lang="en-US" dirty="0">
                <a:latin typeface="Symbol" pitchFamily="18" charset="2"/>
              </a:rPr>
              <a:t>° </a:t>
            </a:r>
            <a:r>
              <a:rPr lang="en-US" dirty="0"/>
              <a:t>C.</a:t>
            </a:r>
          </a:p>
          <a:p>
            <a:r>
              <a:rPr lang="en-US" dirty="0"/>
              <a:t>Curing is done in a different oven at 125</a:t>
            </a:r>
            <a:r>
              <a:rPr lang="en-US" dirty="0">
                <a:latin typeface="Symbol" pitchFamily="18" charset="2"/>
              </a:rPr>
              <a:t>° </a:t>
            </a:r>
            <a:r>
              <a:rPr lang="en-US" dirty="0"/>
              <a:t>C for 21 hours.</a:t>
            </a:r>
          </a:p>
        </p:txBody>
      </p:sp>
      <p:sp>
        <p:nvSpPr>
          <p:cNvPr id="8" name="Content Placeholder 7"/>
          <p:cNvSpPr>
            <a:spLocks noGrp="1"/>
          </p:cNvSpPr>
          <p:nvPr>
            <p:ph sz="half" idx="4294967295"/>
          </p:nvPr>
        </p:nvSpPr>
        <p:spPr>
          <a:xfrm>
            <a:off x="0" y="1828800"/>
            <a:ext cx="3962400" cy="1828800"/>
          </a:xfrm>
          <a:solidFill>
            <a:schemeClr val="bg1"/>
          </a:solidFill>
        </p:spPr>
        <p:txBody>
          <a:bodyPr>
            <a:normAutofit fontScale="47500" lnSpcReduction="20000"/>
          </a:bodyPr>
          <a:lstStyle/>
          <a:p>
            <a:r>
              <a:rPr lang="en-US" dirty="0"/>
              <a:t>Coil winding tensions is ~156 N.</a:t>
            </a:r>
          </a:p>
          <a:p>
            <a:r>
              <a:rPr lang="en-US" dirty="0"/>
              <a:t>Pole gap is maintained during winding and curing. Stored coil winding tension is near zero prior to reaction</a:t>
            </a:r>
            <a:r>
              <a:rPr lang="en-US" dirty="0" smtClean="0"/>
              <a:t>.</a:t>
            </a:r>
          </a:p>
          <a:p>
            <a:r>
              <a:rPr lang="en-US" b="1" dirty="0" smtClean="0"/>
              <a:t>CTD-1202X</a:t>
            </a:r>
            <a:r>
              <a:rPr lang="en-US" dirty="0" smtClean="0"/>
              <a:t> ceramic binder used during winding of end turns to support cable to help prevent popped strands and cable collapse. Binder applied to entire coil prior to curing. </a:t>
            </a:r>
          </a:p>
        </p:txBody>
      </p:sp>
      <p:pic>
        <p:nvPicPr>
          <p:cNvPr id="13" name="Picture 12" descr="Q:\HFM\CosTheta_Dipole\LM-02\Pictures\2007-08-01-0716-31\DSC03087cropsm.jpg"/>
          <p:cNvPicPr>
            <a:picLocks noChangeAspect="1"/>
          </p:cNvPicPr>
          <p:nvPr/>
        </p:nvPicPr>
        <p:blipFill>
          <a:blip r:embed="rId5"/>
          <a:srcRect/>
          <a:stretch>
            <a:fillRect/>
          </a:stretch>
        </p:blipFill>
        <p:spPr bwMode="auto">
          <a:xfrm>
            <a:off x="2644985" y="3657253"/>
            <a:ext cx="1927015" cy="2743547"/>
          </a:xfrm>
          <a:prstGeom prst="rect">
            <a:avLst/>
          </a:prstGeom>
          <a:noFill/>
          <a:ln w="9525">
            <a:noFill/>
            <a:miter lim="800000"/>
            <a:headEnd/>
            <a:tailEnd/>
          </a:ln>
        </p:spPr>
      </p:pic>
    </p:spTree>
    <p:extLst>
      <p:ext uri="{BB962C8B-B14F-4D97-AF65-F5344CB8AC3E}">
        <p14:creationId xmlns:p14="http://schemas.microsoft.com/office/powerpoint/2010/main" val="4579399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4484638" y="5105400"/>
            <a:ext cx="1154162" cy="369332"/>
          </a:xfrm>
          <a:prstGeom prst="rect">
            <a:avLst/>
          </a:prstGeom>
          <a:solidFill>
            <a:schemeClr val="bg1"/>
          </a:solidFill>
        </p:spPr>
        <p:txBody>
          <a:bodyPr wrap="none" rtlCol="0">
            <a:spAutoFit/>
          </a:bodyPr>
          <a:lstStyle/>
          <a:p>
            <a:r>
              <a:rPr lang="en-US" dirty="0" smtClean="0"/>
              <a:t>RE, Cu coil</a:t>
            </a:r>
            <a:endParaRPr lang="en-US" dirty="0"/>
          </a:p>
        </p:txBody>
      </p:sp>
      <p:sp>
        <p:nvSpPr>
          <p:cNvPr id="3" name="TextBox 2"/>
          <p:cNvSpPr txBox="1"/>
          <p:nvPr/>
        </p:nvSpPr>
        <p:spPr>
          <a:xfrm>
            <a:off x="7102688" y="5105400"/>
            <a:ext cx="1126912" cy="369332"/>
          </a:xfrm>
          <a:prstGeom prst="rect">
            <a:avLst/>
          </a:prstGeom>
          <a:solidFill>
            <a:schemeClr val="bg1"/>
          </a:solidFill>
        </p:spPr>
        <p:txBody>
          <a:bodyPr wrap="none" rtlCol="0">
            <a:spAutoFit/>
          </a:bodyPr>
          <a:lstStyle/>
          <a:p>
            <a:r>
              <a:rPr lang="en-US" dirty="0" smtClean="0"/>
              <a:t>LE, Cu coil</a:t>
            </a:r>
            <a:endParaRPr lang="en-US" dirty="0"/>
          </a:p>
        </p:txBody>
      </p:sp>
      <p:sp>
        <p:nvSpPr>
          <p:cNvPr id="8" name="Title 7"/>
          <p:cNvSpPr>
            <a:spLocks noGrp="1"/>
          </p:cNvSpPr>
          <p:nvPr>
            <p:ph type="title"/>
          </p:nvPr>
        </p:nvSpPr>
        <p:spPr/>
        <p:txBody>
          <a:bodyPr/>
          <a:lstStyle/>
          <a:p>
            <a:r>
              <a:rPr lang="en-US" dirty="0" smtClean="0"/>
              <a:t>PC00, Cu Coil Winding</a:t>
            </a:r>
            <a:endParaRPr lang="en-US" dirty="0"/>
          </a:p>
        </p:txBody>
      </p:sp>
      <p:sp>
        <p:nvSpPr>
          <p:cNvPr id="2" name="Content Placeholder 1"/>
          <p:cNvSpPr>
            <a:spLocks noGrp="1"/>
          </p:cNvSpPr>
          <p:nvPr>
            <p:ph sz="half" idx="1"/>
          </p:nvPr>
        </p:nvSpPr>
        <p:spPr>
          <a:xfrm>
            <a:off x="457200" y="1600200"/>
            <a:ext cx="3106783" cy="4724400"/>
          </a:xfrm>
        </p:spPr>
        <p:txBody>
          <a:bodyPr>
            <a:normAutofit fontScale="70000" lnSpcReduction="20000"/>
          </a:bodyPr>
          <a:lstStyle/>
          <a:p>
            <a:endParaRPr lang="en-US" dirty="0" smtClean="0"/>
          </a:p>
          <a:p>
            <a:r>
              <a:rPr lang="en-US" sz="3400" dirty="0" smtClean="0"/>
              <a:t>End </a:t>
            </a:r>
            <a:r>
              <a:rPr lang="en-US" sz="3400" dirty="0"/>
              <a:t>parts designed &amp; provided by CERN</a:t>
            </a:r>
          </a:p>
          <a:p>
            <a:pPr lvl="1"/>
            <a:r>
              <a:rPr lang="en-US" sz="2900" dirty="0"/>
              <a:t>Laser sintered (SLS)</a:t>
            </a:r>
          </a:p>
          <a:p>
            <a:pPr lvl="1"/>
            <a:r>
              <a:rPr lang="en-US" sz="2900" dirty="0"/>
              <a:t>2 designs being evaluated, upright, minimum </a:t>
            </a:r>
            <a:r>
              <a:rPr lang="en-US" sz="2900" dirty="0" smtClean="0"/>
              <a:t>strain</a:t>
            </a:r>
          </a:p>
          <a:p>
            <a:pPr lvl="1"/>
            <a:endParaRPr lang="en-US" sz="2600" dirty="0" smtClean="0"/>
          </a:p>
          <a:p>
            <a:pPr lvl="1"/>
            <a:endParaRPr lang="en-US" sz="2600" dirty="0" smtClean="0"/>
          </a:p>
          <a:p>
            <a:pPr marL="457200" lvl="1" indent="0">
              <a:buNone/>
            </a:pPr>
            <a:endParaRPr lang="en-US" sz="2600" dirty="0"/>
          </a:p>
          <a:p>
            <a:pPr lvl="1"/>
            <a:endParaRPr lang="en-US" sz="2600" dirty="0"/>
          </a:p>
          <a:p>
            <a:r>
              <a:rPr lang="en-US" sz="3400" dirty="0"/>
              <a:t>End parts large and stiff</a:t>
            </a:r>
          </a:p>
          <a:p>
            <a:pPr lvl="1"/>
            <a:r>
              <a:rPr lang="en-US" sz="2900" dirty="0"/>
              <a:t>Hand modification to most parts prior to use </a:t>
            </a:r>
          </a:p>
          <a:p>
            <a:endParaRPr lang="en-US" dirty="0" smtClean="0"/>
          </a:p>
        </p:txBody>
      </p:sp>
      <p:sp>
        <p:nvSpPr>
          <p:cNvPr id="5" name="Date Placeholder 4"/>
          <p:cNvSpPr>
            <a:spLocks noGrp="1"/>
          </p:cNvSpPr>
          <p:nvPr>
            <p:ph type="dt" sz="half" idx="10"/>
          </p:nvPr>
        </p:nvSpPr>
        <p:spPr/>
        <p:txBody>
          <a:bodyPr/>
          <a:lstStyle/>
          <a:p>
            <a:r>
              <a:rPr lang="en-US" smtClean="0"/>
              <a:t>26 Sep 2012                                 11 T Collaboration Review</a:t>
            </a:r>
            <a:endParaRPr lang="en-US" dirty="0"/>
          </a:p>
        </p:txBody>
      </p:sp>
      <p:sp>
        <p:nvSpPr>
          <p:cNvPr id="6" name="Footer Placeholder 5"/>
          <p:cNvSpPr>
            <a:spLocks noGrp="1"/>
          </p:cNvSpPr>
          <p:nvPr>
            <p:ph type="ftr" sz="quarter" idx="3"/>
          </p:nvPr>
        </p:nvSpPr>
        <p:spPr/>
        <p:txBody>
          <a:bodyPr/>
          <a:lstStyle/>
          <a:p>
            <a:r>
              <a:rPr lang="en-US" smtClean="0"/>
              <a:t>DS Dipole MBHSP01  </a:t>
            </a:r>
          </a:p>
          <a:p>
            <a:r>
              <a:rPr lang="en-US" smtClean="0"/>
              <a:t>Design, Fabrication, &amp; Lessons Learned</a:t>
            </a:r>
            <a:endParaRPr lang="en-US" dirty="0"/>
          </a:p>
        </p:txBody>
      </p:sp>
      <p:sp>
        <p:nvSpPr>
          <p:cNvPr id="7" name="Slide Number Placeholder 6"/>
          <p:cNvSpPr>
            <a:spLocks noGrp="1"/>
          </p:cNvSpPr>
          <p:nvPr>
            <p:ph type="sldNum" sz="quarter" idx="4"/>
          </p:nvPr>
        </p:nvSpPr>
        <p:spPr/>
        <p:txBody>
          <a:bodyPr/>
          <a:lstStyle/>
          <a:p>
            <a:r>
              <a:rPr lang="en-US" smtClean="0"/>
              <a:t>Fred Nobrega	            </a:t>
            </a:r>
            <a:fld id="{B6F15528-21DE-4FAA-801E-634DDDAF4B2B}" type="slidenum">
              <a:rPr lang="en-US" smtClean="0"/>
              <a:pPr/>
              <a:t>9</a:t>
            </a:fld>
            <a:endParaRPr lang="en-US" dirty="0"/>
          </a:p>
        </p:txBody>
      </p:sp>
      <p:grpSp>
        <p:nvGrpSpPr>
          <p:cNvPr id="9" name="Group 8"/>
          <p:cNvGrpSpPr/>
          <p:nvPr/>
        </p:nvGrpSpPr>
        <p:grpSpPr>
          <a:xfrm>
            <a:off x="3581400" y="4792595"/>
            <a:ext cx="5458664" cy="1986325"/>
            <a:chOff x="3581400" y="1610315"/>
            <a:chExt cx="5458664" cy="1986325"/>
          </a:xfrm>
        </p:grpSpPr>
        <p:pic>
          <p:nvPicPr>
            <p:cNvPr id="2050" name="Picture 2" descr="P:\nobrega\11 Tesla Dipole\MBH Coil &amp; Magnet info &amp; pictures\PC00 PHOTOS\pictures\11-T Copper coil L2\DSC04930doc.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952" t="-2" r="17858" b="23544"/>
            <a:stretch/>
          </p:blipFill>
          <p:spPr bwMode="auto">
            <a:xfrm>
              <a:off x="6400800" y="1610315"/>
              <a:ext cx="2639264" cy="19863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nobrega\11 Tesla Dipole\MBH Coil &amp; Magnet info &amp; pictures\PC00 PHOTOS\pictures\11-T Copper coil L2\DSC04929doc.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870"/>
            <a:stretch/>
          </p:blipFill>
          <p:spPr bwMode="auto">
            <a:xfrm>
              <a:off x="3581400" y="1618850"/>
              <a:ext cx="2743200" cy="197779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Group 3"/>
          <p:cNvGrpSpPr/>
          <p:nvPr/>
        </p:nvGrpSpPr>
        <p:grpSpPr>
          <a:xfrm>
            <a:off x="3581400" y="1600200"/>
            <a:ext cx="5460551" cy="2976155"/>
            <a:chOff x="3607249" y="3807120"/>
            <a:chExt cx="5460551" cy="2976155"/>
          </a:xfrm>
        </p:grpSpPr>
        <p:sp>
          <p:nvSpPr>
            <p:cNvPr id="16" name="TextBox 15"/>
            <p:cNvSpPr txBox="1"/>
            <p:nvPr/>
          </p:nvSpPr>
          <p:spPr>
            <a:xfrm>
              <a:off x="7145954" y="5102520"/>
              <a:ext cx="1126912" cy="369332"/>
            </a:xfrm>
            <a:prstGeom prst="rect">
              <a:avLst/>
            </a:prstGeom>
            <a:solidFill>
              <a:schemeClr val="bg1"/>
            </a:solidFill>
          </p:spPr>
          <p:txBody>
            <a:bodyPr wrap="none" rtlCol="0">
              <a:spAutoFit/>
            </a:bodyPr>
            <a:lstStyle/>
            <a:p>
              <a:r>
                <a:rPr lang="en-US" dirty="0" smtClean="0"/>
                <a:t>LE, Cu coil</a:t>
              </a:r>
              <a:endParaRPr lang="en-US" dirty="0"/>
            </a:p>
          </p:txBody>
        </p:sp>
        <p:pic>
          <p:nvPicPr>
            <p:cNvPr id="14" name="Picture 2" descr="Q:\HFM\LHCD-11T\PC01 PHOTOS\DSC05129.JPG"/>
            <p:cNvPicPr>
              <a:picLocks noChangeAspect="1" noChangeArrowheads="1"/>
            </p:cNvPicPr>
            <p:nvPr/>
          </p:nvPicPr>
          <p:blipFill rotWithShape="1">
            <a:blip r:embed="rId4" cstate="screen"/>
            <a:srcRect l="5149" t="5024" b="5436"/>
            <a:stretch/>
          </p:blipFill>
          <p:spPr bwMode="auto">
            <a:xfrm rot="10800000">
              <a:off x="6387886" y="5411675"/>
              <a:ext cx="2679914" cy="1371600"/>
            </a:xfrm>
            <a:prstGeom prst="rect">
              <a:avLst/>
            </a:prstGeom>
            <a:noFill/>
            <a:ln>
              <a:noFill/>
            </a:ln>
          </p:spPr>
        </p:pic>
        <p:sp>
          <p:nvSpPr>
            <p:cNvPr id="15" name="TextBox 14"/>
            <p:cNvSpPr txBox="1"/>
            <p:nvPr/>
          </p:nvSpPr>
          <p:spPr>
            <a:xfrm>
              <a:off x="4527904" y="5102520"/>
              <a:ext cx="1154162" cy="369332"/>
            </a:xfrm>
            <a:prstGeom prst="rect">
              <a:avLst/>
            </a:prstGeom>
            <a:solidFill>
              <a:schemeClr val="bg1"/>
            </a:solidFill>
          </p:spPr>
          <p:txBody>
            <a:bodyPr wrap="none" rtlCol="0">
              <a:spAutoFit/>
            </a:bodyPr>
            <a:lstStyle/>
            <a:p>
              <a:r>
                <a:rPr lang="en-US" dirty="0" smtClean="0"/>
                <a:t>RE, Cu coil</a:t>
              </a:r>
              <a:endParaRPr lang="en-US" dirty="0"/>
            </a:p>
          </p:txBody>
        </p:sp>
        <p:pic>
          <p:nvPicPr>
            <p:cNvPr id="18" name="Picture 4" descr="P:\nobrega\11 Tesla Dipole\MBH Coil &amp; Magnet info &amp; pictures\PC00 PHOTOS\pictures\DSC04889web.jpg"/>
            <p:cNvPicPr>
              <a:picLocks noChangeAspect="1" noChangeArrowheads="1"/>
            </p:cNvPicPr>
            <p:nvPr/>
          </p:nvPicPr>
          <p:blipFill rotWithShape="1">
            <a:blip r:embed="rId5">
              <a:extLst>
                <a:ext uri="{28A0092B-C50C-407E-A947-70E740481C1C}">
                  <a14:useLocalDpi xmlns:a14="http://schemas.microsoft.com/office/drawing/2010/main" val="0"/>
                </a:ext>
              </a:extLst>
            </a:blip>
            <a:srcRect t="4833" r="8844" b="5466"/>
            <a:stretch/>
          </p:blipFill>
          <p:spPr bwMode="auto">
            <a:xfrm>
              <a:off x="6444066" y="3807120"/>
              <a:ext cx="2591073"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5" descr="P:\nobrega\11 Tesla Dipole\MBH Coil &amp; Magnet info &amp; pictures\PC00 PHOTOS\pictures\DSC04892web.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7249" y="3807120"/>
              <a:ext cx="2743200" cy="136841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Q:\HFM\LHCD-11T\PC01 PHOTOS\DSC05111.JPG"/>
            <p:cNvPicPr>
              <a:picLocks noChangeAspect="1" noChangeArrowheads="1"/>
            </p:cNvPicPr>
            <p:nvPr/>
          </p:nvPicPr>
          <p:blipFill rotWithShape="1">
            <a:blip r:embed="rId7" cstate="screen"/>
            <a:srcRect t="2536" b="5792"/>
            <a:stretch/>
          </p:blipFill>
          <p:spPr bwMode="auto">
            <a:xfrm>
              <a:off x="3624666" y="5411675"/>
              <a:ext cx="2743200" cy="1367245"/>
            </a:xfrm>
            <a:prstGeom prst="rect">
              <a:avLst/>
            </a:prstGeom>
            <a:noFill/>
            <a:ln>
              <a:noFill/>
            </a:ln>
          </p:spPr>
        </p:pic>
      </p:grpSp>
    </p:spTree>
    <p:extLst>
      <p:ext uri="{BB962C8B-B14F-4D97-AF65-F5344CB8AC3E}">
        <p14:creationId xmlns:p14="http://schemas.microsoft.com/office/powerpoint/2010/main" val="12226158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9675</TotalTime>
  <Words>3361</Words>
  <Application>Microsoft Office PowerPoint</Application>
  <PresentationFormat>On-screen Show (4:3)</PresentationFormat>
  <Paragraphs>825</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DS Dipole MBHSP01 Design, Fabrication, &amp; Lessons Learned</vt:lpstr>
      <vt:lpstr>Cold Mass Stress Analysis</vt:lpstr>
      <vt:lpstr>Demonstrator Dipole  As Built Cold Mass Parameters</vt:lpstr>
      <vt:lpstr>Coil Parameters</vt:lpstr>
      <vt:lpstr>Ground Insulation &amp;  Quench Heaters</vt:lpstr>
      <vt:lpstr>Collar Design</vt:lpstr>
      <vt:lpstr>Yoke, Shell, and  End Plate Design</vt:lpstr>
      <vt:lpstr>            Coil Technology</vt:lpstr>
      <vt:lpstr>PC00, Cu Coil Winding</vt:lpstr>
      <vt:lpstr>Practice Coil, PC01</vt:lpstr>
      <vt:lpstr>Coil Fabrication, MBH02</vt:lpstr>
      <vt:lpstr>Coil Fabrication, MBH02</vt:lpstr>
      <vt:lpstr>Coil Fabrication, MBH02</vt:lpstr>
      <vt:lpstr>Coil Fabrication</vt:lpstr>
      <vt:lpstr>MBH04 Damage</vt:lpstr>
      <vt:lpstr>Coil Size Data</vt:lpstr>
      <vt:lpstr>Coil Fabrication  Lessons Learned</vt:lpstr>
      <vt:lpstr>Collar Fabrication</vt:lpstr>
      <vt:lpstr>MBHSP01 Coil Shim Plan</vt:lpstr>
      <vt:lpstr>Mechanical Model #3</vt:lpstr>
      <vt:lpstr>Mechanical Model #4</vt:lpstr>
      <vt:lpstr>Collar Deflection &amp;  Coil Stress After Collaring</vt:lpstr>
      <vt:lpstr>End Mechanical Model</vt:lpstr>
      <vt:lpstr>Collared Coil Stress Summary</vt:lpstr>
      <vt:lpstr>Coil Assembly &amp; MM</vt:lpstr>
      <vt:lpstr>Collared Coil Lessons Learned</vt:lpstr>
      <vt:lpstr>MM Clamped Yoke</vt:lpstr>
      <vt:lpstr>Magnet Shell Welding</vt:lpstr>
      <vt:lpstr>Shell Welding Stress</vt:lpstr>
      <vt:lpstr>Coil Stress During Shell Welding</vt:lpstr>
      <vt:lpstr>Final Assembly</vt:lpstr>
      <vt:lpstr>Instrumentation</vt:lpstr>
      <vt:lpstr>Clamped Yoke &amp; Final Assy  Lessons Learned</vt:lpstr>
      <vt:lpstr>Discrepancy Reports</vt:lpstr>
      <vt:lpstr>Lessons Learned</vt:lpstr>
      <vt:lpstr>MBHSP01 Schedule</vt:lpstr>
      <vt:lpstr>Review questions/answers</vt:lpstr>
      <vt:lpstr>Backup</vt:lpstr>
      <vt:lpstr>Key Strain Gauges</vt:lpstr>
      <vt:lpstr>MBHSP01 Schedule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Alfred R. Nobrega x4271 10629N</dc:creator>
  <cp:lastModifiedBy>Alfred R. Nobrega x4271 10629N</cp:lastModifiedBy>
  <cp:revision>372</cp:revision>
  <cp:lastPrinted>2012-09-23T00:22:01Z</cp:lastPrinted>
  <dcterms:created xsi:type="dcterms:W3CDTF">2006-08-16T00:00:00Z</dcterms:created>
  <dcterms:modified xsi:type="dcterms:W3CDTF">2012-09-23T17:23:44Z</dcterms:modified>
</cp:coreProperties>
</file>