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emf" ContentType="image/x-emf"/>
  <Default Extension="vml" ContentType="application/vnd.openxmlformats-officedocument.vmlDrawing"/>
  <Default Extension="gif" ContentType="image/gif"/>
  <Default Extension="docx" ContentType="application/vnd.openxmlformats-officedocument.wordprocessingml.document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embeddings/oleObject1.bin" ContentType="application/vnd.openxmlformats-officedocument.oleObject"/>
  <Override PartName="/ppt/embeddings/oleObject2.bin" ContentType="application/vnd.openxmlformats-officedocument.oleObject"/>
  <Override PartName="/ppt/embeddings/oleObject3.bin" ContentType="application/vnd.openxmlformats-officedocument.oleObject"/>
  <Override PartName="/ppt/embeddings/oleObject4.bin" ContentType="application/vnd.openxmlformats-officedocument.oleObject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723" r:id="rId1"/>
  </p:sldMasterIdLst>
  <p:notesMasterIdLst>
    <p:notesMasterId r:id="rId22"/>
  </p:notesMasterIdLst>
  <p:handoutMasterIdLst>
    <p:handoutMasterId r:id="rId23"/>
  </p:handoutMasterIdLst>
  <p:sldIdLst>
    <p:sldId id="256" r:id="rId2"/>
    <p:sldId id="283" r:id="rId3"/>
    <p:sldId id="257" r:id="rId4"/>
    <p:sldId id="260" r:id="rId5"/>
    <p:sldId id="261" r:id="rId6"/>
    <p:sldId id="262" r:id="rId7"/>
    <p:sldId id="271" r:id="rId8"/>
    <p:sldId id="278" r:id="rId9"/>
    <p:sldId id="275" r:id="rId10"/>
    <p:sldId id="263" r:id="rId11"/>
    <p:sldId id="280" r:id="rId12"/>
    <p:sldId id="281" r:id="rId13"/>
    <p:sldId id="258" r:id="rId14"/>
    <p:sldId id="259" r:id="rId15"/>
    <p:sldId id="266" r:id="rId16"/>
    <p:sldId id="267" r:id="rId17"/>
    <p:sldId id="264" r:id="rId18"/>
    <p:sldId id="272" r:id="rId19"/>
    <p:sldId id="265" r:id="rId20"/>
    <p:sldId id="274" r:id="rId2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86" d="100"/>
          <a:sy n="86" d="100"/>
        </p:scale>
        <p:origin x="-104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notesMaster" Target="notesMasters/notesMaster1.xml"/><Relationship Id="rId23" Type="http://schemas.openxmlformats.org/officeDocument/2006/relationships/handoutMaster" Target="handoutMasters/handoutMaster1.xml"/><Relationship Id="rId24" Type="http://schemas.openxmlformats.org/officeDocument/2006/relationships/printerSettings" Target="printerSettings/printerSettings1.bin"/><Relationship Id="rId25" Type="http://schemas.openxmlformats.org/officeDocument/2006/relationships/presProps" Target="presProps.xml"/><Relationship Id="rId26" Type="http://schemas.openxmlformats.org/officeDocument/2006/relationships/viewProps" Target="viewProps.xml"/><Relationship Id="rId27" Type="http://schemas.openxmlformats.org/officeDocument/2006/relationships/theme" Target="theme/theme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E2B86B7-C687-9546-91BB-11764F24E5BB}" type="datetimeFigureOut">
              <a:rPr lang="en-US" smtClean="0"/>
              <a:t>25/9/12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AA2771B-F784-5449-ACD3-5C5D0C3F19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639516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7E8D19E-3A20-3641-BAC4-9440C3460965}" type="datetimeFigureOut">
              <a:rPr lang="en-US" smtClean="0"/>
              <a:t>25/9/12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134336C-3803-104B-A09C-CBC34DF133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269256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34336C-3803-104B-A09C-CBC34DF133BE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847038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34336C-3803-104B-A09C-CBC34DF133BE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323945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34336C-3803-104B-A09C-CBC34DF133BE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160281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Add</a:t>
            </a:r>
            <a:r>
              <a:rPr lang="en-US" baseline="0" dirty="0" smtClean="0"/>
              <a:t> </a:t>
            </a:r>
            <a:r>
              <a:rPr lang="en-US" dirty="0" smtClean="0"/>
              <a:t>Original</a:t>
            </a:r>
            <a:r>
              <a:rPr lang="en-US" baseline="0" dirty="0" smtClean="0"/>
              <a:t> dates</a:t>
            </a:r>
          </a:p>
          <a:p>
            <a:r>
              <a:rPr lang="en-US" baseline="0" dirty="0" smtClean="0"/>
              <a:t>Calendar year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34336C-3803-104B-A09C-CBC34DF133BE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884720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Add</a:t>
            </a:r>
            <a:r>
              <a:rPr lang="en-US" baseline="0" dirty="0" smtClean="0"/>
              <a:t> </a:t>
            </a:r>
            <a:r>
              <a:rPr lang="en-US" dirty="0" smtClean="0"/>
              <a:t>Original</a:t>
            </a:r>
            <a:r>
              <a:rPr lang="en-US" baseline="0" dirty="0" smtClean="0"/>
              <a:t> dates</a:t>
            </a:r>
          </a:p>
          <a:p>
            <a:r>
              <a:rPr lang="en-US" baseline="0" dirty="0" smtClean="0"/>
              <a:t>Calendar year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34336C-3803-104B-A09C-CBC34DF133BE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884720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3314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r>
              <a:rPr lang="en-US" dirty="0" smtClean="0">
                <a:latin typeface="Times New Roman" charset="0"/>
              </a:rPr>
              <a:t>Twin-aperture of two </a:t>
            </a:r>
            <a:r>
              <a:rPr lang="en-US" dirty="0" err="1" smtClean="0">
                <a:latin typeface="Times New Roman" charset="0"/>
              </a:rPr>
              <a:t>flavours</a:t>
            </a:r>
            <a:endParaRPr lang="en-US" dirty="0">
              <a:latin typeface="Times New Roman" charset="0"/>
            </a:endParaRPr>
          </a:p>
        </p:txBody>
      </p:sp>
      <p:sp>
        <p:nvSpPr>
          <p:cNvPr id="13315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1464" indent="-285179"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0714" indent="-228143"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597000" indent="-228143"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3285" indent="-228143"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09571" indent="-228143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65856" indent="-228143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2142" indent="-228143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78428" indent="-228143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9B4D270C-404F-0B41-88F6-DC4C95B712CC}" type="slidenum">
              <a:rPr lang="en-US" sz="1200"/>
              <a:pPr/>
              <a:t>17</a:t>
            </a:fld>
            <a:endParaRPr lang="en-US" sz="120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4" Type="http://schemas.openxmlformats.org/officeDocument/2006/relationships/image" Target="../media/image1.png"/><Relationship Id="rId5" Type="http://schemas.openxmlformats.org/officeDocument/2006/relationships/image" Target="../media/image2.png"/><Relationship Id="rId1" Type="http://schemas.openxmlformats.org/officeDocument/2006/relationships/vmlDrawing" Target="../drawings/vmlDrawing2.vml"/><Relationship Id="rId2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4" Type="http://schemas.openxmlformats.org/officeDocument/2006/relationships/image" Target="../media/image1.png"/><Relationship Id="rId5" Type="http://schemas.openxmlformats.org/officeDocument/2006/relationships/image" Target="../media/image2.png"/><Relationship Id="rId1" Type="http://schemas.openxmlformats.org/officeDocument/2006/relationships/vmlDrawing" Target="../drawings/vmlDrawing3.vml"/><Relationship Id="rId2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4" Type="http://schemas.openxmlformats.org/officeDocument/2006/relationships/image" Target="../media/image1.png"/><Relationship Id="rId5" Type="http://schemas.openxmlformats.org/officeDocument/2006/relationships/image" Target="../media/image2.png"/><Relationship Id="rId1" Type="http://schemas.openxmlformats.org/officeDocument/2006/relationships/vmlDrawing" Target="../drawings/vmlDrawing4.vml"/><Relationship Id="rId2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22"/>
          <p:cNvSpPr txBox="1">
            <a:spLocks noChangeArrowheads="1"/>
          </p:cNvSpPr>
          <p:nvPr/>
        </p:nvSpPr>
        <p:spPr bwMode="auto">
          <a:xfrm>
            <a:off x="4724400" y="533400"/>
            <a:ext cx="3886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defRPr/>
            </a:pPr>
            <a:endParaRPr lang="en-US" sz="2400">
              <a:solidFill>
                <a:srgbClr val="FF0000"/>
              </a:solidFill>
              <a:latin typeface="Comic Sans MS" pitchFamily="66" charset="0"/>
              <a:ea typeface="+mn-ea"/>
            </a:endParaRPr>
          </a:p>
        </p:txBody>
      </p:sp>
      <p:sp>
        <p:nvSpPr>
          <p:cNvPr id="5" name="Text Box 28"/>
          <p:cNvSpPr txBox="1">
            <a:spLocks noChangeArrowheads="1"/>
          </p:cNvSpPr>
          <p:nvPr/>
        </p:nvSpPr>
        <p:spPr bwMode="auto">
          <a:xfrm>
            <a:off x="1295400" y="457200"/>
            <a:ext cx="32004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  <a:defRPr/>
            </a:pPr>
            <a:endParaRPr lang="en-US" sz="1600">
              <a:latin typeface="Times New Roman" pitchFamily="18" charset="0"/>
              <a:ea typeface="+mn-ea"/>
            </a:endParaRPr>
          </a:p>
        </p:txBody>
      </p:sp>
      <p:sp>
        <p:nvSpPr>
          <p:cNvPr id="6" name="Text Box 29"/>
          <p:cNvSpPr txBox="1">
            <a:spLocks noChangeArrowheads="1"/>
          </p:cNvSpPr>
          <p:nvPr/>
        </p:nvSpPr>
        <p:spPr bwMode="auto">
          <a:xfrm flipH="1" flipV="1">
            <a:off x="6065838" y="600075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rot="10800000">
            <a:spAutoFit/>
          </a:bodyPr>
          <a:lstStyle/>
          <a:p>
            <a:pPr eaLnBrk="0" hangingPunct="0">
              <a:spcBef>
                <a:spcPct val="50000"/>
              </a:spcBef>
              <a:defRPr/>
            </a:pPr>
            <a:endParaRPr lang="en-US" sz="1800" b="1">
              <a:solidFill>
                <a:srgbClr val="3333FF"/>
              </a:solidFill>
              <a:latin typeface="Arial Unicode MS" pitchFamily="34" charset="-128"/>
              <a:ea typeface="+mn-ea"/>
            </a:endParaRPr>
          </a:p>
        </p:txBody>
      </p:sp>
      <p:sp>
        <p:nvSpPr>
          <p:cNvPr id="7" name="Rectangle 30"/>
          <p:cNvSpPr>
            <a:spLocks noChangeArrowheads="1"/>
          </p:cNvSpPr>
          <p:nvPr/>
        </p:nvSpPr>
        <p:spPr bwMode="auto">
          <a:xfrm>
            <a:off x="457200" y="228600"/>
            <a:ext cx="8382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lnSpc>
                <a:spcPts val="4800"/>
              </a:lnSpc>
              <a:defRPr/>
            </a:pPr>
            <a:endParaRPr lang="en-US" sz="6000">
              <a:solidFill>
                <a:srgbClr val="0000FF"/>
              </a:solidFill>
              <a:latin typeface="FermiLgo" pitchFamily="2" charset="0"/>
              <a:ea typeface="+mn-ea"/>
              <a:cs typeface="Times New Roman" pitchFamily="18" charset="0"/>
            </a:endParaRPr>
          </a:p>
        </p:txBody>
      </p:sp>
      <p:graphicFrame>
        <p:nvGraphicFramePr>
          <p:cNvPr id="8" name="Object 3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12180797"/>
              </p:ext>
            </p:extLst>
          </p:nvPr>
        </p:nvGraphicFramePr>
        <p:xfrm>
          <a:off x="5048139" y="5791200"/>
          <a:ext cx="762000" cy="720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336" name="Bitmap Image" r:id="rId3" imgW="866896" imgH="819048" progId="PBrush">
                  <p:embed/>
                </p:oleObj>
              </mc:Choice>
              <mc:Fallback>
                <p:oleObj name="Bitmap Image" r:id="rId3" imgW="866896" imgH="819048" progId="PBrush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48139" y="5791200"/>
                        <a:ext cx="762000" cy="7207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107763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pic>
        <p:nvPicPr>
          <p:cNvPr id="10" name="Picture 9" descr="CERN.png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8874" y="5791200"/>
            <a:ext cx="719524" cy="720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75091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22"/>
          <p:cNvSpPr txBox="1">
            <a:spLocks noChangeArrowheads="1"/>
          </p:cNvSpPr>
          <p:nvPr/>
        </p:nvSpPr>
        <p:spPr bwMode="auto">
          <a:xfrm>
            <a:off x="4724400" y="533400"/>
            <a:ext cx="3886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defRPr/>
            </a:pPr>
            <a:endParaRPr lang="en-US" sz="2400">
              <a:solidFill>
                <a:srgbClr val="FF0000"/>
              </a:solidFill>
              <a:latin typeface="Comic Sans MS" pitchFamily="66" charset="0"/>
              <a:ea typeface="+mn-ea"/>
            </a:endParaRPr>
          </a:p>
        </p:txBody>
      </p:sp>
      <p:sp>
        <p:nvSpPr>
          <p:cNvPr id="5" name="Text Box 28"/>
          <p:cNvSpPr txBox="1">
            <a:spLocks noChangeArrowheads="1"/>
          </p:cNvSpPr>
          <p:nvPr/>
        </p:nvSpPr>
        <p:spPr bwMode="auto">
          <a:xfrm>
            <a:off x="1295400" y="457200"/>
            <a:ext cx="32004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  <a:defRPr/>
            </a:pPr>
            <a:endParaRPr lang="en-US" sz="1600">
              <a:latin typeface="Times New Roman" pitchFamily="18" charset="0"/>
              <a:ea typeface="+mn-ea"/>
            </a:endParaRPr>
          </a:p>
        </p:txBody>
      </p:sp>
      <p:sp>
        <p:nvSpPr>
          <p:cNvPr id="6" name="Text Box 29"/>
          <p:cNvSpPr txBox="1">
            <a:spLocks noChangeArrowheads="1"/>
          </p:cNvSpPr>
          <p:nvPr/>
        </p:nvSpPr>
        <p:spPr bwMode="auto">
          <a:xfrm flipH="1" flipV="1">
            <a:off x="6065838" y="600075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rot="10800000">
            <a:spAutoFit/>
          </a:bodyPr>
          <a:lstStyle/>
          <a:p>
            <a:pPr eaLnBrk="0" hangingPunct="0">
              <a:spcBef>
                <a:spcPct val="50000"/>
              </a:spcBef>
              <a:defRPr/>
            </a:pPr>
            <a:endParaRPr lang="en-US" sz="1800" b="1">
              <a:solidFill>
                <a:srgbClr val="3333FF"/>
              </a:solidFill>
              <a:latin typeface="Arial Unicode MS" pitchFamily="34" charset="-128"/>
              <a:ea typeface="+mn-ea"/>
            </a:endParaRPr>
          </a:p>
        </p:txBody>
      </p:sp>
      <p:sp>
        <p:nvSpPr>
          <p:cNvPr id="7" name="Rectangle 30"/>
          <p:cNvSpPr>
            <a:spLocks noChangeArrowheads="1"/>
          </p:cNvSpPr>
          <p:nvPr/>
        </p:nvSpPr>
        <p:spPr bwMode="auto">
          <a:xfrm>
            <a:off x="457200" y="228600"/>
            <a:ext cx="8382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lnSpc>
                <a:spcPts val="4800"/>
              </a:lnSpc>
              <a:defRPr/>
            </a:pPr>
            <a:endParaRPr lang="en-US" sz="6000">
              <a:solidFill>
                <a:srgbClr val="0000FF"/>
              </a:solidFill>
              <a:latin typeface="FermiLgo" pitchFamily="2" charset="0"/>
              <a:ea typeface="+mn-ea"/>
              <a:cs typeface="Times New Roman" pitchFamily="18" charset="0"/>
            </a:endParaRPr>
          </a:p>
        </p:txBody>
      </p:sp>
      <p:graphicFrame>
        <p:nvGraphicFramePr>
          <p:cNvPr id="8" name="Object 3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71609183"/>
              </p:ext>
            </p:extLst>
          </p:nvPr>
        </p:nvGraphicFramePr>
        <p:xfrm>
          <a:off x="8354496" y="95200"/>
          <a:ext cx="685800" cy="6492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363" name="Bitmap Image" r:id="rId3" imgW="866896" imgH="819048" progId="PBrush">
                  <p:embed/>
                </p:oleObj>
              </mc:Choice>
              <mc:Fallback>
                <p:oleObj name="Bitmap Image" r:id="rId3" imgW="866896" imgH="819048" progId="PBrush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354496" y="95200"/>
                        <a:ext cx="685800" cy="6492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107763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38200"/>
            <a:ext cx="8305800" cy="5715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876120" y="76200"/>
            <a:ext cx="7478376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Date Placeholder 13"/>
          <p:cNvSpPr>
            <a:spLocks noGrp="1"/>
          </p:cNvSpPr>
          <p:nvPr>
            <p:ph type="dt" sz="half" idx="10"/>
          </p:nvPr>
        </p:nvSpPr>
        <p:spPr>
          <a:xfrm>
            <a:off x="76200" y="6553200"/>
            <a:ext cx="2438400" cy="3048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26/9/12</a:t>
            </a:r>
            <a:endParaRPr lang="en-US"/>
          </a:p>
        </p:txBody>
      </p:sp>
      <p:sp>
        <p:nvSpPr>
          <p:cNvPr id="12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FD755AEF-9DC5-354D-9EBE-8B71449914B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3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M. Karppinen CERN TE-MSC</a:t>
            </a:r>
            <a:endParaRPr lang="en-US"/>
          </a:p>
        </p:txBody>
      </p:sp>
      <p:pic>
        <p:nvPicPr>
          <p:cNvPr id="14" name="Picture 13" descr="CERN.png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438" y="73025"/>
            <a:ext cx="719524" cy="720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70887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22"/>
          <p:cNvSpPr txBox="1">
            <a:spLocks noChangeArrowheads="1"/>
          </p:cNvSpPr>
          <p:nvPr/>
        </p:nvSpPr>
        <p:spPr bwMode="auto">
          <a:xfrm>
            <a:off x="4724400" y="533400"/>
            <a:ext cx="3886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defRPr/>
            </a:pPr>
            <a:endParaRPr lang="en-US" sz="2400">
              <a:solidFill>
                <a:srgbClr val="FF0000"/>
              </a:solidFill>
              <a:latin typeface="Comic Sans MS" pitchFamily="66" charset="0"/>
              <a:ea typeface="+mn-ea"/>
            </a:endParaRPr>
          </a:p>
        </p:txBody>
      </p:sp>
      <p:sp>
        <p:nvSpPr>
          <p:cNvPr id="4" name="Text Box 28"/>
          <p:cNvSpPr txBox="1">
            <a:spLocks noChangeArrowheads="1"/>
          </p:cNvSpPr>
          <p:nvPr/>
        </p:nvSpPr>
        <p:spPr bwMode="auto">
          <a:xfrm>
            <a:off x="1295400" y="457200"/>
            <a:ext cx="32004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  <a:defRPr/>
            </a:pPr>
            <a:endParaRPr lang="en-US" sz="1600">
              <a:latin typeface="Times New Roman" pitchFamily="18" charset="0"/>
              <a:ea typeface="+mn-ea"/>
            </a:endParaRPr>
          </a:p>
        </p:txBody>
      </p:sp>
      <p:sp>
        <p:nvSpPr>
          <p:cNvPr id="5" name="Text Box 29"/>
          <p:cNvSpPr txBox="1">
            <a:spLocks noChangeArrowheads="1"/>
          </p:cNvSpPr>
          <p:nvPr/>
        </p:nvSpPr>
        <p:spPr bwMode="auto">
          <a:xfrm flipH="1" flipV="1">
            <a:off x="6065838" y="600075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rot="10800000">
            <a:spAutoFit/>
          </a:bodyPr>
          <a:lstStyle/>
          <a:p>
            <a:pPr eaLnBrk="0" hangingPunct="0">
              <a:spcBef>
                <a:spcPct val="50000"/>
              </a:spcBef>
              <a:defRPr/>
            </a:pPr>
            <a:endParaRPr lang="en-US" sz="1800" b="1">
              <a:solidFill>
                <a:srgbClr val="3333FF"/>
              </a:solidFill>
              <a:latin typeface="Arial Unicode MS" pitchFamily="34" charset="-128"/>
              <a:ea typeface="+mn-ea"/>
            </a:endParaRPr>
          </a:p>
        </p:txBody>
      </p:sp>
      <p:sp>
        <p:nvSpPr>
          <p:cNvPr id="6" name="Rectangle 30"/>
          <p:cNvSpPr>
            <a:spLocks noChangeArrowheads="1"/>
          </p:cNvSpPr>
          <p:nvPr/>
        </p:nvSpPr>
        <p:spPr bwMode="auto">
          <a:xfrm>
            <a:off x="457200" y="228600"/>
            <a:ext cx="8382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lnSpc>
                <a:spcPts val="4800"/>
              </a:lnSpc>
              <a:defRPr/>
            </a:pPr>
            <a:endParaRPr lang="en-US" sz="6000">
              <a:solidFill>
                <a:srgbClr val="0000FF"/>
              </a:solidFill>
              <a:latin typeface="FermiLgo" pitchFamily="2" charset="0"/>
              <a:ea typeface="+mn-ea"/>
              <a:cs typeface="Times New Roman" pitchFamily="18" charset="0"/>
            </a:endParaRPr>
          </a:p>
        </p:txBody>
      </p:sp>
      <p:graphicFrame>
        <p:nvGraphicFramePr>
          <p:cNvPr id="7" name="Object 3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98112407"/>
              </p:ext>
            </p:extLst>
          </p:nvPr>
        </p:nvGraphicFramePr>
        <p:xfrm>
          <a:off x="8305800" y="79750"/>
          <a:ext cx="762000" cy="720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387" name="Bitmap Image" r:id="rId3" imgW="866896" imgH="819048" progId="PBrush">
                  <p:embed/>
                </p:oleObj>
              </mc:Choice>
              <mc:Fallback>
                <p:oleObj name="Bitmap Image" r:id="rId3" imgW="866896" imgH="819048" progId="PBrush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305800" y="79750"/>
                        <a:ext cx="762000" cy="7207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00CC99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107763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8271" y="76200"/>
            <a:ext cx="7384667" cy="8382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26/9/12</a:t>
            </a:r>
            <a:endParaRPr lang="en-US"/>
          </a:p>
        </p:txBody>
      </p:sp>
      <p:sp>
        <p:nvSpPr>
          <p:cNvPr id="10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M. Karppinen CERN TE-MSC</a:t>
            </a:r>
            <a:endParaRPr lang="en-US"/>
          </a:p>
        </p:txBody>
      </p:sp>
      <p:sp>
        <p:nvSpPr>
          <p:cNvPr id="11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D755AEF-9DC5-354D-9EBE-8B71449914B6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3" name="Picture 12" descr="CERN.png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438" y="96837"/>
            <a:ext cx="719524" cy="720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0671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0422" y="66287"/>
            <a:ext cx="7373532" cy="8382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26/9/12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Karppinen CERN TE-MSC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55AEF-9DC5-354D-9EBE-8B71449914B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theme" Target="../theme/theme1.xml"/><Relationship Id="rId6" Type="http://schemas.openxmlformats.org/officeDocument/2006/relationships/vmlDrawing" Target="../drawings/vmlDrawing1.vml"/><Relationship Id="rId7" Type="http://schemas.openxmlformats.org/officeDocument/2006/relationships/oleObject" Target="../embeddings/oleObject1.bin"/><Relationship Id="rId8" Type="http://schemas.openxmlformats.org/officeDocument/2006/relationships/image" Target="../media/image1.png"/><Relationship Id="rId9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889012" y="76200"/>
            <a:ext cx="7424941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2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1000" y="914400"/>
            <a:ext cx="8382000" cy="563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28600" y="6553200"/>
            <a:ext cx="2438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100">
                <a:latin typeface="Times New Roman" pitchFamily="18" charset="0"/>
                <a:ea typeface="+mn-ea"/>
              </a:defRPr>
            </a:lvl1pPr>
          </a:lstStyle>
          <a:p>
            <a:r>
              <a:rPr lang="en-US" smtClean="0"/>
              <a:t>26/9/12</a:t>
            </a:r>
            <a:endParaRPr 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667000" y="6553200"/>
            <a:ext cx="4267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100">
                <a:latin typeface="Times New Roman" pitchFamily="18" charset="0"/>
                <a:ea typeface="+mn-ea"/>
              </a:defRPr>
            </a:lvl1pPr>
          </a:lstStyle>
          <a:p>
            <a:r>
              <a:rPr lang="en-US" smtClean="0"/>
              <a:t>M. Karppinen CERN TE-MSC</a:t>
            </a: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34200" y="6553200"/>
            <a:ext cx="1905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fld id="{FD755AEF-9DC5-354D-9EBE-8B71449914B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46" name="Text Box 22"/>
          <p:cNvSpPr txBox="1">
            <a:spLocks noChangeArrowheads="1"/>
          </p:cNvSpPr>
          <p:nvPr/>
        </p:nvSpPr>
        <p:spPr bwMode="auto">
          <a:xfrm>
            <a:off x="4724400" y="533400"/>
            <a:ext cx="3886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defRPr/>
            </a:pPr>
            <a:endParaRPr lang="en-US" sz="2400">
              <a:solidFill>
                <a:srgbClr val="FF0000"/>
              </a:solidFill>
              <a:latin typeface="Comic Sans MS" pitchFamily="66" charset="0"/>
              <a:ea typeface="+mn-ea"/>
            </a:endParaRPr>
          </a:p>
        </p:txBody>
      </p:sp>
      <p:sp>
        <p:nvSpPr>
          <p:cNvPr id="1053" name="Text Box 29"/>
          <p:cNvSpPr txBox="1">
            <a:spLocks noChangeArrowheads="1"/>
          </p:cNvSpPr>
          <p:nvPr/>
        </p:nvSpPr>
        <p:spPr bwMode="auto">
          <a:xfrm flipH="1" flipV="1">
            <a:off x="6065838" y="600075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rot="10800000">
            <a:spAutoFit/>
          </a:bodyPr>
          <a:lstStyle/>
          <a:p>
            <a:pPr eaLnBrk="0" hangingPunct="0">
              <a:spcBef>
                <a:spcPct val="50000"/>
              </a:spcBef>
              <a:defRPr/>
            </a:pPr>
            <a:endParaRPr lang="en-US" sz="1800" b="1">
              <a:solidFill>
                <a:srgbClr val="3333FF"/>
              </a:solidFill>
              <a:latin typeface="Arial Unicode MS" pitchFamily="34" charset="-128"/>
              <a:ea typeface="+mn-ea"/>
            </a:endParaRPr>
          </a:p>
        </p:txBody>
      </p:sp>
      <p:sp>
        <p:nvSpPr>
          <p:cNvPr id="1054" name="Rectangle 30"/>
          <p:cNvSpPr>
            <a:spLocks noChangeArrowheads="1"/>
          </p:cNvSpPr>
          <p:nvPr/>
        </p:nvSpPr>
        <p:spPr bwMode="auto">
          <a:xfrm>
            <a:off x="457200" y="228600"/>
            <a:ext cx="8382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lnSpc>
                <a:spcPts val="4800"/>
              </a:lnSpc>
              <a:defRPr/>
            </a:pPr>
            <a:endParaRPr lang="en-US" sz="6000">
              <a:solidFill>
                <a:srgbClr val="0000FF"/>
              </a:solidFill>
              <a:latin typeface="FermiLgo" pitchFamily="2" charset="0"/>
              <a:ea typeface="+mn-ea"/>
              <a:cs typeface="Times New Roman" pitchFamily="18" charset="0"/>
            </a:endParaRPr>
          </a:p>
        </p:txBody>
      </p:sp>
      <p:graphicFrame>
        <p:nvGraphicFramePr>
          <p:cNvPr id="12" name="Object 3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5307529"/>
              </p:ext>
            </p:extLst>
          </p:nvPr>
        </p:nvGraphicFramePr>
        <p:xfrm>
          <a:off x="8313954" y="117599"/>
          <a:ext cx="762000" cy="720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95" name="Bitmap Image" r:id="rId7" imgW="866896" imgH="819048" progId="PBrush">
                  <p:embed/>
                </p:oleObj>
              </mc:Choice>
              <mc:Fallback>
                <p:oleObj name="Bitmap Image" r:id="rId7" imgW="866896" imgH="819048" progId="PBrush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313954" y="117599"/>
                        <a:ext cx="762000" cy="7207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00CC99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107763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4" name="Picture 13" descr="CERN.png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438" y="117599"/>
            <a:ext cx="719524" cy="72072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24" r:id="rId1"/>
    <p:sldLayoutId id="2147483725" r:id="rId2"/>
    <p:sldLayoutId id="2147483726" r:id="rId3"/>
    <p:sldLayoutId id="2147483727" r:id="rId4"/>
  </p:sldLayoutIdLst>
  <p:hf hd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2800" b="1" i="1" u="none">
          <a:solidFill>
            <a:srgbClr val="A50021"/>
          </a:solidFill>
          <a:latin typeface="+mj-lt"/>
          <a:ea typeface="ＭＳ Ｐゴシック" charset="0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2400" b="1" i="1" u="sng">
          <a:solidFill>
            <a:srgbClr val="A50021"/>
          </a:solidFill>
          <a:latin typeface="Bookman Old Style" pitchFamily="18" charset="0"/>
          <a:ea typeface="ＭＳ Ｐゴシック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2400" b="1" i="1" u="sng">
          <a:solidFill>
            <a:srgbClr val="A50021"/>
          </a:solidFill>
          <a:latin typeface="Bookman Old Style" pitchFamily="18" charset="0"/>
          <a:ea typeface="ＭＳ Ｐゴシック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2400" b="1" i="1" u="sng">
          <a:solidFill>
            <a:srgbClr val="A50021"/>
          </a:solidFill>
          <a:latin typeface="Bookman Old Style" pitchFamily="18" charset="0"/>
          <a:ea typeface="ＭＳ Ｐゴシック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2400" b="1" i="1" u="sng">
          <a:solidFill>
            <a:srgbClr val="A50021"/>
          </a:solidFill>
          <a:latin typeface="Bookman Old Style" pitchFamily="18" charset="0"/>
          <a:ea typeface="ＭＳ Ｐゴシック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2400" b="1" i="1" u="sng">
          <a:solidFill>
            <a:srgbClr val="A50021"/>
          </a:solidFill>
          <a:latin typeface="Bookman Old Style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2400" b="1" i="1" u="sng">
          <a:solidFill>
            <a:srgbClr val="A50021"/>
          </a:solidFill>
          <a:latin typeface="Bookman Old Style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2400" b="1" i="1" u="sng">
          <a:solidFill>
            <a:srgbClr val="A50021"/>
          </a:solidFill>
          <a:latin typeface="Bookman Old Style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2400" b="1" i="1" u="sng">
          <a:solidFill>
            <a:srgbClr val="A50021"/>
          </a:solidFill>
          <a:latin typeface="Bookman Old Style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3333FF"/>
        </a:buClr>
        <a:buFont typeface="Wingdings" charset="0"/>
        <a:buChar char="v"/>
        <a:defRPr sz="2000" b="1">
          <a:solidFill>
            <a:srgbClr val="3333FF"/>
          </a:solidFill>
          <a:latin typeface="+mn-lt"/>
          <a:ea typeface="ＭＳ Ｐゴシック" charset="0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o"/>
        <a:defRPr b="1">
          <a:solidFill>
            <a:schemeClr val="tx1"/>
          </a:solidFill>
          <a:latin typeface="+mn-lt"/>
          <a:ea typeface="ＭＳ Ｐゴシック" charset="0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Wingdings" charset="0"/>
        <a:buChar char="§"/>
        <a:defRPr sz="1600">
          <a:solidFill>
            <a:srgbClr val="008000"/>
          </a:solidFill>
          <a:latin typeface="+mn-lt"/>
          <a:ea typeface="ＭＳ Ｐゴシック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1600" i="1">
          <a:solidFill>
            <a:schemeClr val="tx2"/>
          </a:solidFill>
          <a:latin typeface="+mn-lt"/>
          <a:ea typeface="ＭＳ Ｐゴシック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  <a:ea typeface="ＭＳ Ｐゴシック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3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4" Type="http://schemas.openxmlformats.org/officeDocument/2006/relationships/image" Target="../media/image16.png"/><Relationship Id="rId5" Type="http://schemas.openxmlformats.org/officeDocument/2006/relationships/image" Target="../media/image17.png"/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gif"/><Relationship Id="rId4" Type="http://schemas.openxmlformats.org/officeDocument/2006/relationships/image" Target="../media/image20.gif"/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8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4" Type="http://schemas.openxmlformats.org/officeDocument/2006/relationships/package" Target="../embeddings/Microsoft_Word_Document1.docx"/><Relationship Id="rId5" Type="http://schemas.openxmlformats.org/officeDocument/2006/relationships/image" Target="../media/image21.emf"/><Relationship Id="rId6" Type="http://schemas.openxmlformats.org/officeDocument/2006/relationships/image" Target="../media/image22.png"/><Relationship Id="rId1" Type="http://schemas.openxmlformats.org/officeDocument/2006/relationships/vmlDrawing" Target="../drawings/vmlDrawing5.vml"/><Relationship Id="rId2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4" Type="http://schemas.openxmlformats.org/officeDocument/2006/relationships/image" Target="../media/image24.jpeg"/><Relationship Id="rId5" Type="http://schemas.openxmlformats.org/officeDocument/2006/relationships/image" Target="../media/image25.jpeg"/><Relationship Id="rId6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4.png"/><Relationship Id="rId5" Type="http://schemas.openxmlformats.org/officeDocument/2006/relationships/image" Target="../media/image5.png"/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6.emf"/><Relationship Id="rId3" Type="http://schemas.openxmlformats.org/officeDocument/2006/relationships/image" Target="../media/image7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4" Type="http://schemas.openxmlformats.org/officeDocument/2006/relationships/image" Target="../media/image10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em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06880" y="1591251"/>
            <a:ext cx="8384184" cy="1470025"/>
          </a:xfrm>
        </p:spPr>
        <p:txBody>
          <a:bodyPr/>
          <a:lstStyle/>
          <a:p>
            <a:r>
              <a:rPr lang="en-US" sz="3200" dirty="0" smtClean="0"/>
              <a:t>11 T Dipole Project Goals and Deliverables</a:t>
            </a:r>
            <a:br>
              <a:rPr lang="en-US" sz="3200" dirty="0" smtClean="0"/>
            </a:br>
            <a:r>
              <a:rPr lang="en-US" sz="1800" dirty="0" smtClean="0">
                <a:solidFill>
                  <a:srgbClr val="0000FF"/>
                </a:solidFill>
              </a:rPr>
              <a:t>M. Karppinen on behalf of CERN-FNAL collaboration</a:t>
            </a:r>
            <a:endParaRPr lang="en-US" sz="3200" dirty="0">
              <a:solidFill>
                <a:srgbClr val="0000FF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886200"/>
            <a:ext cx="7580640" cy="1481582"/>
          </a:xfrm>
        </p:spPr>
        <p:txBody>
          <a:bodyPr/>
          <a:lstStyle/>
          <a:p>
            <a:r>
              <a:rPr lang="en-US" i="1" dirty="0" smtClean="0"/>
              <a:t> “Demonstrate </a:t>
            </a:r>
            <a:r>
              <a:rPr lang="en-US" i="1" dirty="0"/>
              <a:t>the feasibility of </a:t>
            </a:r>
            <a:r>
              <a:rPr lang="en-US" i="1" dirty="0" smtClean="0"/>
              <a:t>Nb3Sn technology </a:t>
            </a:r>
            <a:r>
              <a:rPr lang="en-US" i="1" dirty="0"/>
              <a:t>for the DS collimation upgrade with an accelerator quality 5.5-m-long twin-aperture 11 T prototype dipole by </a:t>
            </a:r>
            <a:r>
              <a:rPr lang="en-US" i="1" dirty="0" smtClean="0"/>
              <a:t>2015”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8531615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Title 1"/>
          <p:cNvSpPr>
            <a:spLocks noGrp="1"/>
          </p:cNvSpPr>
          <p:nvPr>
            <p:ph type="title"/>
          </p:nvPr>
        </p:nvSpPr>
        <p:spPr>
          <a:xfrm>
            <a:off x="876300" y="76200"/>
            <a:ext cx="7478713" cy="762000"/>
          </a:xfrm>
        </p:spPr>
        <p:txBody>
          <a:bodyPr/>
          <a:lstStyle/>
          <a:p>
            <a:pPr eaLnBrk="1" hangingPunct="1"/>
            <a:r>
              <a:rPr lang="en-US" dirty="0">
                <a:latin typeface="Bookman Old Style" charset="0"/>
              </a:rPr>
              <a:t>11 T Dipole Model Program</a:t>
            </a:r>
            <a:endParaRPr lang="en-US" dirty="0">
              <a:solidFill>
                <a:srgbClr val="FF0000"/>
              </a:solidFill>
              <a:latin typeface="Bookman Old Style" charset="0"/>
            </a:endParaRPr>
          </a:p>
        </p:txBody>
      </p:sp>
      <p:sp>
        <p:nvSpPr>
          <p:cNvPr id="11266" name="Slide Number Placeholder 5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B71AEF32-95EF-D242-8F87-EB6E1A4C2544}" type="slidenum">
              <a:rPr lang="en-US" sz="1200"/>
              <a:pPr/>
              <a:t>10</a:t>
            </a:fld>
            <a:endParaRPr lang="en-US" sz="120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M. Karppinen CERN TE-MSC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26/9/12</a:t>
            </a:r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966524"/>
            <a:ext cx="9144000" cy="50528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02944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Title 1"/>
          <p:cNvSpPr>
            <a:spLocks noGrp="1"/>
          </p:cNvSpPr>
          <p:nvPr>
            <p:ph type="title"/>
          </p:nvPr>
        </p:nvSpPr>
        <p:spPr>
          <a:xfrm>
            <a:off x="876300" y="76200"/>
            <a:ext cx="7478713" cy="762000"/>
          </a:xfrm>
        </p:spPr>
        <p:txBody>
          <a:bodyPr/>
          <a:lstStyle/>
          <a:p>
            <a:pPr eaLnBrk="1" hangingPunct="1"/>
            <a:r>
              <a:rPr lang="en-US">
                <a:latin typeface="Bookman Old Style" charset="0"/>
              </a:rPr>
              <a:t>11 T Dipole Model Program</a:t>
            </a:r>
            <a:endParaRPr lang="en-US">
              <a:solidFill>
                <a:srgbClr val="FF0000"/>
              </a:solidFill>
              <a:latin typeface="Bookman Old Style" charset="0"/>
            </a:endParaRPr>
          </a:p>
        </p:txBody>
      </p:sp>
      <p:sp>
        <p:nvSpPr>
          <p:cNvPr id="11266" name="Slide Number Placeholder 5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B71AEF32-95EF-D242-8F87-EB6E1A4C2544}" type="slidenum">
              <a:rPr lang="en-US" sz="1200"/>
              <a:pPr/>
              <a:t>11</a:t>
            </a:fld>
            <a:endParaRPr lang="en-US" sz="120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M. Karppinen CERN TE-MSC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26/9/12</a:t>
            </a:r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961464"/>
            <a:ext cx="9144000" cy="50528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08640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FNAL contribution </a:t>
            </a:r>
            <a:r>
              <a:rPr lang="en-US" dirty="0"/>
              <a:t>:</a:t>
            </a:r>
          </a:p>
          <a:p>
            <a:pPr lvl="1"/>
            <a:r>
              <a:rPr lang="en-US" dirty="0" smtClean="0"/>
              <a:t>10 years of Nb</a:t>
            </a:r>
            <a:r>
              <a:rPr lang="en-US" baseline="-25000" dirty="0" smtClean="0"/>
              <a:t>3</a:t>
            </a:r>
            <a:r>
              <a:rPr lang="en-US" dirty="0" smtClean="0"/>
              <a:t>Sn development </a:t>
            </a:r>
          </a:p>
          <a:p>
            <a:pPr lvl="1"/>
            <a:r>
              <a:rPr lang="en-US" dirty="0"/>
              <a:t>Strand </a:t>
            </a:r>
            <a:r>
              <a:rPr lang="en-US" dirty="0" smtClean="0"/>
              <a:t>supply and </a:t>
            </a:r>
            <a:r>
              <a:rPr lang="en-US" dirty="0"/>
              <a:t>cable development</a:t>
            </a:r>
          </a:p>
          <a:p>
            <a:pPr lvl="1"/>
            <a:r>
              <a:rPr lang="en-US" dirty="0" smtClean="0"/>
              <a:t>Mechanical design and construction </a:t>
            </a:r>
            <a:r>
              <a:rPr lang="en-US" dirty="0"/>
              <a:t>of </a:t>
            </a:r>
            <a:r>
              <a:rPr lang="en-US" dirty="0" smtClean="0"/>
              <a:t>collared coils based on integrated pole concept</a:t>
            </a:r>
          </a:p>
          <a:p>
            <a:pPr lvl="1"/>
            <a:r>
              <a:rPr lang="en-US" dirty="0" smtClean="0"/>
              <a:t>Cold mass assembly of 1-in-1 magnets</a:t>
            </a:r>
          </a:p>
          <a:p>
            <a:pPr lvl="1"/>
            <a:r>
              <a:rPr lang="en-US" dirty="0" smtClean="0"/>
              <a:t>Warm and cold testing including magnetic measurements</a:t>
            </a:r>
            <a:endParaRPr lang="en-US" dirty="0"/>
          </a:p>
          <a:p>
            <a:r>
              <a:rPr lang="en-US" dirty="0" smtClean="0"/>
              <a:t>CERN contribution: </a:t>
            </a:r>
          </a:p>
          <a:p>
            <a:pPr lvl="1"/>
            <a:r>
              <a:rPr lang="en-US" dirty="0" smtClean="0"/>
              <a:t>Magnetic design </a:t>
            </a:r>
          </a:p>
          <a:p>
            <a:pPr lvl="1"/>
            <a:r>
              <a:rPr lang="en-US" dirty="0"/>
              <a:t>Strand </a:t>
            </a:r>
            <a:r>
              <a:rPr lang="en-US" dirty="0" smtClean="0"/>
              <a:t>supply and </a:t>
            </a:r>
            <a:r>
              <a:rPr lang="en-US" dirty="0"/>
              <a:t>cable development</a:t>
            </a:r>
          </a:p>
          <a:p>
            <a:pPr lvl="1"/>
            <a:r>
              <a:rPr lang="en-US" dirty="0" smtClean="0"/>
              <a:t>Mechanical design and construction collared coils based on pole loading concept</a:t>
            </a:r>
          </a:p>
          <a:p>
            <a:pPr lvl="1"/>
            <a:r>
              <a:rPr lang="en-US" dirty="0"/>
              <a:t>End spacer design &amp; supply</a:t>
            </a:r>
          </a:p>
          <a:p>
            <a:pPr lvl="1"/>
            <a:r>
              <a:rPr lang="en-US" dirty="0"/>
              <a:t>Material supply for collars and iron </a:t>
            </a:r>
            <a:r>
              <a:rPr lang="en-US" dirty="0" smtClean="0"/>
              <a:t>yokes</a:t>
            </a:r>
          </a:p>
          <a:p>
            <a:pPr lvl="1"/>
            <a:r>
              <a:rPr lang="en-US" dirty="0" smtClean="0"/>
              <a:t>Supply of 2-in-1 yokes and shells</a:t>
            </a:r>
            <a:endParaRPr lang="en-US" dirty="0"/>
          </a:p>
          <a:p>
            <a:pPr lvl="1"/>
            <a:r>
              <a:rPr lang="en-US" dirty="0" smtClean="0"/>
              <a:t>Cold mass assembly of 1-in-1 and 2-in-1 magnets</a:t>
            </a:r>
          </a:p>
          <a:p>
            <a:pPr lvl="1"/>
            <a:r>
              <a:rPr lang="en-US" dirty="0" smtClean="0"/>
              <a:t>Cold and warm tests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CERN-FNAL Collaboration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26/9/12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D755AEF-9DC5-354D-9EBE-8B71449914B6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M. Karppinen CERN TE-MSC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47023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838200"/>
            <a:ext cx="8382000" cy="57150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1-in-1 Demonstrator test @FNAL 			Jun-12</a:t>
            </a:r>
          </a:p>
          <a:p>
            <a:r>
              <a:rPr lang="en-US" dirty="0"/>
              <a:t>1 m model	</a:t>
            </a:r>
            <a:r>
              <a:rPr lang="en-US" dirty="0" smtClean="0"/>
              <a:t>(cored RRP-151</a:t>
            </a:r>
            <a:r>
              <a:rPr lang="en-US" dirty="0"/>
              <a:t>/169)			</a:t>
            </a:r>
            <a:endParaRPr lang="en-US" dirty="0" smtClean="0"/>
          </a:p>
          <a:p>
            <a:pPr lvl="1"/>
            <a:r>
              <a:rPr lang="en-US" dirty="0" smtClean="0"/>
              <a:t>Coil fabrication	 				Jun..Oct-12</a:t>
            </a:r>
            <a:endParaRPr lang="en-US" dirty="0"/>
          </a:p>
          <a:p>
            <a:pPr lvl="1"/>
            <a:r>
              <a:rPr lang="en-US" dirty="0" smtClean="0"/>
              <a:t>Cold mass assembly				Nov..Dec-12</a:t>
            </a:r>
          </a:p>
          <a:p>
            <a:pPr lvl="1"/>
            <a:r>
              <a:rPr lang="en-US" dirty="0" smtClean="0"/>
              <a:t>Test @FNAL					Dec..Jan-12</a:t>
            </a:r>
          </a:p>
          <a:p>
            <a:pPr lvl="1"/>
            <a:r>
              <a:rPr lang="en-US" dirty="0" smtClean="0"/>
              <a:t>Test @CERN (TBC)				Mar-13</a:t>
            </a:r>
          </a:p>
          <a:p>
            <a:r>
              <a:rPr lang="en-US" dirty="0" smtClean="0"/>
              <a:t>2-in-1 Demonstrator (2 </a:t>
            </a:r>
            <a:r>
              <a:rPr lang="en-US" dirty="0"/>
              <a:t>m, </a:t>
            </a:r>
            <a:r>
              <a:rPr lang="en-US" dirty="0" smtClean="0"/>
              <a:t>cored </a:t>
            </a:r>
            <a:r>
              <a:rPr lang="en-US" dirty="0"/>
              <a:t>RRP</a:t>
            </a:r>
            <a:r>
              <a:rPr lang="en-US" dirty="0" smtClean="0"/>
              <a:t>-108/127)</a:t>
            </a:r>
          </a:p>
          <a:p>
            <a:pPr lvl="1"/>
            <a:r>
              <a:rPr lang="en-US" dirty="0" smtClean="0"/>
              <a:t>Coils for aperture-1				Oct..Dec-12</a:t>
            </a:r>
          </a:p>
          <a:p>
            <a:pPr lvl="1"/>
            <a:r>
              <a:rPr lang="en-US" dirty="0" smtClean="0"/>
              <a:t>1-in-1 assembly and test @FNAL			Mar..Apr-13</a:t>
            </a:r>
          </a:p>
          <a:p>
            <a:pPr lvl="1"/>
            <a:r>
              <a:rPr lang="en-US" dirty="0" smtClean="0"/>
              <a:t>Coils for aperture-2				Jan..Mar-13</a:t>
            </a:r>
          </a:p>
          <a:p>
            <a:pPr lvl="1"/>
            <a:r>
              <a:rPr lang="en-US" dirty="0" smtClean="0"/>
              <a:t>1-in-1 assembly and test @FNAL			Q3-13</a:t>
            </a:r>
          </a:p>
          <a:p>
            <a:pPr lvl="1"/>
            <a:r>
              <a:rPr lang="en-US" dirty="0" smtClean="0"/>
              <a:t>2-in-1 assembly and test @CERN			Q4-13</a:t>
            </a:r>
          </a:p>
          <a:p>
            <a:pPr lvl="1"/>
            <a:r>
              <a:rPr lang="en-US" dirty="0" smtClean="0"/>
              <a:t>Eventual coil design update (?)			Q4-13..Q1-14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sz="1800" i="1" dirty="0" smtClean="0"/>
              <a:t>5.5 m prototype magnet (Preliminary)</a:t>
            </a:r>
          </a:p>
          <a:p>
            <a:pPr lvl="1"/>
            <a:r>
              <a:rPr lang="en-US" sz="1600" dirty="0">
                <a:solidFill>
                  <a:srgbClr val="008000"/>
                </a:solidFill>
              </a:rPr>
              <a:t>Selection of mechanical concept			</a:t>
            </a:r>
            <a:r>
              <a:rPr lang="en-US" sz="1600" dirty="0" smtClean="0">
                <a:solidFill>
                  <a:srgbClr val="008000"/>
                </a:solidFill>
              </a:rPr>
              <a:t>Q1-14</a:t>
            </a:r>
          </a:p>
          <a:p>
            <a:pPr lvl="1"/>
            <a:r>
              <a:rPr lang="en-US" sz="1600" i="1" dirty="0" smtClean="0"/>
              <a:t>Tooling commissioning				Q4-13..Q1-14</a:t>
            </a:r>
          </a:p>
          <a:p>
            <a:pPr lvl="1"/>
            <a:r>
              <a:rPr lang="en-US" sz="1600" i="1" dirty="0" smtClean="0"/>
              <a:t>Practice coil (Cu)					Q1-14</a:t>
            </a:r>
          </a:p>
          <a:p>
            <a:pPr lvl="1"/>
            <a:r>
              <a:rPr lang="en-US" sz="1600" i="1" dirty="0" smtClean="0"/>
              <a:t>Practice coil (Nb3Sn)				Q2-14</a:t>
            </a:r>
          </a:p>
          <a:p>
            <a:pPr lvl="1"/>
            <a:r>
              <a:rPr lang="en-US" sz="1600" i="1" dirty="0" smtClean="0"/>
              <a:t>Coils for aperture-1 &amp; mirror tests			Q4-14</a:t>
            </a:r>
          </a:p>
          <a:p>
            <a:pPr lvl="1"/>
            <a:r>
              <a:rPr lang="en-US" sz="1600" i="1" dirty="0" smtClean="0"/>
              <a:t>Collared coil					Q1-15</a:t>
            </a:r>
          </a:p>
          <a:p>
            <a:pPr marL="457200" lvl="1" indent="0">
              <a:buNone/>
            </a:pPr>
            <a:endParaRPr lang="en-US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FNAL Milestones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26/9/12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M. Karppinen CERN TE-MSC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                           </a:t>
            </a:r>
            <a:fld id="{676F3EFD-C057-1140-A4AF-63009F0726D5}" type="slidenum">
              <a:rPr lang="en-US" smtClean="0"/>
              <a:pPr>
                <a:defRPr/>
              </a:pPr>
              <a:t>13</a:t>
            </a:fld>
            <a:endParaRPr lang="en-US" sz="1400" smtClean="0"/>
          </a:p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22298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838200"/>
            <a:ext cx="8583096" cy="5715000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Practice coils (2 m)</a:t>
            </a:r>
          </a:p>
          <a:p>
            <a:pPr lvl="1"/>
            <a:r>
              <a:rPr lang="en-US" dirty="0" smtClean="0"/>
              <a:t>Practice coils #1-#2 (Cu) 				Jun..Sep-12</a:t>
            </a:r>
          </a:p>
          <a:p>
            <a:pPr lvl="1"/>
            <a:r>
              <a:rPr lang="en-US" dirty="0"/>
              <a:t>Practice </a:t>
            </a:r>
            <a:r>
              <a:rPr lang="en-US" dirty="0" smtClean="0"/>
              <a:t>coil #3 (cored ITER Nb</a:t>
            </a:r>
            <a:r>
              <a:rPr lang="en-US" baseline="-25000" dirty="0" smtClean="0"/>
              <a:t>3</a:t>
            </a:r>
            <a:r>
              <a:rPr lang="en-US" dirty="0" smtClean="0"/>
              <a:t>Sn) </a:t>
            </a:r>
            <a:r>
              <a:rPr lang="en-US" dirty="0"/>
              <a:t>		</a:t>
            </a:r>
            <a:r>
              <a:rPr lang="en-US" dirty="0" smtClean="0"/>
              <a:t>	Oct..Nov-12</a:t>
            </a:r>
          </a:p>
          <a:p>
            <a:pPr lvl="1"/>
            <a:r>
              <a:rPr lang="en-US" dirty="0"/>
              <a:t>Practice coil </a:t>
            </a:r>
            <a:r>
              <a:rPr lang="en-US" dirty="0" smtClean="0"/>
              <a:t>#4 (cored LARP RRP 54/61) </a:t>
            </a:r>
            <a:r>
              <a:rPr lang="en-US" dirty="0"/>
              <a:t>		</a:t>
            </a:r>
            <a:r>
              <a:rPr lang="en-US" dirty="0" smtClean="0"/>
              <a:t>Nov..Jan-</a:t>
            </a:r>
            <a:r>
              <a:rPr lang="en-US" dirty="0"/>
              <a:t>12</a:t>
            </a:r>
          </a:p>
          <a:p>
            <a:pPr lvl="1"/>
            <a:r>
              <a:rPr lang="en-US" dirty="0" smtClean="0"/>
              <a:t>Mirror test @FNAL (TBC)				Feb-12</a:t>
            </a:r>
          </a:p>
          <a:p>
            <a:r>
              <a:rPr lang="en-US" dirty="0" smtClean="0"/>
              <a:t>2-in-1 Demonstrator (2 m)</a:t>
            </a:r>
          </a:p>
          <a:p>
            <a:pPr lvl="1"/>
            <a:r>
              <a:rPr lang="en-US" dirty="0" smtClean="0"/>
              <a:t>Coils for aperture-1 (cored RRP 108/127)		Jan..Apr-13</a:t>
            </a:r>
          </a:p>
          <a:p>
            <a:pPr lvl="1"/>
            <a:r>
              <a:rPr lang="en-US" dirty="0" smtClean="0"/>
              <a:t>1-in-1 assembly and test				Q2-13</a:t>
            </a:r>
          </a:p>
          <a:p>
            <a:pPr lvl="1"/>
            <a:r>
              <a:rPr lang="en-US" dirty="0" smtClean="0"/>
              <a:t>Coils for aperture-2 (cored PIT)		</a:t>
            </a:r>
            <a:r>
              <a:rPr lang="en-US" dirty="0"/>
              <a:t>	</a:t>
            </a:r>
            <a:r>
              <a:rPr lang="en-US" dirty="0" smtClean="0"/>
              <a:t>May..Jul-13</a:t>
            </a:r>
          </a:p>
          <a:p>
            <a:pPr lvl="1"/>
            <a:r>
              <a:rPr lang="en-US" dirty="0" smtClean="0"/>
              <a:t>1-in-1 assembly and test				Q3-13</a:t>
            </a:r>
          </a:p>
          <a:p>
            <a:pPr lvl="1"/>
            <a:r>
              <a:rPr lang="en-US" dirty="0" smtClean="0"/>
              <a:t>2-in-1 assembly and test				Q4-13</a:t>
            </a:r>
          </a:p>
          <a:p>
            <a:pPr lvl="1"/>
            <a:r>
              <a:rPr lang="en-US" dirty="0" smtClean="0"/>
              <a:t>Eventual coil design update (?)			</a:t>
            </a:r>
            <a:r>
              <a:rPr lang="en-US" dirty="0"/>
              <a:t>Q4-13..Q1-14</a:t>
            </a:r>
            <a:endParaRPr lang="en-US" dirty="0" smtClean="0"/>
          </a:p>
          <a:p>
            <a:endParaRPr lang="en-US" dirty="0" smtClean="0"/>
          </a:p>
          <a:p>
            <a:r>
              <a:rPr lang="en-US" sz="1900" i="1" dirty="0" smtClean="0"/>
              <a:t>5.5 m prototype magnet (Preliminary)</a:t>
            </a:r>
          </a:p>
          <a:p>
            <a:pPr lvl="1"/>
            <a:r>
              <a:rPr lang="en-US" sz="1600" dirty="0">
                <a:solidFill>
                  <a:srgbClr val="008000"/>
                </a:solidFill>
              </a:rPr>
              <a:t>Selection of mechanical concept			</a:t>
            </a:r>
            <a:r>
              <a:rPr lang="en-US" sz="1600" dirty="0" smtClean="0">
                <a:solidFill>
                  <a:srgbClr val="008000"/>
                </a:solidFill>
              </a:rPr>
              <a:t>Q1-14</a:t>
            </a:r>
            <a:r>
              <a:rPr lang="en-US" sz="1600" dirty="0" smtClean="0"/>
              <a:t> </a:t>
            </a:r>
            <a:endParaRPr lang="en-US" sz="1600" dirty="0"/>
          </a:p>
          <a:p>
            <a:pPr lvl="1"/>
            <a:r>
              <a:rPr lang="en-US" sz="1700" i="1" dirty="0" smtClean="0"/>
              <a:t>Tooling commissioning				Q4-13..Q1-14</a:t>
            </a:r>
          </a:p>
          <a:p>
            <a:pPr lvl="1"/>
            <a:r>
              <a:rPr lang="en-US" sz="1700" i="1" dirty="0" smtClean="0"/>
              <a:t>Practice coil (Cu)					Q1-14</a:t>
            </a:r>
          </a:p>
          <a:p>
            <a:pPr lvl="1"/>
            <a:r>
              <a:rPr lang="en-US" sz="1700" i="1" dirty="0" smtClean="0"/>
              <a:t>Practice coil (Nb</a:t>
            </a:r>
            <a:r>
              <a:rPr lang="en-US" sz="1700" i="1" baseline="-25000" dirty="0" smtClean="0"/>
              <a:t>3</a:t>
            </a:r>
            <a:r>
              <a:rPr lang="en-US" sz="1700" i="1" dirty="0" smtClean="0"/>
              <a:t>Sn)					Q2-14</a:t>
            </a:r>
          </a:p>
          <a:p>
            <a:pPr lvl="1"/>
            <a:r>
              <a:rPr lang="en-US" sz="1700" i="1" dirty="0" smtClean="0"/>
              <a:t>Coils for aperture-1 &amp; mirror tests			Q4-14</a:t>
            </a:r>
          </a:p>
          <a:p>
            <a:pPr lvl="1"/>
            <a:r>
              <a:rPr lang="en-US" sz="1700" i="1" dirty="0" smtClean="0"/>
              <a:t>Collared coil					Q1-15</a:t>
            </a:r>
          </a:p>
          <a:p>
            <a:pPr lvl="1"/>
            <a:r>
              <a:rPr lang="en-US" sz="1700" i="1" dirty="0" smtClean="0"/>
              <a:t>2-in-1 cold-mass and </a:t>
            </a:r>
            <a:r>
              <a:rPr lang="en-US" sz="1700" i="1" dirty="0" err="1" smtClean="0"/>
              <a:t>cryo</a:t>
            </a:r>
            <a:r>
              <a:rPr lang="en-US" sz="1700" i="1" dirty="0" smtClean="0"/>
              <a:t>-magnet			Q3-15</a:t>
            </a:r>
          </a:p>
          <a:p>
            <a:pPr lvl="1"/>
            <a:r>
              <a:rPr lang="en-US" sz="1700" i="1" dirty="0" smtClean="0"/>
              <a:t>Cold test						Q4-15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CERN Milestones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26/9/12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M. Karppinen CERN TE-MSC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                           </a:t>
            </a:r>
            <a:fld id="{676F3EFD-C057-1140-A4AF-63009F0726D5}" type="slidenum">
              <a:rPr lang="en-US" smtClean="0"/>
              <a:pPr>
                <a:defRPr/>
              </a:pPr>
              <a:t>14</a:t>
            </a:fld>
            <a:endParaRPr lang="en-US" sz="1400" smtClean="0"/>
          </a:p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45013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1" name="Picture 6" descr="Demo_Az.tiff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917" t="18294"/>
          <a:stretch>
            <a:fillRect/>
          </a:stretch>
        </p:blipFill>
        <p:spPr bwMode="auto">
          <a:xfrm>
            <a:off x="3111500" y="1719111"/>
            <a:ext cx="1989138" cy="1722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2" name="Picture 6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11500" y="744538"/>
            <a:ext cx="1570038" cy="1009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3" name="Title 1"/>
          <p:cNvSpPr>
            <a:spLocks noGrp="1"/>
          </p:cNvSpPr>
          <p:nvPr>
            <p:ph type="title"/>
          </p:nvPr>
        </p:nvSpPr>
        <p:spPr>
          <a:xfrm>
            <a:off x="908050" y="76200"/>
            <a:ext cx="7385050" cy="838200"/>
          </a:xfrm>
        </p:spPr>
        <p:txBody>
          <a:bodyPr/>
          <a:lstStyle/>
          <a:p>
            <a:pPr eaLnBrk="1" hangingPunct="1"/>
            <a:r>
              <a:rPr lang="en-US" dirty="0" smtClean="0">
                <a:latin typeface="Bookman Old Style" charset="0"/>
              </a:rPr>
              <a:t>Magnetic design: Coil Optimization</a:t>
            </a:r>
            <a:endParaRPr lang="en-US" dirty="0">
              <a:solidFill>
                <a:srgbClr val="FF0000"/>
              </a:solidFill>
              <a:latin typeface="Bookman Old Style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M. Karppinen CERN TE-MSC</a:t>
            </a:r>
            <a:endParaRPr lang="en-US" dirty="0"/>
          </a:p>
        </p:txBody>
      </p:sp>
      <p:sp>
        <p:nvSpPr>
          <p:cNvPr id="15365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B1169D39-DA0C-5245-AFCA-5FEAAB2446F4}" type="slidenum">
              <a:rPr lang="en-US" sz="1200"/>
              <a:pPr/>
              <a:t>15</a:t>
            </a:fld>
            <a:endParaRPr lang="en-US" sz="1200"/>
          </a:p>
        </p:txBody>
      </p:sp>
      <p:sp>
        <p:nvSpPr>
          <p:cNvPr id="15366" name="Content Placeholder 1"/>
          <p:cNvSpPr>
            <a:spLocks noGrp="1"/>
          </p:cNvSpPr>
          <p:nvPr>
            <p:ph idx="4294967295"/>
          </p:nvPr>
        </p:nvSpPr>
        <p:spPr>
          <a:xfrm>
            <a:off x="0" y="3776663"/>
            <a:ext cx="8610600" cy="2713037"/>
          </a:xfrm>
        </p:spPr>
        <p:txBody>
          <a:bodyPr/>
          <a:lstStyle/>
          <a:p>
            <a:r>
              <a:rPr lang="en-US" dirty="0" smtClean="0">
                <a:latin typeface="Bookman Old Style" charset="0"/>
                <a:cs typeface="Arial" charset="0"/>
              </a:rPr>
              <a:t>11.25 </a:t>
            </a:r>
            <a:r>
              <a:rPr lang="en-US" dirty="0">
                <a:latin typeface="Bookman Old Style" charset="0"/>
                <a:cs typeface="Arial" charset="0"/>
              </a:rPr>
              <a:t>T at 11.85 kA with 20% margin at 1.9 </a:t>
            </a:r>
            <a:r>
              <a:rPr lang="en-US" dirty="0" smtClean="0">
                <a:latin typeface="Bookman Old Style" charset="0"/>
                <a:cs typeface="Arial" charset="0"/>
              </a:rPr>
              <a:t>K in </a:t>
            </a:r>
          </a:p>
          <a:p>
            <a:r>
              <a:rPr lang="en-US" dirty="0" smtClean="0">
                <a:latin typeface="Bookman Old Style" charset="0"/>
                <a:cs typeface="Arial" charset="0"/>
              </a:rPr>
              <a:t>60 mm bore straight CM</a:t>
            </a:r>
            <a:endParaRPr lang="en-US" dirty="0">
              <a:latin typeface="Bookman Old Style" charset="0"/>
              <a:cs typeface="Arial" charset="0"/>
            </a:endParaRPr>
          </a:p>
          <a:p>
            <a:r>
              <a:rPr lang="en-US" dirty="0" smtClean="0">
                <a:latin typeface="Bookman Old Style" charset="0"/>
                <a:cs typeface="Arial" charset="0"/>
              </a:rPr>
              <a:t>Systematic field </a:t>
            </a:r>
            <a:r>
              <a:rPr lang="en-US" dirty="0">
                <a:latin typeface="Bookman Old Style" charset="0"/>
                <a:cs typeface="Arial" charset="0"/>
              </a:rPr>
              <a:t>errors below the 10</a:t>
            </a:r>
            <a:r>
              <a:rPr lang="en-US" baseline="30000" dirty="0">
                <a:latin typeface="Bookman Old Style" charset="0"/>
                <a:cs typeface="Arial" charset="0"/>
              </a:rPr>
              <a:t>-4</a:t>
            </a:r>
            <a:r>
              <a:rPr lang="en-US" dirty="0">
                <a:latin typeface="Bookman Old Style" charset="0"/>
                <a:cs typeface="Arial" charset="0"/>
              </a:rPr>
              <a:t> level </a:t>
            </a:r>
          </a:p>
          <a:p>
            <a:pPr eaLnBrk="1" hangingPunct="1"/>
            <a:r>
              <a:rPr lang="en-US" dirty="0">
                <a:latin typeface="Bookman Old Style" charset="0"/>
                <a:cs typeface="Arial" charset="0"/>
              </a:rPr>
              <a:t>6-block design, 56 turns (IL 22, OL 34)</a:t>
            </a:r>
          </a:p>
          <a:p>
            <a:r>
              <a:rPr lang="en-US" dirty="0">
                <a:latin typeface="Bookman Old Style" charset="0"/>
                <a:cs typeface="Arial" charset="0"/>
              </a:rPr>
              <a:t>14.85-mm-wide 40-strand Rutherford cable, no internal splice</a:t>
            </a:r>
          </a:p>
          <a:p>
            <a:r>
              <a:rPr lang="en-US" dirty="0" smtClean="0">
                <a:latin typeface="Bookman Old Style" charset="0"/>
                <a:cs typeface="Arial" charset="0"/>
              </a:rPr>
              <a:t>Coil </a:t>
            </a:r>
            <a:r>
              <a:rPr lang="en-US" dirty="0">
                <a:latin typeface="Bookman Old Style" charset="0"/>
                <a:cs typeface="Arial" charset="0"/>
              </a:rPr>
              <a:t>ends optimized for low field harmonics and minimum strain in the cable  </a:t>
            </a:r>
          </a:p>
        </p:txBody>
      </p:sp>
      <p:sp>
        <p:nvSpPr>
          <p:cNvPr id="15367" name="TextBox 9"/>
          <p:cNvSpPr txBox="1">
            <a:spLocks noChangeArrowheads="1"/>
          </p:cNvSpPr>
          <p:nvPr/>
        </p:nvSpPr>
        <p:spPr bwMode="auto">
          <a:xfrm>
            <a:off x="387480" y="3357675"/>
            <a:ext cx="2192394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1600" b="1" dirty="0"/>
              <a:t>B</a:t>
            </a:r>
            <a:r>
              <a:rPr lang="en-US" sz="1600" b="1" baseline="-25000" dirty="0"/>
              <a:t>0</a:t>
            </a:r>
            <a:r>
              <a:rPr lang="en-US" sz="1600" b="1" dirty="0"/>
              <a:t>(11.85 kA)  = </a:t>
            </a:r>
            <a:r>
              <a:rPr lang="en-US" sz="1600" b="1" dirty="0" smtClean="0"/>
              <a:t>11.25 </a:t>
            </a:r>
            <a:r>
              <a:rPr lang="en-US" sz="1600" b="1" dirty="0"/>
              <a:t>T</a:t>
            </a:r>
          </a:p>
        </p:txBody>
      </p:sp>
      <p:sp>
        <p:nvSpPr>
          <p:cNvPr id="15368" name="TextBox 11"/>
          <p:cNvSpPr txBox="1">
            <a:spLocks noChangeArrowheads="1"/>
          </p:cNvSpPr>
          <p:nvPr/>
        </p:nvSpPr>
        <p:spPr bwMode="auto">
          <a:xfrm>
            <a:off x="2916368" y="3367200"/>
            <a:ext cx="2152419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1600" b="1" dirty="0"/>
              <a:t>B</a:t>
            </a:r>
            <a:r>
              <a:rPr lang="en-US" sz="1600" b="1" baseline="-25000" dirty="0"/>
              <a:t>0</a:t>
            </a:r>
            <a:r>
              <a:rPr lang="en-US" sz="1600" b="1" dirty="0"/>
              <a:t>(11.85 kA) = 10.86 T</a:t>
            </a:r>
          </a:p>
        </p:txBody>
      </p:sp>
      <p:pic>
        <p:nvPicPr>
          <p:cNvPr id="15369" name="Picture 7" descr="DS_2in1_Pot_Inom.tiff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633" t="14706"/>
          <a:stretch>
            <a:fillRect/>
          </a:stretch>
        </p:blipFill>
        <p:spPr bwMode="auto">
          <a:xfrm>
            <a:off x="125413" y="853924"/>
            <a:ext cx="2806700" cy="2587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70" name="Picture 4" descr="Unknown.pn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9700" y="744538"/>
            <a:ext cx="3392488" cy="273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26/9/12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16640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itle 1"/>
          <p:cNvSpPr>
            <a:spLocks noGrp="1"/>
          </p:cNvSpPr>
          <p:nvPr>
            <p:ph type="title"/>
          </p:nvPr>
        </p:nvSpPr>
        <p:spPr>
          <a:xfrm>
            <a:off x="908050" y="76200"/>
            <a:ext cx="7385050" cy="838200"/>
          </a:xfrm>
        </p:spPr>
        <p:txBody>
          <a:bodyPr/>
          <a:lstStyle/>
          <a:p>
            <a:pPr eaLnBrk="1" hangingPunct="1"/>
            <a:r>
              <a:rPr lang="en-US" dirty="0" smtClean="0">
                <a:latin typeface="Bookman Old Style" charset="0"/>
              </a:rPr>
              <a:t>Magnetic Design: Yoke Optimization</a:t>
            </a:r>
            <a:endParaRPr lang="en-US" dirty="0">
              <a:latin typeface="Bookman Old Style" charset="0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M. Karppinen CERN TE-MSC</a:t>
            </a:r>
          </a:p>
        </p:txBody>
      </p:sp>
      <p:sp>
        <p:nvSpPr>
          <p:cNvPr id="16387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0D443642-4644-E946-B94B-140B0A4400C2}" type="slidenum">
              <a:rPr lang="en-US" sz="1200"/>
              <a:pPr/>
              <a:t>16</a:t>
            </a:fld>
            <a:endParaRPr lang="en-US" sz="1200"/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527050" y="1052513"/>
            <a:ext cx="8616950" cy="5715000"/>
          </a:xfrm>
        </p:spPr>
        <p:txBody>
          <a:bodyPr/>
          <a:lstStyle/>
          <a:p>
            <a:pPr eaLnBrk="1" hangingPunct="1">
              <a:defRPr/>
            </a:pPr>
            <a:endParaRPr lang="en-US" dirty="0" smtClean="0">
              <a:cs typeface="+mn-cs"/>
            </a:endParaRPr>
          </a:p>
          <a:p>
            <a:pPr eaLnBrk="1" hangingPunct="1">
              <a:defRPr/>
            </a:pPr>
            <a:endParaRPr lang="en-US" dirty="0" smtClean="0">
              <a:cs typeface="+mn-cs"/>
            </a:endParaRPr>
          </a:p>
          <a:p>
            <a:pPr eaLnBrk="1" hangingPunct="1">
              <a:defRPr/>
            </a:pPr>
            <a:endParaRPr lang="en-US" dirty="0" smtClean="0">
              <a:cs typeface="+mn-cs"/>
            </a:endParaRPr>
          </a:p>
          <a:p>
            <a:pPr eaLnBrk="1" hangingPunct="1">
              <a:defRPr/>
            </a:pPr>
            <a:endParaRPr lang="en-US" dirty="0" smtClean="0">
              <a:cs typeface="+mn-cs"/>
            </a:endParaRPr>
          </a:p>
          <a:p>
            <a:pPr eaLnBrk="1" hangingPunct="1">
              <a:defRPr/>
            </a:pPr>
            <a:endParaRPr lang="en-US" dirty="0" smtClean="0">
              <a:cs typeface="+mn-cs"/>
            </a:endParaRPr>
          </a:p>
          <a:p>
            <a:pPr marL="0" indent="0" eaLnBrk="1" hangingPunct="1">
              <a:buFont typeface="Wingdings" charset="0"/>
              <a:buNone/>
              <a:defRPr/>
            </a:pPr>
            <a:endParaRPr lang="en-US" dirty="0">
              <a:cs typeface="+mn-cs"/>
            </a:endParaRPr>
          </a:p>
          <a:p>
            <a:pPr marL="0" indent="0" eaLnBrk="1" hangingPunct="1">
              <a:buFont typeface="Wingdings" charset="0"/>
              <a:buNone/>
              <a:defRPr/>
            </a:pPr>
            <a:endParaRPr lang="en-US" dirty="0" smtClean="0">
              <a:cs typeface="+mn-cs"/>
            </a:endParaRPr>
          </a:p>
          <a:p>
            <a:pPr marL="0" indent="0" eaLnBrk="1" hangingPunct="1">
              <a:buFont typeface="Wingdings" charset="0"/>
              <a:buNone/>
              <a:defRPr/>
            </a:pPr>
            <a:endParaRPr lang="en-US" dirty="0" smtClean="0">
              <a:cs typeface="+mn-cs"/>
            </a:endParaRPr>
          </a:p>
          <a:p>
            <a:pPr eaLnBrk="1" hangingPunct="1">
              <a:defRPr/>
            </a:pPr>
            <a:r>
              <a:rPr lang="en-US" dirty="0" smtClean="0"/>
              <a:t>Saturation control</a:t>
            </a:r>
            <a:endParaRPr lang="en-US" dirty="0" smtClean="0">
              <a:cs typeface="+mn-cs"/>
            </a:endParaRPr>
          </a:p>
          <a:p>
            <a:pPr lvl="1" eaLnBrk="1" hangingPunct="1">
              <a:defRPr/>
            </a:pPr>
            <a:r>
              <a:rPr lang="en-US" dirty="0" smtClean="0"/>
              <a:t>The cut-outs on top of the aperture reduce the </a:t>
            </a:r>
            <a:r>
              <a:rPr lang="en-US" i="1" dirty="0" smtClean="0"/>
              <a:t>b</a:t>
            </a:r>
            <a:r>
              <a:rPr lang="en-US" baseline="-25000" dirty="0" smtClean="0"/>
              <a:t>3</a:t>
            </a:r>
            <a:r>
              <a:rPr lang="en-US" dirty="0" smtClean="0"/>
              <a:t> variation by 4.7 units as compared to a circular shape.</a:t>
            </a:r>
          </a:p>
          <a:p>
            <a:pPr lvl="1" eaLnBrk="1" hangingPunct="1">
              <a:defRPr/>
            </a:pPr>
            <a:r>
              <a:rPr lang="en-US" dirty="0" smtClean="0"/>
              <a:t>The holes in the yoke reduce the </a:t>
            </a:r>
            <a:r>
              <a:rPr lang="en-US" i="1" dirty="0" smtClean="0"/>
              <a:t>b</a:t>
            </a:r>
            <a:r>
              <a:rPr lang="en-US" baseline="-25000" dirty="0" smtClean="0"/>
              <a:t>3</a:t>
            </a:r>
            <a:r>
              <a:rPr lang="en-US" dirty="0" smtClean="0"/>
              <a:t> variation by 2.4 units. </a:t>
            </a:r>
          </a:p>
          <a:p>
            <a:pPr lvl="1" eaLnBrk="1" hangingPunct="1">
              <a:defRPr/>
            </a:pPr>
            <a:r>
              <a:rPr lang="en-US" dirty="0" smtClean="0"/>
              <a:t>The two holes in the yoke insert reduce the </a:t>
            </a:r>
            <a:r>
              <a:rPr lang="en-US" i="1" dirty="0" smtClean="0"/>
              <a:t>b</a:t>
            </a:r>
            <a:r>
              <a:rPr lang="en-US" baseline="-25000" dirty="0" smtClean="0"/>
              <a:t>2</a:t>
            </a:r>
            <a:r>
              <a:rPr lang="en-US" dirty="0" smtClean="0"/>
              <a:t> variation from 16 to 12 units. </a:t>
            </a:r>
          </a:p>
          <a:p>
            <a:pPr marL="0" indent="0" eaLnBrk="1" hangingPunct="1">
              <a:buFont typeface="Wingdings" charset="0"/>
              <a:buNone/>
              <a:defRPr/>
            </a:pPr>
            <a:endParaRPr lang="en-US" dirty="0" smtClean="0">
              <a:cs typeface="+mn-cs"/>
            </a:endParaRPr>
          </a:p>
        </p:txBody>
      </p:sp>
      <p:pic>
        <p:nvPicPr>
          <p:cNvPr id="16389" name="Picture 8" descr="Screen Shot 2011-09-29 at 18.41.49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13" y="911225"/>
            <a:ext cx="2828925" cy="2849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90" name="TextBox 9"/>
          <p:cNvSpPr txBox="1">
            <a:spLocks noChangeArrowheads="1"/>
          </p:cNvSpPr>
          <p:nvPr/>
        </p:nvSpPr>
        <p:spPr bwMode="auto">
          <a:xfrm>
            <a:off x="6756400" y="3668713"/>
            <a:ext cx="1774825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1200"/>
              <a:t>Relative permeability</a:t>
            </a:r>
          </a:p>
        </p:txBody>
      </p:sp>
      <p:sp>
        <p:nvSpPr>
          <p:cNvPr id="16391" name="TextBox 10"/>
          <p:cNvSpPr txBox="1">
            <a:spLocks noChangeArrowheads="1"/>
          </p:cNvSpPr>
          <p:nvPr/>
        </p:nvSpPr>
        <p:spPr bwMode="auto">
          <a:xfrm>
            <a:off x="3592513" y="3668713"/>
            <a:ext cx="1579562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1200"/>
              <a:t>Relative FQ (units)</a:t>
            </a:r>
          </a:p>
        </p:txBody>
      </p:sp>
      <p:pic>
        <p:nvPicPr>
          <p:cNvPr id="16392" name="Picture 7" descr="Twin_FQ_Film.gif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65438" y="911225"/>
            <a:ext cx="3038475" cy="2278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93" name="Picture 13" descr="Twin_muerFilm.gif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53113" y="911225"/>
            <a:ext cx="3290887" cy="2466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26/9/12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0071572"/>
      </p:ext>
    </p:extLst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Title 2"/>
          <p:cNvSpPr>
            <a:spLocks noGrp="1"/>
          </p:cNvSpPr>
          <p:nvPr>
            <p:ph type="title"/>
          </p:nvPr>
        </p:nvSpPr>
        <p:spPr>
          <a:xfrm>
            <a:off x="1143000" y="152400"/>
            <a:ext cx="7464425" cy="6858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>
                <a:latin typeface="+mn-lt"/>
                <a:ea typeface="+mj-ea"/>
                <a:cs typeface="Arial" charset="0"/>
              </a:rPr>
              <a:t>11 T Model Dipole Magnetic Parameters</a:t>
            </a:r>
          </a:p>
        </p:txBody>
      </p:sp>
      <p:sp>
        <p:nvSpPr>
          <p:cNvPr id="12292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C2667122-F13E-404D-BD44-1F9D0BDE6B08}" type="slidenum">
              <a:rPr lang="en-US" sz="1200"/>
              <a:pPr/>
              <a:t>17</a:t>
            </a:fld>
            <a:endParaRPr lang="en-US" sz="1200"/>
          </a:p>
        </p:txBody>
      </p:sp>
      <p:sp>
        <p:nvSpPr>
          <p:cNvPr id="12293" name="Footer Placeholder 5"/>
          <p:cNvSpPr>
            <a:spLocks noGrp="1"/>
          </p:cNvSpPr>
          <p:nvPr>
            <p:ph type="ftr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1200">
                <a:cs typeface="Times New Roman" charset="0"/>
              </a:rPr>
              <a:t>M. Karppinen CERN TE-MSC</a:t>
            </a:r>
          </a:p>
        </p:txBody>
      </p:sp>
      <p:graphicFrame>
        <p:nvGraphicFramePr>
          <p:cNvPr id="12294" name="Object 5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94320809"/>
              </p:ext>
            </p:extLst>
          </p:nvPr>
        </p:nvGraphicFramePr>
        <p:xfrm>
          <a:off x="90488" y="1166813"/>
          <a:ext cx="10393362" cy="52022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38" name="Document" r:id="rId4" imgW="8940800" imgH="4762500" progId="Word.Document.12">
                  <p:embed/>
                </p:oleObj>
              </mc:Choice>
              <mc:Fallback>
                <p:oleObj name="Document" r:id="rId4" imgW="8940800" imgH="4762500" progId="Word.Document.12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0488" y="1166813"/>
                        <a:ext cx="10393362" cy="52022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26/9/12</a:t>
            </a:r>
            <a:endParaRPr lang="en-US"/>
          </a:p>
        </p:txBody>
      </p:sp>
      <p:pic>
        <p:nvPicPr>
          <p:cNvPr id="7" name="Picture 6" descr="yokeassy.png"/>
          <p:cNvPicPr/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370"/>
          <a:stretch/>
        </p:blipFill>
        <p:spPr>
          <a:xfrm>
            <a:off x="8112915" y="1713736"/>
            <a:ext cx="816345" cy="15202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713880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74782" y="838200"/>
            <a:ext cx="8680828" cy="5715000"/>
          </a:xfrm>
        </p:spPr>
        <p:txBody>
          <a:bodyPr/>
          <a:lstStyle/>
          <a:p>
            <a:r>
              <a:rPr lang="en-US" dirty="0" smtClean="0"/>
              <a:t>Separate collared coils</a:t>
            </a:r>
          </a:p>
          <a:p>
            <a:pPr lvl="1"/>
            <a:r>
              <a:rPr lang="en-US" dirty="0"/>
              <a:t>Most of the coil pre-stress obtained by collaring</a:t>
            </a:r>
          </a:p>
          <a:p>
            <a:pPr lvl="1"/>
            <a:r>
              <a:rPr lang="en-US" dirty="0" smtClean="0"/>
              <a:t>Symmetric loading</a:t>
            </a:r>
          </a:p>
          <a:p>
            <a:pPr lvl="1"/>
            <a:r>
              <a:rPr lang="en-US" dirty="0" smtClean="0"/>
              <a:t>Better control of pre-stress</a:t>
            </a:r>
          </a:p>
          <a:p>
            <a:pPr lvl="1"/>
            <a:r>
              <a:rPr lang="en-US" dirty="0" smtClean="0"/>
              <a:t>Testing </a:t>
            </a:r>
            <a:r>
              <a:rPr lang="en-US" dirty="0"/>
              <a:t>of collared coils in 1-in-1 </a:t>
            </a:r>
            <a:r>
              <a:rPr lang="en-US" dirty="0" smtClean="0"/>
              <a:t>structure</a:t>
            </a:r>
          </a:p>
          <a:p>
            <a:r>
              <a:rPr lang="en-US" dirty="0" smtClean="0"/>
              <a:t>Vertically split yoke </a:t>
            </a:r>
          </a:p>
          <a:p>
            <a:pPr lvl="1"/>
            <a:r>
              <a:rPr lang="en-US" dirty="0" smtClean="0"/>
              <a:t>Assembly process less influenced by friction (vs. horizontal split)</a:t>
            </a:r>
          </a:p>
          <a:p>
            <a:pPr lvl="1"/>
            <a:r>
              <a:rPr lang="en-US" dirty="0" smtClean="0"/>
              <a:t>Closed gap at RT and up to 12 T to provide rigid support for the collared coil</a:t>
            </a:r>
          </a:p>
          <a:p>
            <a:pPr lvl="1"/>
            <a:r>
              <a:rPr lang="en-US" dirty="0" smtClean="0"/>
              <a:t>Better controlled (collared) coil deformation</a:t>
            </a:r>
          </a:p>
          <a:p>
            <a:r>
              <a:rPr lang="en-US" dirty="0" smtClean="0"/>
              <a:t>Welded stainless steel skin</a:t>
            </a:r>
          </a:p>
          <a:p>
            <a:r>
              <a:rPr lang="en-US" dirty="0" smtClean="0"/>
              <a:t>Coil pre-stress </a:t>
            </a:r>
          </a:p>
          <a:p>
            <a:pPr lvl="1"/>
            <a:r>
              <a:rPr lang="en-US" dirty="0"/>
              <a:t>W</a:t>
            </a:r>
            <a:r>
              <a:rPr lang="en-US" dirty="0" smtClean="0"/>
              <a:t>ithin 0..-165 </a:t>
            </a:r>
            <a:r>
              <a:rPr lang="en-US" dirty="0" err="1" smtClean="0"/>
              <a:t>MPa</a:t>
            </a:r>
            <a:r>
              <a:rPr lang="en-US" dirty="0" smtClean="0"/>
              <a:t> at all times</a:t>
            </a:r>
          </a:p>
          <a:p>
            <a:pPr lvl="1"/>
            <a:r>
              <a:rPr lang="en-US" dirty="0" smtClean="0"/>
              <a:t>Minimal elliptic deformation</a:t>
            </a:r>
          </a:p>
          <a:p>
            <a:pPr lvl="1"/>
            <a:r>
              <a:rPr lang="en-US" dirty="0"/>
              <a:t>Minimal stress gradient in the coils</a:t>
            </a:r>
          </a:p>
          <a:p>
            <a:pPr lvl="1"/>
            <a:r>
              <a:rPr lang="en-US" dirty="0"/>
              <a:t>Easy tuning of pre-loading by shimming</a:t>
            </a:r>
          </a:p>
          <a:p>
            <a:pPr lvl="1"/>
            <a:r>
              <a:rPr lang="en-US" dirty="0" smtClean="0"/>
              <a:t>Minimize discontinuous loading and shear stress (end regions)</a:t>
            </a:r>
          </a:p>
          <a:p>
            <a:pPr lvl="1"/>
            <a:endParaRPr lang="en-US" dirty="0" smtClean="0"/>
          </a:p>
          <a:p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Mechanical Design Choices &amp; Goals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26/9/12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dirty="0" smtClean="0"/>
              <a:t>M. Karppinen CERN TE-MSC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D755AEF-9DC5-354D-9EBE-8B71449914B6}" type="slidenum">
              <a:rPr lang="en-US" smtClean="0"/>
              <a:pPr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39795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PlotPlot.psd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006" y="1741754"/>
            <a:ext cx="7916194" cy="3887669"/>
          </a:xfrm>
          <a:prstGeom prst="rect">
            <a:avLst/>
          </a:prstGeom>
        </p:spPr>
      </p:pic>
      <p:pic>
        <p:nvPicPr>
          <p:cNvPr id="8" name="Picture 7" descr="yokeassy.png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370"/>
          <a:stretch/>
        </p:blipFill>
        <p:spPr>
          <a:xfrm>
            <a:off x="4754979" y="1615049"/>
            <a:ext cx="2113051" cy="4125176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 smtClean="0"/>
              <a:t>               </a:t>
            </a:r>
            <a:r>
              <a:rPr lang="en-US" sz="2800" dirty="0" smtClean="0"/>
              <a:t>CERN			</a:t>
            </a:r>
            <a:r>
              <a:rPr lang="en-US" sz="2800" dirty="0"/>
              <a:t>	</a:t>
            </a:r>
            <a:r>
              <a:rPr lang="en-US" sz="2800" dirty="0" smtClean="0"/>
              <a:t>   FNAL</a:t>
            </a:r>
            <a:endParaRPr lang="en-US" sz="28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Mechanical Design Concepts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26/9/12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D755AEF-9DC5-354D-9EBE-8B71449914B6}" type="slidenum">
              <a:rPr lang="en-US" smtClean="0"/>
              <a:pPr/>
              <a:t>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M. Karppinen CERN TE-MSC</a:t>
            </a:r>
            <a:endParaRPr lang="en-US"/>
          </a:p>
        </p:txBody>
      </p:sp>
      <p:pic>
        <p:nvPicPr>
          <p:cNvPr id="10" name="Picture 9" descr="DEMOcollared_coil_assembly.jpg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291" r="8765" b="12059"/>
          <a:stretch/>
        </p:blipFill>
        <p:spPr>
          <a:xfrm>
            <a:off x="4964716" y="1624061"/>
            <a:ext cx="3970712" cy="3927478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978312" y="5833130"/>
            <a:ext cx="25852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Pole loading </a:t>
            </a:r>
            <a:r>
              <a:rPr lang="en-US" sz="2000" dirty="0"/>
              <a:t>d</a:t>
            </a:r>
            <a:r>
              <a:rPr lang="en-US" sz="2000" dirty="0" smtClean="0"/>
              <a:t>esign</a:t>
            </a:r>
            <a:endParaRPr lang="en-US" sz="2000" dirty="0"/>
          </a:p>
        </p:txBody>
      </p:sp>
      <p:sp>
        <p:nvSpPr>
          <p:cNvPr id="12" name="TextBox 11"/>
          <p:cNvSpPr txBox="1"/>
          <p:nvPr/>
        </p:nvSpPr>
        <p:spPr>
          <a:xfrm>
            <a:off x="5315593" y="5833130"/>
            <a:ext cx="294947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Integrated pole </a:t>
            </a:r>
            <a:r>
              <a:rPr lang="en-US" sz="2000" dirty="0"/>
              <a:t>d</a:t>
            </a:r>
            <a:r>
              <a:rPr lang="en-US" sz="2000" dirty="0" smtClean="0"/>
              <a:t>esign</a:t>
            </a:r>
            <a:endParaRPr lang="en-US" sz="2000" dirty="0"/>
          </a:p>
        </p:txBody>
      </p:sp>
      <p:pic>
        <p:nvPicPr>
          <p:cNvPr id="15" name="Picture 14" descr="2in1_Assy.jpg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63" r="55063"/>
          <a:stretch/>
        </p:blipFill>
        <p:spPr>
          <a:xfrm>
            <a:off x="2493911" y="1615049"/>
            <a:ext cx="2073715" cy="4125176"/>
          </a:xfrm>
          <a:prstGeom prst="rect">
            <a:avLst/>
          </a:prstGeom>
        </p:spPr>
      </p:pic>
      <p:pic>
        <p:nvPicPr>
          <p:cNvPr id="16" name="Picture 15" descr="CollaredCoilAssy.jpg"/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403" r="12390"/>
          <a:stretch/>
        </p:blipFill>
        <p:spPr>
          <a:xfrm>
            <a:off x="774166" y="1615049"/>
            <a:ext cx="4083211" cy="40041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60995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Contributions &amp; Acknowledgements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27/9/12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68657B7-95E3-CB41-9B2B-C1AA0798F9A9}" type="slidenum">
              <a:rPr lang="en-US" smtClean="0"/>
              <a:t>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M. Karppinen CERN TE-MSC</a:t>
            </a:r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226804" y="1185919"/>
            <a:ext cx="8612396" cy="53860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>
              <a:buNone/>
            </a:pPr>
            <a:endParaRPr lang="en-US" i="1" dirty="0" smtClean="0"/>
          </a:p>
          <a:p>
            <a:pPr marL="0" indent="0">
              <a:buNone/>
            </a:pPr>
            <a:r>
              <a:rPr lang="en-US" i="1" dirty="0"/>
              <a:t>FNAL:</a:t>
            </a:r>
          </a:p>
          <a:p>
            <a:pPr marL="0" indent="0">
              <a:buNone/>
            </a:pPr>
            <a:r>
              <a:rPr lang="en-US" i="1" dirty="0"/>
              <a:t>N, Andreev, G. </a:t>
            </a:r>
            <a:r>
              <a:rPr lang="en-US" i="1" dirty="0" err="1"/>
              <a:t>Apollinari</a:t>
            </a:r>
            <a:r>
              <a:rPr lang="en-US" i="1" dirty="0"/>
              <a:t>, E. </a:t>
            </a:r>
            <a:r>
              <a:rPr lang="en-US" i="1" dirty="0" err="1"/>
              <a:t>Bartzi</a:t>
            </a:r>
            <a:r>
              <a:rPr lang="en-US" i="1" dirty="0"/>
              <a:t>, R. </a:t>
            </a:r>
            <a:r>
              <a:rPr lang="en-US" i="1" dirty="0" err="1"/>
              <a:t>Bossert</a:t>
            </a:r>
            <a:r>
              <a:rPr lang="en-US" i="1" dirty="0"/>
              <a:t>, </a:t>
            </a:r>
            <a:r>
              <a:rPr lang="en-US" i="1" dirty="0" smtClean="0"/>
              <a:t>G. </a:t>
            </a:r>
            <a:r>
              <a:rPr lang="en-US" i="1" dirty="0" err="1" smtClean="0"/>
              <a:t>Chlachidze</a:t>
            </a:r>
            <a:r>
              <a:rPr lang="en-US" i="1" dirty="0" smtClean="0"/>
              <a:t>,</a:t>
            </a:r>
          </a:p>
          <a:p>
            <a:pPr marL="0" indent="0">
              <a:buNone/>
            </a:pPr>
            <a:r>
              <a:rPr lang="en-US" i="1" dirty="0" smtClean="0"/>
              <a:t>F</a:t>
            </a:r>
            <a:r>
              <a:rPr lang="en-US" i="1" dirty="0"/>
              <a:t>. </a:t>
            </a:r>
            <a:r>
              <a:rPr lang="en-US" i="1" dirty="0" err="1"/>
              <a:t>Nobrega</a:t>
            </a:r>
            <a:r>
              <a:rPr lang="en-US" i="1" dirty="0"/>
              <a:t>, I. </a:t>
            </a:r>
            <a:r>
              <a:rPr lang="en-US" i="1" dirty="0" err="1"/>
              <a:t>Novitski</a:t>
            </a:r>
            <a:r>
              <a:rPr lang="en-US" i="1" dirty="0"/>
              <a:t>, G. Wilson, A. </a:t>
            </a:r>
            <a:r>
              <a:rPr lang="en-US" i="1" dirty="0" err="1" smtClean="0"/>
              <a:t>Zlobin</a:t>
            </a:r>
            <a:r>
              <a:rPr lang="en-US" i="1" dirty="0" smtClean="0"/>
              <a:t>,...</a:t>
            </a:r>
            <a:endParaRPr lang="en-US" i="1" dirty="0"/>
          </a:p>
          <a:p>
            <a:pPr marL="0" indent="0">
              <a:buNone/>
            </a:pPr>
            <a:endParaRPr lang="en-US" i="1" dirty="0"/>
          </a:p>
          <a:p>
            <a:pPr marL="0" indent="0">
              <a:buNone/>
            </a:pPr>
            <a:r>
              <a:rPr lang="en-US" i="1" dirty="0" smtClean="0"/>
              <a:t>CERN:</a:t>
            </a:r>
          </a:p>
          <a:p>
            <a:pPr marL="0" indent="0">
              <a:buNone/>
            </a:pPr>
            <a:r>
              <a:rPr lang="en-US" i="1" dirty="0" smtClean="0"/>
              <a:t>B</a:t>
            </a:r>
            <a:r>
              <a:rPr lang="en-US" i="1" dirty="0"/>
              <a:t>. </a:t>
            </a:r>
            <a:r>
              <a:rPr lang="en-US" i="1" dirty="0" err="1" smtClean="0"/>
              <a:t>Auchmann</a:t>
            </a:r>
            <a:r>
              <a:rPr lang="en-US" i="1" dirty="0" smtClean="0"/>
              <a:t>, A. </a:t>
            </a:r>
            <a:r>
              <a:rPr lang="en-US" i="1" dirty="0" err="1" smtClean="0"/>
              <a:t>Ballarino</a:t>
            </a:r>
            <a:r>
              <a:rPr lang="en-US" i="1" dirty="0"/>
              <a:t>, </a:t>
            </a:r>
            <a:r>
              <a:rPr lang="en-US" i="1" dirty="0" smtClean="0"/>
              <a:t>A. </a:t>
            </a:r>
            <a:r>
              <a:rPr lang="en-US" i="1" dirty="0" err="1" smtClean="0"/>
              <a:t>Bonasia</a:t>
            </a:r>
            <a:r>
              <a:rPr lang="en-US" i="1" dirty="0" smtClean="0"/>
              <a:t>, S. Bermudez, </a:t>
            </a:r>
          </a:p>
          <a:p>
            <a:pPr marL="0" indent="0">
              <a:buNone/>
            </a:pPr>
            <a:r>
              <a:rPr lang="en-US" i="1" dirty="0" smtClean="0"/>
              <a:t>N. </a:t>
            </a:r>
            <a:r>
              <a:rPr lang="en-US" i="1" dirty="0" err="1" smtClean="0"/>
              <a:t>Bourcey</a:t>
            </a:r>
            <a:r>
              <a:rPr lang="en-US" i="1" dirty="0" smtClean="0"/>
              <a:t>, </a:t>
            </a:r>
            <a:r>
              <a:rPr lang="en-US" i="1" dirty="0"/>
              <a:t>A. </a:t>
            </a:r>
            <a:r>
              <a:rPr lang="en-US" i="1" dirty="0" err="1" smtClean="0"/>
              <a:t>Cherif</a:t>
            </a:r>
            <a:r>
              <a:rPr lang="en-US" i="1" dirty="0" smtClean="0"/>
              <a:t>, S. Clement, A</a:t>
            </a:r>
            <a:r>
              <a:rPr lang="en-US" i="1" dirty="0" smtClean="0"/>
              <a:t>. </a:t>
            </a:r>
            <a:r>
              <a:rPr lang="en-US" i="1" dirty="0" err="1" smtClean="0"/>
              <a:t>Gerardin</a:t>
            </a:r>
            <a:r>
              <a:rPr lang="en-US" i="1" dirty="0" smtClean="0"/>
              <a:t>, M. </a:t>
            </a:r>
            <a:r>
              <a:rPr lang="en-US" i="1" dirty="0" err="1" smtClean="0"/>
              <a:t>Guinchard</a:t>
            </a:r>
            <a:r>
              <a:rPr lang="en-US" i="1" dirty="0" smtClean="0"/>
              <a:t>, L. </a:t>
            </a:r>
            <a:r>
              <a:rPr lang="en-US" i="1" dirty="0" err="1" smtClean="0"/>
              <a:t>Bottura</a:t>
            </a:r>
            <a:r>
              <a:rPr lang="en-US" i="1" dirty="0" smtClean="0"/>
              <a:t>, </a:t>
            </a:r>
            <a:r>
              <a:rPr lang="en-US" i="1" dirty="0" smtClean="0"/>
              <a:t>C</a:t>
            </a:r>
            <a:r>
              <a:rPr lang="en-US" i="1" dirty="0" smtClean="0"/>
              <a:t>. Kokkinos, B. </a:t>
            </a:r>
            <a:r>
              <a:rPr lang="en-US" i="1" dirty="0" err="1" smtClean="0"/>
              <a:t>Favrat</a:t>
            </a:r>
            <a:r>
              <a:rPr lang="en-US" i="1" dirty="0" smtClean="0"/>
              <a:t>, L. Favre, C. </a:t>
            </a:r>
            <a:r>
              <a:rPr lang="en-US" i="1" dirty="0" err="1" smtClean="0"/>
              <a:t>Fernandes</a:t>
            </a:r>
            <a:r>
              <a:rPr lang="en-US" i="1" dirty="0" smtClean="0"/>
              <a:t>,  P. </a:t>
            </a:r>
            <a:r>
              <a:rPr lang="en-US" i="1" dirty="0" err="1" smtClean="0"/>
              <a:t>Fessia</a:t>
            </a:r>
            <a:r>
              <a:rPr lang="en-US" i="1" dirty="0" smtClean="0"/>
              <a:t>, </a:t>
            </a:r>
            <a:r>
              <a:rPr lang="en-US" i="1" dirty="0" smtClean="0"/>
              <a:t>R. Gauthier, </a:t>
            </a:r>
            <a:r>
              <a:rPr lang="en-US" i="1" dirty="0" smtClean="0"/>
              <a:t>B</a:t>
            </a:r>
            <a:r>
              <a:rPr lang="en-US" i="1" dirty="0" smtClean="0"/>
              <a:t>. </a:t>
            </a:r>
            <a:r>
              <a:rPr lang="en-US" i="1" dirty="0" err="1" smtClean="0"/>
              <a:t>Holzer</a:t>
            </a:r>
            <a:r>
              <a:rPr lang="en-US" i="1" dirty="0" smtClean="0"/>
              <a:t>, G. Kirby, F. </a:t>
            </a:r>
            <a:r>
              <a:rPr lang="en-US" i="1" dirty="0" err="1" smtClean="0"/>
              <a:t>Lackner</a:t>
            </a:r>
            <a:r>
              <a:rPr lang="en-US" i="1" dirty="0" smtClean="0"/>
              <a:t>, G. Maury, J. </a:t>
            </a:r>
            <a:r>
              <a:rPr lang="en-US" i="1" dirty="0" err="1" smtClean="0"/>
              <a:t>Mazet</a:t>
            </a:r>
            <a:r>
              <a:rPr lang="en-US" i="1" dirty="0" smtClean="0"/>
              <a:t>, N. Mena, </a:t>
            </a:r>
            <a:r>
              <a:rPr lang="en-US" i="1" dirty="0" smtClean="0"/>
              <a:t>R. Moron-</a:t>
            </a:r>
            <a:r>
              <a:rPr lang="en-US" i="1" dirty="0" err="1" smtClean="0"/>
              <a:t>Ballester</a:t>
            </a:r>
            <a:r>
              <a:rPr lang="en-US" i="1" dirty="0" smtClean="0"/>
              <a:t>, J</a:t>
            </a:r>
            <a:r>
              <a:rPr lang="en-US" i="1" dirty="0" smtClean="0"/>
              <a:t>-M. </a:t>
            </a:r>
            <a:r>
              <a:rPr lang="en-US" i="1" dirty="0" err="1" smtClean="0"/>
              <a:t>Mucher</a:t>
            </a:r>
            <a:r>
              <a:rPr lang="en-US" i="1" dirty="0" smtClean="0"/>
              <a:t>, </a:t>
            </a:r>
            <a:endParaRPr lang="en-US" i="1" dirty="0" smtClean="0"/>
          </a:p>
          <a:p>
            <a:pPr marL="0" indent="0">
              <a:buNone/>
            </a:pPr>
            <a:r>
              <a:rPr lang="en-US" i="1" dirty="0" smtClean="0"/>
              <a:t>J</a:t>
            </a:r>
            <a:r>
              <a:rPr lang="en-US" i="1" dirty="0" smtClean="0"/>
              <a:t>. </a:t>
            </a:r>
            <a:r>
              <a:rPr lang="en-US" i="1" dirty="0" err="1" smtClean="0"/>
              <a:t>Murtomaki</a:t>
            </a:r>
            <a:r>
              <a:rPr lang="en-US" i="1" dirty="0"/>
              <a:t>, L. </a:t>
            </a:r>
            <a:r>
              <a:rPr lang="en-US" i="1" dirty="0" err="1" smtClean="0"/>
              <a:t>Oberli</a:t>
            </a:r>
            <a:r>
              <a:rPr lang="en-US" i="1" dirty="0" smtClean="0"/>
              <a:t>, </a:t>
            </a:r>
            <a:r>
              <a:rPr lang="en-US" i="1" dirty="0" smtClean="0"/>
              <a:t>J</a:t>
            </a:r>
            <a:r>
              <a:rPr lang="en-US" i="1" dirty="0" smtClean="0"/>
              <a:t>-C. Perez</a:t>
            </a:r>
            <a:r>
              <a:rPr lang="en-US" i="1" dirty="0"/>
              <a:t>, L. </a:t>
            </a:r>
            <a:r>
              <a:rPr lang="en-US" i="1" dirty="0" smtClean="0"/>
              <a:t>Rossi, </a:t>
            </a:r>
            <a:r>
              <a:rPr lang="en-US" i="1" dirty="0" smtClean="0"/>
              <a:t>T</a:t>
            </a:r>
            <a:r>
              <a:rPr lang="en-US" i="1" dirty="0" smtClean="0"/>
              <a:t>. </a:t>
            </a:r>
            <a:r>
              <a:rPr lang="en-US" i="1" dirty="0" err="1" smtClean="0"/>
              <a:t>Sahner</a:t>
            </a:r>
            <a:r>
              <a:rPr lang="en-US" i="1" dirty="0"/>
              <a:t>, </a:t>
            </a:r>
            <a:endParaRPr lang="en-US" i="1" dirty="0" smtClean="0"/>
          </a:p>
          <a:p>
            <a:pPr marL="0" indent="0">
              <a:buNone/>
            </a:pPr>
            <a:r>
              <a:rPr lang="en-US" i="1" dirty="0" smtClean="0"/>
              <a:t>F</a:t>
            </a:r>
            <a:r>
              <a:rPr lang="en-US" i="1" dirty="0"/>
              <a:t>. </a:t>
            </a:r>
            <a:r>
              <a:rPr lang="en-US" i="1" dirty="0" err="1" smtClean="0"/>
              <a:t>Savary</a:t>
            </a:r>
            <a:r>
              <a:rPr lang="en-US" i="1" dirty="0" smtClean="0"/>
              <a:t>, J</a:t>
            </a:r>
            <a:r>
              <a:rPr lang="en-US" i="1" dirty="0"/>
              <a:t>.-M. </a:t>
            </a:r>
            <a:r>
              <a:rPr lang="en-US" i="1" dirty="0" err="1" smtClean="0"/>
              <a:t>Scigliutto</a:t>
            </a:r>
            <a:r>
              <a:rPr lang="en-US" i="1" dirty="0" smtClean="0"/>
              <a:t>, L</a:t>
            </a:r>
            <a:r>
              <a:rPr lang="en-US" i="1" dirty="0" smtClean="0"/>
              <a:t>. </a:t>
            </a:r>
            <a:r>
              <a:rPr lang="en-US" i="1" dirty="0" err="1" smtClean="0"/>
              <a:t>Remandet</a:t>
            </a:r>
            <a:r>
              <a:rPr lang="en-US" i="1" dirty="0" smtClean="0"/>
              <a:t>, S. </a:t>
            </a:r>
            <a:r>
              <a:rPr lang="en-US" i="1" dirty="0" err="1" smtClean="0"/>
              <a:t>Russenschuck</a:t>
            </a:r>
            <a:r>
              <a:rPr lang="en-US" i="1" dirty="0" smtClean="0"/>
              <a:t>, </a:t>
            </a:r>
          </a:p>
          <a:p>
            <a:pPr marL="0" indent="0">
              <a:buNone/>
            </a:pPr>
            <a:r>
              <a:rPr lang="en-US" i="1" dirty="0" smtClean="0"/>
              <a:t>S</a:t>
            </a:r>
            <a:r>
              <a:rPr lang="en-US" i="1" dirty="0" smtClean="0"/>
              <a:t>. </a:t>
            </a:r>
            <a:r>
              <a:rPr lang="en-US" i="1" dirty="0" err="1" smtClean="0"/>
              <a:t>Sgobba</a:t>
            </a:r>
            <a:r>
              <a:rPr lang="en-US" i="1" dirty="0" smtClean="0"/>
              <a:t>, </a:t>
            </a:r>
            <a:r>
              <a:rPr lang="en-US" i="1" dirty="0"/>
              <a:t>E. </a:t>
            </a:r>
            <a:r>
              <a:rPr lang="en-US" i="1" dirty="0" err="1" smtClean="0"/>
              <a:t>Todesco</a:t>
            </a:r>
            <a:r>
              <a:rPr lang="en-US" i="1" dirty="0" smtClean="0"/>
              <a:t>, D</a:t>
            </a:r>
            <a:r>
              <a:rPr lang="en-US" i="1" dirty="0"/>
              <a:t>. </a:t>
            </a:r>
            <a:r>
              <a:rPr lang="en-US" i="1" dirty="0" err="1" smtClean="0"/>
              <a:t>Tsirigkas</a:t>
            </a:r>
            <a:r>
              <a:rPr lang="en-US" i="1" dirty="0" smtClean="0"/>
              <a:t>,</a:t>
            </a:r>
            <a:r>
              <a:rPr lang="en-US" i="1" dirty="0" smtClean="0"/>
              <a:t>...</a:t>
            </a:r>
          </a:p>
          <a:p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9287335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Joint development program between CERN and FNAL underway since Oct-</a:t>
            </a:r>
            <a:r>
              <a:rPr lang="en-US" dirty="0" smtClean="0"/>
              <a:t>2010, with a goal of building a 5.5-m-long prototype by 2015</a:t>
            </a:r>
          </a:p>
          <a:p>
            <a:r>
              <a:rPr lang="en-US" dirty="0" smtClean="0"/>
              <a:t>1</a:t>
            </a:r>
            <a:r>
              <a:rPr lang="en-US" baseline="30000" dirty="0" smtClean="0"/>
              <a:t>st</a:t>
            </a:r>
            <a:r>
              <a:rPr lang="en-US" dirty="0" smtClean="0"/>
              <a:t> Phase of the program has been completed</a:t>
            </a:r>
          </a:p>
          <a:p>
            <a:r>
              <a:rPr lang="en-US" dirty="0" smtClean="0"/>
              <a:t>Several lessons have been learned and will be discussed in this review</a:t>
            </a:r>
          </a:p>
          <a:p>
            <a:r>
              <a:rPr lang="en-US" dirty="0" smtClean="0"/>
              <a:t>Transfer of FNAL coil fabrication technology to CERN is well underway</a:t>
            </a:r>
          </a:p>
          <a:p>
            <a:r>
              <a:rPr lang="en-US" dirty="0" smtClean="0"/>
              <a:t>Two mechanical concepts of the 2-in-1 demonstrator magnets will be built</a:t>
            </a:r>
          </a:p>
          <a:p>
            <a:r>
              <a:rPr lang="en-US" dirty="0" smtClean="0"/>
              <a:t>Practice coil winding is in progress at CERN</a:t>
            </a:r>
          </a:p>
          <a:p>
            <a:r>
              <a:rPr lang="en-US" dirty="0" smtClean="0"/>
              <a:t>Work on the 5.5-m-long tooling has commenced</a:t>
            </a:r>
          </a:p>
          <a:p>
            <a:r>
              <a:rPr lang="en-US" dirty="0" smtClean="0"/>
              <a:t>Several R&amp;D topics are being investigated serving also the interest of other HFM programs 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26/9/12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D755AEF-9DC5-354D-9EBE-8B71449914B6}" type="slidenum">
              <a:rPr lang="en-US" smtClean="0"/>
              <a:pPr/>
              <a:t>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M. Karppinen CERN TE-MSC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58086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143000"/>
            <a:ext cx="8305800" cy="5410200"/>
          </a:xfrm>
        </p:spPr>
        <p:txBody>
          <a:bodyPr/>
          <a:lstStyle/>
          <a:p>
            <a:r>
              <a:rPr lang="en-US" dirty="0" smtClean="0"/>
              <a:t>DS upgrade</a:t>
            </a:r>
          </a:p>
          <a:p>
            <a:r>
              <a:rPr lang="en-US" dirty="0" smtClean="0"/>
              <a:t>11 T Dipole &amp; Collimator </a:t>
            </a:r>
            <a:r>
              <a:rPr lang="en-US" dirty="0" err="1"/>
              <a:t>c</a:t>
            </a:r>
            <a:r>
              <a:rPr lang="en-US" dirty="0" err="1" smtClean="0"/>
              <a:t>ryo</a:t>
            </a:r>
            <a:r>
              <a:rPr lang="en-US" dirty="0" smtClean="0"/>
              <a:t>-assembly options</a:t>
            </a:r>
          </a:p>
          <a:p>
            <a:r>
              <a:rPr lang="en-US" dirty="0" smtClean="0"/>
              <a:t>Design challenges</a:t>
            </a:r>
          </a:p>
          <a:p>
            <a:r>
              <a:rPr lang="en-US" dirty="0" smtClean="0"/>
              <a:t>Beam dynamics requirements update </a:t>
            </a:r>
          </a:p>
          <a:p>
            <a:r>
              <a:rPr lang="en-US" dirty="0"/>
              <a:t>Project plan and goals</a:t>
            </a:r>
          </a:p>
          <a:p>
            <a:pPr lvl="1"/>
            <a:r>
              <a:rPr lang="en-US" dirty="0" smtClean="0"/>
              <a:t>FNAL Milestones</a:t>
            </a:r>
          </a:p>
          <a:p>
            <a:pPr lvl="1"/>
            <a:r>
              <a:rPr lang="en-US" dirty="0" smtClean="0"/>
              <a:t>CERN Milestones</a:t>
            </a:r>
          </a:p>
          <a:p>
            <a:r>
              <a:rPr lang="en-US" dirty="0" smtClean="0"/>
              <a:t>Magnetic design and parameters</a:t>
            </a:r>
          </a:p>
          <a:p>
            <a:r>
              <a:rPr lang="en-US" dirty="0" smtClean="0"/>
              <a:t>Mechanical design: </a:t>
            </a:r>
          </a:p>
          <a:p>
            <a:pPr lvl="1"/>
            <a:r>
              <a:rPr lang="en-US" dirty="0" smtClean="0"/>
              <a:t>Design choices and goals</a:t>
            </a:r>
          </a:p>
          <a:p>
            <a:pPr lvl="1"/>
            <a:r>
              <a:rPr lang="en-US" dirty="0" smtClean="0"/>
              <a:t>FNAL and CERN Design concepts</a:t>
            </a:r>
          </a:p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26/9/12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D755AEF-9DC5-354D-9EBE-8B71449914B6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M. Karppinen CERN TE-MSC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6713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1" name="Picture 3" descr="untitled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5550" y="1873250"/>
            <a:ext cx="7918450" cy="1716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0242" name="Group 9"/>
          <p:cNvGrpSpPr>
            <a:grpSpLocks/>
          </p:cNvGrpSpPr>
          <p:nvPr/>
        </p:nvGrpSpPr>
        <p:grpSpPr bwMode="auto">
          <a:xfrm>
            <a:off x="3629025" y="2630488"/>
            <a:ext cx="1501775" cy="1427162"/>
            <a:chOff x="2937780" y="3163369"/>
            <a:chExt cx="1501691" cy="1428353"/>
          </a:xfrm>
        </p:grpSpPr>
        <p:pic>
          <p:nvPicPr>
            <p:cNvPr id="10272" name="Picture 9" descr="6Bl_NC_BYoke2ACryo.png"/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4754" t="14047"/>
            <a:stretch>
              <a:fillRect/>
            </a:stretch>
          </p:blipFill>
          <p:spPr bwMode="auto">
            <a:xfrm>
              <a:off x="2937780" y="3163369"/>
              <a:ext cx="1501691" cy="14283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273" name="TextBox 8"/>
            <p:cNvSpPr txBox="1">
              <a:spLocks noChangeArrowheads="1"/>
            </p:cNvSpPr>
            <p:nvPr/>
          </p:nvSpPr>
          <p:spPr bwMode="auto">
            <a:xfrm>
              <a:off x="3137140" y="4098353"/>
              <a:ext cx="1188918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1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1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1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1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r>
                <a:rPr lang="en-US"/>
                <a:t>11 T Nb</a:t>
              </a:r>
              <a:r>
                <a:rPr lang="en-US" baseline="-25000"/>
                <a:t>3</a:t>
              </a:r>
              <a:r>
                <a:rPr lang="en-US"/>
                <a:t>Sn</a:t>
              </a:r>
            </a:p>
          </p:txBody>
        </p:sp>
      </p:grpSp>
      <p:pic>
        <p:nvPicPr>
          <p:cNvPr id="10243" name="Picture 29" descr="CryoCollAxon.tiff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4200" y="838200"/>
            <a:ext cx="2057400" cy="1222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4" name="Title 1"/>
          <p:cNvSpPr>
            <a:spLocks noGrp="1"/>
          </p:cNvSpPr>
          <p:nvPr>
            <p:ph type="title"/>
          </p:nvPr>
        </p:nvSpPr>
        <p:spPr>
          <a:xfrm>
            <a:off x="952500" y="76200"/>
            <a:ext cx="7162800" cy="838200"/>
          </a:xfrm>
        </p:spPr>
        <p:txBody>
          <a:bodyPr/>
          <a:lstStyle/>
          <a:p>
            <a:pPr eaLnBrk="1" hangingPunct="1"/>
            <a:r>
              <a:rPr lang="en-US" dirty="0">
                <a:latin typeface="Bookman Old Style" charset="0"/>
              </a:rPr>
              <a:t>DS Upgrade 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914400"/>
            <a:ext cx="6975475" cy="2957812"/>
          </a:xfrm>
        </p:spPr>
        <p:txBody>
          <a:bodyPr/>
          <a:lstStyle/>
          <a:p>
            <a:pPr eaLnBrk="1" hangingPunct="1">
              <a:defRPr/>
            </a:pPr>
            <a:r>
              <a:rPr lang="en-US" sz="1800" dirty="0" smtClean="0"/>
              <a:t>Create space for additional (</a:t>
            </a:r>
            <a:r>
              <a:rPr lang="en-US" sz="1800" dirty="0" err="1" smtClean="0"/>
              <a:t>cryo</a:t>
            </a:r>
            <a:r>
              <a:rPr lang="en-US" sz="1800" dirty="0" smtClean="0"/>
              <a:t>) collimators by replacing 8.33 T MB with 11 T Nb</a:t>
            </a:r>
            <a:r>
              <a:rPr lang="en-US" sz="1800" baseline="-25000" dirty="0" smtClean="0"/>
              <a:t>3</a:t>
            </a:r>
            <a:r>
              <a:rPr lang="en-US" sz="1800" dirty="0" smtClean="0"/>
              <a:t>Sn dipoles compatible with LHC lattice and main systems.</a:t>
            </a:r>
          </a:p>
          <a:p>
            <a:pPr eaLnBrk="1" hangingPunct="1">
              <a:defRPr/>
            </a:pPr>
            <a:endParaRPr lang="en-US" sz="1800" dirty="0"/>
          </a:p>
          <a:p>
            <a:pPr eaLnBrk="1" hangingPunct="1">
              <a:defRPr/>
            </a:pPr>
            <a:endParaRPr lang="en-US" sz="1800" dirty="0" smtClean="0"/>
          </a:p>
          <a:p>
            <a:pPr eaLnBrk="1" hangingPunct="1">
              <a:defRPr/>
            </a:pPr>
            <a:endParaRPr lang="en-US" sz="1800" dirty="0"/>
          </a:p>
          <a:p>
            <a:pPr eaLnBrk="1" hangingPunct="1">
              <a:defRPr/>
            </a:pPr>
            <a:endParaRPr lang="en-US" sz="1800" dirty="0" smtClean="0"/>
          </a:p>
          <a:p>
            <a:pPr eaLnBrk="1" hangingPunct="1">
              <a:defRPr/>
            </a:pPr>
            <a:endParaRPr lang="en-US" sz="1800" dirty="0"/>
          </a:p>
          <a:p>
            <a:pPr eaLnBrk="1" hangingPunct="1">
              <a:defRPr/>
            </a:pPr>
            <a:r>
              <a:rPr lang="en-US" sz="1800" dirty="0" smtClean="0"/>
              <a:t>119 Tm @ 11.85 kA</a:t>
            </a:r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M. </a:t>
            </a:r>
            <a:r>
              <a:rPr lang="en-US" dirty="0"/>
              <a:t>Karppinen CERN TE-MSC</a:t>
            </a:r>
          </a:p>
        </p:txBody>
      </p:sp>
      <p:sp>
        <p:nvSpPr>
          <p:cNvPr id="10247" name="Slide Number Placeholder 11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642D639E-F9FC-9347-A77C-B0AAFD7DD586}" type="slidenum">
              <a:rPr lang="en-US" sz="1200"/>
              <a:pPr/>
              <a:t>4</a:t>
            </a:fld>
            <a:endParaRPr lang="en-US" sz="1200"/>
          </a:p>
        </p:txBody>
      </p:sp>
      <p:sp>
        <p:nvSpPr>
          <p:cNvPr id="32" name="Rectangle 31"/>
          <p:cNvSpPr/>
          <p:nvPr/>
        </p:nvSpPr>
        <p:spPr>
          <a:xfrm>
            <a:off x="2968625" y="2146300"/>
            <a:ext cx="396875" cy="354013"/>
          </a:xfrm>
          <a:prstGeom prst="rect">
            <a:avLst/>
          </a:prstGeom>
          <a:solidFill>
            <a:srgbClr val="3366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3" name="Rectangle 32"/>
          <p:cNvSpPr/>
          <p:nvPr/>
        </p:nvSpPr>
        <p:spPr>
          <a:xfrm rot="370005">
            <a:off x="6408738" y="2474913"/>
            <a:ext cx="363537" cy="355600"/>
          </a:xfrm>
          <a:prstGeom prst="rect">
            <a:avLst/>
          </a:prstGeom>
          <a:solidFill>
            <a:srgbClr val="3366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cxnSp>
        <p:nvCxnSpPr>
          <p:cNvPr id="39" name="Straight Connector 38"/>
          <p:cNvCxnSpPr>
            <a:endCxn id="10272" idx="3"/>
          </p:cNvCxnSpPr>
          <p:nvPr/>
        </p:nvCxnSpPr>
        <p:spPr bwMode="auto">
          <a:xfrm flipH="1">
            <a:off x="5130800" y="2789238"/>
            <a:ext cx="1328738" cy="554037"/>
          </a:xfrm>
          <a:prstGeom prst="line">
            <a:avLst/>
          </a:prstGeom>
          <a:ln w="34925" cap="flat" cmpd="sng" algn="ctr">
            <a:solidFill>
              <a:schemeClr val="tx1"/>
            </a:solidFill>
            <a:prstDash val="solid"/>
            <a:round/>
            <a:headEnd type="triangle" w="lg" len="lg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 bwMode="auto">
          <a:xfrm flipV="1">
            <a:off x="6302375" y="1752600"/>
            <a:ext cx="658813" cy="747713"/>
          </a:xfrm>
          <a:prstGeom prst="line">
            <a:avLst/>
          </a:prstGeom>
          <a:ln w="34925" cap="flat" cmpd="sng" algn="ctr">
            <a:solidFill>
              <a:schemeClr val="tx1"/>
            </a:solidFill>
            <a:prstDash val="solid"/>
            <a:round/>
            <a:headEnd type="triangle" w="lg" len="lg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252" name="TextBox 7"/>
          <p:cNvSpPr txBox="1">
            <a:spLocks noChangeArrowheads="1"/>
          </p:cNvSpPr>
          <p:nvPr/>
        </p:nvSpPr>
        <p:spPr bwMode="auto">
          <a:xfrm>
            <a:off x="2886075" y="2574925"/>
            <a:ext cx="812800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1200"/>
              <a:t>MB.B8R/L</a:t>
            </a:r>
          </a:p>
        </p:txBody>
      </p:sp>
      <p:cxnSp>
        <p:nvCxnSpPr>
          <p:cNvPr id="42" name="Straight Connector 41"/>
          <p:cNvCxnSpPr/>
          <p:nvPr/>
        </p:nvCxnSpPr>
        <p:spPr bwMode="auto">
          <a:xfrm flipV="1">
            <a:off x="3468688" y="1752600"/>
            <a:ext cx="3492500" cy="525463"/>
          </a:xfrm>
          <a:prstGeom prst="line">
            <a:avLst/>
          </a:prstGeom>
          <a:ln w="34925" cap="flat" cmpd="sng" algn="ctr">
            <a:solidFill>
              <a:schemeClr val="tx1"/>
            </a:solidFill>
            <a:prstDash val="solid"/>
            <a:round/>
            <a:headEnd type="triangle" w="lg" len="lg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254" name="TextBox 27"/>
          <p:cNvSpPr txBox="1">
            <a:spLocks noChangeArrowheads="1"/>
          </p:cNvSpPr>
          <p:nvPr/>
        </p:nvSpPr>
        <p:spPr bwMode="auto">
          <a:xfrm>
            <a:off x="5984875" y="2890838"/>
            <a:ext cx="890588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1200"/>
              <a:t>MB.B11R/L</a:t>
            </a:r>
          </a:p>
        </p:txBody>
      </p:sp>
      <p:cxnSp>
        <p:nvCxnSpPr>
          <p:cNvPr id="35" name="Straight Connector 34"/>
          <p:cNvCxnSpPr/>
          <p:nvPr/>
        </p:nvCxnSpPr>
        <p:spPr bwMode="auto">
          <a:xfrm>
            <a:off x="3249613" y="2503488"/>
            <a:ext cx="533400" cy="527050"/>
          </a:xfrm>
          <a:prstGeom prst="line">
            <a:avLst/>
          </a:prstGeom>
          <a:ln w="34925" cap="flat" cmpd="sng" algn="ctr">
            <a:solidFill>
              <a:schemeClr val="tx1"/>
            </a:solidFill>
            <a:prstDash val="solid"/>
            <a:round/>
            <a:headEnd type="triangle" w="lg" len="lg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256" name="Group 13"/>
          <p:cNvGrpSpPr>
            <a:grpSpLocks/>
          </p:cNvGrpSpPr>
          <p:nvPr/>
        </p:nvGrpSpPr>
        <p:grpSpPr bwMode="auto">
          <a:xfrm>
            <a:off x="4876800" y="4114800"/>
            <a:ext cx="4114800" cy="762000"/>
            <a:chOff x="234547" y="5965158"/>
            <a:chExt cx="4136897" cy="613409"/>
          </a:xfrm>
        </p:grpSpPr>
        <p:sp>
          <p:nvSpPr>
            <p:cNvPr id="36" name="Rectangle 35"/>
            <p:cNvSpPr/>
            <p:nvPr/>
          </p:nvSpPr>
          <p:spPr>
            <a:xfrm>
              <a:off x="317540" y="6025860"/>
              <a:ext cx="1468343" cy="365810"/>
            </a:xfrm>
            <a:prstGeom prst="rect">
              <a:avLst/>
            </a:prstGeom>
            <a:solidFill>
              <a:srgbClr val="3333CC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dirty="0"/>
                <a:t>5.5 m Nb</a:t>
              </a:r>
              <a:r>
                <a:rPr lang="en-US" baseline="-25000" dirty="0"/>
                <a:t>3</a:t>
              </a:r>
              <a:r>
                <a:rPr lang="en-US" dirty="0"/>
                <a:t>Sn</a:t>
              </a:r>
            </a:p>
          </p:txBody>
        </p:sp>
        <p:sp>
          <p:nvSpPr>
            <p:cNvPr id="37" name="Rectangle 36"/>
            <p:cNvSpPr/>
            <p:nvPr/>
          </p:nvSpPr>
          <p:spPr>
            <a:xfrm>
              <a:off x="2789784" y="5990717"/>
              <a:ext cx="1468343" cy="388173"/>
            </a:xfrm>
            <a:prstGeom prst="rect">
              <a:avLst/>
            </a:prstGeom>
            <a:solidFill>
              <a:srgbClr val="3333CC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dirty="0"/>
                <a:t>5.5 m Nb</a:t>
              </a:r>
              <a:r>
                <a:rPr lang="en-US" baseline="-25000" dirty="0"/>
                <a:t>3</a:t>
              </a:r>
              <a:r>
                <a:rPr lang="en-US" dirty="0"/>
                <a:t>Sn</a:t>
              </a:r>
            </a:p>
          </p:txBody>
        </p:sp>
        <p:sp>
          <p:nvSpPr>
            <p:cNvPr id="38" name="Rectangle 37"/>
            <p:cNvSpPr/>
            <p:nvPr/>
          </p:nvSpPr>
          <p:spPr>
            <a:xfrm>
              <a:off x="1867281" y="6005094"/>
              <a:ext cx="852277" cy="386575"/>
            </a:xfrm>
            <a:prstGeom prst="rect">
              <a:avLst/>
            </a:prstGeom>
            <a:solidFill>
              <a:srgbClr val="FF0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1200" b="1" dirty="0"/>
                <a:t>3 m </a:t>
              </a:r>
              <a:r>
                <a:rPr lang="en-US" sz="1200" b="1" dirty="0" err="1"/>
                <a:t>Collim</a:t>
              </a:r>
              <a:r>
                <a:rPr lang="en-US" sz="1200" b="1" dirty="0"/>
                <a:t>.</a:t>
              </a:r>
            </a:p>
          </p:txBody>
        </p:sp>
        <p:sp>
          <p:nvSpPr>
            <p:cNvPr id="41" name="Rectangle 40"/>
            <p:cNvSpPr/>
            <p:nvPr/>
          </p:nvSpPr>
          <p:spPr>
            <a:xfrm>
              <a:off x="234547" y="5965158"/>
              <a:ext cx="4136897" cy="613409"/>
            </a:xfrm>
            <a:prstGeom prst="rect">
              <a:avLst/>
            </a:prstGeom>
            <a:noFill/>
            <a:ln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</p:grpSp>
      <p:grpSp>
        <p:nvGrpSpPr>
          <p:cNvPr id="10257" name="Group 12"/>
          <p:cNvGrpSpPr>
            <a:grpSpLocks/>
          </p:cNvGrpSpPr>
          <p:nvPr/>
        </p:nvGrpSpPr>
        <p:grpSpPr bwMode="auto">
          <a:xfrm>
            <a:off x="4876800" y="4876800"/>
            <a:ext cx="4114800" cy="762000"/>
            <a:chOff x="234547" y="5205378"/>
            <a:chExt cx="4136897" cy="613409"/>
          </a:xfrm>
        </p:grpSpPr>
        <p:sp>
          <p:nvSpPr>
            <p:cNvPr id="26" name="Rectangle 25"/>
            <p:cNvSpPr/>
            <p:nvPr/>
          </p:nvSpPr>
          <p:spPr>
            <a:xfrm>
              <a:off x="325521" y="5256231"/>
              <a:ext cx="1468343" cy="378216"/>
            </a:xfrm>
            <a:prstGeom prst="rect">
              <a:avLst/>
            </a:prstGeom>
            <a:solidFill>
              <a:srgbClr val="3333CC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dirty="0"/>
                <a:t>5.5 m Nb</a:t>
              </a:r>
              <a:r>
                <a:rPr lang="en-US" baseline="-25000" dirty="0"/>
                <a:t>3</a:t>
              </a:r>
              <a:r>
                <a:rPr lang="en-US" dirty="0"/>
                <a:t>Sn</a:t>
              </a:r>
            </a:p>
          </p:txBody>
        </p:sp>
        <p:sp>
          <p:nvSpPr>
            <p:cNvPr id="31" name="Rectangle 30"/>
            <p:cNvSpPr/>
            <p:nvPr/>
          </p:nvSpPr>
          <p:spPr>
            <a:xfrm>
              <a:off x="1848129" y="5251464"/>
              <a:ext cx="1468343" cy="387751"/>
            </a:xfrm>
            <a:prstGeom prst="rect">
              <a:avLst/>
            </a:prstGeom>
            <a:solidFill>
              <a:srgbClr val="3333CC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dirty="0"/>
                <a:t>5.5 m Nb</a:t>
              </a:r>
              <a:r>
                <a:rPr lang="en-US" baseline="-25000" dirty="0"/>
                <a:t>3</a:t>
              </a:r>
              <a:r>
                <a:rPr lang="en-US" dirty="0"/>
                <a:t>Sn</a:t>
              </a:r>
            </a:p>
          </p:txBody>
        </p:sp>
        <p:sp>
          <p:nvSpPr>
            <p:cNvPr id="34" name="Rectangle 33"/>
            <p:cNvSpPr/>
            <p:nvPr/>
          </p:nvSpPr>
          <p:spPr>
            <a:xfrm>
              <a:off x="3391485" y="5238750"/>
              <a:ext cx="877814" cy="403642"/>
            </a:xfrm>
            <a:prstGeom prst="rect">
              <a:avLst/>
            </a:prstGeom>
            <a:solidFill>
              <a:srgbClr val="FF0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1200" b="1" dirty="0"/>
                <a:t>3 m </a:t>
              </a:r>
              <a:r>
                <a:rPr lang="en-US" sz="1200" b="1" dirty="0" err="1"/>
                <a:t>Collim</a:t>
              </a:r>
              <a:endParaRPr lang="en-US" sz="1200" b="1" dirty="0"/>
            </a:p>
          </p:txBody>
        </p:sp>
        <p:sp>
          <p:nvSpPr>
            <p:cNvPr id="43" name="Rectangle 42"/>
            <p:cNvSpPr/>
            <p:nvPr/>
          </p:nvSpPr>
          <p:spPr>
            <a:xfrm>
              <a:off x="234547" y="5205378"/>
              <a:ext cx="4136897" cy="613409"/>
            </a:xfrm>
            <a:prstGeom prst="rect">
              <a:avLst/>
            </a:prstGeom>
            <a:noFill/>
            <a:ln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</p:grpSp>
      <p:sp>
        <p:nvSpPr>
          <p:cNvPr id="4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5598546"/>
            <a:ext cx="8458200" cy="914400"/>
          </a:xfrm>
        </p:spPr>
        <p:txBody>
          <a:bodyPr/>
          <a:lstStyle/>
          <a:p>
            <a:pPr eaLnBrk="1" hangingPunct="1">
              <a:defRPr/>
            </a:pPr>
            <a:r>
              <a:rPr lang="en-US" sz="1800" dirty="0" smtClean="0">
                <a:cs typeface="+mn-cs"/>
              </a:rPr>
              <a:t>Joint development program between CERN and FNAL underway since Oct-2010.</a:t>
            </a:r>
          </a:p>
        </p:txBody>
      </p:sp>
      <p:sp>
        <p:nvSpPr>
          <p:cNvPr id="10259" name="TextBox 48"/>
          <p:cNvSpPr txBox="1">
            <a:spLocks noChangeArrowheads="1"/>
          </p:cNvSpPr>
          <p:nvPr/>
        </p:nvSpPr>
        <p:spPr bwMode="auto">
          <a:xfrm>
            <a:off x="5791200" y="3657600"/>
            <a:ext cx="242887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fr-FR" b="1"/>
              <a:t>15,66 m (IC to IC plane)</a:t>
            </a:r>
          </a:p>
        </p:txBody>
      </p:sp>
      <p:cxnSp>
        <p:nvCxnSpPr>
          <p:cNvPr id="50" name="Straight Arrow Connector 49"/>
          <p:cNvCxnSpPr/>
          <p:nvPr/>
        </p:nvCxnSpPr>
        <p:spPr>
          <a:xfrm>
            <a:off x="4876800" y="3962400"/>
            <a:ext cx="4114800" cy="0"/>
          </a:xfrm>
          <a:prstGeom prst="straightConnector1">
            <a:avLst/>
          </a:prstGeom>
          <a:ln w="19050">
            <a:solidFill>
              <a:schemeClr val="accent6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/>
          <p:cNvCxnSpPr/>
          <p:nvPr/>
        </p:nvCxnSpPr>
        <p:spPr>
          <a:xfrm>
            <a:off x="4876800" y="3886200"/>
            <a:ext cx="0" cy="228600"/>
          </a:xfrm>
          <a:prstGeom prst="line">
            <a:avLst/>
          </a:prstGeom>
          <a:ln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/>
          <p:cNvCxnSpPr/>
          <p:nvPr/>
        </p:nvCxnSpPr>
        <p:spPr>
          <a:xfrm>
            <a:off x="8991600" y="3886200"/>
            <a:ext cx="0" cy="228600"/>
          </a:xfrm>
          <a:prstGeom prst="line">
            <a:avLst/>
          </a:prstGeom>
          <a:ln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Content Placeholder 3"/>
          <p:cNvSpPr>
            <a:spLocks noGrp="1"/>
          </p:cNvSpPr>
          <p:nvPr>
            <p:ph sz="half" idx="1"/>
          </p:nvPr>
        </p:nvSpPr>
        <p:spPr>
          <a:xfrm>
            <a:off x="457200" y="4191000"/>
            <a:ext cx="4419600" cy="1447800"/>
          </a:xfrm>
        </p:spPr>
        <p:txBody>
          <a:bodyPr/>
          <a:lstStyle/>
          <a:p>
            <a:pPr eaLnBrk="1" hangingPunct="1">
              <a:defRPr/>
            </a:pPr>
            <a:r>
              <a:rPr lang="en-US" sz="1800" dirty="0" smtClean="0">
                <a:cs typeface="+mn-cs"/>
              </a:rPr>
              <a:t>LS2 2018: IR-1,5, and 2 </a:t>
            </a:r>
          </a:p>
          <a:p>
            <a:pPr lvl="1">
              <a:defRPr/>
            </a:pPr>
            <a:r>
              <a:rPr lang="en-US" sz="1400" dirty="0" smtClean="0">
                <a:cs typeface="+mn-cs"/>
              </a:rPr>
              <a:t>3 x 4 MB =&gt; 24 x 5.5 m CM + spares</a:t>
            </a:r>
            <a:endParaRPr lang="en-US" sz="1800" dirty="0" smtClean="0">
              <a:cs typeface="+mn-cs"/>
            </a:endParaRPr>
          </a:p>
          <a:p>
            <a:pPr eaLnBrk="1" hangingPunct="1">
              <a:defRPr/>
            </a:pPr>
            <a:r>
              <a:rPr lang="en-US" sz="1800" dirty="0" smtClean="0">
                <a:cs typeface="+mn-cs"/>
              </a:rPr>
              <a:t>LS3 2022: Point-3,7</a:t>
            </a:r>
          </a:p>
          <a:p>
            <a:pPr lvl="1">
              <a:defRPr/>
            </a:pPr>
            <a:r>
              <a:rPr lang="en-US" sz="1400" dirty="0" smtClean="0">
                <a:cs typeface="+mn-cs"/>
              </a:rPr>
              <a:t>2 x 4 MB =&gt; 16 x 5.5 m CM + spares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26/9/12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87498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9" name="Straight Connector 58"/>
          <p:cNvCxnSpPr>
            <a:endCxn id="73" idx="0"/>
          </p:cNvCxnSpPr>
          <p:nvPr/>
        </p:nvCxnSpPr>
        <p:spPr>
          <a:xfrm>
            <a:off x="381000" y="2690534"/>
            <a:ext cx="3987811" cy="1016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 smtClean="0"/>
              <a:t>11 T Dipole &amp; Collimator </a:t>
            </a:r>
            <a:br>
              <a:rPr lang="en-US" i="1" dirty="0" smtClean="0"/>
            </a:br>
            <a:r>
              <a:rPr lang="en-US" i="1" dirty="0" err="1" smtClean="0"/>
              <a:t>Cryo</a:t>
            </a:r>
            <a:r>
              <a:rPr lang="en-US" i="1" dirty="0" smtClean="0"/>
              <a:t>-Assembly options</a:t>
            </a:r>
            <a:endParaRPr lang="en-US" dirty="0"/>
          </a:p>
        </p:txBody>
      </p:sp>
      <p:sp>
        <p:nvSpPr>
          <p:cNvPr id="43" name="Footer Placeholder 4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M. Karppinen CERN TE-MSC</a:t>
            </a:r>
            <a:endParaRPr lang="en-US" dirty="0"/>
          </a:p>
        </p:txBody>
      </p:sp>
      <p:sp>
        <p:nvSpPr>
          <p:cNvPr id="44" name="Slide Number Placeholder 4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8802AFE-A3DB-4B3C-A39F-3A0EF318F188}" type="slidenum">
              <a:rPr lang="en-US" smtClean="0">
                <a:solidFill>
                  <a:prstClr val="black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5</a:t>
            </a:fld>
            <a:endParaRPr lang="en-US" dirty="0">
              <a:solidFill>
                <a:prstClr val="black"/>
              </a:solidFill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466725" y="1318934"/>
            <a:ext cx="6905625" cy="0"/>
          </a:xfrm>
          <a:prstGeom prst="straightConnector1">
            <a:avLst/>
          </a:prstGeom>
          <a:ln w="19050">
            <a:solidFill>
              <a:schemeClr val="accent6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 flipH="1">
            <a:off x="438150" y="1166534"/>
            <a:ext cx="28576" cy="4941916"/>
          </a:xfrm>
          <a:prstGeom prst="line">
            <a:avLst/>
          </a:prstGeom>
          <a:ln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>
            <a:endCxn id="164" idx="3"/>
          </p:cNvCxnSpPr>
          <p:nvPr/>
        </p:nvCxnSpPr>
        <p:spPr>
          <a:xfrm flipH="1">
            <a:off x="7345680" y="1364081"/>
            <a:ext cx="26670" cy="4735479"/>
          </a:xfrm>
          <a:prstGeom prst="line">
            <a:avLst/>
          </a:prstGeom>
          <a:ln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2590800" y="1014134"/>
            <a:ext cx="242869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b="1" dirty="0" smtClean="0"/>
              <a:t>15,66 m (IC to IC plane)</a:t>
            </a:r>
            <a:endParaRPr lang="fr-FR" sz="1400" b="1" dirty="0"/>
          </a:p>
        </p:txBody>
      </p:sp>
      <p:sp>
        <p:nvSpPr>
          <p:cNvPr id="34" name="Oval 33"/>
          <p:cNvSpPr/>
          <p:nvPr/>
        </p:nvSpPr>
        <p:spPr>
          <a:xfrm>
            <a:off x="4112348" y="2282238"/>
            <a:ext cx="564555" cy="609600"/>
          </a:xfrm>
          <a:prstGeom prst="ellipse">
            <a:avLst/>
          </a:prstGeom>
          <a:noFill/>
          <a:ln>
            <a:solidFill>
              <a:srgbClr val="2D2DB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" name="Oval 17"/>
          <p:cNvSpPr/>
          <p:nvPr/>
        </p:nvSpPr>
        <p:spPr>
          <a:xfrm>
            <a:off x="762000" y="2282238"/>
            <a:ext cx="551857" cy="609600"/>
          </a:xfrm>
          <a:prstGeom prst="ellipse">
            <a:avLst/>
          </a:prstGeom>
          <a:noFill/>
          <a:ln>
            <a:solidFill>
              <a:srgbClr val="2D2DB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Rectangle 8"/>
          <p:cNvSpPr/>
          <p:nvPr/>
        </p:nvSpPr>
        <p:spPr>
          <a:xfrm>
            <a:off x="1074087" y="2282238"/>
            <a:ext cx="3301657" cy="609600"/>
          </a:xfrm>
          <a:prstGeom prst="rect">
            <a:avLst/>
          </a:prstGeom>
          <a:solidFill>
            <a:schemeClr val="bg1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21" name="Straight Arrow Connector 20"/>
          <p:cNvCxnSpPr/>
          <p:nvPr/>
        </p:nvCxnSpPr>
        <p:spPr>
          <a:xfrm>
            <a:off x="1158813" y="2198078"/>
            <a:ext cx="3074056" cy="0"/>
          </a:xfrm>
          <a:prstGeom prst="straightConnector1">
            <a:avLst/>
          </a:prstGeom>
          <a:ln w="19050">
            <a:solidFill>
              <a:schemeClr val="accent6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1870493" y="1904946"/>
            <a:ext cx="132164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 smtClean="0"/>
              <a:t>10,6 m (</a:t>
            </a:r>
            <a:r>
              <a:rPr lang="en-US" sz="1400" dirty="0" err="1" smtClean="0"/>
              <a:t>L</a:t>
            </a:r>
            <a:r>
              <a:rPr lang="en-US" sz="1400" baseline="-25000" dirty="0" err="1" smtClean="0"/>
              <a:t>mag</a:t>
            </a:r>
            <a:r>
              <a:rPr lang="en-US" sz="1400" dirty="0" smtClean="0"/>
              <a:t>)</a:t>
            </a:r>
            <a:endParaRPr lang="fr-FR" sz="1400" dirty="0"/>
          </a:p>
        </p:txBody>
      </p:sp>
      <p:grpSp>
        <p:nvGrpSpPr>
          <p:cNvPr id="3" name="Group 35"/>
          <p:cNvGrpSpPr/>
          <p:nvPr/>
        </p:nvGrpSpPr>
        <p:grpSpPr>
          <a:xfrm>
            <a:off x="1082149" y="2344790"/>
            <a:ext cx="3287922" cy="462888"/>
            <a:chOff x="2291823" y="2168856"/>
            <a:chExt cx="3572733" cy="462888"/>
          </a:xfrm>
        </p:grpSpPr>
        <p:sp>
          <p:nvSpPr>
            <p:cNvPr id="20" name="Rectangle 19"/>
            <p:cNvSpPr/>
            <p:nvPr/>
          </p:nvSpPr>
          <p:spPr>
            <a:xfrm>
              <a:off x="2438400" y="2174544"/>
              <a:ext cx="3276600" cy="457200"/>
            </a:xfrm>
            <a:prstGeom prst="rect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5" name="Rectangle 24"/>
            <p:cNvSpPr/>
            <p:nvPr/>
          </p:nvSpPr>
          <p:spPr>
            <a:xfrm>
              <a:off x="2291823" y="2168856"/>
              <a:ext cx="152400" cy="457200"/>
            </a:xfrm>
            <a:prstGeom prst="rect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6" name="Rectangle 25"/>
            <p:cNvSpPr/>
            <p:nvPr/>
          </p:nvSpPr>
          <p:spPr>
            <a:xfrm>
              <a:off x="5712156" y="2174544"/>
              <a:ext cx="152400" cy="457200"/>
            </a:xfrm>
            <a:prstGeom prst="rect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4" name="Group 71"/>
          <p:cNvGrpSpPr/>
          <p:nvPr/>
        </p:nvGrpSpPr>
        <p:grpSpPr>
          <a:xfrm>
            <a:off x="939800" y="2601634"/>
            <a:ext cx="228600" cy="215900"/>
            <a:chOff x="5105400" y="4318000"/>
            <a:chExt cx="228600" cy="215900"/>
          </a:xfrm>
        </p:grpSpPr>
        <p:cxnSp>
          <p:nvCxnSpPr>
            <p:cNvPr id="61" name="Straight Connector 60"/>
            <p:cNvCxnSpPr/>
            <p:nvPr/>
          </p:nvCxnSpPr>
          <p:spPr>
            <a:xfrm>
              <a:off x="5143500" y="4318000"/>
              <a:ext cx="152400" cy="215900"/>
            </a:xfrm>
            <a:prstGeom prst="line">
              <a:avLst/>
            </a:prstGeom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/>
            <p:cNvCxnSpPr/>
            <p:nvPr/>
          </p:nvCxnSpPr>
          <p:spPr>
            <a:xfrm flipV="1">
              <a:off x="5105400" y="4343400"/>
              <a:ext cx="228600" cy="152400"/>
            </a:xfrm>
            <a:prstGeom prst="line">
              <a:avLst/>
            </a:prstGeom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3" name="Freeform 72"/>
          <p:cNvSpPr/>
          <p:nvPr/>
        </p:nvSpPr>
        <p:spPr>
          <a:xfrm>
            <a:off x="4368811" y="2690534"/>
            <a:ext cx="330200" cy="152400"/>
          </a:xfrm>
          <a:custGeom>
            <a:avLst/>
            <a:gdLst>
              <a:gd name="connsiteX0" fmla="*/ 0 w 444500"/>
              <a:gd name="connsiteY0" fmla="*/ 21167 h 317500"/>
              <a:gd name="connsiteX1" fmla="*/ 139700 w 444500"/>
              <a:gd name="connsiteY1" fmla="*/ 33867 h 317500"/>
              <a:gd name="connsiteX2" fmla="*/ 114300 w 444500"/>
              <a:gd name="connsiteY2" fmla="*/ 224367 h 317500"/>
              <a:gd name="connsiteX3" fmla="*/ 177800 w 444500"/>
              <a:gd name="connsiteY3" fmla="*/ 300567 h 317500"/>
              <a:gd name="connsiteX4" fmla="*/ 241300 w 444500"/>
              <a:gd name="connsiteY4" fmla="*/ 122767 h 317500"/>
              <a:gd name="connsiteX5" fmla="*/ 279400 w 444500"/>
              <a:gd name="connsiteY5" fmla="*/ 21167 h 317500"/>
              <a:gd name="connsiteX6" fmla="*/ 444500 w 444500"/>
              <a:gd name="connsiteY6" fmla="*/ 8467 h 317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44500" h="317500">
                <a:moveTo>
                  <a:pt x="0" y="21167"/>
                </a:moveTo>
                <a:cubicBezTo>
                  <a:pt x="60325" y="10583"/>
                  <a:pt x="120650" y="0"/>
                  <a:pt x="139700" y="33867"/>
                </a:cubicBezTo>
                <a:cubicBezTo>
                  <a:pt x="158750" y="67734"/>
                  <a:pt x="107950" y="179917"/>
                  <a:pt x="114300" y="224367"/>
                </a:cubicBezTo>
                <a:cubicBezTo>
                  <a:pt x="120650" y="268817"/>
                  <a:pt x="156633" y="317500"/>
                  <a:pt x="177800" y="300567"/>
                </a:cubicBezTo>
                <a:cubicBezTo>
                  <a:pt x="198967" y="283634"/>
                  <a:pt x="224367" y="169334"/>
                  <a:pt x="241300" y="122767"/>
                </a:cubicBezTo>
                <a:cubicBezTo>
                  <a:pt x="258233" y="76200"/>
                  <a:pt x="245533" y="40217"/>
                  <a:pt x="279400" y="21167"/>
                </a:cubicBezTo>
                <a:cubicBezTo>
                  <a:pt x="313267" y="2117"/>
                  <a:pt x="378883" y="5292"/>
                  <a:pt x="444500" y="8467"/>
                </a:cubicBezTo>
              </a:path>
            </a:pathLst>
          </a:cu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75" name="Straight Connector 74"/>
          <p:cNvCxnSpPr/>
          <p:nvPr/>
        </p:nvCxnSpPr>
        <p:spPr>
          <a:xfrm flipV="1">
            <a:off x="4699011" y="2690534"/>
            <a:ext cx="2768589" cy="1016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" name="Rectangle 81"/>
          <p:cNvSpPr/>
          <p:nvPr/>
        </p:nvSpPr>
        <p:spPr>
          <a:xfrm>
            <a:off x="4940300" y="2652434"/>
            <a:ext cx="2286000" cy="9144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4" name="Rectangle 83"/>
          <p:cNvSpPr/>
          <p:nvPr/>
        </p:nvSpPr>
        <p:spPr>
          <a:xfrm>
            <a:off x="495300" y="2538134"/>
            <a:ext cx="6883400" cy="45719"/>
          </a:xfrm>
          <a:prstGeom prst="rect">
            <a:avLst/>
          </a:prstGeom>
          <a:noFill/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5" name="Rectangle 84"/>
          <p:cNvSpPr/>
          <p:nvPr/>
        </p:nvSpPr>
        <p:spPr>
          <a:xfrm>
            <a:off x="5181491" y="2449234"/>
            <a:ext cx="1628529" cy="15240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86" name="Straight Arrow Connector 85"/>
          <p:cNvCxnSpPr/>
          <p:nvPr/>
        </p:nvCxnSpPr>
        <p:spPr>
          <a:xfrm>
            <a:off x="5194300" y="2233334"/>
            <a:ext cx="1587500" cy="0"/>
          </a:xfrm>
          <a:prstGeom prst="straightConnector1">
            <a:avLst/>
          </a:prstGeom>
          <a:ln w="19050">
            <a:solidFill>
              <a:srgbClr val="2D2DB9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7" name="TextBox 86"/>
          <p:cNvSpPr txBox="1"/>
          <p:nvPr/>
        </p:nvSpPr>
        <p:spPr>
          <a:xfrm>
            <a:off x="5194300" y="1903134"/>
            <a:ext cx="1563273" cy="307777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fr-FR" sz="1400" dirty="0" smtClean="0"/>
              <a:t>3 m (</a:t>
            </a:r>
            <a:r>
              <a:rPr lang="fr-FR" sz="1400" dirty="0" err="1" smtClean="0"/>
              <a:t>collimator</a:t>
            </a:r>
            <a:r>
              <a:rPr lang="fr-FR" sz="1400" dirty="0" smtClean="0"/>
              <a:t>)</a:t>
            </a:r>
            <a:endParaRPr lang="fr-FR" sz="1400" dirty="0"/>
          </a:p>
        </p:txBody>
      </p:sp>
      <p:cxnSp>
        <p:nvCxnSpPr>
          <p:cNvPr id="89" name="Straight Arrow Connector 88"/>
          <p:cNvCxnSpPr/>
          <p:nvPr/>
        </p:nvCxnSpPr>
        <p:spPr>
          <a:xfrm>
            <a:off x="762000" y="1699934"/>
            <a:ext cx="3914903" cy="0"/>
          </a:xfrm>
          <a:prstGeom prst="straightConnector1">
            <a:avLst/>
          </a:prstGeom>
          <a:ln w="19050">
            <a:solidFill>
              <a:schemeClr val="accent6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0" name="TextBox 89"/>
          <p:cNvSpPr txBox="1"/>
          <p:nvPr/>
        </p:nvSpPr>
        <p:spPr>
          <a:xfrm>
            <a:off x="1597638" y="1395134"/>
            <a:ext cx="13850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FF0000"/>
                </a:solidFill>
              </a:rPr>
              <a:t>11,48 m (L</a:t>
            </a:r>
            <a:r>
              <a:rPr lang="en-US" sz="1400" baseline="-25000" dirty="0" smtClean="0">
                <a:solidFill>
                  <a:srgbClr val="FF0000"/>
                </a:solidFill>
              </a:rPr>
              <a:t>CM</a:t>
            </a:r>
            <a:r>
              <a:rPr lang="en-US" sz="1400" dirty="0" smtClean="0">
                <a:solidFill>
                  <a:srgbClr val="FF0000"/>
                </a:solidFill>
              </a:rPr>
              <a:t>)</a:t>
            </a:r>
            <a:endParaRPr lang="en-US" sz="1400" dirty="0">
              <a:solidFill>
                <a:srgbClr val="FF0000"/>
              </a:solidFill>
            </a:endParaRPr>
          </a:p>
        </p:txBody>
      </p:sp>
      <p:sp>
        <p:nvSpPr>
          <p:cNvPr id="92" name="Rectangle 91"/>
          <p:cNvSpPr/>
          <p:nvPr/>
        </p:nvSpPr>
        <p:spPr>
          <a:xfrm>
            <a:off x="584200" y="2652434"/>
            <a:ext cx="182880" cy="91440"/>
          </a:xfrm>
          <a:prstGeom prst="rect">
            <a:avLst/>
          </a:prstGeom>
          <a:noFill/>
          <a:ln>
            <a:solidFill>
              <a:srgbClr val="2D2DB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4" name="Rectangle 103"/>
          <p:cNvSpPr/>
          <p:nvPr/>
        </p:nvSpPr>
        <p:spPr>
          <a:xfrm>
            <a:off x="495300" y="2334934"/>
            <a:ext cx="6883400" cy="45719"/>
          </a:xfrm>
          <a:prstGeom prst="rect">
            <a:avLst/>
          </a:prstGeom>
          <a:noFill/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5" name="TextBox 104"/>
          <p:cNvSpPr txBox="1"/>
          <p:nvPr/>
        </p:nvSpPr>
        <p:spPr>
          <a:xfrm>
            <a:off x="7619853" y="2157134"/>
            <a:ext cx="120805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 err="1" smtClean="0"/>
              <a:t>beam</a:t>
            </a:r>
            <a:r>
              <a:rPr lang="fr-FR" sz="1400" dirty="0" smtClean="0"/>
              <a:t> tubes</a:t>
            </a:r>
            <a:endParaRPr lang="fr-FR" sz="1400" dirty="0"/>
          </a:p>
        </p:txBody>
      </p:sp>
      <p:sp>
        <p:nvSpPr>
          <p:cNvPr id="106" name="TextBox 105"/>
          <p:cNvSpPr txBox="1"/>
          <p:nvPr/>
        </p:nvSpPr>
        <p:spPr>
          <a:xfrm>
            <a:off x="7389777" y="1776134"/>
            <a:ext cx="157414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 smtClean="0"/>
              <a:t>Line X (</a:t>
            </a:r>
            <a:r>
              <a:rPr lang="fr-FR" sz="1400" dirty="0" err="1" smtClean="0"/>
              <a:t>H.exch</a:t>
            </a:r>
            <a:r>
              <a:rPr lang="fr-FR" sz="1400" dirty="0" smtClean="0"/>
              <a:t>.) </a:t>
            </a:r>
            <a:endParaRPr lang="fr-FR" sz="1400" dirty="0"/>
          </a:p>
        </p:txBody>
      </p:sp>
      <p:cxnSp>
        <p:nvCxnSpPr>
          <p:cNvPr id="108" name="Straight Connector 107"/>
          <p:cNvCxnSpPr/>
          <p:nvPr/>
        </p:nvCxnSpPr>
        <p:spPr>
          <a:xfrm flipH="1">
            <a:off x="7416800" y="2068234"/>
            <a:ext cx="165100" cy="276860"/>
          </a:xfrm>
          <a:prstGeom prst="line">
            <a:avLst/>
          </a:prstGeom>
          <a:ln>
            <a:solidFill>
              <a:srgbClr val="2D2DB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9" name="Straight Connector 108"/>
          <p:cNvCxnSpPr/>
          <p:nvPr/>
        </p:nvCxnSpPr>
        <p:spPr>
          <a:xfrm flipH="1">
            <a:off x="7391400" y="2385734"/>
            <a:ext cx="228600" cy="124460"/>
          </a:xfrm>
          <a:prstGeom prst="line">
            <a:avLst/>
          </a:prstGeom>
          <a:ln>
            <a:solidFill>
              <a:srgbClr val="2D2DB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1" name="TextBox 110"/>
          <p:cNvSpPr txBox="1"/>
          <p:nvPr/>
        </p:nvSpPr>
        <p:spPr>
          <a:xfrm>
            <a:off x="7454714" y="2766734"/>
            <a:ext cx="11754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1400" dirty="0" smtClean="0"/>
              <a:t>Line M </a:t>
            </a:r>
          </a:p>
          <a:p>
            <a:pPr algn="ctr"/>
            <a:r>
              <a:rPr lang="fr-FR" sz="1400" dirty="0" smtClean="0"/>
              <a:t>(</a:t>
            </a:r>
            <a:r>
              <a:rPr lang="fr-FR" sz="1400" dirty="0" err="1" smtClean="0"/>
              <a:t>B.Bar</a:t>
            </a:r>
            <a:r>
              <a:rPr lang="fr-FR" sz="1400" dirty="0" smtClean="0"/>
              <a:t> line)</a:t>
            </a:r>
            <a:endParaRPr lang="fr-FR" sz="1400" dirty="0"/>
          </a:p>
        </p:txBody>
      </p:sp>
      <p:cxnSp>
        <p:nvCxnSpPr>
          <p:cNvPr id="112" name="Straight Connector 111"/>
          <p:cNvCxnSpPr/>
          <p:nvPr/>
        </p:nvCxnSpPr>
        <p:spPr>
          <a:xfrm flipH="1" flipV="1">
            <a:off x="7251700" y="2723554"/>
            <a:ext cx="393700" cy="220980"/>
          </a:xfrm>
          <a:prstGeom prst="line">
            <a:avLst/>
          </a:prstGeom>
          <a:ln>
            <a:solidFill>
              <a:srgbClr val="2D2DB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64"/>
          <p:cNvCxnSpPr/>
          <p:nvPr/>
        </p:nvCxnSpPr>
        <p:spPr>
          <a:xfrm>
            <a:off x="381000" y="4308538"/>
            <a:ext cx="4212000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Oval 65"/>
          <p:cNvSpPr/>
          <p:nvPr/>
        </p:nvSpPr>
        <p:spPr>
          <a:xfrm>
            <a:off x="4232869" y="3900242"/>
            <a:ext cx="564555" cy="609600"/>
          </a:xfrm>
          <a:prstGeom prst="ellipse">
            <a:avLst/>
          </a:prstGeom>
          <a:noFill/>
          <a:ln>
            <a:solidFill>
              <a:srgbClr val="2D2DB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7" name="Oval 66"/>
          <p:cNvSpPr/>
          <p:nvPr/>
        </p:nvSpPr>
        <p:spPr>
          <a:xfrm>
            <a:off x="762000" y="3900242"/>
            <a:ext cx="551857" cy="609600"/>
          </a:xfrm>
          <a:prstGeom prst="ellipse">
            <a:avLst/>
          </a:prstGeom>
          <a:noFill/>
          <a:ln>
            <a:solidFill>
              <a:srgbClr val="2D2DB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8" name="Rectangle 67"/>
          <p:cNvSpPr/>
          <p:nvPr/>
        </p:nvSpPr>
        <p:spPr>
          <a:xfrm>
            <a:off x="1074087" y="3900242"/>
            <a:ext cx="3421713" cy="609600"/>
          </a:xfrm>
          <a:prstGeom prst="rect">
            <a:avLst/>
          </a:prstGeom>
          <a:solidFill>
            <a:schemeClr val="bg1"/>
          </a:solidFill>
          <a:ln>
            <a:solidFill>
              <a:srgbClr val="2D2DB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69" name="Straight Arrow Connector 68"/>
          <p:cNvCxnSpPr/>
          <p:nvPr/>
        </p:nvCxnSpPr>
        <p:spPr>
          <a:xfrm flipV="1">
            <a:off x="1181100" y="3811736"/>
            <a:ext cx="1492568" cy="4346"/>
          </a:xfrm>
          <a:prstGeom prst="straightConnector1">
            <a:avLst/>
          </a:prstGeom>
          <a:ln w="19050">
            <a:solidFill>
              <a:srgbClr val="2D2DB9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TextBox 69"/>
          <p:cNvSpPr txBox="1"/>
          <p:nvPr/>
        </p:nvSpPr>
        <p:spPr>
          <a:xfrm>
            <a:off x="1420523" y="3508910"/>
            <a:ext cx="121030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 smtClean="0"/>
              <a:t>5,3 m (</a:t>
            </a:r>
            <a:r>
              <a:rPr lang="en-US" sz="1400" dirty="0" err="1" smtClean="0"/>
              <a:t>L</a:t>
            </a:r>
            <a:r>
              <a:rPr lang="en-US" sz="1400" baseline="-25000" dirty="0" err="1" smtClean="0"/>
              <a:t>mag</a:t>
            </a:r>
            <a:r>
              <a:rPr lang="en-US" sz="1400" dirty="0" smtClean="0"/>
              <a:t>)</a:t>
            </a:r>
            <a:endParaRPr lang="fr-FR" sz="1400" dirty="0"/>
          </a:p>
        </p:txBody>
      </p:sp>
      <p:sp>
        <p:nvSpPr>
          <p:cNvPr id="71" name="Freeform 70"/>
          <p:cNvSpPr/>
          <p:nvPr/>
        </p:nvSpPr>
        <p:spPr>
          <a:xfrm>
            <a:off x="4489450" y="4308538"/>
            <a:ext cx="330200" cy="152400"/>
          </a:xfrm>
          <a:custGeom>
            <a:avLst/>
            <a:gdLst>
              <a:gd name="connsiteX0" fmla="*/ 0 w 444500"/>
              <a:gd name="connsiteY0" fmla="*/ 21167 h 317500"/>
              <a:gd name="connsiteX1" fmla="*/ 139700 w 444500"/>
              <a:gd name="connsiteY1" fmla="*/ 33867 h 317500"/>
              <a:gd name="connsiteX2" fmla="*/ 114300 w 444500"/>
              <a:gd name="connsiteY2" fmla="*/ 224367 h 317500"/>
              <a:gd name="connsiteX3" fmla="*/ 177800 w 444500"/>
              <a:gd name="connsiteY3" fmla="*/ 300567 h 317500"/>
              <a:gd name="connsiteX4" fmla="*/ 241300 w 444500"/>
              <a:gd name="connsiteY4" fmla="*/ 122767 h 317500"/>
              <a:gd name="connsiteX5" fmla="*/ 279400 w 444500"/>
              <a:gd name="connsiteY5" fmla="*/ 21167 h 317500"/>
              <a:gd name="connsiteX6" fmla="*/ 444500 w 444500"/>
              <a:gd name="connsiteY6" fmla="*/ 8467 h 317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44500" h="317500">
                <a:moveTo>
                  <a:pt x="0" y="21167"/>
                </a:moveTo>
                <a:cubicBezTo>
                  <a:pt x="60325" y="10583"/>
                  <a:pt x="120650" y="0"/>
                  <a:pt x="139700" y="33867"/>
                </a:cubicBezTo>
                <a:cubicBezTo>
                  <a:pt x="158750" y="67734"/>
                  <a:pt x="107950" y="179917"/>
                  <a:pt x="114300" y="224367"/>
                </a:cubicBezTo>
                <a:cubicBezTo>
                  <a:pt x="120650" y="268817"/>
                  <a:pt x="156633" y="317500"/>
                  <a:pt x="177800" y="300567"/>
                </a:cubicBezTo>
                <a:cubicBezTo>
                  <a:pt x="198967" y="283634"/>
                  <a:pt x="224367" y="169334"/>
                  <a:pt x="241300" y="122767"/>
                </a:cubicBezTo>
                <a:cubicBezTo>
                  <a:pt x="258233" y="76200"/>
                  <a:pt x="245533" y="40217"/>
                  <a:pt x="279400" y="21167"/>
                </a:cubicBezTo>
                <a:cubicBezTo>
                  <a:pt x="313267" y="2117"/>
                  <a:pt x="378883" y="5292"/>
                  <a:pt x="444500" y="8467"/>
                </a:cubicBezTo>
              </a:path>
            </a:pathLst>
          </a:cu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72" name="Straight Connector 71"/>
          <p:cNvCxnSpPr/>
          <p:nvPr/>
        </p:nvCxnSpPr>
        <p:spPr>
          <a:xfrm flipV="1">
            <a:off x="4791075" y="4308538"/>
            <a:ext cx="2676525" cy="1270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Rectangle 73"/>
          <p:cNvSpPr/>
          <p:nvPr/>
        </p:nvSpPr>
        <p:spPr>
          <a:xfrm>
            <a:off x="4816474" y="4289488"/>
            <a:ext cx="2498725" cy="45719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6" name="Rectangle 75"/>
          <p:cNvSpPr/>
          <p:nvPr/>
        </p:nvSpPr>
        <p:spPr>
          <a:xfrm>
            <a:off x="495300" y="4156138"/>
            <a:ext cx="6883400" cy="45719"/>
          </a:xfrm>
          <a:prstGeom prst="rect">
            <a:avLst/>
          </a:prstGeom>
          <a:noFill/>
          <a:ln>
            <a:solidFill>
              <a:srgbClr val="2D2DB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7" name="Rectangle 76"/>
          <p:cNvSpPr/>
          <p:nvPr/>
        </p:nvSpPr>
        <p:spPr>
          <a:xfrm>
            <a:off x="5177088" y="4067238"/>
            <a:ext cx="1676400" cy="15240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78" name="Straight Arrow Connector 77"/>
          <p:cNvCxnSpPr/>
          <p:nvPr/>
        </p:nvCxnSpPr>
        <p:spPr>
          <a:xfrm>
            <a:off x="5204651" y="3839670"/>
            <a:ext cx="1651000" cy="11668"/>
          </a:xfrm>
          <a:prstGeom prst="straightConnector1">
            <a:avLst/>
          </a:prstGeom>
          <a:ln w="19050">
            <a:solidFill>
              <a:srgbClr val="2D2DB9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9" name="TextBox 78"/>
          <p:cNvSpPr txBox="1"/>
          <p:nvPr/>
        </p:nvSpPr>
        <p:spPr>
          <a:xfrm>
            <a:off x="5062602" y="3521138"/>
            <a:ext cx="1620694" cy="307777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fr-FR" sz="1400" dirty="0" smtClean="0"/>
              <a:t>3 m (</a:t>
            </a:r>
            <a:r>
              <a:rPr lang="fr-FR" sz="1400" dirty="0" err="1" smtClean="0"/>
              <a:t>collimator</a:t>
            </a:r>
            <a:r>
              <a:rPr lang="fr-FR" sz="1400" dirty="0" smtClean="0"/>
              <a:t>)</a:t>
            </a:r>
            <a:endParaRPr lang="fr-FR" sz="1400" dirty="0"/>
          </a:p>
        </p:txBody>
      </p:sp>
      <p:cxnSp>
        <p:nvCxnSpPr>
          <p:cNvPr id="80" name="Straight Arrow Connector 79"/>
          <p:cNvCxnSpPr/>
          <p:nvPr/>
        </p:nvCxnSpPr>
        <p:spPr>
          <a:xfrm flipV="1">
            <a:off x="838200" y="2772215"/>
            <a:ext cx="3962400" cy="9524"/>
          </a:xfrm>
          <a:prstGeom prst="straightConnector1">
            <a:avLst/>
          </a:prstGeom>
          <a:ln w="19050">
            <a:solidFill>
              <a:srgbClr val="2D2DB9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" name="Rectangle 80"/>
          <p:cNvSpPr/>
          <p:nvPr/>
        </p:nvSpPr>
        <p:spPr>
          <a:xfrm>
            <a:off x="584200" y="4270438"/>
            <a:ext cx="182880" cy="54864"/>
          </a:xfrm>
          <a:prstGeom prst="rect">
            <a:avLst/>
          </a:prstGeom>
          <a:noFill/>
          <a:ln>
            <a:solidFill>
              <a:srgbClr val="2D2DB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3" name="Rectangle 82"/>
          <p:cNvSpPr/>
          <p:nvPr/>
        </p:nvSpPr>
        <p:spPr>
          <a:xfrm>
            <a:off x="495300" y="3952938"/>
            <a:ext cx="6883400" cy="45719"/>
          </a:xfrm>
          <a:prstGeom prst="rect">
            <a:avLst/>
          </a:prstGeom>
          <a:noFill/>
          <a:ln>
            <a:solidFill>
              <a:srgbClr val="2D2DB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03" name="Straight Connector 102"/>
          <p:cNvCxnSpPr/>
          <p:nvPr/>
        </p:nvCxnSpPr>
        <p:spPr>
          <a:xfrm flipV="1">
            <a:off x="1943100" y="4318063"/>
            <a:ext cx="2590800" cy="1270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7" name="Group 35"/>
          <p:cNvGrpSpPr/>
          <p:nvPr/>
        </p:nvGrpSpPr>
        <p:grpSpPr>
          <a:xfrm>
            <a:off x="2819400" y="3956113"/>
            <a:ext cx="1661052" cy="462888"/>
            <a:chOff x="2291823" y="2168856"/>
            <a:chExt cx="3572733" cy="462888"/>
          </a:xfrm>
          <a:solidFill>
            <a:srgbClr val="3333CC"/>
          </a:solidFill>
        </p:grpSpPr>
        <p:sp>
          <p:nvSpPr>
            <p:cNvPr id="110" name="Rectangle 109"/>
            <p:cNvSpPr/>
            <p:nvPr/>
          </p:nvSpPr>
          <p:spPr>
            <a:xfrm>
              <a:off x="2438400" y="2174544"/>
              <a:ext cx="3276600" cy="457200"/>
            </a:xfrm>
            <a:prstGeom prst="rect">
              <a:avLst/>
            </a:prstGeom>
            <a:grpFill/>
            <a:ln>
              <a:solidFill>
                <a:srgbClr val="2D2DB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13" name="Rectangle 112"/>
            <p:cNvSpPr/>
            <p:nvPr/>
          </p:nvSpPr>
          <p:spPr>
            <a:xfrm>
              <a:off x="2291823" y="2168856"/>
              <a:ext cx="152400" cy="457200"/>
            </a:xfrm>
            <a:prstGeom prst="rect">
              <a:avLst/>
            </a:prstGeom>
            <a:grpFill/>
            <a:ln>
              <a:solidFill>
                <a:srgbClr val="2D2DB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14" name="Rectangle 113"/>
            <p:cNvSpPr/>
            <p:nvPr/>
          </p:nvSpPr>
          <p:spPr>
            <a:xfrm>
              <a:off x="5712156" y="2174544"/>
              <a:ext cx="152400" cy="457200"/>
            </a:xfrm>
            <a:prstGeom prst="rect">
              <a:avLst/>
            </a:prstGeom>
            <a:grpFill/>
            <a:ln>
              <a:solidFill>
                <a:srgbClr val="2D2DB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115" name="Group 35"/>
          <p:cNvGrpSpPr/>
          <p:nvPr/>
        </p:nvGrpSpPr>
        <p:grpSpPr>
          <a:xfrm>
            <a:off x="1082149" y="3962794"/>
            <a:ext cx="1661052" cy="462888"/>
            <a:chOff x="2291823" y="2168856"/>
            <a:chExt cx="3572733" cy="462888"/>
          </a:xfrm>
          <a:solidFill>
            <a:schemeClr val="accent2"/>
          </a:solidFill>
        </p:grpSpPr>
        <p:sp>
          <p:nvSpPr>
            <p:cNvPr id="116" name="Rectangle 115"/>
            <p:cNvSpPr/>
            <p:nvPr/>
          </p:nvSpPr>
          <p:spPr>
            <a:xfrm>
              <a:off x="2438400" y="2174544"/>
              <a:ext cx="3276600" cy="457200"/>
            </a:xfrm>
            <a:prstGeom prst="rect">
              <a:avLst/>
            </a:prstGeom>
            <a:grpFill/>
            <a:ln>
              <a:solidFill>
                <a:srgbClr val="2D2DB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17" name="Rectangle 116"/>
            <p:cNvSpPr/>
            <p:nvPr/>
          </p:nvSpPr>
          <p:spPr>
            <a:xfrm>
              <a:off x="2291823" y="2168856"/>
              <a:ext cx="152400" cy="457200"/>
            </a:xfrm>
            <a:prstGeom prst="rect">
              <a:avLst/>
            </a:prstGeom>
            <a:grpFill/>
            <a:ln>
              <a:solidFill>
                <a:srgbClr val="2D2DB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18" name="Rectangle 117"/>
            <p:cNvSpPr/>
            <p:nvPr/>
          </p:nvSpPr>
          <p:spPr>
            <a:xfrm>
              <a:off x="5712156" y="2174544"/>
              <a:ext cx="152400" cy="457200"/>
            </a:xfrm>
            <a:prstGeom prst="rect">
              <a:avLst/>
            </a:prstGeom>
            <a:grpFill/>
            <a:ln>
              <a:solidFill>
                <a:srgbClr val="2D2DB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119" name="Group 71"/>
          <p:cNvGrpSpPr/>
          <p:nvPr/>
        </p:nvGrpSpPr>
        <p:grpSpPr>
          <a:xfrm>
            <a:off x="939800" y="4219638"/>
            <a:ext cx="228600" cy="215900"/>
            <a:chOff x="5105400" y="4318000"/>
            <a:chExt cx="228600" cy="215900"/>
          </a:xfrm>
        </p:grpSpPr>
        <p:cxnSp>
          <p:nvCxnSpPr>
            <p:cNvPr id="120" name="Straight Connector 119"/>
            <p:cNvCxnSpPr/>
            <p:nvPr/>
          </p:nvCxnSpPr>
          <p:spPr>
            <a:xfrm>
              <a:off x="5143500" y="4318000"/>
              <a:ext cx="152400" cy="215900"/>
            </a:xfrm>
            <a:prstGeom prst="line">
              <a:avLst/>
            </a:prstGeom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Straight Connector 120"/>
            <p:cNvCxnSpPr/>
            <p:nvPr/>
          </p:nvCxnSpPr>
          <p:spPr>
            <a:xfrm flipV="1">
              <a:off x="5105400" y="4343400"/>
              <a:ext cx="228600" cy="152400"/>
            </a:xfrm>
            <a:prstGeom prst="line">
              <a:avLst/>
            </a:prstGeom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22" name="Straight Arrow Connector 121"/>
          <p:cNvCxnSpPr/>
          <p:nvPr/>
        </p:nvCxnSpPr>
        <p:spPr>
          <a:xfrm>
            <a:off x="2907030" y="3811736"/>
            <a:ext cx="1463040" cy="0"/>
          </a:xfrm>
          <a:prstGeom prst="straightConnector1">
            <a:avLst/>
          </a:prstGeom>
          <a:ln w="19050">
            <a:solidFill>
              <a:srgbClr val="2D2DB9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3" name="TextBox 122"/>
          <p:cNvSpPr txBox="1"/>
          <p:nvPr/>
        </p:nvSpPr>
        <p:spPr>
          <a:xfrm>
            <a:off x="3146453" y="3504564"/>
            <a:ext cx="121030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 smtClean="0"/>
              <a:t>5,3 m (</a:t>
            </a:r>
            <a:r>
              <a:rPr lang="en-US" sz="1400" dirty="0" err="1" smtClean="0"/>
              <a:t>L</a:t>
            </a:r>
            <a:r>
              <a:rPr lang="en-US" sz="1400" baseline="-25000" dirty="0" err="1" smtClean="0"/>
              <a:t>mag</a:t>
            </a:r>
            <a:r>
              <a:rPr lang="en-US" sz="1400" dirty="0" smtClean="0"/>
              <a:t>)</a:t>
            </a:r>
            <a:endParaRPr lang="fr-FR" sz="1400" dirty="0"/>
          </a:p>
        </p:txBody>
      </p:sp>
      <p:sp>
        <p:nvSpPr>
          <p:cNvPr id="124" name="Oval 123"/>
          <p:cNvSpPr/>
          <p:nvPr/>
        </p:nvSpPr>
        <p:spPr>
          <a:xfrm>
            <a:off x="2438400" y="5696979"/>
            <a:ext cx="564555" cy="609600"/>
          </a:xfrm>
          <a:prstGeom prst="ellipse">
            <a:avLst/>
          </a:prstGeom>
          <a:noFill/>
          <a:ln>
            <a:solidFill>
              <a:srgbClr val="2D2DB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5" name="Oval 124"/>
          <p:cNvSpPr/>
          <p:nvPr/>
        </p:nvSpPr>
        <p:spPr>
          <a:xfrm>
            <a:off x="762000" y="5696979"/>
            <a:ext cx="551857" cy="609600"/>
          </a:xfrm>
          <a:prstGeom prst="ellipse">
            <a:avLst/>
          </a:prstGeom>
          <a:noFill/>
          <a:ln>
            <a:solidFill>
              <a:srgbClr val="2D2DB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6" name="Rectangle 125"/>
          <p:cNvSpPr/>
          <p:nvPr/>
        </p:nvSpPr>
        <p:spPr>
          <a:xfrm>
            <a:off x="1074087" y="5696979"/>
            <a:ext cx="1669113" cy="609600"/>
          </a:xfrm>
          <a:prstGeom prst="rect">
            <a:avLst/>
          </a:prstGeom>
          <a:solidFill>
            <a:schemeClr val="bg1"/>
          </a:solidFill>
          <a:ln>
            <a:solidFill>
              <a:srgbClr val="2D2DB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27" name="Straight Arrow Connector 126"/>
          <p:cNvCxnSpPr/>
          <p:nvPr/>
        </p:nvCxnSpPr>
        <p:spPr>
          <a:xfrm>
            <a:off x="1181100" y="5612819"/>
            <a:ext cx="1463040" cy="0"/>
          </a:xfrm>
          <a:prstGeom prst="straightConnector1">
            <a:avLst/>
          </a:prstGeom>
          <a:ln w="19050">
            <a:solidFill>
              <a:srgbClr val="2D2DB9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8" name="TextBox 127"/>
          <p:cNvSpPr txBox="1"/>
          <p:nvPr/>
        </p:nvSpPr>
        <p:spPr>
          <a:xfrm>
            <a:off x="1401882" y="5287305"/>
            <a:ext cx="121030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 smtClean="0"/>
              <a:t>5,3 m (</a:t>
            </a:r>
            <a:r>
              <a:rPr lang="en-US" sz="1400" dirty="0" err="1" smtClean="0"/>
              <a:t>L</a:t>
            </a:r>
            <a:r>
              <a:rPr lang="en-US" sz="1400" baseline="-25000" dirty="0" err="1" smtClean="0"/>
              <a:t>mag</a:t>
            </a:r>
            <a:r>
              <a:rPr lang="en-US" sz="1400" dirty="0" smtClean="0"/>
              <a:t>)</a:t>
            </a:r>
            <a:endParaRPr lang="fr-FR" sz="1400" dirty="0"/>
          </a:p>
        </p:txBody>
      </p:sp>
      <p:sp>
        <p:nvSpPr>
          <p:cNvPr id="129" name="Freeform 128"/>
          <p:cNvSpPr/>
          <p:nvPr/>
        </p:nvSpPr>
        <p:spPr>
          <a:xfrm>
            <a:off x="2733675" y="6086225"/>
            <a:ext cx="330200" cy="152400"/>
          </a:xfrm>
          <a:custGeom>
            <a:avLst/>
            <a:gdLst>
              <a:gd name="connsiteX0" fmla="*/ 0 w 444500"/>
              <a:gd name="connsiteY0" fmla="*/ 21167 h 317500"/>
              <a:gd name="connsiteX1" fmla="*/ 139700 w 444500"/>
              <a:gd name="connsiteY1" fmla="*/ 33867 h 317500"/>
              <a:gd name="connsiteX2" fmla="*/ 114300 w 444500"/>
              <a:gd name="connsiteY2" fmla="*/ 224367 h 317500"/>
              <a:gd name="connsiteX3" fmla="*/ 177800 w 444500"/>
              <a:gd name="connsiteY3" fmla="*/ 300567 h 317500"/>
              <a:gd name="connsiteX4" fmla="*/ 241300 w 444500"/>
              <a:gd name="connsiteY4" fmla="*/ 122767 h 317500"/>
              <a:gd name="connsiteX5" fmla="*/ 279400 w 444500"/>
              <a:gd name="connsiteY5" fmla="*/ 21167 h 317500"/>
              <a:gd name="connsiteX6" fmla="*/ 444500 w 444500"/>
              <a:gd name="connsiteY6" fmla="*/ 8467 h 317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44500" h="317500">
                <a:moveTo>
                  <a:pt x="0" y="21167"/>
                </a:moveTo>
                <a:cubicBezTo>
                  <a:pt x="60325" y="10583"/>
                  <a:pt x="120650" y="0"/>
                  <a:pt x="139700" y="33867"/>
                </a:cubicBezTo>
                <a:cubicBezTo>
                  <a:pt x="158750" y="67734"/>
                  <a:pt x="107950" y="179917"/>
                  <a:pt x="114300" y="224367"/>
                </a:cubicBezTo>
                <a:cubicBezTo>
                  <a:pt x="120650" y="268817"/>
                  <a:pt x="156633" y="317500"/>
                  <a:pt x="177800" y="300567"/>
                </a:cubicBezTo>
                <a:cubicBezTo>
                  <a:pt x="198967" y="283634"/>
                  <a:pt x="224367" y="169334"/>
                  <a:pt x="241300" y="122767"/>
                </a:cubicBezTo>
                <a:cubicBezTo>
                  <a:pt x="258233" y="76200"/>
                  <a:pt x="245533" y="40217"/>
                  <a:pt x="279400" y="21167"/>
                </a:cubicBezTo>
                <a:cubicBezTo>
                  <a:pt x="313267" y="2117"/>
                  <a:pt x="378883" y="5292"/>
                  <a:pt x="444500" y="8467"/>
                </a:cubicBezTo>
              </a:path>
            </a:pathLst>
          </a:cu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30" name="Straight Connector 129"/>
          <p:cNvCxnSpPr/>
          <p:nvPr/>
        </p:nvCxnSpPr>
        <p:spPr>
          <a:xfrm flipV="1">
            <a:off x="3000375" y="6106664"/>
            <a:ext cx="2309225" cy="1786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1" name="Rectangle 130"/>
          <p:cNvSpPr/>
          <p:nvPr/>
        </p:nvSpPr>
        <p:spPr>
          <a:xfrm>
            <a:off x="3006725" y="6086225"/>
            <a:ext cx="2155825" cy="45719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2" name="Rectangle 131"/>
          <p:cNvSpPr/>
          <p:nvPr/>
        </p:nvSpPr>
        <p:spPr>
          <a:xfrm>
            <a:off x="495300" y="5952875"/>
            <a:ext cx="6883400" cy="45719"/>
          </a:xfrm>
          <a:prstGeom prst="rect">
            <a:avLst/>
          </a:prstGeom>
          <a:noFill/>
          <a:ln>
            <a:solidFill>
              <a:srgbClr val="2D2DB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3" name="Rectangle 132"/>
          <p:cNvSpPr/>
          <p:nvPr/>
        </p:nvSpPr>
        <p:spPr>
          <a:xfrm>
            <a:off x="3124200" y="5863975"/>
            <a:ext cx="1676400" cy="15240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34" name="Straight Arrow Connector 133"/>
          <p:cNvCxnSpPr/>
          <p:nvPr/>
        </p:nvCxnSpPr>
        <p:spPr>
          <a:xfrm>
            <a:off x="3124200" y="5655457"/>
            <a:ext cx="1651000" cy="11668"/>
          </a:xfrm>
          <a:prstGeom prst="straightConnector1">
            <a:avLst/>
          </a:prstGeom>
          <a:ln w="19050">
            <a:solidFill>
              <a:srgbClr val="2D2DB9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5" name="TextBox 134"/>
          <p:cNvSpPr txBox="1"/>
          <p:nvPr/>
        </p:nvSpPr>
        <p:spPr>
          <a:xfrm>
            <a:off x="3114675" y="5317875"/>
            <a:ext cx="184336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 smtClean="0">
                <a:solidFill>
                  <a:srgbClr val="FF0000"/>
                </a:solidFill>
              </a:rPr>
              <a:t>2,27 m </a:t>
            </a:r>
            <a:r>
              <a:rPr lang="fr-FR" sz="1400" dirty="0" smtClean="0"/>
              <a:t>(</a:t>
            </a:r>
            <a:r>
              <a:rPr lang="fr-FR" sz="1400" dirty="0" err="1" smtClean="0"/>
              <a:t>collimator</a:t>
            </a:r>
            <a:r>
              <a:rPr lang="fr-FR" sz="1400" dirty="0" smtClean="0"/>
              <a:t>)</a:t>
            </a:r>
            <a:endParaRPr lang="fr-FR" sz="1400" dirty="0"/>
          </a:p>
        </p:txBody>
      </p:sp>
      <p:cxnSp>
        <p:nvCxnSpPr>
          <p:cNvPr id="136" name="Straight Arrow Connector 135"/>
          <p:cNvCxnSpPr/>
          <p:nvPr/>
        </p:nvCxnSpPr>
        <p:spPr>
          <a:xfrm>
            <a:off x="762000" y="5303169"/>
            <a:ext cx="2238375" cy="14706"/>
          </a:xfrm>
          <a:prstGeom prst="straightConnector1">
            <a:avLst/>
          </a:prstGeom>
          <a:ln w="19050">
            <a:solidFill>
              <a:srgbClr val="2D2DB9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7" name="Rectangle 136"/>
          <p:cNvSpPr/>
          <p:nvPr/>
        </p:nvSpPr>
        <p:spPr>
          <a:xfrm>
            <a:off x="584200" y="6067175"/>
            <a:ext cx="182880" cy="54864"/>
          </a:xfrm>
          <a:prstGeom prst="rect">
            <a:avLst/>
          </a:prstGeom>
          <a:noFill/>
          <a:ln>
            <a:solidFill>
              <a:srgbClr val="2D2DB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8" name="Rectangle 137"/>
          <p:cNvSpPr/>
          <p:nvPr/>
        </p:nvSpPr>
        <p:spPr>
          <a:xfrm>
            <a:off x="495300" y="5749675"/>
            <a:ext cx="6883400" cy="45719"/>
          </a:xfrm>
          <a:prstGeom prst="rect">
            <a:avLst/>
          </a:prstGeom>
          <a:noFill/>
          <a:ln>
            <a:solidFill>
              <a:srgbClr val="2D2DB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42" name="Straight Connector 141"/>
          <p:cNvCxnSpPr/>
          <p:nvPr/>
        </p:nvCxnSpPr>
        <p:spPr>
          <a:xfrm flipV="1">
            <a:off x="438150" y="6095750"/>
            <a:ext cx="2377440" cy="1270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43" name="Group 35"/>
          <p:cNvGrpSpPr/>
          <p:nvPr/>
        </p:nvGrpSpPr>
        <p:grpSpPr>
          <a:xfrm>
            <a:off x="1082149" y="5759531"/>
            <a:ext cx="1661052" cy="462888"/>
            <a:chOff x="2291823" y="2168856"/>
            <a:chExt cx="3572733" cy="462888"/>
          </a:xfrm>
          <a:solidFill>
            <a:schemeClr val="accent2"/>
          </a:solidFill>
        </p:grpSpPr>
        <p:sp>
          <p:nvSpPr>
            <p:cNvPr id="144" name="Rectangle 143"/>
            <p:cNvSpPr/>
            <p:nvPr/>
          </p:nvSpPr>
          <p:spPr>
            <a:xfrm>
              <a:off x="2438400" y="2174544"/>
              <a:ext cx="3276600" cy="457200"/>
            </a:xfrm>
            <a:prstGeom prst="rect">
              <a:avLst/>
            </a:prstGeom>
            <a:grpFill/>
            <a:ln>
              <a:solidFill>
                <a:srgbClr val="2D2DB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45" name="Rectangle 144"/>
            <p:cNvSpPr/>
            <p:nvPr/>
          </p:nvSpPr>
          <p:spPr>
            <a:xfrm>
              <a:off x="2291823" y="2168856"/>
              <a:ext cx="152400" cy="457200"/>
            </a:xfrm>
            <a:prstGeom prst="rect">
              <a:avLst/>
            </a:prstGeom>
            <a:grpFill/>
            <a:ln>
              <a:solidFill>
                <a:srgbClr val="2D2DB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46" name="Rectangle 145"/>
            <p:cNvSpPr/>
            <p:nvPr/>
          </p:nvSpPr>
          <p:spPr>
            <a:xfrm>
              <a:off x="5712156" y="2174544"/>
              <a:ext cx="152400" cy="457200"/>
            </a:xfrm>
            <a:prstGeom prst="rect">
              <a:avLst/>
            </a:prstGeom>
            <a:grpFill/>
            <a:ln>
              <a:solidFill>
                <a:srgbClr val="2D2DB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147" name="Group 71"/>
          <p:cNvGrpSpPr/>
          <p:nvPr/>
        </p:nvGrpSpPr>
        <p:grpSpPr>
          <a:xfrm>
            <a:off x="939800" y="6016375"/>
            <a:ext cx="228600" cy="215900"/>
            <a:chOff x="5105400" y="4318000"/>
            <a:chExt cx="228600" cy="215900"/>
          </a:xfrm>
        </p:grpSpPr>
        <p:cxnSp>
          <p:nvCxnSpPr>
            <p:cNvPr id="148" name="Straight Connector 147"/>
            <p:cNvCxnSpPr/>
            <p:nvPr/>
          </p:nvCxnSpPr>
          <p:spPr>
            <a:xfrm>
              <a:off x="5143500" y="4318000"/>
              <a:ext cx="152400" cy="215900"/>
            </a:xfrm>
            <a:prstGeom prst="line">
              <a:avLst/>
            </a:prstGeom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9" name="Straight Connector 148"/>
            <p:cNvCxnSpPr/>
            <p:nvPr/>
          </p:nvCxnSpPr>
          <p:spPr>
            <a:xfrm flipV="1">
              <a:off x="5105400" y="4343400"/>
              <a:ext cx="228600" cy="152400"/>
            </a:xfrm>
            <a:prstGeom prst="line">
              <a:avLst/>
            </a:prstGeom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50" name="Oval 149"/>
          <p:cNvSpPr/>
          <p:nvPr/>
        </p:nvSpPr>
        <p:spPr>
          <a:xfrm>
            <a:off x="6597650" y="5706504"/>
            <a:ext cx="564555" cy="609600"/>
          </a:xfrm>
          <a:prstGeom prst="ellipse">
            <a:avLst/>
          </a:prstGeom>
          <a:noFill/>
          <a:ln>
            <a:solidFill>
              <a:srgbClr val="2D2DB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1" name="Oval 150"/>
          <p:cNvSpPr/>
          <p:nvPr/>
        </p:nvSpPr>
        <p:spPr>
          <a:xfrm>
            <a:off x="4921250" y="5706504"/>
            <a:ext cx="551857" cy="609600"/>
          </a:xfrm>
          <a:prstGeom prst="ellipse">
            <a:avLst/>
          </a:prstGeom>
          <a:noFill/>
          <a:ln>
            <a:solidFill>
              <a:srgbClr val="2D2DB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2" name="Rectangle 151"/>
          <p:cNvSpPr/>
          <p:nvPr/>
        </p:nvSpPr>
        <p:spPr>
          <a:xfrm>
            <a:off x="5233337" y="5706504"/>
            <a:ext cx="1669113" cy="609600"/>
          </a:xfrm>
          <a:prstGeom prst="rect">
            <a:avLst/>
          </a:prstGeom>
          <a:solidFill>
            <a:schemeClr val="bg1"/>
          </a:solidFill>
          <a:ln>
            <a:solidFill>
              <a:srgbClr val="2D2DB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53" name="Straight Arrow Connector 152"/>
          <p:cNvCxnSpPr/>
          <p:nvPr/>
        </p:nvCxnSpPr>
        <p:spPr>
          <a:xfrm>
            <a:off x="5340350" y="5622344"/>
            <a:ext cx="1463040" cy="0"/>
          </a:xfrm>
          <a:prstGeom prst="straightConnector1">
            <a:avLst/>
          </a:prstGeom>
          <a:ln w="19050">
            <a:solidFill>
              <a:srgbClr val="2D2DB9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4" name="TextBox 153"/>
          <p:cNvSpPr txBox="1"/>
          <p:nvPr/>
        </p:nvSpPr>
        <p:spPr>
          <a:xfrm>
            <a:off x="5473107" y="5291314"/>
            <a:ext cx="121030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 smtClean="0"/>
              <a:t>5,3 m (</a:t>
            </a:r>
            <a:r>
              <a:rPr lang="en-US" sz="1400" dirty="0" err="1" smtClean="0"/>
              <a:t>L</a:t>
            </a:r>
            <a:r>
              <a:rPr lang="en-US" sz="1400" baseline="-25000" dirty="0" err="1" smtClean="0"/>
              <a:t>mag</a:t>
            </a:r>
            <a:r>
              <a:rPr lang="en-US" sz="1400" dirty="0" smtClean="0"/>
              <a:t>)</a:t>
            </a:r>
            <a:endParaRPr lang="fr-FR" sz="1400" dirty="0"/>
          </a:p>
        </p:txBody>
      </p:sp>
      <p:sp>
        <p:nvSpPr>
          <p:cNvPr id="155" name="Freeform 154"/>
          <p:cNvSpPr/>
          <p:nvPr/>
        </p:nvSpPr>
        <p:spPr>
          <a:xfrm>
            <a:off x="6892925" y="6095750"/>
            <a:ext cx="330200" cy="152400"/>
          </a:xfrm>
          <a:custGeom>
            <a:avLst/>
            <a:gdLst>
              <a:gd name="connsiteX0" fmla="*/ 0 w 444500"/>
              <a:gd name="connsiteY0" fmla="*/ 21167 h 317500"/>
              <a:gd name="connsiteX1" fmla="*/ 139700 w 444500"/>
              <a:gd name="connsiteY1" fmla="*/ 33867 h 317500"/>
              <a:gd name="connsiteX2" fmla="*/ 114300 w 444500"/>
              <a:gd name="connsiteY2" fmla="*/ 224367 h 317500"/>
              <a:gd name="connsiteX3" fmla="*/ 177800 w 444500"/>
              <a:gd name="connsiteY3" fmla="*/ 300567 h 317500"/>
              <a:gd name="connsiteX4" fmla="*/ 241300 w 444500"/>
              <a:gd name="connsiteY4" fmla="*/ 122767 h 317500"/>
              <a:gd name="connsiteX5" fmla="*/ 279400 w 444500"/>
              <a:gd name="connsiteY5" fmla="*/ 21167 h 317500"/>
              <a:gd name="connsiteX6" fmla="*/ 444500 w 444500"/>
              <a:gd name="connsiteY6" fmla="*/ 8467 h 317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44500" h="317500">
                <a:moveTo>
                  <a:pt x="0" y="21167"/>
                </a:moveTo>
                <a:cubicBezTo>
                  <a:pt x="60325" y="10583"/>
                  <a:pt x="120650" y="0"/>
                  <a:pt x="139700" y="33867"/>
                </a:cubicBezTo>
                <a:cubicBezTo>
                  <a:pt x="158750" y="67734"/>
                  <a:pt x="107950" y="179917"/>
                  <a:pt x="114300" y="224367"/>
                </a:cubicBezTo>
                <a:cubicBezTo>
                  <a:pt x="120650" y="268817"/>
                  <a:pt x="156633" y="317500"/>
                  <a:pt x="177800" y="300567"/>
                </a:cubicBezTo>
                <a:cubicBezTo>
                  <a:pt x="198967" y="283634"/>
                  <a:pt x="224367" y="169334"/>
                  <a:pt x="241300" y="122767"/>
                </a:cubicBezTo>
                <a:cubicBezTo>
                  <a:pt x="258233" y="76200"/>
                  <a:pt x="245533" y="40217"/>
                  <a:pt x="279400" y="21167"/>
                </a:cubicBezTo>
                <a:cubicBezTo>
                  <a:pt x="313267" y="2117"/>
                  <a:pt x="378883" y="5292"/>
                  <a:pt x="444500" y="8467"/>
                </a:cubicBezTo>
              </a:path>
            </a:pathLst>
          </a:cu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6" name="Rectangle 155"/>
          <p:cNvSpPr/>
          <p:nvPr/>
        </p:nvSpPr>
        <p:spPr>
          <a:xfrm>
            <a:off x="4743450" y="6076700"/>
            <a:ext cx="182880" cy="5486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pSp>
        <p:nvGrpSpPr>
          <p:cNvPr id="157" name="Group 35"/>
          <p:cNvGrpSpPr/>
          <p:nvPr/>
        </p:nvGrpSpPr>
        <p:grpSpPr>
          <a:xfrm>
            <a:off x="5241399" y="5769056"/>
            <a:ext cx="1661052" cy="462888"/>
            <a:chOff x="2291823" y="2168856"/>
            <a:chExt cx="3572733" cy="462888"/>
          </a:xfrm>
          <a:solidFill>
            <a:schemeClr val="accent2"/>
          </a:solidFill>
        </p:grpSpPr>
        <p:sp>
          <p:nvSpPr>
            <p:cNvPr id="158" name="Rectangle 157"/>
            <p:cNvSpPr/>
            <p:nvPr/>
          </p:nvSpPr>
          <p:spPr>
            <a:xfrm>
              <a:off x="2438400" y="2174544"/>
              <a:ext cx="3276600" cy="457200"/>
            </a:xfrm>
            <a:prstGeom prst="rect">
              <a:avLst/>
            </a:prstGeom>
            <a:grpFill/>
            <a:ln>
              <a:solidFill>
                <a:srgbClr val="2D2DB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59" name="Rectangle 158"/>
            <p:cNvSpPr/>
            <p:nvPr/>
          </p:nvSpPr>
          <p:spPr>
            <a:xfrm>
              <a:off x="2291823" y="2168856"/>
              <a:ext cx="152400" cy="457200"/>
            </a:xfrm>
            <a:prstGeom prst="rect">
              <a:avLst/>
            </a:prstGeom>
            <a:grpFill/>
            <a:ln>
              <a:solidFill>
                <a:srgbClr val="2D2DB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60" name="Rectangle 159"/>
            <p:cNvSpPr/>
            <p:nvPr/>
          </p:nvSpPr>
          <p:spPr>
            <a:xfrm>
              <a:off x="5712156" y="2174544"/>
              <a:ext cx="152400" cy="457200"/>
            </a:xfrm>
            <a:prstGeom prst="rect">
              <a:avLst/>
            </a:prstGeom>
            <a:grpFill/>
            <a:ln>
              <a:solidFill>
                <a:srgbClr val="2D2DB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161" name="Group 71"/>
          <p:cNvGrpSpPr/>
          <p:nvPr/>
        </p:nvGrpSpPr>
        <p:grpSpPr>
          <a:xfrm>
            <a:off x="5099050" y="6025900"/>
            <a:ext cx="228600" cy="215900"/>
            <a:chOff x="5105400" y="4318000"/>
            <a:chExt cx="228600" cy="215900"/>
          </a:xfrm>
        </p:grpSpPr>
        <p:cxnSp>
          <p:nvCxnSpPr>
            <p:cNvPr id="162" name="Straight Connector 161"/>
            <p:cNvCxnSpPr/>
            <p:nvPr/>
          </p:nvCxnSpPr>
          <p:spPr>
            <a:xfrm>
              <a:off x="5143500" y="4318000"/>
              <a:ext cx="152400" cy="215900"/>
            </a:xfrm>
            <a:prstGeom prst="line">
              <a:avLst/>
            </a:prstGeom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3" name="Straight Connector 162"/>
            <p:cNvCxnSpPr/>
            <p:nvPr/>
          </p:nvCxnSpPr>
          <p:spPr>
            <a:xfrm flipV="1">
              <a:off x="5105400" y="4343400"/>
              <a:ext cx="228600" cy="152400"/>
            </a:xfrm>
            <a:prstGeom prst="line">
              <a:avLst/>
            </a:prstGeom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4" name="Rectangle 163"/>
          <p:cNvSpPr/>
          <p:nvPr/>
        </p:nvSpPr>
        <p:spPr>
          <a:xfrm>
            <a:off x="7162800" y="6076700"/>
            <a:ext cx="182880" cy="45719"/>
          </a:xfrm>
          <a:prstGeom prst="rect">
            <a:avLst/>
          </a:prstGeom>
          <a:noFill/>
          <a:ln>
            <a:solidFill>
              <a:srgbClr val="2D2DB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65" name="Straight Connector 164"/>
          <p:cNvCxnSpPr/>
          <p:nvPr/>
        </p:nvCxnSpPr>
        <p:spPr>
          <a:xfrm>
            <a:off x="7162800" y="6105275"/>
            <a:ext cx="320040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6" name="Straight Arrow Connector 165"/>
          <p:cNvCxnSpPr/>
          <p:nvPr/>
        </p:nvCxnSpPr>
        <p:spPr>
          <a:xfrm>
            <a:off x="4896086" y="5336923"/>
            <a:ext cx="2266119" cy="0"/>
          </a:xfrm>
          <a:prstGeom prst="straightConnector1">
            <a:avLst/>
          </a:prstGeom>
          <a:ln w="19050">
            <a:solidFill>
              <a:srgbClr val="2D2DB9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7" name="TextBox 166"/>
          <p:cNvSpPr txBox="1"/>
          <p:nvPr/>
        </p:nvSpPr>
        <p:spPr>
          <a:xfrm>
            <a:off x="1292996" y="4979528"/>
            <a:ext cx="127371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FF0000"/>
                </a:solidFill>
              </a:rPr>
              <a:t>6,18 m (L</a:t>
            </a:r>
            <a:r>
              <a:rPr lang="en-US" sz="1400" baseline="-25000" dirty="0" smtClean="0">
                <a:solidFill>
                  <a:srgbClr val="FF0000"/>
                </a:solidFill>
              </a:rPr>
              <a:t>CM</a:t>
            </a:r>
            <a:r>
              <a:rPr lang="en-US" sz="1400" dirty="0" smtClean="0">
                <a:solidFill>
                  <a:srgbClr val="FF0000"/>
                </a:solidFill>
              </a:rPr>
              <a:t>)</a:t>
            </a:r>
            <a:endParaRPr lang="en-US" sz="1400" dirty="0">
              <a:solidFill>
                <a:srgbClr val="FF0000"/>
              </a:solidFill>
            </a:endParaRPr>
          </a:p>
        </p:txBody>
      </p:sp>
      <p:cxnSp>
        <p:nvCxnSpPr>
          <p:cNvPr id="169" name="Straight Arrow Connector 168"/>
          <p:cNvCxnSpPr/>
          <p:nvPr/>
        </p:nvCxnSpPr>
        <p:spPr>
          <a:xfrm>
            <a:off x="767081" y="3468687"/>
            <a:ext cx="4033519" cy="15863"/>
          </a:xfrm>
          <a:prstGeom prst="straightConnector1">
            <a:avLst/>
          </a:prstGeom>
          <a:ln w="19050">
            <a:solidFill>
              <a:srgbClr val="2D2DB9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0" name="TextBox 169"/>
          <p:cNvSpPr txBox="1"/>
          <p:nvPr/>
        </p:nvSpPr>
        <p:spPr>
          <a:xfrm>
            <a:off x="2032000" y="3176773"/>
            <a:ext cx="110496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FF0000"/>
                </a:solidFill>
              </a:rPr>
              <a:t>12 m (L</a:t>
            </a:r>
            <a:r>
              <a:rPr lang="en-US" sz="1400" baseline="-25000" dirty="0" smtClean="0">
                <a:solidFill>
                  <a:srgbClr val="FF0000"/>
                </a:solidFill>
              </a:rPr>
              <a:t>CM</a:t>
            </a:r>
            <a:r>
              <a:rPr lang="en-US" sz="1400" dirty="0" smtClean="0">
                <a:solidFill>
                  <a:srgbClr val="FF0000"/>
                </a:solidFill>
              </a:rPr>
              <a:t>)</a:t>
            </a:r>
          </a:p>
        </p:txBody>
      </p:sp>
      <p:cxnSp>
        <p:nvCxnSpPr>
          <p:cNvPr id="171" name="Straight Connector 170"/>
          <p:cNvCxnSpPr/>
          <p:nvPr/>
        </p:nvCxnSpPr>
        <p:spPr>
          <a:xfrm flipH="1">
            <a:off x="762000" y="1702911"/>
            <a:ext cx="5081" cy="835223"/>
          </a:xfrm>
          <a:prstGeom prst="line">
            <a:avLst/>
          </a:prstGeom>
          <a:ln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2" name="Straight Connector 171"/>
          <p:cNvCxnSpPr/>
          <p:nvPr/>
        </p:nvCxnSpPr>
        <p:spPr>
          <a:xfrm flipH="1">
            <a:off x="4678079" y="1650622"/>
            <a:ext cx="5081" cy="835223"/>
          </a:xfrm>
          <a:prstGeom prst="line">
            <a:avLst/>
          </a:prstGeom>
          <a:ln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3" name="Straight Connector 172"/>
          <p:cNvCxnSpPr/>
          <p:nvPr/>
        </p:nvCxnSpPr>
        <p:spPr>
          <a:xfrm flipH="1">
            <a:off x="756920" y="3411303"/>
            <a:ext cx="5080" cy="835223"/>
          </a:xfrm>
          <a:prstGeom prst="line">
            <a:avLst/>
          </a:prstGeom>
          <a:ln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4" name="Straight Connector 173"/>
          <p:cNvCxnSpPr/>
          <p:nvPr/>
        </p:nvCxnSpPr>
        <p:spPr>
          <a:xfrm>
            <a:off x="4816474" y="3468687"/>
            <a:ext cx="3177" cy="696558"/>
          </a:xfrm>
          <a:prstGeom prst="line">
            <a:avLst/>
          </a:prstGeom>
          <a:ln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6" name="Straight Connector 175"/>
          <p:cNvCxnSpPr/>
          <p:nvPr/>
        </p:nvCxnSpPr>
        <p:spPr>
          <a:xfrm>
            <a:off x="756920" y="5208628"/>
            <a:ext cx="2797" cy="726065"/>
          </a:xfrm>
          <a:prstGeom prst="line">
            <a:avLst/>
          </a:prstGeom>
          <a:ln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7" name="Straight Connector 176"/>
          <p:cNvCxnSpPr/>
          <p:nvPr/>
        </p:nvCxnSpPr>
        <p:spPr>
          <a:xfrm>
            <a:off x="2993790" y="5208628"/>
            <a:ext cx="3177" cy="696558"/>
          </a:xfrm>
          <a:prstGeom prst="line">
            <a:avLst/>
          </a:prstGeom>
          <a:ln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8" name="TextBox 177"/>
          <p:cNvSpPr txBox="1"/>
          <p:nvPr/>
        </p:nvSpPr>
        <p:spPr>
          <a:xfrm>
            <a:off x="5323932" y="4990768"/>
            <a:ext cx="127371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FF0000"/>
                </a:solidFill>
              </a:rPr>
              <a:t>6,18 m (L</a:t>
            </a:r>
            <a:r>
              <a:rPr lang="en-US" sz="1400" baseline="-25000" dirty="0" smtClean="0">
                <a:solidFill>
                  <a:srgbClr val="FF0000"/>
                </a:solidFill>
              </a:rPr>
              <a:t>CM</a:t>
            </a:r>
            <a:r>
              <a:rPr lang="en-US" sz="1400" dirty="0" smtClean="0">
                <a:solidFill>
                  <a:srgbClr val="FF0000"/>
                </a:solidFill>
              </a:rPr>
              <a:t>)</a:t>
            </a:r>
            <a:endParaRPr lang="en-US" sz="1400" dirty="0">
              <a:solidFill>
                <a:srgbClr val="FF0000"/>
              </a:solidFill>
            </a:endParaRPr>
          </a:p>
        </p:txBody>
      </p:sp>
      <p:cxnSp>
        <p:nvCxnSpPr>
          <p:cNvPr id="179" name="Straight Connector 178"/>
          <p:cNvCxnSpPr/>
          <p:nvPr/>
        </p:nvCxnSpPr>
        <p:spPr>
          <a:xfrm>
            <a:off x="4909728" y="5287305"/>
            <a:ext cx="2797" cy="726065"/>
          </a:xfrm>
          <a:prstGeom prst="line">
            <a:avLst/>
          </a:prstGeom>
          <a:ln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0" name="Straight Connector 179"/>
          <p:cNvCxnSpPr/>
          <p:nvPr/>
        </p:nvCxnSpPr>
        <p:spPr>
          <a:xfrm>
            <a:off x="7146598" y="5287305"/>
            <a:ext cx="3177" cy="696558"/>
          </a:xfrm>
          <a:prstGeom prst="line">
            <a:avLst/>
          </a:prstGeom>
          <a:ln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Date Placeholder 45"/>
          <p:cNvSpPr>
            <a:spLocks noGrp="1"/>
          </p:cNvSpPr>
          <p:nvPr>
            <p:ph type="dt" sz="half" idx="10"/>
          </p:nvPr>
        </p:nvSpPr>
        <p:spPr>
          <a:xfrm>
            <a:off x="87495" y="6553200"/>
            <a:ext cx="2438400" cy="304800"/>
          </a:xfrm>
        </p:spPr>
        <p:txBody>
          <a:bodyPr/>
          <a:lstStyle/>
          <a:p>
            <a:r>
              <a:rPr lang="en-US" smtClean="0"/>
              <a:t>26/9/12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22927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>
                <a:latin typeface="Bookman Old Style" charset="0"/>
              </a:rPr>
              <a:t>11 T </a:t>
            </a:r>
            <a:r>
              <a:rPr lang="en-US" dirty="0" smtClean="0">
                <a:latin typeface="Bookman Old Style" charset="0"/>
              </a:rPr>
              <a:t>Nb</a:t>
            </a:r>
            <a:r>
              <a:rPr lang="en-US" baseline="-25000" dirty="0" smtClean="0">
                <a:latin typeface="Bookman Old Style" charset="0"/>
              </a:rPr>
              <a:t>3</a:t>
            </a:r>
            <a:r>
              <a:rPr lang="en-US" dirty="0" smtClean="0">
                <a:latin typeface="Bookman Old Style" charset="0"/>
              </a:rPr>
              <a:t>Sn Dipole Design </a:t>
            </a:r>
            <a:r>
              <a:rPr lang="en-US" dirty="0">
                <a:latin typeface="Bookman Old Style" charset="0"/>
              </a:rPr>
              <a:t>Challenges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>
          <a:xfrm>
            <a:off x="457200" y="1071107"/>
            <a:ext cx="4038600" cy="5207279"/>
          </a:xfrm>
        </p:spPr>
        <p:txBody>
          <a:bodyPr/>
          <a:lstStyle/>
          <a:p>
            <a:pPr eaLnBrk="1" hangingPunct="1">
              <a:defRPr/>
            </a:pPr>
            <a:r>
              <a:rPr lang="en-US" sz="2000" dirty="0">
                <a:cs typeface="+mn-cs"/>
              </a:rPr>
              <a:t>Iron saturation </a:t>
            </a:r>
            <a:r>
              <a:rPr lang="en-US" sz="2000" dirty="0" smtClean="0">
                <a:cs typeface="+mn-cs"/>
              </a:rPr>
              <a:t>effects</a:t>
            </a:r>
          </a:p>
          <a:p>
            <a:pPr lvl="1">
              <a:defRPr/>
            </a:pPr>
            <a:r>
              <a:rPr lang="en-US" sz="1600" dirty="0" smtClean="0">
                <a:cs typeface="+mn-cs"/>
              </a:rPr>
              <a:t>Modified MB Yoke</a:t>
            </a:r>
          </a:p>
          <a:p>
            <a:pPr lvl="1">
              <a:defRPr/>
            </a:pPr>
            <a:r>
              <a:rPr lang="en-US" sz="1600" dirty="0" smtClean="0">
                <a:cs typeface="+mn-cs"/>
              </a:rPr>
              <a:t>Cross-talk between apertures </a:t>
            </a:r>
            <a:endParaRPr lang="en-US" sz="1600" dirty="0">
              <a:cs typeface="+mn-cs"/>
            </a:endParaRPr>
          </a:p>
          <a:p>
            <a:pPr eaLnBrk="1" hangingPunct="1">
              <a:defRPr/>
            </a:pPr>
            <a:endParaRPr lang="en-US" sz="2000" dirty="0" smtClean="0">
              <a:cs typeface="+mn-cs"/>
            </a:endParaRPr>
          </a:p>
          <a:p>
            <a:pPr eaLnBrk="1" hangingPunct="1">
              <a:defRPr/>
            </a:pPr>
            <a:r>
              <a:rPr lang="en-US" sz="2000" dirty="0" smtClean="0">
                <a:cs typeface="+mn-cs"/>
              </a:rPr>
              <a:t>Transfer function matching with MB</a:t>
            </a:r>
          </a:p>
          <a:p>
            <a:pPr lvl="1">
              <a:defRPr/>
            </a:pPr>
            <a:r>
              <a:rPr lang="en-US" sz="1600" dirty="0" smtClean="0">
                <a:cs typeface="+mn-cs"/>
              </a:rPr>
              <a:t>More turns (56 vs. 40)</a:t>
            </a:r>
          </a:p>
          <a:p>
            <a:pPr lvl="1">
              <a:defRPr/>
            </a:pPr>
            <a:r>
              <a:rPr lang="en-US" sz="1600" dirty="0" smtClean="0">
                <a:cs typeface="+mn-cs"/>
              </a:rPr>
              <a:t>Iron saturation</a:t>
            </a:r>
          </a:p>
          <a:p>
            <a:pPr marL="0" indent="0" eaLnBrk="1" hangingPunct="1">
              <a:buFont typeface="Wingdings" charset="0"/>
              <a:buNone/>
              <a:defRPr/>
            </a:pPr>
            <a:endParaRPr lang="en-US" sz="2000" dirty="0" smtClean="0">
              <a:cs typeface="+mn-cs"/>
            </a:endParaRPr>
          </a:p>
          <a:p>
            <a:pPr eaLnBrk="1" hangingPunct="1">
              <a:defRPr/>
            </a:pPr>
            <a:r>
              <a:rPr lang="en-US" sz="2000" dirty="0" smtClean="0">
                <a:cs typeface="+mn-cs"/>
              </a:rPr>
              <a:t>Coil magnetization effects</a:t>
            </a:r>
          </a:p>
          <a:p>
            <a:pPr lvl="1" eaLnBrk="1" hangingPunct="1">
              <a:defRPr/>
            </a:pPr>
            <a:r>
              <a:rPr lang="en-US" sz="1600" dirty="0" smtClean="0">
                <a:cs typeface="+mn-cs"/>
              </a:rPr>
              <a:t>Strand development</a:t>
            </a:r>
          </a:p>
          <a:p>
            <a:pPr lvl="1" eaLnBrk="1" hangingPunct="1">
              <a:defRPr/>
            </a:pPr>
            <a:r>
              <a:rPr lang="en-US" sz="1600" dirty="0" smtClean="0">
                <a:cs typeface="+mn-cs"/>
              </a:rPr>
              <a:t>Passive correction</a:t>
            </a:r>
          </a:p>
          <a:p>
            <a:pPr lvl="1" eaLnBrk="1" hangingPunct="1">
              <a:defRPr/>
            </a:pPr>
            <a:endParaRPr lang="en-US" sz="1600" dirty="0" smtClean="0">
              <a:cs typeface="+mn-cs"/>
            </a:endParaRPr>
          </a:p>
          <a:p>
            <a:pPr eaLnBrk="1" hangingPunct="1">
              <a:defRPr/>
            </a:pPr>
            <a:r>
              <a:rPr lang="en-US" sz="2000" dirty="0" smtClean="0">
                <a:cs typeface="+mn-cs"/>
              </a:rPr>
              <a:t>Quench protection</a:t>
            </a:r>
          </a:p>
          <a:p>
            <a:pPr lvl="1">
              <a:defRPr/>
            </a:pPr>
            <a:r>
              <a:rPr lang="en-US" sz="1600" dirty="0" smtClean="0">
                <a:cs typeface="+mn-cs"/>
              </a:rPr>
              <a:t>Heater development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sz="half" idx="2"/>
          </p:nvPr>
        </p:nvSpPr>
        <p:spPr>
          <a:xfrm>
            <a:off x="4648200" y="1035161"/>
            <a:ext cx="4038600" cy="5398988"/>
          </a:xfrm>
        </p:spPr>
        <p:txBody>
          <a:bodyPr/>
          <a:lstStyle/>
          <a:p>
            <a:r>
              <a:rPr lang="en-US" sz="2000" dirty="0"/>
              <a:t>Coil fabrication</a:t>
            </a:r>
            <a:endParaRPr lang="en-US" sz="2000" dirty="0">
              <a:solidFill>
                <a:srgbClr val="FF0000"/>
              </a:solidFill>
            </a:endParaRPr>
          </a:p>
          <a:p>
            <a:pPr lvl="1"/>
            <a:r>
              <a:rPr lang="en-US" sz="1600" dirty="0"/>
              <a:t>Cable development</a:t>
            </a:r>
          </a:p>
          <a:p>
            <a:pPr lvl="1"/>
            <a:r>
              <a:rPr lang="en-US" sz="1600" dirty="0"/>
              <a:t>Reproducibility &amp; Handling</a:t>
            </a:r>
          </a:p>
          <a:p>
            <a:pPr lvl="1"/>
            <a:r>
              <a:rPr lang="en-US" sz="1600" dirty="0"/>
              <a:t>Technology transfer</a:t>
            </a:r>
          </a:p>
          <a:p>
            <a:endParaRPr lang="en-US" sz="2000" dirty="0" smtClean="0"/>
          </a:p>
          <a:p>
            <a:r>
              <a:rPr lang="en-US" sz="2000" dirty="0" smtClean="0"/>
              <a:t>Mechanical structure</a:t>
            </a:r>
          </a:p>
          <a:p>
            <a:pPr lvl="1"/>
            <a:r>
              <a:rPr lang="en-US" sz="1600" dirty="0" smtClean="0"/>
              <a:t>Forces almost 2 X MB</a:t>
            </a:r>
          </a:p>
          <a:p>
            <a:pPr lvl="1"/>
            <a:r>
              <a:rPr lang="en-US" sz="1600" dirty="0" smtClean="0"/>
              <a:t>First 2-in-1 Nb</a:t>
            </a:r>
            <a:r>
              <a:rPr lang="en-US" sz="1600" baseline="-25000" dirty="0" smtClean="0"/>
              <a:t>3</a:t>
            </a:r>
            <a:r>
              <a:rPr lang="en-US" sz="1600" dirty="0" smtClean="0"/>
              <a:t>Sn magnet</a:t>
            </a:r>
            <a:endParaRPr lang="en-US" sz="2000" dirty="0" smtClean="0"/>
          </a:p>
          <a:p>
            <a:pPr lvl="1"/>
            <a:endParaRPr lang="en-US" sz="1600" dirty="0" smtClean="0"/>
          </a:p>
          <a:p>
            <a:r>
              <a:rPr lang="en-US" sz="2000" dirty="0" smtClean="0"/>
              <a:t>Thermal</a:t>
            </a:r>
          </a:p>
          <a:p>
            <a:pPr lvl="1"/>
            <a:r>
              <a:rPr lang="en-US" sz="1600" dirty="0" smtClean="0"/>
              <a:t>Resin impregnated coils</a:t>
            </a:r>
          </a:p>
          <a:p>
            <a:pPr lvl="1"/>
            <a:endParaRPr lang="en-US" sz="1600" dirty="0"/>
          </a:p>
          <a:p>
            <a:r>
              <a:rPr lang="en-US" sz="2000" dirty="0" smtClean="0"/>
              <a:t>Integration</a:t>
            </a:r>
          </a:p>
          <a:p>
            <a:pPr lvl="1"/>
            <a:r>
              <a:rPr lang="en-US" sz="1600" dirty="0" smtClean="0"/>
              <a:t>Optics</a:t>
            </a:r>
          </a:p>
          <a:p>
            <a:pPr lvl="1"/>
            <a:r>
              <a:rPr lang="en-US" sz="1600" dirty="0" smtClean="0"/>
              <a:t>Cold-mass</a:t>
            </a:r>
          </a:p>
          <a:p>
            <a:pPr lvl="1"/>
            <a:r>
              <a:rPr lang="en-US" sz="1600" dirty="0" smtClean="0"/>
              <a:t>Collimator</a:t>
            </a:r>
          </a:p>
          <a:p>
            <a:pPr lvl="1"/>
            <a:r>
              <a:rPr lang="en-US" sz="1600" dirty="0" smtClean="0"/>
              <a:t>Machine systems</a:t>
            </a:r>
            <a:endParaRPr lang="en-US" sz="16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 dirty="0"/>
              <a:t>M. Karppinen CERN TE-MSC</a:t>
            </a:r>
            <a:endParaRPr lang="en-US" dirty="0"/>
          </a:p>
        </p:txBody>
      </p:sp>
      <p:sp>
        <p:nvSpPr>
          <p:cNvPr id="14339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8FA8020D-74EB-D94B-A9A0-6601DCFD9E2A}" type="slidenum">
              <a:rPr lang="en-US" sz="1200"/>
              <a:pPr/>
              <a:t>6</a:t>
            </a:fld>
            <a:endParaRPr lang="en-US" sz="1200"/>
          </a:p>
          <a:p>
            <a:endParaRPr lang="en-US" sz="120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26/9/12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55553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 descr="plot_mk_3.pd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00" t="6993" r="2821" b="9616"/>
          <a:stretch/>
        </p:blipFill>
        <p:spPr>
          <a:xfrm>
            <a:off x="4648198" y="1016000"/>
            <a:ext cx="4288631" cy="3050972"/>
          </a:xfrm>
          <a:prstGeom prst="rect">
            <a:avLst/>
          </a:prstGeom>
        </p:spPr>
      </p:pic>
      <p:pic>
        <p:nvPicPr>
          <p:cNvPr id="20" name="Picture 19" descr="plot_mk_4.pdf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71" t="8383" r="3648" b="8226"/>
          <a:stretch/>
        </p:blipFill>
        <p:spPr>
          <a:xfrm>
            <a:off x="228600" y="1130299"/>
            <a:ext cx="4267200" cy="302557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Beam Dynamics Requirements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4031572"/>
            <a:ext cx="4267200" cy="1804896"/>
          </a:xfrm>
        </p:spPr>
        <p:txBody>
          <a:bodyPr/>
          <a:lstStyle/>
          <a:p>
            <a:r>
              <a:rPr lang="en-US" sz="1800" dirty="0" smtClean="0"/>
              <a:t>Scaled MB error table and 11 T PC </a:t>
            </a:r>
            <a:r>
              <a:rPr lang="en-US" sz="1800" dirty="0" err="1" smtClean="0"/>
              <a:t>multipoles</a:t>
            </a:r>
            <a:endParaRPr lang="en-US" sz="1800" dirty="0"/>
          </a:p>
          <a:p>
            <a:r>
              <a:rPr lang="en-US" sz="1800" dirty="0" smtClean="0"/>
              <a:t>Nb</a:t>
            </a:r>
            <a:r>
              <a:rPr lang="en-US" sz="1800" baseline="-25000" dirty="0" smtClean="0"/>
              <a:t>3</a:t>
            </a:r>
            <a:r>
              <a:rPr lang="en-US" sz="1800" dirty="0" smtClean="0"/>
              <a:t>Sn </a:t>
            </a:r>
            <a:r>
              <a:rPr lang="en-US" sz="1800" dirty="0"/>
              <a:t>dipoles in sector 2 and </a:t>
            </a:r>
            <a:r>
              <a:rPr lang="en-US" sz="1800" dirty="0" smtClean="0"/>
              <a:t>7</a:t>
            </a:r>
          </a:p>
          <a:p>
            <a:r>
              <a:rPr lang="en-US" sz="1800" dirty="0" smtClean="0"/>
              <a:t>b3 = 27 units tolerable</a:t>
            </a:r>
            <a:endParaRPr lang="en-US" sz="1800" dirty="0"/>
          </a:p>
          <a:p>
            <a:endParaRPr lang="en-US" sz="180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4031572"/>
            <a:ext cx="4038600" cy="2521628"/>
          </a:xfrm>
        </p:spPr>
        <p:txBody>
          <a:bodyPr/>
          <a:lstStyle/>
          <a:p>
            <a:r>
              <a:rPr lang="en-US" sz="1800" dirty="0"/>
              <a:t>b</a:t>
            </a:r>
            <a:r>
              <a:rPr lang="en-US" sz="1800" dirty="0" smtClean="0"/>
              <a:t>3 = 27 and 11 T dipoles in </a:t>
            </a:r>
            <a:r>
              <a:rPr lang="en-US" sz="1800" dirty="0"/>
              <a:t>sector 2/7 and </a:t>
            </a:r>
            <a:r>
              <a:rPr lang="en-US" sz="1800" dirty="0" smtClean="0"/>
              <a:t>1,2,5</a:t>
            </a:r>
            <a:r>
              <a:rPr lang="en-US" sz="1800" dirty="0"/>
              <a:t>.</a:t>
            </a:r>
          </a:p>
          <a:p>
            <a:r>
              <a:rPr lang="en-US" sz="1800" dirty="0" smtClean="0"/>
              <a:t>we </a:t>
            </a:r>
            <a:r>
              <a:rPr lang="en-US" sz="1800" dirty="0"/>
              <a:t>can accept them in any (?) sector. </a:t>
            </a:r>
            <a:endParaRPr lang="en-US" sz="1800" dirty="0" smtClean="0"/>
          </a:p>
          <a:p>
            <a:r>
              <a:rPr lang="en-US" sz="1800" dirty="0"/>
              <a:t>Q</a:t>
            </a:r>
            <a:r>
              <a:rPr lang="en-US" sz="1800" dirty="0" smtClean="0"/>
              <a:t>uasi </a:t>
            </a:r>
            <a:r>
              <a:rPr lang="en-US" sz="1800" dirty="0"/>
              <a:t>local , i.e. </a:t>
            </a:r>
            <a:r>
              <a:rPr lang="en-US" sz="1800" dirty="0" smtClean="0"/>
              <a:t>sector-wise </a:t>
            </a:r>
            <a:r>
              <a:rPr lang="en-US" sz="1800" dirty="0"/>
              <a:t>b3 correction is good enough as long as we stay in the range of </a:t>
            </a:r>
            <a:r>
              <a:rPr lang="en-US" sz="1800" dirty="0" smtClean="0"/>
              <a:t>b3 &lt; </a:t>
            </a:r>
            <a:r>
              <a:rPr lang="en-US" sz="1800" dirty="0"/>
              <a:t>27 </a:t>
            </a:r>
            <a:r>
              <a:rPr lang="en-US" sz="1800" dirty="0" smtClean="0"/>
              <a:t>units</a:t>
            </a:r>
            <a:endParaRPr lang="en-US" sz="1800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26/9/12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Karppinen CERN TE-MSC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55AEF-9DC5-354D-9EBE-8B71449914B6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 rot="16200000">
            <a:off x="-186281" y="2373927"/>
            <a:ext cx="1107996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400" dirty="0" smtClean="0"/>
              <a:t>DA in </a:t>
            </a:r>
            <a:r>
              <a:rPr lang="en-US" sz="1400" dirty="0" err="1" smtClean="0"/>
              <a:t>nsig</a:t>
            </a:r>
            <a:endParaRPr lang="en-US" sz="1400" dirty="0"/>
          </a:p>
        </p:txBody>
      </p:sp>
      <p:sp>
        <p:nvSpPr>
          <p:cNvPr id="11" name="TextBox 10"/>
          <p:cNvSpPr txBox="1"/>
          <p:nvPr/>
        </p:nvSpPr>
        <p:spPr>
          <a:xfrm rot="16200000">
            <a:off x="4132300" y="2526327"/>
            <a:ext cx="1107996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400" dirty="0" smtClean="0"/>
              <a:t>DA in </a:t>
            </a:r>
            <a:r>
              <a:rPr lang="en-US" sz="1400" dirty="0" err="1" smtClean="0"/>
              <a:t>nsig</a:t>
            </a:r>
            <a:endParaRPr lang="en-US" sz="1400" dirty="0"/>
          </a:p>
        </p:txBody>
      </p:sp>
      <p:sp>
        <p:nvSpPr>
          <p:cNvPr id="12" name="TextBox 11"/>
          <p:cNvSpPr txBox="1"/>
          <p:nvPr/>
        </p:nvSpPr>
        <p:spPr>
          <a:xfrm>
            <a:off x="1896519" y="3893072"/>
            <a:ext cx="1354733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200" dirty="0" smtClean="0"/>
              <a:t>Angle 0..90 </a:t>
            </a:r>
            <a:r>
              <a:rPr lang="en-US" sz="1200" dirty="0" err="1" smtClean="0"/>
              <a:t>deg</a:t>
            </a:r>
            <a:endParaRPr lang="en-US" sz="1200" dirty="0"/>
          </a:p>
        </p:txBody>
      </p:sp>
      <p:sp>
        <p:nvSpPr>
          <p:cNvPr id="13" name="TextBox 12"/>
          <p:cNvSpPr txBox="1"/>
          <p:nvPr/>
        </p:nvSpPr>
        <p:spPr>
          <a:xfrm>
            <a:off x="6256833" y="3893072"/>
            <a:ext cx="1354733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200" dirty="0" smtClean="0"/>
              <a:t>Angle 0..90 </a:t>
            </a:r>
            <a:r>
              <a:rPr lang="en-US" sz="1200" dirty="0" err="1" smtClean="0"/>
              <a:t>deg</a:t>
            </a:r>
            <a:endParaRPr lang="en-US" sz="1200" dirty="0"/>
          </a:p>
        </p:txBody>
      </p:sp>
      <p:sp>
        <p:nvSpPr>
          <p:cNvPr id="9" name="TextBox 8"/>
          <p:cNvSpPr txBox="1"/>
          <p:nvPr/>
        </p:nvSpPr>
        <p:spPr>
          <a:xfrm>
            <a:off x="3456071" y="633518"/>
            <a:ext cx="25827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Courtesy of B. </a:t>
            </a:r>
            <a:r>
              <a:rPr lang="en-US" i="1" dirty="0" err="1" smtClean="0"/>
              <a:t>Holzer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8455421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93430" y="3860800"/>
            <a:ext cx="4846866" cy="2692400"/>
          </a:xfrm>
        </p:spPr>
        <p:txBody>
          <a:bodyPr/>
          <a:lstStyle/>
          <a:p>
            <a:r>
              <a:rPr lang="en-US" dirty="0" smtClean="0"/>
              <a:t>DA for std. LHC optics vs. ATS with b3 = 27 at injection</a:t>
            </a:r>
          </a:p>
          <a:p>
            <a:r>
              <a:rPr lang="en-US" dirty="0" smtClean="0"/>
              <a:t>ATS </a:t>
            </a:r>
            <a:r>
              <a:rPr lang="en-US" dirty="0"/>
              <a:t>is </a:t>
            </a:r>
            <a:r>
              <a:rPr lang="en-US" dirty="0" smtClean="0"/>
              <a:t>more </a:t>
            </a:r>
            <a:r>
              <a:rPr lang="en-US" dirty="0"/>
              <a:t>sensitive to b3 </a:t>
            </a:r>
            <a:r>
              <a:rPr lang="en-US" dirty="0" smtClean="0"/>
              <a:t>as </a:t>
            </a:r>
            <a:r>
              <a:rPr lang="en-US" dirty="0"/>
              <a:t>the beta functions at the location of </a:t>
            </a:r>
            <a:r>
              <a:rPr lang="en-US" dirty="0" smtClean="0"/>
              <a:t>11 T dipoles are </a:t>
            </a:r>
            <a:r>
              <a:rPr lang="en-US" dirty="0"/>
              <a:t>larger in the ATS.</a:t>
            </a:r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Beam Dynamics Requirements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26/9/12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D755AEF-9DC5-354D-9EBE-8B71449914B6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dirty="0" smtClean="0"/>
              <a:t>M. Karppinen CERN TE-MSC</a:t>
            </a:r>
            <a:endParaRPr lang="en-US" dirty="0"/>
          </a:p>
        </p:txBody>
      </p:sp>
      <p:pic>
        <p:nvPicPr>
          <p:cNvPr id="9" name="Picture 8" descr="optik_mk1.pd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67" t="8470" r="3659" b="9304"/>
          <a:stretch/>
        </p:blipFill>
        <p:spPr>
          <a:xfrm>
            <a:off x="101600" y="692873"/>
            <a:ext cx="3987800" cy="2828732"/>
          </a:xfrm>
          <a:prstGeom prst="rect">
            <a:avLst/>
          </a:prstGeom>
        </p:spPr>
      </p:pic>
      <p:pic>
        <p:nvPicPr>
          <p:cNvPr id="12" name="Picture 11" descr="optik_mk2.pdf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68" t="8156" r="2121" b="6363"/>
          <a:stretch/>
        </p:blipFill>
        <p:spPr>
          <a:xfrm>
            <a:off x="76200" y="3485918"/>
            <a:ext cx="4117230" cy="2978382"/>
          </a:xfrm>
          <a:prstGeom prst="rect">
            <a:avLst/>
          </a:prstGeom>
        </p:spPr>
      </p:pic>
      <p:pic>
        <p:nvPicPr>
          <p:cNvPr id="14" name="Picture 13" descr="plot_mk_2.pdf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47" t="9140" r="4620" b="9540"/>
          <a:stretch/>
        </p:blipFill>
        <p:spPr>
          <a:xfrm>
            <a:off x="4559300" y="744487"/>
            <a:ext cx="3985696" cy="2797317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 rot="16200000">
            <a:off x="4005303" y="2062778"/>
            <a:ext cx="1107996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400" dirty="0" smtClean="0"/>
              <a:t>DA in </a:t>
            </a:r>
            <a:r>
              <a:rPr lang="en-US" sz="1400" dirty="0" err="1" smtClean="0"/>
              <a:t>nsig</a:t>
            </a:r>
            <a:endParaRPr lang="en-US" sz="1400" dirty="0"/>
          </a:p>
        </p:txBody>
      </p:sp>
      <p:sp>
        <p:nvSpPr>
          <p:cNvPr id="11" name="TextBox 10"/>
          <p:cNvSpPr txBox="1"/>
          <p:nvPr/>
        </p:nvSpPr>
        <p:spPr>
          <a:xfrm>
            <a:off x="6136394" y="3347112"/>
            <a:ext cx="1354733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200" dirty="0" smtClean="0"/>
              <a:t>Angle 0..90 </a:t>
            </a:r>
            <a:r>
              <a:rPr lang="en-US" sz="1200" dirty="0" err="1" smtClean="0"/>
              <a:t>deg</a:t>
            </a:r>
            <a:endParaRPr lang="en-US" sz="1200" dirty="0"/>
          </a:p>
        </p:txBody>
      </p:sp>
      <p:sp>
        <p:nvSpPr>
          <p:cNvPr id="13" name="TextBox 12"/>
          <p:cNvSpPr txBox="1"/>
          <p:nvPr/>
        </p:nvSpPr>
        <p:spPr>
          <a:xfrm>
            <a:off x="3193941" y="554902"/>
            <a:ext cx="25827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Courtesy of B. </a:t>
            </a:r>
            <a:r>
              <a:rPr lang="en-US" i="1" dirty="0" err="1" smtClean="0"/>
              <a:t>Holzer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32946281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plot_mk_1.pd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96" t="8855" r="3934" b="7004"/>
          <a:stretch/>
        </p:blipFill>
        <p:spPr>
          <a:xfrm>
            <a:off x="63500" y="838323"/>
            <a:ext cx="4701452" cy="338259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Beam Dynamics...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4114800"/>
            <a:ext cx="4038600" cy="2476500"/>
          </a:xfrm>
        </p:spPr>
        <p:txBody>
          <a:bodyPr/>
          <a:lstStyle/>
          <a:p>
            <a:r>
              <a:rPr lang="en-US" sz="1800" dirty="0"/>
              <a:t>DA for different b3 values at ATS-LHC </a:t>
            </a:r>
            <a:r>
              <a:rPr lang="en-US" sz="1800" dirty="0" err="1"/>
              <a:t>injecton</a:t>
            </a:r>
            <a:r>
              <a:rPr lang="en-US" sz="1800" dirty="0"/>
              <a:t>.</a:t>
            </a:r>
          </a:p>
          <a:p>
            <a:r>
              <a:rPr lang="en-US" sz="1800" dirty="0" smtClean="0"/>
              <a:t>There is </a:t>
            </a:r>
            <a:r>
              <a:rPr lang="en-US" sz="1800" dirty="0"/>
              <a:t>a tolerance level </a:t>
            </a:r>
            <a:r>
              <a:rPr lang="en-US" sz="1800" dirty="0" smtClean="0"/>
              <a:t>where </a:t>
            </a:r>
            <a:r>
              <a:rPr lang="en-US" sz="1800" dirty="0"/>
              <a:t>the DA is no </a:t>
            </a:r>
            <a:r>
              <a:rPr lang="en-US" sz="1800" dirty="0" smtClean="0"/>
              <a:t>longer </a:t>
            </a:r>
            <a:r>
              <a:rPr lang="en-US" sz="1800" dirty="0"/>
              <a:t>determined by b3. </a:t>
            </a:r>
            <a:endParaRPr lang="en-US" sz="1800" dirty="0" smtClean="0"/>
          </a:p>
          <a:p>
            <a:r>
              <a:rPr lang="en-US" sz="1800" dirty="0" smtClean="0"/>
              <a:t>This </a:t>
            </a:r>
            <a:r>
              <a:rPr lang="en-US" sz="1800" dirty="0"/>
              <a:t>tolerance </a:t>
            </a:r>
            <a:r>
              <a:rPr lang="en-US" sz="1800" dirty="0" smtClean="0"/>
              <a:t>seems tighter than </a:t>
            </a:r>
            <a:r>
              <a:rPr lang="en-US" sz="1800" dirty="0"/>
              <a:t>in the standard </a:t>
            </a:r>
            <a:r>
              <a:rPr lang="en-US" sz="1800" dirty="0" smtClean="0"/>
              <a:t>LHC injection </a:t>
            </a:r>
            <a:r>
              <a:rPr lang="en-US" sz="1800" dirty="0"/>
              <a:t>case</a:t>
            </a:r>
            <a:r>
              <a:rPr lang="en-US" sz="1800" dirty="0" smtClean="0"/>
              <a:t>.</a:t>
            </a:r>
            <a:endParaRPr lang="en-US" sz="180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64952" y="1117600"/>
            <a:ext cx="4311001" cy="5118100"/>
          </a:xfrm>
        </p:spPr>
        <p:txBody>
          <a:bodyPr/>
          <a:lstStyle/>
          <a:p>
            <a:r>
              <a:rPr lang="en-US" sz="1800" dirty="0" smtClean="0"/>
              <a:t>DA at </a:t>
            </a:r>
            <a:r>
              <a:rPr lang="en-US" sz="1800" dirty="0"/>
              <a:t>high </a:t>
            </a:r>
            <a:r>
              <a:rPr lang="en-US" sz="1800" dirty="0" smtClean="0"/>
              <a:t>energy:</a:t>
            </a:r>
          </a:p>
          <a:p>
            <a:pPr lvl="1"/>
            <a:r>
              <a:rPr lang="en-US" sz="1400" dirty="0"/>
              <a:t>N</a:t>
            </a:r>
            <a:r>
              <a:rPr lang="en-US" sz="1400" dirty="0" smtClean="0"/>
              <a:t>o </a:t>
            </a:r>
            <a:r>
              <a:rPr lang="en-US" sz="1400" dirty="0"/>
              <a:t>problem for the standard optics.</a:t>
            </a:r>
          </a:p>
          <a:p>
            <a:pPr lvl="1"/>
            <a:r>
              <a:rPr lang="en-US" sz="1400" dirty="0" smtClean="0"/>
              <a:t>ATS optics still </a:t>
            </a:r>
            <a:r>
              <a:rPr lang="en-US" sz="1400" dirty="0"/>
              <a:t>has to be </a:t>
            </a:r>
            <a:r>
              <a:rPr lang="en-US" sz="1400" dirty="0" smtClean="0"/>
              <a:t>checked, but expected to be fine</a:t>
            </a:r>
          </a:p>
          <a:p>
            <a:r>
              <a:rPr lang="en-US" sz="1800" dirty="0" smtClean="0"/>
              <a:t>Smaller DA appears to be </a:t>
            </a:r>
            <a:r>
              <a:rPr lang="en-US" sz="1800" dirty="0"/>
              <a:t>general behavior of the ATS (even without Nb3Sn dipoles</a:t>
            </a:r>
            <a:r>
              <a:rPr lang="en-US" sz="1800" dirty="0" smtClean="0"/>
              <a:t>)</a:t>
            </a:r>
            <a:endParaRPr lang="en-US" sz="1800" dirty="0"/>
          </a:p>
          <a:p>
            <a:endParaRPr lang="en-US" sz="1800" dirty="0" smtClean="0"/>
          </a:p>
          <a:p>
            <a:endParaRPr lang="en-US" sz="1800" dirty="0"/>
          </a:p>
          <a:p>
            <a:pPr marL="0" indent="0">
              <a:buNone/>
            </a:pPr>
            <a:endParaRPr lang="en-US" sz="1800" dirty="0"/>
          </a:p>
          <a:p>
            <a:pPr marL="0" indent="0">
              <a:buNone/>
            </a:pPr>
            <a:r>
              <a:rPr lang="en-US" sz="1800" dirty="0">
                <a:solidFill>
                  <a:srgbClr val="FF0000"/>
                </a:solidFill>
              </a:rPr>
              <a:t>Message: </a:t>
            </a:r>
            <a:endParaRPr lang="en-US" sz="1800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sz="1800" dirty="0" smtClean="0">
                <a:solidFill>
                  <a:srgbClr val="FF0000"/>
                </a:solidFill>
              </a:rPr>
              <a:t>We </a:t>
            </a:r>
            <a:r>
              <a:rPr lang="en-US" sz="1800" dirty="0">
                <a:solidFill>
                  <a:srgbClr val="FF0000"/>
                </a:solidFill>
              </a:rPr>
              <a:t>have to improve the b3 at low field by </a:t>
            </a:r>
            <a:r>
              <a:rPr lang="en-US" sz="1800" dirty="0" smtClean="0">
                <a:solidFill>
                  <a:srgbClr val="FF0000"/>
                </a:solidFill>
              </a:rPr>
              <a:t>“quite </a:t>
            </a:r>
            <a:r>
              <a:rPr lang="en-US" sz="1800" dirty="0">
                <a:solidFill>
                  <a:srgbClr val="FF0000"/>
                </a:solidFill>
              </a:rPr>
              <a:t>an </a:t>
            </a:r>
            <a:r>
              <a:rPr lang="en-US" sz="1800" dirty="0" smtClean="0">
                <a:solidFill>
                  <a:srgbClr val="FF0000"/>
                </a:solidFill>
              </a:rPr>
              <a:t>amount” </a:t>
            </a:r>
            <a:r>
              <a:rPr lang="en-US" sz="1800" dirty="0">
                <a:solidFill>
                  <a:srgbClr val="FF0000"/>
                </a:solidFill>
              </a:rPr>
              <a:t>... or we have to accept that we need </a:t>
            </a:r>
            <a:r>
              <a:rPr lang="en-US" sz="1800" dirty="0" err="1">
                <a:solidFill>
                  <a:srgbClr val="FF0000"/>
                </a:solidFill>
              </a:rPr>
              <a:t>spoolpiece</a:t>
            </a:r>
            <a:r>
              <a:rPr lang="en-US" sz="1800" dirty="0">
                <a:solidFill>
                  <a:srgbClr val="FF0000"/>
                </a:solidFill>
              </a:rPr>
              <a:t> correctors to </a:t>
            </a:r>
            <a:r>
              <a:rPr lang="en-US" sz="1800" dirty="0" smtClean="0">
                <a:solidFill>
                  <a:srgbClr val="FF0000"/>
                </a:solidFill>
              </a:rPr>
              <a:t>compensate for it.</a:t>
            </a:r>
            <a:endParaRPr lang="en-US" sz="1800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US" sz="1800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26/9/12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Karppinen CERN TE-MSC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55AEF-9DC5-354D-9EBE-8B71449914B6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 rot="16200000">
            <a:off x="-357147" y="2373927"/>
            <a:ext cx="1107996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400" dirty="0" smtClean="0"/>
              <a:t>DA in </a:t>
            </a:r>
            <a:r>
              <a:rPr lang="en-US" sz="1400" dirty="0" err="1" smtClean="0"/>
              <a:t>nsig</a:t>
            </a:r>
            <a:endParaRPr lang="en-US" sz="1400" dirty="0"/>
          </a:p>
        </p:txBody>
      </p:sp>
      <p:sp>
        <p:nvSpPr>
          <p:cNvPr id="10" name="TextBox 9"/>
          <p:cNvSpPr txBox="1"/>
          <p:nvPr/>
        </p:nvSpPr>
        <p:spPr>
          <a:xfrm>
            <a:off x="2055269" y="3967261"/>
            <a:ext cx="1354733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200" dirty="0" smtClean="0"/>
              <a:t>Angle 0..90 </a:t>
            </a:r>
            <a:r>
              <a:rPr lang="en-US" sz="1200" dirty="0" err="1" smtClean="0"/>
              <a:t>deg</a:t>
            </a:r>
            <a:endParaRPr lang="en-US" sz="1200" dirty="0"/>
          </a:p>
        </p:txBody>
      </p:sp>
      <p:sp>
        <p:nvSpPr>
          <p:cNvPr id="11" name="TextBox 10"/>
          <p:cNvSpPr txBox="1"/>
          <p:nvPr/>
        </p:nvSpPr>
        <p:spPr>
          <a:xfrm>
            <a:off x="4434150" y="592013"/>
            <a:ext cx="25827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Courtesy of B. </a:t>
            </a:r>
            <a:r>
              <a:rPr lang="en-US" i="1" dirty="0" err="1" smtClean="0"/>
              <a:t>Holzer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12312271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CNAL_11T">
  <a:themeElements>
    <a:clrScheme name="">
      <a:dk1>
        <a:srgbClr val="000000"/>
      </a:dk1>
      <a:lt1>
        <a:srgbClr val="FFFFFF"/>
      </a:lt1>
      <a:dk2>
        <a:srgbClr val="FF33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Bookman Old Style"/>
        <a:ea typeface=""/>
        <a:cs typeface=""/>
      </a:majorFont>
      <a:minorFont>
        <a:latin typeface="Bookman Old Style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CNAL_11T.thmx</Template>
  <TotalTime>10844</TotalTime>
  <Words>1618</Words>
  <Application>Microsoft Macintosh PowerPoint</Application>
  <PresentationFormat>On-screen Show (4:3)</PresentationFormat>
  <Paragraphs>320</Paragraphs>
  <Slides>20</Slides>
  <Notes>6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20</vt:i4>
      </vt:variant>
    </vt:vector>
  </HeadingPairs>
  <TitlesOfParts>
    <vt:vector size="23" baseType="lpstr">
      <vt:lpstr>CNAL_11T</vt:lpstr>
      <vt:lpstr>Bitmap Image</vt:lpstr>
      <vt:lpstr>Document</vt:lpstr>
      <vt:lpstr>11 T Dipole Project Goals and Deliverables M. Karppinen on behalf of CERN-FNAL collaboration</vt:lpstr>
      <vt:lpstr>Contributions &amp; Acknowledgements</vt:lpstr>
      <vt:lpstr>Outline</vt:lpstr>
      <vt:lpstr>DS Upgrade </vt:lpstr>
      <vt:lpstr>11 T Dipole &amp; Collimator  Cryo-Assembly options</vt:lpstr>
      <vt:lpstr>11 T Nb3Sn Dipole Design Challenges</vt:lpstr>
      <vt:lpstr>Beam Dynamics Requirements</vt:lpstr>
      <vt:lpstr>Beam Dynamics Requirements</vt:lpstr>
      <vt:lpstr>Beam Dynamics...</vt:lpstr>
      <vt:lpstr>11 T Dipole Model Program</vt:lpstr>
      <vt:lpstr>11 T Dipole Model Program</vt:lpstr>
      <vt:lpstr>CERN-FNAL Collaboration</vt:lpstr>
      <vt:lpstr>FNAL Milestones</vt:lpstr>
      <vt:lpstr>CERN Milestones</vt:lpstr>
      <vt:lpstr>Magnetic design: Coil Optimization</vt:lpstr>
      <vt:lpstr>Magnetic Design: Yoke Optimization</vt:lpstr>
      <vt:lpstr>11 T Model Dipole Magnetic Parameters</vt:lpstr>
      <vt:lpstr>Mechanical Design Choices &amp; Goals</vt:lpstr>
      <vt:lpstr>Mechanical Design Concepts</vt:lpstr>
      <vt:lpstr>Summary</vt:lpstr>
    </vt:vector>
  </TitlesOfParts>
  <Company>CERN TE-MSC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11 T Project Goals and Deliverables</dc:title>
  <dc:creator>Mikko Karppinen</dc:creator>
  <cp:lastModifiedBy>Mikko Karppinen</cp:lastModifiedBy>
  <cp:revision>76</cp:revision>
  <dcterms:created xsi:type="dcterms:W3CDTF">2012-09-11T07:27:20Z</dcterms:created>
  <dcterms:modified xsi:type="dcterms:W3CDTF">2012-09-25T07:21:07Z</dcterms:modified>
</cp:coreProperties>
</file>