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4"/>
  </p:sldMasterIdLst>
  <p:notesMasterIdLst>
    <p:notesMasterId r:id="rId41"/>
  </p:notesMasterIdLst>
  <p:sldIdLst>
    <p:sldId id="281" r:id="rId5"/>
    <p:sldId id="286" r:id="rId6"/>
    <p:sldId id="268" r:id="rId7"/>
    <p:sldId id="269" r:id="rId8"/>
    <p:sldId id="270" r:id="rId9"/>
    <p:sldId id="288" r:id="rId10"/>
    <p:sldId id="266" r:id="rId11"/>
    <p:sldId id="263" r:id="rId12"/>
    <p:sldId id="272" r:id="rId13"/>
    <p:sldId id="264" r:id="rId14"/>
    <p:sldId id="290" r:id="rId15"/>
    <p:sldId id="259" r:id="rId16"/>
    <p:sldId id="260" r:id="rId17"/>
    <p:sldId id="261" r:id="rId18"/>
    <p:sldId id="291" r:id="rId19"/>
    <p:sldId id="282" r:id="rId20"/>
    <p:sldId id="273" r:id="rId21"/>
    <p:sldId id="297" r:id="rId22"/>
    <p:sldId id="292" r:id="rId23"/>
    <p:sldId id="275" r:id="rId24"/>
    <p:sldId id="278" r:id="rId25"/>
    <p:sldId id="280" r:id="rId26"/>
    <p:sldId id="283" r:id="rId27"/>
    <p:sldId id="293" r:id="rId28"/>
    <p:sldId id="285" r:id="rId29"/>
    <p:sldId id="294" r:id="rId30"/>
    <p:sldId id="296" r:id="rId31"/>
    <p:sldId id="279" r:id="rId32"/>
    <p:sldId id="302" r:id="rId33"/>
    <p:sldId id="300" r:id="rId34"/>
    <p:sldId id="301" r:id="rId35"/>
    <p:sldId id="274" r:id="rId36"/>
    <p:sldId id="267" r:id="rId37"/>
    <p:sldId id="295" r:id="rId38"/>
    <p:sldId id="299" r:id="rId39"/>
    <p:sldId id="298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15759-D070-9942-A700-C374AC9DA751}" type="datetimeFigureOut">
              <a:rPr lang="en-US" smtClean="0"/>
              <a:t>24/9/12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40AC7-5DDC-5943-88FF-5E93BA148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84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this at 1.9</a:t>
            </a:r>
            <a:r>
              <a:rPr lang="en-US" baseline="0" dirty="0" smtClean="0"/>
              <a:t> 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82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push</a:t>
            </a:r>
            <a:r>
              <a:rPr lang="en-US" baseline="0" dirty="0" smtClean="0"/>
              <a:t> bar to right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54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outer layer was shimmed harder during reaction though!!</a:t>
            </a:r>
            <a:r>
              <a:rPr lang="en-US" baseline="0" dirty="0" smtClean="0"/>
              <a:t> IL needs 0.8, got 1, outer layer needs 1.3, got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49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analysis to 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66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04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98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44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ID-OD alignment plots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18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aperture</a:t>
            </a:r>
            <a:r>
              <a:rPr lang="en-US" baseline="0" dirty="0" smtClean="0"/>
              <a:t> requirements with B. </a:t>
            </a:r>
            <a:r>
              <a:rPr lang="en-US" baseline="0" dirty="0" err="1" smtClean="0"/>
              <a:t>Holzer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81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replace ANSYS </a:t>
            </a:r>
            <a:r>
              <a:rPr lang="en-US" dirty="0" err="1" smtClean="0"/>
              <a:t>printscreen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97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61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error</a:t>
            </a:r>
            <a:r>
              <a:rPr lang="en-US" baseline="0" dirty="0" smtClean="0"/>
              <a:t> bars, remove tangential probe data, use 1.9 K data!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6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available from </a:t>
            </a:r>
            <a:r>
              <a:rPr lang="en-US" dirty="0" err="1" smtClean="0"/>
              <a:t>Emanuela</a:t>
            </a:r>
            <a:r>
              <a:rPr lang="en-US" dirty="0" smtClean="0"/>
              <a:t>???</a:t>
            </a:r>
          </a:p>
          <a:p>
            <a:r>
              <a:rPr lang="en-US" dirty="0" smtClean="0"/>
              <a:t>call It</a:t>
            </a:r>
            <a:r>
              <a:rPr lang="en-US" baseline="0" dirty="0" smtClean="0"/>
              <a:t> extrapolated 1045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86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this slide can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62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23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stairstep</a:t>
            </a:r>
            <a:r>
              <a:rPr lang="en-US" baseline="0" dirty="0" smtClean="0"/>
              <a:t> -</a:t>
            </a:r>
            <a:r>
              <a:rPr lang="en-US" baseline="0" dirty="0" smtClean="0">
                <a:sym typeface="Wingdings"/>
              </a:rPr>
              <a:t> markers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74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b3 curves 2x, strand</a:t>
            </a:r>
            <a:r>
              <a:rPr lang="en-US" baseline="0" dirty="0" smtClean="0"/>
              <a:t> mag, measured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0AC7-5DDC-5943-88FF-5E93BA1486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26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9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5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B. Auchmann TE-MSC-MDT</a:t>
            </a:r>
            <a:endParaRPr lang="en-US" dirty="0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9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B. Auchmann TE-MSC-MDT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347" y="76200"/>
            <a:ext cx="7320374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vmlDrawing" Target="../drawings/vmlDrawing1.vml"/><Relationship Id="rId8" Type="http://schemas.openxmlformats.org/officeDocument/2006/relationships/oleObject" Target="../embeddings/oleObject1.bin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dirty="0" smtClean="0"/>
              <a:t>B. Auchmann TE-MSC-MDT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Bitmap Image" r:id="rId8" imgW="866896" imgH="819048" progId="PBrush">
                  <p:embed/>
                </p:oleObj>
              </mc:Choice>
              <mc:Fallback>
                <p:oleObj name="Bitmap Image" r:id="rId8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openxmlformats.org/officeDocument/2006/relationships/image" Target="../media/image26.png"/><Relationship Id="rId1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14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8.png"/><Relationship Id="rId5" Type="http://schemas.microsoft.com/office/2007/relationships/hdphoto" Target="../media/hdphoto2.wdp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663" y="5791200"/>
            <a:ext cx="762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57912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536575"/>
            <a:ext cx="7772400" cy="3184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Analysis of magnetic measurements</a:t>
            </a:r>
            <a:br>
              <a:rPr lang="en-US" dirty="0" smtClean="0"/>
            </a:br>
            <a:r>
              <a:rPr lang="en-US" dirty="0" smtClean="0"/>
              <a:t>11-T single-aperture demonstrator</a:t>
            </a:r>
            <a:br>
              <a:rPr lang="en-US" dirty="0" smtClean="0"/>
            </a:br>
            <a:r>
              <a:rPr lang="en-US" dirty="0" smtClean="0"/>
              <a:t>built and tested at FNAL</a:t>
            </a:r>
            <a:endParaRPr lang="en-US" sz="1800" i="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0715" y="3037809"/>
            <a:ext cx="57195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B. Auchmann, M. </a:t>
            </a:r>
            <a:r>
              <a:rPr lang="en-US" sz="2000" b="1" dirty="0" err="1" smtClean="0"/>
              <a:t>Karppinen</a:t>
            </a:r>
            <a:r>
              <a:rPr lang="en-US" sz="2000" b="1" dirty="0" smtClean="0"/>
              <a:t>, D. </a:t>
            </a:r>
            <a:r>
              <a:rPr lang="en-US" sz="2000" b="1" dirty="0" err="1" smtClean="0"/>
              <a:t>Tsirigkas</a:t>
            </a:r>
            <a:r>
              <a:rPr lang="en-US" sz="2000" b="1" dirty="0" smtClean="0"/>
              <a:t> </a:t>
            </a:r>
            <a:br>
              <a:rPr lang="en-US" sz="2000" b="1" dirty="0" smtClean="0"/>
            </a:br>
            <a:r>
              <a:rPr lang="en-US" sz="2000" b="1" dirty="0" smtClean="0"/>
              <a:t>for the 11-T collaboration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95112" y="3905766"/>
            <a:ext cx="1560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26.09.2012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285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97109"/>
            <a:ext cx="8305800" cy="5715000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ANSYS/ROXIE model improves agreement for b3, a3, a5, and the transfer function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Simulated skew dipole of 10-20 units not displayed, as it was set to zero by rotation in the measurement data.</a:t>
            </a:r>
          </a:p>
          <a:p>
            <a:r>
              <a:rPr lang="en-US" dirty="0" smtClean="0"/>
              <a:t>Important gap on b3 remains.</a:t>
            </a:r>
          </a:p>
          <a:p>
            <a:r>
              <a:rPr lang="en-US" dirty="0" smtClean="0"/>
              <a:t>Autopsy data may give additional hints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30301" y="238642"/>
            <a:ext cx="7023152" cy="505845"/>
          </a:xfrm>
        </p:spPr>
        <p:txBody>
          <a:bodyPr/>
          <a:lstStyle/>
          <a:p>
            <a:r>
              <a:rPr lang="en-US" dirty="0" smtClean="0"/>
              <a:t>Geometric harmonics vs. predicted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540871"/>
            <a:ext cx="2438400" cy="304800"/>
          </a:xfrm>
        </p:spPr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34200" y="6540871"/>
            <a:ext cx="1905000" cy="304800"/>
          </a:xfrm>
        </p:spPr>
        <p:txBody>
          <a:bodyPr/>
          <a:lstStyle/>
          <a:p>
            <a:fld id="{FD755AEF-9DC5-354D-9EBE-8B71449914B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2667000" y="6540871"/>
            <a:ext cx="4267200" cy="304800"/>
          </a:xfrm>
        </p:spPr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  <p:pic>
        <p:nvPicPr>
          <p:cNvPr id="7" name="Picture 6" descr="Screen Shot 2012-09-19 at 14.55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662" y="1144450"/>
            <a:ext cx="5066034" cy="2947103"/>
          </a:xfrm>
          <a:prstGeom prst="rect">
            <a:avLst/>
          </a:prstGeom>
        </p:spPr>
      </p:pic>
      <p:pic>
        <p:nvPicPr>
          <p:cNvPr id="12" name="Picture 11" descr="Screen Shot 2012-09-19 at 16.13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662" y="1159372"/>
            <a:ext cx="5066034" cy="2932181"/>
          </a:xfrm>
          <a:prstGeom prst="rect">
            <a:avLst/>
          </a:prstGeom>
        </p:spPr>
      </p:pic>
      <p:pic>
        <p:nvPicPr>
          <p:cNvPr id="16" name="Picture 15" descr="Screen Shot 2012-09-19 at 16.15.4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523" y="1158731"/>
            <a:ext cx="5073494" cy="2947102"/>
          </a:xfrm>
          <a:prstGeom prst="rect">
            <a:avLst/>
          </a:prstGeom>
        </p:spPr>
      </p:pic>
      <p:pic>
        <p:nvPicPr>
          <p:cNvPr id="18" name="Picture 17" descr="Screen Shot 2012-09-19 at 16.16.2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523" y="1158729"/>
            <a:ext cx="5066034" cy="2947103"/>
          </a:xfrm>
          <a:prstGeom prst="rect">
            <a:avLst/>
          </a:prstGeom>
        </p:spPr>
      </p:pic>
      <p:pic>
        <p:nvPicPr>
          <p:cNvPr id="21" name="Picture 20" descr="Screen Shot 2012-09-19 at 16.16.5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662" y="1158730"/>
            <a:ext cx="5066034" cy="2947103"/>
          </a:xfrm>
          <a:prstGeom prst="rect">
            <a:avLst/>
          </a:prstGeom>
        </p:spPr>
      </p:pic>
      <p:pic>
        <p:nvPicPr>
          <p:cNvPr id="22" name="Picture 21" descr="Screen Shot 2012-08-30 at 23.57.1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90" y="4105833"/>
            <a:ext cx="3288342" cy="24350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85" y="4622800"/>
            <a:ext cx="2261615" cy="126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3" descr="Screen Shot 2012-08-28 at 18.57.0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87887" y="4423382"/>
            <a:ext cx="2181883" cy="1683582"/>
          </a:xfrm>
          <a:prstGeom prst="rect">
            <a:avLst/>
          </a:prstGeom>
        </p:spPr>
      </p:pic>
      <p:pic>
        <p:nvPicPr>
          <p:cNvPr id="9" name="Picture 8" descr="Screen Shot 2012-09-21 at 17.39.5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03" y="1140311"/>
            <a:ext cx="3505003" cy="2944808"/>
          </a:xfrm>
          <a:prstGeom prst="rect">
            <a:avLst/>
          </a:prstGeom>
        </p:spPr>
      </p:pic>
      <p:pic>
        <p:nvPicPr>
          <p:cNvPr id="10" name="Picture 9" descr="Screen Shot 2012-09-21 at 17.42.12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05" y="1143778"/>
            <a:ext cx="3830520" cy="2982658"/>
          </a:xfrm>
          <a:prstGeom prst="rect">
            <a:avLst/>
          </a:prstGeom>
        </p:spPr>
      </p:pic>
      <p:pic>
        <p:nvPicPr>
          <p:cNvPr id="13" name="Picture 12" descr="Screen Shot 2012-09-21 at 17.42.2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05" y="1158729"/>
            <a:ext cx="3875942" cy="2990229"/>
          </a:xfrm>
          <a:prstGeom prst="rect">
            <a:avLst/>
          </a:prstGeom>
        </p:spPr>
      </p:pic>
      <p:pic>
        <p:nvPicPr>
          <p:cNvPr id="14" name="Picture 13" descr="Screen Shot 2012-09-21 at 17.43.29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3" y="1158729"/>
            <a:ext cx="3860802" cy="2990229"/>
          </a:xfrm>
          <a:prstGeom prst="rect">
            <a:avLst/>
          </a:prstGeom>
        </p:spPr>
      </p:pic>
      <p:pic>
        <p:nvPicPr>
          <p:cNvPr id="19" name="Picture 18" descr="Screen Shot 2012-09-21 at 17.43.4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3" y="1158729"/>
            <a:ext cx="3906223" cy="2990229"/>
          </a:xfrm>
          <a:prstGeom prst="rect">
            <a:avLst/>
          </a:prstGeom>
        </p:spPr>
      </p:pic>
      <p:sp>
        <p:nvSpPr>
          <p:cNvPr id="20" name="Content Placeholder 1"/>
          <p:cNvSpPr txBox="1">
            <a:spLocks/>
          </p:cNvSpPr>
          <p:nvPr/>
        </p:nvSpPr>
        <p:spPr bwMode="auto">
          <a:xfrm>
            <a:off x="454470" y="724271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Font typeface="Wingdings" charset="0"/>
              <a:buChar char="v"/>
              <a:defRPr sz="2000" b="1">
                <a:solidFill>
                  <a:srgbClr val="3333FF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b="1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600">
                <a:solidFill>
                  <a:srgbClr val="008000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 i="1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" charset="0"/>
              <a:buNone/>
            </a:pPr>
            <a:endParaRPr lang="en-US" dirty="0" smtClean="0"/>
          </a:p>
          <a:p>
            <a:r>
              <a:rPr lang="en-US" dirty="0" smtClean="0"/>
              <a:t>ID/OD alignment of turns may account for </a:t>
            </a:r>
          </a:p>
          <a:p>
            <a:pPr lvl="1"/>
            <a:r>
              <a:rPr lang="en-US" dirty="0" smtClean="0"/>
              <a:t>+/- 1.2 units in b2, b3, a2, a3, </a:t>
            </a:r>
          </a:p>
          <a:p>
            <a:pPr lvl="1"/>
            <a:r>
              <a:rPr lang="en-US" dirty="0" smtClean="0"/>
              <a:t>but only 0.2 units in b6, a6.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586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Geometric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harmonics</a:t>
            </a:r>
          </a:p>
          <a:p>
            <a:endParaRPr lang="en-US" dirty="0" smtClean="0"/>
          </a:p>
          <a:p>
            <a:r>
              <a:rPr lang="en-US" dirty="0" smtClean="0"/>
              <a:t>Saturation </a:t>
            </a:r>
            <a:r>
              <a:rPr lang="en-US" dirty="0"/>
              <a:t>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Persistent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current 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Inter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-strand coupling currents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z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-scans and 3-D modeling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93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BH information: limited data [0.2 T … 1.6 T] at room temperature unstressed.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“Rotor Shaft” 1045 steel data extended by ROXIE standard curve.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Saturation effects on FQ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15562" t="37750" r="55750" b="5833"/>
          <a:stretch>
            <a:fillRect/>
          </a:stretch>
        </p:blipFill>
        <p:spPr bwMode="auto">
          <a:xfrm>
            <a:off x="457200" y="1874741"/>
            <a:ext cx="3790129" cy="279511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8" name="Picture 7" descr="Screen Shot 2012-09-18 at 19.03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167" y="2015558"/>
            <a:ext cx="4197833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56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Uncertainties:</a:t>
            </a:r>
          </a:p>
          <a:p>
            <a:pPr lvl="1"/>
            <a:r>
              <a:rPr lang="en-US" dirty="0" smtClean="0"/>
              <a:t>Compare to plot from S. </a:t>
            </a:r>
            <a:r>
              <a:rPr lang="en-US" dirty="0" err="1" smtClean="0"/>
              <a:t>Russenschuck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“Field Computation for Accelerator Magnets”, Wiley-VCH 2010;</a:t>
            </a:r>
          </a:p>
          <a:p>
            <a:pPr lvl="1"/>
            <a:r>
              <a:rPr lang="en-US" dirty="0" smtClean="0"/>
              <a:t>strong stress dependence, </a:t>
            </a:r>
          </a:p>
          <a:p>
            <a:pPr lvl="1"/>
            <a:r>
              <a:rPr lang="en-US" dirty="0" smtClean="0"/>
              <a:t>moderate temperature dependence.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uncertainty in BH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8-28 at 14.37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41" y="2948755"/>
            <a:ext cx="4377652" cy="33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62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Coil deformation has a </a:t>
            </a:r>
            <a:br>
              <a:rPr lang="en-US" dirty="0" smtClean="0"/>
            </a:br>
            <a:r>
              <a:rPr lang="en-US" dirty="0" smtClean="0"/>
              <a:t>significant impact on TF.</a:t>
            </a:r>
          </a:p>
          <a:p>
            <a:r>
              <a:rPr lang="en-US" dirty="0" smtClean="0"/>
              <a:t>Saturation behavior of </a:t>
            </a:r>
            <a:br>
              <a:rPr lang="en-US" dirty="0" smtClean="0"/>
            </a:br>
            <a:r>
              <a:rPr lang="en-US" dirty="0" smtClean="0"/>
              <a:t>TF, b3, b5 well reproduced.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TF, b3, b5 variation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  <p:pic>
        <p:nvPicPr>
          <p:cNvPr id="7" name="Picture 6" descr="Screen Shot 2012-09-18 at 18.22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2667000"/>
            <a:ext cx="3879982" cy="2679700"/>
          </a:xfrm>
          <a:prstGeom prst="rect">
            <a:avLst/>
          </a:prstGeom>
        </p:spPr>
      </p:pic>
      <p:pic>
        <p:nvPicPr>
          <p:cNvPr id="8" name="Picture 7" descr="Screen Shot 2012-09-18 at 18.22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234" y="1037753"/>
            <a:ext cx="4522766" cy="2579498"/>
          </a:xfrm>
          <a:prstGeom prst="rect">
            <a:avLst/>
          </a:prstGeom>
        </p:spPr>
      </p:pic>
      <p:pic>
        <p:nvPicPr>
          <p:cNvPr id="10" name="Picture 9" descr="Screen Shot 2012-09-18 at 18.22.2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234" y="3797300"/>
            <a:ext cx="33147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768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Geometric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harmonics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Saturation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effects</a:t>
            </a:r>
          </a:p>
          <a:p>
            <a:endParaRPr lang="en-US" dirty="0" smtClean="0"/>
          </a:p>
          <a:p>
            <a:r>
              <a:rPr lang="en-US" dirty="0" smtClean="0"/>
              <a:t>Persistent </a:t>
            </a:r>
            <a:r>
              <a:rPr lang="en-US" dirty="0"/>
              <a:t>current 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Inter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-strand coupling currents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z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-scans and 3-D modeling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0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00100"/>
            <a:ext cx="8305800" cy="5715000"/>
          </a:xfrm>
        </p:spPr>
        <p:txBody>
          <a:bodyPr/>
          <a:lstStyle/>
          <a:p>
            <a:r>
              <a:rPr lang="en-US" sz="1800" dirty="0"/>
              <a:t>ROXIE magnetization model</a:t>
            </a:r>
          </a:p>
          <a:p>
            <a:pPr lvl="1"/>
            <a:r>
              <a:rPr lang="en-US" sz="1600" dirty="0" smtClean="0"/>
              <a:t>Summers fit, </a:t>
            </a:r>
          </a:p>
          <a:p>
            <a:pPr lvl="1"/>
            <a:r>
              <a:rPr lang="en-US" sz="1600" dirty="0" err="1" smtClean="0"/>
              <a:t>Deff</a:t>
            </a:r>
            <a:r>
              <a:rPr lang="en-US" sz="1600" dirty="0" smtClean="0"/>
              <a:t> = 55 µm, </a:t>
            </a:r>
            <a:endParaRPr lang="en-US" sz="1600" dirty="0"/>
          </a:p>
          <a:p>
            <a:pPr lvl="1"/>
            <a:r>
              <a:rPr lang="en-US" sz="1600" dirty="0" err="1" smtClean="0"/>
              <a:t>Aleksa</a:t>
            </a:r>
            <a:r>
              <a:rPr lang="en-US" sz="1600" dirty="0" smtClean="0"/>
              <a:t>/</a:t>
            </a:r>
            <a:r>
              <a:rPr lang="en-US" sz="1600" dirty="0" err="1" smtClean="0"/>
              <a:t>Russenschuck</a:t>
            </a:r>
            <a:r>
              <a:rPr lang="en-US" sz="1600" dirty="0" smtClean="0"/>
              <a:t>/</a:t>
            </a:r>
            <a:r>
              <a:rPr lang="en-US" sz="1600" dirty="0" err="1" smtClean="0"/>
              <a:t>Völlinger</a:t>
            </a:r>
            <a:r>
              <a:rPr lang="en-US" sz="1600" dirty="0" smtClean="0"/>
              <a:t> scalar model.</a:t>
            </a:r>
          </a:p>
          <a:p>
            <a:pPr lvl="1"/>
            <a:endParaRPr lang="en-US" sz="12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400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1800" dirty="0"/>
              <a:t>Magnetization measurement references</a:t>
            </a:r>
            <a:br>
              <a:rPr lang="en-US" sz="1800" dirty="0"/>
            </a:br>
            <a:r>
              <a:rPr lang="en-US" sz="1200" dirty="0" smtClean="0">
                <a:solidFill>
                  <a:schemeClr val="tx1"/>
                </a:solidFill>
              </a:rPr>
              <a:t>FNAL</a:t>
            </a:r>
            <a:r>
              <a:rPr lang="en-US" sz="1200" dirty="0">
                <a:solidFill>
                  <a:schemeClr val="tx1"/>
                </a:solidFill>
              </a:rPr>
              <a:t>: </a:t>
            </a:r>
            <a:r>
              <a:rPr lang="en-US" sz="1200" i="1" dirty="0">
                <a:solidFill>
                  <a:schemeClr val="tx1"/>
                </a:solidFill>
              </a:rPr>
              <a:t>E. </a:t>
            </a:r>
            <a:r>
              <a:rPr lang="en-US" sz="1200" i="1" dirty="0" err="1">
                <a:solidFill>
                  <a:schemeClr val="tx1"/>
                </a:solidFill>
              </a:rPr>
              <a:t>Barzi</a:t>
            </a:r>
            <a:r>
              <a:rPr lang="en-US" sz="1200" i="1" dirty="0">
                <a:solidFill>
                  <a:schemeClr val="tx1"/>
                </a:solidFill>
              </a:rPr>
              <a:t> et al., “Studies of Nb</a:t>
            </a:r>
            <a:r>
              <a:rPr lang="en-US" sz="1200" i="1" baseline="-25000" dirty="0">
                <a:solidFill>
                  <a:schemeClr val="tx1"/>
                </a:solidFill>
              </a:rPr>
              <a:t>3</a:t>
            </a:r>
            <a:r>
              <a:rPr lang="en-US" sz="1200" i="1" dirty="0">
                <a:solidFill>
                  <a:schemeClr val="tx1"/>
                </a:solidFill>
              </a:rPr>
              <a:t>Sn Strands based on the Restacked-Rod Process for High Field </a:t>
            </a:r>
            <a:r>
              <a:rPr lang="en-US" sz="1200" i="1" dirty="0" smtClean="0">
                <a:solidFill>
                  <a:schemeClr val="tx1"/>
                </a:solidFill>
              </a:rPr>
              <a:t>Accelerator </a:t>
            </a:r>
            <a:r>
              <a:rPr lang="en-US" sz="1200" i="1" dirty="0">
                <a:solidFill>
                  <a:schemeClr val="tx1"/>
                </a:solidFill>
              </a:rPr>
              <a:t>Magnets”, IEEE Trans. Appl. Sup., Vol. </a:t>
            </a:r>
            <a:r>
              <a:rPr lang="en-US" sz="1200" i="1" dirty="0" smtClean="0">
                <a:solidFill>
                  <a:schemeClr val="tx1"/>
                </a:solidFill>
              </a:rPr>
              <a:t>22(3), June </a:t>
            </a:r>
            <a:r>
              <a:rPr lang="en-US" sz="1200" i="1" dirty="0">
                <a:solidFill>
                  <a:schemeClr val="tx1"/>
                </a:solidFill>
              </a:rPr>
              <a:t>2012.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CERN</a:t>
            </a:r>
            <a:r>
              <a:rPr lang="en-US" sz="1200" dirty="0">
                <a:solidFill>
                  <a:schemeClr val="tx1"/>
                </a:solidFill>
              </a:rPr>
              <a:t>: </a:t>
            </a:r>
            <a:r>
              <a:rPr lang="en-US" sz="1200" i="1" dirty="0">
                <a:solidFill>
                  <a:schemeClr val="tx1"/>
                </a:solidFill>
              </a:rPr>
              <a:t>B. </a:t>
            </a:r>
            <a:r>
              <a:rPr lang="en-US" sz="1200" i="1" dirty="0" err="1">
                <a:solidFill>
                  <a:schemeClr val="tx1"/>
                </a:solidFill>
              </a:rPr>
              <a:t>Bordini</a:t>
            </a:r>
            <a:r>
              <a:rPr lang="en-US" sz="1200" i="1" dirty="0">
                <a:solidFill>
                  <a:schemeClr val="tx1"/>
                </a:solidFill>
              </a:rPr>
              <a:t> et al., to be presented at ASC 2012, Portland, </a:t>
            </a:r>
            <a:r>
              <a:rPr lang="en-US" sz="1200" i="1" dirty="0" smtClean="0">
                <a:solidFill>
                  <a:schemeClr val="tx1"/>
                </a:solidFill>
              </a:rPr>
              <a:t>USA</a:t>
            </a:r>
            <a:endParaRPr lang="en-US" sz="1800" dirty="0" smtClean="0"/>
          </a:p>
          <a:p>
            <a:r>
              <a:rPr lang="en-US" sz="1800" dirty="0" smtClean="0"/>
              <a:t>Strand magnetization model consistent with measurements at CERN and FNAL.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magnetization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10" name="Picture 9" descr="Screen Shot 2012-08-31 at 10.49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" y="2208167"/>
            <a:ext cx="4136927" cy="2840933"/>
          </a:xfrm>
          <a:prstGeom prst="rect">
            <a:avLst/>
          </a:prstGeom>
        </p:spPr>
      </p:pic>
      <p:pic>
        <p:nvPicPr>
          <p:cNvPr id="11" name="Picture 10" descr="Screen Shot 2012-09-19 at 12.02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2208168"/>
            <a:ext cx="3924300" cy="26186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9327" y="4808572"/>
            <a:ext cx="2647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measured data courtesy E. </a:t>
            </a:r>
            <a:r>
              <a:rPr lang="en-US" sz="1200" dirty="0" err="1" smtClean="0"/>
              <a:t>Barzi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8588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Scalar persistent current model vs. measurement.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b3 around injection (~760 A)</a:t>
            </a:r>
          </a:p>
          <a:p>
            <a:pPr lvl="1"/>
            <a:r>
              <a:rPr lang="en-US" dirty="0" smtClean="0"/>
              <a:t>The scalar model does not capture </a:t>
            </a:r>
            <a:br>
              <a:rPr lang="en-US" dirty="0" smtClean="0"/>
            </a:br>
            <a:r>
              <a:rPr lang="en-US" dirty="0" smtClean="0"/>
              <a:t>the low-field coil re-magnetization</a:t>
            </a:r>
            <a:br>
              <a:rPr lang="en-US" dirty="0" smtClean="0"/>
            </a:br>
            <a:r>
              <a:rPr lang="en-US" dirty="0" smtClean="0"/>
              <a:t>properly.</a:t>
            </a:r>
          </a:p>
          <a:p>
            <a:pPr lvl="1"/>
            <a:r>
              <a:rPr lang="en-US" dirty="0" smtClean="0"/>
              <a:t>Monotonous b3 curve with minimum</a:t>
            </a:r>
            <a:br>
              <a:rPr lang="en-US" dirty="0" smtClean="0"/>
            </a:br>
            <a:r>
              <a:rPr lang="en-US" dirty="0" smtClean="0"/>
              <a:t>around injection level should be </a:t>
            </a:r>
            <a:br>
              <a:rPr lang="en-US" dirty="0" smtClean="0"/>
            </a:br>
            <a:r>
              <a:rPr lang="en-US" dirty="0" smtClean="0"/>
              <a:t>amenable to passive shimming.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Persistent current effects TF, b3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9" name="Picture 8" descr="Screen Shot 2012-08-31 at 00.48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790" y="4389196"/>
            <a:ext cx="2467819" cy="16334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4742" y="6008968"/>
            <a:ext cx="2959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MB simulation, courtesy N. </a:t>
            </a:r>
            <a:r>
              <a:rPr lang="en-US" sz="1200" dirty="0" err="1" smtClean="0"/>
              <a:t>Schwerg</a:t>
            </a:r>
            <a:endParaRPr lang="en-US" sz="1200" dirty="0"/>
          </a:p>
        </p:txBody>
      </p:sp>
      <p:pic>
        <p:nvPicPr>
          <p:cNvPr id="11" name="Picture 10" descr="Screen Shot 2012-09-05 at 20.18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64" y="1358900"/>
            <a:ext cx="3877471" cy="2641600"/>
          </a:xfrm>
          <a:prstGeom prst="rect">
            <a:avLst/>
          </a:prstGeom>
        </p:spPr>
      </p:pic>
      <p:pic>
        <p:nvPicPr>
          <p:cNvPr id="12" name="Picture 11" descr="Screen Shot 2012-09-05 at 20.18.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25" y="1358900"/>
            <a:ext cx="3877471" cy="264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96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7% change in strand magnetization simulation from 1.9 K to 4.6 K.</a:t>
            </a:r>
          </a:p>
          <a:p>
            <a:r>
              <a:rPr lang="en-US" dirty="0" smtClean="0"/>
              <a:t>Temperature effect in measurements is very small.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1.9 K vs. 4.6 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9-18 at 20.08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84" y="1346200"/>
            <a:ext cx="4260070" cy="2962507"/>
          </a:xfrm>
          <a:prstGeom prst="rect">
            <a:avLst/>
          </a:prstGeom>
        </p:spPr>
      </p:pic>
      <p:pic>
        <p:nvPicPr>
          <p:cNvPr id="10" name="Picture 9" descr="Screen Shot 2012-09-18 at 18.40.5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154" y="1497919"/>
            <a:ext cx="3486613" cy="254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4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Geometric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harmonics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Saturation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Persistent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current effects</a:t>
            </a:r>
          </a:p>
          <a:p>
            <a:endParaRPr lang="en-US" dirty="0" smtClean="0"/>
          </a:p>
          <a:p>
            <a:r>
              <a:rPr lang="en-US" dirty="0" smtClean="0"/>
              <a:t>Inter</a:t>
            </a:r>
            <a:r>
              <a:rPr lang="en-US" dirty="0"/>
              <a:t>-strand coupling currents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z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-scans and 3-D modeling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0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the state of our magnetic analysis capabilities for Nb</a:t>
            </a:r>
            <a:r>
              <a:rPr lang="en-US" baseline="-25000" dirty="0" smtClean="0"/>
              <a:t>3</a:t>
            </a:r>
            <a:r>
              <a:rPr lang="en-US" dirty="0" smtClean="0"/>
              <a:t>Sn magnets.</a:t>
            </a:r>
          </a:p>
          <a:p>
            <a:endParaRPr lang="en-US" dirty="0" smtClean="0"/>
          </a:p>
          <a:p>
            <a:r>
              <a:rPr lang="en-US" dirty="0" smtClean="0"/>
              <a:t>Present the state of our understanding of the FNAL demonstrator measurements.</a:t>
            </a:r>
          </a:p>
          <a:p>
            <a:endParaRPr lang="en-US" dirty="0" smtClean="0"/>
          </a:p>
          <a:p>
            <a:r>
              <a:rPr lang="en-US" dirty="0" smtClean="0"/>
              <a:t>Give feedback to the magnetic measurement test plan for future test campaigns.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06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Cable eddy-currents generate losses and alter the field</a:t>
            </a:r>
          </a:p>
          <a:p>
            <a:r>
              <a:rPr lang="en-US" dirty="0" smtClean="0"/>
              <a:t>Measured ramp-rate dependence of </a:t>
            </a:r>
            <a:r>
              <a:rPr lang="en-US" dirty="0" err="1" smtClean="0"/>
              <a:t>multipole</a:t>
            </a:r>
            <a:r>
              <a:rPr lang="en-US" dirty="0" smtClean="0"/>
              <a:t> loop width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Inter-strand coupling current </a:t>
            </a:r>
            <a:br>
              <a:rPr lang="en-US" dirty="0" smtClean="0"/>
            </a:br>
            <a:r>
              <a:rPr lang="en-US" dirty="0" smtClean="0"/>
              <a:t>effect on FQ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876120" y="1648848"/>
            <a:ext cx="7242494" cy="2368887"/>
            <a:chOff x="1631447" y="1633020"/>
            <a:chExt cx="5801547" cy="1897580"/>
          </a:xfrm>
        </p:grpSpPr>
        <p:pic>
          <p:nvPicPr>
            <p:cNvPr id="8" name="Picture 7" descr="Screen Shot 2012-08-30 at 23.04.4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447" y="1633020"/>
              <a:ext cx="2690609" cy="1857925"/>
            </a:xfrm>
            <a:prstGeom prst="rect">
              <a:avLst/>
            </a:prstGeom>
          </p:spPr>
        </p:pic>
        <p:pic>
          <p:nvPicPr>
            <p:cNvPr id="9" name="Picture 8" descr="Screen Shot 2012-08-30 at 23.06.39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4535" y="1708828"/>
              <a:ext cx="2648459" cy="1821772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 bwMode="auto">
            <a:xfrm>
              <a:off x="3094254" y="2070100"/>
              <a:ext cx="0" cy="736600"/>
            </a:xfrm>
            <a:prstGeom prst="line">
              <a:avLst/>
            </a:prstGeom>
            <a:noFill/>
            <a:ln w="12700" cap="flat" cmpd="sng" algn="ctr">
              <a:solidFill>
                <a:srgbClr val="8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6218847" y="2159000"/>
              <a:ext cx="0" cy="889000"/>
            </a:xfrm>
            <a:prstGeom prst="line">
              <a:avLst/>
            </a:prstGeom>
            <a:noFill/>
            <a:ln w="12700" cap="flat" cmpd="sng" algn="ctr">
              <a:solidFill>
                <a:srgbClr val="8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</p:grpSp>
      <p:pic>
        <p:nvPicPr>
          <p:cNvPr id="18" name="Picture 17" descr="Screen Shot 2012-08-31 at 03.48.3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49" y="3996992"/>
            <a:ext cx="3516598" cy="26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5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686800" cy="5715000"/>
          </a:xfrm>
        </p:spPr>
        <p:txBody>
          <a:bodyPr/>
          <a:lstStyle/>
          <a:p>
            <a:r>
              <a:rPr lang="en-US" dirty="0" smtClean="0"/>
              <a:t>Determine </a:t>
            </a:r>
            <a:r>
              <a:rPr lang="en-US" dirty="0" err="1" smtClean="0"/>
              <a:t>Rc</a:t>
            </a:r>
            <a:r>
              <a:rPr lang="en-US" dirty="0" smtClean="0"/>
              <a:t> distribution that could </a:t>
            </a:r>
            <a:r>
              <a:rPr lang="en-US" dirty="0"/>
              <a:t>produce the measured ramp-rate induced field errors.</a:t>
            </a:r>
          </a:p>
          <a:p>
            <a:pPr marL="457200" lvl="1" indent="0">
              <a:buNone/>
            </a:pPr>
            <a:endParaRPr lang="en-US" sz="1100" baseline="30000" dirty="0"/>
          </a:p>
          <a:p>
            <a:pPr marL="457200" lvl="1" indent="0">
              <a:buNone/>
            </a:pPr>
            <a:r>
              <a:rPr lang="en-US" baseline="30000" dirty="0"/>
              <a:t>R. Wolf, D. Leroy, D. Richter, A. P. </a:t>
            </a:r>
            <a:r>
              <a:rPr lang="en-US" baseline="30000" dirty="0" err="1"/>
              <a:t>Verweij</a:t>
            </a:r>
            <a:r>
              <a:rPr lang="en-US" baseline="30000" dirty="0"/>
              <a:t>, and L. </a:t>
            </a:r>
            <a:r>
              <a:rPr lang="en-US" baseline="30000" dirty="0" err="1"/>
              <a:t>Walckiers</a:t>
            </a:r>
            <a:r>
              <a:rPr lang="en-US" baseline="30000" dirty="0"/>
              <a:t>. </a:t>
            </a:r>
            <a:r>
              <a:rPr lang="en-US" i="1" baseline="30000" dirty="0"/>
              <a:t>Determination of </a:t>
            </a:r>
            <a:r>
              <a:rPr lang="en-US" i="1" baseline="30000" dirty="0" err="1"/>
              <a:t>interstrand</a:t>
            </a:r>
            <a:r>
              <a:rPr lang="en-US" i="1" baseline="30000" dirty="0"/>
              <a:t> contact resistance from loss and field measurements in LHC dipole prototypes and correlation with measurements on cable samples. </a:t>
            </a:r>
            <a:r>
              <a:rPr lang="en-US" baseline="30000" dirty="0"/>
              <a:t>IEEE </a:t>
            </a:r>
            <a:r>
              <a:rPr lang="en-US" baseline="30000" dirty="0" smtClean="0"/>
              <a:t>Trans. </a:t>
            </a:r>
            <a:r>
              <a:rPr lang="en-US" baseline="30000" dirty="0"/>
              <a:t>on </a:t>
            </a:r>
            <a:r>
              <a:rPr lang="en-US" baseline="30000" dirty="0" smtClean="0"/>
              <a:t>App. </a:t>
            </a:r>
            <a:r>
              <a:rPr lang="en-US" baseline="30000" dirty="0" err="1" smtClean="0"/>
              <a:t>Supercond</a:t>
            </a:r>
            <a:r>
              <a:rPr lang="en-US" baseline="30000" dirty="0" smtClean="0"/>
              <a:t>., </a:t>
            </a:r>
            <a:r>
              <a:rPr lang="en-US" baseline="30000" dirty="0"/>
              <a:t>7(2):797–800, June 1997</a:t>
            </a:r>
            <a:r>
              <a:rPr lang="en-US" baseline="30000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Calculated </a:t>
            </a:r>
            <a:r>
              <a:rPr lang="en-US" dirty="0" err="1" smtClean="0"/>
              <a:t>Rc</a:t>
            </a:r>
            <a:r>
              <a:rPr lang="en-US" dirty="0" smtClean="0"/>
              <a:t> is 0.2 – 4 µ</a:t>
            </a:r>
            <a:r>
              <a:rPr lang="en-US" dirty="0" err="1" smtClean="0"/>
              <a:t>Ω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Larger inner-layer </a:t>
            </a:r>
            <a:r>
              <a:rPr lang="en-US" dirty="0" err="1" smtClean="0"/>
              <a:t>Rc</a:t>
            </a:r>
            <a:r>
              <a:rPr lang="en-US" dirty="0" smtClean="0"/>
              <a:t> could be due to the inner layer having more room to expand during reaction than the outer layer.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Calculated </a:t>
            </a:r>
            <a:r>
              <a:rPr lang="en-US" dirty="0" err="1" smtClean="0"/>
              <a:t>Rc</a:t>
            </a:r>
            <a:r>
              <a:rPr lang="en-US" dirty="0" smtClean="0"/>
              <a:t> distribution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27" name="Picture 26" descr="Screen Shot 2012-08-28 at 21.51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56" y="3967742"/>
            <a:ext cx="2393882" cy="20215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547299" y="4647646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412944" y="4349431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196593" y="4143087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806687" y="4550540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036991" y="4099084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547299" y="4076999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8" name="Picture 7" descr="Screen Shot 2012-09-21 at 20.25.4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2"/>
          <a:stretch/>
        </p:blipFill>
        <p:spPr>
          <a:xfrm>
            <a:off x="1078219" y="3415085"/>
            <a:ext cx="4215840" cy="3023815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 bwMode="auto">
          <a:xfrm>
            <a:off x="2204902" y="3864396"/>
            <a:ext cx="0" cy="2109034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2726302" y="3866620"/>
            <a:ext cx="0" cy="2109034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2892641" y="3868843"/>
            <a:ext cx="0" cy="2109034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055950" y="3864998"/>
            <a:ext cx="0" cy="2109034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4061927" y="3868355"/>
            <a:ext cx="0" cy="2109034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1752796" y="3837763"/>
            <a:ext cx="395909" cy="433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309435" y="3839564"/>
            <a:ext cx="395909" cy="433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648549" y="3839564"/>
            <a:ext cx="395909" cy="433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827562" y="3842143"/>
            <a:ext cx="395909" cy="433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357910" y="3833039"/>
            <a:ext cx="395909" cy="433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483255" y="3835618"/>
            <a:ext cx="395909" cy="433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20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Decay amplitudes are consistent with 40 A/s loop width.</a:t>
            </a:r>
          </a:p>
          <a:p>
            <a:r>
              <a:rPr lang="en-US" dirty="0" smtClean="0"/>
              <a:t>Decay time constants vary from 11 to 15 s consistent with </a:t>
            </a:r>
            <a:r>
              <a:rPr lang="en-US" dirty="0" err="1" smtClean="0"/>
              <a:t>Rc</a:t>
            </a:r>
            <a:r>
              <a:rPr lang="en-US" dirty="0" smtClean="0"/>
              <a:t> ~ 0.2 µ</a:t>
            </a:r>
            <a:r>
              <a:rPr lang="en-US" dirty="0" err="1" smtClean="0"/>
              <a:t>Ω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Eddy-current decay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9-20 at 08.48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76" y="2400300"/>
            <a:ext cx="5483444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22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715000"/>
          </a:xfrm>
        </p:spPr>
        <p:txBody>
          <a:bodyPr/>
          <a:lstStyle/>
          <a:p>
            <a:r>
              <a:rPr lang="en-US" sz="1800" dirty="0" smtClean="0"/>
              <a:t>Compute ramp-rate induced harmonics at 20 A/s for</a:t>
            </a:r>
          </a:p>
          <a:p>
            <a:pPr lvl="1"/>
            <a:r>
              <a:rPr lang="en-US" sz="1600" dirty="0" smtClean="0"/>
              <a:t>Homogeneous </a:t>
            </a:r>
            <a:r>
              <a:rPr lang="en-US" sz="1600" dirty="0" err="1" smtClean="0"/>
              <a:t>Rc</a:t>
            </a:r>
            <a:r>
              <a:rPr lang="en-US" sz="1600" dirty="0" smtClean="0"/>
              <a:t> of 30 µ</a:t>
            </a:r>
            <a:r>
              <a:rPr lang="en-US" sz="1600" dirty="0" err="1" smtClean="0"/>
              <a:t>Ω</a:t>
            </a:r>
            <a:r>
              <a:rPr lang="en-US" sz="1600" dirty="0" smtClean="0"/>
              <a:t> (expected range: 30 to 100 µ</a:t>
            </a:r>
            <a:r>
              <a:rPr lang="en-US" sz="1600" dirty="0" err="1" smtClean="0"/>
              <a:t>Ω</a:t>
            </a:r>
            <a:r>
              <a:rPr lang="en-US" sz="1600" dirty="0" smtClean="0"/>
              <a:t>), </a:t>
            </a:r>
          </a:p>
          <a:p>
            <a:pPr lvl="1"/>
            <a:r>
              <a:rPr lang="en-US" sz="1600" dirty="0" smtClean="0"/>
              <a:t>Ra = </a:t>
            </a:r>
            <a:r>
              <a:rPr lang="en-US" sz="1600" dirty="0" err="1" smtClean="0"/>
              <a:t>uncored</a:t>
            </a:r>
            <a:r>
              <a:rPr lang="en-US" sz="1600" dirty="0" smtClean="0"/>
              <a:t> </a:t>
            </a:r>
            <a:r>
              <a:rPr lang="en-US" sz="1600" dirty="0" err="1" smtClean="0"/>
              <a:t>Rc</a:t>
            </a:r>
            <a:r>
              <a:rPr lang="en-US" sz="1600" dirty="0" smtClean="0"/>
              <a:t>.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Ra </a:t>
            </a:r>
            <a:r>
              <a:rPr lang="en-US" sz="1800" dirty="0"/>
              <a:t>effect is 100x smaller than </a:t>
            </a:r>
            <a:r>
              <a:rPr lang="en-US" sz="1800" dirty="0" err="1" smtClean="0"/>
              <a:t>Rc</a:t>
            </a:r>
            <a:r>
              <a:rPr lang="en-US" sz="1800" dirty="0" smtClean="0"/>
              <a:t> effect.</a:t>
            </a:r>
          </a:p>
          <a:p>
            <a:r>
              <a:rPr lang="en-US" sz="1800" dirty="0" smtClean="0"/>
              <a:t>Core will reduce the ramp-rate induced field errors by </a:t>
            </a:r>
            <a:br>
              <a:rPr lang="en-US" sz="1800" dirty="0" smtClean="0"/>
            </a:br>
            <a:r>
              <a:rPr lang="en-US" sz="1800" dirty="0" smtClean="0"/>
              <a:t>1-2 orders of magnitude.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a core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10" name="Picture 9" descr="Screen Shot 2012-09-21 at 21.14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1" y="2048496"/>
            <a:ext cx="4419600" cy="272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08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Geometric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harmonics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Saturation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Persistent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current 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Inter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-strand coupling currents</a:t>
            </a:r>
          </a:p>
          <a:p>
            <a:endParaRPr lang="en-US" dirty="0" smtClean="0"/>
          </a:p>
          <a:p>
            <a:r>
              <a:rPr lang="en-US" dirty="0" smtClean="0"/>
              <a:t>z</a:t>
            </a:r>
            <a:r>
              <a:rPr lang="en-US" dirty="0"/>
              <a:t>-scans and 3-D modeling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26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00100"/>
            <a:ext cx="8305800" cy="5715000"/>
          </a:xfrm>
        </p:spPr>
        <p:txBody>
          <a:bodyPr/>
          <a:lstStyle/>
          <a:p>
            <a:r>
              <a:rPr lang="en-US" sz="1600" dirty="0" smtClean="0"/>
              <a:t>Harmonics measured at 6.5 kA using the 250 mm tangential probe </a:t>
            </a:r>
            <a:br>
              <a:rPr lang="en-US" sz="1600" dirty="0" smtClean="0"/>
            </a:br>
            <a:r>
              <a:rPr lang="en-US" sz="1600" dirty="0" smtClean="0"/>
              <a:t>in 3 axial locations along the straight section.</a:t>
            </a:r>
          </a:p>
          <a:p>
            <a:r>
              <a:rPr lang="en-US" sz="1600" dirty="0" smtClean="0"/>
              <a:t>We match the standard deviation of </a:t>
            </a:r>
            <a:r>
              <a:rPr lang="en-US" sz="1600" dirty="0" err="1" smtClean="0"/>
              <a:t>multipoles</a:t>
            </a:r>
            <a:r>
              <a:rPr lang="en-US" sz="1600" dirty="0" smtClean="0"/>
              <a:t> to a calculated standard deviation (note: uncertainty on std. dev. is 50% for 3 points) </a:t>
            </a:r>
            <a:r>
              <a:rPr lang="en-US" sz="1600" dirty="0"/>
              <a:t>following </a:t>
            </a:r>
            <a:br>
              <a:rPr lang="en-US" sz="1600" dirty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1600" baseline="30000" dirty="0" smtClean="0">
                <a:solidFill>
                  <a:schemeClr val="tx1"/>
                </a:solidFill>
              </a:rPr>
              <a:t>F</a:t>
            </a:r>
            <a:r>
              <a:rPr lang="en-US" sz="1600" baseline="30000" dirty="0">
                <a:solidFill>
                  <a:schemeClr val="tx1"/>
                </a:solidFill>
              </a:rPr>
              <a:t>. </a:t>
            </a:r>
            <a:r>
              <a:rPr lang="en-US" sz="1600" baseline="30000" dirty="0" err="1">
                <a:solidFill>
                  <a:schemeClr val="tx1"/>
                </a:solidFill>
              </a:rPr>
              <a:t>Borgnolutti</a:t>
            </a:r>
            <a:r>
              <a:rPr lang="en-US" sz="1600" baseline="30000" dirty="0">
                <a:solidFill>
                  <a:schemeClr val="tx1"/>
                </a:solidFill>
              </a:rPr>
              <a:t>, </a:t>
            </a:r>
            <a:r>
              <a:rPr lang="en-US" sz="1600" baseline="30000" dirty="0" smtClean="0">
                <a:solidFill>
                  <a:schemeClr val="tx1"/>
                </a:solidFill>
              </a:rPr>
              <a:t>et al., </a:t>
            </a:r>
            <a:r>
              <a:rPr lang="en-US" sz="1600" i="1" baseline="30000" dirty="0">
                <a:solidFill>
                  <a:schemeClr val="tx1"/>
                </a:solidFill>
              </a:rPr>
              <a:t>Reproducibility of the coil positioning in Nb3Sn magnet models through magnetic measurements</a:t>
            </a:r>
            <a:r>
              <a:rPr lang="en-US" sz="1600" baseline="30000" dirty="0" smtClean="0">
                <a:solidFill>
                  <a:schemeClr val="tx1"/>
                </a:solidFill>
              </a:rPr>
              <a:t>. </a:t>
            </a:r>
            <a:r>
              <a:rPr lang="en-US" sz="1600" baseline="30000" dirty="0">
                <a:solidFill>
                  <a:schemeClr val="tx1"/>
                </a:solidFill>
              </a:rPr>
              <a:t>IEEE TAS 19(3), p.1100, 2009.</a:t>
            </a:r>
          </a:p>
          <a:p>
            <a:r>
              <a:rPr lang="en-US" sz="1600" dirty="0" smtClean="0"/>
              <a:t>Note that 250 mm probe was replaced by PCB due to noise in the higher-order harmonics. </a:t>
            </a:r>
            <a:r>
              <a:rPr lang="en-US" sz="1600" dirty="0" smtClean="0">
                <a:solidFill>
                  <a:srgbClr val="008000"/>
                </a:solidFill>
              </a:rPr>
              <a:t>Analysis suggests measurement accuracy of 0.5 units.</a:t>
            </a:r>
          </a:p>
          <a:p>
            <a:r>
              <a:rPr lang="en-US" sz="1600" dirty="0" smtClean="0"/>
              <a:t>Focusing on low orders, we find an </a:t>
            </a:r>
            <a:r>
              <a:rPr lang="en-US" sz="1600" dirty="0" smtClean="0">
                <a:solidFill>
                  <a:srgbClr val="008000"/>
                </a:solidFill>
              </a:rPr>
              <a:t>equivalent random displacement of the blocks of 120 µm. </a:t>
            </a:r>
            <a:r>
              <a:rPr lang="en-US" sz="1600" dirty="0" smtClean="0"/>
              <a:t>This value agrees with expectations.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z-scan statistics: coil-block positioning tolerance, and measurement precision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11" name="Picture 10" descr="Screen Shot 2012-09-20 at 16.46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3412319"/>
            <a:ext cx="4279901" cy="322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4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ROXIE model includes</a:t>
            </a:r>
          </a:p>
          <a:p>
            <a:pPr lvl="1"/>
            <a:r>
              <a:rPr lang="en-US" dirty="0" smtClean="0"/>
              <a:t>current leads, asymmetric lead </a:t>
            </a:r>
            <a:br>
              <a:rPr lang="en-US" dirty="0" smtClean="0"/>
            </a:br>
            <a:r>
              <a:rPr lang="en-US" dirty="0" smtClean="0"/>
              <a:t>end, layer jump, anisotropic iron </a:t>
            </a:r>
            <a:br>
              <a:rPr lang="en-US" dirty="0" smtClean="0"/>
            </a:br>
            <a:r>
              <a:rPr lang="en-US" dirty="0" smtClean="0"/>
              <a:t>properties (packing factor).</a:t>
            </a:r>
          </a:p>
          <a:p>
            <a:r>
              <a:rPr lang="en-US" dirty="0" smtClean="0"/>
              <a:t>Model is used to</a:t>
            </a:r>
          </a:p>
          <a:p>
            <a:pPr lvl="1"/>
            <a:r>
              <a:rPr lang="en-US" dirty="0" smtClean="0"/>
              <a:t>optimize integrated harmonics,</a:t>
            </a:r>
          </a:p>
          <a:p>
            <a:pPr lvl="1"/>
            <a:r>
              <a:rPr lang="en-US" dirty="0" smtClean="0"/>
              <a:t>predict peak-field enhancement.</a:t>
            </a:r>
          </a:p>
          <a:p>
            <a:r>
              <a:rPr lang="en-US" dirty="0" smtClean="0"/>
              <a:t>For comparison to measurement</a:t>
            </a:r>
          </a:p>
          <a:p>
            <a:pPr lvl="1"/>
            <a:r>
              <a:rPr lang="en-US" dirty="0" smtClean="0"/>
              <a:t>need a common axial reference</a:t>
            </a:r>
            <a:br>
              <a:rPr lang="en-US" dirty="0" smtClean="0"/>
            </a:br>
            <a:r>
              <a:rPr lang="en-US" dirty="0" smtClean="0"/>
              <a:t>for measurement and simulation,</a:t>
            </a:r>
          </a:p>
          <a:p>
            <a:pPr lvl="1"/>
            <a:r>
              <a:rPr lang="en-US" dirty="0" smtClean="0"/>
              <a:t>integral measurements,</a:t>
            </a:r>
          </a:p>
          <a:p>
            <a:pPr lvl="1"/>
            <a:r>
              <a:rPr lang="en-US" dirty="0" smtClean="0"/>
              <a:t>short probe, small step-size, z-scan at room temperature.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field calculation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26" y="4656755"/>
            <a:ext cx="2405147" cy="222664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481" y="4498408"/>
            <a:ext cx="2252115" cy="2219891"/>
          </a:xfrm>
          <a:prstGeom prst="rect">
            <a:avLst/>
          </a:prstGeom>
        </p:spPr>
      </p:pic>
      <p:pic>
        <p:nvPicPr>
          <p:cNvPr id="11" name="Picture 10" descr="Screen Shot 2012-09-17 at 18.25.2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838200"/>
            <a:ext cx="3911600" cy="317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9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36600"/>
            <a:ext cx="8305800" cy="5715000"/>
          </a:xfrm>
        </p:spPr>
        <p:txBody>
          <a:bodyPr/>
          <a:lstStyle/>
          <a:p>
            <a:r>
              <a:rPr lang="en-US" dirty="0" smtClean="0"/>
              <a:t>Tests to be carried out in future campaigns</a:t>
            </a:r>
            <a:endParaRPr lang="en-US" dirty="0"/>
          </a:p>
          <a:p>
            <a:pPr lvl="1"/>
            <a:r>
              <a:rPr lang="en-US" dirty="0" smtClean="0"/>
              <a:t>room temperature</a:t>
            </a:r>
          </a:p>
          <a:p>
            <a:pPr lvl="2"/>
            <a:r>
              <a:rPr lang="en-US" dirty="0"/>
              <a:t>straight-section geometrics</a:t>
            </a:r>
          </a:p>
          <a:p>
            <a:pPr lvl="2"/>
            <a:r>
              <a:rPr lang="en-US" dirty="0"/>
              <a:t>magnetic length and integrated harmonics</a:t>
            </a:r>
          </a:p>
          <a:p>
            <a:pPr lvl="2"/>
            <a:r>
              <a:rPr lang="en-US" dirty="0"/>
              <a:t>short probe z-scan </a:t>
            </a:r>
          </a:p>
          <a:p>
            <a:pPr lvl="1"/>
            <a:r>
              <a:rPr lang="en-US" dirty="0" smtClean="0"/>
              <a:t>1.9 K </a:t>
            </a:r>
          </a:p>
          <a:p>
            <a:pPr lvl="2"/>
            <a:r>
              <a:rPr lang="en-US" dirty="0" smtClean="0"/>
              <a:t>accelerator loop (10 A/s, 100 A reset current)</a:t>
            </a:r>
          </a:p>
          <a:p>
            <a:pPr lvl="2"/>
            <a:r>
              <a:rPr lang="en-US" dirty="0" smtClean="0"/>
              <a:t>field quality as function of ramp rate</a:t>
            </a:r>
          </a:p>
          <a:p>
            <a:pPr lvl="2"/>
            <a:r>
              <a:rPr lang="en-US" dirty="0" smtClean="0"/>
              <a:t>stair-steps</a:t>
            </a:r>
          </a:p>
          <a:p>
            <a:pPr lvl="2"/>
            <a:r>
              <a:rPr lang="en-US" dirty="0"/>
              <a:t>magnetic length and integrated </a:t>
            </a:r>
            <a:r>
              <a:rPr lang="en-US" dirty="0" smtClean="0"/>
              <a:t>harmonics</a:t>
            </a:r>
            <a:endParaRPr lang="en-US" dirty="0"/>
          </a:p>
          <a:p>
            <a:pPr lvl="2"/>
            <a:r>
              <a:rPr lang="en-US" dirty="0"/>
              <a:t>voltage signals during ramp</a:t>
            </a:r>
          </a:p>
          <a:p>
            <a:pPr lvl="2"/>
            <a:r>
              <a:rPr lang="en-US" dirty="0"/>
              <a:t>loss measurements per cycle as function of ramp rate</a:t>
            </a:r>
          </a:p>
          <a:p>
            <a:pPr lvl="2"/>
            <a:r>
              <a:rPr lang="en-US" dirty="0"/>
              <a:t>inductance measurements</a:t>
            </a:r>
          </a:p>
          <a:p>
            <a:pPr lvl="1"/>
            <a:r>
              <a:rPr lang="en-US" dirty="0" smtClean="0"/>
              <a:t>Magnetic </a:t>
            </a:r>
            <a:r>
              <a:rPr lang="en-US" dirty="0"/>
              <a:t>measurement probes foreseen </a:t>
            </a:r>
            <a:r>
              <a:rPr lang="en-US" dirty="0" smtClean="0"/>
              <a:t>by </a:t>
            </a:r>
            <a:r>
              <a:rPr lang="en-US" dirty="0"/>
              <a:t>MSC-</a:t>
            </a:r>
            <a:r>
              <a:rPr lang="en-US" dirty="0" smtClean="0"/>
              <a:t>MM for future tests at CERN</a:t>
            </a:r>
            <a:endParaRPr lang="en-US" dirty="0"/>
          </a:p>
          <a:p>
            <a:pPr lvl="2"/>
            <a:r>
              <a:rPr lang="en-US" dirty="0"/>
              <a:t>46 mm </a:t>
            </a:r>
            <a:r>
              <a:rPr lang="en-US" dirty="0" smtClean="0"/>
              <a:t>diameter, 2</a:t>
            </a:r>
            <a:r>
              <a:rPr lang="en-US" dirty="0"/>
              <a:t>-m shaft, </a:t>
            </a:r>
            <a:r>
              <a:rPr lang="en-US" dirty="0" err="1"/>
              <a:t>sectorized</a:t>
            </a:r>
            <a:r>
              <a:rPr lang="en-US" dirty="0"/>
              <a:t> (to measure both, straight-section and integrated harmonics</a:t>
            </a:r>
            <a:r>
              <a:rPr lang="en-US" dirty="0" smtClean="0"/>
              <a:t>), </a:t>
            </a:r>
            <a:r>
              <a:rPr lang="en-US" dirty="0"/>
              <a:t>1-3 Hz rotation frequency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shorter mole for warm z-scan required.</a:t>
            </a:r>
          </a:p>
          <a:p>
            <a:pPr lvl="2"/>
            <a:r>
              <a:rPr lang="en-US" dirty="0" smtClean="0"/>
              <a:t>cold z</a:t>
            </a:r>
            <a:r>
              <a:rPr lang="en-US" dirty="0"/>
              <a:t>-scan only with anti-</a:t>
            </a:r>
            <a:r>
              <a:rPr lang="en-US" dirty="0" smtClean="0"/>
              <a:t>cryostat.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for magnetic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10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74700"/>
            <a:ext cx="8305800" cy="5715000"/>
          </a:xfrm>
        </p:spPr>
        <p:txBody>
          <a:bodyPr/>
          <a:lstStyle/>
          <a:p>
            <a:r>
              <a:rPr lang="en-US" sz="1800" dirty="0" smtClean="0"/>
              <a:t>Status of the analysis tools for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magnets</a:t>
            </a:r>
          </a:p>
          <a:p>
            <a:pPr lvl="1"/>
            <a:r>
              <a:rPr lang="en-US" sz="1600" dirty="0" smtClean="0"/>
              <a:t>relevant effects are covered by numerical models to adequate accuracy;</a:t>
            </a:r>
          </a:p>
          <a:p>
            <a:pPr lvl="1"/>
            <a:r>
              <a:rPr lang="en-US" sz="1600" dirty="0" smtClean="0"/>
              <a:t>the numerical model of low-field persistent-current effects requires improvement.</a:t>
            </a:r>
          </a:p>
          <a:p>
            <a:r>
              <a:rPr lang="en-US" sz="1800" dirty="0" smtClean="0"/>
              <a:t>Status of our understanding of the demonstrator measurements</a:t>
            </a:r>
          </a:p>
          <a:p>
            <a:pPr lvl="1"/>
            <a:r>
              <a:rPr lang="en-US" sz="1600" dirty="0" smtClean="0"/>
              <a:t>Geometric</a:t>
            </a:r>
          </a:p>
          <a:p>
            <a:pPr lvl="2"/>
            <a:r>
              <a:rPr lang="en-US" sz="1400" dirty="0" smtClean="0"/>
              <a:t>b3 and skews might be explained by coil shape, shimming, and deformation due to cool-down and Lorentz forces.</a:t>
            </a:r>
          </a:p>
          <a:p>
            <a:pPr lvl="1"/>
            <a:r>
              <a:rPr lang="en-US" sz="1600" dirty="0" smtClean="0"/>
              <a:t>Saturation</a:t>
            </a:r>
          </a:p>
          <a:p>
            <a:pPr lvl="2"/>
            <a:r>
              <a:rPr lang="en-US" sz="1400" dirty="0" smtClean="0"/>
              <a:t>Already reasonably good agreement with simulation.</a:t>
            </a:r>
          </a:p>
          <a:p>
            <a:pPr lvl="2"/>
            <a:r>
              <a:rPr lang="en-US" sz="1400" dirty="0" smtClean="0"/>
              <a:t>BH measurements are being carried out.</a:t>
            </a:r>
          </a:p>
          <a:p>
            <a:pPr lvl="1"/>
            <a:r>
              <a:rPr lang="en-US" sz="1600" dirty="0" smtClean="0"/>
              <a:t>Persistent currents</a:t>
            </a:r>
          </a:p>
          <a:p>
            <a:pPr lvl="2"/>
            <a:r>
              <a:rPr lang="en-US" sz="1400" dirty="0" smtClean="0"/>
              <a:t>Measured </a:t>
            </a:r>
            <a:r>
              <a:rPr lang="en-US" sz="1400" dirty="0" err="1" smtClean="0"/>
              <a:t>sextupole</a:t>
            </a:r>
            <a:r>
              <a:rPr lang="en-US" sz="1400" dirty="0" smtClean="0"/>
              <a:t> reaches minimum at injection level.</a:t>
            </a:r>
          </a:p>
          <a:p>
            <a:pPr lvl="2"/>
            <a:r>
              <a:rPr lang="en-US" sz="1400" dirty="0" smtClean="0"/>
              <a:t>Passive compensation appears feasible – needs to be designed and tested.</a:t>
            </a:r>
          </a:p>
          <a:p>
            <a:pPr lvl="1"/>
            <a:r>
              <a:rPr lang="en-US" sz="1600" dirty="0"/>
              <a:t>Inter-strand coupling </a:t>
            </a:r>
            <a:r>
              <a:rPr lang="en-US" sz="1600" dirty="0" smtClean="0"/>
              <a:t>currents</a:t>
            </a:r>
            <a:endParaRPr lang="en-US" sz="1600" dirty="0"/>
          </a:p>
          <a:p>
            <a:pPr lvl="2"/>
            <a:r>
              <a:rPr lang="en-US" sz="1400" dirty="0"/>
              <a:t>Analysis suggests </a:t>
            </a:r>
            <a:r>
              <a:rPr lang="en-US" sz="1400" dirty="0" smtClean="0"/>
              <a:t>slightly higher </a:t>
            </a:r>
            <a:r>
              <a:rPr lang="en-US" sz="1400" dirty="0" err="1"/>
              <a:t>Rc</a:t>
            </a:r>
            <a:r>
              <a:rPr lang="en-US" sz="1400" dirty="0"/>
              <a:t> than in previous Nb3Sn magnets.</a:t>
            </a:r>
          </a:p>
          <a:p>
            <a:pPr lvl="2"/>
            <a:r>
              <a:rPr lang="en-US" sz="1400" dirty="0" smtClean="0"/>
              <a:t>Core </a:t>
            </a:r>
            <a:r>
              <a:rPr lang="en-US" sz="1400" dirty="0"/>
              <a:t>should </a:t>
            </a:r>
            <a:r>
              <a:rPr lang="en-US" sz="1400" dirty="0" smtClean="0"/>
              <a:t>resolve </a:t>
            </a:r>
            <a:r>
              <a:rPr lang="en-US" sz="1400" dirty="0"/>
              <a:t>the issue</a:t>
            </a:r>
            <a:r>
              <a:rPr lang="en-US" sz="1400" dirty="0" smtClean="0"/>
              <a:t>.</a:t>
            </a:r>
          </a:p>
          <a:p>
            <a:r>
              <a:rPr lang="en-US" sz="1800" dirty="0"/>
              <a:t>Both </a:t>
            </a:r>
            <a:r>
              <a:rPr lang="en-US" sz="1800" dirty="0" smtClean="0"/>
              <a:t>labs will pursue consistent test plans and, if possible/necessary, complement each other. 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5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3394" y="2965966"/>
            <a:ext cx="1492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FINE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13734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Geometric harmonics</a:t>
            </a:r>
          </a:p>
          <a:p>
            <a:endParaRPr lang="en-US" dirty="0" smtClean="0"/>
          </a:p>
          <a:p>
            <a:r>
              <a:rPr lang="en-US" dirty="0" smtClean="0"/>
              <a:t>Saturation effects</a:t>
            </a:r>
          </a:p>
          <a:p>
            <a:endParaRPr lang="en-US" dirty="0" smtClean="0"/>
          </a:p>
          <a:p>
            <a:r>
              <a:rPr lang="en-US" dirty="0" smtClean="0"/>
              <a:t>Persistent current effects</a:t>
            </a:r>
          </a:p>
          <a:p>
            <a:endParaRPr lang="en-US" dirty="0" smtClean="0"/>
          </a:p>
          <a:p>
            <a:r>
              <a:rPr lang="en-US" dirty="0" smtClean="0"/>
              <a:t>Inter-strand coupling currents</a:t>
            </a:r>
          </a:p>
          <a:p>
            <a:endParaRPr lang="en-US" dirty="0" smtClean="0"/>
          </a:p>
          <a:p>
            <a:r>
              <a:rPr lang="en-US" dirty="0" smtClean="0"/>
              <a:t>z-scans and 3-D modeling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9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geometric harmonics can be reproduced by</a:t>
            </a:r>
          </a:p>
          <a:p>
            <a:pPr lvl="1"/>
            <a:r>
              <a:rPr lang="en-US" dirty="0" smtClean="0"/>
              <a:t>radial movement within +/– 0.5 mm, or</a:t>
            </a:r>
          </a:p>
          <a:p>
            <a:pPr lvl="1"/>
            <a:r>
              <a:rPr lang="en-US" dirty="0" smtClean="0"/>
              <a:t>azimuthal movement </a:t>
            </a:r>
            <a:r>
              <a:rPr lang="en-US" dirty="0"/>
              <a:t>within +/– 0.5 </a:t>
            </a:r>
            <a:r>
              <a:rPr lang="en-US" dirty="0" smtClean="0"/>
              <a:t>deg.</a:t>
            </a:r>
          </a:p>
          <a:p>
            <a:pPr lvl="1"/>
            <a:r>
              <a:rPr lang="en-US" dirty="0" smtClean="0"/>
              <a:t>As such this analysis is of limited use.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ID/OD alignment of turns may account for </a:t>
            </a:r>
          </a:p>
          <a:p>
            <a:pPr lvl="1"/>
            <a:r>
              <a:rPr lang="en-US" dirty="0" smtClean="0"/>
              <a:t>+/- 1.2 units in b2, b3, a2, a3, </a:t>
            </a:r>
          </a:p>
          <a:p>
            <a:pPr lvl="1"/>
            <a:r>
              <a:rPr lang="en-US" dirty="0" smtClean="0"/>
              <a:t>but only 0.2 units in b6.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computation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10" name="Picture 9" descr="Screen Shot 2012-08-29 at 00.36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2364254"/>
            <a:ext cx="2554888" cy="2171025"/>
          </a:xfrm>
          <a:prstGeom prst="rect">
            <a:avLst/>
          </a:prstGeom>
        </p:spPr>
      </p:pic>
      <p:pic>
        <p:nvPicPr>
          <p:cNvPr id="11" name="Picture 10" descr="Screen Shot 2012-08-29 at 10.39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2365271"/>
            <a:ext cx="2555928" cy="217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2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r>
              <a:rPr lang="en-US" dirty="0" smtClean="0"/>
              <a:t>ROXIE computes sensitivity matrices of </a:t>
            </a:r>
            <a:r>
              <a:rPr lang="en-US" dirty="0" err="1" smtClean="0"/>
              <a:t>multipoles</a:t>
            </a:r>
            <a:r>
              <a:rPr lang="en-US" dirty="0" smtClean="0"/>
              <a:t> </a:t>
            </a:r>
            <a:r>
              <a:rPr lang="en-US" dirty="0" err="1" smtClean="0"/>
              <a:t>w.r.t</a:t>
            </a:r>
            <a:r>
              <a:rPr lang="en-US" dirty="0" smtClean="0"/>
              <a:t>. </a:t>
            </a:r>
            <a:r>
              <a:rPr lang="en-US" dirty="0" err="1" smtClean="0"/>
              <a:t>Rc</a:t>
            </a:r>
            <a:r>
              <a:rPr lang="en-US" dirty="0" smtClean="0"/>
              <a:t> in half-turns.</a:t>
            </a:r>
          </a:p>
          <a:p>
            <a:r>
              <a:rPr lang="en-US" dirty="0" smtClean="0"/>
              <a:t>Used to determine an </a:t>
            </a:r>
            <a:r>
              <a:rPr lang="en-US" dirty="0" err="1" smtClean="0"/>
              <a:t>Rc</a:t>
            </a:r>
            <a:r>
              <a:rPr lang="en-US" dirty="0" smtClean="0"/>
              <a:t> pattern that could produce the measured ramp-rate induced field errors.</a:t>
            </a:r>
          </a:p>
          <a:p>
            <a:pPr marL="457200" lvl="1" indent="0">
              <a:buNone/>
            </a:pPr>
            <a:endParaRPr lang="en-US" sz="1100" baseline="30000" dirty="0"/>
          </a:p>
          <a:p>
            <a:pPr marL="457200" lvl="1" indent="0">
              <a:buNone/>
            </a:pPr>
            <a:r>
              <a:rPr lang="en-US" baseline="30000" dirty="0"/>
              <a:t>R. Wolf, D. Leroy, D. Richter, A. P. </a:t>
            </a:r>
            <a:r>
              <a:rPr lang="en-US" baseline="30000" dirty="0" err="1"/>
              <a:t>Verweij</a:t>
            </a:r>
            <a:r>
              <a:rPr lang="en-US" baseline="30000" dirty="0"/>
              <a:t>, and L. </a:t>
            </a:r>
            <a:r>
              <a:rPr lang="en-US" baseline="30000" dirty="0" err="1"/>
              <a:t>Walckiers</a:t>
            </a:r>
            <a:r>
              <a:rPr lang="en-US" baseline="30000" dirty="0"/>
              <a:t>. </a:t>
            </a:r>
            <a:r>
              <a:rPr lang="en-US" i="1" baseline="30000" dirty="0"/>
              <a:t>Determination of </a:t>
            </a:r>
            <a:r>
              <a:rPr lang="en-US" i="1" baseline="30000" dirty="0" err="1"/>
              <a:t>interstrand</a:t>
            </a:r>
            <a:r>
              <a:rPr lang="en-US" i="1" baseline="30000" dirty="0"/>
              <a:t> contact resistance from loss and field measurements in LHC dipole prototypes and correlation with measurements on cable samples. </a:t>
            </a:r>
            <a:r>
              <a:rPr lang="en-US" baseline="30000" dirty="0"/>
              <a:t>IEEE Transactions on Applied Superconductivity, 7(2):797–800, June 1997</a:t>
            </a:r>
            <a:r>
              <a:rPr lang="en-US" baseline="30000" dirty="0" smtClean="0"/>
              <a:t>.</a:t>
            </a:r>
            <a:br>
              <a:rPr lang="en-US" baseline="30000" dirty="0" smtClean="0"/>
            </a:br>
            <a:endParaRPr lang="en-US" baseline="300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Inner layer by far more sensitive.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Rc</a:t>
            </a:r>
            <a:r>
              <a:rPr lang="en-US" dirty="0" smtClean="0"/>
              <a:t> </a:t>
            </a:r>
            <a:r>
              <a:rPr lang="en-US" dirty="0" err="1" smtClean="0"/>
              <a:t>sensitvity</a:t>
            </a:r>
            <a:r>
              <a:rPr lang="en-US" dirty="0" smtClean="0"/>
              <a:t> calculation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47" name="Picture 46" descr="Screen Shot 2012-08-31 at 03.43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784" y="3234815"/>
            <a:ext cx="3878134" cy="2465448"/>
          </a:xfrm>
          <a:prstGeom prst="rect">
            <a:avLst/>
          </a:prstGeom>
        </p:spPr>
      </p:pic>
      <p:pic>
        <p:nvPicPr>
          <p:cNvPr id="15" name="Picture 14" descr="Screen Shot 2012-08-28 at 21.51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437" y="3384757"/>
            <a:ext cx="2393882" cy="20215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88980" y="4064661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54625" y="3766446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38274" y="3560102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948368" y="3967555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78672" y="3516099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88980" y="3494014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2413216" y="3434073"/>
            <a:ext cx="0" cy="2081773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2878726" y="3436268"/>
            <a:ext cx="0" cy="2081773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3020336" y="3438463"/>
            <a:ext cx="0" cy="2081773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3159366" y="3434667"/>
            <a:ext cx="0" cy="2081773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026601" y="3450517"/>
            <a:ext cx="0" cy="2081773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006699" y="3407840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480585" y="3409374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780096" y="3409374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919796" y="3411569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416436" y="3403819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374481" y="3406014"/>
            <a:ext cx="3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4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 current field + PC field = total field (at 760 A).</a:t>
            </a: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err="1" smtClean="0">
                <a:sym typeface="Wingdings"/>
              </a:rPr>
              <a:t>Vectorial</a:t>
            </a:r>
            <a:r>
              <a:rPr lang="en-US" dirty="0" smtClean="0">
                <a:sym typeface="Wingdings"/>
              </a:rPr>
              <a:t> model required.</a:t>
            </a:r>
          </a:p>
          <a:p>
            <a:r>
              <a:rPr lang="en-US" dirty="0">
                <a:sym typeface="Wingdings"/>
              </a:rPr>
              <a:t>Iteration scheme required.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</a:t>
            </a:r>
            <a:r>
              <a:rPr lang="en-US" dirty="0"/>
              <a:t> </a:t>
            </a:r>
            <a:r>
              <a:rPr lang="en-US" dirty="0" smtClean="0"/>
              <a:t>re-magnetization at low currents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8-31 at 01.02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3" t="18787"/>
          <a:stretch/>
        </p:blipFill>
        <p:spPr>
          <a:xfrm>
            <a:off x="5348818" y="3525967"/>
            <a:ext cx="3170764" cy="283951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937540" y="4279169"/>
            <a:ext cx="3445846" cy="2178445"/>
            <a:chOff x="457200" y="4191948"/>
            <a:chExt cx="3735009" cy="2361252"/>
          </a:xfrm>
        </p:grpSpPr>
        <p:sp>
          <p:nvSpPr>
            <p:cNvPr id="16" name="Rounded Rectangle 15"/>
            <p:cNvSpPr/>
            <p:nvPr/>
          </p:nvSpPr>
          <p:spPr bwMode="auto">
            <a:xfrm>
              <a:off x="1511549" y="4942949"/>
              <a:ext cx="1155452" cy="1510386"/>
            </a:xfrm>
            <a:prstGeom prst="round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1297263" y="4191948"/>
              <a:ext cx="2157554" cy="2361252"/>
            </a:xfrm>
            <a:prstGeom prst="roundRect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457200" y="4478694"/>
              <a:ext cx="1563800" cy="355018"/>
            </a:xfrm>
            <a:prstGeom prst="roundRect">
              <a:avLst>
                <a:gd name="adj" fmla="val 43592"/>
              </a:avLst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9872" y="4451384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BEM-FEM</a:t>
              </a:r>
              <a:endParaRPr lang="en-US" sz="1600" dirty="0"/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457200" y="5136313"/>
              <a:ext cx="1563800" cy="355018"/>
            </a:xfrm>
            <a:prstGeom prst="roundRect">
              <a:avLst>
                <a:gd name="adj" fmla="val 43592"/>
              </a:avLst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83758" y="5109003"/>
              <a:ext cx="75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ISCC</a:t>
              </a:r>
              <a:endParaRPr lang="en-US" sz="1600" dirty="0"/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457200" y="5889513"/>
              <a:ext cx="1563800" cy="355018"/>
            </a:xfrm>
            <a:prstGeom prst="roundRect">
              <a:avLst>
                <a:gd name="adj" fmla="val 43592"/>
              </a:avLst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2982" y="5862203"/>
              <a:ext cx="498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PC</a:t>
              </a:r>
              <a:endParaRPr lang="en-US" sz="1600" dirty="0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667001" y="4478694"/>
              <a:ext cx="1525208" cy="46425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18699" y="4505342"/>
              <a:ext cx="1223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</a:t>
              </a:r>
              <a:r>
                <a:rPr lang="en-US" sz="1600" dirty="0" smtClean="0"/>
                <a:t>ime loop</a:t>
              </a:r>
              <a:endParaRPr lang="en-US" sz="1600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155367" y="5479186"/>
              <a:ext cx="1094624" cy="46425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68024" y="5498221"/>
              <a:ext cx="1135609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iteration</a:t>
              </a:r>
              <a:endParaRPr lang="en-US" sz="1600" dirty="0"/>
            </a:p>
          </p:txBody>
        </p:sp>
      </p:grpSp>
      <p:pic>
        <p:nvPicPr>
          <p:cNvPr id="22" name="Picture 21" descr="Screen Shot 2012-09-10 at 15.07.4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5"/>
          <a:stretch/>
        </p:blipFill>
        <p:spPr>
          <a:xfrm>
            <a:off x="5751049" y="1246308"/>
            <a:ext cx="3001642" cy="2189575"/>
          </a:xfrm>
          <a:prstGeom prst="rect">
            <a:avLst/>
          </a:prstGeom>
        </p:spPr>
      </p:pic>
      <p:pic>
        <p:nvPicPr>
          <p:cNvPr id="23" name="Picture 22" descr="Screen Shot 2012-09-10 at 15.10.1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"/>
          <a:stretch/>
        </p:blipFill>
        <p:spPr>
          <a:xfrm>
            <a:off x="355770" y="1246308"/>
            <a:ext cx="3108981" cy="2189575"/>
          </a:xfrm>
          <a:prstGeom prst="rect">
            <a:avLst/>
          </a:prstGeom>
        </p:spPr>
      </p:pic>
      <p:pic>
        <p:nvPicPr>
          <p:cNvPr id="24" name="Picture 23" descr="Screen Shot 2012-09-10 at 15.07.54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/>
          <a:stretch/>
        </p:blipFill>
        <p:spPr>
          <a:xfrm>
            <a:off x="3111670" y="1246308"/>
            <a:ext cx="2991832" cy="219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4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Scalar model vs. vector model</a:t>
            </a:r>
          </a:p>
          <a:p>
            <a:pPr lvl="1"/>
            <a:r>
              <a:rPr lang="en-US" dirty="0" smtClean="0"/>
              <a:t>we observe a tendency for a more pronounced </a:t>
            </a:r>
            <a:br>
              <a:rPr lang="en-US" dirty="0" smtClean="0"/>
            </a:br>
            <a:r>
              <a:rPr lang="en-US" dirty="0" smtClean="0"/>
              <a:t>minimum at a lower current.</a:t>
            </a:r>
          </a:p>
          <a:p>
            <a:pPr lvl="1"/>
            <a:r>
              <a:rPr lang="en-US" dirty="0" smtClean="0"/>
              <a:t>right tendency but not conclusive.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7" name="Picture 6" descr="Screen Shot 2012-08-31 at 04.06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147901"/>
            <a:ext cx="3962400" cy="2721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4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5500"/>
            <a:ext cx="8583096" cy="5715000"/>
          </a:xfrm>
        </p:spPr>
        <p:txBody>
          <a:bodyPr/>
          <a:lstStyle/>
          <a:p>
            <a:r>
              <a:rPr lang="en-US" dirty="0" smtClean="0"/>
              <a:t>Passive compensation: ferromagnetic, passive strands</a:t>
            </a:r>
          </a:p>
          <a:p>
            <a:pPr lvl="1"/>
            <a:r>
              <a:rPr lang="en-US" dirty="0" smtClean="0"/>
              <a:t>Superconducting strands between cold bore and coil</a:t>
            </a:r>
            <a:r>
              <a:rPr lang="en-US" dirty="0"/>
              <a:t>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Might reduce aperture by as much as 4 mm in diam.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However, the model cannot be used to predict effectiveness.</a:t>
            </a:r>
          </a:p>
          <a:p>
            <a:r>
              <a:rPr lang="en-US" dirty="0" smtClean="0"/>
              <a:t>Design and construction should start now for test in the next magnet.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876120" y="3791739"/>
            <a:ext cx="4070174" cy="1685382"/>
            <a:chOff x="367956" y="1916832"/>
            <a:chExt cx="4716810" cy="1953142"/>
          </a:xfrm>
        </p:grpSpPr>
        <p:pic>
          <p:nvPicPr>
            <p:cNvPr id="7" name="Picture 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956" y="1916832"/>
              <a:ext cx="2283257" cy="195314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827119" y="2738683"/>
              <a:ext cx="2257647" cy="36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ferromagnetic shims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1213" y="1916832"/>
              <a:ext cx="1772504" cy="364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passive strands</a:t>
              </a:r>
              <a:endParaRPr lang="en-US" sz="1400" dirty="0"/>
            </a:p>
          </p:txBody>
        </p:sp>
        <p:cxnSp>
          <p:nvCxnSpPr>
            <p:cNvPr id="16" name="Straight Arrow Connector 15"/>
            <p:cNvCxnSpPr>
              <a:stCxn id="11" idx="1"/>
            </p:cNvCxnSpPr>
            <p:nvPr/>
          </p:nvCxnSpPr>
          <p:spPr bwMode="auto">
            <a:xfrm flipH="1">
              <a:off x="2049781" y="2920734"/>
              <a:ext cx="777338" cy="131578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2049781" y="2769407"/>
              <a:ext cx="761117" cy="141703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>
              <a:stCxn id="12" idx="1"/>
            </p:cNvCxnSpPr>
            <p:nvPr/>
          </p:nvCxnSpPr>
          <p:spPr bwMode="auto">
            <a:xfrm flipH="1">
              <a:off x="1638787" y="2098883"/>
              <a:ext cx="1012426" cy="271943"/>
            </a:xfrm>
            <a:prstGeom prst="straightConnector1">
              <a:avLst/>
            </a:prstGeom>
            <a:noFill/>
            <a:ln w="952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Mitigating the persistent-current induced </a:t>
            </a:r>
            <a:r>
              <a:rPr lang="en-US" dirty="0" err="1" smtClean="0"/>
              <a:t>sextupole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9-17 at 18.22.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0" y="3752369"/>
            <a:ext cx="2826078" cy="1759875"/>
          </a:xfrm>
          <a:prstGeom prst="rect">
            <a:avLst/>
          </a:prstGeom>
        </p:spPr>
      </p:pic>
      <p:pic>
        <p:nvPicPr>
          <p:cNvPr id="9" name="Picture 8" descr="Screen Shot 2012-09-18 at 18.26.5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4"/>
          <a:stretch/>
        </p:blipFill>
        <p:spPr>
          <a:xfrm>
            <a:off x="1338996" y="1796588"/>
            <a:ext cx="2357769" cy="1704887"/>
          </a:xfrm>
          <a:prstGeom prst="rect">
            <a:avLst/>
          </a:prstGeom>
        </p:spPr>
      </p:pic>
      <p:pic>
        <p:nvPicPr>
          <p:cNvPr id="10" name="Picture 9" descr="Screen Shot 2012-09-18 at 18.27.09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"/>
          <a:stretch/>
        </p:blipFill>
        <p:spPr>
          <a:xfrm>
            <a:off x="5454953" y="1821988"/>
            <a:ext cx="2355521" cy="16386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172137" y="3367493"/>
            <a:ext cx="114680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B</a:t>
            </a:r>
            <a:r>
              <a:rPr lang="en-US" sz="2000" baseline="30000" dirty="0" smtClean="0"/>
              <a:t>3 from PC</a:t>
            </a:r>
            <a:endParaRPr lang="en-US" sz="2000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6278030" y="3390623"/>
            <a:ext cx="114680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B</a:t>
            </a:r>
            <a:r>
              <a:rPr lang="en-US" sz="2000" baseline="30000" dirty="0" smtClean="0"/>
              <a:t>5 from PC</a:t>
            </a:r>
            <a:endParaRPr lang="en-US" sz="2000" baseline="30000" dirty="0"/>
          </a:p>
        </p:txBody>
      </p:sp>
    </p:spTree>
    <p:extLst>
      <p:ext uri="{BB962C8B-B14F-4D97-AF65-F5344CB8AC3E}">
        <p14:creationId xmlns:p14="http://schemas.microsoft.com/office/powerpoint/2010/main" val="428324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analysis on HQ </a:t>
            </a:r>
            <a:br>
              <a:rPr lang="en-US" dirty="0" smtClean="0"/>
            </a:br>
            <a:r>
              <a:rPr lang="en-US" dirty="0" smtClean="0"/>
              <a:t>by X. Wang (LBNL)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7" name="Picture 6" descr="Screen Shot 2012-09-18 at 12.09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1058482"/>
            <a:ext cx="7311938" cy="563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0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little temperature dependence in TF and (</a:t>
            </a:r>
            <a:r>
              <a:rPr lang="en-US" dirty="0" err="1" smtClean="0"/>
              <a:t>bn,an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</a:t>
            </a:r>
            <a:r>
              <a:rPr lang="en-US" dirty="0" err="1" smtClean="0"/>
              <a:t>dependece</a:t>
            </a:r>
            <a:r>
              <a:rPr lang="en-US" dirty="0" smtClean="0"/>
              <a:t> of </a:t>
            </a:r>
            <a:r>
              <a:rPr lang="en-US" dirty="0" err="1" smtClean="0"/>
              <a:t>harmoncis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9-18 at 18.40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08" y="1285785"/>
            <a:ext cx="3674692" cy="2683380"/>
          </a:xfrm>
          <a:prstGeom prst="rect">
            <a:avLst/>
          </a:prstGeom>
        </p:spPr>
      </p:pic>
      <p:pic>
        <p:nvPicPr>
          <p:cNvPr id="9" name="Picture 8" descr="Screen Shot 2012-09-18 at 18.41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62" y="1285785"/>
            <a:ext cx="3708875" cy="2546647"/>
          </a:xfrm>
          <a:prstGeom prst="rect">
            <a:avLst/>
          </a:prstGeom>
        </p:spPr>
      </p:pic>
      <p:pic>
        <p:nvPicPr>
          <p:cNvPr id="10" name="Picture 9" descr="Screen Shot 2012-09-18 at 18.41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73" y="3792551"/>
            <a:ext cx="3731664" cy="2683380"/>
          </a:xfrm>
          <a:prstGeom prst="rect">
            <a:avLst/>
          </a:prstGeom>
        </p:spPr>
      </p:pic>
      <p:pic>
        <p:nvPicPr>
          <p:cNvPr id="11" name="Picture 10" descr="Screen Shot 2012-09-18 at 18.41.2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08" y="3832432"/>
            <a:ext cx="3657600" cy="26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45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305800" cy="5715000"/>
          </a:xfrm>
        </p:spPr>
        <p:txBody>
          <a:bodyPr/>
          <a:lstStyle/>
          <a:p>
            <a:r>
              <a:rPr lang="en-US" dirty="0" smtClean="0"/>
              <a:t>Probes</a:t>
            </a:r>
          </a:p>
          <a:p>
            <a:pPr lvl="1"/>
            <a:r>
              <a:rPr lang="en-US" dirty="0" smtClean="0"/>
              <a:t>Printed circuit board</a:t>
            </a:r>
            <a:r>
              <a:rPr lang="en-US" dirty="0"/>
              <a:t> </a:t>
            </a:r>
            <a:r>
              <a:rPr lang="en-US" dirty="0" smtClean="0"/>
              <a:t>1 inch diameter, </a:t>
            </a:r>
            <a:br>
              <a:rPr lang="en-US" dirty="0" smtClean="0"/>
            </a:br>
            <a:r>
              <a:rPr lang="en-US" dirty="0" smtClean="0"/>
              <a:t>130 mm and 26 mm length (compare to </a:t>
            </a:r>
            <a:br>
              <a:rPr lang="en-US" dirty="0" smtClean="0"/>
            </a:br>
            <a:r>
              <a:rPr lang="en-US" dirty="0" smtClean="0"/>
              <a:t>110 mm twist pitch).</a:t>
            </a:r>
          </a:p>
          <a:p>
            <a:pPr lvl="1"/>
            <a:r>
              <a:rPr lang="en-US" dirty="0" smtClean="0"/>
              <a:t>Tangential probe 1 inch diameter, </a:t>
            </a:r>
            <a:br>
              <a:rPr lang="en-US" dirty="0" smtClean="0"/>
            </a:br>
            <a:r>
              <a:rPr lang="en-US" dirty="0" smtClean="0"/>
              <a:t>250 mm length.</a:t>
            </a:r>
          </a:p>
          <a:p>
            <a:r>
              <a:rPr lang="en-US" dirty="0" smtClean="0"/>
              <a:t>Tests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✔ … </a:t>
            </a:r>
            <a:r>
              <a:rPr lang="en-US" dirty="0" smtClean="0"/>
              <a:t>available, 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r>
              <a:rPr lang="en-US" dirty="0">
                <a:cs typeface="Zapf Dingbats"/>
                <a:sym typeface="Zapf Dingbats"/>
              </a:rPr>
              <a:t> </a:t>
            </a:r>
            <a:r>
              <a:rPr lang="en-US" dirty="0" smtClean="0"/>
              <a:t>… not available, </a:t>
            </a:r>
            <a:r>
              <a:rPr lang="en-US" dirty="0">
                <a:solidFill>
                  <a:srgbClr val="A6A6A6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>
                <a:latin typeface="Zapf Dingbats"/>
                <a:ea typeface="Zapf Dingbats"/>
                <a:cs typeface="Zapf Dingbats"/>
                <a:sym typeface="Zapf Dingbats"/>
              </a:rPr>
              <a:t> … </a:t>
            </a:r>
            <a:r>
              <a:rPr lang="en-US" dirty="0" smtClean="0"/>
              <a:t>available but not used.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ost data available for 4.6 K. Main focus on PCB 130 mm.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measurement systems and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7" name="Picture 6" descr="Screen Shot 2012-08-30 at 22.29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23" y="838200"/>
            <a:ext cx="2439877" cy="18288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506360"/>
              </p:ext>
            </p:extLst>
          </p:nvPr>
        </p:nvGraphicFramePr>
        <p:xfrm>
          <a:off x="1189589" y="3881121"/>
          <a:ext cx="7164907" cy="2468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961"/>
                <a:gridCol w="847991"/>
                <a:gridCol w="855633"/>
                <a:gridCol w="974599"/>
                <a:gridCol w="953179"/>
                <a:gridCol w="749691"/>
                <a:gridCol w="706853"/>
              </a:tblGrid>
              <a:tr h="44213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PCB26 1.9 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PCB26 4.6 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PCB130</a:t>
                      </a:r>
                      <a:r>
                        <a:rPr lang="en-US" sz="1400" baseline="0" dirty="0" smtClean="0"/>
                        <a:t> 1.9 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PCB130 4.6 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Tang. 4.6 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Tang.</a:t>
                      </a:r>
                      <a:r>
                        <a:rPr lang="en-US" sz="1400" baseline="0" dirty="0" smtClean="0"/>
                        <a:t> RT</a:t>
                      </a:r>
                      <a:endParaRPr lang="en-US" sz="1400" dirty="0"/>
                    </a:p>
                  </a:txBody>
                  <a:tcPr/>
                </a:tc>
              </a:tr>
              <a:tr h="28177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z-scan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A6A6A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</a:tr>
              <a:tr h="442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Eddy current loops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20/40/80 A/s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A6A6A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</a:tr>
              <a:tr h="442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Reset-currents 0/320/760 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A6A6A6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</a:tr>
              <a:tr h="28177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Accelerator loop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</a:tr>
              <a:tr h="28177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Stair-step loop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✗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464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457200" y="8382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Font typeface="Wingdings" charset="0"/>
              <a:buChar char="v"/>
              <a:defRPr sz="2000" b="1">
                <a:solidFill>
                  <a:srgbClr val="3333FF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b="1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600">
                <a:solidFill>
                  <a:srgbClr val="008000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 i="1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130 mm PCB probe @ 4.6 K</a:t>
            </a:r>
          </a:p>
          <a:p>
            <a:pPr lvl="1"/>
            <a:endParaRPr lang="en-US" dirty="0"/>
          </a:p>
        </p:txBody>
      </p:sp>
      <p:pic>
        <p:nvPicPr>
          <p:cNvPr id="8" name="Content Placeholder 7" descr="Screen Shot 2012-08-30 at 23.06.2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" b="274"/>
          <a:stretch>
            <a:fillRect/>
          </a:stretch>
        </p:blipFill>
        <p:spPr>
          <a:xfrm>
            <a:off x="1969150" y="3170577"/>
            <a:ext cx="2517249" cy="173205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20, 40, 80 A/s, </a:t>
            </a:r>
            <a:r>
              <a:rPr lang="en-US" dirty="0" err="1" smtClean="0"/>
              <a:t>stairsteps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7" name="Picture 6" descr="Screen Shot 2012-08-30 at 23.04.4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0" y="1281094"/>
            <a:ext cx="2508322" cy="1732052"/>
          </a:xfrm>
          <a:prstGeom prst="rect">
            <a:avLst/>
          </a:prstGeom>
        </p:spPr>
      </p:pic>
      <p:pic>
        <p:nvPicPr>
          <p:cNvPr id="9" name="Picture 8" descr="Screen Shot 2012-08-30 at 23.06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869" y="3162908"/>
            <a:ext cx="2517249" cy="1739721"/>
          </a:xfrm>
          <a:prstGeom prst="rect">
            <a:avLst/>
          </a:prstGeom>
        </p:spPr>
      </p:pic>
      <p:pic>
        <p:nvPicPr>
          <p:cNvPr id="10" name="Picture 9" descr="Screen Shot 2012-08-30 at 23.06.3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38" y="4902629"/>
            <a:ext cx="2469028" cy="1698348"/>
          </a:xfrm>
          <a:prstGeom prst="rect">
            <a:avLst/>
          </a:prstGeom>
        </p:spPr>
      </p:pic>
      <p:pic>
        <p:nvPicPr>
          <p:cNvPr id="11" name="Picture 10" descr="Screen Shot 2012-08-30 at 23.06.4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357" y="4896058"/>
            <a:ext cx="2469029" cy="1704919"/>
          </a:xfrm>
          <a:prstGeom prst="rect">
            <a:avLst/>
          </a:prstGeom>
        </p:spPr>
      </p:pic>
      <p:pic>
        <p:nvPicPr>
          <p:cNvPr id="12" name="Picture 11" descr="Screen Shot 2012-08-30 at 23.11.4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533" y="1211595"/>
            <a:ext cx="2608969" cy="18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6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Geometric </a:t>
            </a:r>
            <a:r>
              <a:rPr lang="en-US" dirty="0"/>
              <a:t>harmonics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Saturation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Persistent 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current effects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Inter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-strand coupling currents</a:t>
            </a:r>
          </a:p>
          <a:p>
            <a:endParaRPr lang="en-US" dirty="0" smtClean="0">
              <a:solidFill>
                <a:schemeClr val="accent3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5000"/>
                  </a:schemeClr>
                </a:solidFill>
              </a:rPr>
              <a:t>z</a:t>
            </a:r>
            <a:r>
              <a:rPr lang="en-US" dirty="0">
                <a:solidFill>
                  <a:schemeClr val="accent3">
                    <a:lumMod val="65000"/>
                  </a:schemeClr>
                </a:solidFill>
              </a:rPr>
              <a:t>-scans and 3-D modeling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15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696" y="965200"/>
            <a:ext cx="8305800" cy="5715000"/>
          </a:xfrm>
        </p:spPr>
        <p:txBody>
          <a:bodyPr/>
          <a:lstStyle/>
          <a:p>
            <a:r>
              <a:rPr lang="en-US" sz="1800" dirty="0" smtClean="0"/>
              <a:t>3.5 kA, 20 A/s, selected for </a:t>
            </a:r>
            <a:br>
              <a:rPr lang="en-US" sz="1800" dirty="0" smtClean="0"/>
            </a:br>
            <a:r>
              <a:rPr lang="en-US" sz="1800" dirty="0" smtClean="0"/>
              <a:t>geometric harmonics to avoid</a:t>
            </a:r>
          </a:p>
          <a:p>
            <a:pPr lvl="1"/>
            <a:r>
              <a:rPr lang="en-US" sz="1600" dirty="0" smtClean="0"/>
              <a:t>persistent-current effects,</a:t>
            </a:r>
          </a:p>
          <a:p>
            <a:pPr lvl="1"/>
            <a:r>
              <a:rPr lang="en-US" sz="1600" dirty="0" smtClean="0"/>
              <a:t>eddy-current decay on 6.5 kA </a:t>
            </a:r>
            <a:br>
              <a:rPr lang="en-US" sz="1600" dirty="0" smtClean="0"/>
            </a:br>
            <a:r>
              <a:rPr lang="en-US" sz="1600" dirty="0" smtClean="0"/>
              <a:t>plateau,</a:t>
            </a:r>
          </a:p>
          <a:p>
            <a:pPr lvl="1"/>
            <a:r>
              <a:rPr lang="en-US" sz="1600" dirty="0" smtClean="0"/>
              <a:t>ramp-rate compensation issues.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harmonics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8" name="Picture 7" descr="Screen Shot 2012-09-05 at 20.27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766" y="1028700"/>
            <a:ext cx="2495697" cy="1481675"/>
          </a:xfrm>
          <a:prstGeom prst="rect">
            <a:avLst/>
          </a:prstGeom>
        </p:spPr>
      </p:pic>
      <p:pic>
        <p:nvPicPr>
          <p:cNvPr id="11" name="Picture 10" descr="Screen Shot 2012-09-05 at 20.27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934" y="1028700"/>
            <a:ext cx="2491066" cy="14816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56661" y="2513111"/>
            <a:ext cx="4415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dirty="0" smtClean="0"/>
              <a:t>enter lines of </a:t>
            </a:r>
            <a:r>
              <a:rPr lang="en-US" sz="1400" dirty="0" err="1" smtClean="0"/>
              <a:t>stairstep</a:t>
            </a:r>
            <a:r>
              <a:rPr lang="en-US" sz="1400" dirty="0" smtClean="0"/>
              <a:t>- and eddy-current loops</a:t>
            </a:r>
            <a:endParaRPr lang="en-US" sz="1400" dirty="0"/>
          </a:p>
        </p:txBody>
      </p:sp>
      <p:pic>
        <p:nvPicPr>
          <p:cNvPr id="14" name="Picture 13" descr="Screen Shot 2012-09-19 at 14.55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448" y="3172071"/>
            <a:ext cx="5200848" cy="3025530"/>
          </a:xfrm>
          <a:prstGeom prst="rect">
            <a:avLst/>
          </a:prstGeom>
        </p:spPr>
      </p:pic>
      <p:pic>
        <p:nvPicPr>
          <p:cNvPr id="7" name="Picture 6" descr="Screen Shot 2012-09-21 at 17.39.5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66" y="3172069"/>
            <a:ext cx="3601081" cy="302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ANSYS model includes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himming, </a:t>
            </a:r>
          </a:p>
          <a:p>
            <a:pPr lvl="1"/>
            <a:r>
              <a:rPr lang="en-US" dirty="0" smtClean="0"/>
              <a:t>cool-down, </a:t>
            </a:r>
          </a:p>
          <a:p>
            <a:pPr lvl="1"/>
            <a:r>
              <a:rPr lang="en-US" dirty="0" smtClean="0"/>
              <a:t>Lorentz forces.</a:t>
            </a:r>
          </a:p>
          <a:p>
            <a:r>
              <a:rPr lang="en-US" dirty="0" smtClean="0"/>
              <a:t>Full asymmetric model.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ANSYS/ROXIE interface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14" name="Picture 13" descr="Screen Shot 2012-08-30 at 23.57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154" y="1024090"/>
            <a:ext cx="3696845" cy="2737537"/>
          </a:xfrm>
          <a:prstGeom prst="rect">
            <a:avLst/>
          </a:prstGeom>
        </p:spPr>
      </p:pic>
      <p:pic>
        <p:nvPicPr>
          <p:cNvPr id="7" name="Picture 6" descr="Screen Shot 2012-09-17 at 17.49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99" y="2921000"/>
            <a:ext cx="4232201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6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Collar inspection reports</a:t>
            </a:r>
          </a:p>
          <a:p>
            <a:pPr lvl="1"/>
            <a:r>
              <a:rPr lang="en-US" dirty="0" smtClean="0"/>
              <a:t>contacts (gaps/interferences).</a:t>
            </a:r>
          </a:p>
          <a:p>
            <a:r>
              <a:rPr lang="en-US" dirty="0" smtClean="0"/>
              <a:t>Coil inspection reports </a:t>
            </a:r>
            <a:endParaRPr lang="en-US" dirty="0"/>
          </a:p>
          <a:p>
            <a:pPr lvl="1"/>
            <a:r>
              <a:rPr lang="en-US" dirty="0" smtClean="0"/>
              <a:t>node-by-node transformation: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Including inspection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Sep. 26,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B. Auchmann TE-MSC-MDT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96" y="2613075"/>
            <a:ext cx="1812984" cy="1013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Screen Shot 2012-08-28 at 18.57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63367" y="867382"/>
            <a:ext cx="2181883" cy="1683582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177119" y="2661480"/>
            <a:ext cx="3499436" cy="1407082"/>
            <a:chOff x="457200" y="2945051"/>
            <a:chExt cx="4754272" cy="1911637"/>
          </a:xfrm>
        </p:grpSpPr>
        <p:sp>
          <p:nvSpPr>
            <p:cNvPr id="10" name="Block Arc 9"/>
            <p:cNvSpPr/>
            <p:nvPr/>
          </p:nvSpPr>
          <p:spPr bwMode="auto">
            <a:xfrm>
              <a:off x="3340681" y="2945051"/>
              <a:ext cx="1870791" cy="1888661"/>
            </a:xfrm>
            <a:prstGeom prst="blockArc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57200" y="2968027"/>
              <a:ext cx="4648200" cy="1888661"/>
              <a:chOff x="457200" y="2968027"/>
              <a:chExt cx="4648200" cy="1888661"/>
            </a:xfrm>
          </p:grpSpPr>
          <p:sp>
            <p:nvSpPr>
              <p:cNvPr id="9" name="Block Arc 8"/>
              <p:cNvSpPr/>
              <p:nvPr/>
            </p:nvSpPr>
            <p:spPr bwMode="auto">
              <a:xfrm>
                <a:off x="457200" y="2968027"/>
                <a:ext cx="1870791" cy="1888661"/>
              </a:xfrm>
              <a:prstGeom prst="blockArc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3695530" y="3288809"/>
                <a:ext cx="1037129" cy="602739"/>
              </a:xfrm>
              <a:custGeom>
                <a:avLst/>
                <a:gdLst>
                  <a:gd name="connsiteX0" fmla="*/ 979648 w 1090985"/>
                  <a:gd name="connsiteY0" fmla="*/ 606756 h 606756"/>
                  <a:gd name="connsiteX1" fmla="*/ 1006959 w 1090985"/>
                  <a:gd name="connsiteY1" fmla="*/ 429247 h 606756"/>
                  <a:gd name="connsiteX2" fmla="*/ 1088892 w 1090985"/>
                  <a:gd name="connsiteY2" fmla="*/ 292701 h 606756"/>
                  <a:gd name="connsiteX3" fmla="*/ 911371 w 1090985"/>
                  <a:gd name="connsiteY3" fmla="*/ 60574 h 606756"/>
                  <a:gd name="connsiteX4" fmla="*/ 542675 w 1090985"/>
                  <a:gd name="connsiteY4" fmla="*/ 5956 h 606756"/>
                  <a:gd name="connsiteX5" fmla="*/ 146669 w 1090985"/>
                  <a:gd name="connsiteY5" fmla="*/ 169810 h 606756"/>
                  <a:gd name="connsiteX6" fmla="*/ 10115 w 1090985"/>
                  <a:gd name="connsiteY6" fmla="*/ 497520 h 606756"/>
                  <a:gd name="connsiteX7" fmla="*/ 10115 w 1090985"/>
                  <a:gd name="connsiteY7" fmla="*/ 593101 h 606756"/>
                  <a:gd name="connsiteX0" fmla="*/ 979648 w 1093812"/>
                  <a:gd name="connsiteY0" fmla="*/ 606756 h 606756"/>
                  <a:gd name="connsiteX1" fmla="*/ 1038709 w 1093812"/>
                  <a:gd name="connsiteY1" fmla="*/ 422897 h 606756"/>
                  <a:gd name="connsiteX2" fmla="*/ 1088892 w 1093812"/>
                  <a:gd name="connsiteY2" fmla="*/ 292701 h 606756"/>
                  <a:gd name="connsiteX3" fmla="*/ 911371 w 1093812"/>
                  <a:gd name="connsiteY3" fmla="*/ 60574 h 606756"/>
                  <a:gd name="connsiteX4" fmla="*/ 542675 w 1093812"/>
                  <a:gd name="connsiteY4" fmla="*/ 5956 h 606756"/>
                  <a:gd name="connsiteX5" fmla="*/ 146669 w 1093812"/>
                  <a:gd name="connsiteY5" fmla="*/ 169810 h 606756"/>
                  <a:gd name="connsiteX6" fmla="*/ 10115 w 1093812"/>
                  <a:gd name="connsiteY6" fmla="*/ 497520 h 606756"/>
                  <a:gd name="connsiteX7" fmla="*/ 10115 w 1093812"/>
                  <a:gd name="connsiteY7" fmla="*/ 593101 h 606756"/>
                  <a:gd name="connsiteX0" fmla="*/ 979648 w 1096163"/>
                  <a:gd name="connsiteY0" fmla="*/ 606756 h 606756"/>
                  <a:gd name="connsiteX1" fmla="*/ 1038709 w 1096163"/>
                  <a:gd name="connsiteY1" fmla="*/ 422897 h 606756"/>
                  <a:gd name="connsiteX2" fmla="*/ 1088892 w 1096163"/>
                  <a:gd name="connsiteY2" fmla="*/ 292701 h 606756"/>
                  <a:gd name="connsiteX3" fmla="*/ 911371 w 1096163"/>
                  <a:gd name="connsiteY3" fmla="*/ 60574 h 606756"/>
                  <a:gd name="connsiteX4" fmla="*/ 542675 w 1096163"/>
                  <a:gd name="connsiteY4" fmla="*/ 5956 h 606756"/>
                  <a:gd name="connsiteX5" fmla="*/ 146669 w 1096163"/>
                  <a:gd name="connsiteY5" fmla="*/ 169810 h 606756"/>
                  <a:gd name="connsiteX6" fmla="*/ 10115 w 1096163"/>
                  <a:gd name="connsiteY6" fmla="*/ 497520 h 606756"/>
                  <a:gd name="connsiteX7" fmla="*/ 10115 w 1096163"/>
                  <a:gd name="connsiteY7" fmla="*/ 593101 h 606756"/>
                  <a:gd name="connsiteX0" fmla="*/ 979648 w 1070557"/>
                  <a:gd name="connsiteY0" fmla="*/ 605894 h 605894"/>
                  <a:gd name="connsiteX1" fmla="*/ 1038709 w 1070557"/>
                  <a:gd name="connsiteY1" fmla="*/ 422035 h 605894"/>
                  <a:gd name="connsiteX2" fmla="*/ 1063492 w 1070557"/>
                  <a:gd name="connsiteY2" fmla="*/ 241039 h 605894"/>
                  <a:gd name="connsiteX3" fmla="*/ 911371 w 1070557"/>
                  <a:gd name="connsiteY3" fmla="*/ 59712 h 605894"/>
                  <a:gd name="connsiteX4" fmla="*/ 542675 w 1070557"/>
                  <a:gd name="connsiteY4" fmla="*/ 5094 h 605894"/>
                  <a:gd name="connsiteX5" fmla="*/ 146669 w 1070557"/>
                  <a:gd name="connsiteY5" fmla="*/ 168948 h 605894"/>
                  <a:gd name="connsiteX6" fmla="*/ 10115 w 1070557"/>
                  <a:gd name="connsiteY6" fmla="*/ 496658 h 605894"/>
                  <a:gd name="connsiteX7" fmla="*/ 10115 w 1070557"/>
                  <a:gd name="connsiteY7" fmla="*/ 592239 h 605894"/>
                  <a:gd name="connsiteX0" fmla="*/ 979648 w 1074793"/>
                  <a:gd name="connsiteY0" fmla="*/ 605894 h 605894"/>
                  <a:gd name="connsiteX1" fmla="*/ 1038709 w 1074793"/>
                  <a:gd name="connsiteY1" fmla="*/ 422035 h 605894"/>
                  <a:gd name="connsiteX2" fmla="*/ 1063492 w 1074793"/>
                  <a:gd name="connsiteY2" fmla="*/ 241039 h 605894"/>
                  <a:gd name="connsiteX3" fmla="*/ 851046 w 1074793"/>
                  <a:gd name="connsiteY3" fmla="*/ 59712 h 605894"/>
                  <a:gd name="connsiteX4" fmla="*/ 542675 w 1074793"/>
                  <a:gd name="connsiteY4" fmla="*/ 5094 h 605894"/>
                  <a:gd name="connsiteX5" fmla="*/ 146669 w 1074793"/>
                  <a:gd name="connsiteY5" fmla="*/ 168948 h 605894"/>
                  <a:gd name="connsiteX6" fmla="*/ 10115 w 1074793"/>
                  <a:gd name="connsiteY6" fmla="*/ 496658 h 605894"/>
                  <a:gd name="connsiteX7" fmla="*/ 10115 w 1074793"/>
                  <a:gd name="connsiteY7" fmla="*/ 592239 h 605894"/>
                  <a:gd name="connsiteX0" fmla="*/ 979648 w 1065774"/>
                  <a:gd name="connsiteY0" fmla="*/ 605894 h 605894"/>
                  <a:gd name="connsiteX1" fmla="*/ 1038709 w 1065774"/>
                  <a:gd name="connsiteY1" fmla="*/ 422035 h 605894"/>
                  <a:gd name="connsiteX2" fmla="*/ 1063492 w 1065774"/>
                  <a:gd name="connsiteY2" fmla="*/ 241039 h 605894"/>
                  <a:gd name="connsiteX3" fmla="*/ 851046 w 1065774"/>
                  <a:gd name="connsiteY3" fmla="*/ 59712 h 605894"/>
                  <a:gd name="connsiteX4" fmla="*/ 542675 w 1065774"/>
                  <a:gd name="connsiteY4" fmla="*/ 5094 h 605894"/>
                  <a:gd name="connsiteX5" fmla="*/ 146669 w 1065774"/>
                  <a:gd name="connsiteY5" fmla="*/ 168948 h 605894"/>
                  <a:gd name="connsiteX6" fmla="*/ 10115 w 1065774"/>
                  <a:gd name="connsiteY6" fmla="*/ 496658 h 605894"/>
                  <a:gd name="connsiteX7" fmla="*/ 10115 w 1065774"/>
                  <a:gd name="connsiteY7" fmla="*/ 592239 h 605894"/>
                  <a:gd name="connsiteX0" fmla="*/ 979648 w 1069469"/>
                  <a:gd name="connsiteY0" fmla="*/ 605894 h 605894"/>
                  <a:gd name="connsiteX1" fmla="*/ 1038709 w 1069469"/>
                  <a:gd name="connsiteY1" fmla="*/ 422035 h 605894"/>
                  <a:gd name="connsiteX2" fmla="*/ 1063492 w 1069469"/>
                  <a:gd name="connsiteY2" fmla="*/ 241039 h 605894"/>
                  <a:gd name="connsiteX3" fmla="*/ 851046 w 1069469"/>
                  <a:gd name="connsiteY3" fmla="*/ 59712 h 605894"/>
                  <a:gd name="connsiteX4" fmla="*/ 542675 w 1069469"/>
                  <a:gd name="connsiteY4" fmla="*/ 5094 h 605894"/>
                  <a:gd name="connsiteX5" fmla="*/ 146669 w 1069469"/>
                  <a:gd name="connsiteY5" fmla="*/ 168948 h 605894"/>
                  <a:gd name="connsiteX6" fmla="*/ 10115 w 1069469"/>
                  <a:gd name="connsiteY6" fmla="*/ 496658 h 605894"/>
                  <a:gd name="connsiteX7" fmla="*/ 10115 w 1069469"/>
                  <a:gd name="connsiteY7" fmla="*/ 592239 h 605894"/>
                  <a:gd name="connsiteX0" fmla="*/ 982705 w 1072526"/>
                  <a:gd name="connsiteY0" fmla="*/ 605498 h 605498"/>
                  <a:gd name="connsiteX1" fmla="*/ 1041766 w 1072526"/>
                  <a:gd name="connsiteY1" fmla="*/ 421639 h 605498"/>
                  <a:gd name="connsiteX2" fmla="*/ 1066549 w 1072526"/>
                  <a:gd name="connsiteY2" fmla="*/ 240643 h 605498"/>
                  <a:gd name="connsiteX3" fmla="*/ 854103 w 1072526"/>
                  <a:gd name="connsiteY3" fmla="*/ 59316 h 605498"/>
                  <a:gd name="connsiteX4" fmla="*/ 545732 w 1072526"/>
                  <a:gd name="connsiteY4" fmla="*/ 4698 h 605498"/>
                  <a:gd name="connsiteX5" fmla="*/ 191001 w 1072526"/>
                  <a:gd name="connsiteY5" fmla="*/ 162202 h 605498"/>
                  <a:gd name="connsiteX6" fmla="*/ 13172 w 1072526"/>
                  <a:gd name="connsiteY6" fmla="*/ 496262 h 605498"/>
                  <a:gd name="connsiteX7" fmla="*/ 13172 w 1072526"/>
                  <a:gd name="connsiteY7" fmla="*/ 591843 h 605498"/>
                  <a:gd name="connsiteX0" fmla="*/ 969533 w 1059354"/>
                  <a:gd name="connsiteY0" fmla="*/ 605498 h 605498"/>
                  <a:gd name="connsiteX1" fmla="*/ 1028594 w 1059354"/>
                  <a:gd name="connsiteY1" fmla="*/ 421639 h 605498"/>
                  <a:gd name="connsiteX2" fmla="*/ 1053377 w 1059354"/>
                  <a:gd name="connsiteY2" fmla="*/ 240643 h 605498"/>
                  <a:gd name="connsiteX3" fmla="*/ 840931 w 1059354"/>
                  <a:gd name="connsiteY3" fmla="*/ 59316 h 605498"/>
                  <a:gd name="connsiteX4" fmla="*/ 532560 w 1059354"/>
                  <a:gd name="connsiteY4" fmla="*/ 4698 h 605498"/>
                  <a:gd name="connsiteX5" fmla="*/ 177829 w 1059354"/>
                  <a:gd name="connsiteY5" fmla="*/ 162202 h 605498"/>
                  <a:gd name="connsiteX6" fmla="*/ 0 w 1059354"/>
                  <a:gd name="connsiteY6" fmla="*/ 591843 h 605498"/>
                  <a:gd name="connsiteX0" fmla="*/ 969533 w 1059354"/>
                  <a:gd name="connsiteY0" fmla="*/ 605498 h 605498"/>
                  <a:gd name="connsiteX1" fmla="*/ 1028594 w 1059354"/>
                  <a:gd name="connsiteY1" fmla="*/ 421639 h 605498"/>
                  <a:gd name="connsiteX2" fmla="*/ 1053377 w 1059354"/>
                  <a:gd name="connsiteY2" fmla="*/ 240643 h 605498"/>
                  <a:gd name="connsiteX3" fmla="*/ 840931 w 1059354"/>
                  <a:gd name="connsiteY3" fmla="*/ 59316 h 605498"/>
                  <a:gd name="connsiteX4" fmla="*/ 532560 w 1059354"/>
                  <a:gd name="connsiteY4" fmla="*/ 4698 h 605498"/>
                  <a:gd name="connsiteX5" fmla="*/ 177829 w 1059354"/>
                  <a:gd name="connsiteY5" fmla="*/ 162202 h 605498"/>
                  <a:gd name="connsiteX6" fmla="*/ 0 w 1059354"/>
                  <a:gd name="connsiteY6" fmla="*/ 591843 h 605498"/>
                  <a:gd name="connsiteX0" fmla="*/ 947308 w 1037129"/>
                  <a:gd name="connsiteY0" fmla="*/ 605498 h 605498"/>
                  <a:gd name="connsiteX1" fmla="*/ 1006369 w 1037129"/>
                  <a:gd name="connsiteY1" fmla="*/ 421639 h 605498"/>
                  <a:gd name="connsiteX2" fmla="*/ 1031152 w 1037129"/>
                  <a:gd name="connsiteY2" fmla="*/ 240643 h 605498"/>
                  <a:gd name="connsiteX3" fmla="*/ 818706 w 1037129"/>
                  <a:gd name="connsiteY3" fmla="*/ 59316 h 605498"/>
                  <a:gd name="connsiteX4" fmla="*/ 510335 w 1037129"/>
                  <a:gd name="connsiteY4" fmla="*/ 4698 h 605498"/>
                  <a:gd name="connsiteX5" fmla="*/ 155604 w 1037129"/>
                  <a:gd name="connsiteY5" fmla="*/ 162202 h 605498"/>
                  <a:gd name="connsiteX6" fmla="*/ 0 w 1037129"/>
                  <a:gd name="connsiteY6" fmla="*/ 591843 h 605498"/>
                  <a:gd name="connsiteX0" fmla="*/ 947308 w 1037129"/>
                  <a:gd name="connsiteY0" fmla="*/ 605106 h 605106"/>
                  <a:gd name="connsiteX1" fmla="*/ 1006369 w 1037129"/>
                  <a:gd name="connsiteY1" fmla="*/ 421247 h 605106"/>
                  <a:gd name="connsiteX2" fmla="*/ 1031152 w 1037129"/>
                  <a:gd name="connsiteY2" fmla="*/ 240251 h 605106"/>
                  <a:gd name="connsiteX3" fmla="*/ 818706 w 1037129"/>
                  <a:gd name="connsiteY3" fmla="*/ 58924 h 605106"/>
                  <a:gd name="connsiteX4" fmla="*/ 510335 w 1037129"/>
                  <a:gd name="connsiteY4" fmla="*/ 4306 h 605106"/>
                  <a:gd name="connsiteX5" fmla="*/ 177829 w 1037129"/>
                  <a:gd name="connsiteY5" fmla="*/ 155460 h 605106"/>
                  <a:gd name="connsiteX6" fmla="*/ 0 w 1037129"/>
                  <a:gd name="connsiteY6" fmla="*/ 591451 h 605106"/>
                  <a:gd name="connsiteX0" fmla="*/ 947308 w 1037129"/>
                  <a:gd name="connsiteY0" fmla="*/ 605106 h 605106"/>
                  <a:gd name="connsiteX1" fmla="*/ 1006369 w 1037129"/>
                  <a:gd name="connsiteY1" fmla="*/ 421247 h 605106"/>
                  <a:gd name="connsiteX2" fmla="*/ 1031152 w 1037129"/>
                  <a:gd name="connsiteY2" fmla="*/ 240251 h 605106"/>
                  <a:gd name="connsiteX3" fmla="*/ 818706 w 1037129"/>
                  <a:gd name="connsiteY3" fmla="*/ 58924 h 605106"/>
                  <a:gd name="connsiteX4" fmla="*/ 510335 w 1037129"/>
                  <a:gd name="connsiteY4" fmla="*/ 4306 h 605106"/>
                  <a:gd name="connsiteX5" fmla="*/ 177829 w 1037129"/>
                  <a:gd name="connsiteY5" fmla="*/ 155460 h 605106"/>
                  <a:gd name="connsiteX6" fmla="*/ 0 w 1037129"/>
                  <a:gd name="connsiteY6" fmla="*/ 591451 h 605106"/>
                  <a:gd name="connsiteX0" fmla="*/ 947308 w 1037129"/>
                  <a:gd name="connsiteY0" fmla="*/ 607934 h 607934"/>
                  <a:gd name="connsiteX1" fmla="*/ 1006369 w 1037129"/>
                  <a:gd name="connsiteY1" fmla="*/ 424075 h 607934"/>
                  <a:gd name="connsiteX2" fmla="*/ 1031152 w 1037129"/>
                  <a:gd name="connsiteY2" fmla="*/ 243079 h 607934"/>
                  <a:gd name="connsiteX3" fmla="*/ 818706 w 1037129"/>
                  <a:gd name="connsiteY3" fmla="*/ 61752 h 607934"/>
                  <a:gd name="connsiteX4" fmla="*/ 510335 w 1037129"/>
                  <a:gd name="connsiteY4" fmla="*/ 7134 h 607934"/>
                  <a:gd name="connsiteX5" fmla="*/ 146079 w 1037129"/>
                  <a:gd name="connsiteY5" fmla="*/ 202738 h 607934"/>
                  <a:gd name="connsiteX6" fmla="*/ 0 w 1037129"/>
                  <a:gd name="connsiteY6" fmla="*/ 594279 h 607934"/>
                  <a:gd name="connsiteX0" fmla="*/ 947308 w 1037129"/>
                  <a:gd name="connsiteY0" fmla="*/ 607934 h 607934"/>
                  <a:gd name="connsiteX1" fmla="*/ 1006369 w 1037129"/>
                  <a:gd name="connsiteY1" fmla="*/ 424075 h 607934"/>
                  <a:gd name="connsiteX2" fmla="*/ 1031152 w 1037129"/>
                  <a:gd name="connsiteY2" fmla="*/ 243079 h 607934"/>
                  <a:gd name="connsiteX3" fmla="*/ 818706 w 1037129"/>
                  <a:gd name="connsiteY3" fmla="*/ 61752 h 607934"/>
                  <a:gd name="connsiteX4" fmla="*/ 510335 w 1037129"/>
                  <a:gd name="connsiteY4" fmla="*/ 7134 h 607934"/>
                  <a:gd name="connsiteX5" fmla="*/ 146079 w 1037129"/>
                  <a:gd name="connsiteY5" fmla="*/ 202738 h 607934"/>
                  <a:gd name="connsiteX6" fmla="*/ 0 w 1037129"/>
                  <a:gd name="connsiteY6" fmla="*/ 594279 h 607934"/>
                  <a:gd name="connsiteX0" fmla="*/ 947308 w 1037129"/>
                  <a:gd name="connsiteY0" fmla="*/ 607934 h 607934"/>
                  <a:gd name="connsiteX1" fmla="*/ 1006369 w 1037129"/>
                  <a:gd name="connsiteY1" fmla="*/ 424075 h 607934"/>
                  <a:gd name="connsiteX2" fmla="*/ 1031152 w 1037129"/>
                  <a:gd name="connsiteY2" fmla="*/ 243079 h 607934"/>
                  <a:gd name="connsiteX3" fmla="*/ 818706 w 1037129"/>
                  <a:gd name="connsiteY3" fmla="*/ 61752 h 607934"/>
                  <a:gd name="connsiteX4" fmla="*/ 510335 w 1037129"/>
                  <a:gd name="connsiteY4" fmla="*/ 7134 h 607934"/>
                  <a:gd name="connsiteX5" fmla="*/ 146079 w 1037129"/>
                  <a:gd name="connsiteY5" fmla="*/ 202738 h 607934"/>
                  <a:gd name="connsiteX6" fmla="*/ 0 w 1037129"/>
                  <a:gd name="connsiteY6" fmla="*/ 594279 h 607934"/>
                  <a:gd name="connsiteX0" fmla="*/ 947308 w 1037129"/>
                  <a:gd name="connsiteY0" fmla="*/ 607313 h 607313"/>
                  <a:gd name="connsiteX1" fmla="*/ 1006369 w 1037129"/>
                  <a:gd name="connsiteY1" fmla="*/ 423454 h 607313"/>
                  <a:gd name="connsiteX2" fmla="*/ 1031152 w 1037129"/>
                  <a:gd name="connsiteY2" fmla="*/ 242458 h 607313"/>
                  <a:gd name="connsiteX3" fmla="*/ 818706 w 1037129"/>
                  <a:gd name="connsiteY3" fmla="*/ 61131 h 607313"/>
                  <a:gd name="connsiteX4" fmla="*/ 510335 w 1037129"/>
                  <a:gd name="connsiteY4" fmla="*/ 6513 h 607313"/>
                  <a:gd name="connsiteX5" fmla="*/ 139729 w 1037129"/>
                  <a:gd name="connsiteY5" fmla="*/ 192592 h 607313"/>
                  <a:gd name="connsiteX6" fmla="*/ 0 w 1037129"/>
                  <a:gd name="connsiteY6" fmla="*/ 593658 h 607313"/>
                  <a:gd name="connsiteX0" fmla="*/ 947308 w 1037129"/>
                  <a:gd name="connsiteY0" fmla="*/ 602739 h 602739"/>
                  <a:gd name="connsiteX1" fmla="*/ 1006369 w 1037129"/>
                  <a:gd name="connsiteY1" fmla="*/ 418880 h 602739"/>
                  <a:gd name="connsiteX2" fmla="*/ 1031152 w 1037129"/>
                  <a:gd name="connsiteY2" fmla="*/ 237884 h 602739"/>
                  <a:gd name="connsiteX3" fmla="*/ 818706 w 1037129"/>
                  <a:gd name="connsiteY3" fmla="*/ 56557 h 602739"/>
                  <a:gd name="connsiteX4" fmla="*/ 510335 w 1037129"/>
                  <a:gd name="connsiteY4" fmla="*/ 1939 h 602739"/>
                  <a:gd name="connsiteX5" fmla="*/ 139729 w 1037129"/>
                  <a:gd name="connsiteY5" fmla="*/ 188018 h 602739"/>
                  <a:gd name="connsiteX6" fmla="*/ 0 w 1037129"/>
                  <a:gd name="connsiteY6" fmla="*/ 589084 h 602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7129" h="602739">
                    <a:moveTo>
                      <a:pt x="947308" y="602739"/>
                    </a:moveTo>
                    <a:cubicBezTo>
                      <a:pt x="951860" y="540155"/>
                      <a:pt x="992395" y="479689"/>
                      <a:pt x="1006369" y="418880"/>
                    </a:cubicBezTo>
                    <a:cubicBezTo>
                      <a:pt x="1020343" y="358071"/>
                      <a:pt x="1049729" y="301446"/>
                      <a:pt x="1031152" y="237884"/>
                    </a:cubicBezTo>
                    <a:cubicBezTo>
                      <a:pt x="1012575" y="174322"/>
                      <a:pt x="905509" y="95881"/>
                      <a:pt x="818706" y="56557"/>
                    </a:cubicBezTo>
                    <a:cubicBezTo>
                      <a:pt x="731903" y="17233"/>
                      <a:pt x="648898" y="-7271"/>
                      <a:pt x="510335" y="1939"/>
                    </a:cubicBezTo>
                    <a:cubicBezTo>
                      <a:pt x="371772" y="11149"/>
                      <a:pt x="240660" y="80636"/>
                      <a:pt x="139729" y="188018"/>
                    </a:cubicBezTo>
                    <a:cubicBezTo>
                      <a:pt x="38798" y="295400"/>
                      <a:pt x="2123" y="461476"/>
                      <a:pt x="0" y="589084"/>
                    </a:cubicBezTo>
                  </a:path>
                </a:pathLst>
              </a:custGeom>
              <a:ln>
                <a:solidFill>
                  <a:schemeClr val="tx2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460731" y="3130551"/>
                <a:ext cx="269894" cy="755650"/>
              </a:xfrm>
              <a:custGeom>
                <a:avLst/>
                <a:gdLst>
                  <a:gd name="connsiteX0" fmla="*/ 0 w 285750"/>
                  <a:gd name="connsiteY0" fmla="*/ 752475 h 752475"/>
                  <a:gd name="connsiteX1" fmla="*/ 158750 w 285750"/>
                  <a:gd name="connsiteY1" fmla="*/ 288925 h 752475"/>
                  <a:gd name="connsiteX2" fmla="*/ 285750 w 285750"/>
                  <a:gd name="connsiteY2" fmla="*/ 0 h 752475"/>
                  <a:gd name="connsiteX0" fmla="*/ 0 w 285750"/>
                  <a:gd name="connsiteY0" fmla="*/ 752475 h 752475"/>
                  <a:gd name="connsiteX1" fmla="*/ 158750 w 285750"/>
                  <a:gd name="connsiteY1" fmla="*/ 288925 h 752475"/>
                  <a:gd name="connsiteX2" fmla="*/ 285750 w 285750"/>
                  <a:gd name="connsiteY2" fmla="*/ 0 h 752475"/>
                  <a:gd name="connsiteX0" fmla="*/ 0 w 269875"/>
                  <a:gd name="connsiteY0" fmla="*/ 755650 h 755650"/>
                  <a:gd name="connsiteX1" fmla="*/ 142875 w 269875"/>
                  <a:gd name="connsiteY1" fmla="*/ 288925 h 755650"/>
                  <a:gd name="connsiteX2" fmla="*/ 269875 w 269875"/>
                  <a:gd name="connsiteY2" fmla="*/ 0 h 755650"/>
                  <a:gd name="connsiteX0" fmla="*/ 0 w 269875"/>
                  <a:gd name="connsiteY0" fmla="*/ 755650 h 755650"/>
                  <a:gd name="connsiteX1" fmla="*/ 123825 w 269875"/>
                  <a:gd name="connsiteY1" fmla="*/ 282575 h 755650"/>
                  <a:gd name="connsiteX2" fmla="*/ 269875 w 269875"/>
                  <a:gd name="connsiteY2" fmla="*/ 0 h 755650"/>
                  <a:gd name="connsiteX0" fmla="*/ 0 w 269875"/>
                  <a:gd name="connsiteY0" fmla="*/ 755650 h 755650"/>
                  <a:gd name="connsiteX1" fmla="*/ 111125 w 269875"/>
                  <a:gd name="connsiteY1" fmla="*/ 279400 h 755650"/>
                  <a:gd name="connsiteX2" fmla="*/ 269875 w 269875"/>
                  <a:gd name="connsiteY2" fmla="*/ 0 h 755650"/>
                  <a:gd name="connsiteX0" fmla="*/ 0 w 269875"/>
                  <a:gd name="connsiteY0" fmla="*/ 755650 h 755650"/>
                  <a:gd name="connsiteX1" fmla="*/ 111125 w 269875"/>
                  <a:gd name="connsiteY1" fmla="*/ 279400 h 755650"/>
                  <a:gd name="connsiteX2" fmla="*/ 269875 w 269875"/>
                  <a:gd name="connsiteY2" fmla="*/ 0 h 755650"/>
                  <a:gd name="connsiteX0" fmla="*/ 0 w 288925"/>
                  <a:gd name="connsiteY0" fmla="*/ 755650 h 755650"/>
                  <a:gd name="connsiteX1" fmla="*/ 111125 w 288925"/>
                  <a:gd name="connsiteY1" fmla="*/ 279400 h 755650"/>
                  <a:gd name="connsiteX2" fmla="*/ 288925 w 288925"/>
                  <a:gd name="connsiteY2" fmla="*/ 0 h 755650"/>
                  <a:gd name="connsiteX0" fmla="*/ 0 w 288925"/>
                  <a:gd name="connsiteY0" fmla="*/ 755650 h 755650"/>
                  <a:gd name="connsiteX1" fmla="*/ 288925 w 288925"/>
                  <a:gd name="connsiteY1" fmla="*/ 0 h 755650"/>
                  <a:gd name="connsiteX0" fmla="*/ 0 w 288925"/>
                  <a:gd name="connsiteY0" fmla="*/ 755650 h 755650"/>
                  <a:gd name="connsiteX1" fmla="*/ 288925 w 288925"/>
                  <a:gd name="connsiteY1" fmla="*/ 0 h 755650"/>
                  <a:gd name="connsiteX0" fmla="*/ 0 w 288925"/>
                  <a:gd name="connsiteY0" fmla="*/ 755650 h 755650"/>
                  <a:gd name="connsiteX1" fmla="*/ 288925 w 288925"/>
                  <a:gd name="connsiteY1" fmla="*/ 0 h 755650"/>
                  <a:gd name="connsiteX0" fmla="*/ 0 w 269875"/>
                  <a:gd name="connsiteY0" fmla="*/ 755650 h 755650"/>
                  <a:gd name="connsiteX1" fmla="*/ 269875 w 269875"/>
                  <a:gd name="connsiteY1" fmla="*/ 0 h 755650"/>
                  <a:gd name="connsiteX0" fmla="*/ 0 w 269875"/>
                  <a:gd name="connsiteY0" fmla="*/ 755650 h 755650"/>
                  <a:gd name="connsiteX1" fmla="*/ 269875 w 269875"/>
                  <a:gd name="connsiteY1" fmla="*/ 0 h 755650"/>
                  <a:gd name="connsiteX0" fmla="*/ 19 w 269894"/>
                  <a:gd name="connsiteY0" fmla="*/ 755650 h 755650"/>
                  <a:gd name="connsiteX1" fmla="*/ 269894 w 269894"/>
                  <a:gd name="connsiteY1" fmla="*/ 0 h 75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894" h="755650">
                    <a:moveTo>
                      <a:pt x="19" y="755650"/>
                    </a:moveTo>
                    <a:cubicBezTo>
                      <a:pt x="-2098" y="475192"/>
                      <a:pt x="167236" y="67733"/>
                      <a:pt x="269894" y="0"/>
                    </a:cubicBezTo>
                  </a:path>
                </a:pathLst>
              </a:custGeom>
              <a:ln>
                <a:solidFill>
                  <a:srgbClr val="FF3300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 flipH="1">
                <a:off x="4835506" y="3135898"/>
                <a:ext cx="269894" cy="755650"/>
              </a:xfrm>
              <a:custGeom>
                <a:avLst/>
                <a:gdLst>
                  <a:gd name="connsiteX0" fmla="*/ 0 w 285750"/>
                  <a:gd name="connsiteY0" fmla="*/ 752475 h 752475"/>
                  <a:gd name="connsiteX1" fmla="*/ 158750 w 285750"/>
                  <a:gd name="connsiteY1" fmla="*/ 288925 h 752475"/>
                  <a:gd name="connsiteX2" fmla="*/ 285750 w 285750"/>
                  <a:gd name="connsiteY2" fmla="*/ 0 h 752475"/>
                  <a:gd name="connsiteX0" fmla="*/ 0 w 285750"/>
                  <a:gd name="connsiteY0" fmla="*/ 752475 h 752475"/>
                  <a:gd name="connsiteX1" fmla="*/ 158750 w 285750"/>
                  <a:gd name="connsiteY1" fmla="*/ 288925 h 752475"/>
                  <a:gd name="connsiteX2" fmla="*/ 285750 w 285750"/>
                  <a:gd name="connsiteY2" fmla="*/ 0 h 752475"/>
                  <a:gd name="connsiteX0" fmla="*/ 0 w 269875"/>
                  <a:gd name="connsiteY0" fmla="*/ 755650 h 755650"/>
                  <a:gd name="connsiteX1" fmla="*/ 142875 w 269875"/>
                  <a:gd name="connsiteY1" fmla="*/ 288925 h 755650"/>
                  <a:gd name="connsiteX2" fmla="*/ 269875 w 269875"/>
                  <a:gd name="connsiteY2" fmla="*/ 0 h 755650"/>
                  <a:gd name="connsiteX0" fmla="*/ 0 w 269875"/>
                  <a:gd name="connsiteY0" fmla="*/ 755650 h 755650"/>
                  <a:gd name="connsiteX1" fmla="*/ 123825 w 269875"/>
                  <a:gd name="connsiteY1" fmla="*/ 282575 h 755650"/>
                  <a:gd name="connsiteX2" fmla="*/ 269875 w 269875"/>
                  <a:gd name="connsiteY2" fmla="*/ 0 h 755650"/>
                  <a:gd name="connsiteX0" fmla="*/ 0 w 269875"/>
                  <a:gd name="connsiteY0" fmla="*/ 755650 h 755650"/>
                  <a:gd name="connsiteX1" fmla="*/ 111125 w 269875"/>
                  <a:gd name="connsiteY1" fmla="*/ 279400 h 755650"/>
                  <a:gd name="connsiteX2" fmla="*/ 269875 w 269875"/>
                  <a:gd name="connsiteY2" fmla="*/ 0 h 755650"/>
                  <a:gd name="connsiteX0" fmla="*/ 0 w 269875"/>
                  <a:gd name="connsiteY0" fmla="*/ 755650 h 755650"/>
                  <a:gd name="connsiteX1" fmla="*/ 111125 w 269875"/>
                  <a:gd name="connsiteY1" fmla="*/ 279400 h 755650"/>
                  <a:gd name="connsiteX2" fmla="*/ 269875 w 269875"/>
                  <a:gd name="connsiteY2" fmla="*/ 0 h 755650"/>
                  <a:gd name="connsiteX0" fmla="*/ 0 w 288925"/>
                  <a:gd name="connsiteY0" fmla="*/ 755650 h 755650"/>
                  <a:gd name="connsiteX1" fmla="*/ 111125 w 288925"/>
                  <a:gd name="connsiteY1" fmla="*/ 279400 h 755650"/>
                  <a:gd name="connsiteX2" fmla="*/ 288925 w 288925"/>
                  <a:gd name="connsiteY2" fmla="*/ 0 h 755650"/>
                  <a:gd name="connsiteX0" fmla="*/ 0 w 288925"/>
                  <a:gd name="connsiteY0" fmla="*/ 755650 h 755650"/>
                  <a:gd name="connsiteX1" fmla="*/ 288925 w 288925"/>
                  <a:gd name="connsiteY1" fmla="*/ 0 h 755650"/>
                  <a:gd name="connsiteX0" fmla="*/ 0 w 288925"/>
                  <a:gd name="connsiteY0" fmla="*/ 755650 h 755650"/>
                  <a:gd name="connsiteX1" fmla="*/ 288925 w 288925"/>
                  <a:gd name="connsiteY1" fmla="*/ 0 h 755650"/>
                  <a:gd name="connsiteX0" fmla="*/ 0 w 288925"/>
                  <a:gd name="connsiteY0" fmla="*/ 755650 h 755650"/>
                  <a:gd name="connsiteX1" fmla="*/ 288925 w 288925"/>
                  <a:gd name="connsiteY1" fmla="*/ 0 h 755650"/>
                  <a:gd name="connsiteX0" fmla="*/ 0 w 269875"/>
                  <a:gd name="connsiteY0" fmla="*/ 755650 h 755650"/>
                  <a:gd name="connsiteX1" fmla="*/ 269875 w 269875"/>
                  <a:gd name="connsiteY1" fmla="*/ 0 h 755650"/>
                  <a:gd name="connsiteX0" fmla="*/ 0 w 269875"/>
                  <a:gd name="connsiteY0" fmla="*/ 755650 h 755650"/>
                  <a:gd name="connsiteX1" fmla="*/ 269875 w 269875"/>
                  <a:gd name="connsiteY1" fmla="*/ 0 h 755650"/>
                  <a:gd name="connsiteX0" fmla="*/ 19 w 269894"/>
                  <a:gd name="connsiteY0" fmla="*/ 755650 h 755650"/>
                  <a:gd name="connsiteX1" fmla="*/ 269894 w 269894"/>
                  <a:gd name="connsiteY1" fmla="*/ 0 h 75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894" h="755650">
                    <a:moveTo>
                      <a:pt x="19" y="755650"/>
                    </a:moveTo>
                    <a:cubicBezTo>
                      <a:pt x="-2098" y="475192"/>
                      <a:pt x="167236" y="67733"/>
                      <a:pt x="269894" y="0"/>
                    </a:cubicBezTo>
                  </a:path>
                </a:pathLst>
              </a:custGeom>
              <a:ln>
                <a:solidFill>
                  <a:srgbClr val="FF3300"/>
                </a:solidFill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 flipH="1">
                <a:off x="2268660" y="2983507"/>
                <a:ext cx="1097342" cy="246688"/>
              </a:xfrm>
              <a:custGeom>
                <a:avLst/>
                <a:gdLst>
                  <a:gd name="connsiteX0" fmla="*/ 0 w 1097342"/>
                  <a:gd name="connsiteY0" fmla="*/ 222030 h 280840"/>
                  <a:gd name="connsiteX1" fmla="*/ 493187 w 1097342"/>
                  <a:gd name="connsiteY1" fmla="*/ 108 h 280840"/>
                  <a:gd name="connsiteX2" fmla="*/ 1097342 w 1097342"/>
                  <a:gd name="connsiteY2" fmla="*/ 246688 h 280840"/>
                  <a:gd name="connsiteX0" fmla="*/ 0 w 1097342"/>
                  <a:gd name="connsiteY0" fmla="*/ 222030 h 246688"/>
                  <a:gd name="connsiteX1" fmla="*/ 493187 w 1097342"/>
                  <a:gd name="connsiteY1" fmla="*/ 108 h 246688"/>
                  <a:gd name="connsiteX2" fmla="*/ 1097342 w 1097342"/>
                  <a:gd name="connsiteY2" fmla="*/ 246688 h 246688"/>
                  <a:gd name="connsiteX0" fmla="*/ 0 w 1097342"/>
                  <a:gd name="connsiteY0" fmla="*/ 222030 h 246688"/>
                  <a:gd name="connsiteX1" fmla="*/ 604155 w 1097342"/>
                  <a:gd name="connsiteY1" fmla="*/ 108 h 246688"/>
                  <a:gd name="connsiteX2" fmla="*/ 1097342 w 1097342"/>
                  <a:gd name="connsiteY2" fmla="*/ 246688 h 246688"/>
                  <a:gd name="connsiteX0" fmla="*/ 0 w 1097342"/>
                  <a:gd name="connsiteY0" fmla="*/ 222030 h 246688"/>
                  <a:gd name="connsiteX1" fmla="*/ 554836 w 1097342"/>
                  <a:gd name="connsiteY1" fmla="*/ 108 h 246688"/>
                  <a:gd name="connsiteX2" fmla="*/ 1097342 w 1097342"/>
                  <a:gd name="connsiteY2" fmla="*/ 246688 h 24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7342" h="246688">
                    <a:moveTo>
                      <a:pt x="0" y="222030"/>
                    </a:moveTo>
                    <a:cubicBezTo>
                      <a:pt x="155148" y="109014"/>
                      <a:pt x="371946" y="-4002"/>
                      <a:pt x="554836" y="108"/>
                    </a:cubicBezTo>
                    <a:cubicBezTo>
                      <a:pt x="737726" y="4218"/>
                      <a:pt x="971990" y="113124"/>
                      <a:pt x="1097342" y="246688"/>
                    </a:cubicBezTo>
                  </a:path>
                </a:pathLst>
              </a:custGeom>
              <a:ln>
                <a:solidFill>
                  <a:srgbClr val="000000"/>
                </a:solidFill>
                <a:headEnd type="arrow"/>
                <a:tailEnd type="none"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pic>
        <p:nvPicPr>
          <p:cNvPr id="14" name="Picture 13" descr="Screen Shot 2012-08-31 at 00.10.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4" y="3844187"/>
            <a:ext cx="3552998" cy="2709013"/>
          </a:xfrm>
          <a:prstGeom prst="rect">
            <a:avLst/>
          </a:prstGeom>
        </p:spPr>
      </p:pic>
      <p:pic>
        <p:nvPicPr>
          <p:cNvPr id="15" name="Picture 14" descr="Screen Shot 2012-08-31 at 00.10.1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479" y="3844187"/>
            <a:ext cx="3508201" cy="27090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12895" y="3790040"/>
            <a:ext cx="1813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horizontal strand </a:t>
            </a:r>
            <a:br>
              <a:rPr lang="en-US" sz="1400" b="1" dirty="0" smtClean="0"/>
            </a:br>
            <a:r>
              <a:rPr lang="en-US" sz="1400" b="1" dirty="0" smtClean="0"/>
              <a:t>displacement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153996" y="3818787"/>
            <a:ext cx="1556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vertical strand </a:t>
            </a:r>
            <a:br>
              <a:rPr lang="en-US" sz="1400" b="1" dirty="0" smtClean="0"/>
            </a:br>
            <a:r>
              <a:rPr lang="en-US" sz="1400" b="1" dirty="0" smtClean="0"/>
              <a:t>displacement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36935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NAL_11T_Theme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BAD9F5B05156428D501942654526AE" ma:contentTypeVersion="0" ma:contentTypeDescription="Create a new document." ma:contentTypeScope="" ma:versionID="a224c6b7834d56972649b2b6460d97c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E83307-4220-4201-A2AC-78A66A7B0A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28BD5B3-B421-4EB1-9F82-DE9A3FCAB7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AE7E50-1A89-41C0-8B91-17CF21DBC2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CNAL_11T_Theme.thmx</Template>
  <TotalTime>17817</TotalTime>
  <Words>2029</Words>
  <Application>Microsoft Macintosh PowerPoint</Application>
  <PresentationFormat>On-screen Show (4:3)</PresentationFormat>
  <Paragraphs>565</Paragraphs>
  <Slides>36</Slides>
  <Notes>17</Notes>
  <HiddenSlides>7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CNAL_11T_Theme</vt:lpstr>
      <vt:lpstr>Bitmap Image</vt:lpstr>
      <vt:lpstr>Analysis of magnetic measurements 11-T single-aperture demonstrator built and tested at FNAL</vt:lpstr>
      <vt:lpstr>Goals</vt:lpstr>
      <vt:lpstr>Outline</vt:lpstr>
      <vt:lpstr>Recall measurement systems and data</vt:lpstr>
      <vt:lpstr>Overview 20, 40, 80 A/s, stairsteps</vt:lpstr>
      <vt:lpstr>PowerPoint Presentation</vt:lpstr>
      <vt:lpstr>Geometric harmonics</vt:lpstr>
      <vt:lpstr>ANSYS/ROXIE interface</vt:lpstr>
      <vt:lpstr>Including inspection data</vt:lpstr>
      <vt:lpstr>Geometric harmonics vs. predicted</vt:lpstr>
      <vt:lpstr>PowerPoint Presentation</vt:lpstr>
      <vt:lpstr>Saturation effects on FQ</vt:lpstr>
      <vt:lpstr>Recall uncertainty in BH data</vt:lpstr>
      <vt:lpstr>TF, b3, b5 variation</vt:lpstr>
      <vt:lpstr>PowerPoint Presentation</vt:lpstr>
      <vt:lpstr>Strand magnetization model</vt:lpstr>
      <vt:lpstr>Persistent current effects TF, b3</vt:lpstr>
      <vt:lpstr>1.9 K vs. 4.6 K</vt:lpstr>
      <vt:lpstr>PowerPoint Presentation</vt:lpstr>
      <vt:lpstr>Inter-strand coupling current  effect on FQ</vt:lpstr>
      <vt:lpstr>Calculated Rc distribution</vt:lpstr>
      <vt:lpstr>Eddy-current decay</vt:lpstr>
      <vt:lpstr>Effect of a core</vt:lpstr>
      <vt:lpstr>PowerPoint Presentation</vt:lpstr>
      <vt:lpstr>z-scan statistics: coil-block positioning tolerance, and measurement precision</vt:lpstr>
      <vt:lpstr>3D field calculation</vt:lpstr>
      <vt:lpstr>Feedback for magnetic measurements</vt:lpstr>
      <vt:lpstr>Conclusion</vt:lpstr>
      <vt:lpstr>PowerPoint Presentation</vt:lpstr>
      <vt:lpstr>Inverse computation</vt:lpstr>
      <vt:lpstr>Rc sensitvity calculation</vt:lpstr>
      <vt:lpstr>Coil re-magnetization at low currents</vt:lpstr>
      <vt:lpstr>Numerical experiments</vt:lpstr>
      <vt:lpstr>Mitigating the persistent-current induced sextupole</vt:lpstr>
      <vt:lpstr>Equivalent analysis on HQ  by X. Wang (LBNL)</vt:lpstr>
      <vt:lpstr>Temperature dependece of harmoncis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Mikko Karppinen</cp:lastModifiedBy>
  <cp:revision>153</cp:revision>
  <dcterms:created xsi:type="dcterms:W3CDTF">2012-08-23T11:43:12Z</dcterms:created>
  <dcterms:modified xsi:type="dcterms:W3CDTF">2012-09-24T07:36:13Z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0x01010013BAD9F5B05156428D501942654526AE</vt:lpwstr>
  </property>
</Properties>
</file>