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8"/>
  </p:notesMasterIdLst>
  <p:handoutMasterIdLst>
    <p:handoutMasterId r:id="rId69"/>
  </p:handoutMasterIdLst>
  <p:sldIdLst>
    <p:sldId id="258" r:id="rId2"/>
    <p:sldId id="353" r:id="rId3"/>
    <p:sldId id="257" r:id="rId4"/>
    <p:sldId id="308" r:id="rId5"/>
    <p:sldId id="266" r:id="rId6"/>
    <p:sldId id="261" r:id="rId7"/>
    <p:sldId id="262" r:id="rId8"/>
    <p:sldId id="264" r:id="rId9"/>
    <p:sldId id="265" r:id="rId10"/>
    <p:sldId id="341" r:id="rId11"/>
    <p:sldId id="269" r:id="rId12"/>
    <p:sldId id="272" r:id="rId13"/>
    <p:sldId id="274" r:id="rId14"/>
    <p:sldId id="275" r:id="rId15"/>
    <p:sldId id="277" r:id="rId16"/>
    <p:sldId id="284" r:id="rId17"/>
    <p:sldId id="285" r:id="rId18"/>
    <p:sldId id="288" r:id="rId19"/>
    <p:sldId id="289" r:id="rId20"/>
    <p:sldId id="290" r:id="rId21"/>
    <p:sldId id="293" r:id="rId22"/>
    <p:sldId id="294" r:id="rId23"/>
    <p:sldId id="295" r:id="rId24"/>
    <p:sldId id="297" r:id="rId25"/>
    <p:sldId id="298" r:id="rId26"/>
    <p:sldId id="299" r:id="rId27"/>
    <p:sldId id="300" r:id="rId28"/>
    <p:sldId id="310" r:id="rId29"/>
    <p:sldId id="268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  <p:sldId id="351" r:id="rId39"/>
    <p:sldId id="311" r:id="rId40"/>
    <p:sldId id="309" r:id="rId41"/>
    <p:sldId id="301" r:id="rId42"/>
    <p:sldId id="304" r:id="rId43"/>
    <p:sldId id="340" r:id="rId44"/>
    <p:sldId id="338" r:id="rId45"/>
    <p:sldId id="329" r:id="rId46"/>
    <p:sldId id="328" r:id="rId47"/>
    <p:sldId id="305" r:id="rId48"/>
    <p:sldId id="306" r:id="rId49"/>
    <p:sldId id="307" r:id="rId50"/>
    <p:sldId id="337" r:id="rId51"/>
    <p:sldId id="342" r:id="rId52"/>
    <p:sldId id="330" r:id="rId53"/>
    <p:sldId id="326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handoutMaster" Target="handoutMasters/handout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DE959-F4AD-BF4C-BA41-E8D9EB6F1AE5}" type="datetimeFigureOut">
              <a:rPr lang="en-US" smtClean="0"/>
              <a:t>25/9/12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5780-F44A-3940-A18F-F55814B9C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70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36705-477B-CF45-81F2-726A5ECE24CA}" type="datetimeFigureOut">
              <a:rPr lang="en-US" smtClean="0"/>
              <a:t>25/9/12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DC287-1AA8-414F-8199-C06960F1F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268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on</a:t>
            </a:r>
            <a:r>
              <a:rPr lang="en-US" baseline="0" dirty="0" smtClean="0"/>
              <a:t> order,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9B7EF-AF4D-43C3-8569-EC0945CD999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9B7EF-AF4D-43C3-8569-EC0945CD999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9B7EF-AF4D-43C3-8569-EC0945CD999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Recommissioning</a:t>
            </a:r>
            <a:r>
              <a:rPr lang="en-US" dirty="0" smtClean="0"/>
              <a:t> of the monster press to do.</a:t>
            </a:r>
          </a:p>
          <a:p>
            <a:r>
              <a:rPr lang="en-US" dirty="0" smtClean="0"/>
              <a:t>Load cells </a:t>
            </a:r>
            <a:r>
              <a:rPr lang="en-US" smtClean="0"/>
              <a:t>being studied.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9B7EF-AF4D-43C3-8569-EC0945CD999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45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DC287-1AA8-414F-8199-C06960F1FF8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39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to CERN</a:t>
            </a:r>
            <a:r>
              <a:rPr lang="en-US" baseline="0" dirty="0" smtClean="0"/>
              <a:t> 2in1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6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657B7-95E3-CB41-9B2B-C1AA0798F9A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57B7-95E3-CB41-9B2B-C1AA0798F9A9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vmlDrawing" Target="../drawings/vmlDrawing1.v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68657B7-95E3-CB41-9B2B-C1AA0798F9A9}" type="slidenum">
              <a:rPr lang="en-US" smtClean="0"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Bitmap Image" r:id="rId7" imgW="866896" imgH="819048" progId="PBrush">
                  <p:embed/>
                </p:oleObj>
              </mc:Choice>
              <mc:Fallback>
                <p:oleObj name="Bitmap Image" r:id="rId7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3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7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g"/><Relationship Id="rId3" Type="http://schemas.openxmlformats.org/officeDocument/2006/relationships/image" Target="../media/image67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2.emf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9.png"/><Relationship Id="rId1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8" Type="http://schemas.openxmlformats.org/officeDocument/2006/relationships/image" Target="../media/image86.png"/><Relationship Id="rId9" Type="http://schemas.openxmlformats.org/officeDocument/2006/relationships/image" Target="../media/image87.png"/><Relationship Id="rId10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8" Type="http://schemas.openxmlformats.org/officeDocument/2006/relationships/image" Target="../media/image86.png"/><Relationship Id="rId9" Type="http://schemas.openxmlformats.org/officeDocument/2006/relationships/image" Target="../media/image87.png"/><Relationship Id="rId10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6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7.png"/><Relationship Id="rId12" Type="http://schemas.openxmlformats.org/officeDocument/2006/relationships/image" Target="../media/image108.png"/><Relationship Id="rId13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8" Type="http://schemas.openxmlformats.org/officeDocument/2006/relationships/image" Target="../media/image104.png"/><Relationship Id="rId9" Type="http://schemas.openxmlformats.org/officeDocument/2006/relationships/image" Target="../media/image105.png"/><Relationship Id="rId10" Type="http://schemas.openxmlformats.org/officeDocument/2006/relationships/image" Target="../media/image10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8" Type="http://schemas.openxmlformats.org/officeDocument/2006/relationships/image" Target="../media/image114.png"/><Relationship Id="rId9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18.jpg"/><Relationship Id="rId8" Type="http://schemas.openxmlformats.org/officeDocument/2006/relationships/image" Target="../media/image19.jpg"/><Relationship Id="rId9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80" y="1591251"/>
            <a:ext cx="8384184" cy="1763543"/>
          </a:xfrm>
        </p:spPr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CERN 2</a:t>
            </a:r>
            <a:r>
              <a:rPr lang="en-US" sz="3200" dirty="0"/>
              <a:t>-in-1 </a:t>
            </a:r>
            <a:r>
              <a:rPr lang="en-US" sz="3200" dirty="0" smtClean="0"/>
              <a:t>Demonstrator Design</a:t>
            </a:r>
            <a:r>
              <a:rPr lang="en-US" sz="3200" dirty="0"/>
              <a:t>, C</a:t>
            </a:r>
            <a:r>
              <a:rPr lang="en-US" sz="3200" dirty="0" smtClean="0"/>
              <a:t>onstruction </a:t>
            </a:r>
            <a:r>
              <a:rPr lang="en-US" sz="3200" dirty="0"/>
              <a:t>and </a:t>
            </a:r>
            <a:r>
              <a:rPr lang="en-US" sz="3200" dirty="0" smtClean="0"/>
              <a:t>Test Plan</a:t>
            </a:r>
            <a:br>
              <a:rPr lang="en-US" sz="3200" dirty="0" smtClean="0"/>
            </a:br>
            <a:r>
              <a:rPr lang="en-US" sz="1800" dirty="0" smtClean="0">
                <a:solidFill>
                  <a:srgbClr val="0000FF"/>
                </a:solidFill>
              </a:rPr>
              <a:t>M. Karppinen on behalf of CERN-FNAL collaboration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35001"/>
            <a:ext cx="7580640" cy="1212255"/>
          </a:xfrm>
        </p:spPr>
        <p:txBody>
          <a:bodyPr/>
          <a:lstStyle/>
          <a:p>
            <a:r>
              <a:rPr lang="en-US" i="1" dirty="0" smtClean="0"/>
              <a:t> “Demonstrate the feasibility of an accelerator quality 2-m-long 2-in-1 dipole providing &gt; 11 T with an adequate margin and being scalable up to 5.5 m”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378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11" y="800475"/>
            <a:ext cx="7737090" cy="580281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Fabrication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737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00.bmp"/>
          <p:cNvPicPr>
            <a:picLocks noChangeAspect="1"/>
          </p:cNvPicPr>
          <p:nvPr/>
        </p:nvPicPr>
        <p:blipFill>
          <a:blip r:embed="rId2" cstate="print"/>
          <a:srcRect l="20333" t="10448"/>
          <a:stretch>
            <a:fillRect/>
          </a:stretch>
        </p:blipFill>
        <p:spPr>
          <a:xfrm>
            <a:off x="104588" y="858245"/>
            <a:ext cx="8734612" cy="55732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Assembly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66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500-1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1248" y="856136"/>
            <a:ext cx="8923926" cy="506546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9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60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43944"/>
            <a:ext cx="9144000" cy="5170111"/>
          </a:xfrm>
          <a:prstGeom prst="rect">
            <a:avLst/>
          </a:prstGeom>
        </p:spPr>
      </p:pic>
      <p:pic>
        <p:nvPicPr>
          <p:cNvPr id="7" name="Picture 6" descr="600.bmp"/>
          <p:cNvPicPr>
            <a:picLocks noChangeAspect="1"/>
          </p:cNvPicPr>
          <p:nvPr/>
        </p:nvPicPr>
        <p:blipFill>
          <a:blip r:embed="rId4" cstate="print"/>
          <a:srcRect l="14167" t="17702"/>
          <a:stretch>
            <a:fillRect/>
          </a:stretch>
        </p:blipFill>
        <p:spPr>
          <a:xfrm>
            <a:off x="1" y="1066800"/>
            <a:ext cx="9144000" cy="497661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1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700.bmp"/>
          <p:cNvPicPr>
            <a:picLocks noChangeAspect="1"/>
          </p:cNvPicPr>
          <p:nvPr/>
        </p:nvPicPr>
        <p:blipFill>
          <a:blip r:embed="rId2" cstate="print"/>
          <a:srcRect l="20833" t="17702" r="11667"/>
          <a:stretch>
            <a:fillRect/>
          </a:stretch>
        </p:blipFill>
        <p:spPr>
          <a:xfrm>
            <a:off x="561079" y="847607"/>
            <a:ext cx="7893314" cy="546272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8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80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1"/>
            <a:ext cx="9128522" cy="51816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2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300.bmp"/>
          <p:cNvPicPr>
            <a:picLocks noChangeAspect="1"/>
          </p:cNvPicPr>
          <p:nvPr/>
        </p:nvPicPr>
        <p:blipFill>
          <a:blip r:embed="rId2" cstate="print"/>
          <a:srcRect l="25000" r="8333"/>
          <a:stretch>
            <a:fillRect/>
          </a:stretch>
        </p:blipFill>
        <p:spPr>
          <a:xfrm>
            <a:off x="1016001" y="906037"/>
            <a:ext cx="6708588" cy="568965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1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400.bmp"/>
          <p:cNvPicPr>
            <a:picLocks noChangeAspect="1"/>
          </p:cNvPicPr>
          <p:nvPr/>
        </p:nvPicPr>
        <p:blipFill>
          <a:blip r:embed="rId3" cstate="print"/>
          <a:srcRect t="14766"/>
          <a:stretch>
            <a:fillRect/>
          </a:stretch>
        </p:blipFill>
        <p:spPr>
          <a:xfrm>
            <a:off x="0" y="1676400"/>
            <a:ext cx="9144000" cy="4423993"/>
          </a:xfrm>
          <a:prstGeom prst="rect">
            <a:avLst/>
          </a:prstGeom>
        </p:spPr>
      </p:pic>
      <p:pic>
        <p:nvPicPr>
          <p:cNvPr id="7" name="Picture 6" descr="1420.bmp"/>
          <p:cNvPicPr>
            <a:picLocks noChangeAspect="1"/>
          </p:cNvPicPr>
          <p:nvPr/>
        </p:nvPicPr>
        <p:blipFill>
          <a:blip r:embed="rId4" cstate="print"/>
          <a:srcRect l="16667" r="25833"/>
          <a:stretch>
            <a:fillRect/>
          </a:stretch>
        </p:blipFill>
        <p:spPr>
          <a:xfrm>
            <a:off x="142091" y="872907"/>
            <a:ext cx="2406269" cy="236613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66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50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968605"/>
            <a:ext cx="9040296" cy="513152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Assembly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48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00.bmp"/>
          <p:cNvPicPr>
            <a:picLocks noChangeAspect="1"/>
          </p:cNvPicPr>
          <p:nvPr/>
        </p:nvPicPr>
        <p:blipFill>
          <a:blip r:embed="rId2" cstate="print"/>
          <a:srcRect l="17045" r="18623"/>
          <a:stretch>
            <a:fillRect/>
          </a:stretch>
        </p:blipFill>
        <p:spPr>
          <a:xfrm>
            <a:off x="1533692" y="744487"/>
            <a:ext cx="6333478" cy="558826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Collaring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1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 &amp; 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6804" y="1185919"/>
            <a:ext cx="8612396" cy="5386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FNAL:</a:t>
            </a:r>
          </a:p>
          <a:p>
            <a:pPr marL="0" indent="0">
              <a:buNone/>
            </a:pPr>
            <a:r>
              <a:rPr lang="en-US" i="1" dirty="0"/>
              <a:t>N, Andreev, G. </a:t>
            </a:r>
            <a:r>
              <a:rPr lang="en-US" i="1" dirty="0" err="1"/>
              <a:t>Apollinari</a:t>
            </a:r>
            <a:r>
              <a:rPr lang="en-US" i="1" dirty="0"/>
              <a:t>, E. </a:t>
            </a:r>
            <a:r>
              <a:rPr lang="en-US" i="1" dirty="0" err="1"/>
              <a:t>Bartzi</a:t>
            </a:r>
            <a:r>
              <a:rPr lang="en-US" i="1" dirty="0"/>
              <a:t>, R. </a:t>
            </a:r>
            <a:r>
              <a:rPr lang="en-US" i="1" dirty="0" err="1"/>
              <a:t>Bossert</a:t>
            </a:r>
            <a:r>
              <a:rPr lang="en-US" i="1" dirty="0"/>
              <a:t>, </a:t>
            </a:r>
            <a:r>
              <a:rPr lang="en-US" i="1" dirty="0" smtClean="0"/>
              <a:t>G. </a:t>
            </a:r>
            <a:r>
              <a:rPr lang="en-US" i="1" dirty="0" err="1" smtClean="0"/>
              <a:t>Chlachidze</a:t>
            </a:r>
            <a:r>
              <a:rPr lang="en-US" i="1" dirty="0" smtClean="0"/>
              <a:t>,</a:t>
            </a:r>
          </a:p>
          <a:p>
            <a:pPr marL="0" indent="0">
              <a:buNone/>
            </a:pPr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/>
              <a:t>Nobrega</a:t>
            </a:r>
            <a:r>
              <a:rPr lang="en-US" i="1" dirty="0"/>
              <a:t>, I. </a:t>
            </a:r>
            <a:r>
              <a:rPr lang="en-US" i="1" dirty="0" err="1"/>
              <a:t>Novitski</a:t>
            </a:r>
            <a:r>
              <a:rPr lang="en-US" i="1" dirty="0"/>
              <a:t>, G. Wilson, A. </a:t>
            </a:r>
            <a:r>
              <a:rPr lang="en-US" i="1" dirty="0" err="1" smtClean="0"/>
              <a:t>Zlobin</a:t>
            </a:r>
            <a:r>
              <a:rPr lang="en-US" i="1" dirty="0" smtClean="0"/>
              <a:t>,...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CERN:</a:t>
            </a:r>
          </a:p>
          <a:p>
            <a:pPr marL="0" indent="0">
              <a:buNone/>
            </a:pPr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 smtClean="0"/>
              <a:t>Auchmann</a:t>
            </a:r>
            <a:r>
              <a:rPr lang="en-US" i="1" dirty="0" smtClean="0"/>
              <a:t>, A. </a:t>
            </a:r>
            <a:r>
              <a:rPr lang="en-US" i="1" dirty="0" err="1" smtClean="0"/>
              <a:t>Ballarino</a:t>
            </a:r>
            <a:r>
              <a:rPr lang="en-US" i="1" dirty="0"/>
              <a:t>, </a:t>
            </a:r>
            <a:r>
              <a:rPr lang="en-US" i="1" dirty="0" smtClean="0"/>
              <a:t>A. </a:t>
            </a:r>
            <a:r>
              <a:rPr lang="en-US" i="1" dirty="0" err="1" smtClean="0"/>
              <a:t>Bonasia</a:t>
            </a:r>
            <a:r>
              <a:rPr lang="en-US" i="1" dirty="0" smtClean="0"/>
              <a:t>, S. Bermudez, </a:t>
            </a:r>
          </a:p>
          <a:p>
            <a:pPr marL="0" indent="0">
              <a:buNone/>
            </a:pPr>
            <a:r>
              <a:rPr lang="en-US" i="1" dirty="0" smtClean="0"/>
              <a:t>N. </a:t>
            </a:r>
            <a:r>
              <a:rPr lang="en-US" i="1" dirty="0" err="1" smtClean="0"/>
              <a:t>Bourcey</a:t>
            </a:r>
            <a:r>
              <a:rPr lang="en-US" i="1" dirty="0" smtClean="0"/>
              <a:t>, </a:t>
            </a:r>
            <a:r>
              <a:rPr lang="en-US" i="1" dirty="0"/>
              <a:t>A. </a:t>
            </a:r>
            <a:r>
              <a:rPr lang="en-US" i="1" dirty="0" err="1" smtClean="0"/>
              <a:t>Cherif</a:t>
            </a:r>
            <a:r>
              <a:rPr lang="en-US" i="1" dirty="0" smtClean="0"/>
              <a:t>, S. Clement, A</a:t>
            </a:r>
            <a:r>
              <a:rPr lang="en-US" i="1" dirty="0" smtClean="0"/>
              <a:t>. </a:t>
            </a:r>
            <a:r>
              <a:rPr lang="en-US" i="1" dirty="0" err="1" smtClean="0"/>
              <a:t>Gerardin</a:t>
            </a:r>
            <a:r>
              <a:rPr lang="en-US" i="1" dirty="0" smtClean="0"/>
              <a:t>, M. </a:t>
            </a:r>
            <a:r>
              <a:rPr lang="en-US" i="1" dirty="0" err="1" smtClean="0"/>
              <a:t>Guinchard</a:t>
            </a:r>
            <a:r>
              <a:rPr lang="en-US" i="1" dirty="0" smtClean="0"/>
              <a:t>, L. </a:t>
            </a:r>
            <a:r>
              <a:rPr lang="en-US" i="1" dirty="0" err="1" smtClean="0"/>
              <a:t>Bottura</a:t>
            </a:r>
            <a:r>
              <a:rPr lang="en-US" i="1" dirty="0" smtClean="0"/>
              <a:t>, </a:t>
            </a:r>
            <a:r>
              <a:rPr lang="en-US" i="1" dirty="0" smtClean="0"/>
              <a:t>C</a:t>
            </a:r>
            <a:r>
              <a:rPr lang="en-US" i="1" dirty="0" smtClean="0"/>
              <a:t>. Kokkinos, B. </a:t>
            </a:r>
            <a:r>
              <a:rPr lang="en-US" i="1" dirty="0" err="1" smtClean="0"/>
              <a:t>Favrat</a:t>
            </a:r>
            <a:r>
              <a:rPr lang="en-US" i="1" dirty="0" smtClean="0"/>
              <a:t>, L. Favre, C. </a:t>
            </a:r>
            <a:r>
              <a:rPr lang="en-US" i="1" dirty="0" err="1" smtClean="0"/>
              <a:t>Fernandes</a:t>
            </a:r>
            <a:r>
              <a:rPr lang="en-US" i="1" dirty="0" smtClean="0"/>
              <a:t>,  P. </a:t>
            </a:r>
            <a:r>
              <a:rPr lang="en-US" i="1" dirty="0" err="1" smtClean="0"/>
              <a:t>Fessia</a:t>
            </a:r>
            <a:r>
              <a:rPr lang="en-US" i="1" dirty="0" smtClean="0"/>
              <a:t>, </a:t>
            </a:r>
            <a:r>
              <a:rPr lang="en-US" i="1" dirty="0" smtClean="0"/>
              <a:t>R. Gauthier, </a:t>
            </a:r>
            <a:r>
              <a:rPr lang="en-US" i="1" dirty="0" smtClean="0"/>
              <a:t>B</a:t>
            </a:r>
            <a:r>
              <a:rPr lang="en-US" i="1" dirty="0" smtClean="0"/>
              <a:t>. </a:t>
            </a:r>
            <a:r>
              <a:rPr lang="en-US" i="1" dirty="0" err="1" smtClean="0"/>
              <a:t>Holzer</a:t>
            </a:r>
            <a:r>
              <a:rPr lang="en-US" i="1" dirty="0" smtClean="0"/>
              <a:t>, G. Kirby, F. </a:t>
            </a:r>
            <a:r>
              <a:rPr lang="en-US" i="1" dirty="0" err="1" smtClean="0"/>
              <a:t>Lackner</a:t>
            </a:r>
            <a:r>
              <a:rPr lang="en-US" i="1" dirty="0" smtClean="0"/>
              <a:t>, G. Maury, J. </a:t>
            </a:r>
            <a:r>
              <a:rPr lang="en-US" i="1" dirty="0" err="1" smtClean="0"/>
              <a:t>Mazet</a:t>
            </a:r>
            <a:r>
              <a:rPr lang="en-US" i="1" dirty="0" smtClean="0"/>
              <a:t>, N. Mena, </a:t>
            </a:r>
            <a:r>
              <a:rPr lang="en-US" i="1" dirty="0" smtClean="0"/>
              <a:t>R. Moron-</a:t>
            </a:r>
            <a:r>
              <a:rPr lang="en-US" i="1" dirty="0" err="1" smtClean="0"/>
              <a:t>Ballester</a:t>
            </a:r>
            <a:r>
              <a:rPr lang="en-US" i="1" dirty="0" smtClean="0"/>
              <a:t>, J</a:t>
            </a:r>
            <a:r>
              <a:rPr lang="en-US" i="1" dirty="0" smtClean="0"/>
              <a:t>-M. </a:t>
            </a:r>
            <a:r>
              <a:rPr lang="en-US" i="1" dirty="0" err="1" smtClean="0"/>
              <a:t>Mucher</a:t>
            </a:r>
            <a:r>
              <a:rPr lang="en-US" i="1" dirty="0" smtClean="0"/>
              <a:t>,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J</a:t>
            </a:r>
            <a:r>
              <a:rPr lang="en-US" i="1" dirty="0" smtClean="0"/>
              <a:t>. </a:t>
            </a:r>
            <a:r>
              <a:rPr lang="en-US" i="1" dirty="0" err="1" smtClean="0"/>
              <a:t>Murtomaki</a:t>
            </a:r>
            <a:r>
              <a:rPr lang="en-US" i="1" dirty="0"/>
              <a:t>, L. </a:t>
            </a:r>
            <a:r>
              <a:rPr lang="en-US" i="1" dirty="0" err="1" smtClean="0"/>
              <a:t>Oberli</a:t>
            </a:r>
            <a:r>
              <a:rPr lang="en-US" i="1" dirty="0" smtClean="0"/>
              <a:t>, </a:t>
            </a:r>
            <a:r>
              <a:rPr lang="en-US" i="1" dirty="0" smtClean="0"/>
              <a:t>J</a:t>
            </a:r>
            <a:r>
              <a:rPr lang="en-US" i="1" dirty="0" smtClean="0"/>
              <a:t>-C. Perez</a:t>
            </a:r>
            <a:r>
              <a:rPr lang="en-US" i="1" dirty="0"/>
              <a:t>, L. </a:t>
            </a:r>
            <a:r>
              <a:rPr lang="en-US" i="1" dirty="0" smtClean="0"/>
              <a:t>Rossi, </a:t>
            </a:r>
            <a:r>
              <a:rPr lang="en-US" i="1" dirty="0" smtClean="0"/>
              <a:t>T</a:t>
            </a:r>
            <a:r>
              <a:rPr lang="en-US" i="1" dirty="0" smtClean="0"/>
              <a:t>. </a:t>
            </a:r>
            <a:r>
              <a:rPr lang="en-US" i="1" dirty="0" err="1" smtClean="0"/>
              <a:t>Sahner</a:t>
            </a:r>
            <a:r>
              <a:rPr lang="en-US" i="1" dirty="0"/>
              <a:t>,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 smtClean="0"/>
              <a:t>Savary</a:t>
            </a:r>
            <a:r>
              <a:rPr lang="en-US" i="1" dirty="0" smtClean="0"/>
              <a:t>, J</a:t>
            </a:r>
            <a:r>
              <a:rPr lang="en-US" i="1" dirty="0"/>
              <a:t>.-M. </a:t>
            </a:r>
            <a:r>
              <a:rPr lang="en-US" i="1" dirty="0" err="1" smtClean="0"/>
              <a:t>Scigliutto</a:t>
            </a:r>
            <a:r>
              <a:rPr lang="en-US" i="1" dirty="0" smtClean="0"/>
              <a:t>, L</a:t>
            </a:r>
            <a:r>
              <a:rPr lang="en-US" i="1" dirty="0" smtClean="0"/>
              <a:t>. </a:t>
            </a:r>
            <a:r>
              <a:rPr lang="en-US" i="1" dirty="0" err="1" smtClean="0"/>
              <a:t>Remandet</a:t>
            </a:r>
            <a:r>
              <a:rPr lang="en-US" i="1" dirty="0" smtClean="0"/>
              <a:t>, S. </a:t>
            </a:r>
            <a:r>
              <a:rPr lang="en-US" i="1" dirty="0" err="1" smtClean="0"/>
              <a:t>Russenschuck</a:t>
            </a:r>
            <a:r>
              <a:rPr lang="en-US" i="1" dirty="0" smtClean="0"/>
              <a:t>, </a:t>
            </a:r>
          </a:p>
          <a:p>
            <a:pPr marL="0" indent="0">
              <a:buNone/>
            </a:pPr>
            <a:r>
              <a:rPr lang="en-US" i="1" dirty="0" smtClean="0"/>
              <a:t>S</a:t>
            </a:r>
            <a:r>
              <a:rPr lang="en-US" i="1" dirty="0" smtClean="0"/>
              <a:t>. </a:t>
            </a:r>
            <a:r>
              <a:rPr lang="en-US" i="1" dirty="0" err="1" smtClean="0"/>
              <a:t>Sgobba</a:t>
            </a:r>
            <a:r>
              <a:rPr lang="en-US" i="1" dirty="0" smtClean="0"/>
              <a:t>, </a:t>
            </a:r>
            <a:r>
              <a:rPr lang="en-US" i="1" dirty="0"/>
              <a:t>E. </a:t>
            </a:r>
            <a:r>
              <a:rPr lang="en-US" i="1" dirty="0" err="1" smtClean="0"/>
              <a:t>Todesco</a:t>
            </a:r>
            <a:r>
              <a:rPr lang="en-US" i="1" dirty="0" smtClean="0"/>
              <a:t>, D</a:t>
            </a:r>
            <a:r>
              <a:rPr lang="en-US" i="1" dirty="0"/>
              <a:t>. </a:t>
            </a:r>
            <a:r>
              <a:rPr lang="en-US" i="1" dirty="0" err="1" smtClean="0"/>
              <a:t>Tsirigkas</a:t>
            </a:r>
            <a:r>
              <a:rPr lang="en-US" i="1" dirty="0" smtClean="0"/>
              <a:t>,</a:t>
            </a:r>
            <a:r>
              <a:rPr lang="en-US" i="1" dirty="0" smtClean="0"/>
              <a:t>...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3386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700.bmp"/>
          <p:cNvPicPr>
            <a:picLocks noChangeAspect="1"/>
          </p:cNvPicPr>
          <p:nvPr/>
        </p:nvPicPr>
        <p:blipFill>
          <a:blip r:embed="rId2" cstate="print"/>
          <a:srcRect l="28357" t="13309" r="25771"/>
          <a:stretch>
            <a:fillRect/>
          </a:stretch>
        </p:blipFill>
        <p:spPr>
          <a:xfrm>
            <a:off x="2153633" y="971176"/>
            <a:ext cx="4909995" cy="526708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12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21</a:t>
            </a:fld>
            <a:endParaRPr lang="en-US"/>
          </a:p>
        </p:txBody>
      </p:sp>
      <p:pic>
        <p:nvPicPr>
          <p:cNvPr id="4" name="Content Placeholder 3" descr="1800-1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11773" t="13469"/>
          <a:stretch>
            <a:fillRect/>
          </a:stretch>
        </p:blipFill>
        <p:spPr>
          <a:xfrm>
            <a:off x="55563" y="1143000"/>
            <a:ext cx="9088437" cy="5059363"/>
          </a:xfrm>
        </p:spPr>
      </p:pic>
    </p:spTree>
    <p:extLst>
      <p:ext uri="{BB962C8B-B14F-4D97-AF65-F5344CB8AC3E}">
        <p14:creationId xmlns:p14="http://schemas.microsoft.com/office/powerpoint/2010/main" val="352267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800-3.bmp"/>
          <p:cNvPicPr>
            <a:picLocks noChangeAspect="1"/>
          </p:cNvPicPr>
          <p:nvPr/>
        </p:nvPicPr>
        <p:blipFill>
          <a:blip r:embed="rId2" cstate="print"/>
          <a:srcRect l="26667" t="23574" r="29167"/>
          <a:stretch>
            <a:fillRect/>
          </a:stretch>
        </p:blipFill>
        <p:spPr>
          <a:xfrm>
            <a:off x="2129289" y="1041630"/>
            <a:ext cx="4962088" cy="487386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0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00.bmp"/>
          <p:cNvPicPr>
            <a:picLocks noChangeAspect="1"/>
          </p:cNvPicPr>
          <p:nvPr/>
        </p:nvPicPr>
        <p:blipFill>
          <a:blip r:embed="rId3" cstate="print"/>
          <a:srcRect l="24167" t="7258" r="18333"/>
          <a:stretch>
            <a:fillRect/>
          </a:stretch>
        </p:blipFill>
        <p:spPr>
          <a:xfrm>
            <a:off x="1767673" y="898942"/>
            <a:ext cx="5895734" cy="537661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9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10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3807"/>
            <a:ext cx="9136261" cy="518599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6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200.bmp"/>
          <p:cNvPicPr>
            <a:picLocks noChangeAspect="1"/>
          </p:cNvPicPr>
          <p:nvPr/>
        </p:nvPicPr>
        <p:blipFill>
          <a:blip r:embed="rId2" cstate="print"/>
          <a:srcRect l="26934" t="4422" r="30833"/>
          <a:stretch>
            <a:fillRect/>
          </a:stretch>
        </p:blipFill>
        <p:spPr>
          <a:xfrm>
            <a:off x="76201" y="1021948"/>
            <a:ext cx="3320062" cy="424838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 descr="magnet_02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5" t="18867" r="19697" b="13182"/>
          <a:stretch/>
        </p:blipFill>
        <p:spPr>
          <a:xfrm>
            <a:off x="3576683" y="2014697"/>
            <a:ext cx="5262517" cy="325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16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 descr="collaring_01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"/>
          <a:stretch/>
        </p:blipFill>
        <p:spPr>
          <a:xfrm>
            <a:off x="47004" y="1124815"/>
            <a:ext cx="4697438" cy="4641891"/>
          </a:xfrm>
          <a:prstGeom prst="rect">
            <a:avLst/>
          </a:prstGeom>
        </p:spPr>
      </p:pic>
      <p:pic>
        <p:nvPicPr>
          <p:cNvPr id="6" name="Picture 5" descr="collaring_03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2" t="6974" r="9780" b="1"/>
          <a:stretch/>
        </p:blipFill>
        <p:spPr>
          <a:xfrm>
            <a:off x="4773638" y="1124815"/>
            <a:ext cx="4370361" cy="464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4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Collaring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27</a:t>
            </a:fld>
            <a:endParaRPr lang="en-US"/>
          </a:p>
        </p:txBody>
      </p:sp>
      <p:pic>
        <p:nvPicPr>
          <p:cNvPr id="4" name="Content Placeholder 3" descr="2400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17634" t="10102" r="21442"/>
          <a:stretch>
            <a:fillRect/>
          </a:stretch>
        </p:blipFill>
        <p:spPr>
          <a:xfrm>
            <a:off x="1132388" y="874713"/>
            <a:ext cx="6805612" cy="5678487"/>
          </a:xfrm>
        </p:spPr>
      </p:pic>
    </p:spTree>
    <p:extLst>
      <p:ext uri="{BB962C8B-B14F-4D97-AF65-F5344CB8AC3E}">
        <p14:creationId xmlns:p14="http://schemas.microsoft.com/office/powerpoint/2010/main" val="3483574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1-in-1 </a:t>
            </a:r>
            <a:r>
              <a:rPr lang="en-US" dirty="0" smtClean="0"/>
              <a:t>Cold-mass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9" y="931719"/>
            <a:ext cx="9063341" cy="562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0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/>
              <a:t>1</a:t>
            </a:r>
            <a:r>
              <a:rPr lang="en-US" dirty="0" smtClean="0"/>
              <a:t>-in-1 Cold-mass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1in1_long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" t="1289" r="11008" b="1793"/>
          <a:stretch/>
        </p:blipFill>
        <p:spPr>
          <a:xfrm>
            <a:off x="2728665" y="1451795"/>
            <a:ext cx="6359407" cy="496828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90265" y="795393"/>
            <a:ext cx="4197886" cy="3884320"/>
            <a:chOff x="76200" y="838200"/>
            <a:chExt cx="4197886" cy="3884320"/>
          </a:xfrm>
        </p:grpSpPr>
        <p:pic>
          <p:nvPicPr>
            <p:cNvPr id="8" name="Picture 7" descr="Flange_welding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838200"/>
              <a:ext cx="4197886" cy="2896541"/>
            </a:xfrm>
            <a:prstGeom prst="rect">
              <a:avLst/>
            </a:prstGeom>
            <a:ln w="22225">
              <a:solidFill>
                <a:schemeClr val="tx2"/>
              </a:solidFill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2514600" y="3979334"/>
              <a:ext cx="1351844" cy="743186"/>
            </a:xfrm>
            <a:prstGeom prst="rect">
              <a:avLst/>
            </a:prstGeom>
            <a:noFill/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>
              <a:stCxn id="9" idx="0"/>
              <a:endCxn id="8" idx="2"/>
            </p:cNvCxnSpPr>
            <p:nvPr/>
          </p:nvCxnSpPr>
          <p:spPr bwMode="auto">
            <a:xfrm flipH="1" flipV="1">
              <a:off x="2175143" y="3734741"/>
              <a:ext cx="1015379" cy="244593"/>
            </a:xfrm>
            <a:prstGeom prst="straightConnector1">
              <a:avLst/>
            </a:prstGeom>
            <a:noFill/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pic>
        <p:nvPicPr>
          <p:cNvPr id="13" name="Picture 12" descr="1in1_trans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3" t="5412" r="18073" b="2847"/>
          <a:stretch/>
        </p:blipFill>
        <p:spPr bwMode="auto">
          <a:xfrm>
            <a:off x="131651" y="3936526"/>
            <a:ext cx="2597014" cy="248355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4580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2748"/>
            <a:ext cx="8305800" cy="5560451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dirty="0"/>
              <a:t>-in-1 Demonstrator </a:t>
            </a:r>
            <a:r>
              <a:rPr lang="en-US" dirty="0" smtClean="0"/>
              <a:t>Parameters</a:t>
            </a:r>
            <a:endParaRPr lang="en-US" dirty="0"/>
          </a:p>
          <a:p>
            <a:r>
              <a:rPr lang="en-US" dirty="0" smtClean="0"/>
              <a:t>CERN 2</a:t>
            </a:r>
            <a:r>
              <a:rPr lang="en-US" dirty="0"/>
              <a:t>-in-1 demonstrator design </a:t>
            </a:r>
            <a:r>
              <a:rPr lang="en-US" dirty="0" smtClean="0"/>
              <a:t>concept</a:t>
            </a:r>
          </a:p>
          <a:p>
            <a:r>
              <a:rPr lang="en-US" dirty="0" smtClean="0"/>
              <a:t>Magnet assembly process</a:t>
            </a:r>
          </a:p>
          <a:p>
            <a:r>
              <a:rPr lang="en-US" dirty="0" smtClean="0"/>
              <a:t>Structural analysis: straight section</a:t>
            </a:r>
          </a:p>
          <a:p>
            <a:r>
              <a:rPr lang="en-US" dirty="0"/>
              <a:t>Mechanical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Structural analysis: end region</a:t>
            </a:r>
          </a:p>
          <a:p>
            <a:r>
              <a:rPr lang="en-US" dirty="0" smtClean="0"/>
              <a:t>Mechanical concepts pros</a:t>
            </a:r>
            <a:r>
              <a:rPr lang="en-US" dirty="0"/>
              <a:t>-</a:t>
            </a:r>
            <a:r>
              <a:rPr lang="en-US" dirty="0" smtClean="0"/>
              <a:t>cons</a:t>
            </a:r>
          </a:p>
          <a:p>
            <a:r>
              <a:rPr lang="en-US" dirty="0" smtClean="0"/>
              <a:t>Magnet design status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rocurement status</a:t>
            </a:r>
          </a:p>
          <a:p>
            <a:r>
              <a:rPr lang="en-US" dirty="0" smtClean="0"/>
              <a:t>QC and documentation</a:t>
            </a:r>
            <a:endParaRPr lang="en-US" dirty="0"/>
          </a:p>
          <a:p>
            <a:r>
              <a:rPr lang="en-US" dirty="0" smtClean="0"/>
              <a:t>Milestones</a:t>
            </a:r>
          </a:p>
          <a:p>
            <a:r>
              <a:rPr lang="en-US" dirty="0" smtClean="0"/>
              <a:t>Some R&amp;D Topics</a:t>
            </a:r>
            <a:endParaRPr lang="en-US" dirty="0"/>
          </a:p>
          <a:p>
            <a:r>
              <a:rPr lang="en-US" dirty="0" smtClean="0"/>
              <a:t>Summary</a:t>
            </a:r>
          </a:p>
          <a:p>
            <a:r>
              <a:rPr lang="en-US" dirty="0" smtClean="0"/>
              <a:t>Review </a:t>
            </a:r>
            <a:r>
              <a:rPr lang="en-US" dirty="0"/>
              <a:t>questions (Phase 2b) and answers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2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 descr="11T_2in1_Assemb_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8" t="2799" r="11700" b="2565"/>
          <a:stretch/>
        </p:blipFill>
        <p:spPr>
          <a:xfrm>
            <a:off x="1017246" y="1073815"/>
            <a:ext cx="6668051" cy="4883183"/>
          </a:xfrm>
          <a:prstGeom prst="rect">
            <a:avLst/>
          </a:prstGeom>
        </p:spPr>
      </p:pic>
      <p:pic>
        <p:nvPicPr>
          <p:cNvPr id="13" name="Picture 12" descr="Connecti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7" r="26284"/>
          <a:stretch/>
        </p:blipFill>
        <p:spPr>
          <a:xfrm>
            <a:off x="5937675" y="3734198"/>
            <a:ext cx="2807240" cy="2692168"/>
          </a:xfrm>
          <a:prstGeom prst="rect">
            <a:avLst/>
          </a:prstGeom>
        </p:spPr>
      </p:pic>
      <p:pic>
        <p:nvPicPr>
          <p:cNvPr id="14" name="Picture 13" descr="2in1_section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9" r="19537"/>
          <a:stretch/>
        </p:blipFill>
        <p:spPr>
          <a:xfrm>
            <a:off x="76201" y="838200"/>
            <a:ext cx="2590800" cy="270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97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sequenz_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2" b="14614"/>
          <a:stretch/>
        </p:blipFill>
        <p:spPr>
          <a:xfrm>
            <a:off x="0" y="883554"/>
            <a:ext cx="9144000" cy="517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quenz_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6" b="8631"/>
          <a:stretch/>
        </p:blipFill>
        <p:spPr>
          <a:xfrm>
            <a:off x="0" y="913790"/>
            <a:ext cx="9144000" cy="552484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0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sequenz_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9" b="12218"/>
          <a:stretch/>
        </p:blipFill>
        <p:spPr>
          <a:xfrm>
            <a:off x="0" y="967567"/>
            <a:ext cx="9144000" cy="524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62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 descr="sequenz_1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2" b="14614"/>
          <a:stretch/>
        </p:blipFill>
        <p:spPr>
          <a:xfrm>
            <a:off x="0" y="831504"/>
            <a:ext cx="9144000" cy="52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64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sequenz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" b="15333"/>
          <a:stretch/>
        </p:blipFill>
        <p:spPr>
          <a:xfrm>
            <a:off x="0" y="740788"/>
            <a:ext cx="9144000" cy="520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8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 descr="sequenz_1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" b="14375"/>
          <a:stretch/>
        </p:blipFill>
        <p:spPr>
          <a:xfrm>
            <a:off x="0" y="725670"/>
            <a:ext cx="9144000" cy="526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03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sequenz_1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5573"/>
          <a:stretch/>
        </p:blipFill>
        <p:spPr>
          <a:xfrm>
            <a:off x="0" y="720251"/>
            <a:ext cx="9144000" cy="522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1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Cold-mass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 descr="sequenz_1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57"/>
          <a:stretch/>
        </p:blipFill>
        <p:spPr>
          <a:xfrm>
            <a:off x="0" y="684014"/>
            <a:ext cx="9144000" cy="530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3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1-in-1 with Pole-Loading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2B8B66-66BC-C841-85FC-DDA1EA6A9129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885911"/>
            <a:ext cx="8305800" cy="5715000"/>
          </a:xfrm>
        </p:spPr>
        <p:txBody>
          <a:bodyPr/>
          <a:lstStyle/>
          <a:p>
            <a:pPr marL="304800" indent="-304800" eaLnBrk="1" hangingPunct="1">
              <a:spcBef>
                <a:spcPct val="0"/>
              </a:spcBef>
              <a:defRPr/>
            </a:pPr>
            <a:endParaRPr lang="en-US" dirty="0" smtClean="0"/>
          </a:p>
          <a:p>
            <a:pPr marL="304800" indent="-304800" eaLnBrk="1" hangingPunct="1">
              <a:defRPr/>
            </a:pPr>
            <a:r>
              <a:rPr lang="en-US" dirty="0" smtClean="0"/>
              <a:t>Design features: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Pole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Collar/yoke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Pole adjustment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Gap closing @ room temperature</a:t>
            </a:r>
            <a:br>
              <a:rPr lang="en-US" dirty="0" smtClean="0"/>
            </a:br>
            <a:r>
              <a:rPr lang="en-US" dirty="0" smtClean="0"/>
              <a:t>remaining closed to 12 T.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Stainless-steel shell</a:t>
            </a:r>
          </a:p>
          <a:p>
            <a:pPr eaLnBrk="1" hangingPunct="1">
              <a:buSzPct val="99000"/>
              <a:defRPr/>
            </a:pPr>
            <a:r>
              <a:rPr lang="en-US" dirty="0" smtClean="0"/>
              <a:t>(3) is an optional knob.</a:t>
            </a:r>
          </a:p>
          <a:p>
            <a:pPr eaLnBrk="1" hangingPunct="1">
              <a:buSzPct val="99000"/>
              <a:defRPr/>
            </a:pPr>
            <a:r>
              <a:rPr lang="en-US" dirty="0" smtClean="0"/>
              <a:t>(2) and (4) must be controlled</a:t>
            </a:r>
            <a:br>
              <a:rPr lang="en-US" dirty="0" smtClean="0"/>
            </a:br>
            <a:r>
              <a:rPr lang="en-US" dirty="0" smtClean="0"/>
              <a:t>in order to close gap at RT.</a:t>
            </a:r>
          </a:p>
        </p:txBody>
      </p:sp>
      <p:pic>
        <p:nvPicPr>
          <p:cNvPr id="1843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40" name="Picture 30" descr="1in1_tran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6" t="-2847" r="18073" b="2847"/>
          <a:stretch>
            <a:fillRect/>
          </a:stretch>
        </p:blipFill>
        <p:spPr bwMode="auto">
          <a:xfrm>
            <a:off x="6081713" y="1076325"/>
            <a:ext cx="23780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Line 11"/>
          <p:cNvSpPr>
            <a:spLocks noChangeShapeType="1"/>
          </p:cNvSpPr>
          <p:nvPr/>
        </p:nvSpPr>
        <p:spPr bwMode="auto">
          <a:xfrm rot="10800000" flipH="1">
            <a:off x="6081713" y="1700213"/>
            <a:ext cx="3175" cy="1223962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8442" name="Group 17"/>
          <p:cNvGrpSpPr>
            <a:grpSpLocks/>
          </p:cNvGrpSpPr>
          <p:nvPr/>
        </p:nvGrpSpPr>
        <p:grpSpPr bwMode="auto">
          <a:xfrm>
            <a:off x="6153150" y="3213100"/>
            <a:ext cx="733425" cy="1020763"/>
            <a:chOff x="0" y="0"/>
            <a:chExt cx="462" cy="642"/>
          </a:xfrm>
        </p:grpSpPr>
        <p:sp>
          <p:nvSpPr>
            <p:cNvPr id="18450" name="Line 13"/>
            <p:cNvSpPr>
              <a:spLocks noChangeShapeType="1"/>
            </p:cNvSpPr>
            <p:nvPr/>
          </p:nvSpPr>
          <p:spPr bwMode="auto">
            <a:xfrm rot="10800000" flipH="1">
              <a:off x="0" y="12"/>
              <a:ext cx="44" cy="155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51" name="Freeform 14"/>
            <p:cNvSpPr>
              <a:spLocks/>
            </p:cNvSpPr>
            <p:nvPr/>
          </p:nvSpPr>
          <p:spPr bwMode="auto">
            <a:xfrm>
              <a:off x="342" y="0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52" name="Freeform 15"/>
            <p:cNvSpPr>
              <a:spLocks/>
            </p:cNvSpPr>
            <p:nvPr/>
          </p:nvSpPr>
          <p:spPr bwMode="auto">
            <a:xfrm rot="10800000" flipH="1">
              <a:off x="342" y="341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53" name="Line 16"/>
            <p:cNvSpPr>
              <a:spLocks noChangeShapeType="1"/>
            </p:cNvSpPr>
            <p:nvPr/>
          </p:nvSpPr>
          <p:spPr bwMode="auto">
            <a:xfrm>
              <a:off x="6" y="477"/>
              <a:ext cx="44" cy="154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8443" name="Line 11"/>
          <p:cNvSpPr>
            <a:spLocks noChangeShapeType="1"/>
          </p:cNvSpPr>
          <p:nvPr/>
        </p:nvSpPr>
        <p:spPr bwMode="auto">
          <a:xfrm rot="10800000" flipH="1">
            <a:off x="6081713" y="4508500"/>
            <a:ext cx="3175" cy="1223963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4" name="Line 18"/>
          <p:cNvSpPr>
            <a:spLocks noChangeShapeType="1"/>
          </p:cNvSpPr>
          <p:nvPr/>
        </p:nvSpPr>
        <p:spPr bwMode="auto">
          <a:xfrm rot="10800000" flipH="1">
            <a:off x="6081713" y="4221163"/>
            <a:ext cx="71437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5" name="Line 18"/>
          <p:cNvSpPr>
            <a:spLocks noChangeShapeType="1"/>
          </p:cNvSpPr>
          <p:nvPr/>
        </p:nvSpPr>
        <p:spPr bwMode="auto">
          <a:xfrm rot="10800000" flipH="1">
            <a:off x="6081713" y="3284538"/>
            <a:ext cx="71437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6" name="Rectangle 19"/>
          <p:cNvSpPr>
            <a:spLocks/>
          </p:cNvSpPr>
          <p:nvPr/>
        </p:nvSpPr>
        <p:spPr bwMode="auto">
          <a:xfrm>
            <a:off x="6008688" y="3446463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1.</a:t>
            </a:r>
          </a:p>
        </p:txBody>
      </p:sp>
      <p:sp>
        <p:nvSpPr>
          <p:cNvPr id="18447" name="Rectangle 20"/>
          <p:cNvSpPr>
            <a:spLocks/>
          </p:cNvSpPr>
          <p:nvPr/>
        </p:nvSpPr>
        <p:spPr bwMode="auto">
          <a:xfrm>
            <a:off x="6916738" y="3357563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2.</a:t>
            </a:r>
          </a:p>
        </p:txBody>
      </p:sp>
      <p:sp>
        <p:nvSpPr>
          <p:cNvPr id="18448" name="Rectangle 21"/>
          <p:cNvSpPr>
            <a:spLocks/>
          </p:cNvSpPr>
          <p:nvPr/>
        </p:nvSpPr>
        <p:spPr bwMode="auto">
          <a:xfrm>
            <a:off x="5865813" y="3068638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3.</a:t>
            </a:r>
          </a:p>
        </p:txBody>
      </p:sp>
      <p:sp>
        <p:nvSpPr>
          <p:cNvPr id="18449" name="Rectangle 22"/>
          <p:cNvSpPr>
            <a:spLocks/>
          </p:cNvSpPr>
          <p:nvPr/>
        </p:nvSpPr>
        <p:spPr bwMode="auto">
          <a:xfrm>
            <a:off x="5792788" y="2060575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57480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32" y="942900"/>
            <a:ext cx="8964537" cy="525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27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2-in-1 with Pole-Loading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9EB7D-B8F3-5742-BA4F-28CBABDBB470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885680"/>
            <a:ext cx="8305800" cy="5715000"/>
          </a:xfrm>
        </p:spPr>
        <p:txBody>
          <a:bodyPr/>
          <a:lstStyle/>
          <a:p>
            <a:pPr marL="304800" indent="-304800" eaLnBrk="1" hangingPunct="1">
              <a:spcBef>
                <a:spcPct val="0"/>
              </a:spcBef>
              <a:defRPr/>
            </a:pPr>
            <a:endParaRPr lang="en-US" dirty="0" smtClean="0"/>
          </a:p>
          <a:p>
            <a:pPr marL="304800" indent="-304800" eaLnBrk="1" hangingPunct="1">
              <a:defRPr/>
            </a:pPr>
            <a:r>
              <a:rPr lang="en-US" dirty="0" smtClean="0"/>
              <a:t>Design features: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Pole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Collar/yoke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Pole adjustment shim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Gap closing @ room temperature</a:t>
            </a:r>
            <a:br>
              <a:rPr lang="en-US" dirty="0" smtClean="0"/>
            </a:br>
            <a:r>
              <a:rPr lang="en-US" dirty="0" smtClean="0"/>
              <a:t>remaining closed to 12 T.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r>
              <a:rPr lang="en-US" dirty="0" smtClean="0"/>
              <a:t>Stainless-steel shell</a:t>
            </a:r>
          </a:p>
          <a:p>
            <a:pPr eaLnBrk="1" hangingPunct="1">
              <a:buSzPct val="99000"/>
              <a:defRPr/>
            </a:pPr>
            <a:r>
              <a:rPr lang="en-US" dirty="0" smtClean="0"/>
              <a:t>(3) is an optional knob.</a:t>
            </a:r>
          </a:p>
          <a:p>
            <a:pPr eaLnBrk="1" hangingPunct="1">
              <a:buSzPct val="99000"/>
              <a:defRPr/>
            </a:pPr>
            <a:r>
              <a:rPr lang="en-US" dirty="0" smtClean="0"/>
              <a:t>(2) and (4) must be controlled</a:t>
            </a:r>
            <a:br>
              <a:rPr lang="en-US" dirty="0" smtClean="0"/>
            </a:br>
            <a:r>
              <a:rPr lang="en-US" dirty="0" smtClean="0"/>
              <a:t>in order to close gap at RT.</a:t>
            </a:r>
          </a:p>
          <a:p>
            <a:pPr lvl="1" eaLnBrk="1" hangingPunct="1">
              <a:buSzPct val="99000"/>
              <a:buFontTx/>
              <a:buAutoNum type="arabicPeriod"/>
              <a:defRPr/>
            </a:pPr>
            <a:endParaRPr lang="en-US" dirty="0" smtClean="0"/>
          </a:p>
        </p:txBody>
      </p:sp>
      <p:pic>
        <p:nvPicPr>
          <p:cNvPr id="19458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8" r="18803"/>
          <a:stretch>
            <a:fillRect/>
          </a:stretch>
        </p:blipFill>
        <p:spPr bwMode="auto">
          <a:xfrm>
            <a:off x="6070600" y="1117600"/>
            <a:ext cx="2425700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Line 8"/>
          <p:cNvSpPr>
            <a:spLocks noChangeShapeType="1"/>
          </p:cNvSpPr>
          <p:nvPr/>
        </p:nvSpPr>
        <p:spPr bwMode="auto">
          <a:xfrm>
            <a:off x="6054725" y="4535488"/>
            <a:ext cx="3175" cy="274637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6057900" y="5299075"/>
            <a:ext cx="3175" cy="454025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67" name="Line 10"/>
          <p:cNvSpPr>
            <a:spLocks noChangeShapeType="1"/>
          </p:cNvSpPr>
          <p:nvPr/>
        </p:nvSpPr>
        <p:spPr bwMode="auto">
          <a:xfrm rot="10800000" flipH="1">
            <a:off x="6057900" y="2287588"/>
            <a:ext cx="3175" cy="273050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68" name="Line 11"/>
          <p:cNvSpPr>
            <a:spLocks noChangeShapeType="1"/>
          </p:cNvSpPr>
          <p:nvPr/>
        </p:nvSpPr>
        <p:spPr bwMode="auto">
          <a:xfrm rot="10800000" flipH="1">
            <a:off x="6057900" y="1346200"/>
            <a:ext cx="3175" cy="452438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69" name="Line 12"/>
          <p:cNvSpPr>
            <a:spLocks noChangeShapeType="1"/>
          </p:cNvSpPr>
          <p:nvPr/>
        </p:nvSpPr>
        <p:spPr bwMode="auto">
          <a:xfrm>
            <a:off x="6835775" y="3062288"/>
            <a:ext cx="117475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9470" name="Group 17"/>
          <p:cNvGrpSpPr>
            <a:grpSpLocks/>
          </p:cNvGrpSpPr>
          <p:nvPr/>
        </p:nvGrpSpPr>
        <p:grpSpPr bwMode="auto">
          <a:xfrm>
            <a:off x="6948488" y="3038475"/>
            <a:ext cx="733425" cy="1020763"/>
            <a:chOff x="0" y="0"/>
            <a:chExt cx="462" cy="642"/>
          </a:xfrm>
        </p:grpSpPr>
        <p:sp>
          <p:nvSpPr>
            <p:cNvPr id="19482" name="Line 13"/>
            <p:cNvSpPr>
              <a:spLocks noChangeShapeType="1"/>
            </p:cNvSpPr>
            <p:nvPr/>
          </p:nvSpPr>
          <p:spPr bwMode="auto">
            <a:xfrm rot="10800000" flipH="1">
              <a:off x="0" y="12"/>
              <a:ext cx="44" cy="155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83" name="Freeform 14"/>
            <p:cNvSpPr>
              <a:spLocks/>
            </p:cNvSpPr>
            <p:nvPr/>
          </p:nvSpPr>
          <p:spPr bwMode="auto">
            <a:xfrm>
              <a:off x="342" y="0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84" name="Freeform 15"/>
            <p:cNvSpPr>
              <a:spLocks/>
            </p:cNvSpPr>
            <p:nvPr/>
          </p:nvSpPr>
          <p:spPr bwMode="auto">
            <a:xfrm rot="10800000" flipH="1">
              <a:off x="342" y="341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85" name="Line 16"/>
            <p:cNvSpPr>
              <a:spLocks noChangeShapeType="1"/>
            </p:cNvSpPr>
            <p:nvPr/>
          </p:nvSpPr>
          <p:spPr bwMode="auto">
            <a:xfrm>
              <a:off x="6" y="477"/>
              <a:ext cx="44" cy="154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471" name="Line 18"/>
          <p:cNvSpPr>
            <a:spLocks noChangeShapeType="1"/>
          </p:cNvSpPr>
          <p:nvPr/>
        </p:nvSpPr>
        <p:spPr bwMode="auto">
          <a:xfrm rot="10800000" flipH="1">
            <a:off x="6845300" y="4041775"/>
            <a:ext cx="117475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72" name="Rectangle 19"/>
          <p:cNvSpPr>
            <a:spLocks/>
          </p:cNvSpPr>
          <p:nvPr/>
        </p:nvSpPr>
        <p:spPr bwMode="auto">
          <a:xfrm>
            <a:off x="6832600" y="3251200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1.</a:t>
            </a:r>
          </a:p>
        </p:txBody>
      </p:sp>
      <p:sp>
        <p:nvSpPr>
          <p:cNvPr id="19473" name="Rectangle 20"/>
          <p:cNvSpPr>
            <a:spLocks/>
          </p:cNvSpPr>
          <p:nvPr/>
        </p:nvSpPr>
        <p:spPr bwMode="auto">
          <a:xfrm>
            <a:off x="7708900" y="3175000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2.</a:t>
            </a:r>
          </a:p>
        </p:txBody>
      </p:sp>
      <p:sp>
        <p:nvSpPr>
          <p:cNvPr id="19474" name="Rectangle 21"/>
          <p:cNvSpPr>
            <a:spLocks/>
          </p:cNvSpPr>
          <p:nvPr/>
        </p:nvSpPr>
        <p:spPr bwMode="auto">
          <a:xfrm>
            <a:off x="6604000" y="2743200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3.</a:t>
            </a:r>
          </a:p>
        </p:txBody>
      </p:sp>
      <p:sp>
        <p:nvSpPr>
          <p:cNvPr id="19475" name="Rectangle 22"/>
          <p:cNvSpPr>
            <a:spLocks/>
          </p:cNvSpPr>
          <p:nvPr/>
        </p:nvSpPr>
        <p:spPr bwMode="auto">
          <a:xfrm>
            <a:off x="5765800" y="1460500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4.</a:t>
            </a:r>
          </a:p>
        </p:txBody>
      </p:sp>
      <p:sp>
        <p:nvSpPr>
          <p:cNvPr id="19476" name="Rectangle 23"/>
          <p:cNvSpPr>
            <a:spLocks/>
          </p:cNvSpPr>
          <p:nvPr/>
        </p:nvSpPr>
        <p:spPr bwMode="auto">
          <a:xfrm>
            <a:off x="5765800" y="939800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5.</a:t>
            </a:r>
          </a:p>
        </p:txBody>
      </p:sp>
      <p:grpSp>
        <p:nvGrpSpPr>
          <p:cNvPr id="19477" name="Group 28"/>
          <p:cNvGrpSpPr>
            <a:grpSpLocks/>
          </p:cNvGrpSpPr>
          <p:nvPr/>
        </p:nvGrpSpPr>
        <p:grpSpPr bwMode="auto">
          <a:xfrm flipH="1">
            <a:off x="6134100" y="3035300"/>
            <a:ext cx="733425" cy="1019175"/>
            <a:chOff x="0" y="0"/>
            <a:chExt cx="462" cy="642"/>
          </a:xfrm>
        </p:grpSpPr>
        <p:sp>
          <p:nvSpPr>
            <p:cNvPr id="19478" name="Line 24"/>
            <p:cNvSpPr>
              <a:spLocks noChangeShapeType="1"/>
            </p:cNvSpPr>
            <p:nvPr/>
          </p:nvSpPr>
          <p:spPr bwMode="auto">
            <a:xfrm rot="10800000" flipH="1">
              <a:off x="0" y="12"/>
              <a:ext cx="44" cy="155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79" name="Freeform 25"/>
            <p:cNvSpPr>
              <a:spLocks/>
            </p:cNvSpPr>
            <p:nvPr/>
          </p:nvSpPr>
          <p:spPr bwMode="auto">
            <a:xfrm>
              <a:off x="342" y="0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80" name="Freeform 26"/>
            <p:cNvSpPr>
              <a:spLocks/>
            </p:cNvSpPr>
            <p:nvPr/>
          </p:nvSpPr>
          <p:spPr bwMode="auto">
            <a:xfrm rot="10800000" flipH="1">
              <a:off x="342" y="341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81" name="Line 27"/>
            <p:cNvSpPr>
              <a:spLocks noChangeShapeType="1"/>
            </p:cNvSpPr>
            <p:nvPr/>
          </p:nvSpPr>
          <p:spPr bwMode="auto">
            <a:xfrm>
              <a:off x="6" y="477"/>
              <a:ext cx="44" cy="154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374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oil_Legen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/>
          <a:stretch/>
        </p:blipFill>
        <p:spPr>
          <a:xfrm>
            <a:off x="8344394" y="2286002"/>
            <a:ext cx="794177" cy="2916298"/>
          </a:xfrm>
          <a:prstGeom prst="rect">
            <a:avLst/>
          </a:prstGeom>
        </p:spPr>
      </p:pic>
      <p:pic>
        <p:nvPicPr>
          <p:cNvPr id="19" name="Picture 18" descr="Coil_12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659" y="5097708"/>
            <a:ext cx="2996408" cy="1202668"/>
          </a:xfrm>
          <a:prstGeom prst="rect">
            <a:avLst/>
          </a:prstGeom>
        </p:spPr>
      </p:pic>
      <p:pic>
        <p:nvPicPr>
          <p:cNvPr id="18" name="Picture 17" descr="Coil_Cryo_Ass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659" y="3655065"/>
            <a:ext cx="2880771" cy="1223284"/>
          </a:xfrm>
          <a:prstGeom prst="rect">
            <a:avLst/>
          </a:prstGeom>
        </p:spPr>
      </p:pic>
      <p:pic>
        <p:nvPicPr>
          <p:cNvPr id="17" name="Picture 16" descr="Coil_RT_Ass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659" y="2284150"/>
            <a:ext cx="2820563" cy="12401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42164" y="3140407"/>
            <a:ext cx="15343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After CM assembly</a:t>
            </a:r>
          </a:p>
          <a:p>
            <a:pPr algn="ctr"/>
            <a:r>
              <a:rPr lang="en-US" sz="1100" dirty="0" smtClean="0"/>
              <a:t> at 293 K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302083" y="4616739"/>
            <a:ext cx="13085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At 1.9 K, I = 0 A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501482" y="6001716"/>
            <a:ext cx="906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0</a:t>
            </a:r>
            <a:r>
              <a:rPr lang="en-US" sz="1100" dirty="0" smtClean="0"/>
              <a:t> = 12 T</a:t>
            </a:r>
            <a:endParaRPr lang="en-US" sz="11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Concept: 2-in-1 FEA</a:t>
            </a:r>
            <a:endParaRPr lang="en-US" dirty="0"/>
          </a:p>
        </p:txBody>
      </p:sp>
      <p:pic>
        <p:nvPicPr>
          <p:cNvPr id="13" name="Picture 12" descr="Coil_Pres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028743"/>
            <a:ext cx="2637966" cy="110854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0570" y="1798673"/>
            <a:ext cx="13578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Under collaring</a:t>
            </a:r>
          </a:p>
          <a:p>
            <a:pPr algn="ctr"/>
            <a:r>
              <a:rPr lang="en-US" sz="1100" dirty="0" smtClean="0"/>
              <a:t>press</a:t>
            </a:r>
          </a:p>
        </p:txBody>
      </p:sp>
      <p:pic>
        <p:nvPicPr>
          <p:cNvPr id="15" name="Picture 14" descr="Coil_Collare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22" y="969585"/>
            <a:ext cx="2693292" cy="11376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53106" y="1845659"/>
            <a:ext cx="1207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After collaring</a:t>
            </a:r>
            <a:endParaRPr lang="en-US" sz="11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342449"/>
            <a:ext cx="5538441" cy="387023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77341" y="2173120"/>
            <a:ext cx="1057276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-138 </a:t>
            </a:r>
            <a:r>
              <a:rPr lang="en-US" sz="1400" b="1" dirty="0" err="1" smtClean="0">
                <a:solidFill>
                  <a:srgbClr val="0000FF"/>
                </a:solidFill>
              </a:rPr>
              <a:t>MPa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23"/>
          <p:cNvCxnSpPr>
            <a:stCxn id="22" idx="2"/>
          </p:cNvCxnSpPr>
          <p:nvPr/>
        </p:nvCxnSpPr>
        <p:spPr bwMode="auto">
          <a:xfrm>
            <a:off x="6905979" y="2480897"/>
            <a:ext cx="234243" cy="190810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494840" y="6324055"/>
            <a:ext cx="1057276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-138 </a:t>
            </a:r>
            <a:r>
              <a:rPr lang="en-US" sz="1400" b="1" dirty="0" err="1" smtClean="0">
                <a:solidFill>
                  <a:srgbClr val="0000FF"/>
                </a:solidFill>
              </a:rPr>
              <a:t>MPa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 bwMode="auto">
          <a:xfrm flipV="1">
            <a:off x="7552116" y="6263326"/>
            <a:ext cx="729198" cy="214618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8241612" y="2179869"/>
            <a:ext cx="724890" cy="369332"/>
          </a:xfrm>
          <a:prstGeom prst="rect">
            <a:avLst/>
          </a:prstGeom>
          <a:solidFill>
            <a:schemeClr val="bg1">
              <a:alpha val="9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-140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591007" y="4945863"/>
            <a:ext cx="327809" cy="369332"/>
          </a:xfrm>
          <a:prstGeom prst="rect">
            <a:avLst/>
          </a:prstGeom>
          <a:solidFill>
            <a:schemeClr val="bg1">
              <a:alpha val="9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07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07926" y="1302190"/>
            <a:ext cx="3046570" cy="1502108"/>
          </a:xfrm>
        </p:spPr>
        <p:txBody>
          <a:bodyPr/>
          <a:lstStyle/>
          <a:p>
            <a:r>
              <a:rPr lang="en-US" dirty="0" smtClean="0"/>
              <a:t>Validate assembly parameters</a:t>
            </a:r>
          </a:p>
          <a:p>
            <a:r>
              <a:rPr lang="en-US" dirty="0" smtClean="0"/>
              <a:t>Feed-back to FEA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model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9" name="Picture 8" descr="InstrCollarP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248" y="2789356"/>
            <a:ext cx="4187048" cy="3424316"/>
          </a:xfrm>
          <a:prstGeom prst="rect">
            <a:avLst/>
          </a:prstGeom>
        </p:spPr>
      </p:pic>
      <p:pic>
        <p:nvPicPr>
          <p:cNvPr id="10" name="Picture 9" descr="2012-07-17 09.10.5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6" t="5446" r="11438" b="10239"/>
          <a:stretch/>
        </p:blipFill>
        <p:spPr>
          <a:xfrm>
            <a:off x="76200" y="1244237"/>
            <a:ext cx="5123526" cy="496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4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2-in-1 End Support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 descr="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6" r="-5489"/>
          <a:stretch/>
        </p:blipFill>
        <p:spPr>
          <a:xfrm>
            <a:off x="5670746" y="804989"/>
            <a:ext cx="3168454" cy="2567403"/>
          </a:xfrm>
          <a:prstGeom prst="rect">
            <a:avLst/>
          </a:prstGeom>
        </p:spPr>
      </p:pic>
      <p:pic>
        <p:nvPicPr>
          <p:cNvPr id="11" name="Picture 10" descr="longi_2in1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05" t="41620" b="25095"/>
          <a:stretch/>
        </p:blipFill>
        <p:spPr>
          <a:xfrm>
            <a:off x="338031" y="838200"/>
            <a:ext cx="4906321" cy="5525117"/>
          </a:xfrm>
          <a:prstGeom prst="rect">
            <a:avLst/>
          </a:prstGeom>
        </p:spPr>
      </p:pic>
      <p:pic>
        <p:nvPicPr>
          <p:cNvPr id="8" name="Picture 7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746" y="3372392"/>
            <a:ext cx="2966139" cy="327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3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11TReview_Kokkinos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8" b="4128"/>
          <a:stretch>
            <a:fillRect/>
          </a:stretch>
        </p:blipFill>
        <p:spPr>
          <a:xfrm>
            <a:off x="449727" y="838201"/>
            <a:ext cx="8305801" cy="5715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Analysis of End Region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44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0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transfer of collaring force into the coils</a:t>
            </a:r>
          </a:p>
          <a:p>
            <a:r>
              <a:rPr lang="en-US" dirty="0" smtClean="0"/>
              <a:t>Allows using different pole for un-reacted/reacted coils</a:t>
            </a:r>
          </a:p>
          <a:p>
            <a:r>
              <a:rPr lang="en-US" dirty="0" smtClean="0"/>
              <a:t>More “knobs” for tuning the pre-load (poles &amp; mid-plane)</a:t>
            </a:r>
          </a:p>
          <a:p>
            <a:r>
              <a:rPr lang="en-US" dirty="0" smtClean="0"/>
              <a:t>Majority of the pre-stress by collaring</a:t>
            </a:r>
          </a:p>
          <a:p>
            <a:r>
              <a:rPr lang="en-US" dirty="0" smtClean="0"/>
              <a:t>Less sensitive to yoke-collar interface</a:t>
            </a:r>
          </a:p>
          <a:p>
            <a:r>
              <a:rPr lang="en-US" dirty="0" smtClean="0"/>
              <a:t>Smaller spring back after collaring</a:t>
            </a:r>
          </a:p>
          <a:p>
            <a:r>
              <a:rPr lang="en-US" dirty="0" smtClean="0"/>
              <a:t>Closed yoke gap at warm and at cold up to 12 T</a:t>
            </a:r>
          </a:p>
          <a:p>
            <a:r>
              <a:rPr lang="en-US" dirty="0" smtClean="0"/>
              <a:t>Easier to adapt for </a:t>
            </a:r>
            <a:r>
              <a:rPr lang="en-US" dirty="0" err="1" smtClean="0"/>
              <a:t>azim</a:t>
            </a:r>
            <a:r>
              <a:rPr lang="en-US" dirty="0" smtClean="0"/>
              <a:t>. coil size variations</a:t>
            </a:r>
          </a:p>
          <a:p>
            <a:r>
              <a:rPr lang="en-US" dirty="0" smtClean="0"/>
              <a:t>Top shims allows varying coil stress by 50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Less sensitive to friction thanks to the closed gap at RT</a:t>
            </a:r>
          </a:p>
          <a:p>
            <a:r>
              <a:rPr lang="en-US" dirty="0" smtClean="0"/>
              <a:t>Easier to instrument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Transition </a:t>
            </a:r>
            <a:r>
              <a:rPr lang="en-US" dirty="0">
                <a:solidFill>
                  <a:srgbClr val="FF0000"/>
                </a:solidFill>
              </a:rPr>
              <a:t>from transverse to axial loading in the ends</a:t>
            </a:r>
          </a:p>
          <a:p>
            <a:r>
              <a:rPr lang="en-US" dirty="0">
                <a:solidFill>
                  <a:srgbClr val="FF0000"/>
                </a:solidFill>
              </a:rPr>
              <a:t>Coil fabrication with temporary pole </a:t>
            </a:r>
            <a:r>
              <a:rPr lang="en-US" dirty="0" smtClean="0">
                <a:solidFill>
                  <a:srgbClr val="FF0000"/>
                </a:solidFill>
              </a:rPr>
              <a:t>pieces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</a:t>
            </a:r>
            <a:r>
              <a:rPr lang="en-US" dirty="0" smtClean="0">
                <a:solidFill>
                  <a:srgbClr val="0000FF"/>
                </a:solidFill>
              </a:rPr>
              <a:t>pros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tx2"/>
                </a:solidFill>
              </a:rPr>
              <a:t>cons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7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Coils more robust to handle</a:t>
            </a:r>
          </a:p>
          <a:p>
            <a:r>
              <a:rPr lang="en-US" dirty="0" smtClean="0"/>
              <a:t>Coils fabrication process easier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Monoblock</a:t>
            </a:r>
            <a:r>
              <a:rPr lang="en-US" dirty="0" smtClean="0"/>
              <a:t>” end region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coil stress during collaring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Majority </a:t>
            </a:r>
            <a:r>
              <a:rPr lang="en-US" dirty="0">
                <a:solidFill>
                  <a:srgbClr val="FF0000"/>
                </a:solidFill>
              </a:rPr>
              <a:t>of the pre-stress by yoke assembly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More complex yoke</a:t>
            </a:r>
            <a:r>
              <a:rPr lang="en-US" dirty="0">
                <a:solidFill>
                  <a:srgbClr val="FF0000"/>
                </a:solidFill>
              </a:rPr>
              <a:t>-collar </a:t>
            </a:r>
            <a:r>
              <a:rPr lang="en-US" dirty="0" smtClean="0">
                <a:solidFill>
                  <a:srgbClr val="FF0000"/>
                </a:solidFill>
              </a:rPr>
              <a:t>interface 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Larger stress gradients in the coils (bending)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Open yoke gap at warm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pole </a:t>
            </a:r>
            <a:r>
              <a:rPr lang="en-US" dirty="0" smtClean="0">
                <a:solidFill>
                  <a:srgbClr val="0000FF"/>
                </a:solidFill>
              </a:rPr>
              <a:t>pros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>
                <a:solidFill>
                  <a:schemeClr val="tx2"/>
                </a:solidFill>
              </a:rPr>
              <a:t>cons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0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dirty="0"/>
              <a:t>-in-1 </a:t>
            </a:r>
            <a:r>
              <a:rPr lang="en-US" dirty="0" smtClean="0"/>
              <a:t>(2 m) magnet </a:t>
            </a:r>
            <a:r>
              <a:rPr lang="en-US" dirty="0"/>
              <a:t>assembly </a:t>
            </a:r>
            <a:r>
              <a:rPr lang="en-US" dirty="0" smtClean="0"/>
              <a:t>and fabrication drawings being completed.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/>
              <a:t>-in-1 </a:t>
            </a:r>
            <a:r>
              <a:rPr lang="en-US" dirty="0" smtClean="0"/>
              <a:t>(2 m) magnet fabrication design being completed </a:t>
            </a:r>
          </a:p>
          <a:p>
            <a:endParaRPr lang="en-US" dirty="0" smtClean="0"/>
          </a:p>
          <a:p>
            <a:r>
              <a:rPr lang="en-US" dirty="0" smtClean="0"/>
              <a:t>Tooling design:</a:t>
            </a:r>
          </a:p>
          <a:p>
            <a:pPr lvl="1"/>
            <a:r>
              <a:rPr lang="en-US" dirty="0" smtClean="0"/>
              <a:t>Coil fabrication tooling competed</a:t>
            </a:r>
          </a:p>
          <a:p>
            <a:pPr lvl="1"/>
            <a:r>
              <a:rPr lang="en-US" dirty="0" smtClean="0"/>
              <a:t>Coil assembly tooling completed</a:t>
            </a:r>
          </a:p>
          <a:p>
            <a:pPr lvl="1"/>
            <a:r>
              <a:rPr lang="en-US" dirty="0" smtClean="0"/>
              <a:t>Collaring tooling completed</a:t>
            </a:r>
          </a:p>
          <a:p>
            <a:pPr lvl="1"/>
            <a:r>
              <a:rPr lang="en-US" dirty="0" smtClean="0"/>
              <a:t>Yoke stacking tooling completed</a:t>
            </a:r>
          </a:p>
          <a:p>
            <a:pPr lvl="1"/>
            <a:r>
              <a:rPr lang="en-US" dirty="0" smtClean="0"/>
              <a:t>Cold mass assembly tooling in progress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5.5 </a:t>
            </a:r>
            <a:r>
              <a:rPr lang="en-US" dirty="0"/>
              <a:t>m long tooling </a:t>
            </a:r>
            <a:r>
              <a:rPr lang="en-US" dirty="0" smtClean="0"/>
              <a:t>design in progress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            </a:t>
            </a:r>
            <a:fld id="{676F3EFD-C057-1140-A4AF-63009F0726D5}" type="slidenum">
              <a:rPr lang="en-US" smtClean="0"/>
              <a:pPr>
                <a:defRPr/>
              </a:pPr>
              <a:t>47</a:t>
            </a:fld>
            <a:endParaRPr lang="en-US" sz="1400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St. steel </a:t>
            </a:r>
            <a:r>
              <a:rPr lang="en-US" dirty="0" smtClean="0">
                <a:solidFill>
                  <a:srgbClr val="008000"/>
                </a:solidFill>
              </a:rPr>
              <a:t>end spacers </a:t>
            </a:r>
            <a:r>
              <a:rPr lang="en-US" dirty="0" smtClean="0"/>
              <a:t>made by SLS </a:t>
            </a:r>
          </a:p>
          <a:p>
            <a:r>
              <a:rPr lang="en-US" dirty="0" smtClean="0"/>
              <a:t>ODS </a:t>
            </a:r>
            <a:r>
              <a:rPr lang="en-US" dirty="0"/>
              <a:t>copper alloy based </a:t>
            </a:r>
            <a:r>
              <a:rPr lang="en-US" dirty="0">
                <a:solidFill>
                  <a:srgbClr val="008000"/>
                </a:solidFill>
              </a:rPr>
              <a:t>wedges </a:t>
            </a:r>
            <a:r>
              <a:rPr lang="en-US" dirty="0"/>
              <a:t>(</a:t>
            </a:r>
            <a:r>
              <a:rPr lang="en-US" dirty="0" err="1"/>
              <a:t>Discup</a:t>
            </a:r>
            <a:r>
              <a:rPr lang="en-US" dirty="0"/>
              <a:t> C3/30 material) expected </a:t>
            </a:r>
            <a:r>
              <a:rPr lang="en-US" dirty="0" smtClean="0"/>
              <a:t>October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Collar </a:t>
            </a:r>
            <a:r>
              <a:rPr lang="en-US" dirty="0"/>
              <a:t>laminations </a:t>
            </a:r>
            <a:r>
              <a:rPr lang="en-US" dirty="0" smtClean="0"/>
              <a:t>(EDM) for the </a:t>
            </a:r>
            <a:r>
              <a:rPr lang="en-US" dirty="0"/>
              <a:t>aperture </a:t>
            </a:r>
            <a:r>
              <a:rPr lang="en-US" dirty="0" smtClean="0"/>
              <a:t>#1 delivered and in QC. Order for fine-blanking collars for aperture #2 </a:t>
            </a:r>
            <a:r>
              <a:rPr lang="en-US" dirty="0"/>
              <a:t>to </a:t>
            </a:r>
            <a:r>
              <a:rPr lang="en-US" dirty="0" smtClean="0"/>
              <a:t>#5 being raised.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1-in-1 yoke </a:t>
            </a:r>
            <a:r>
              <a:rPr lang="en-US" dirty="0" smtClean="0"/>
              <a:t>laminations delivered, order for </a:t>
            </a:r>
            <a:r>
              <a:rPr lang="en-US" dirty="0" smtClean="0">
                <a:solidFill>
                  <a:srgbClr val="008000"/>
                </a:solidFill>
              </a:rPr>
              <a:t>2-</a:t>
            </a:r>
            <a:r>
              <a:rPr lang="en-US" dirty="0">
                <a:solidFill>
                  <a:srgbClr val="008000"/>
                </a:solidFill>
              </a:rPr>
              <a:t>in-1 yoke </a:t>
            </a:r>
            <a:r>
              <a:rPr lang="en-US" dirty="0" smtClean="0"/>
              <a:t>laminations to raise once FNAL design completed</a:t>
            </a:r>
          </a:p>
          <a:p>
            <a:r>
              <a:rPr lang="en-US" dirty="0" smtClean="0"/>
              <a:t>Order for the </a:t>
            </a:r>
            <a:r>
              <a:rPr lang="en-US" dirty="0" smtClean="0">
                <a:solidFill>
                  <a:srgbClr val="008000"/>
                </a:solidFill>
              </a:rPr>
              <a:t>outer shells </a:t>
            </a:r>
            <a:r>
              <a:rPr lang="en-US" dirty="0" smtClean="0"/>
              <a:t>raised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008000"/>
                </a:solidFill>
              </a:rPr>
              <a:t>Winding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and </a:t>
            </a:r>
            <a:r>
              <a:rPr lang="en-US" dirty="0" smtClean="0">
                <a:solidFill>
                  <a:srgbClr val="008000"/>
                </a:solidFill>
              </a:rPr>
              <a:t>curing</a:t>
            </a:r>
            <a:r>
              <a:rPr lang="en-US" dirty="0" smtClean="0"/>
              <a:t> tooling operational</a:t>
            </a:r>
            <a:endParaRPr lang="en-US" dirty="0"/>
          </a:p>
          <a:p>
            <a:r>
              <a:rPr lang="en-US" dirty="0" smtClean="0">
                <a:solidFill>
                  <a:srgbClr val="008000"/>
                </a:solidFill>
              </a:rPr>
              <a:t>Reaction</a:t>
            </a:r>
            <a:r>
              <a:rPr lang="en-US" dirty="0" smtClean="0"/>
              <a:t> </a:t>
            </a:r>
            <a:r>
              <a:rPr lang="en-US" dirty="0"/>
              <a:t>tooling </a:t>
            </a:r>
            <a:r>
              <a:rPr lang="en-US" dirty="0" smtClean="0"/>
              <a:t>delivered</a:t>
            </a:r>
          </a:p>
          <a:p>
            <a:r>
              <a:rPr lang="en-US" dirty="0" smtClean="0"/>
              <a:t>Reaction </a:t>
            </a:r>
            <a:r>
              <a:rPr lang="en-US" dirty="0">
                <a:solidFill>
                  <a:srgbClr val="008000"/>
                </a:solidFill>
              </a:rPr>
              <a:t>furnace</a:t>
            </a:r>
            <a:r>
              <a:rPr lang="en-US" dirty="0"/>
              <a:t> commissioning </a:t>
            </a:r>
            <a:r>
              <a:rPr lang="en-US" dirty="0" smtClean="0"/>
              <a:t>early October</a:t>
            </a:r>
            <a:endParaRPr lang="en-US" dirty="0"/>
          </a:p>
          <a:p>
            <a:r>
              <a:rPr lang="en-US" dirty="0" smtClean="0">
                <a:solidFill>
                  <a:srgbClr val="008000"/>
                </a:solidFill>
              </a:rPr>
              <a:t>Vacuum impregnation </a:t>
            </a:r>
            <a:r>
              <a:rPr lang="en-US" dirty="0">
                <a:solidFill>
                  <a:srgbClr val="008000"/>
                </a:solidFill>
              </a:rPr>
              <a:t>tooling </a:t>
            </a:r>
            <a:r>
              <a:rPr lang="en-US" dirty="0" smtClean="0"/>
              <a:t>expected early October</a:t>
            </a:r>
          </a:p>
          <a:p>
            <a:r>
              <a:rPr lang="en-US" dirty="0" smtClean="0"/>
              <a:t>Vacuum impregnation system commissioning early October</a:t>
            </a:r>
          </a:p>
          <a:p>
            <a:r>
              <a:rPr lang="en-US" dirty="0" smtClean="0"/>
              <a:t>All </a:t>
            </a:r>
            <a:r>
              <a:rPr lang="en-US" dirty="0" smtClean="0">
                <a:solidFill>
                  <a:srgbClr val="008000"/>
                </a:solidFill>
              </a:rPr>
              <a:t>handling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8000"/>
                </a:solidFill>
              </a:rPr>
              <a:t>collaring</a:t>
            </a:r>
            <a:r>
              <a:rPr lang="en-US" dirty="0" smtClean="0"/>
              <a:t> tooling expected by Mid-October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            </a:t>
            </a:r>
            <a:fld id="{676F3EFD-C057-1140-A4AF-63009F0726D5}" type="slidenum">
              <a:rPr lang="en-US" smtClean="0"/>
              <a:pPr>
                <a:defRPr/>
              </a:pPr>
              <a:t>48</a:t>
            </a:fld>
            <a:endParaRPr lang="en-US" sz="1400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5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FNAL Vector traveller system was implemented at CERN</a:t>
            </a:r>
          </a:p>
          <a:p>
            <a:endParaRPr lang="en-US" dirty="0" smtClean="0"/>
          </a:p>
          <a:p>
            <a:r>
              <a:rPr lang="en-US" dirty="0" smtClean="0"/>
              <a:t>Procedures and travellers are being written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currently rely on CERN central metrology services</a:t>
            </a:r>
          </a:p>
          <a:p>
            <a:endParaRPr lang="en-US" dirty="0" smtClean="0"/>
          </a:p>
          <a:p>
            <a:r>
              <a:rPr lang="en-US" dirty="0" smtClean="0"/>
              <a:t>Dimensional control systems for Nb</a:t>
            </a:r>
            <a:r>
              <a:rPr lang="en-US" baseline="-25000" dirty="0" smtClean="0"/>
              <a:t>3</a:t>
            </a:r>
            <a:r>
              <a:rPr lang="en-US" dirty="0" smtClean="0"/>
              <a:t>Sn coils are being investigated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&amp; Documentation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1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28339" y="744487"/>
            <a:ext cx="4161955" cy="5808713"/>
          </a:xfrm>
        </p:spPr>
        <p:txBody>
          <a:bodyPr/>
          <a:lstStyle/>
          <a:p>
            <a:r>
              <a:rPr lang="en-US" dirty="0" smtClean="0"/>
              <a:t>Separate collared coils</a:t>
            </a:r>
          </a:p>
          <a:p>
            <a:pPr lvl="1"/>
            <a:r>
              <a:rPr lang="en-US" dirty="0"/>
              <a:t>Most of the coil pre-stress obtained by collaring</a:t>
            </a:r>
          </a:p>
          <a:p>
            <a:pPr lvl="1"/>
            <a:r>
              <a:rPr lang="en-US" dirty="0" smtClean="0"/>
              <a:t>Symmetric loading</a:t>
            </a:r>
          </a:p>
          <a:p>
            <a:pPr lvl="1"/>
            <a:r>
              <a:rPr lang="en-US" dirty="0" smtClean="0"/>
              <a:t>Better control of pre-stress</a:t>
            </a:r>
          </a:p>
          <a:p>
            <a:pPr lvl="1"/>
            <a:r>
              <a:rPr lang="en-US" dirty="0" smtClean="0"/>
              <a:t>Testing </a:t>
            </a:r>
            <a:r>
              <a:rPr lang="en-US" dirty="0"/>
              <a:t>of collared coils in 1-in-1 </a:t>
            </a:r>
            <a:r>
              <a:rPr lang="en-US" dirty="0" smtClean="0"/>
              <a:t>structure</a:t>
            </a:r>
          </a:p>
          <a:p>
            <a:r>
              <a:rPr lang="en-US" dirty="0" smtClean="0"/>
              <a:t>Vertically split yoke </a:t>
            </a:r>
          </a:p>
          <a:p>
            <a:pPr lvl="1"/>
            <a:r>
              <a:rPr lang="en-US" dirty="0" smtClean="0"/>
              <a:t>Assembly process less influenced by friction (vs. horizontal split)</a:t>
            </a:r>
          </a:p>
          <a:p>
            <a:pPr lvl="1"/>
            <a:r>
              <a:rPr lang="en-US" dirty="0" smtClean="0"/>
              <a:t>Closed gap at RT and up to 12 T to provide rigid support for the collared coil</a:t>
            </a:r>
          </a:p>
          <a:p>
            <a:pPr lvl="1"/>
            <a:r>
              <a:rPr lang="en-US" dirty="0" smtClean="0"/>
              <a:t>Better controlled (collared) coil deformation</a:t>
            </a:r>
          </a:p>
          <a:p>
            <a:r>
              <a:rPr lang="en-US" dirty="0" smtClean="0"/>
              <a:t>Welded stainless steel skin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Features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2in1_Assy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r="18124"/>
          <a:stretch/>
        </p:blipFill>
        <p:spPr>
          <a:xfrm>
            <a:off x="76200" y="1380572"/>
            <a:ext cx="4832424" cy="48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583096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Practice coils (2 m)</a:t>
            </a:r>
          </a:p>
          <a:p>
            <a:pPr lvl="1"/>
            <a:r>
              <a:rPr lang="en-US" dirty="0" smtClean="0"/>
              <a:t>Practice coils #1-#2 (Cu) 				Jun..Sep-12</a:t>
            </a:r>
          </a:p>
          <a:p>
            <a:pPr lvl="1"/>
            <a:r>
              <a:rPr lang="en-US" dirty="0"/>
              <a:t>Practice </a:t>
            </a:r>
            <a:r>
              <a:rPr lang="en-US" dirty="0" smtClean="0"/>
              <a:t>coil #3 (cored ITER Nb</a:t>
            </a:r>
            <a:r>
              <a:rPr lang="en-US" baseline="-25000" dirty="0" smtClean="0"/>
              <a:t>3</a:t>
            </a:r>
            <a:r>
              <a:rPr lang="en-US" dirty="0" smtClean="0"/>
              <a:t>Sn) </a:t>
            </a:r>
            <a:r>
              <a:rPr lang="en-US" dirty="0"/>
              <a:t>		</a:t>
            </a:r>
            <a:r>
              <a:rPr lang="en-US" dirty="0" smtClean="0"/>
              <a:t>	Oct..Nov-12</a:t>
            </a:r>
          </a:p>
          <a:p>
            <a:pPr lvl="1"/>
            <a:r>
              <a:rPr lang="en-US" dirty="0"/>
              <a:t>Practice coil </a:t>
            </a:r>
            <a:r>
              <a:rPr lang="en-US" dirty="0" smtClean="0"/>
              <a:t>#4 (cored LARP RRP 54/61) </a:t>
            </a:r>
            <a:r>
              <a:rPr lang="en-US" dirty="0"/>
              <a:t>		</a:t>
            </a:r>
            <a:r>
              <a:rPr lang="en-US" dirty="0" smtClean="0"/>
              <a:t>Nov..Jan-</a:t>
            </a:r>
            <a:r>
              <a:rPr lang="en-US" dirty="0"/>
              <a:t>12</a:t>
            </a:r>
          </a:p>
          <a:p>
            <a:pPr lvl="1"/>
            <a:r>
              <a:rPr lang="en-US" dirty="0" smtClean="0"/>
              <a:t>Mirror test @FNAL (TBC)				Feb-12</a:t>
            </a:r>
          </a:p>
          <a:p>
            <a:r>
              <a:rPr lang="en-US" dirty="0" smtClean="0"/>
              <a:t>2-in-1 Demonstrator (2 m)</a:t>
            </a:r>
          </a:p>
          <a:p>
            <a:pPr lvl="1"/>
            <a:r>
              <a:rPr lang="en-US" dirty="0" smtClean="0"/>
              <a:t>Coils for aperture-1 (cored RRP 108/127)		Jan..Apr-13</a:t>
            </a:r>
          </a:p>
          <a:p>
            <a:pPr lvl="1"/>
            <a:r>
              <a:rPr lang="en-US" dirty="0" smtClean="0"/>
              <a:t>1-in-1 assembly and test				Q2-13</a:t>
            </a:r>
          </a:p>
          <a:p>
            <a:pPr lvl="1"/>
            <a:r>
              <a:rPr lang="en-US" dirty="0" smtClean="0"/>
              <a:t>Coils for aperture-2 (cored PIT)			May..Jul-13</a:t>
            </a:r>
          </a:p>
          <a:p>
            <a:pPr lvl="1"/>
            <a:r>
              <a:rPr lang="en-US" dirty="0" smtClean="0"/>
              <a:t>1-in-1 assembly and test				Q3-13</a:t>
            </a:r>
          </a:p>
          <a:p>
            <a:pPr lvl="1"/>
            <a:r>
              <a:rPr lang="en-US" dirty="0" smtClean="0"/>
              <a:t>2-in-1 assembly and test				Q4-13</a:t>
            </a:r>
          </a:p>
          <a:p>
            <a:pPr lvl="1"/>
            <a:r>
              <a:rPr lang="en-US" dirty="0" smtClean="0"/>
              <a:t>Eventual coil design update (?)			</a:t>
            </a:r>
            <a:r>
              <a:rPr lang="en-US" dirty="0"/>
              <a:t>Q4-13..Q1-</a:t>
            </a:r>
            <a:r>
              <a:rPr lang="en-US" dirty="0" smtClean="0"/>
              <a:t>14</a:t>
            </a:r>
          </a:p>
          <a:p>
            <a:pPr lvl="1"/>
            <a:endParaRPr lang="en-US" dirty="0" smtClean="0"/>
          </a:p>
          <a:p>
            <a:r>
              <a:rPr lang="en-US" sz="1900" i="1" dirty="0" smtClean="0"/>
              <a:t>5.5 m prototype magnet (Preliminary)</a:t>
            </a:r>
          </a:p>
          <a:p>
            <a:pPr lvl="1"/>
            <a:r>
              <a:rPr lang="en-US" sz="1600" dirty="0">
                <a:solidFill>
                  <a:srgbClr val="008000"/>
                </a:solidFill>
              </a:rPr>
              <a:t>Selection of mechanical concept			</a:t>
            </a:r>
            <a:r>
              <a:rPr lang="en-US" sz="1600" dirty="0" smtClean="0">
                <a:solidFill>
                  <a:srgbClr val="008000"/>
                </a:solidFill>
              </a:rPr>
              <a:t>Q1-14</a:t>
            </a:r>
            <a:r>
              <a:rPr lang="en-US" sz="1600" dirty="0" smtClean="0"/>
              <a:t> </a:t>
            </a:r>
            <a:endParaRPr lang="en-US" sz="1600" dirty="0"/>
          </a:p>
          <a:p>
            <a:pPr lvl="1"/>
            <a:r>
              <a:rPr lang="en-US" sz="1700" i="1" dirty="0" smtClean="0"/>
              <a:t>Tooling commissioning				Q4-13..Q1-14</a:t>
            </a:r>
          </a:p>
          <a:p>
            <a:pPr lvl="1"/>
            <a:r>
              <a:rPr lang="en-US" sz="1700" i="1" dirty="0" smtClean="0"/>
              <a:t>Practice coil (Cu)					Q1-14</a:t>
            </a:r>
          </a:p>
          <a:p>
            <a:pPr lvl="1"/>
            <a:r>
              <a:rPr lang="en-US" sz="1700" i="1" dirty="0" smtClean="0"/>
              <a:t>Practice coil (Nb</a:t>
            </a:r>
            <a:r>
              <a:rPr lang="en-US" sz="1700" i="1" baseline="-25000" dirty="0" smtClean="0"/>
              <a:t>3</a:t>
            </a:r>
            <a:r>
              <a:rPr lang="en-US" sz="1700" i="1" dirty="0" smtClean="0"/>
              <a:t>Sn)					Q2-14</a:t>
            </a:r>
          </a:p>
          <a:p>
            <a:pPr lvl="1"/>
            <a:r>
              <a:rPr lang="en-US" sz="1700" i="1" dirty="0" smtClean="0"/>
              <a:t>Coils for aperture-1 &amp; mirror tests			Q4-14</a:t>
            </a:r>
          </a:p>
          <a:p>
            <a:pPr lvl="1"/>
            <a:r>
              <a:rPr lang="en-US" sz="1700" i="1" dirty="0" smtClean="0"/>
              <a:t>Collared coil					Q1-15</a:t>
            </a:r>
          </a:p>
          <a:p>
            <a:pPr lvl="1"/>
            <a:r>
              <a:rPr lang="en-US" sz="1700" i="1" dirty="0" smtClean="0"/>
              <a:t>2-in-1 cold-mass and </a:t>
            </a:r>
            <a:r>
              <a:rPr lang="en-US" sz="1700" i="1" dirty="0" err="1" smtClean="0"/>
              <a:t>cryo</a:t>
            </a:r>
            <a:r>
              <a:rPr lang="en-US" sz="1700" i="1" dirty="0" smtClean="0"/>
              <a:t>-magnet			Q3-15</a:t>
            </a:r>
          </a:p>
          <a:p>
            <a:pPr lvl="1"/>
            <a:r>
              <a:rPr lang="en-US" sz="1700" i="1" dirty="0" smtClean="0"/>
              <a:t>Cold test						Q4-15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            </a:t>
            </a:r>
            <a:fld id="{676F3EFD-C057-1140-A4AF-63009F0726D5}" type="slidenum">
              <a:rPr lang="en-US" smtClean="0"/>
              <a:pPr>
                <a:defRPr/>
              </a:pPr>
              <a:t>50</a:t>
            </a:fld>
            <a:endParaRPr lang="en-US" sz="1400" smtClean="0"/>
          </a:p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2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Analysis tools (Quench and persistent currents)</a:t>
            </a:r>
          </a:p>
          <a:p>
            <a:r>
              <a:rPr lang="en-US" dirty="0" smtClean="0"/>
              <a:t>Strand </a:t>
            </a:r>
          </a:p>
          <a:p>
            <a:r>
              <a:rPr lang="en-US" dirty="0" smtClean="0"/>
              <a:t>Cored cable</a:t>
            </a:r>
          </a:p>
          <a:p>
            <a:r>
              <a:rPr lang="en-US" dirty="0" smtClean="0"/>
              <a:t>Cable insulation</a:t>
            </a:r>
          </a:p>
          <a:p>
            <a:r>
              <a:rPr lang="en-US" dirty="0" smtClean="0"/>
              <a:t>End spacers</a:t>
            </a:r>
          </a:p>
          <a:p>
            <a:r>
              <a:rPr lang="en-US" dirty="0" smtClean="0"/>
              <a:t>Wedge material</a:t>
            </a:r>
          </a:p>
          <a:p>
            <a:r>
              <a:rPr lang="en-US" dirty="0" smtClean="0"/>
              <a:t>Inter-layer heater</a:t>
            </a:r>
          </a:p>
          <a:p>
            <a:r>
              <a:rPr lang="en-US" dirty="0" smtClean="0"/>
              <a:t>Internal splice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R&amp;D 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9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Pole loading concept provides several important engineering features: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fficient transfer of the collaring force into the coils.</a:t>
            </a:r>
          </a:p>
          <a:p>
            <a:pPr lvl="1"/>
            <a:r>
              <a:rPr lang="en-US" dirty="0" smtClean="0"/>
              <a:t>Good control and easy adjustment of the assembly parameters</a:t>
            </a:r>
          </a:p>
          <a:p>
            <a:pPr lvl="1"/>
            <a:r>
              <a:rPr lang="en-US" dirty="0" smtClean="0"/>
              <a:t>Minimal bending of the coils</a:t>
            </a:r>
          </a:p>
          <a:p>
            <a:r>
              <a:rPr lang="en-US" dirty="0" smtClean="0"/>
              <a:t>Coil technology transfer from FNAL well in progress</a:t>
            </a:r>
          </a:p>
          <a:p>
            <a:pPr lvl="1"/>
            <a:r>
              <a:rPr lang="en-US" dirty="0" smtClean="0"/>
              <a:t>Very fast tooling design phase</a:t>
            </a:r>
          </a:p>
          <a:p>
            <a:pPr lvl="1"/>
            <a:r>
              <a:rPr lang="en-US" dirty="0" smtClean="0"/>
              <a:t>Very much shortened “trial-and-error” period</a:t>
            </a:r>
          </a:p>
          <a:p>
            <a:pPr lvl="1"/>
            <a:r>
              <a:rPr lang="en-US" dirty="0" smtClean="0"/>
              <a:t>Existing procedures based on US HFM projects experience</a:t>
            </a:r>
          </a:p>
          <a:p>
            <a:pPr lvl="1"/>
            <a:r>
              <a:rPr lang="en-US" dirty="0" smtClean="0"/>
              <a:t>Very open communication and sharing of information in both ways</a:t>
            </a:r>
          </a:p>
          <a:p>
            <a:r>
              <a:rPr lang="en-US" dirty="0" smtClean="0"/>
              <a:t>Coil fabrication is in progress at CERN</a:t>
            </a:r>
          </a:p>
          <a:p>
            <a:r>
              <a:rPr lang="en-US" dirty="0" smtClean="0"/>
              <a:t>All key components and tooling for the 2 m model magnet construction in procurement</a:t>
            </a:r>
          </a:p>
          <a:p>
            <a:r>
              <a:rPr lang="en-US" dirty="0" smtClean="0"/>
              <a:t>Construction and test plan has been established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8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eriod"/>
            </a:pPr>
            <a:r>
              <a:rPr lang="en-US" dirty="0" smtClean="0"/>
              <a:t>Has </a:t>
            </a:r>
            <a:r>
              <a:rPr lang="en-US" dirty="0"/>
              <a:t>technology transfer from FNAL to CERN started in earnest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Yes: Coil fabrication technology, traveller system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b. Have the lessons learned in the Phase 1 been used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Coil fabrication tooling concept same as at FNAL</a:t>
            </a:r>
          </a:p>
          <a:p>
            <a:pPr lvl="1"/>
            <a:r>
              <a:rPr lang="en-US" dirty="0" smtClean="0"/>
              <a:t>End spacer iterations</a:t>
            </a:r>
          </a:p>
          <a:p>
            <a:pPr lvl="1"/>
            <a:r>
              <a:rPr lang="en-US" dirty="0" smtClean="0"/>
              <a:t>Cable development jointly between CERN and FNAL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c. Have plans been made for development and decision making process of any possible alternative design for coils and/or mechanical structure</a:t>
            </a:r>
            <a:r>
              <a:rPr lang="en-US" dirty="0" smtClean="0"/>
              <a:t>?</a:t>
            </a:r>
          </a:p>
          <a:p>
            <a:pPr marL="685800" lvl="1"/>
            <a:r>
              <a:rPr lang="en-US" dirty="0" smtClean="0"/>
              <a:t>We first </a:t>
            </a:r>
            <a:r>
              <a:rPr lang="en-US" dirty="0"/>
              <a:t>have </a:t>
            </a:r>
            <a:r>
              <a:rPr lang="en-US" dirty="0" smtClean="0"/>
              <a:t>to build and successfully test both FNAL and CERN 2-in-1 demonstrators. Topic of the 2-in-1 review.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d. Are plans ready for CERN to proceed with coils and cold masses material procurement, construction and testing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All tooling and key components in procurement, </a:t>
            </a:r>
          </a:p>
          <a:p>
            <a:pPr lvl="1"/>
            <a:r>
              <a:rPr lang="en-US" dirty="0" smtClean="0"/>
              <a:t>practice coils in progress</a:t>
            </a:r>
          </a:p>
          <a:p>
            <a:pPr lvl="1"/>
            <a:r>
              <a:rPr lang="en-US" dirty="0" smtClean="0"/>
              <a:t>See milestones...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to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65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FEA: Material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91E69D-84B5-164A-83A5-E5322A9DF1F9}" type="slidenum">
              <a:rPr lang="en-US"/>
              <a:pPr>
                <a:defRPr/>
              </a:pPr>
              <a:t>54</a:t>
            </a:fld>
            <a:endParaRPr lang="en-US"/>
          </a:p>
        </p:txBody>
      </p:sp>
      <p:pic>
        <p:nvPicPr>
          <p:cNvPr id="15362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607779"/>
              </p:ext>
            </p:extLst>
          </p:nvPr>
        </p:nvGraphicFramePr>
        <p:xfrm>
          <a:off x="237391" y="1101324"/>
          <a:ext cx="8688507" cy="4999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143"/>
                <a:gridCol w="1784143"/>
                <a:gridCol w="2057878"/>
                <a:gridCol w="1324642"/>
                <a:gridCol w="1737701"/>
              </a:tblGrid>
              <a:tr h="1160399"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Structure</a:t>
                      </a:r>
                      <a:endParaRPr lang="en-US" sz="16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Material</a:t>
                      </a:r>
                      <a:endParaRPr lang="en-US" sz="16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Thermal contraction (300-2 K) mm/m</a:t>
                      </a:r>
                      <a:endParaRPr lang="en-US" sz="16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E modulus</a:t>
                      </a:r>
                      <a:br>
                        <a:rPr lang="en-US" sz="1600" b="1" i="0" dirty="0" smtClean="0"/>
                      </a:br>
                      <a:r>
                        <a:rPr lang="en-US" sz="1600" b="1" i="0" dirty="0" err="1" smtClean="0"/>
                        <a:t>Gpa</a:t>
                      </a:r>
                      <a:r>
                        <a:rPr lang="en-US" sz="1600" b="1" i="0" dirty="0" smtClean="0"/>
                        <a:t/>
                      </a:r>
                      <a:br>
                        <a:rPr lang="en-US" sz="1600" b="1" i="0" dirty="0" smtClean="0"/>
                      </a:br>
                      <a:r>
                        <a:rPr lang="en-US" sz="1600" b="1" i="0" dirty="0" smtClean="0"/>
                        <a:t>warm</a:t>
                      </a:r>
                      <a:endParaRPr lang="en-US" sz="16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/>
                        <a:t>E modulus</a:t>
                      </a:r>
                      <a:br>
                        <a:rPr lang="en-US" sz="1600" b="1" i="0" dirty="0" smtClean="0"/>
                      </a:br>
                      <a:r>
                        <a:rPr lang="en-US" sz="1600" b="1" i="0" dirty="0" err="1" smtClean="0"/>
                        <a:t>Gpa</a:t>
                      </a:r>
                      <a:r>
                        <a:rPr lang="en-US" sz="1600" b="1" i="0" dirty="0" smtClean="0"/>
                        <a:t/>
                      </a:r>
                      <a:br>
                        <a:rPr lang="en-US" sz="1600" b="1" i="0" dirty="0" smtClean="0"/>
                      </a:br>
                      <a:r>
                        <a:rPr lang="en-US" sz="1600" b="1" i="0" dirty="0" smtClean="0"/>
                        <a:t>cold</a:t>
                      </a:r>
                    </a:p>
                    <a:p>
                      <a:endParaRPr lang="en-US" sz="16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</a:tr>
              <a:tr h="6952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impregnated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Nb</a:t>
                      </a:r>
                      <a:r>
                        <a:rPr lang="en-US" sz="1600" baseline="-25000" dirty="0" smtClean="0"/>
                        <a:t>3</a:t>
                      </a:r>
                      <a:r>
                        <a:rPr lang="en-US" sz="1600" dirty="0" smtClean="0"/>
                        <a:t>Sn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3.3/2.9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(rad./</a:t>
                      </a:r>
                      <a:r>
                        <a:rPr lang="en-US" sz="1600" dirty="0" err="1" smtClean="0"/>
                        <a:t>azi</a:t>
                      </a:r>
                      <a:r>
                        <a:rPr lang="en-US" sz="1600" dirty="0" smtClean="0"/>
                        <a:t>.)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63634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Wedge pole loading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ODS Cu-alloy, </a:t>
                      </a:r>
                      <a:r>
                        <a:rPr lang="en-US" sz="1600" baseline="0" dirty="0" err="1" smtClean="0"/>
                        <a:t>Discup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3.3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63634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Wedge </a:t>
                      </a:r>
                      <a:r>
                        <a:rPr lang="en-US" sz="1600" dirty="0" err="1" smtClean="0"/>
                        <a:t>inte</a:t>
                      </a:r>
                      <a:r>
                        <a:rPr lang="en-US" sz="1600" dirty="0" smtClean="0"/>
                        <a:t>-</a:t>
                      </a:r>
                      <a:r>
                        <a:rPr lang="en-US" sz="1600" baseline="0" dirty="0" smtClean="0"/>
                        <a:t> grated pole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316L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2.9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3743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Central</a:t>
                      </a:r>
                      <a:r>
                        <a:rPr lang="en-US" sz="1600" baseline="0" dirty="0" smtClean="0"/>
                        <a:t> post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Ti-6Al-4V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1.7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3743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Collar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YUS 130S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2.9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3743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Nitronic</a:t>
                      </a:r>
                      <a:r>
                        <a:rPr lang="en-US" sz="1600" dirty="0" smtClean="0"/>
                        <a:t> 40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2.64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3743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Yoke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Soft iron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2.05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210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3743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Shell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304L/316L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2.9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215</a:t>
                      </a:r>
                      <a:endParaRPr lang="en-US" sz="16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31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FEA Model Under the Collaring Press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05A5-1C73-0C47-B4A4-0D3A09E66FAF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838200"/>
            <a:ext cx="8305800" cy="57150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Integrated pole concept</a:t>
            </a:r>
            <a:r>
              <a:rPr lang="en-US" dirty="0"/>
              <a:t>	</a:t>
            </a:r>
            <a:r>
              <a:rPr lang="en-US" dirty="0" smtClean="0"/>
              <a:t>	Pole-loading concept</a:t>
            </a:r>
          </a:p>
        </p:txBody>
      </p:sp>
      <p:pic>
        <p:nvPicPr>
          <p:cNvPr id="20482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8" name="Picture 3" descr="FNAL_Collarin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640263"/>
            <a:ext cx="3133725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9" name="Group 2"/>
          <p:cNvGrpSpPr>
            <a:grpSpLocks/>
          </p:cNvGrpSpPr>
          <p:nvPr/>
        </p:nvGrpSpPr>
        <p:grpSpPr bwMode="auto">
          <a:xfrm>
            <a:off x="149225" y="1773238"/>
            <a:ext cx="3846513" cy="2447925"/>
            <a:chOff x="1054100" y="1190625"/>
            <a:chExt cx="2400300" cy="1527175"/>
          </a:xfrm>
        </p:grpSpPr>
        <p:grpSp>
          <p:nvGrpSpPr>
            <p:cNvPr id="20508" name="Group 13"/>
            <p:cNvGrpSpPr>
              <a:grpSpLocks/>
            </p:cNvGrpSpPr>
            <p:nvPr/>
          </p:nvGrpSpPr>
          <p:grpSpPr bwMode="auto">
            <a:xfrm>
              <a:off x="1092200" y="1295400"/>
              <a:ext cx="2333625" cy="1422400"/>
              <a:chOff x="0" y="0"/>
              <a:chExt cx="1470" cy="896"/>
            </a:xfrm>
          </p:grpSpPr>
          <p:pic>
            <p:nvPicPr>
              <p:cNvPr id="20520" name="Picture 1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9" t="23770" r="27499" b="39043"/>
              <a:stretch>
                <a:fillRect/>
              </a:stretch>
            </p:blipFill>
            <p:spPr bwMode="auto">
              <a:xfrm>
                <a:off x="0" y="64"/>
                <a:ext cx="1470" cy="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21" name="Rectangle 12"/>
              <p:cNvSpPr>
                <a:spLocks/>
              </p:cNvSpPr>
              <p:nvPr/>
            </p:nvSpPr>
            <p:spPr bwMode="auto">
              <a:xfrm>
                <a:off x="232" y="0"/>
                <a:ext cx="112" cy="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0509" name="Line 14"/>
            <p:cNvSpPr>
              <a:spLocks noChangeShapeType="1"/>
            </p:cNvSpPr>
            <p:nvPr/>
          </p:nvSpPr>
          <p:spPr bwMode="auto">
            <a:xfrm>
              <a:off x="3276600" y="2044700"/>
              <a:ext cx="152400" cy="0"/>
            </a:xfrm>
            <a:prstGeom prst="line">
              <a:avLst/>
            </a:prstGeom>
            <a:noFill/>
            <a:ln w="63500">
              <a:solidFill>
                <a:srgbClr val="0044F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510" name="Line 15"/>
            <p:cNvSpPr>
              <a:spLocks noChangeShapeType="1"/>
            </p:cNvSpPr>
            <p:nvPr/>
          </p:nvSpPr>
          <p:spPr bwMode="auto">
            <a:xfrm>
              <a:off x="2771800" y="1412776"/>
              <a:ext cx="152400" cy="0"/>
            </a:xfrm>
            <a:prstGeom prst="line">
              <a:avLst/>
            </a:prstGeom>
            <a:noFill/>
            <a:ln w="63500">
              <a:solidFill>
                <a:srgbClr val="0044F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0511" name="Group 18"/>
            <p:cNvGrpSpPr>
              <a:grpSpLocks/>
            </p:cNvGrpSpPr>
            <p:nvPr/>
          </p:nvGrpSpPr>
          <p:grpSpPr bwMode="auto">
            <a:xfrm flipH="1">
              <a:off x="1079500" y="1435100"/>
              <a:ext cx="635000" cy="622300"/>
              <a:chOff x="0" y="0"/>
              <a:chExt cx="400" cy="392"/>
            </a:xfrm>
          </p:grpSpPr>
          <p:sp>
            <p:nvSpPr>
              <p:cNvPr id="20518" name="Line 16"/>
              <p:cNvSpPr>
                <a:spLocks noChangeShapeType="1"/>
              </p:cNvSpPr>
              <p:nvPr/>
            </p:nvSpPr>
            <p:spPr bwMode="auto">
              <a:xfrm>
                <a:off x="304" y="392"/>
                <a:ext cx="96" cy="0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519" name="Line 17"/>
              <p:cNvSpPr>
                <a:spLocks noChangeShapeType="1"/>
              </p:cNvSpPr>
              <p:nvPr/>
            </p:nvSpPr>
            <p:spPr bwMode="auto">
              <a:xfrm>
                <a:off x="0" y="0"/>
                <a:ext cx="96" cy="0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0512" name="Group 21"/>
            <p:cNvGrpSpPr>
              <a:grpSpLocks/>
            </p:cNvGrpSpPr>
            <p:nvPr/>
          </p:nvGrpSpPr>
          <p:grpSpPr bwMode="auto">
            <a:xfrm>
              <a:off x="2767013" y="1190625"/>
              <a:ext cx="687387" cy="803275"/>
              <a:chOff x="0" y="0"/>
              <a:chExt cx="432" cy="505"/>
            </a:xfrm>
          </p:grpSpPr>
          <p:sp>
            <p:nvSpPr>
              <p:cNvPr id="20516" name="AutoShape 19"/>
              <p:cNvSpPr>
                <a:spLocks/>
              </p:cNvSpPr>
              <p:nvPr/>
            </p:nvSpPr>
            <p:spPr bwMode="auto">
              <a:xfrm>
                <a:off x="0" y="0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517" name="AutoShape 20"/>
              <p:cNvSpPr>
                <a:spLocks/>
              </p:cNvSpPr>
              <p:nvPr/>
            </p:nvSpPr>
            <p:spPr bwMode="auto">
              <a:xfrm>
                <a:off x="312" y="393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0513" name="Group 24"/>
            <p:cNvGrpSpPr>
              <a:grpSpLocks/>
            </p:cNvGrpSpPr>
            <p:nvPr/>
          </p:nvGrpSpPr>
          <p:grpSpPr bwMode="auto">
            <a:xfrm flipH="1">
              <a:off x="1054100" y="1206500"/>
              <a:ext cx="685800" cy="801688"/>
              <a:chOff x="0" y="0"/>
              <a:chExt cx="432" cy="505"/>
            </a:xfrm>
          </p:grpSpPr>
          <p:sp>
            <p:nvSpPr>
              <p:cNvPr id="20514" name="AutoShape 22"/>
              <p:cNvSpPr>
                <a:spLocks/>
              </p:cNvSpPr>
              <p:nvPr/>
            </p:nvSpPr>
            <p:spPr bwMode="auto">
              <a:xfrm>
                <a:off x="0" y="0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515" name="AutoShape 23"/>
              <p:cNvSpPr>
                <a:spLocks/>
              </p:cNvSpPr>
              <p:nvPr/>
            </p:nvSpPr>
            <p:spPr bwMode="auto">
              <a:xfrm>
                <a:off x="312" y="393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20490" name="Group 2"/>
          <p:cNvGrpSpPr>
            <a:grpSpLocks/>
          </p:cNvGrpSpPr>
          <p:nvPr/>
        </p:nvGrpSpPr>
        <p:grpSpPr bwMode="auto">
          <a:xfrm>
            <a:off x="4643438" y="1196975"/>
            <a:ext cx="3816350" cy="3671888"/>
            <a:chOff x="4644008" y="1340768"/>
            <a:chExt cx="3816424" cy="3672408"/>
          </a:xfrm>
        </p:grpSpPr>
        <p:grpSp>
          <p:nvGrpSpPr>
            <p:cNvPr id="20492" name="Group 1"/>
            <p:cNvGrpSpPr>
              <a:grpSpLocks/>
            </p:cNvGrpSpPr>
            <p:nvPr/>
          </p:nvGrpSpPr>
          <p:grpSpPr bwMode="auto">
            <a:xfrm>
              <a:off x="4705949" y="1383506"/>
              <a:ext cx="3696719" cy="3606192"/>
              <a:chOff x="5476767" y="1080173"/>
              <a:chExt cx="2024453" cy="1974870"/>
            </a:xfrm>
          </p:grpSpPr>
          <p:pic>
            <p:nvPicPr>
              <p:cNvPr id="20495" name="Picture 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15" t="3421" r="16113" b="30524"/>
              <a:stretch>
                <a:fillRect/>
              </a:stretch>
            </p:blipFill>
            <p:spPr bwMode="auto">
              <a:xfrm>
                <a:off x="5476767" y="1080173"/>
                <a:ext cx="2024453" cy="1974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0496" name="Group 27"/>
              <p:cNvGrpSpPr>
                <a:grpSpLocks/>
              </p:cNvGrpSpPr>
              <p:nvPr/>
            </p:nvGrpSpPr>
            <p:grpSpPr bwMode="auto">
              <a:xfrm>
                <a:off x="7150100" y="2451100"/>
                <a:ext cx="317500" cy="269875"/>
                <a:chOff x="0" y="0"/>
                <a:chExt cx="200" cy="170"/>
              </a:xfrm>
            </p:grpSpPr>
            <p:sp>
              <p:nvSpPr>
                <p:cNvPr id="20506" name="Line 25"/>
                <p:cNvSpPr>
                  <a:spLocks noChangeShapeType="1"/>
                </p:cNvSpPr>
                <p:nvPr/>
              </p:nvSpPr>
              <p:spPr bwMode="auto">
                <a:xfrm>
                  <a:off x="104" y="0"/>
                  <a:ext cx="96" cy="0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507" name="Line 26"/>
                <p:cNvSpPr>
                  <a:spLocks noChangeShapeType="1"/>
                </p:cNvSpPr>
                <p:nvPr/>
              </p:nvSpPr>
              <p:spPr bwMode="auto">
                <a:xfrm>
                  <a:off x="0" y="152"/>
                  <a:ext cx="78" cy="18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497" name="Group 30"/>
              <p:cNvGrpSpPr>
                <a:grpSpLocks/>
              </p:cNvGrpSpPr>
              <p:nvPr/>
            </p:nvGrpSpPr>
            <p:grpSpPr bwMode="auto">
              <a:xfrm flipH="1">
                <a:off x="5549900" y="2451100"/>
                <a:ext cx="317500" cy="269875"/>
                <a:chOff x="0" y="0"/>
                <a:chExt cx="200" cy="170"/>
              </a:xfrm>
            </p:grpSpPr>
            <p:sp>
              <p:nvSpPr>
                <p:cNvPr id="20504" name="Line 28"/>
                <p:cNvSpPr>
                  <a:spLocks noChangeShapeType="1"/>
                </p:cNvSpPr>
                <p:nvPr/>
              </p:nvSpPr>
              <p:spPr bwMode="auto">
                <a:xfrm>
                  <a:off x="104" y="0"/>
                  <a:ext cx="96" cy="0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505" name="Line 29"/>
                <p:cNvSpPr>
                  <a:spLocks noChangeShapeType="1"/>
                </p:cNvSpPr>
                <p:nvPr/>
              </p:nvSpPr>
              <p:spPr bwMode="auto">
                <a:xfrm>
                  <a:off x="0" y="152"/>
                  <a:ext cx="78" cy="18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498" name="Group 33"/>
              <p:cNvGrpSpPr>
                <a:grpSpLocks/>
              </p:cNvGrpSpPr>
              <p:nvPr/>
            </p:nvGrpSpPr>
            <p:grpSpPr bwMode="auto">
              <a:xfrm>
                <a:off x="7099300" y="2489200"/>
                <a:ext cx="393700" cy="433388"/>
                <a:chOff x="0" y="0"/>
                <a:chExt cx="247" cy="273"/>
              </a:xfrm>
            </p:grpSpPr>
            <p:sp>
              <p:nvSpPr>
                <p:cNvPr id="20502" name="AutoShape 31"/>
                <p:cNvSpPr>
                  <a:spLocks/>
                </p:cNvSpPr>
                <p:nvPr/>
              </p:nvSpPr>
              <p:spPr bwMode="auto">
                <a:xfrm rot="10800000" flipH="1">
                  <a:off x="127" y="0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503" name="AutoShape 32"/>
                <p:cNvSpPr>
                  <a:spLocks/>
                </p:cNvSpPr>
                <p:nvPr/>
              </p:nvSpPr>
              <p:spPr bwMode="auto">
                <a:xfrm rot="10800000" flipH="1">
                  <a:off x="0" y="161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499" name="Group 36"/>
              <p:cNvGrpSpPr>
                <a:grpSpLocks/>
              </p:cNvGrpSpPr>
              <p:nvPr/>
            </p:nvGrpSpPr>
            <p:grpSpPr bwMode="auto">
              <a:xfrm flipH="1">
                <a:off x="5524500" y="2489200"/>
                <a:ext cx="392113" cy="433388"/>
                <a:chOff x="0" y="0"/>
                <a:chExt cx="247" cy="273"/>
              </a:xfrm>
            </p:grpSpPr>
            <p:sp>
              <p:nvSpPr>
                <p:cNvPr id="20500" name="AutoShape 34"/>
                <p:cNvSpPr>
                  <a:spLocks/>
                </p:cNvSpPr>
                <p:nvPr/>
              </p:nvSpPr>
              <p:spPr bwMode="auto">
                <a:xfrm rot="10800000" flipH="1">
                  <a:off x="127" y="0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501" name="AutoShape 35"/>
                <p:cNvSpPr>
                  <a:spLocks/>
                </p:cNvSpPr>
                <p:nvPr/>
              </p:nvSpPr>
              <p:spPr bwMode="auto">
                <a:xfrm rot="10800000" flipH="1">
                  <a:off x="0" y="161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2" name="Rectangle 1"/>
            <p:cNvSpPr/>
            <p:nvPr/>
          </p:nvSpPr>
          <p:spPr bwMode="auto">
            <a:xfrm>
              <a:off x="7812719" y="1340768"/>
              <a:ext cx="647713" cy="50330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644008" y="4797245"/>
              <a:ext cx="863617" cy="215931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20491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9" t="10214" r="22000" b="14481"/>
          <a:stretch>
            <a:fillRect/>
          </a:stretch>
        </p:blipFill>
        <p:spPr bwMode="auto">
          <a:xfrm>
            <a:off x="5724525" y="4868863"/>
            <a:ext cx="17272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95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Press Displacement, Coil Stress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2D3114-0890-2E4F-B7E8-23C55D6E9EC4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838200"/>
            <a:ext cx="8305800" cy="5715000"/>
          </a:xfrm>
        </p:spPr>
        <p:txBody>
          <a:bodyPr numCol="2"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Shim thickness:</a:t>
            </a:r>
          </a:p>
          <a:p>
            <a:pPr lvl="1" eaLnBrk="1" hangingPunct="1">
              <a:defRPr/>
            </a:pPr>
            <a:r>
              <a:rPr lang="en-US" dirty="0" smtClean="0"/>
              <a:t>0.1 mm on mid-plane</a:t>
            </a:r>
          </a:p>
          <a:p>
            <a:pPr lvl="1" eaLnBrk="1" hangingPunct="1">
              <a:defRPr/>
            </a:pPr>
            <a:r>
              <a:rPr lang="en-US" dirty="0" smtClean="0"/>
              <a:t>0.05 mm radially</a:t>
            </a:r>
          </a:p>
          <a:p>
            <a:pPr eaLnBrk="1" hangingPunct="1">
              <a:defRPr/>
            </a:pPr>
            <a:r>
              <a:rPr lang="en-US" dirty="0" smtClean="0"/>
              <a:t>Press displacement:</a:t>
            </a:r>
          </a:p>
          <a:p>
            <a:pPr lvl="1" eaLnBrk="1" hangingPunct="1">
              <a:defRPr/>
            </a:pPr>
            <a:r>
              <a:rPr lang="en-US" dirty="0" smtClean="0"/>
              <a:t>– 0.025 mm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Peak stress under press:</a:t>
            </a:r>
          </a:p>
          <a:p>
            <a:pPr lvl="1" eaLnBrk="1" hangingPunct="1">
              <a:defRPr/>
            </a:pPr>
            <a:r>
              <a:rPr lang="en-US" dirty="0" smtClean="0"/>
              <a:t>148 </a:t>
            </a:r>
            <a:r>
              <a:rPr lang="en-US" dirty="0" err="1" smtClean="0"/>
              <a:t>MPa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(0.21 mm on pole-wedge)</a:t>
            </a:r>
          </a:p>
          <a:p>
            <a:pPr lvl="1" eaLnBrk="1" hangingPunct="1">
              <a:defRPr/>
            </a:pPr>
            <a:r>
              <a:rPr lang="en-US" dirty="0" smtClean="0"/>
              <a:t>0.015 mm pole azimuthal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0.075 mm still ok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110 </a:t>
            </a:r>
            <a:r>
              <a:rPr lang="en-US" dirty="0" err="1" smtClean="0"/>
              <a:t>MPa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pic>
        <p:nvPicPr>
          <p:cNvPr id="21506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t="1645" r="27623" b="46283"/>
          <a:stretch>
            <a:fillRect/>
          </a:stretch>
        </p:blipFill>
        <p:spPr bwMode="auto">
          <a:xfrm>
            <a:off x="900113" y="1063625"/>
            <a:ext cx="2662237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" t="1642" r="4085" b="50513"/>
          <a:stretch>
            <a:fillRect/>
          </a:stretch>
        </p:blipFill>
        <p:spPr bwMode="auto">
          <a:xfrm>
            <a:off x="4845050" y="1063625"/>
            <a:ext cx="375920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Rectangle 13"/>
          <p:cNvSpPr>
            <a:spLocks/>
          </p:cNvSpPr>
          <p:nvPr/>
        </p:nvSpPr>
        <p:spPr bwMode="auto">
          <a:xfrm>
            <a:off x="971550" y="3295650"/>
            <a:ext cx="10382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148 MPa</a:t>
            </a:r>
          </a:p>
        </p:txBody>
      </p:sp>
      <p:sp>
        <p:nvSpPr>
          <p:cNvPr id="21515" name="Rectangle 13"/>
          <p:cNvSpPr>
            <a:spLocks/>
          </p:cNvSpPr>
          <p:nvPr/>
        </p:nvSpPr>
        <p:spPr bwMode="auto">
          <a:xfrm>
            <a:off x="4586110" y="1989138"/>
            <a:ext cx="1038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110 </a:t>
            </a:r>
            <a:r>
              <a:rPr lang="en-US" sz="1800" b="1" dirty="0" err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MPa</a:t>
            </a:r>
            <a:endParaRPr lang="en-US" sz="18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1516" name="Rectangle 13"/>
          <p:cNvSpPr>
            <a:spLocks/>
          </p:cNvSpPr>
          <p:nvPr/>
        </p:nvSpPr>
        <p:spPr bwMode="auto">
          <a:xfrm>
            <a:off x="250825" y="2071688"/>
            <a:ext cx="8874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65 MPa</a:t>
            </a:r>
          </a:p>
        </p:txBody>
      </p:sp>
      <p:sp>
        <p:nvSpPr>
          <p:cNvPr id="21517" name="Rectangle 13"/>
          <p:cNvSpPr>
            <a:spLocks/>
          </p:cNvSpPr>
          <p:nvPr/>
        </p:nvSpPr>
        <p:spPr bwMode="auto">
          <a:xfrm>
            <a:off x="5580063" y="3368675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95 MPa</a:t>
            </a:r>
          </a:p>
        </p:txBody>
      </p:sp>
      <p:sp>
        <p:nvSpPr>
          <p:cNvPr id="2" name="Rectangle 1"/>
          <p:cNvSpPr/>
          <p:nvPr/>
        </p:nvSpPr>
        <p:spPr>
          <a:xfrm>
            <a:off x="204715" y="716593"/>
            <a:ext cx="8582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ntegrated </a:t>
            </a:r>
            <a:r>
              <a:rPr lang="en-US" sz="2000" b="1" dirty="0">
                <a:solidFill>
                  <a:srgbClr val="0000FF"/>
                </a:solidFill>
              </a:rPr>
              <a:t>pole </a:t>
            </a:r>
            <a:r>
              <a:rPr lang="en-US" sz="2000" b="1" dirty="0" smtClean="0">
                <a:solidFill>
                  <a:srgbClr val="0000FF"/>
                </a:solidFill>
              </a:rPr>
              <a:t>concept 				Pole</a:t>
            </a:r>
            <a:r>
              <a:rPr lang="en-US" sz="2000" b="1" dirty="0">
                <a:solidFill>
                  <a:srgbClr val="0000FF"/>
                </a:solidFill>
              </a:rPr>
              <a:t>-loading concept</a:t>
            </a:r>
          </a:p>
        </p:txBody>
      </p:sp>
    </p:spTree>
    <p:extLst>
      <p:ext uri="{BB962C8B-B14F-4D97-AF65-F5344CB8AC3E}">
        <p14:creationId xmlns:p14="http://schemas.microsoft.com/office/powerpoint/2010/main" val="271801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Collared Coil - Spring Back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D8F96-0799-1048-A78E-65A6DA78F027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052513"/>
            <a:ext cx="8305800" cy="53006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Collared-coil deformation: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Prestress</a:t>
            </a:r>
            <a:r>
              <a:rPr lang="en-US" dirty="0" smtClean="0"/>
              <a:t> after collaring</a:t>
            </a:r>
          </a:p>
        </p:txBody>
      </p:sp>
      <p:pic>
        <p:nvPicPr>
          <p:cNvPr id="22530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0457" r="27881" b="53795"/>
          <a:stretch>
            <a:fillRect/>
          </a:stretch>
        </p:blipFill>
        <p:spPr bwMode="auto">
          <a:xfrm>
            <a:off x="457200" y="3683000"/>
            <a:ext cx="39116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34814" r="49940" b="34999"/>
          <a:stretch>
            <a:fillRect/>
          </a:stretch>
        </p:blipFill>
        <p:spPr bwMode="auto">
          <a:xfrm>
            <a:off x="1003300" y="1638300"/>
            <a:ext cx="25019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8" t="7129" r="20033" b="71857"/>
          <a:stretch>
            <a:fillRect/>
          </a:stretch>
        </p:blipFill>
        <p:spPr bwMode="auto">
          <a:xfrm>
            <a:off x="5422900" y="1611313"/>
            <a:ext cx="29337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9" name="Rectangle 10"/>
          <p:cNvSpPr>
            <a:spLocks/>
          </p:cNvSpPr>
          <p:nvPr/>
        </p:nvSpPr>
        <p:spPr bwMode="auto">
          <a:xfrm>
            <a:off x="7596188" y="1484313"/>
            <a:ext cx="963612" cy="2016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 sz="1400" b="1">
              <a:solidFill>
                <a:srgbClr val="0000FF"/>
              </a:solidFill>
            </a:endParaRPr>
          </a:p>
        </p:txBody>
      </p:sp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" t="6584" r="3821" b="50410"/>
          <a:stretch>
            <a:fillRect/>
          </a:stretch>
        </p:blipFill>
        <p:spPr bwMode="auto">
          <a:xfrm>
            <a:off x="4622800" y="3757613"/>
            <a:ext cx="4013200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1" name="Rectangle 13"/>
          <p:cNvSpPr>
            <a:spLocks/>
          </p:cNvSpPr>
          <p:nvPr/>
        </p:nvSpPr>
        <p:spPr bwMode="auto">
          <a:xfrm>
            <a:off x="241300" y="4394200"/>
            <a:ext cx="9667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55 MPa</a:t>
            </a: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6756400" y="2171700"/>
            <a:ext cx="211138" cy="0"/>
          </a:xfrm>
          <a:prstGeom prst="line">
            <a:avLst/>
          </a:prstGeom>
          <a:noFill/>
          <a:ln w="635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4470400" y="4394200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87 MPa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7656513" y="1546225"/>
            <a:ext cx="15843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default 0.2 mm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rot="10800000" flipH="1">
            <a:off x="6948488" y="1773238"/>
            <a:ext cx="719137" cy="360362"/>
          </a:xfrm>
          <a:prstGeom prst="line">
            <a:avLst/>
          </a:prstGeom>
          <a:ln>
            <a:solidFill>
              <a:srgbClr val="0000FF"/>
            </a:solidFill>
            <a:headEnd type="stealth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0259" name="Rectangle 19"/>
          <p:cNvSpPr>
            <a:spLocks/>
          </p:cNvSpPr>
          <p:nvPr/>
        </p:nvSpPr>
        <p:spPr bwMode="auto">
          <a:xfrm>
            <a:off x="4500563" y="4365625"/>
            <a:ext cx="1038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 dirty="0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111 </a:t>
            </a:r>
            <a:r>
              <a:rPr lang="en-US" sz="1800" b="1" dirty="0" err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MPa</a:t>
            </a:r>
            <a:endParaRPr lang="en-US" sz="1800" b="1" dirty="0">
              <a:solidFill>
                <a:srgbClr val="0000FF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7664450" y="1557338"/>
            <a:ext cx="15843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0.4 mm</a:t>
            </a:r>
          </a:p>
        </p:txBody>
      </p:sp>
      <p:sp>
        <p:nvSpPr>
          <p:cNvPr id="10262" name="Rectangle 22"/>
          <p:cNvSpPr>
            <a:spLocks/>
          </p:cNvSpPr>
          <p:nvPr/>
        </p:nvSpPr>
        <p:spPr bwMode="auto">
          <a:xfrm>
            <a:off x="4500563" y="4365625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 dirty="0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62 </a:t>
            </a:r>
            <a:r>
              <a:rPr lang="en-US" sz="1800" b="1" dirty="0" err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MPa</a:t>
            </a:r>
            <a:endParaRPr lang="en-US" sz="1800" b="1" dirty="0">
              <a:solidFill>
                <a:srgbClr val="0000FF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10263" name="Rectangle 23"/>
          <p:cNvSpPr>
            <a:spLocks/>
          </p:cNvSpPr>
          <p:nvPr/>
        </p:nvSpPr>
        <p:spPr bwMode="auto">
          <a:xfrm>
            <a:off x="7664450" y="1546225"/>
            <a:ext cx="15843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0.0 mm</a:t>
            </a:r>
          </a:p>
        </p:txBody>
      </p:sp>
      <p:sp>
        <p:nvSpPr>
          <p:cNvPr id="22550" name="AutoShape 19"/>
          <p:cNvSpPr>
            <a:spLocks/>
          </p:cNvSpPr>
          <p:nvPr/>
        </p:nvSpPr>
        <p:spPr bwMode="auto">
          <a:xfrm flipV="1">
            <a:off x="2124075" y="1495425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1" name="Rectangle 13"/>
          <p:cNvSpPr>
            <a:spLocks/>
          </p:cNvSpPr>
          <p:nvPr/>
        </p:nvSpPr>
        <p:spPr bwMode="auto">
          <a:xfrm>
            <a:off x="2339975" y="1279525"/>
            <a:ext cx="1074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0.09 mm</a:t>
            </a:r>
          </a:p>
        </p:txBody>
      </p:sp>
      <p:sp>
        <p:nvSpPr>
          <p:cNvPr id="22552" name="AutoShape 19"/>
          <p:cNvSpPr>
            <a:spLocks/>
          </p:cNvSpPr>
          <p:nvPr/>
        </p:nvSpPr>
        <p:spPr bwMode="auto">
          <a:xfrm rot="16200000" flipV="1">
            <a:off x="749300" y="2798763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3" name="AutoShape 19"/>
          <p:cNvSpPr>
            <a:spLocks/>
          </p:cNvSpPr>
          <p:nvPr/>
        </p:nvSpPr>
        <p:spPr bwMode="auto">
          <a:xfrm rot="5400000" flipH="1" flipV="1">
            <a:off x="3557588" y="2798763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4" name="Rectangle 13"/>
          <p:cNvSpPr>
            <a:spLocks/>
          </p:cNvSpPr>
          <p:nvPr/>
        </p:nvSpPr>
        <p:spPr bwMode="auto">
          <a:xfrm>
            <a:off x="3492500" y="2432050"/>
            <a:ext cx="1074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0.04 mm</a:t>
            </a:r>
          </a:p>
        </p:txBody>
      </p:sp>
      <p:sp>
        <p:nvSpPr>
          <p:cNvPr id="22555" name="AutoShape 19"/>
          <p:cNvSpPr>
            <a:spLocks/>
          </p:cNvSpPr>
          <p:nvPr/>
        </p:nvSpPr>
        <p:spPr bwMode="auto">
          <a:xfrm flipV="1">
            <a:off x="6808788" y="1423988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6" name="Rectangle 13"/>
          <p:cNvSpPr>
            <a:spLocks/>
          </p:cNvSpPr>
          <p:nvPr/>
        </p:nvSpPr>
        <p:spPr bwMode="auto">
          <a:xfrm>
            <a:off x="6372225" y="1135063"/>
            <a:ext cx="1076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0.03 mm</a:t>
            </a:r>
          </a:p>
        </p:txBody>
      </p:sp>
      <p:sp>
        <p:nvSpPr>
          <p:cNvPr id="22557" name="AutoShape 19"/>
          <p:cNvSpPr>
            <a:spLocks/>
          </p:cNvSpPr>
          <p:nvPr/>
        </p:nvSpPr>
        <p:spPr bwMode="auto">
          <a:xfrm rot="16200000" flipV="1">
            <a:off x="5213350" y="2870200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8" name="AutoShape 19"/>
          <p:cNvSpPr>
            <a:spLocks/>
          </p:cNvSpPr>
          <p:nvPr/>
        </p:nvSpPr>
        <p:spPr bwMode="auto">
          <a:xfrm rot="5400000" flipH="1" flipV="1">
            <a:off x="8348663" y="2870200"/>
            <a:ext cx="190500" cy="177800"/>
          </a:xfrm>
          <a:custGeom>
            <a:avLst/>
            <a:gdLst>
              <a:gd name="T0" fmla="*/ 0 w 21600"/>
              <a:gd name="T1" fmla="*/ 88900 h 21600"/>
              <a:gd name="T2" fmla="*/ 47625 w 21600"/>
              <a:gd name="T3" fmla="*/ 88900 h 21600"/>
              <a:gd name="T4" fmla="*/ 47625 w 21600"/>
              <a:gd name="T5" fmla="*/ 0 h 21600"/>
              <a:gd name="T6" fmla="*/ 142875 w 21600"/>
              <a:gd name="T7" fmla="*/ 0 h 21600"/>
              <a:gd name="T8" fmla="*/ 142875 w 21600"/>
              <a:gd name="T9" fmla="*/ 88900 h 21600"/>
              <a:gd name="T10" fmla="*/ 190500 w 21600"/>
              <a:gd name="T11" fmla="*/ 88900 h 21600"/>
              <a:gd name="T12" fmla="*/ 95250 w 21600"/>
              <a:gd name="T13" fmla="*/ 177800 h 21600"/>
              <a:gd name="T14" fmla="*/ 0 w 21600"/>
              <a:gd name="T15" fmla="*/ 88900 h 21600"/>
              <a:gd name="T16" fmla="*/ 0 w 21600"/>
              <a:gd name="T17" fmla="*/ 889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close/>
                <a:moveTo>
                  <a:pt x="0" y="10800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9" name="Rectangle 13"/>
          <p:cNvSpPr>
            <a:spLocks/>
          </p:cNvSpPr>
          <p:nvPr/>
        </p:nvSpPr>
        <p:spPr bwMode="auto">
          <a:xfrm>
            <a:off x="8043863" y="3079750"/>
            <a:ext cx="1076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0.11 mm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82765" y="716593"/>
            <a:ext cx="8582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ntegrated </a:t>
            </a:r>
            <a:r>
              <a:rPr lang="en-US" sz="2000" b="1" dirty="0">
                <a:solidFill>
                  <a:srgbClr val="0000FF"/>
                </a:solidFill>
              </a:rPr>
              <a:t>pole </a:t>
            </a:r>
            <a:r>
              <a:rPr lang="en-US" sz="2000" b="1" dirty="0" smtClean="0">
                <a:solidFill>
                  <a:srgbClr val="0000FF"/>
                </a:solidFill>
              </a:rPr>
              <a:t>concept 				Pole</a:t>
            </a:r>
            <a:r>
              <a:rPr lang="en-US" sz="2000" b="1" dirty="0">
                <a:solidFill>
                  <a:srgbClr val="0000FF"/>
                </a:solidFill>
              </a:rPr>
              <a:t>-loading concept</a:t>
            </a:r>
          </a:p>
        </p:txBody>
      </p:sp>
    </p:spTree>
    <p:extLst>
      <p:ext uri="{BB962C8B-B14F-4D97-AF65-F5344CB8AC3E}">
        <p14:creationId xmlns:p14="http://schemas.microsoft.com/office/powerpoint/2010/main" val="301946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5" grpId="0"/>
      <p:bldP spid="10256" grpId="0"/>
      <p:bldP spid="10259" grpId="0"/>
      <p:bldP spid="10260" grpId="0"/>
      <p:bldP spid="10262" grpId="0"/>
      <p:bldP spid="10262" grpId="1"/>
      <p:bldP spid="10263" grpId="0"/>
      <p:bldP spid="10263" grpId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Stress Evolution 1/2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4FC96-6CC9-E74D-81B6-678670247256}" type="slidenum">
              <a:rPr lang="en-US"/>
              <a:pPr>
                <a:defRPr/>
              </a:pPr>
              <a:t>58</a:t>
            </a:fld>
            <a:endParaRPr lang="en-US"/>
          </a:p>
        </p:txBody>
      </p:sp>
      <p:pic>
        <p:nvPicPr>
          <p:cNvPr id="2355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560" name="Rectangle 160"/>
          <p:cNvSpPr>
            <a:spLocks/>
          </p:cNvSpPr>
          <p:nvPr/>
        </p:nvSpPr>
        <p:spPr bwMode="auto">
          <a:xfrm>
            <a:off x="7019925" y="38608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Yoke assembly</a:t>
            </a:r>
            <a:br>
              <a:rPr lang="en-US" sz="13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</a:br>
            <a:r>
              <a:rPr lang="en-US" sz="13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@ room temp.</a:t>
            </a:r>
          </a:p>
        </p:txBody>
      </p:sp>
      <p:sp>
        <p:nvSpPr>
          <p:cNvPr id="23561" name="Rectangle 160"/>
          <p:cNvSpPr>
            <a:spLocks/>
          </p:cNvSpPr>
          <p:nvPr/>
        </p:nvSpPr>
        <p:spPr bwMode="auto">
          <a:xfrm>
            <a:off x="7019925" y="5013325"/>
            <a:ext cx="14303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Cryogenic temp.</a:t>
            </a:r>
          </a:p>
        </p:txBody>
      </p:sp>
      <p:sp>
        <p:nvSpPr>
          <p:cNvPr id="23562" name="Rectangle 160"/>
          <p:cNvSpPr>
            <a:spLocks/>
          </p:cNvSpPr>
          <p:nvPr/>
        </p:nvSpPr>
        <p:spPr bwMode="auto">
          <a:xfrm>
            <a:off x="7019925" y="5821363"/>
            <a:ext cx="393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12 T</a:t>
            </a:r>
          </a:p>
        </p:txBody>
      </p:sp>
      <p:grpSp>
        <p:nvGrpSpPr>
          <p:cNvPr id="23563" name="Group 177"/>
          <p:cNvGrpSpPr>
            <a:grpSpLocks/>
          </p:cNvGrpSpPr>
          <p:nvPr/>
        </p:nvGrpSpPr>
        <p:grpSpPr bwMode="auto">
          <a:xfrm>
            <a:off x="1403350" y="3594100"/>
            <a:ext cx="5329238" cy="2787650"/>
            <a:chOff x="755576" y="1650872"/>
            <a:chExt cx="6840760" cy="3578602"/>
          </a:xfrm>
        </p:grpSpPr>
        <p:grpSp>
          <p:nvGrpSpPr>
            <p:cNvPr id="23566" name="Group 178"/>
            <p:cNvGrpSpPr>
              <a:grpSpLocks/>
            </p:cNvGrpSpPr>
            <p:nvPr/>
          </p:nvGrpSpPr>
          <p:grpSpPr bwMode="auto">
            <a:xfrm>
              <a:off x="3779912" y="1700808"/>
              <a:ext cx="2736304" cy="3483970"/>
              <a:chOff x="4243800" y="836712"/>
              <a:chExt cx="4864704" cy="5966266"/>
            </a:xfrm>
          </p:grpSpPr>
          <p:grpSp>
            <p:nvGrpSpPr>
              <p:cNvPr id="23573" name="Group 185"/>
              <p:cNvGrpSpPr>
                <a:grpSpLocks/>
              </p:cNvGrpSpPr>
              <p:nvPr/>
            </p:nvGrpSpPr>
            <p:grpSpPr bwMode="auto">
              <a:xfrm>
                <a:off x="4315808" y="836712"/>
                <a:ext cx="4710916" cy="1954654"/>
                <a:chOff x="3677508" y="908720"/>
                <a:chExt cx="4710916" cy="1954654"/>
              </a:xfrm>
            </p:grpSpPr>
            <p:pic>
              <p:nvPicPr>
                <p:cNvPr id="23580" name="Picture 192" descr="RTCoilAziStress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620" t="9949" r="17197" b="61551"/>
                <a:stretch>
                  <a:fillRect/>
                </a:stretch>
              </p:blipFill>
              <p:spPr bwMode="auto">
                <a:xfrm>
                  <a:off x="3749516" y="908720"/>
                  <a:ext cx="4638908" cy="19546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" name="Rectangle 193"/>
                <p:cNvSpPr/>
                <p:nvPr/>
              </p:nvSpPr>
              <p:spPr bwMode="auto">
                <a:xfrm>
                  <a:off x="3677421" y="910455"/>
                  <a:ext cx="286203" cy="935302"/>
                </a:xfrm>
                <a:prstGeom prst="rect">
                  <a:avLst/>
                </a:prstGeom>
                <a:solidFill>
                  <a:schemeClr val="accent3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3574" name="Group 186"/>
              <p:cNvGrpSpPr>
                <a:grpSpLocks/>
              </p:cNvGrpSpPr>
              <p:nvPr/>
            </p:nvGrpSpPr>
            <p:grpSpPr bwMode="auto">
              <a:xfrm>
                <a:off x="4243800" y="2852936"/>
                <a:ext cx="4766618" cy="1956499"/>
                <a:chOff x="3779912" y="3501008"/>
                <a:chExt cx="4766618" cy="1956499"/>
              </a:xfrm>
            </p:grpSpPr>
            <p:pic>
              <p:nvPicPr>
                <p:cNvPr id="23578" name="Picture 190" descr="ColdCoilAziStress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855" t="9921" r="17166" b="61549"/>
                <a:stretch>
                  <a:fillRect/>
                </a:stretch>
              </p:blipFill>
              <p:spPr bwMode="auto">
                <a:xfrm>
                  <a:off x="3851920" y="3501008"/>
                  <a:ext cx="4694610" cy="1956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2" name="Rectangle 191"/>
                <p:cNvSpPr/>
                <p:nvPr/>
              </p:nvSpPr>
              <p:spPr bwMode="auto">
                <a:xfrm>
                  <a:off x="3779378" y="3521147"/>
                  <a:ext cx="289824" cy="778256"/>
                </a:xfrm>
                <a:prstGeom prst="rect">
                  <a:avLst/>
                </a:prstGeom>
                <a:solidFill>
                  <a:schemeClr val="accent3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3575" name="Group 187"/>
              <p:cNvGrpSpPr>
                <a:grpSpLocks/>
              </p:cNvGrpSpPr>
              <p:nvPr/>
            </p:nvGrpSpPr>
            <p:grpSpPr bwMode="auto">
              <a:xfrm>
                <a:off x="4243800" y="4869160"/>
                <a:ext cx="4864704" cy="1933818"/>
                <a:chOff x="1043608" y="3861048"/>
                <a:chExt cx="4864704" cy="1933818"/>
              </a:xfrm>
            </p:grpSpPr>
            <p:pic>
              <p:nvPicPr>
                <p:cNvPr id="23576" name="Picture 188" descr="12TCoilAziStress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398" t="10252" r="16196" b="61549"/>
                <a:stretch>
                  <a:fillRect/>
                </a:stretch>
              </p:blipFill>
              <p:spPr bwMode="auto">
                <a:xfrm>
                  <a:off x="1043608" y="3861048"/>
                  <a:ext cx="4864704" cy="19338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577" name="Rectangle 189"/>
                <p:cNvSpPr>
                  <a:spLocks noChangeArrowheads="1"/>
                </p:cNvSpPr>
                <p:nvPr/>
              </p:nvSpPr>
              <p:spPr bwMode="auto">
                <a:xfrm>
                  <a:off x="1043608" y="3861048"/>
                  <a:ext cx="288032" cy="93610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pic>
          <p:nvPicPr>
            <p:cNvPr id="23567" name="Picture 179" descr="RTCoilAziStress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0" t="27469" r="49199" b="55003"/>
            <a:stretch>
              <a:fillRect/>
            </a:stretch>
          </p:blipFill>
          <p:spPr bwMode="auto">
            <a:xfrm>
              <a:off x="755576" y="1650872"/>
              <a:ext cx="2766872" cy="1202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8" name="Picture 180" descr="ColdCoilAziStress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48" t="28442" r="50595" b="54361"/>
            <a:stretch>
              <a:fillRect/>
            </a:stretch>
          </p:blipFill>
          <p:spPr bwMode="auto">
            <a:xfrm>
              <a:off x="755576" y="2852936"/>
              <a:ext cx="2710173" cy="1179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9" name="Picture 181" descr="12TCoilAziStress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6" t="27951" r="50082" b="54196"/>
            <a:stretch>
              <a:fillRect/>
            </a:stretch>
          </p:blipFill>
          <p:spPr bwMode="auto">
            <a:xfrm>
              <a:off x="755576" y="4005064"/>
              <a:ext cx="2766872" cy="1224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70" name="Group 182"/>
            <p:cNvGrpSpPr>
              <a:grpSpLocks/>
            </p:cNvGrpSpPr>
            <p:nvPr/>
          </p:nvGrpSpPr>
          <p:grpSpPr bwMode="auto">
            <a:xfrm>
              <a:off x="6588490" y="1772816"/>
              <a:ext cx="1007846" cy="3449835"/>
              <a:chOff x="6546417" y="1052736"/>
              <a:chExt cx="1146707" cy="4313931"/>
            </a:xfrm>
          </p:grpSpPr>
          <p:pic>
            <p:nvPicPr>
              <p:cNvPr id="23571" name="Picture 183" descr="CoilAziStressLegend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80"/>
              <a:stretch>
                <a:fillRect/>
              </a:stretch>
            </p:blipFill>
            <p:spPr bwMode="auto">
              <a:xfrm>
                <a:off x="6588224" y="1372166"/>
                <a:ext cx="1104900" cy="3994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72" name="Rectangle 13"/>
              <p:cNvSpPr>
                <a:spLocks/>
              </p:cNvSpPr>
              <p:nvPr/>
            </p:nvSpPr>
            <p:spPr bwMode="auto">
              <a:xfrm>
                <a:off x="6546417" y="1052736"/>
                <a:ext cx="1035955" cy="288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500">
                    <a:solidFill>
                      <a:schemeClr val="tx1"/>
                    </a:solidFill>
                    <a:latin typeface="Bookman Old Style" charset="0"/>
                    <a:ea typeface="ＭＳ Ｐゴシック" charset="0"/>
                    <a:cs typeface="ＭＳ Ｐゴシック" charset="0"/>
                    <a:sym typeface="Bookman Old Style" charset="0"/>
                  </a:rPr>
                  <a:t>-150 MPa</a:t>
                </a:r>
              </a:p>
            </p:txBody>
          </p:sp>
        </p:grpSp>
      </p:grpSp>
      <p:pic>
        <p:nvPicPr>
          <p:cNvPr id="23564" name="Picture 11" descr="Screen Shot 2012-01-12 at 16.58.47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3887788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2" descr="Screen Shot 2012-01-12 at 16.59.36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12813"/>
            <a:ext cx="3671888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00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Minimal azimuthal coil stress: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FEA shows that both designs </a:t>
            </a:r>
            <a:br>
              <a:rPr lang="en-US" dirty="0" smtClean="0"/>
            </a:br>
            <a:r>
              <a:rPr lang="en-US" dirty="0" smtClean="0"/>
              <a:t>allow for +/- 0.05 mm </a:t>
            </a:r>
            <a:br>
              <a:rPr lang="en-US" dirty="0" smtClean="0"/>
            </a:br>
            <a:r>
              <a:rPr lang="en-US" dirty="0" smtClean="0"/>
              <a:t>adjustment of the collar size.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Stress Evolution 2/2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7F98C1-41AE-104E-BC31-B647C44DB0D5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4578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271" name="Group 7"/>
          <p:cNvGraphicFramePr>
            <a:graphicFrameLocks noGrp="1"/>
          </p:cNvGraphicFramePr>
          <p:nvPr/>
        </p:nvGraphicFramePr>
        <p:xfrm>
          <a:off x="1979613" y="1341438"/>
          <a:ext cx="4968874" cy="2570209"/>
        </p:xfrm>
        <a:graphic>
          <a:graphicData uri="http://schemas.openxmlformats.org/drawingml/2006/table">
            <a:tbl>
              <a:tblPr/>
              <a:tblGrid>
                <a:gridCol w="803786"/>
                <a:gridCol w="520636"/>
                <a:gridCol w="520636"/>
                <a:gridCol w="520636"/>
                <a:gridCol w="520636"/>
                <a:gridCol w="520636"/>
                <a:gridCol w="520636"/>
                <a:gridCol w="520636"/>
                <a:gridCol w="520636"/>
              </a:tblGrid>
              <a:tr h="269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69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406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Under press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-80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-148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406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Spring-back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-103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-87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-73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406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-102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-57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-137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-48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406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-129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-111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-44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406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147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-37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126 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-139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grpSp>
        <p:nvGrpSpPr>
          <p:cNvPr id="24660" name="Group 1"/>
          <p:cNvGrpSpPr>
            <a:grpSpLocks/>
          </p:cNvGrpSpPr>
          <p:nvPr/>
        </p:nvGrpSpPr>
        <p:grpSpPr bwMode="auto">
          <a:xfrm>
            <a:off x="4932363" y="4170363"/>
            <a:ext cx="3857625" cy="2066925"/>
            <a:chOff x="5436096" y="1412776"/>
            <a:chExt cx="3858411" cy="2067463"/>
          </a:xfrm>
        </p:grpSpPr>
        <p:grpSp>
          <p:nvGrpSpPr>
            <p:cNvPr id="24661" name="Group 16"/>
            <p:cNvGrpSpPr>
              <a:grpSpLocks/>
            </p:cNvGrpSpPr>
            <p:nvPr/>
          </p:nvGrpSpPr>
          <p:grpSpPr bwMode="auto">
            <a:xfrm>
              <a:off x="5436096" y="1556792"/>
              <a:ext cx="3858411" cy="1923447"/>
              <a:chOff x="755576" y="1650872"/>
              <a:chExt cx="7178634" cy="3578602"/>
            </a:xfrm>
          </p:grpSpPr>
          <p:grpSp>
            <p:nvGrpSpPr>
              <p:cNvPr id="24666" name="Group 17"/>
              <p:cNvGrpSpPr>
                <a:grpSpLocks/>
              </p:cNvGrpSpPr>
              <p:nvPr/>
            </p:nvGrpSpPr>
            <p:grpSpPr bwMode="auto">
              <a:xfrm>
                <a:off x="3779912" y="1700808"/>
                <a:ext cx="2736304" cy="3483970"/>
                <a:chOff x="4243800" y="836712"/>
                <a:chExt cx="4864704" cy="5966266"/>
              </a:xfrm>
            </p:grpSpPr>
            <p:grpSp>
              <p:nvGrpSpPr>
                <p:cNvPr id="24673" name="Group 24"/>
                <p:cNvGrpSpPr>
                  <a:grpSpLocks/>
                </p:cNvGrpSpPr>
                <p:nvPr/>
              </p:nvGrpSpPr>
              <p:grpSpPr bwMode="auto">
                <a:xfrm>
                  <a:off x="4315808" y="836712"/>
                  <a:ext cx="4710916" cy="1954654"/>
                  <a:chOff x="3677508" y="908720"/>
                  <a:chExt cx="4710916" cy="1954654"/>
                </a:xfrm>
              </p:grpSpPr>
              <p:pic>
                <p:nvPicPr>
                  <p:cNvPr id="24680" name="Picture 31" descr="RTCoilAziStress.png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6620" t="9949" r="17197" b="61551"/>
                  <a:stretch>
                    <a:fillRect/>
                  </a:stretch>
                </p:blipFill>
                <p:spPr bwMode="auto">
                  <a:xfrm>
                    <a:off x="3749516" y="908720"/>
                    <a:ext cx="4638908" cy="19546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3" name="Rectangle 32"/>
                  <p:cNvSpPr/>
                  <p:nvPr/>
                </p:nvSpPr>
                <p:spPr bwMode="auto">
                  <a:xfrm>
                    <a:off x="3685587" y="910753"/>
                    <a:ext cx="283610" cy="935964"/>
                  </a:xfrm>
                  <a:prstGeom prst="rect">
                    <a:avLst/>
                  </a:pr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674" name="Group 25"/>
                <p:cNvGrpSpPr>
                  <a:grpSpLocks/>
                </p:cNvGrpSpPr>
                <p:nvPr/>
              </p:nvGrpSpPr>
              <p:grpSpPr bwMode="auto">
                <a:xfrm>
                  <a:off x="4243800" y="2852936"/>
                  <a:ext cx="4766618" cy="1956499"/>
                  <a:chOff x="3779912" y="3501008"/>
                  <a:chExt cx="4766618" cy="1956499"/>
                </a:xfrm>
              </p:grpSpPr>
              <p:pic>
                <p:nvPicPr>
                  <p:cNvPr id="24678" name="Picture 29" descr="ColdCoilAziStress.png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855" t="9921" r="17166" b="61549"/>
                  <a:stretch>
                    <a:fillRect/>
                  </a:stretch>
                </p:blipFill>
                <p:spPr bwMode="auto">
                  <a:xfrm>
                    <a:off x="3851920" y="3501008"/>
                    <a:ext cx="4694610" cy="19564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1" name="Rectangle 30"/>
                  <p:cNvSpPr/>
                  <p:nvPr/>
                </p:nvSpPr>
                <p:spPr bwMode="auto">
                  <a:xfrm>
                    <a:off x="3781219" y="3510527"/>
                    <a:ext cx="288860" cy="784185"/>
                  </a:xfrm>
                  <a:prstGeom prst="rect">
                    <a:avLst/>
                  </a:pr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675" name="Group 26"/>
                <p:cNvGrpSpPr>
                  <a:grpSpLocks/>
                </p:cNvGrpSpPr>
                <p:nvPr/>
              </p:nvGrpSpPr>
              <p:grpSpPr bwMode="auto">
                <a:xfrm>
                  <a:off x="4243800" y="4869160"/>
                  <a:ext cx="4864704" cy="1933818"/>
                  <a:chOff x="1043608" y="3861048"/>
                  <a:chExt cx="4864704" cy="1933818"/>
                </a:xfrm>
              </p:grpSpPr>
              <p:pic>
                <p:nvPicPr>
                  <p:cNvPr id="24676" name="Picture 27" descr="12TCoilAziStress.png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398" t="10252" r="16196" b="61549"/>
                  <a:stretch>
                    <a:fillRect/>
                  </a:stretch>
                </p:blipFill>
                <p:spPr bwMode="auto">
                  <a:xfrm>
                    <a:off x="1043608" y="3861048"/>
                    <a:ext cx="4864704" cy="19338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4677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3608" y="3861048"/>
                    <a:ext cx="288032" cy="93610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pic>
            <p:nvPicPr>
              <p:cNvPr id="24667" name="Picture 18" descr="RTCoilAziStress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90" t="27469" r="49199" b="55003"/>
              <a:stretch>
                <a:fillRect/>
              </a:stretch>
            </p:blipFill>
            <p:spPr bwMode="auto">
              <a:xfrm>
                <a:off x="755576" y="1650872"/>
                <a:ext cx="2766872" cy="1202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68" name="Picture 19" descr="ColdCoilAziStress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48" t="28442" r="50595" b="54361"/>
              <a:stretch>
                <a:fillRect/>
              </a:stretch>
            </p:blipFill>
            <p:spPr bwMode="auto">
              <a:xfrm>
                <a:off x="755576" y="2852936"/>
                <a:ext cx="2710173" cy="1179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69" name="Picture 20" descr="12TCoilAziStress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06" t="27951" r="50082" b="54196"/>
              <a:stretch>
                <a:fillRect/>
              </a:stretch>
            </p:blipFill>
            <p:spPr bwMode="auto">
              <a:xfrm>
                <a:off x="755576" y="4005064"/>
                <a:ext cx="2766872" cy="1224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4670" name="Group 21"/>
              <p:cNvGrpSpPr>
                <a:grpSpLocks/>
              </p:cNvGrpSpPr>
              <p:nvPr/>
            </p:nvGrpSpPr>
            <p:grpSpPr bwMode="auto">
              <a:xfrm>
                <a:off x="6588491" y="1772816"/>
                <a:ext cx="1345719" cy="3449835"/>
                <a:chOff x="6546417" y="1052736"/>
                <a:chExt cx="1531132" cy="4313931"/>
              </a:xfrm>
            </p:grpSpPr>
            <p:pic>
              <p:nvPicPr>
                <p:cNvPr id="24671" name="Picture 22" descr="CoilAziStressLegend.png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80"/>
                <a:stretch>
                  <a:fillRect/>
                </a:stretch>
              </p:blipFill>
              <p:spPr bwMode="auto">
                <a:xfrm>
                  <a:off x="6588224" y="1372166"/>
                  <a:ext cx="1104900" cy="39945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672" name="Rectangle 13"/>
                <p:cNvSpPr>
                  <a:spLocks/>
                </p:cNvSpPr>
                <p:nvPr/>
              </p:nvSpPr>
              <p:spPr bwMode="auto">
                <a:xfrm>
                  <a:off x="6546417" y="1052736"/>
                  <a:ext cx="1531132" cy="4296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/>
                  <a:r>
                    <a:rPr lang="en-US" sz="1200">
                      <a:solidFill>
                        <a:schemeClr val="tx1"/>
                      </a:solidFill>
                      <a:latin typeface="Bookman Old Style" charset="0"/>
                      <a:ea typeface="ＭＳ Ｐゴシック" charset="0"/>
                      <a:cs typeface="ＭＳ Ｐゴシック" charset="0"/>
                      <a:sym typeface="Bookman Old Style" charset="0"/>
                    </a:rPr>
                    <a:t>-150 MPa</a:t>
                  </a:r>
                </a:p>
              </p:txBody>
            </p:sp>
          </p:grpSp>
        </p:grpSp>
        <p:sp>
          <p:nvSpPr>
            <p:cNvPr id="24662" name="Rectangle 159"/>
            <p:cNvSpPr>
              <a:spLocks/>
            </p:cNvSpPr>
            <p:nvPr/>
          </p:nvSpPr>
          <p:spPr bwMode="auto">
            <a:xfrm>
              <a:off x="6091699" y="1598673"/>
              <a:ext cx="280297" cy="243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P1</a:t>
              </a:r>
            </a:p>
          </p:txBody>
        </p:sp>
        <p:sp>
          <p:nvSpPr>
            <p:cNvPr id="24663" name="Rectangle 160"/>
            <p:cNvSpPr>
              <a:spLocks/>
            </p:cNvSpPr>
            <p:nvPr/>
          </p:nvSpPr>
          <p:spPr bwMode="auto">
            <a:xfrm>
              <a:off x="6379258" y="1412776"/>
              <a:ext cx="280297" cy="243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P2</a:t>
              </a:r>
            </a:p>
          </p:txBody>
        </p:sp>
        <p:sp>
          <p:nvSpPr>
            <p:cNvPr id="24664" name="Rectangle 161"/>
            <p:cNvSpPr>
              <a:spLocks/>
            </p:cNvSpPr>
            <p:nvPr/>
          </p:nvSpPr>
          <p:spPr bwMode="auto">
            <a:xfrm>
              <a:off x="6228184" y="2032883"/>
              <a:ext cx="322414" cy="243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M1</a:t>
              </a:r>
            </a:p>
          </p:txBody>
        </p:sp>
        <p:sp>
          <p:nvSpPr>
            <p:cNvPr id="24665" name="Rectangle 161"/>
            <p:cNvSpPr>
              <a:spLocks/>
            </p:cNvSpPr>
            <p:nvPr/>
          </p:nvSpPr>
          <p:spPr bwMode="auto">
            <a:xfrm>
              <a:off x="6804248" y="2032883"/>
              <a:ext cx="26675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M2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267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llared_Coil_Se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r="14918"/>
          <a:stretch/>
        </p:blipFill>
        <p:spPr>
          <a:xfrm>
            <a:off x="350487" y="1020784"/>
            <a:ext cx="5662191" cy="55324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665111" y="1020784"/>
            <a:ext cx="3377259" cy="254438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022592" y="1476963"/>
            <a:ext cx="6723502" cy="4979800"/>
            <a:chOff x="2022592" y="1476963"/>
            <a:chExt cx="6723502" cy="4979800"/>
          </a:xfrm>
        </p:grpSpPr>
        <p:pic>
          <p:nvPicPr>
            <p:cNvPr id="7" name="Picture 6" descr="Coil_Section_Detail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2592" y="1476963"/>
              <a:ext cx="6723502" cy="4979800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219505" y="3510988"/>
              <a:ext cx="148403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Pole wedge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86569" y="1567804"/>
              <a:ext cx="81747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Shim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22592" y="3131543"/>
              <a:ext cx="933157" cy="6837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Filler</a:t>
              </a:r>
            </a:p>
            <a:p>
              <a:r>
                <a:rPr lang="en-US" dirty="0" smtClean="0"/>
                <a:t>wedge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3" idx="2"/>
            </p:cNvCxnSpPr>
            <p:nvPr/>
          </p:nvCxnSpPr>
          <p:spPr bwMode="auto">
            <a:xfrm flipH="1">
              <a:off x="4475606" y="1958542"/>
              <a:ext cx="919702" cy="1817484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405223" y="1968495"/>
              <a:ext cx="736138" cy="1807531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306071" y="1958542"/>
              <a:ext cx="89236" cy="174781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>
              <a:stCxn id="12" idx="2"/>
            </p:cNvCxnSpPr>
            <p:nvPr/>
          </p:nvCxnSpPr>
          <p:spPr bwMode="auto">
            <a:xfrm flipH="1">
              <a:off x="6141361" y="1949856"/>
              <a:ext cx="1685691" cy="1981728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>
              <a:stCxn id="11" idx="1"/>
            </p:cNvCxnSpPr>
            <p:nvPr/>
          </p:nvCxnSpPr>
          <p:spPr bwMode="auto">
            <a:xfrm flipH="1">
              <a:off x="5675347" y="3706357"/>
              <a:ext cx="1544158" cy="50758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>
              <a:stCxn id="14" idx="3"/>
            </p:cNvCxnSpPr>
            <p:nvPr/>
          </p:nvCxnSpPr>
          <p:spPr bwMode="auto">
            <a:xfrm>
              <a:off x="2955749" y="3473439"/>
              <a:ext cx="1034011" cy="60116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6929293" y="1559118"/>
              <a:ext cx="179551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Loading plate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9431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stress after yoke assembly at room temperature, pole-loading concept. </a:t>
            </a:r>
          </a:p>
          <a:p>
            <a:pPr eaLnBrk="1" hangingPunct="1">
              <a:defRPr/>
            </a:pPr>
            <a:r>
              <a:rPr lang="en-US" dirty="0" smtClean="0"/>
              <a:t>Left: von </a:t>
            </a:r>
            <a:r>
              <a:rPr lang="en-US" dirty="0" err="1" smtClean="0"/>
              <a:t>Mises</a:t>
            </a:r>
            <a:r>
              <a:rPr lang="en-US" dirty="0" smtClean="0"/>
              <a:t> stress, Right: </a:t>
            </a:r>
            <a:r>
              <a:rPr lang="en-US" dirty="0" err="1" smtClean="0"/>
              <a:t>Azimutal</a:t>
            </a:r>
            <a:r>
              <a:rPr lang="en-US" dirty="0" smtClean="0"/>
              <a:t> stress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Azimutal</a:t>
            </a:r>
            <a:r>
              <a:rPr lang="en-US" dirty="0" smtClean="0"/>
              <a:t> stress vs. von </a:t>
            </a:r>
            <a:r>
              <a:rPr lang="en-US" dirty="0" err="1" smtClean="0"/>
              <a:t>Mises</a:t>
            </a:r>
            <a:r>
              <a:rPr lang="en-US" dirty="0" smtClean="0"/>
              <a:t> Stress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5EECC1-BC7A-634B-9366-99861F6DFBA1}" type="slidenum">
              <a:rPr lang="en-US"/>
              <a:pPr>
                <a:defRPr/>
              </a:pPr>
              <a:t>60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5602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608" name="Picture 1" descr="RTCoilMiesStre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2116138"/>
            <a:ext cx="4506912" cy="440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2" descr="RTCoilAziStres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2116138"/>
            <a:ext cx="4483100" cy="438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5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 txBox="1">
            <a:spLocks noChangeArrowheads="1"/>
          </p:cNvSpPr>
          <p:nvPr/>
        </p:nvSpPr>
        <p:spPr bwMode="auto">
          <a:xfrm>
            <a:off x="457200" y="838200"/>
            <a:ext cx="8305800" cy="548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marL="342900" indent="-342900" algn="l" rtl="0" fontAlgn="base">
              <a:spcBef>
                <a:spcPts val="500"/>
              </a:spcBef>
              <a:spcAft>
                <a:spcPct val="0"/>
              </a:spcAft>
              <a:buClr>
                <a:srgbClr val="3333FF"/>
              </a:buClr>
              <a:buSzPct val="100000"/>
              <a:buFont typeface="Wingdings" charset="0"/>
              <a:buChar char="v"/>
              <a:defRPr sz="2000" b="1">
                <a:solidFill>
                  <a:srgbClr val="3333FF"/>
                </a:solidFill>
                <a:latin typeface="+mn-lt"/>
                <a:ea typeface="+mn-ea"/>
                <a:cs typeface="+mn-cs"/>
                <a:sym typeface="Bookman Old Style" charset="0"/>
              </a:defRPr>
            </a:lvl1pPr>
            <a:lvl2pPr marL="704850" indent="-28575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o"/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  <a:sym typeface="Bookman Old Style" charset="0"/>
              </a:defRPr>
            </a:lvl2pPr>
            <a:lvl3pPr marL="11049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8000"/>
              </a:buClr>
              <a:buSzPct val="100000"/>
              <a:buFont typeface="Wingdings" charset="0"/>
              <a:buChar char="§"/>
              <a:defRPr sz="1600" b="1">
                <a:solidFill>
                  <a:srgbClr val="008000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3pPr>
            <a:lvl4pPr marL="15621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FF3300"/>
              </a:buClr>
              <a:buSzPct val="100000"/>
              <a:buFont typeface="Bookman Old Style" charset="0"/>
              <a:buChar char="–"/>
              <a:defRPr sz="1600" i="1">
                <a:solidFill>
                  <a:srgbClr val="FF3300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4pPr>
            <a:lvl5pPr marL="20193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5pPr>
            <a:lvl6pPr marL="24765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6pPr>
            <a:lvl7pPr marL="29337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7pPr>
            <a:lvl8pPr marL="33909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8pPr>
            <a:lvl9pPr marL="38481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9pPr>
          </a:lstStyle>
          <a:p>
            <a:pPr>
              <a:defRPr/>
            </a:pPr>
            <a:r>
              <a:rPr lang="en-US" dirty="0"/>
              <a:t>S</a:t>
            </a:r>
            <a:r>
              <a:rPr lang="en-US" dirty="0" smtClean="0"/>
              <a:t>ensitivity to coil material by using uniform coil modulus (including wedges) instead of Nb</a:t>
            </a:r>
            <a:r>
              <a:rPr lang="en-US" baseline="-25000" dirty="0" smtClean="0"/>
              <a:t>3</a:t>
            </a:r>
            <a:r>
              <a:rPr lang="en-US" dirty="0" smtClean="0"/>
              <a:t>Sn estimate.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705600" y="6553200"/>
            <a:ext cx="2438400" cy="304800"/>
          </a:xfrm>
        </p:spPr>
        <p:txBody>
          <a:bodyPr/>
          <a:lstStyle/>
          <a:p>
            <a:pPr algn="r">
              <a:defRPr/>
            </a:pPr>
            <a:fld id="{F4833026-FF1E-444F-AF01-EF23BA9A1EC9}" type="slidenum">
              <a:rPr lang="en-US"/>
              <a:pPr algn="r">
                <a:defRPr/>
              </a:pPr>
              <a:t>61</a:t>
            </a:fld>
            <a:endParaRPr lang="en-US" dirty="0"/>
          </a:p>
        </p:txBody>
      </p:sp>
      <p:pic>
        <p:nvPicPr>
          <p:cNvPr id="2662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874713" y="-38100"/>
            <a:ext cx="7478712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Sensitivity to Coil Material Data</a:t>
            </a:r>
          </a:p>
        </p:txBody>
      </p:sp>
      <p:graphicFrame>
        <p:nvGraphicFramePr>
          <p:cNvPr id="25" name="Content Placeholder 6"/>
          <p:cNvGraphicFramePr>
            <a:graphicFrameLocks noGrp="1"/>
          </p:cNvGraphicFramePr>
          <p:nvPr>
            <p:ph idx="1"/>
          </p:nvPr>
        </p:nvGraphicFramePr>
        <p:xfrm>
          <a:off x="250825" y="1700213"/>
          <a:ext cx="5834064" cy="1738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997"/>
                <a:gridCol w="1197997"/>
                <a:gridCol w="1104444"/>
                <a:gridCol w="1166813"/>
                <a:gridCol w="1166813"/>
              </a:tblGrid>
              <a:tr h="823411"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Structure</a:t>
                      </a:r>
                      <a:endParaRPr lang="en-US" sz="1200" b="1" i="0" dirty="0"/>
                    </a:p>
                  </a:txBody>
                  <a:tcPr marL="91462" marR="91462" marT="45745" marB="45745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Material</a:t>
                      </a:r>
                      <a:endParaRPr lang="en-US" sz="1200" b="1" i="0" dirty="0"/>
                    </a:p>
                  </a:txBody>
                  <a:tcPr marL="91462" marR="91462" marT="45745" marB="45745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Thermal contraction (300-2 K) mm/m</a:t>
                      </a:r>
                      <a:endParaRPr lang="en-US" sz="1200" b="1" i="0" dirty="0"/>
                    </a:p>
                  </a:txBody>
                  <a:tcPr marL="91462" marR="91462" marT="45745" marB="45745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E modulus</a:t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err="1" smtClean="0"/>
                        <a:t>Gpa</a:t>
                      </a:r>
                      <a:r>
                        <a:rPr lang="en-US" sz="1200" b="1" i="0" dirty="0" smtClean="0"/>
                        <a:t/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smtClean="0"/>
                        <a:t>warm</a:t>
                      </a:r>
                      <a:endParaRPr lang="en-US" sz="1200" b="1" i="0" dirty="0"/>
                    </a:p>
                  </a:txBody>
                  <a:tcPr marL="91462" marR="91462" marT="45745" marB="45745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 smtClean="0"/>
                        <a:t>E modulus</a:t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err="1" smtClean="0"/>
                        <a:t>Gpa</a:t>
                      </a:r>
                      <a:r>
                        <a:rPr lang="en-US" sz="1200" b="1" i="0" dirty="0" smtClean="0"/>
                        <a:t/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smtClean="0"/>
                        <a:t>cold</a:t>
                      </a:r>
                    </a:p>
                    <a:p>
                      <a:endParaRPr lang="en-US" sz="1200" b="1" i="0" dirty="0"/>
                    </a:p>
                  </a:txBody>
                  <a:tcPr marL="91462" marR="91462" marT="45745" marB="45745">
                    <a:solidFill>
                      <a:srgbClr val="3292CF"/>
                    </a:solidFill>
                  </a:tcPr>
                </a:tc>
              </a:tr>
              <a:tr h="4574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Coil approx.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impregnated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Nb</a:t>
                      </a:r>
                      <a:r>
                        <a:rPr lang="en-US" sz="1200" baseline="-25000" dirty="0" smtClean="0"/>
                        <a:t>3</a:t>
                      </a:r>
                      <a:r>
                        <a:rPr lang="en-US" sz="1200" dirty="0" smtClean="0"/>
                        <a:t>Sn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3.3/2.9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(rad/</a:t>
                      </a:r>
                      <a:r>
                        <a:rPr lang="en-US" sz="1200" dirty="0" err="1" smtClean="0"/>
                        <a:t>azi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27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</a:tr>
              <a:tr h="4574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Coil incl. wedge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impregnated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Nb</a:t>
                      </a:r>
                      <a:r>
                        <a:rPr lang="en-US" sz="1200" baseline="-25000" dirty="0" smtClean="0"/>
                        <a:t>3</a:t>
                      </a:r>
                      <a:r>
                        <a:rPr lang="en-US" sz="1200" dirty="0" smtClean="0"/>
                        <a:t>Sn,</a:t>
                      </a:r>
                      <a:r>
                        <a:rPr lang="en-US" sz="1200" baseline="0" dirty="0" smtClean="0"/>
                        <a:t> SS</a:t>
                      </a:r>
                      <a:endParaRPr lang="en-US" sz="1200" dirty="0" smtClean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3.3/2.9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44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 marL="91462" marR="91462" marT="45745" marB="45745"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Group 7"/>
          <p:cNvGraphicFramePr>
            <a:graphicFrameLocks noGrp="1"/>
          </p:cNvGraphicFramePr>
          <p:nvPr/>
        </p:nvGraphicFramePr>
        <p:xfrm>
          <a:off x="4572000" y="3933825"/>
          <a:ext cx="4392615" cy="1939958"/>
        </p:xfrm>
        <a:graphic>
          <a:graphicData uri="http://schemas.openxmlformats.org/drawingml/2006/table">
            <a:tbl>
              <a:tblPr/>
              <a:tblGrid>
                <a:gridCol w="976912"/>
                <a:gridCol w="487957"/>
                <a:gridCol w="487958"/>
                <a:gridCol w="487957"/>
                <a:gridCol w="487958"/>
                <a:gridCol w="487957"/>
                <a:gridCol w="487958"/>
                <a:gridCol w="487958"/>
              </a:tblGrid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Under press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-206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-122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Spring-back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-121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-99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-47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-162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-66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-124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-148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-36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-133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-22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-172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-24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-156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1" marR="50801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</a:tr>
            </a:tbl>
          </a:graphicData>
        </a:graphic>
      </p:graphicFrame>
      <p:sp>
        <p:nvSpPr>
          <p:cNvPr id="26727" name="Rectangle 13"/>
          <p:cNvSpPr>
            <a:spLocks/>
          </p:cNvSpPr>
          <p:nvPr/>
        </p:nvSpPr>
        <p:spPr bwMode="auto">
          <a:xfrm>
            <a:off x="323850" y="3573463"/>
            <a:ext cx="1292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27/30 GPa</a:t>
            </a:r>
          </a:p>
        </p:txBody>
      </p:sp>
      <p:sp>
        <p:nvSpPr>
          <p:cNvPr id="26728" name="Rectangle 13"/>
          <p:cNvSpPr>
            <a:spLocks/>
          </p:cNvSpPr>
          <p:nvPr/>
        </p:nvSpPr>
        <p:spPr bwMode="auto">
          <a:xfrm>
            <a:off x="4716463" y="3573463"/>
            <a:ext cx="1292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44/50 GPa</a:t>
            </a:r>
          </a:p>
        </p:txBody>
      </p:sp>
      <p:graphicFrame>
        <p:nvGraphicFramePr>
          <p:cNvPr id="37" name="Group 7"/>
          <p:cNvGraphicFramePr>
            <a:graphicFrameLocks noGrp="1"/>
          </p:cNvGraphicFramePr>
          <p:nvPr/>
        </p:nvGraphicFramePr>
        <p:xfrm>
          <a:off x="179388" y="3933825"/>
          <a:ext cx="4287835" cy="1939958"/>
        </p:xfrm>
        <a:graphic>
          <a:graphicData uri="http://schemas.openxmlformats.org/drawingml/2006/table">
            <a:tbl>
              <a:tblPr/>
              <a:tblGrid>
                <a:gridCol w="883056"/>
                <a:gridCol w="486397"/>
                <a:gridCol w="486397"/>
                <a:gridCol w="486397"/>
                <a:gridCol w="486397"/>
                <a:gridCol w="486397"/>
                <a:gridCol w="486397"/>
                <a:gridCol w="486397"/>
              </a:tblGrid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Under press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-80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-148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-95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Spring-back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-103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-87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-73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-102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-57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-137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-48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83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-129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-35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-111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-44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-90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6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</a:t>
                      </a:r>
                    </a:p>
                  </a:txBody>
                  <a:tcPr marL="50805" marR="50805" marT="50785" marB="5078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147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</a:t>
                      </a: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-37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126 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-139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85" marB="5078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6324" y="6553200"/>
            <a:ext cx="2438400" cy="304800"/>
          </a:xfrm>
        </p:spPr>
        <p:txBody>
          <a:bodyPr/>
          <a:lstStyle/>
          <a:p>
            <a:r>
              <a:rPr lang="en-US" smtClean="0"/>
              <a:t>27/9/12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1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 txBox="1">
            <a:spLocks noChangeArrowheads="1"/>
          </p:cNvSpPr>
          <p:nvPr/>
        </p:nvSpPr>
        <p:spPr bwMode="auto">
          <a:xfrm>
            <a:off x="468313" y="838200"/>
            <a:ext cx="8305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marL="342900" indent="-342900" algn="l" rtl="0" fontAlgn="base">
              <a:spcBef>
                <a:spcPts val="500"/>
              </a:spcBef>
              <a:spcAft>
                <a:spcPct val="0"/>
              </a:spcAft>
              <a:buClr>
                <a:srgbClr val="3333FF"/>
              </a:buClr>
              <a:buSzPct val="100000"/>
              <a:buFont typeface="Wingdings" charset="0"/>
              <a:buChar char="v"/>
              <a:defRPr sz="2000" b="1">
                <a:solidFill>
                  <a:srgbClr val="3333FF"/>
                </a:solidFill>
                <a:latin typeface="+mn-lt"/>
                <a:ea typeface="+mn-ea"/>
                <a:cs typeface="+mn-cs"/>
                <a:sym typeface="Bookman Old Style" charset="0"/>
              </a:defRPr>
            </a:lvl1pPr>
            <a:lvl2pPr marL="704850" indent="-28575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o"/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  <a:sym typeface="Bookman Old Style" charset="0"/>
              </a:defRPr>
            </a:lvl2pPr>
            <a:lvl3pPr marL="11049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8000"/>
              </a:buClr>
              <a:buSzPct val="100000"/>
              <a:buFont typeface="Wingdings" charset="0"/>
              <a:buChar char="§"/>
              <a:defRPr sz="1600" b="1">
                <a:solidFill>
                  <a:srgbClr val="008000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3pPr>
            <a:lvl4pPr marL="15621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FF3300"/>
              </a:buClr>
              <a:buSzPct val="100000"/>
              <a:buFont typeface="Bookman Old Style" charset="0"/>
              <a:buChar char="–"/>
              <a:defRPr sz="1600" i="1">
                <a:solidFill>
                  <a:srgbClr val="FF3300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4pPr>
            <a:lvl5pPr marL="20193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5pPr>
            <a:lvl6pPr marL="24765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6pPr>
            <a:lvl7pPr marL="29337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7pPr>
            <a:lvl8pPr marL="33909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8pPr>
            <a:lvl9pPr marL="38481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Bookman Old Style" charset="0"/>
              <a:buChar char="•"/>
              <a:defRPr sz="1600" i="1">
                <a:solidFill>
                  <a:schemeClr val="tx1"/>
                </a:solidFill>
                <a:latin typeface="+mn-lt"/>
                <a:ea typeface="ヒラギノ明朝 ProN W3" charset="0"/>
                <a:cs typeface="ヒラギノ明朝 ProN W3" charset="0"/>
                <a:sym typeface="Bookman Old Style" charset="0"/>
              </a:defRPr>
            </a:lvl9pPr>
          </a:lstStyle>
          <a:p>
            <a:pPr>
              <a:defRPr/>
            </a:pPr>
            <a:r>
              <a:rPr lang="en-US" dirty="0"/>
              <a:t>I</a:t>
            </a:r>
            <a:r>
              <a:rPr lang="en-US" dirty="0" smtClean="0"/>
              <a:t>mpact of over-compression by additional </a:t>
            </a:r>
            <a:br>
              <a:rPr lang="en-US" dirty="0" smtClean="0"/>
            </a:br>
            <a:r>
              <a:rPr lang="en-US" dirty="0" smtClean="0"/>
              <a:t>0.05 mm collaring press displacement.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Impact of Over-Compression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FC3E90-0DA5-9647-B776-05739D9E2707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7651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6" name="Rectangle 13"/>
          <p:cNvSpPr>
            <a:spLocks/>
          </p:cNvSpPr>
          <p:nvPr/>
        </p:nvSpPr>
        <p:spPr bwMode="auto">
          <a:xfrm>
            <a:off x="2628900" y="5013325"/>
            <a:ext cx="3803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Values for default displacement</a:t>
            </a:r>
          </a:p>
        </p:txBody>
      </p:sp>
      <p:graphicFrame>
        <p:nvGraphicFramePr>
          <p:cNvPr id="37" name="Group 7"/>
          <p:cNvGraphicFramePr>
            <a:graphicFrameLocks noGrp="1"/>
          </p:cNvGraphicFramePr>
          <p:nvPr/>
        </p:nvGraphicFramePr>
        <p:xfrm>
          <a:off x="2484438" y="5373688"/>
          <a:ext cx="4287835" cy="821062"/>
        </p:xfrm>
        <a:graphic>
          <a:graphicData uri="http://schemas.openxmlformats.org/drawingml/2006/table">
            <a:tbl>
              <a:tblPr/>
              <a:tblGrid>
                <a:gridCol w="883056"/>
                <a:gridCol w="486397"/>
                <a:gridCol w="486397"/>
                <a:gridCol w="486397"/>
                <a:gridCol w="486397"/>
                <a:gridCol w="486397"/>
                <a:gridCol w="486397"/>
                <a:gridCol w="486397"/>
              </a:tblGrid>
              <a:tr h="268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5" marR="50805" marT="50739" marB="50739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5" marR="50805" marT="50739" marB="50739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68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5" marR="50805" marT="50739" marB="50739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282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Under press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5" marR="50805" marT="50739" marB="50739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-80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-148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-95</a:t>
                      </a: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-82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5" marR="50805" marT="50739" marB="5073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pic>
        <p:nvPicPr>
          <p:cNvPr id="27691" name="Picture 2" descr="PressOvercompressionCoilAziStre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" t="11989" r="3738" b="41837"/>
          <a:stretch>
            <a:fillRect/>
          </a:stretch>
        </p:blipFill>
        <p:spPr bwMode="auto">
          <a:xfrm>
            <a:off x="4505325" y="2430350"/>
            <a:ext cx="4605338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92" name="Picture 3" descr="PressOvercompressionCoilAziStres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" t="11726" r="27483" b="42139"/>
          <a:stretch>
            <a:fillRect/>
          </a:stretch>
        </p:blipFill>
        <p:spPr bwMode="auto">
          <a:xfrm>
            <a:off x="107950" y="2069988"/>
            <a:ext cx="4356100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93" name="Rectangle 13"/>
          <p:cNvSpPr>
            <a:spLocks/>
          </p:cNvSpPr>
          <p:nvPr/>
        </p:nvSpPr>
        <p:spPr bwMode="auto">
          <a:xfrm>
            <a:off x="1403350" y="4157550"/>
            <a:ext cx="11223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-205 </a:t>
            </a:r>
            <a:r>
              <a:rPr lang="en-US" sz="1800" b="1" dirty="0" err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MPa</a:t>
            </a:r>
            <a:endParaRPr lang="en-US" sz="18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7694" name="Rectangle 13"/>
          <p:cNvSpPr>
            <a:spLocks/>
          </p:cNvSpPr>
          <p:nvPr/>
        </p:nvSpPr>
        <p:spPr bwMode="auto">
          <a:xfrm>
            <a:off x="6300788" y="3509850"/>
            <a:ext cx="1120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-145 MPa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6200" y="1646138"/>
            <a:ext cx="8582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ntegrated </a:t>
            </a:r>
            <a:r>
              <a:rPr lang="en-US" sz="2000" b="1" dirty="0">
                <a:solidFill>
                  <a:srgbClr val="0000FF"/>
                </a:solidFill>
              </a:rPr>
              <a:t>pole </a:t>
            </a:r>
            <a:r>
              <a:rPr lang="en-US" sz="2000" b="1" dirty="0" smtClean="0">
                <a:solidFill>
                  <a:srgbClr val="0000FF"/>
                </a:solidFill>
              </a:rPr>
              <a:t>concept 				Pole</a:t>
            </a:r>
            <a:r>
              <a:rPr lang="en-US" sz="2000" b="1" dirty="0">
                <a:solidFill>
                  <a:srgbClr val="0000FF"/>
                </a:solidFill>
              </a:rPr>
              <a:t>-loading concept</a:t>
            </a:r>
          </a:p>
        </p:txBody>
      </p:sp>
    </p:spTree>
    <p:extLst>
      <p:ext uri="{BB962C8B-B14F-4D97-AF65-F5344CB8AC3E}">
        <p14:creationId xmlns:p14="http://schemas.microsoft.com/office/powerpoint/2010/main" val="119812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deformation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Pole loading, coil inner-contour </a:t>
            </a:r>
            <a:r>
              <a:rPr lang="en-US" dirty="0" err="1" smtClean="0"/>
              <a:t>ellipticity</a:t>
            </a:r>
            <a:r>
              <a:rPr lang="en-US" dirty="0" smtClean="0"/>
              <a:t> </a:t>
            </a:r>
            <a:r>
              <a:rPr lang="en-US" i="1" dirty="0" smtClean="0"/>
              <a:t>f = b/a</a:t>
            </a:r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r>
              <a:rPr lang="en-US" dirty="0" smtClean="0"/>
              <a:t>We may review the room-temperature beam separation </a:t>
            </a:r>
            <a:br>
              <a:rPr lang="en-US" dirty="0" smtClean="0"/>
            </a:br>
            <a:r>
              <a:rPr lang="en-US" dirty="0" smtClean="0"/>
              <a:t>of 2 x 97.194 mm.</a:t>
            </a:r>
          </a:p>
          <a:p>
            <a:pPr eaLnBrk="1" hangingPunct="1">
              <a:defRPr/>
            </a:pPr>
            <a:endParaRPr lang="en-US" i="1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Shape Evolution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639366-04FA-294B-886C-A2406643D467}" type="slidenum">
              <a:rPr lang="en-US"/>
              <a:pPr>
                <a:defRPr/>
              </a:pPr>
              <a:t>63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867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Group 7"/>
          <p:cNvGraphicFramePr>
            <a:graphicFrameLocks noGrp="1"/>
          </p:cNvGraphicFramePr>
          <p:nvPr/>
        </p:nvGraphicFramePr>
        <p:xfrm>
          <a:off x="1835150" y="1268413"/>
          <a:ext cx="5581650" cy="1684337"/>
        </p:xfrm>
        <a:graphic>
          <a:graphicData uri="http://schemas.openxmlformats.org/drawingml/2006/table">
            <a:tbl>
              <a:tblPr/>
              <a:tblGrid>
                <a:gridCol w="1080182"/>
                <a:gridCol w="1097140"/>
                <a:gridCol w="1134776"/>
                <a:gridCol w="1134776"/>
                <a:gridCol w="1134776"/>
              </a:tblGrid>
              <a:tr h="284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Coil ellipticity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Coil center shift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7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0.2% vert.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-0.11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0.02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0.1% hor.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-0.65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-0.39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84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0.1%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hor.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-0.57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-0.3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pic>
        <p:nvPicPr>
          <p:cNvPr id="28717" name="Picture 1" descr="RTCoilDefor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" t="2383" r="3545" b="36024"/>
          <a:stretch>
            <a:fillRect/>
          </a:stretch>
        </p:blipFill>
        <p:spPr bwMode="auto">
          <a:xfrm>
            <a:off x="107950" y="3573463"/>
            <a:ext cx="2849563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8" name="Picture 2" descr="ColdCoilDefor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" t="2357" r="3554" b="34175"/>
          <a:stretch>
            <a:fillRect/>
          </a:stretch>
        </p:blipFill>
        <p:spPr bwMode="auto">
          <a:xfrm>
            <a:off x="3208338" y="3573463"/>
            <a:ext cx="2803525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9" name="Picture 3" descr="12TCoilDefor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" t="2357" r="3552" b="34344"/>
          <a:stretch>
            <a:fillRect/>
          </a:stretch>
        </p:blipFill>
        <p:spPr bwMode="auto">
          <a:xfrm>
            <a:off x="6156325" y="3573463"/>
            <a:ext cx="28384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20" name="Rectangle 13"/>
          <p:cNvSpPr>
            <a:spLocks/>
          </p:cNvSpPr>
          <p:nvPr/>
        </p:nvSpPr>
        <p:spPr bwMode="auto">
          <a:xfrm>
            <a:off x="1116013" y="3621088"/>
            <a:ext cx="7985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1.002</a:t>
            </a:r>
          </a:p>
        </p:txBody>
      </p:sp>
      <p:sp>
        <p:nvSpPr>
          <p:cNvPr id="28721" name="Rectangle 13"/>
          <p:cNvSpPr>
            <a:spLocks/>
          </p:cNvSpPr>
          <p:nvPr/>
        </p:nvSpPr>
        <p:spPr bwMode="auto">
          <a:xfrm>
            <a:off x="4276725" y="3621088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0.999</a:t>
            </a:r>
          </a:p>
        </p:txBody>
      </p:sp>
      <p:sp>
        <p:nvSpPr>
          <p:cNvPr id="28722" name="Rectangle 13"/>
          <p:cNvSpPr>
            <a:spLocks/>
          </p:cNvSpPr>
          <p:nvPr/>
        </p:nvSpPr>
        <p:spPr bwMode="auto">
          <a:xfrm>
            <a:off x="7235825" y="3621088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0.994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643438" y="4629150"/>
            <a:ext cx="2159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7596188" y="4629150"/>
            <a:ext cx="36036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725" name="Rectangle 13"/>
          <p:cNvSpPr>
            <a:spLocks/>
          </p:cNvSpPr>
          <p:nvPr/>
        </p:nvSpPr>
        <p:spPr bwMode="auto">
          <a:xfrm>
            <a:off x="4211638" y="4340225"/>
            <a:ext cx="14398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Lucida Grande" charset="0"/>
                <a:cs typeface="Lucida Grande" charset="0"/>
                <a:sym typeface="Bookman Old Style" charset="0"/>
              </a:rPr>
              <a:t>Δ</a:t>
            </a:r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x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0.39</a:t>
            </a:r>
          </a:p>
        </p:txBody>
      </p:sp>
      <p:sp>
        <p:nvSpPr>
          <p:cNvPr id="28726" name="Rectangle 13"/>
          <p:cNvSpPr>
            <a:spLocks/>
          </p:cNvSpPr>
          <p:nvPr/>
        </p:nvSpPr>
        <p:spPr bwMode="auto">
          <a:xfrm>
            <a:off x="7235825" y="4340225"/>
            <a:ext cx="14398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Lucida Grande" charset="0"/>
                <a:cs typeface="Lucida Grande" charset="0"/>
                <a:sym typeface="Bookman Old Style" charset="0"/>
              </a:rPr>
              <a:t>Δ</a:t>
            </a:r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x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0.3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368300" y="5132388"/>
            <a:ext cx="0" cy="2889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68300" y="5421313"/>
            <a:ext cx="28733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729" name="Rectangle 13"/>
          <p:cNvSpPr>
            <a:spLocks/>
          </p:cNvSpPr>
          <p:nvPr/>
        </p:nvSpPr>
        <p:spPr bwMode="auto">
          <a:xfrm>
            <a:off x="152400" y="5060950"/>
            <a:ext cx="1158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b</a:t>
            </a:r>
            <a:endParaRPr lang="en-US" sz="140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8730" name="Rectangle 13"/>
          <p:cNvSpPr>
            <a:spLocks/>
          </p:cNvSpPr>
          <p:nvPr/>
        </p:nvSpPr>
        <p:spPr bwMode="auto">
          <a:xfrm>
            <a:off x="539750" y="5421313"/>
            <a:ext cx="1190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a</a:t>
            </a:r>
            <a:endParaRPr lang="en-US" sz="140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8731" name="Rectangle 14"/>
          <p:cNvSpPr>
            <a:spLocks noChangeArrowheads="1"/>
          </p:cNvSpPr>
          <p:nvPr/>
        </p:nvSpPr>
        <p:spPr bwMode="auto">
          <a:xfrm>
            <a:off x="8316913" y="3429000"/>
            <a:ext cx="8270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2" name="Rectangle 38"/>
          <p:cNvSpPr>
            <a:spLocks noChangeArrowheads="1"/>
          </p:cNvSpPr>
          <p:nvPr/>
        </p:nvSpPr>
        <p:spPr bwMode="auto">
          <a:xfrm>
            <a:off x="5292725" y="3429000"/>
            <a:ext cx="827088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3" name="Rectangle 39"/>
          <p:cNvSpPr>
            <a:spLocks noChangeArrowheads="1"/>
          </p:cNvSpPr>
          <p:nvPr/>
        </p:nvSpPr>
        <p:spPr bwMode="auto">
          <a:xfrm>
            <a:off x="2195513" y="3429000"/>
            <a:ext cx="8270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4" name="Rectangle 40"/>
          <p:cNvSpPr>
            <a:spLocks noChangeArrowheads="1"/>
          </p:cNvSpPr>
          <p:nvPr/>
        </p:nvSpPr>
        <p:spPr bwMode="auto">
          <a:xfrm>
            <a:off x="0" y="3500438"/>
            <a:ext cx="574675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5" name="Rectangle 41"/>
          <p:cNvSpPr>
            <a:spLocks noChangeArrowheads="1"/>
          </p:cNvSpPr>
          <p:nvPr/>
        </p:nvSpPr>
        <p:spPr bwMode="auto">
          <a:xfrm>
            <a:off x="3132138" y="3500438"/>
            <a:ext cx="574675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6" name="Rectangle 42"/>
          <p:cNvSpPr>
            <a:spLocks noChangeArrowheads="1"/>
          </p:cNvSpPr>
          <p:nvPr/>
        </p:nvSpPr>
        <p:spPr bwMode="auto">
          <a:xfrm>
            <a:off x="6084888" y="3500438"/>
            <a:ext cx="574675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9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9" descr="RTDefo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8" t="9764" r="28291" b="41920"/>
          <a:stretch>
            <a:fillRect/>
          </a:stretch>
        </p:blipFill>
        <p:spPr bwMode="auto">
          <a:xfrm>
            <a:off x="539750" y="3429000"/>
            <a:ext cx="24955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deformation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Integrated pole, coil inner-contour </a:t>
            </a:r>
            <a:r>
              <a:rPr lang="en-US" dirty="0" err="1" smtClean="0"/>
              <a:t>ellipticity</a:t>
            </a:r>
            <a:r>
              <a:rPr lang="en-US" dirty="0" smtClean="0"/>
              <a:t> </a:t>
            </a:r>
            <a:r>
              <a:rPr lang="en-US" i="1" dirty="0" smtClean="0"/>
              <a:t>f = b/a</a:t>
            </a:r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endParaRPr lang="en-US" i="1" dirty="0" smtClean="0"/>
          </a:p>
          <a:p>
            <a:pPr eaLnBrk="1" hangingPunct="1">
              <a:defRPr/>
            </a:pPr>
            <a:r>
              <a:rPr lang="en-US" dirty="0" smtClean="0"/>
              <a:t>We may review the room-temperature beam separation </a:t>
            </a:r>
            <a:br>
              <a:rPr lang="en-US" dirty="0" smtClean="0"/>
            </a:br>
            <a:r>
              <a:rPr lang="en-US" dirty="0" smtClean="0"/>
              <a:t>of 2 x 97.194 mm.</a:t>
            </a:r>
          </a:p>
          <a:p>
            <a:pPr eaLnBrk="1" hangingPunct="1">
              <a:defRPr/>
            </a:pPr>
            <a:endParaRPr lang="en-US" i="1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Shape Evolution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571EB7-FB23-6741-AFFA-745FEDEB8EE4}" type="slidenum">
              <a:rPr lang="en-US"/>
              <a:pPr>
                <a:defRPr/>
              </a:pPr>
              <a:t>64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9699" name="Picture 8" descr="ColdDefor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9933" r="28465" b="41919"/>
          <a:stretch>
            <a:fillRect/>
          </a:stretch>
        </p:blipFill>
        <p:spPr bwMode="auto">
          <a:xfrm>
            <a:off x="3635375" y="3457575"/>
            <a:ext cx="2519363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6" descr="12TDefor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9" t="9764" r="27769" b="42088"/>
          <a:stretch>
            <a:fillRect/>
          </a:stretch>
        </p:blipFill>
        <p:spPr bwMode="auto">
          <a:xfrm>
            <a:off x="6599238" y="3429000"/>
            <a:ext cx="2516187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Group 7"/>
          <p:cNvGraphicFramePr>
            <a:graphicFrameLocks noGrp="1"/>
          </p:cNvGraphicFramePr>
          <p:nvPr/>
        </p:nvGraphicFramePr>
        <p:xfrm>
          <a:off x="1835150" y="1268413"/>
          <a:ext cx="5581650" cy="1684337"/>
        </p:xfrm>
        <a:graphic>
          <a:graphicData uri="http://schemas.openxmlformats.org/drawingml/2006/table">
            <a:tbl>
              <a:tblPr/>
              <a:tblGrid>
                <a:gridCol w="1080182"/>
                <a:gridCol w="1097140"/>
                <a:gridCol w="1134776"/>
                <a:gridCol w="1134776"/>
                <a:gridCol w="1134776"/>
              </a:tblGrid>
              <a:tr h="284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Coil ellipticity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Coil center shift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7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Integrated pole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Pole loading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0.2% vert.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-0.11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0.02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0.1% hor.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-0.65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-0.39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284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0.1% vert.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0.6% hor.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-0.57 mm</a:t>
                      </a:r>
                    </a:p>
                  </a:txBody>
                  <a:tcPr marL="50803" marR="50803" marT="50801" marB="50801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-0.3 mm</a:t>
                      </a:r>
                    </a:p>
                  </a:txBody>
                  <a:tcPr marL="50803" marR="50803" marT="50801" marB="50801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sp>
        <p:nvSpPr>
          <p:cNvPr id="29744" name="Rectangle 14"/>
          <p:cNvSpPr>
            <a:spLocks noChangeArrowheads="1"/>
          </p:cNvSpPr>
          <p:nvPr/>
        </p:nvSpPr>
        <p:spPr bwMode="auto">
          <a:xfrm>
            <a:off x="8316913" y="3429000"/>
            <a:ext cx="8270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45" name="Rectangle 39"/>
          <p:cNvSpPr>
            <a:spLocks noChangeArrowheads="1"/>
          </p:cNvSpPr>
          <p:nvPr/>
        </p:nvSpPr>
        <p:spPr bwMode="auto">
          <a:xfrm>
            <a:off x="2195513" y="3429000"/>
            <a:ext cx="8270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46" name="Rectangle 13"/>
          <p:cNvSpPr>
            <a:spLocks/>
          </p:cNvSpPr>
          <p:nvPr/>
        </p:nvSpPr>
        <p:spPr bwMode="auto">
          <a:xfrm>
            <a:off x="1108075" y="4000500"/>
            <a:ext cx="7985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1.006</a:t>
            </a:r>
          </a:p>
        </p:txBody>
      </p:sp>
      <p:sp>
        <p:nvSpPr>
          <p:cNvPr id="29747" name="Rectangle 13"/>
          <p:cNvSpPr>
            <a:spLocks/>
          </p:cNvSpPr>
          <p:nvPr/>
        </p:nvSpPr>
        <p:spPr bwMode="auto">
          <a:xfrm>
            <a:off x="4268788" y="4000500"/>
            <a:ext cx="8001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1.006</a:t>
            </a:r>
          </a:p>
        </p:txBody>
      </p:sp>
      <p:sp>
        <p:nvSpPr>
          <p:cNvPr id="29748" name="Rectangle 13"/>
          <p:cNvSpPr>
            <a:spLocks/>
          </p:cNvSpPr>
          <p:nvPr/>
        </p:nvSpPr>
        <p:spPr bwMode="auto">
          <a:xfrm>
            <a:off x="7227888" y="4000500"/>
            <a:ext cx="8001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f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1.001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4537075" y="5153025"/>
            <a:ext cx="39528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7588250" y="5153025"/>
            <a:ext cx="36036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751" name="Rectangle 13"/>
          <p:cNvSpPr>
            <a:spLocks/>
          </p:cNvSpPr>
          <p:nvPr/>
        </p:nvSpPr>
        <p:spPr bwMode="auto">
          <a:xfrm>
            <a:off x="4067175" y="5229225"/>
            <a:ext cx="14414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Lucida Grande" charset="0"/>
                <a:cs typeface="Lucida Grande" charset="0"/>
                <a:sym typeface="Bookman Old Style" charset="0"/>
              </a:rPr>
              <a:t>Δ</a:t>
            </a:r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x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0.65</a:t>
            </a:r>
          </a:p>
        </p:txBody>
      </p:sp>
      <p:sp>
        <p:nvSpPr>
          <p:cNvPr id="29752" name="Rectangle 48"/>
          <p:cNvSpPr>
            <a:spLocks/>
          </p:cNvSpPr>
          <p:nvPr/>
        </p:nvSpPr>
        <p:spPr bwMode="auto">
          <a:xfrm>
            <a:off x="7164388" y="5229225"/>
            <a:ext cx="14398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Lucida Grande" charset="0"/>
                <a:cs typeface="Lucida Grande" charset="0"/>
                <a:sym typeface="Bookman Old Style" charset="0"/>
              </a:rPr>
              <a:t>Δ</a:t>
            </a:r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x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0.57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360363" y="5153025"/>
            <a:ext cx="0" cy="28733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360363" y="5440363"/>
            <a:ext cx="28733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755" name="Rectangle 13"/>
          <p:cNvSpPr>
            <a:spLocks/>
          </p:cNvSpPr>
          <p:nvPr/>
        </p:nvSpPr>
        <p:spPr bwMode="auto">
          <a:xfrm>
            <a:off x="144463" y="5081588"/>
            <a:ext cx="11588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b</a:t>
            </a:r>
            <a:endParaRPr lang="en-US" sz="140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9756" name="Rectangle 13"/>
          <p:cNvSpPr>
            <a:spLocks/>
          </p:cNvSpPr>
          <p:nvPr/>
        </p:nvSpPr>
        <p:spPr bwMode="auto">
          <a:xfrm>
            <a:off x="531813" y="5440363"/>
            <a:ext cx="119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a</a:t>
            </a:r>
            <a:endParaRPr lang="en-US" sz="140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29757" name="Rectangle 53"/>
          <p:cNvSpPr>
            <a:spLocks noChangeArrowheads="1"/>
          </p:cNvSpPr>
          <p:nvPr/>
        </p:nvSpPr>
        <p:spPr bwMode="auto">
          <a:xfrm>
            <a:off x="360363" y="3424238"/>
            <a:ext cx="4318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58" name="Rectangle 54"/>
          <p:cNvSpPr>
            <a:spLocks noChangeArrowheads="1"/>
          </p:cNvSpPr>
          <p:nvPr/>
        </p:nvSpPr>
        <p:spPr bwMode="auto">
          <a:xfrm>
            <a:off x="3529013" y="3424238"/>
            <a:ext cx="4318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59" name="Rectangle 55"/>
          <p:cNvSpPr>
            <a:spLocks noChangeArrowheads="1"/>
          </p:cNvSpPr>
          <p:nvPr/>
        </p:nvSpPr>
        <p:spPr bwMode="auto">
          <a:xfrm>
            <a:off x="6408738" y="3424238"/>
            <a:ext cx="431800" cy="720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57" name="Straight Arrow Connector 56"/>
          <p:cNvCxnSpPr/>
          <p:nvPr/>
        </p:nvCxnSpPr>
        <p:spPr bwMode="auto">
          <a:xfrm flipH="1">
            <a:off x="1476375" y="5084763"/>
            <a:ext cx="14287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761" name="Rectangle 13"/>
          <p:cNvSpPr>
            <a:spLocks/>
          </p:cNvSpPr>
          <p:nvPr/>
        </p:nvSpPr>
        <p:spPr bwMode="auto">
          <a:xfrm>
            <a:off x="1042988" y="5157788"/>
            <a:ext cx="14414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Lucida Grande" charset="0"/>
                <a:cs typeface="Lucida Grande" charset="0"/>
                <a:sym typeface="Bookman Old Style" charset="0"/>
              </a:rPr>
              <a:t>Δ</a:t>
            </a:r>
            <a:r>
              <a:rPr lang="en-US" sz="1400" i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x</a:t>
            </a:r>
            <a:r>
              <a:rPr lang="en-US" sz="140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= 0.11</a:t>
            </a:r>
          </a:p>
        </p:txBody>
      </p:sp>
      <p:sp>
        <p:nvSpPr>
          <p:cNvPr id="29762" name="Rectangle 58"/>
          <p:cNvSpPr>
            <a:spLocks noChangeArrowheads="1"/>
          </p:cNvSpPr>
          <p:nvPr/>
        </p:nvSpPr>
        <p:spPr bwMode="auto">
          <a:xfrm>
            <a:off x="5364163" y="3429000"/>
            <a:ext cx="827087" cy="287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1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Collar Stress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76AB7-6A16-494F-811E-8FF87E083A9D}" type="slidenum">
              <a:rPr lang="en-US"/>
              <a:pPr>
                <a:defRPr/>
              </a:pPr>
              <a:t>65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30722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28" name="Picture 2" descr="RTColl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43" t="13467" r="3728" b="42424"/>
          <a:stretch>
            <a:fillRect/>
          </a:stretch>
        </p:blipFill>
        <p:spPr bwMode="auto">
          <a:xfrm>
            <a:off x="7956550" y="2276475"/>
            <a:ext cx="95885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88925" y="1773238"/>
            <a:ext cx="7683500" cy="3956050"/>
            <a:chOff x="289476" y="1772816"/>
            <a:chExt cx="7683249" cy="3956751"/>
          </a:xfrm>
        </p:grpSpPr>
        <p:pic>
          <p:nvPicPr>
            <p:cNvPr id="30749" name="Picture 3" descr="PressCollar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8" t="25084" r="42403" b="53703"/>
            <a:stretch>
              <a:fillRect/>
            </a:stretch>
          </p:blipFill>
          <p:spPr bwMode="auto">
            <a:xfrm>
              <a:off x="289476" y="2683948"/>
              <a:ext cx="3850476" cy="205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0" name="Picture 4" descr="PressCollar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54" t="9932" r="21584" b="35522"/>
            <a:stretch>
              <a:fillRect/>
            </a:stretch>
          </p:blipFill>
          <p:spPr bwMode="auto">
            <a:xfrm>
              <a:off x="4283968" y="2193600"/>
              <a:ext cx="3688757" cy="3535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51" name="Rectangle 13"/>
            <p:cNvSpPr>
              <a:spLocks/>
            </p:cNvSpPr>
            <p:nvPr/>
          </p:nvSpPr>
          <p:spPr bwMode="auto">
            <a:xfrm>
              <a:off x="3563888" y="1772816"/>
              <a:ext cx="142196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Under press</a:t>
              </a: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468313" y="1700213"/>
            <a:ext cx="7456487" cy="3811587"/>
            <a:chOff x="499109" y="1772816"/>
            <a:chExt cx="7457267" cy="3810243"/>
          </a:xfrm>
        </p:grpSpPr>
        <p:pic>
          <p:nvPicPr>
            <p:cNvPr id="30746" name="Picture 11" descr="RTCollar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54" t="9764" r="22807" b="37543"/>
            <a:stretch>
              <a:fillRect/>
            </a:stretch>
          </p:blipFill>
          <p:spPr bwMode="auto">
            <a:xfrm>
              <a:off x="4470253" y="2204864"/>
              <a:ext cx="3486123" cy="3378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7" name="Picture 13" descr="RTCollar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44" t="23401" r="41521" b="52020"/>
            <a:stretch>
              <a:fillRect/>
            </a:stretch>
          </p:blipFill>
          <p:spPr bwMode="auto">
            <a:xfrm>
              <a:off x="499109" y="2708920"/>
              <a:ext cx="3502871" cy="204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8" name="Rectangle 13"/>
            <p:cNvSpPr>
              <a:spLocks/>
            </p:cNvSpPr>
            <p:nvPr/>
          </p:nvSpPr>
          <p:spPr bwMode="auto">
            <a:xfrm>
              <a:off x="3274753" y="1772816"/>
              <a:ext cx="21929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Yoke assembly RT</a:t>
              </a: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468313" y="1700213"/>
            <a:ext cx="7561262" cy="3816350"/>
            <a:chOff x="611560" y="1772816"/>
            <a:chExt cx="7560840" cy="3816424"/>
          </a:xfrm>
        </p:grpSpPr>
        <p:pic>
          <p:nvPicPr>
            <p:cNvPr id="30743" name="Picture 20" descr="12TCollar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30" t="11449" r="21758" b="39561"/>
            <a:stretch>
              <a:fillRect/>
            </a:stretch>
          </p:blipFill>
          <p:spPr bwMode="auto">
            <a:xfrm>
              <a:off x="4218147" y="2204864"/>
              <a:ext cx="3954253" cy="338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4" name="Picture 21" descr="12TCollar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87" t="24579" r="39935" b="51852"/>
            <a:stretch>
              <a:fillRect/>
            </a:stretch>
          </p:blipFill>
          <p:spPr bwMode="auto">
            <a:xfrm>
              <a:off x="611560" y="2878750"/>
              <a:ext cx="3419586" cy="1806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5" name="Rectangle 13"/>
            <p:cNvSpPr>
              <a:spLocks/>
            </p:cNvSpPr>
            <p:nvPr/>
          </p:nvSpPr>
          <p:spPr bwMode="auto">
            <a:xfrm>
              <a:off x="4067944" y="1772816"/>
              <a:ext cx="5514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12 T</a:t>
              </a: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611188" y="1700213"/>
            <a:ext cx="7304087" cy="3816350"/>
            <a:chOff x="644046" y="1772816"/>
            <a:chExt cx="7304422" cy="3816424"/>
          </a:xfrm>
        </p:grpSpPr>
        <p:grpSp>
          <p:nvGrpSpPr>
            <p:cNvPr id="30739" name="Group 10"/>
            <p:cNvGrpSpPr>
              <a:grpSpLocks/>
            </p:cNvGrpSpPr>
            <p:nvPr/>
          </p:nvGrpSpPr>
          <p:grpSpPr bwMode="auto">
            <a:xfrm>
              <a:off x="3707904" y="1772816"/>
              <a:ext cx="4240564" cy="3816424"/>
              <a:chOff x="3707904" y="1772816"/>
              <a:chExt cx="4240564" cy="3816424"/>
            </a:xfrm>
          </p:grpSpPr>
          <p:pic>
            <p:nvPicPr>
              <p:cNvPr id="30741" name="Picture 6" descr="CollaredCoilCollar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55" t="9764" r="22108" b="37543"/>
              <a:stretch>
                <a:fillRect/>
              </a:stretch>
            </p:blipFill>
            <p:spPr bwMode="auto">
              <a:xfrm>
                <a:off x="4355976" y="2192110"/>
                <a:ext cx="3592492" cy="3397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42" name="Rectangle 13"/>
              <p:cNvSpPr>
                <a:spLocks/>
              </p:cNvSpPr>
              <p:nvPr/>
            </p:nvSpPr>
            <p:spPr bwMode="auto">
              <a:xfrm>
                <a:off x="3707904" y="1772816"/>
                <a:ext cx="154639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1"/>
                    </a:solidFill>
                    <a:latin typeface="Bookman Old Style" charset="0"/>
                    <a:ea typeface="ＭＳ Ｐゴシック" charset="0"/>
                    <a:cs typeface="ＭＳ Ｐゴシック" charset="0"/>
                    <a:sym typeface="Bookman Old Style" charset="0"/>
                  </a:rPr>
                  <a:t>Collared Coil</a:t>
                </a:r>
              </a:p>
            </p:txBody>
          </p:sp>
        </p:grpSp>
        <p:pic>
          <p:nvPicPr>
            <p:cNvPr id="30740" name="Picture 27" descr="CollaredCoilCollar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2" t="25084" r="41698" b="52525"/>
            <a:stretch>
              <a:fillRect/>
            </a:stretch>
          </p:blipFill>
          <p:spPr bwMode="auto">
            <a:xfrm>
              <a:off x="644046" y="2780928"/>
              <a:ext cx="3239744" cy="175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55625" y="1724025"/>
            <a:ext cx="7329488" cy="3792538"/>
            <a:chOff x="-5365104" y="3429000"/>
            <a:chExt cx="7328831" cy="3793636"/>
          </a:xfrm>
        </p:grpSpPr>
        <p:grpSp>
          <p:nvGrpSpPr>
            <p:cNvPr id="30734" name="Group 19"/>
            <p:cNvGrpSpPr>
              <a:grpSpLocks/>
            </p:cNvGrpSpPr>
            <p:nvPr/>
          </p:nvGrpSpPr>
          <p:grpSpPr bwMode="auto">
            <a:xfrm>
              <a:off x="-5365104" y="3429000"/>
              <a:ext cx="7277100" cy="3744912"/>
              <a:chOff x="611560" y="1772816"/>
              <a:chExt cx="7277930" cy="3744416"/>
            </a:xfrm>
          </p:grpSpPr>
          <p:pic>
            <p:nvPicPr>
              <p:cNvPr id="30736" name="Picture 15" descr="ColdCollar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91" t="24242" r="41345" b="51515"/>
              <a:stretch>
                <a:fillRect/>
              </a:stretch>
            </p:blipFill>
            <p:spPr bwMode="auto">
              <a:xfrm>
                <a:off x="611560" y="2823052"/>
                <a:ext cx="3353048" cy="1908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37" name="Picture 16" descr="CollaredCoilCollar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129" t="9091" r="21933" b="37206"/>
              <a:stretch>
                <a:fillRect/>
              </a:stretch>
            </p:blipFill>
            <p:spPr bwMode="auto">
              <a:xfrm>
                <a:off x="4499992" y="2250616"/>
                <a:ext cx="3389498" cy="32666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38" name="Rectangle 13"/>
              <p:cNvSpPr>
                <a:spLocks/>
              </p:cNvSpPr>
              <p:nvPr/>
            </p:nvSpPr>
            <p:spPr bwMode="auto">
              <a:xfrm>
                <a:off x="3419872" y="1772816"/>
                <a:ext cx="198056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1"/>
                    </a:solidFill>
                    <a:latin typeface="Bookman Old Style" charset="0"/>
                    <a:ea typeface="ＭＳ Ｐゴシック" charset="0"/>
                    <a:cs typeface="ＭＳ Ｐゴシック" charset="0"/>
                    <a:sym typeface="Bookman Old Style" charset="0"/>
                  </a:rPr>
                  <a:t>Cryogenic temp.</a:t>
                </a:r>
              </a:p>
            </p:txBody>
          </p:sp>
        </p:grpSp>
        <p:pic>
          <p:nvPicPr>
            <p:cNvPr id="30735" name="Picture 1" descr="ColdCollar.png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87" t="10913" r="24872" b="38652"/>
            <a:stretch>
              <a:fillRect/>
            </a:stretch>
          </p:blipFill>
          <p:spPr bwMode="auto">
            <a:xfrm>
              <a:off x="-1476672" y="3933056"/>
              <a:ext cx="3440399" cy="3289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40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Shell Stress, Yoke Gap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defRPr/>
            </a:pPr>
            <a:fld id="{43A98907-CEAD-8141-ABD1-DD26FCD327DB}" type="slidenum">
              <a:rPr lang="en-US"/>
              <a:pPr algn="r">
                <a:defRPr/>
              </a:pPr>
              <a:t>66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31746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93663"/>
            <a:ext cx="6858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730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0800" y="1052513"/>
            <a:ext cx="9104313" cy="4968875"/>
            <a:chOff x="51388" y="1052736"/>
            <a:chExt cx="9103440" cy="4968552"/>
          </a:xfrm>
        </p:grpSpPr>
        <p:sp>
          <p:nvSpPr>
            <p:cNvPr id="31760" name="Rectangle 9"/>
            <p:cNvSpPr>
              <a:spLocks/>
            </p:cNvSpPr>
            <p:nvPr/>
          </p:nvSpPr>
          <p:spPr bwMode="auto">
            <a:xfrm>
              <a:off x="3563888" y="1052736"/>
              <a:ext cx="20162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Room temp.</a:t>
              </a:r>
            </a:p>
          </p:txBody>
        </p:sp>
        <p:pic>
          <p:nvPicPr>
            <p:cNvPr id="3176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6" t="9012" r="4379" b="35832"/>
            <a:stretch>
              <a:fillRect/>
            </a:stretch>
          </p:blipFill>
          <p:spPr bwMode="auto">
            <a:xfrm>
              <a:off x="4283968" y="1772816"/>
              <a:ext cx="4870860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2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07" t="8908" r="27628" b="41403"/>
            <a:stretch>
              <a:fillRect/>
            </a:stretch>
          </p:blipFill>
          <p:spPr bwMode="auto">
            <a:xfrm>
              <a:off x="51388" y="1844824"/>
              <a:ext cx="4376596" cy="3755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3" name="Rectangle 17"/>
            <p:cNvSpPr>
              <a:spLocks/>
            </p:cNvSpPr>
            <p:nvPr/>
          </p:nvSpPr>
          <p:spPr bwMode="auto">
            <a:xfrm>
              <a:off x="827584" y="1916832"/>
              <a:ext cx="132495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weld shrinkage</a:t>
              </a:r>
              <a:b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</a:br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0.65 mm</a:t>
              </a:r>
            </a:p>
          </p:txBody>
        </p:sp>
        <p:sp>
          <p:nvSpPr>
            <p:cNvPr id="31764" name="Rectangle 19"/>
            <p:cNvSpPr>
              <a:spLocks/>
            </p:cNvSpPr>
            <p:nvPr/>
          </p:nvSpPr>
          <p:spPr bwMode="auto">
            <a:xfrm>
              <a:off x="5652120" y="1916832"/>
              <a:ext cx="187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weld shrinkage</a:t>
              </a:r>
              <a:b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</a:br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0.4 mm</a:t>
              </a:r>
            </a:p>
          </p:txBody>
        </p:sp>
        <p:sp>
          <p:nvSpPr>
            <p:cNvPr id="31765" name="Rectangle 20"/>
            <p:cNvSpPr>
              <a:spLocks/>
            </p:cNvSpPr>
            <p:nvPr/>
          </p:nvSpPr>
          <p:spPr bwMode="auto">
            <a:xfrm>
              <a:off x="611560" y="1484784"/>
              <a:ext cx="2376264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shell thickness 10 mm</a:t>
              </a:r>
            </a:p>
          </p:txBody>
        </p:sp>
        <p:sp>
          <p:nvSpPr>
            <p:cNvPr id="31766" name="Rectangle 20"/>
            <p:cNvSpPr>
              <a:spLocks/>
            </p:cNvSpPr>
            <p:nvPr/>
          </p:nvSpPr>
          <p:spPr bwMode="auto">
            <a:xfrm>
              <a:off x="5724128" y="1556792"/>
              <a:ext cx="2376264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shell thickness 10 mm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6525" y="1052513"/>
            <a:ext cx="9007475" cy="4959350"/>
            <a:chOff x="136627" y="1052736"/>
            <a:chExt cx="9007373" cy="4958928"/>
          </a:xfrm>
        </p:grpSpPr>
        <p:pic>
          <p:nvPicPr>
            <p:cNvPr id="31757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81" t="9184" r="4593" b="35713"/>
            <a:stretch>
              <a:fillRect/>
            </a:stretch>
          </p:blipFill>
          <p:spPr bwMode="auto">
            <a:xfrm>
              <a:off x="4274690" y="1772816"/>
              <a:ext cx="4869310" cy="4238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Rectangle 10"/>
            <p:cNvSpPr>
              <a:spLocks/>
            </p:cNvSpPr>
            <p:nvPr/>
          </p:nvSpPr>
          <p:spPr bwMode="auto">
            <a:xfrm>
              <a:off x="2987824" y="1052736"/>
              <a:ext cx="324036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Cryogenic temp.</a:t>
              </a:r>
            </a:p>
          </p:txBody>
        </p:sp>
        <p:pic>
          <p:nvPicPr>
            <p:cNvPr id="31759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68" t="8774" r="28024" b="41537"/>
            <a:stretch>
              <a:fillRect/>
            </a:stretch>
          </p:blipFill>
          <p:spPr bwMode="auto">
            <a:xfrm>
              <a:off x="136627" y="1844824"/>
              <a:ext cx="4219349" cy="364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96863" y="1069975"/>
            <a:ext cx="8847137" cy="4891088"/>
            <a:chOff x="296336" y="1069876"/>
            <a:chExt cx="8847664" cy="4890988"/>
          </a:xfrm>
        </p:grpSpPr>
        <p:pic>
          <p:nvPicPr>
            <p:cNvPr id="31754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27" t="8684" r="4489" b="36702"/>
            <a:stretch>
              <a:fillRect/>
            </a:stretch>
          </p:blipFill>
          <p:spPr bwMode="auto">
            <a:xfrm>
              <a:off x="4221684" y="1772816"/>
              <a:ext cx="4922316" cy="4188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Rectangle 11"/>
            <p:cNvSpPr>
              <a:spLocks/>
            </p:cNvSpPr>
            <p:nvPr/>
          </p:nvSpPr>
          <p:spPr bwMode="auto">
            <a:xfrm>
              <a:off x="4304977" y="1069876"/>
              <a:ext cx="62706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12 T</a:t>
              </a:r>
            </a:p>
          </p:txBody>
        </p:sp>
        <p:pic>
          <p:nvPicPr>
            <p:cNvPr id="31756" name="Picture 1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3" t="9192" r="28683" b="41805"/>
            <a:stretch>
              <a:fillRect/>
            </a:stretch>
          </p:blipFill>
          <p:spPr bwMode="auto">
            <a:xfrm>
              <a:off x="296336" y="1916832"/>
              <a:ext cx="3982200" cy="347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843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Concept: </a:t>
            </a:r>
            <a:br>
              <a:rPr lang="en-US" dirty="0" smtClean="0"/>
            </a:br>
            <a:r>
              <a:rPr lang="en-US" dirty="0" smtClean="0"/>
              <a:t>Lead End</a:t>
            </a:r>
            <a:r>
              <a:rPr lang="en-US" dirty="0"/>
              <a:t> </a:t>
            </a:r>
            <a:r>
              <a:rPr lang="en-US" dirty="0" smtClean="0"/>
              <a:t>Winding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IL_LE_Wind_LJu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3" y="1043752"/>
            <a:ext cx="5112538" cy="2549878"/>
          </a:xfrm>
          <a:prstGeom prst="rect">
            <a:avLst/>
          </a:prstGeom>
        </p:spPr>
      </p:pic>
      <p:pic>
        <p:nvPicPr>
          <p:cNvPr id="8" name="Picture 7" descr="IL_LE_win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r="21302"/>
          <a:stretch/>
        </p:blipFill>
        <p:spPr>
          <a:xfrm>
            <a:off x="5414904" y="994604"/>
            <a:ext cx="3424296" cy="2599026"/>
          </a:xfrm>
          <a:prstGeom prst="rect">
            <a:avLst/>
          </a:prstGeom>
        </p:spPr>
      </p:pic>
      <p:pic>
        <p:nvPicPr>
          <p:cNvPr id="9" name="Picture 8" descr="LJump_FWedgeCu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5" t="22311" r="6864" b="14187"/>
          <a:stretch/>
        </p:blipFill>
        <p:spPr>
          <a:xfrm>
            <a:off x="189089" y="4243884"/>
            <a:ext cx="4502486" cy="1768593"/>
          </a:xfrm>
          <a:prstGeom prst="rect">
            <a:avLst/>
          </a:prstGeom>
        </p:spPr>
      </p:pic>
      <p:pic>
        <p:nvPicPr>
          <p:cNvPr id="10" name="Picture 9" descr="OL_LE_Win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7"/>
          <a:stretch/>
        </p:blipFill>
        <p:spPr>
          <a:xfrm>
            <a:off x="5057421" y="4085101"/>
            <a:ext cx="3621853" cy="19273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3322" y="3761935"/>
            <a:ext cx="1330678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Ceramic filler piece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138296" y="4408266"/>
            <a:ext cx="1376304" cy="906919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638769" y="3762789"/>
            <a:ext cx="1597379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Filler wedge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2428992" y="4132121"/>
            <a:ext cx="807156" cy="49632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8829" y="6071260"/>
            <a:ext cx="45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Layer-jump region with cable removed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30799" y="3874552"/>
            <a:ext cx="1597379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Outer layer winding pole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728178" y="4243884"/>
            <a:ext cx="807156" cy="41254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4991569" y="1552804"/>
            <a:ext cx="1597379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Inner layer winding pole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588948" y="1922136"/>
            <a:ext cx="807156" cy="41254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08326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84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61"/>
          <a:stretch/>
        </p:blipFill>
        <p:spPr>
          <a:xfrm>
            <a:off x="78859" y="1504825"/>
            <a:ext cx="4343353" cy="4991583"/>
          </a:xfrm>
          <a:prstGeom prst="rect">
            <a:avLst/>
          </a:prstGeom>
        </p:spPr>
      </p:pic>
      <p:pic>
        <p:nvPicPr>
          <p:cNvPr id="7" name="Picture 6" descr="PottedCoi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1" t="9418" r="7854" b="8658"/>
          <a:stretch/>
        </p:blipFill>
        <p:spPr>
          <a:xfrm>
            <a:off x="3768946" y="1275445"/>
            <a:ext cx="5335309" cy="273232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Concept: Coil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20751" y="3777180"/>
            <a:ext cx="2011305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Loading plate </a:t>
            </a:r>
          </a:p>
          <a:p>
            <a:r>
              <a:rPr lang="en-US" b="1" i="1" dirty="0" smtClean="0"/>
              <a:t>(t = 2 mm)</a:t>
            </a:r>
            <a:endParaRPr lang="en-US" b="1" i="1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 bwMode="auto">
          <a:xfrm flipH="1">
            <a:off x="3119900" y="4100346"/>
            <a:ext cx="2200851" cy="717856"/>
          </a:xfrm>
          <a:prstGeom prst="straightConnector1">
            <a:avLst/>
          </a:prstGeom>
          <a:noFill/>
          <a:ln w="31750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247359" y="1275445"/>
            <a:ext cx="3619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Vacuum impregnated coil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32880" y="4977418"/>
            <a:ext cx="1799175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Filler wedge</a:t>
            </a:r>
            <a:endParaRPr lang="en-US" b="1" i="1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 bwMode="auto">
          <a:xfrm flipH="1">
            <a:off x="3644486" y="5162084"/>
            <a:ext cx="1888394" cy="318794"/>
          </a:xfrm>
          <a:prstGeom prst="straightConnector1">
            <a:avLst/>
          </a:prstGeom>
          <a:noFill/>
          <a:ln w="31750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52804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Collared Coil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0" name="Picture 9" descr="Step_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5" t="6061" r="19651" b="5969"/>
          <a:stretch/>
        </p:blipFill>
        <p:spPr>
          <a:xfrm>
            <a:off x="2304814" y="649111"/>
            <a:ext cx="5042371" cy="5550370"/>
          </a:xfrm>
          <a:prstGeom prst="rect">
            <a:avLst/>
          </a:prstGeom>
        </p:spPr>
      </p:pic>
      <p:pic>
        <p:nvPicPr>
          <p:cNvPr id="11" name="Picture 10" descr="Step_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t="6061" r="18930" b="5968"/>
          <a:stretch/>
        </p:blipFill>
        <p:spPr>
          <a:xfrm>
            <a:off x="2304814" y="649110"/>
            <a:ext cx="5108223" cy="5550371"/>
          </a:xfrm>
          <a:prstGeom prst="rect">
            <a:avLst/>
          </a:prstGeom>
        </p:spPr>
      </p:pic>
      <p:pic>
        <p:nvPicPr>
          <p:cNvPr id="12" name="Picture 11" descr="Step_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t="6062" r="18930" b="5968"/>
          <a:stretch/>
        </p:blipFill>
        <p:spPr>
          <a:xfrm>
            <a:off x="2201332" y="649110"/>
            <a:ext cx="5211705" cy="5550371"/>
          </a:xfrm>
          <a:prstGeom prst="rect">
            <a:avLst/>
          </a:prstGeom>
        </p:spPr>
      </p:pic>
      <p:pic>
        <p:nvPicPr>
          <p:cNvPr id="13" name="Picture 12" descr="Step_5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5" t="6061" r="19651" b="5969"/>
          <a:stretch/>
        </p:blipFill>
        <p:spPr>
          <a:xfrm>
            <a:off x="2304814" y="649110"/>
            <a:ext cx="5042371" cy="5550371"/>
          </a:xfrm>
          <a:prstGeom prst="rect">
            <a:avLst/>
          </a:prstGeom>
        </p:spPr>
      </p:pic>
      <p:pic>
        <p:nvPicPr>
          <p:cNvPr id="14" name="Picture 13" descr="Step_6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t="6061" r="18930" b="5969"/>
          <a:stretch/>
        </p:blipFill>
        <p:spPr>
          <a:xfrm>
            <a:off x="2201332" y="649110"/>
            <a:ext cx="5211705" cy="5550371"/>
          </a:xfrm>
          <a:prstGeom prst="rect">
            <a:avLst/>
          </a:prstGeom>
        </p:spPr>
      </p:pic>
      <p:pic>
        <p:nvPicPr>
          <p:cNvPr id="15" name="Picture 14" descr="Step_7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t="6062" r="18930" b="5968"/>
          <a:stretch/>
        </p:blipFill>
        <p:spPr>
          <a:xfrm>
            <a:off x="2304814" y="649110"/>
            <a:ext cx="5108223" cy="5550371"/>
          </a:xfrm>
          <a:prstGeom prst="rect">
            <a:avLst/>
          </a:prstGeom>
        </p:spPr>
      </p:pic>
      <p:pic>
        <p:nvPicPr>
          <p:cNvPr id="16" name="Picture 15" descr="Step_8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r="13683"/>
          <a:stretch/>
        </p:blipFill>
        <p:spPr>
          <a:xfrm>
            <a:off x="1665110" y="266700"/>
            <a:ext cx="6227705" cy="6309360"/>
          </a:xfrm>
          <a:prstGeom prst="rect">
            <a:avLst/>
          </a:prstGeom>
        </p:spPr>
      </p:pic>
      <p:pic>
        <p:nvPicPr>
          <p:cNvPr id="17" name="Picture 16" descr="Step_9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0" r="13683"/>
          <a:stretch/>
        </p:blipFill>
        <p:spPr>
          <a:xfrm>
            <a:off x="1796815" y="266700"/>
            <a:ext cx="6096000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NAL_11T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CNAL_11T.thmx</Template>
  <TotalTime>843</TotalTime>
  <Words>3196</Words>
  <Application>Microsoft Macintosh PowerPoint</Application>
  <PresentationFormat>On-screen Show (4:3)</PresentationFormat>
  <Paragraphs>938</Paragraphs>
  <Slides>66</Slides>
  <Notes>6</Notes>
  <HiddenSlides>13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8" baseType="lpstr">
      <vt:lpstr>CNAL_11T</vt:lpstr>
      <vt:lpstr>Bitmap Image</vt:lpstr>
      <vt:lpstr> CERN 2-in-1 Demonstrator Design, Construction and Test Plan M. Karppinen on behalf of CERN-FNAL collaboration</vt:lpstr>
      <vt:lpstr>Contributions &amp; Acknowledgements</vt:lpstr>
      <vt:lpstr>Outline</vt:lpstr>
      <vt:lpstr>2-in-1 Demonstrator Parameters</vt:lpstr>
      <vt:lpstr>Mechanical Design Features</vt:lpstr>
      <vt:lpstr>Pole Loading Concept</vt:lpstr>
      <vt:lpstr>Pole Loading Concept:  Lead End Winding</vt:lpstr>
      <vt:lpstr>Pole Loading Concept: Coil</vt:lpstr>
      <vt:lpstr>Collared Coil Assembly</vt:lpstr>
      <vt:lpstr>Coil Fabrication</vt:lpstr>
      <vt:lpstr>Coil Assembly</vt:lpstr>
      <vt:lpstr>Coil Assembly</vt:lpstr>
      <vt:lpstr>Coil Assembly</vt:lpstr>
      <vt:lpstr>Coil Assembly</vt:lpstr>
      <vt:lpstr>Coil Assembly</vt:lpstr>
      <vt:lpstr>Coil Assembly</vt:lpstr>
      <vt:lpstr>Coil Assembly</vt:lpstr>
      <vt:lpstr>Coil Assembly</vt:lpstr>
      <vt:lpstr>Collaring</vt:lpstr>
      <vt:lpstr>Collaring</vt:lpstr>
      <vt:lpstr>Collaring</vt:lpstr>
      <vt:lpstr>Collaring</vt:lpstr>
      <vt:lpstr>Collaring</vt:lpstr>
      <vt:lpstr>Collaring</vt:lpstr>
      <vt:lpstr>Collaring</vt:lpstr>
      <vt:lpstr>Collaring</vt:lpstr>
      <vt:lpstr>Collaring</vt:lpstr>
      <vt:lpstr>CERN 1-in-1 Cold-mass</vt:lpstr>
      <vt:lpstr>CERN 1-in-1 Cold-mass</vt:lpstr>
      <vt:lpstr>CERN 2-in-1 Cold-mass</vt:lpstr>
      <vt:lpstr>CERN 2-in-1 Cold-mass Assembly</vt:lpstr>
      <vt:lpstr>CERN 2-in-1 Cold-mass Assembly</vt:lpstr>
      <vt:lpstr>CERN 2-in-1 Cold-mass Assembly</vt:lpstr>
      <vt:lpstr>CERN 2-in-1 Cold-mass Assembly</vt:lpstr>
      <vt:lpstr>CERN 2-in-1 Cold-mass Assembly</vt:lpstr>
      <vt:lpstr>CERN 2-in-1 Cold-mass Assembly</vt:lpstr>
      <vt:lpstr>CERN 2-in-1 Cold-mass Assembly</vt:lpstr>
      <vt:lpstr>CERN 2-in-1 Cold-mass Assembly</vt:lpstr>
      <vt:lpstr>1-in-1 with Pole-Loading</vt:lpstr>
      <vt:lpstr>2-in-1 with Pole-Loading</vt:lpstr>
      <vt:lpstr>Pole Loading Concept: 2-in-1 FEA</vt:lpstr>
      <vt:lpstr>Mechanical model</vt:lpstr>
      <vt:lpstr>CERN 2-in-1 End Support</vt:lpstr>
      <vt:lpstr>Structural Analysis of End Region</vt:lpstr>
      <vt:lpstr>Pole loading pros and cons</vt:lpstr>
      <vt:lpstr>Integrated pole pros and cons</vt:lpstr>
      <vt:lpstr>Magnet Design Status</vt:lpstr>
      <vt:lpstr>Procurement Status</vt:lpstr>
      <vt:lpstr>QC &amp; Documentation</vt:lpstr>
      <vt:lpstr>CERN Milestones</vt:lpstr>
      <vt:lpstr>Some R&amp;D Topics</vt:lpstr>
      <vt:lpstr>Summary</vt:lpstr>
      <vt:lpstr>Answers to Charge</vt:lpstr>
      <vt:lpstr>FEA: Material Data</vt:lpstr>
      <vt:lpstr>FEA Model Under the Collaring Press</vt:lpstr>
      <vt:lpstr>Press Displacement, Coil Stress</vt:lpstr>
      <vt:lpstr>Collared Coil - Spring Back</vt:lpstr>
      <vt:lpstr>Coil Stress Evolution 1/2</vt:lpstr>
      <vt:lpstr>Coil Stress Evolution 2/2</vt:lpstr>
      <vt:lpstr>Azimutal stress vs. von Mises Stress</vt:lpstr>
      <vt:lpstr>Sensitivity to Coil Material Data</vt:lpstr>
      <vt:lpstr>Impact of Over-Compression</vt:lpstr>
      <vt:lpstr>Shape Evolution</vt:lpstr>
      <vt:lpstr>Shape Evolution</vt:lpstr>
      <vt:lpstr>Collar Stress</vt:lpstr>
      <vt:lpstr>Shell Stress, Yoke Gap</vt:lpstr>
    </vt:vector>
  </TitlesOfParts>
  <Company>CERN TE-MSC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Mikko Karppinen</dc:creator>
  <cp:lastModifiedBy>Mikko Karppinen</cp:lastModifiedBy>
  <cp:revision>71</cp:revision>
  <dcterms:created xsi:type="dcterms:W3CDTF">2012-09-18T07:33:17Z</dcterms:created>
  <dcterms:modified xsi:type="dcterms:W3CDTF">2012-09-25T07:21:36Z</dcterms:modified>
</cp:coreProperties>
</file>