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79" r:id="rId3"/>
    <p:sldId id="376" r:id="rId4"/>
    <p:sldId id="377" r:id="rId5"/>
    <p:sldId id="380" r:id="rId6"/>
    <p:sldId id="378" r:id="rId7"/>
    <p:sldId id="374" r:id="rId8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9606" autoAdjust="0"/>
    <p:restoredTop sz="94660" autoAdjust="0"/>
  </p:normalViewPr>
  <p:slideViewPr>
    <p:cSldViewPr>
      <p:cViewPr varScale="1">
        <p:scale>
          <a:sx n="128" d="100"/>
          <a:sy n="128" d="100"/>
        </p:scale>
        <p:origin x="-9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96"/>
    </p:cViewPr>
  </p:sorterViewPr>
  <p:notesViewPr>
    <p:cSldViewPr showGuides="1">
      <p:cViewPr varScale="1">
        <p:scale>
          <a:sx n="66" d="100"/>
          <a:sy n="66" d="100"/>
        </p:scale>
        <p:origin x="-1890" y="-114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488" cy="4619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7C451-7E7C-4B3A-B74F-7C45D35F3C70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524"/>
            <a:ext cx="3011488" cy="461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4"/>
            <a:ext cx="3011488" cy="461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C023F-F437-4F10-BD62-B28F0244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09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72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B2CB2547-4065-42F4-8D12-6C28DAFD8A9A}" type="datetimeFigureOut">
              <a:rPr lang="en-US" smtClean="0"/>
              <a:t>9/23/2012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72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3EF11C2-BF0B-47B5-9688-5B18E810C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19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F11C2-BF0B-47B5-9688-5B18E810CD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31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Phase 2a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Fred Nobrega	            </a:t>
            </a:r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53400" y="304800"/>
            <a:ext cx="762000" cy="7112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04800"/>
            <a:ext cx="708025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Demo_Az.tiff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304800" y="152400"/>
            <a:ext cx="1219200" cy="1055519"/>
          </a:xfrm>
          <a:prstGeom prst="rect">
            <a:avLst/>
          </a:prstGeom>
        </p:spPr>
      </p:pic>
      <p:sp>
        <p:nvSpPr>
          <p:cNvPr id="14" name="Freeform 13"/>
          <p:cNvSpPr/>
          <p:nvPr userDrawn="1"/>
        </p:nvSpPr>
        <p:spPr>
          <a:xfrm>
            <a:off x="1450505" y="664029"/>
            <a:ext cx="65331" cy="81642"/>
          </a:xfrm>
          <a:custGeom>
            <a:avLst/>
            <a:gdLst>
              <a:gd name="connsiteX0" fmla="*/ 16 w 65331"/>
              <a:gd name="connsiteY0" fmla="*/ 0 h 81642"/>
              <a:gd name="connsiteX1" fmla="*/ 16 w 65331"/>
              <a:gd name="connsiteY1" fmla="*/ 0 h 81642"/>
              <a:gd name="connsiteX2" fmla="*/ 2738 w 65331"/>
              <a:gd name="connsiteY2" fmla="*/ 29935 h 81642"/>
              <a:gd name="connsiteX3" fmla="*/ 16 w 65331"/>
              <a:gd name="connsiteY3" fmla="*/ 38100 h 81642"/>
              <a:gd name="connsiteX4" fmla="*/ 5459 w 65331"/>
              <a:gd name="connsiteY4" fmla="*/ 59871 h 81642"/>
              <a:gd name="connsiteX5" fmla="*/ 2738 w 65331"/>
              <a:gd name="connsiteY5" fmla="*/ 68035 h 81642"/>
              <a:gd name="connsiteX6" fmla="*/ 19066 w 65331"/>
              <a:gd name="connsiteY6" fmla="*/ 78921 h 81642"/>
              <a:gd name="connsiteX7" fmla="*/ 27231 w 65331"/>
              <a:gd name="connsiteY7" fmla="*/ 81642 h 81642"/>
              <a:gd name="connsiteX8" fmla="*/ 57166 w 65331"/>
              <a:gd name="connsiteY8" fmla="*/ 76200 h 81642"/>
              <a:gd name="connsiteX9" fmla="*/ 59888 w 65331"/>
              <a:gd name="connsiteY9" fmla="*/ 65314 h 81642"/>
              <a:gd name="connsiteX10" fmla="*/ 62609 w 65331"/>
              <a:gd name="connsiteY10" fmla="*/ 48985 h 81642"/>
              <a:gd name="connsiteX11" fmla="*/ 65331 w 65331"/>
              <a:gd name="connsiteY11" fmla="*/ 35378 h 81642"/>
              <a:gd name="connsiteX12" fmla="*/ 54445 w 65331"/>
              <a:gd name="connsiteY12" fmla="*/ 19050 h 81642"/>
              <a:gd name="connsiteX13" fmla="*/ 49002 w 65331"/>
              <a:gd name="connsiteY13" fmla="*/ 10885 h 81642"/>
              <a:gd name="connsiteX14" fmla="*/ 32674 w 65331"/>
              <a:gd name="connsiteY14" fmla="*/ 5442 h 81642"/>
              <a:gd name="connsiteX15" fmla="*/ 16 w 65331"/>
              <a:gd name="connsiteY15" fmla="*/ 0 h 8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5331" h="81642">
                <a:moveTo>
                  <a:pt x="16" y="0"/>
                </a:moveTo>
                <a:lnTo>
                  <a:pt x="16" y="0"/>
                </a:lnTo>
                <a:cubicBezTo>
                  <a:pt x="923" y="9978"/>
                  <a:pt x="2738" y="19915"/>
                  <a:pt x="2738" y="29935"/>
                </a:cubicBezTo>
                <a:cubicBezTo>
                  <a:pt x="2738" y="32804"/>
                  <a:pt x="-244" y="35243"/>
                  <a:pt x="16" y="38100"/>
                </a:cubicBezTo>
                <a:cubicBezTo>
                  <a:pt x="693" y="45550"/>
                  <a:pt x="3645" y="52614"/>
                  <a:pt x="5459" y="59871"/>
                </a:cubicBezTo>
                <a:cubicBezTo>
                  <a:pt x="4552" y="62592"/>
                  <a:pt x="2266" y="65206"/>
                  <a:pt x="2738" y="68035"/>
                </a:cubicBezTo>
                <a:cubicBezTo>
                  <a:pt x="4413" y="78082"/>
                  <a:pt x="11688" y="76813"/>
                  <a:pt x="19066" y="78921"/>
                </a:cubicBezTo>
                <a:cubicBezTo>
                  <a:pt x="21824" y="79709"/>
                  <a:pt x="24509" y="80735"/>
                  <a:pt x="27231" y="81642"/>
                </a:cubicBezTo>
                <a:cubicBezTo>
                  <a:pt x="37209" y="79828"/>
                  <a:pt x="48095" y="80735"/>
                  <a:pt x="57166" y="76200"/>
                </a:cubicBezTo>
                <a:cubicBezTo>
                  <a:pt x="60512" y="74527"/>
                  <a:pt x="59154" y="68982"/>
                  <a:pt x="59888" y="65314"/>
                </a:cubicBezTo>
                <a:cubicBezTo>
                  <a:pt x="60970" y="59903"/>
                  <a:pt x="61622" y="54414"/>
                  <a:pt x="62609" y="48985"/>
                </a:cubicBezTo>
                <a:cubicBezTo>
                  <a:pt x="63436" y="44434"/>
                  <a:pt x="64424" y="39914"/>
                  <a:pt x="65331" y="35378"/>
                </a:cubicBezTo>
                <a:cubicBezTo>
                  <a:pt x="60382" y="15586"/>
                  <a:pt x="66975" y="31580"/>
                  <a:pt x="54445" y="19050"/>
                </a:cubicBezTo>
                <a:cubicBezTo>
                  <a:pt x="52132" y="16737"/>
                  <a:pt x="51776" y="12619"/>
                  <a:pt x="49002" y="10885"/>
                </a:cubicBezTo>
                <a:cubicBezTo>
                  <a:pt x="44137" y="7844"/>
                  <a:pt x="32674" y="5442"/>
                  <a:pt x="32674" y="5442"/>
                </a:cubicBezTo>
                <a:lnTo>
                  <a:pt x="16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FNAL Phase 2a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Fred Nobrega</a:t>
            </a:r>
          </a:p>
          <a:p>
            <a:r>
              <a:rPr lang="en-US" dirty="0" smtClean="0"/>
              <a:t>11 T </a:t>
            </a:r>
            <a:r>
              <a:rPr lang="en-US" dirty="0"/>
              <a:t>Collaboration </a:t>
            </a:r>
            <a:r>
              <a:rPr lang="en-US" dirty="0" smtClean="0"/>
              <a:t>Review</a:t>
            </a:r>
          </a:p>
          <a:p>
            <a:r>
              <a:rPr lang="en-US" dirty="0" smtClean="0"/>
              <a:t>September 27, </a:t>
            </a:r>
            <a:r>
              <a:rPr lang="en-US" dirty="0"/>
              <a:t>2012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66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2a </a:t>
            </a:r>
            <a:r>
              <a:rPr lang="en-US" dirty="0" smtClean="0"/>
              <a:t>FY2013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FNAL plan:</a:t>
            </a:r>
          </a:p>
          <a:p>
            <a:r>
              <a:rPr lang="en-US" dirty="0"/>
              <a:t>Fabricate five 2-m long coils and assemble two collared coils </a:t>
            </a:r>
          </a:p>
          <a:p>
            <a:r>
              <a:rPr lang="en-US" dirty="0"/>
              <a:t>Test each collared coil in a single-aperture configuration at FNAL</a:t>
            </a:r>
          </a:p>
          <a:p>
            <a:r>
              <a:rPr lang="en-US" dirty="0"/>
              <a:t>Fabricate and test at FNAL 2-in-1 mechanical model to develop twin-aperture demonstrator assembly and pre-stress procedures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Fred Nobrega	            </a:t>
            </a:r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94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0" t="17497" r="17541" b="11457"/>
          <a:stretch/>
        </p:blipFill>
        <p:spPr bwMode="auto">
          <a:xfrm>
            <a:off x="5791200" y="1219200"/>
            <a:ext cx="3130268" cy="236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m Coils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Cable Insulation</a:t>
            </a:r>
          </a:p>
          <a:p>
            <a:pPr lvl="1"/>
            <a:r>
              <a:rPr lang="en-US" dirty="0"/>
              <a:t>Half lap 75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</a:t>
            </a:r>
            <a:r>
              <a:rPr lang="en-US" dirty="0" smtClean="0"/>
              <a:t>E-glass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End Part Iteration</a:t>
            </a:r>
          </a:p>
          <a:p>
            <a:pPr lvl="1"/>
            <a:r>
              <a:rPr lang="en-US" dirty="0"/>
              <a:t>Saddle mid-plane</a:t>
            </a:r>
          </a:p>
          <a:p>
            <a:pPr lvl="1"/>
            <a:r>
              <a:rPr lang="en-US" dirty="0"/>
              <a:t>Shorter spacer legs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Fred Nobrega	            </a:t>
            </a:r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074" name="Picture 2" descr="Q:\HFM\LHCD-11T\MBH Coil &amp; Magnet info &amp; pictures\MBH01\Cable Insulation\2011-08-17-0913-31\DSC063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679792"/>
            <a:ext cx="2397125" cy="2674917"/>
          </a:xfrm>
          <a:prstGeom prst="ellipse">
            <a:avLst/>
          </a:prstGeom>
          <a:ln w="6350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6200" y="4876800"/>
            <a:ext cx="6351551" cy="1463041"/>
            <a:chOff x="2074126" y="4876800"/>
            <a:chExt cx="6351551" cy="1463041"/>
          </a:xfrm>
        </p:grpSpPr>
        <p:pic>
          <p:nvPicPr>
            <p:cNvPr id="3076" name="Picture 4" descr="https://vector-onsite.fnal.gov/VectorFiles/VectorExtras/1373/6/64875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5" t="16095" r="13089" b="19449"/>
            <a:stretch/>
          </p:blipFill>
          <p:spPr bwMode="auto">
            <a:xfrm>
              <a:off x="5105400" y="4876800"/>
              <a:ext cx="3320277" cy="1463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https://vector-onsite.fnal.gov/VectorFiles/VectorExtras/1373/6/64874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75" t="16381" r="10756" b="6511"/>
            <a:stretch/>
          </p:blipFill>
          <p:spPr bwMode="auto">
            <a:xfrm>
              <a:off x="2074126" y="4876801"/>
              <a:ext cx="2880597" cy="1463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Oval 8"/>
          <p:cNvSpPr/>
          <p:nvPr/>
        </p:nvSpPr>
        <p:spPr>
          <a:xfrm>
            <a:off x="6427751" y="1752600"/>
            <a:ext cx="582649" cy="647700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5"/>
          </p:cNvCxnSpPr>
          <p:nvPr/>
        </p:nvCxnSpPr>
        <p:spPr>
          <a:xfrm>
            <a:off x="6925073" y="2305447"/>
            <a:ext cx="466327" cy="1428353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89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Assembly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Ground Insulation &amp; Quench Heater</a:t>
            </a:r>
          </a:p>
          <a:p>
            <a:pPr lvl="1"/>
            <a:r>
              <a:rPr lang="en-US" dirty="0"/>
              <a:t>Single layer of 127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Kapton between coil and heater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Fred Nobrega	            </a:t>
            </a:r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4" descr="Q:\HFM\LHCD-11T\MBH Coil &amp; Magnet info &amp; pictures\MBHSP01 COIL ASSEMBLY\DSC01542do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3" t="21028" b="20226"/>
          <a:stretch/>
        </p:blipFill>
        <p:spPr bwMode="auto">
          <a:xfrm>
            <a:off x="1219200" y="3200400"/>
            <a:ext cx="6096000" cy="288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5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Collared Coil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Collar Design</a:t>
            </a:r>
          </a:p>
          <a:p>
            <a:pPr lvl="1"/>
            <a:r>
              <a:rPr lang="en-US" sz="2400" dirty="0"/>
              <a:t>Unchanged</a:t>
            </a:r>
          </a:p>
          <a:p>
            <a:pPr lvl="1"/>
            <a:r>
              <a:rPr lang="en-US" sz="2400" dirty="0"/>
              <a:t>Request </a:t>
            </a:r>
            <a:r>
              <a:rPr lang="en-US" sz="2400" dirty="0" smtClean="0"/>
              <a:t>for bids for </a:t>
            </a:r>
            <a:r>
              <a:rPr lang="en-US" sz="2400" dirty="0"/>
              <a:t>collar </a:t>
            </a:r>
            <a:r>
              <a:rPr lang="en-US" sz="2400" dirty="0" smtClean="0"/>
              <a:t>fabrication in progress and </a:t>
            </a:r>
            <a:r>
              <a:rPr lang="en-US" sz="2400" dirty="0"/>
              <a:t>includes HV Wooding </a:t>
            </a:r>
            <a:r>
              <a:rPr lang="en-US" sz="2400" dirty="0" smtClean="0"/>
              <a:t>in GB</a:t>
            </a:r>
            <a:endParaRPr lang="en-US" sz="2400" dirty="0"/>
          </a:p>
          <a:p>
            <a:pPr lvl="1"/>
            <a:r>
              <a:rPr lang="en-US" sz="2400" dirty="0"/>
              <a:t>Collar delivery by Jan. 2013</a:t>
            </a:r>
          </a:p>
          <a:p>
            <a:pPr lvl="1"/>
            <a:r>
              <a:rPr lang="en-US" sz="2400" dirty="0"/>
              <a:t>Tapered mid-plane </a:t>
            </a:r>
            <a:r>
              <a:rPr lang="en-US" sz="2400" dirty="0" smtClean="0"/>
              <a:t>shim at coil ends</a:t>
            </a:r>
            <a:endParaRPr lang="en-US" sz="24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Fred Nobrega	            </a:t>
            </a:r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 descr="Q:\HFM\LHCD-11T\MBH Coil &amp; Magnet info &amp; pictures\MBHSP01 COLLAR INSILATION\DSC01750doc-crop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62" r="8093" b="23765"/>
          <a:stretch/>
        </p:blipFill>
        <p:spPr bwMode="auto">
          <a:xfrm>
            <a:off x="1737017" y="4343400"/>
            <a:ext cx="5578183" cy="201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63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Yoke Design &amp; Final </a:t>
            </a:r>
            <a:r>
              <a:rPr lang="en-US" dirty="0" err="1" smtClean="0"/>
              <a:t>Assy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Yoke Design </a:t>
            </a:r>
          </a:p>
          <a:p>
            <a:pPr lvl="1"/>
            <a:r>
              <a:rPr lang="en-US" dirty="0"/>
              <a:t>unchanged</a:t>
            </a:r>
          </a:p>
          <a:p>
            <a:r>
              <a:rPr lang="en-US" dirty="0"/>
              <a:t>Final Assembly</a:t>
            </a:r>
          </a:p>
          <a:p>
            <a:pPr lvl="1"/>
            <a:r>
              <a:rPr lang="en-US" dirty="0"/>
              <a:t>Bolted shell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Fred Nobrega	            </a:t>
            </a:r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Content Placeholder 3" descr="modelD11_2boltHmod3_wadge000.jpg"/>
          <p:cNvPicPr>
            <a:picLocks noChangeAspect="1"/>
          </p:cNvPicPr>
          <p:nvPr/>
        </p:nvPicPr>
        <p:blipFill>
          <a:blip r:embed="rId2"/>
          <a:srcRect r="25718" b="7401"/>
          <a:stretch>
            <a:fillRect/>
          </a:stretch>
        </p:blipFill>
        <p:spPr>
          <a:xfrm>
            <a:off x="685800" y="3939879"/>
            <a:ext cx="2209800" cy="2209800"/>
          </a:xfrm>
          <a:prstGeom prst="rect">
            <a:avLst/>
          </a:prstGeom>
        </p:spPr>
      </p:pic>
      <p:pic>
        <p:nvPicPr>
          <p:cNvPr id="6148" name="Picture 4" descr="\\TDSERVER1\project\HFM\LARP\HQM04\DSC01852crop do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752600"/>
            <a:ext cx="48101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21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FY2013 Magnet Schedule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 Sep 2012                                11 T Collaboration Review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Phase 2a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Fred Nobrega	            </a:t>
            </a:r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4" descr="C:\Users\nobrega.FERMI\Desktop\5 coil sched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85" y="1611351"/>
            <a:ext cx="8292493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37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9948</TotalTime>
  <Words>210</Words>
  <Application>Microsoft Office PowerPoint</Application>
  <PresentationFormat>On-screen Show (4:3)</PresentationFormat>
  <Paragraphs>51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FNAL Phase 2a Status</vt:lpstr>
      <vt:lpstr>Phase 2a FY2013</vt:lpstr>
      <vt:lpstr>2 m Coils</vt:lpstr>
      <vt:lpstr>Coil Assembly</vt:lpstr>
      <vt:lpstr>Collared Coil</vt:lpstr>
      <vt:lpstr>Yoke Design &amp; Final Assy</vt:lpstr>
      <vt:lpstr>FY2013 Magnet Schedule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Alfred R. Nobrega x4271 10629N</dc:creator>
  <cp:lastModifiedBy>Alfred R. Nobrega x4271 10629N</cp:lastModifiedBy>
  <cp:revision>397</cp:revision>
  <cp:lastPrinted>2012-09-23T00:22:01Z</cp:lastPrinted>
  <dcterms:created xsi:type="dcterms:W3CDTF">2006-08-16T00:00:00Z</dcterms:created>
  <dcterms:modified xsi:type="dcterms:W3CDTF">2012-09-24T01:17:11Z</dcterms:modified>
</cp:coreProperties>
</file>