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1" r:id="rId2"/>
    <p:sldId id="295" r:id="rId3"/>
    <p:sldId id="291" r:id="rId4"/>
    <p:sldId id="256" r:id="rId5"/>
    <p:sldId id="271" r:id="rId6"/>
    <p:sldId id="272" r:id="rId7"/>
    <p:sldId id="258" r:id="rId8"/>
    <p:sldId id="273" r:id="rId9"/>
    <p:sldId id="262" r:id="rId10"/>
    <p:sldId id="274" r:id="rId11"/>
    <p:sldId id="275" r:id="rId12"/>
    <p:sldId id="276" r:id="rId13"/>
    <p:sldId id="277" r:id="rId14"/>
    <p:sldId id="278" r:id="rId15"/>
    <p:sldId id="257" r:id="rId16"/>
    <p:sldId id="279" r:id="rId17"/>
    <p:sldId id="260" r:id="rId18"/>
    <p:sldId id="264" r:id="rId19"/>
    <p:sldId id="280" r:id="rId20"/>
    <p:sldId id="281" r:id="rId21"/>
    <p:sldId id="292" r:id="rId22"/>
    <p:sldId id="263" r:id="rId23"/>
    <p:sldId id="282" r:id="rId24"/>
    <p:sldId id="268" r:id="rId25"/>
    <p:sldId id="283" r:id="rId26"/>
    <p:sldId id="293" r:id="rId27"/>
    <p:sldId id="284" r:id="rId28"/>
    <p:sldId id="285" r:id="rId29"/>
    <p:sldId id="286" r:id="rId30"/>
    <p:sldId id="294" r:id="rId31"/>
    <p:sldId id="287" r:id="rId32"/>
    <p:sldId id="290" r:id="rId33"/>
    <p:sldId id="289" r:id="rId34"/>
    <p:sldId id="288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64A0"/>
    <a:srgbClr val="303DB9"/>
    <a:srgbClr val="0000B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224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960148-A729-BF46-82B8-A822A6521741}" type="doc">
      <dgm:prSet loTypeId="urn:microsoft.com/office/officeart/2005/8/layout/process1" loCatId="" qsTypeId="urn:microsoft.com/office/officeart/2005/8/quickstyle/simple3" qsCatId="simple" csTypeId="urn:microsoft.com/office/officeart/2005/8/colors/colorful1" csCatId="colorful" phldr="1"/>
      <dgm:spPr/>
    </dgm:pt>
    <dgm:pt modelId="{3FA4E0E6-8247-664C-868E-38D79264B528}">
      <dgm:prSet phldrT="[Text]"/>
      <dgm:spPr/>
      <dgm:t>
        <a:bodyPr/>
        <a:lstStyle/>
        <a:p>
          <a:r>
            <a:rPr lang="en-US" dirty="0" smtClean="0"/>
            <a:t>Mitigate by enhancing electrical insulation (mica)</a:t>
          </a:r>
          <a:endParaRPr lang="en-US" dirty="0"/>
        </a:p>
      </dgm:t>
    </dgm:pt>
    <dgm:pt modelId="{1B895339-C3EB-F944-B01F-703C140B46BE}" type="parTrans" cxnId="{BBFF0433-5D20-8247-BBEB-7FCD271AFD9C}">
      <dgm:prSet/>
      <dgm:spPr/>
      <dgm:t>
        <a:bodyPr/>
        <a:lstStyle/>
        <a:p>
          <a:endParaRPr lang="en-US"/>
        </a:p>
      </dgm:t>
    </dgm:pt>
    <dgm:pt modelId="{D447ACC0-4FF1-DF47-8461-9E7287E11F8E}" type="sibTrans" cxnId="{BBFF0433-5D20-8247-BBEB-7FCD271AFD9C}">
      <dgm:prSet/>
      <dgm:spPr/>
      <dgm:t>
        <a:bodyPr/>
        <a:lstStyle/>
        <a:p>
          <a:endParaRPr lang="en-US"/>
        </a:p>
      </dgm:t>
    </dgm:pt>
    <dgm:pt modelId="{E415E063-C2DE-5643-9D31-1C78D4C7FEC8}">
      <dgm:prSet phldrT="[Text]"/>
      <dgm:spPr/>
      <dgm:t>
        <a:bodyPr/>
        <a:lstStyle/>
        <a:p>
          <a:r>
            <a:rPr lang="en-US" dirty="0" smtClean="0"/>
            <a:t>Degraded Mechanical Performance</a:t>
          </a:r>
          <a:endParaRPr lang="en-US" dirty="0"/>
        </a:p>
      </dgm:t>
    </dgm:pt>
    <dgm:pt modelId="{862D045C-B9A6-4D4D-99B5-3BA69CE90C1A}" type="sibTrans" cxnId="{CEB8FF74-25B3-4447-AC60-43381759F019}">
      <dgm:prSet/>
      <dgm:spPr/>
      <dgm:t>
        <a:bodyPr/>
        <a:lstStyle/>
        <a:p>
          <a:endParaRPr lang="en-US"/>
        </a:p>
      </dgm:t>
    </dgm:pt>
    <dgm:pt modelId="{11239EC8-1BA7-8D4C-A302-D21D6BB6D0FD}" type="parTrans" cxnId="{CEB8FF74-25B3-4447-AC60-43381759F019}">
      <dgm:prSet/>
      <dgm:spPr/>
      <dgm:t>
        <a:bodyPr/>
        <a:lstStyle/>
        <a:p>
          <a:endParaRPr lang="en-US"/>
        </a:p>
      </dgm:t>
    </dgm:pt>
    <dgm:pt modelId="{E94F5B8C-CAB7-EA44-B70F-F65604B3BFED}" type="pres">
      <dgm:prSet presAssocID="{F2960148-A729-BF46-82B8-A822A6521741}" presName="Name0" presStyleCnt="0">
        <dgm:presLayoutVars>
          <dgm:dir/>
          <dgm:resizeHandles val="exact"/>
        </dgm:presLayoutVars>
      </dgm:prSet>
      <dgm:spPr/>
    </dgm:pt>
    <dgm:pt modelId="{E58D5F41-2AED-774A-B4E9-16CDE493578F}" type="pres">
      <dgm:prSet presAssocID="{E415E063-C2DE-5643-9D31-1C78D4C7FEC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945E7-B4EF-5C4D-BEA2-886C9440E0FB}" type="pres">
      <dgm:prSet presAssocID="{862D045C-B9A6-4D4D-99B5-3BA69CE90C1A}" presName="sibTrans" presStyleLbl="sibTrans2D1" presStyleIdx="0" presStyleCnt="1"/>
      <dgm:spPr/>
      <dgm:t>
        <a:bodyPr/>
        <a:lstStyle/>
        <a:p>
          <a:endParaRPr lang="en-US"/>
        </a:p>
      </dgm:t>
    </dgm:pt>
    <dgm:pt modelId="{08F58C39-A38B-9F46-A56F-274EB825F93F}" type="pres">
      <dgm:prSet presAssocID="{862D045C-B9A6-4D4D-99B5-3BA69CE90C1A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55D37D6-6D11-6440-A102-EAF65615B217}" type="pres">
      <dgm:prSet presAssocID="{3FA4E0E6-8247-664C-868E-38D79264B52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62CAA3-F1E7-1144-9186-E697C2624E6B}" type="presOf" srcId="{E415E063-C2DE-5643-9D31-1C78D4C7FEC8}" destId="{E58D5F41-2AED-774A-B4E9-16CDE493578F}" srcOrd="0" destOrd="0" presId="urn:microsoft.com/office/officeart/2005/8/layout/process1"/>
    <dgm:cxn modelId="{127B46C1-9708-1647-88B4-43289720BCF3}" type="presOf" srcId="{3FA4E0E6-8247-664C-868E-38D79264B528}" destId="{455D37D6-6D11-6440-A102-EAF65615B217}" srcOrd="0" destOrd="0" presId="urn:microsoft.com/office/officeart/2005/8/layout/process1"/>
    <dgm:cxn modelId="{AF1945EF-91FD-2C47-98F0-6EB5B1A4DBD8}" type="presOf" srcId="{862D045C-B9A6-4D4D-99B5-3BA69CE90C1A}" destId="{08F58C39-A38B-9F46-A56F-274EB825F93F}" srcOrd="1" destOrd="0" presId="urn:microsoft.com/office/officeart/2005/8/layout/process1"/>
    <dgm:cxn modelId="{CEB8FF74-25B3-4447-AC60-43381759F019}" srcId="{F2960148-A729-BF46-82B8-A822A6521741}" destId="{E415E063-C2DE-5643-9D31-1C78D4C7FEC8}" srcOrd="0" destOrd="0" parTransId="{11239EC8-1BA7-8D4C-A302-D21D6BB6D0FD}" sibTransId="{862D045C-B9A6-4D4D-99B5-3BA69CE90C1A}"/>
    <dgm:cxn modelId="{F90C2CB6-F5FF-774E-A0D7-60B73BCF61CF}" type="presOf" srcId="{862D045C-B9A6-4D4D-99B5-3BA69CE90C1A}" destId="{26C945E7-B4EF-5C4D-BEA2-886C9440E0FB}" srcOrd="0" destOrd="0" presId="urn:microsoft.com/office/officeart/2005/8/layout/process1"/>
    <dgm:cxn modelId="{BBFF0433-5D20-8247-BBEB-7FCD271AFD9C}" srcId="{F2960148-A729-BF46-82B8-A822A6521741}" destId="{3FA4E0E6-8247-664C-868E-38D79264B528}" srcOrd="1" destOrd="0" parTransId="{1B895339-C3EB-F944-B01F-703C140B46BE}" sibTransId="{D447ACC0-4FF1-DF47-8461-9E7287E11F8E}"/>
    <dgm:cxn modelId="{65D2E99B-F9D4-7345-B17A-C72FDBDDA5A2}" type="presOf" srcId="{F2960148-A729-BF46-82B8-A822A6521741}" destId="{E94F5B8C-CAB7-EA44-B70F-F65604B3BFED}" srcOrd="0" destOrd="0" presId="urn:microsoft.com/office/officeart/2005/8/layout/process1"/>
    <dgm:cxn modelId="{3E64C532-804D-F54F-A6D4-B68B6A439AEE}" type="presParOf" srcId="{E94F5B8C-CAB7-EA44-B70F-F65604B3BFED}" destId="{E58D5F41-2AED-774A-B4E9-16CDE493578F}" srcOrd="0" destOrd="0" presId="urn:microsoft.com/office/officeart/2005/8/layout/process1"/>
    <dgm:cxn modelId="{50FFD7A4-75E7-2146-A32D-9A2C3F15E50B}" type="presParOf" srcId="{E94F5B8C-CAB7-EA44-B70F-F65604B3BFED}" destId="{26C945E7-B4EF-5C4D-BEA2-886C9440E0FB}" srcOrd="1" destOrd="0" presId="urn:microsoft.com/office/officeart/2005/8/layout/process1"/>
    <dgm:cxn modelId="{206C2110-0FBD-304B-A169-DA01589EBD3C}" type="presParOf" srcId="{26C945E7-B4EF-5C4D-BEA2-886C9440E0FB}" destId="{08F58C39-A38B-9F46-A56F-274EB825F93F}" srcOrd="0" destOrd="0" presId="urn:microsoft.com/office/officeart/2005/8/layout/process1"/>
    <dgm:cxn modelId="{687DDEF0-315D-8C4C-A820-0816534C0D03}" type="presParOf" srcId="{E94F5B8C-CAB7-EA44-B70F-F65604B3BFED}" destId="{455D37D6-6D11-6440-A102-EAF65615B2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D5F41-2AED-774A-B4E9-16CDE493578F}">
      <dsp:nvSpPr>
        <dsp:cNvPr id="0" name=""/>
        <dsp:cNvSpPr/>
      </dsp:nvSpPr>
      <dsp:spPr>
        <a:xfrm>
          <a:off x="1291" y="197172"/>
          <a:ext cx="2754823" cy="1652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Degraded Mechanical Performance</a:t>
          </a:r>
          <a:endParaRPr lang="en-US" sz="2400" kern="1200" dirty="0"/>
        </a:p>
      </dsp:txBody>
      <dsp:txXfrm>
        <a:off x="49703" y="245584"/>
        <a:ext cx="2657999" cy="1556070"/>
      </dsp:txXfrm>
    </dsp:sp>
    <dsp:sp modelId="{26C945E7-B4EF-5C4D-BEA2-886C9440E0FB}">
      <dsp:nvSpPr>
        <dsp:cNvPr id="0" name=""/>
        <dsp:cNvSpPr/>
      </dsp:nvSpPr>
      <dsp:spPr>
        <a:xfrm>
          <a:off x="3031597" y="682021"/>
          <a:ext cx="584022" cy="68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031597" y="818660"/>
        <a:ext cx="408815" cy="409918"/>
      </dsp:txXfrm>
    </dsp:sp>
    <dsp:sp modelId="{455D37D6-6D11-6440-A102-EAF65615B217}">
      <dsp:nvSpPr>
        <dsp:cNvPr id="0" name=""/>
        <dsp:cNvSpPr/>
      </dsp:nvSpPr>
      <dsp:spPr>
        <a:xfrm>
          <a:off x="3858044" y="197172"/>
          <a:ext cx="2754823" cy="1652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Mitigate by enhancing electrical insulation (mica)</a:t>
          </a:r>
          <a:endParaRPr lang="en-US" sz="2400" kern="1200" dirty="0"/>
        </a:p>
      </dsp:txBody>
      <dsp:txXfrm>
        <a:off x="3906456" y="245584"/>
        <a:ext cx="2657999" cy="1556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C4601-0FE9-FD41-A422-54CB409E893B}" type="datetimeFigureOut">
              <a:rPr lang="en-US" smtClean="0"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5176B-8BFE-B843-93E0-39730A2CE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668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602A3-2ED4-4A4A-9C34-05BEF1F652B6}" type="datetimeFigureOut">
              <a:rPr lang="en-US" smtClean="0"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2B27A-A733-0147-88E3-6994D1E49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954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“and”, first title</a:t>
            </a:r>
          </a:p>
          <a:p>
            <a:r>
              <a:rPr lang="en-US" smtClean="0"/>
              <a:t>Coil Production (add “at CERN”)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2B27A-A733-0147-88E3-6994D1E49F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94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“and”, first title</a:t>
            </a:r>
          </a:p>
          <a:p>
            <a:r>
              <a:rPr lang="en-US" smtClean="0"/>
              <a:t>Coil Production (add “at CERN”)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2B27A-A733-0147-88E3-6994D1E49F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94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of coil winding,</a:t>
            </a:r>
            <a:r>
              <a:rPr lang="en-US" baseline="0" dirty="0" smtClean="0"/>
              <a:t> similar cross section, pole loading concept. Main differences for tooling and coils(wedge 5-6, loading plate, keys and layer jump, collars and pole wedges)</a:t>
            </a:r>
          </a:p>
          <a:p>
            <a:r>
              <a:rPr lang="en-US" baseline="0" dirty="0" smtClean="0"/>
              <a:t>X mm long coil, x turns,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2B27A-A733-0147-88E3-6994D1E49F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90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ym typeface="Wingdings"/>
              </a:rPr>
              <a:t>Mention re-opt. of coil ends  Rework of coil assembly to keep overall coil length unchanged</a:t>
            </a:r>
          </a:p>
          <a:p>
            <a:r>
              <a:rPr lang="en-US" sz="1200" dirty="0" smtClean="0">
                <a:sym typeface="Wingdings"/>
              </a:rPr>
              <a:t>Coil production: 1 practice coil CERN v0 ; 1 practice coil CERNv3 (beta version)</a:t>
            </a:r>
          </a:p>
          <a:p>
            <a:r>
              <a:rPr lang="en-US" sz="1200" dirty="0" smtClean="0">
                <a:sym typeface="Wingdings"/>
              </a:rPr>
              <a:t>Next coils: Nb3Sn CERNv3 with flex-hinge spacers (possibly enameled)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2B27A-A733-0147-88E3-6994D1E49F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98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Retirer</a:t>
            </a:r>
            <a:r>
              <a:rPr lang="en-US" dirty="0" smtClean="0"/>
              <a:t> photo</a:t>
            </a:r>
            <a:r>
              <a:rPr lang="en-US" baseline="0" dirty="0" smtClean="0"/>
              <a:t> de gauche et </a:t>
            </a:r>
            <a:r>
              <a:rPr lang="en-US" baseline="0" dirty="0" err="1" smtClean="0"/>
              <a:t>remplacer</a:t>
            </a:r>
            <a:r>
              <a:rPr lang="en-US" baseline="0" dirty="0" smtClean="0"/>
              <a:t> par coupe </a:t>
            </a:r>
            <a:r>
              <a:rPr lang="en-US" baseline="0" dirty="0" err="1" smtClean="0"/>
              <a:t>metallo</a:t>
            </a:r>
            <a:r>
              <a:rPr lang="en-US" baseline="0" smtClean="0"/>
              <a:t>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2B27A-A733-0147-88E3-6994D1E49FE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274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BBCB-5161-764E-986A-3DF6D88EE84B}" type="datetime1">
              <a:rPr lang="en-US" smtClean="0"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3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6FCC-E8CA-1C46-B644-CFC4DD3CCB23}" type="datetime1">
              <a:rPr lang="en-US" smtClean="0"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2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4D4C8-8E68-494E-A876-11DA84D8F734}" type="datetime1">
              <a:rPr lang="en-US" smtClean="0"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0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C31A-235B-9046-8205-6DBFF82E32C8}" type="datetime1">
              <a:rPr lang="en-US" smtClean="0"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9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64C3-BA7B-9746-8DB5-1288FC7F6702}" type="datetime1">
              <a:rPr lang="en-US" smtClean="0"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1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368F5-D89E-D34C-A8FE-2E4F599BD1D8}" type="datetime1">
              <a:rPr lang="en-US" smtClean="0"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5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F2C1-A00A-4244-88BF-51E2E165801A}" type="datetime1">
              <a:rPr lang="en-US" smtClean="0"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7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F2D92-4590-984C-8C4D-CC5EDC802A18}" type="datetime1">
              <a:rPr lang="en-US" smtClean="0"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1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7314-1D80-054E-8FCD-17494E65D020}" type="datetime1">
              <a:rPr lang="en-US" smtClean="0"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9027A-89C1-DC43-9AC1-21BF96161A43}" type="datetime1">
              <a:rPr lang="en-US" smtClean="0"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7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1658-E71D-A746-89F2-4FA3ED07D091}" type="datetime1">
              <a:rPr lang="en-US" smtClean="0"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96847-D48E-2546-8D14-F4AC184AD0E6}" type="datetime1">
              <a:rPr lang="en-US" smtClean="0"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3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Relationship Id="rId3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90880" y="426106"/>
            <a:ext cx="7772400" cy="914400"/>
          </a:xfrm>
          <a:prstGeom prst="roundRect">
            <a:avLst/>
          </a:prstGeom>
          <a:solidFill>
            <a:srgbClr val="1A64A0"/>
          </a:solidFill>
          <a:ln>
            <a:noFill/>
          </a:ln>
          <a:effectLst>
            <a:outerShdw blurRad="165100" dist="25400" dir="18900000" sx="107000" sy="107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62000" y="4602480"/>
            <a:ext cx="7696200" cy="42672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D. Smekens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85800" y="2673401"/>
            <a:ext cx="7772400" cy="1093651"/>
          </a:xfrm>
          <a:prstGeom prst="rect">
            <a:avLst/>
          </a:prstGeom>
          <a:ln>
            <a:solidFill>
              <a:schemeClr val="tx2"/>
            </a:solidFill>
          </a:ln>
          <a:effectLst>
            <a:softEdge rad="495300"/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 smtClean="0"/>
              <a:t>Cable Insulation, Quench Heater Development, </a:t>
            </a:r>
            <a:br>
              <a:rPr lang="en-US" sz="3100" b="1" dirty="0" smtClean="0"/>
            </a:br>
            <a:r>
              <a:rPr lang="en-US" sz="3100" b="1" dirty="0" smtClean="0"/>
              <a:t>Coil Fabrication and Mechanical Model</a:t>
            </a:r>
          </a:p>
          <a:p>
            <a:r>
              <a:rPr lang="en-US" sz="3100" b="1" dirty="0"/>
              <a:t>a</a:t>
            </a:r>
            <a:r>
              <a:rPr lang="en-US" sz="3100" b="1" dirty="0" smtClean="0"/>
              <a:t>t CERN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91080" y="590918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11 T Collaboration </a:t>
            </a:r>
            <a:r>
              <a:rPr lang="en-US" sz="3200" dirty="0" smtClean="0">
                <a:solidFill>
                  <a:schemeClr val="bg1"/>
                </a:solidFill>
              </a:rPr>
              <a:t>Review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767080" y="1357701"/>
            <a:ext cx="7691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26 and 27th September 2012</a:t>
            </a:r>
            <a:br>
              <a:rPr lang="en-US" sz="1400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28961"/>
              </p:ext>
            </p:extLst>
          </p:nvPr>
        </p:nvGraphicFramePr>
        <p:xfrm>
          <a:off x="8077200" y="596975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596975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CER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18" y="5969759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201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581" y="889799"/>
            <a:ext cx="7745619" cy="5589622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Quench Heater Development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421" y="2801857"/>
            <a:ext cx="2458720" cy="138499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Max. Characteristics</a:t>
            </a:r>
            <a:r>
              <a:rPr lang="en-US" sz="1400" dirty="0" smtClean="0"/>
              <a:t> (approx.)</a:t>
            </a:r>
          </a:p>
          <a:p>
            <a:r>
              <a:rPr lang="en-US" sz="1400" dirty="0" smtClean="0"/>
              <a:t>R</a:t>
            </a:r>
            <a:r>
              <a:rPr lang="en-US" sz="1400" baseline="-25000" dirty="0" smtClean="0"/>
              <a:t>QH</a:t>
            </a:r>
            <a:r>
              <a:rPr lang="en-US" sz="1400" dirty="0" smtClean="0"/>
              <a:t>=~ 5 </a:t>
            </a:r>
            <a:r>
              <a:rPr lang="en-US" sz="1400" dirty="0" err="1" smtClean="0"/>
              <a:t>Ω</a:t>
            </a:r>
            <a:r>
              <a:rPr lang="en-US" sz="1400" dirty="0" smtClean="0"/>
              <a:t> ; R</a:t>
            </a:r>
            <a:r>
              <a:rPr lang="en-US" sz="1400" baseline="-25000" dirty="0" smtClean="0"/>
              <a:t>//</a:t>
            </a:r>
            <a:r>
              <a:rPr lang="en-US" sz="1400" dirty="0" smtClean="0"/>
              <a:t> = ~3.1 </a:t>
            </a:r>
            <a:r>
              <a:rPr lang="en-US" sz="1400" dirty="0" err="1" smtClean="0"/>
              <a:t>Ω</a:t>
            </a:r>
            <a:endParaRPr lang="en-US" sz="1400" dirty="0" smtClean="0"/>
          </a:p>
          <a:p>
            <a:r>
              <a:rPr lang="en-US" sz="1400" dirty="0" smtClean="0"/>
              <a:t>U= 200V ;  I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= 66 A</a:t>
            </a:r>
          </a:p>
          <a:p>
            <a:r>
              <a:rPr lang="en-US" sz="1400" dirty="0" smtClean="0"/>
              <a:t>RC = 22 </a:t>
            </a:r>
            <a:r>
              <a:rPr lang="en-US" sz="1400" dirty="0" err="1" smtClean="0"/>
              <a:t>ms</a:t>
            </a:r>
            <a:r>
              <a:rPr lang="en-US" sz="1400" dirty="0" smtClean="0"/>
              <a:t> (C=7.05 mF)</a:t>
            </a:r>
          </a:p>
          <a:p>
            <a:r>
              <a:rPr lang="en-US" sz="1400" dirty="0" smtClean="0"/>
              <a:t>Temp rise= 250K (adiabatic)</a:t>
            </a:r>
          </a:p>
          <a:p>
            <a:r>
              <a:rPr lang="en-US" sz="1400" dirty="0" err="1" smtClean="0"/>
              <a:t>Wo</a:t>
            </a:r>
            <a:r>
              <a:rPr lang="en-US" sz="1400" dirty="0" smtClean="0"/>
              <a:t> = 130 W/cm</a:t>
            </a:r>
            <a:r>
              <a:rPr lang="en-US" sz="1400" baseline="30000" dirty="0" smtClean="0"/>
              <a:t>2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2" y="4754880"/>
            <a:ext cx="5864470" cy="198626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8470" y="4261436"/>
            <a:ext cx="5897442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 prototypes currently under development: single U shaped heater (on top); 2-zone parallel heater (bottom)</a:t>
            </a:r>
            <a:endParaRPr lang="en-US" sz="1400" baseline="30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40640" y="4237652"/>
            <a:ext cx="5915272" cy="256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62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Quench Heater Development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5779" y="1021879"/>
            <a:ext cx="2931022" cy="27884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64119"/>
            <a:ext cx="5298579" cy="392333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5778" y="3810287"/>
            <a:ext cx="2931021" cy="278840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76099" y="6125067"/>
            <a:ext cx="290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Samples to assess bonding and insulation (G Maury)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6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Quench Heaters: Wire Routing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57960"/>
            <a:ext cx="6777502" cy="407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575" y="1143000"/>
            <a:ext cx="2615972" cy="46329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755640"/>
            <a:ext cx="8364642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Inter_Layer</a:t>
            </a:r>
            <a:r>
              <a:rPr lang="en-US" sz="1400" dirty="0" smtClean="0"/>
              <a:t> QH terminals are in interference with the loading area used by the bullet gages of the coil endplates (schematic on top). Re-design of this area might be required (proposed option, schematic on bottom)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6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Fabrication at CERN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1417638"/>
            <a:ext cx="9164320" cy="2234831"/>
            <a:chOff x="-20320" y="2946400"/>
            <a:chExt cx="9164320" cy="223483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946400"/>
              <a:ext cx="9144000" cy="94095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0320" y="3865880"/>
              <a:ext cx="9144000" cy="1315351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" y="3767822"/>
            <a:ext cx="3647440" cy="21732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0" y="5644662"/>
            <a:ext cx="4272598" cy="99362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End Design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5528" y="787962"/>
            <a:ext cx="9053903" cy="3093481"/>
            <a:chOff x="90097" y="832883"/>
            <a:chExt cx="9053903" cy="3093481"/>
          </a:xfrm>
        </p:grpSpPr>
        <p:grpSp>
          <p:nvGrpSpPr>
            <p:cNvPr id="8" name="Group 7"/>
            <p:cNvGrpSpPr/>
            <p:nvPr/>
          </p:nvGrpSpPr>
          <p:grpSpPr>
            <a:xfrm>
              <a:off x="2972434" y="1000956"/>
              <a:ext cx="6171566" cy="2925408"/>
              <a:chOff x="3031966" y="1417638"/>
              <a:chExt cx="6171566" cy="2925408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1966" y="1417638"/>
                <a:ext cx="6092190" cy="16002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4675" y="2070907"/>
                <a:ext cx="6029325" cy="1594485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77052" y="2725701"/>
                <a:ext cx="6126480" cy="1617345"/>
              </a:xfrm>
              <a:prstGeom prst="rect">
                <a:avLst/>
              </a:prstGeom>
            </p:spPr>
          </p:pic>
        </p:grp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90097" y="832883"/>
              <a:ext cx="3084817" cy="286679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u="sng" dirty="0" smtClean="0">
                  <a:sym typeface="Wingdings"/>
                </a:rPr>
                <a:t>Initial Design Approach</a:t>
              </a:r>
            </a:p>
            <a:p>
              <a:pPr>
                <a:buFont typeface="+mj-lt"/>
                <a:buAutoNum type="arabicPeriod"/>
              </a:pPr>
              <a:r>
                <a:rPr lang="en-US" sz="1800" dirty="0" smtClean="0">
                  <a:sym typeface="Wingdings"/>
                </a:rPr>
                <a:t>Min. </a:t>
              </a:r>
              <a:r>
                <a:rPr lang="en-US" sz="1800" dirty="0" err="1">
                  <a:sym typeface="Wingdings"/>
                </a:rPr>
                <a:t>h</a:t>
              </a:r>
              <a:r>
                <a:rPr lang="en-US" sz="1800" dirty="0" err="1" smtClean="0">
                  <a:sym typeface="Wingdings"/>
                </a:rPr>
                <a:t>ardway</a:t>
              </a:r>
              <a:r>
                <a:rPr lang="en-US" sz="1800" dirty="0" smtClean="0">
                  <a:sym typeface="Wingdings"/>
                </a:rPr>
                <a:t> bend</a:t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(practice coils)</a:t>
              </a:r>
            </a:p>
            <a:p>
              <a:pPr>
                <a:buFont typeface="+mj-lt"/>
                <a:buAutoNum type="arabicPeriod"/>
              </a:pPr>
              <a:r>
                <a:rPr lang="en-US" sz="1800" dirty="0" smtClean="0">
                  <a:sym typeface="Wingdings"/>
                </a:rPr>
                <a:t>More upright cables to minimize the gaps</a:t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(practice coils)</a:t>
              </a:r>
            </a:p>
            <a:p>
              <a:pPr>
                <a:buFont typeface="+mj-lt"/>
                <a:buAutoNum type="arabicPeriod"/>
              </a:pPr>
              <a:r>
                <a:rPr lang="en-US" sz="1800" dirty="0" smtClean="0">
                  <a:sym typeface="Wingdings"/>
                </a:rPr>
                <a:t>Reduced torsion, </a:t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incr. </a:t>
              </a:r>
              <a:r>
                <a:rPr lang="en-US" sz="1800" dirty="0" err="1" smtClean="0">
                  <a:sym typeface="Wingdings"/>
                </a:rPr>
                <a:t>hardway</a:t>
              </a:r>
              <a:r>
                <a:rPr lang="en-US" sz="1800" dirty="0" smtClean="0">
                  <a:sym typeface="Wingdings"/>
                </a:rPr>
                <a:t/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(FNAL MBH coils, CERN practice coil 01)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75528" y="3465987"/>
            <a:ext cx="3084817" cy="2441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 smtClean="0">
                <a:sym typeface="Wingdings"/>
              </a:rPr>
              <a:t>REX from FNAL MBH coils</a:t>
            </a:r>
          </a:p>
          <a:p>
            <a:pPr>
              <a:buFont typeface="+mj-lt"/>
              <a:buAutoNum type="arabicPeriod" startAt="4"/>
            </a:pPr>
            <a:r>
              <a:rPr lang="en-US" sz="1800" dirty="0" smtClean="0">
                <a:sym typeface="Wingdings"/>
              </a:rPr>
              <a:t>“As built” (ver.3)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(CERN Practice coil #2 HCMBHSP003_002)</a:t>
            </a:r>
          </a:p>
          <a:p>
            <a:pPr>
              <a:buFont typeface="+mj-lt"/>
              <a:buAutoNum type="arabicPeriod" startAt="4"/>
            </a:pPr>
            <a:r>
              <a:rPr lang="en-US" sz="1800" dirty="0" smtClean="0">
                <a:sym typeface="Wingdings"/>
              </a:rPr>
              <a:t>After </a:t>
            </a:r>
            <a:r>
              <a:rPr lang="en-US" sz="1800" dirty="0" err="1" smtClean="0">
                <a:sym typeface="Wingdings"/>
              </a:rPr>
              <a:t>reoptimization</a:t>
            </a:r>
            <a:r>
              <a:rPr lang="en-US" sz="1800" dirty="0" smtClean="0">
                <a:sym typeface="Wingdings"/>
              </a:rPr>
              <a:t> of block position for field quality (future CERN Coil HCMBHSP003_003)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6601" y="3999995"/>
            <a:ext cx="6092190" cy="16116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2951" y="4836715"/>
            <a:ext cx="6097905" cy="160020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6693187" y="4064807"/>
            <a:ext cx="851596" cy="409864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778943" y="4466730"/>
            <a:ext cx="221298" cy="39974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338968" y="4866478"/>
            <a:ext cx="851596" cy="409864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835102" y="1237809"/>
            <a:ext cx="774178" cy="15802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765526" y="4076830"/>
            <a:ext cx="343685" cy="59291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8910394" y="4186728"/>
            <a:ext cx="198817" cy="39684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flipH="1">
            <a:off x="5476504" y="5434532"/>
            <a:ext cx="367324" cy="39684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843828" y="5520163"/>
            <a:ext cx="3206227" cy="30777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Layer jump moves to keep overall length</a:t>
            </a:r>
            <a:endParaRPr lang="en-US" sz="1400" dirty="0"/>
          </a:p>
        </p:txBody>
      </p:sp>
      <p:sp>
        <p:nvSpPr>
          <p:cNvPr id="22" name="Oval 21"/>
          <p:cNvSpPr/>
          <p:nvPr/>
        </p:nvSpPr>
        <p:spPr>
          <a:xfrm>
            <a:off x="7733502" y="953028"/>
            <a:ext cx="774178" cy="15802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01706" y="1237809"/>
            <a:ext cx="774178" cy="15802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997785" y="6301938"/>
            <a:ext cx="1388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(B. </a:t>
            </a:r>
            <a:r>
              <a:rPr lang="en-US" sz="1400" dirty="0" err="1" smtClean="0"/>
              <a:t>Auchmann</a:t>
            </a:r>
            <a:r>
              <a:rPr lang="en-US" sz="1400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39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21878"/>
            <a:ext cx="8229600" cy="329612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Technology: </a:t>
            </a:r>
          </a:p>
          <a:p>
            <a:pPr lvl="1"/>
            <a:r>
              <a:rPr lang="en-US" sz="2500" dirty="0" smtClean="0"/>
              <a:t>5-axis machining 10 … 15keuros/set. Several months delays</a:t>
            </a:r>
          </a:p>
          <a:p>
            <a:pPr lvl="1"/>
            <a:r>
              <a:rPr lang="en-US" sz="2500" dirty="0" smtClean="0"/>
              <a:t>Laser sintering 6 </a:t>
            </a:r>
            <a:r>
              <a:rPr lang="en-US" sz="2500" dirty="0" err="1" smtClean="0"/>
              <a:t>keuros</a:t>
            </a:r>
            <a:r>
              <a:rPr lang="en-US" sz="2500" dirty="0" smtClean="0"/>
              <a:t>/set. 2-3 weeks delays</a:t>
            </a:r>
          </a:p>
          <a:p>
            <a:r>
              <a:rPr lang="en-US" dirty="0" smtClean="0"/>
              <a:t>Issues:</a:t>
            </a:r>
          </a:p>
          <a:p>
            <a:pPr lvl="1"/>
            <a:r>
              <a:rPr lang="en-US" sz="2500" dirty="0" smtClean="0"/>
              <a:t>Very rigid spacers</a:t>
            </a:r>
          </a:p>
          <a:p>
            <a:pPr lvl="1"/>
            <a:r>
              <a:rPr lang="en-US" sz="2500" dirty="0" smtClean="0"/>
              <a:t>Require “</a:t>
            </a:r>
            <a:r>
              <a:rPr lang="en-US" sz="2500" dirty="0" err="1" smtClean="0"/>
              <a:t>heavy”rework</a:t>
            </a:r>
            <a:r>
              <a:rPr lang="en-US" sz="2500" dirty="0" smtClean="0"/>
              <a:t> (grinding, cutting off extremities to fit the “loose” turns during winding</a:t>
            </a:r>
          </a:p>
          <a:p>
            <a:pPr lvl="1"/>
            <a:r>
              <a:rPr lang="en-US" sz="2500" dirty="0" smtClean="0"/>
              <a:t>Damage electrical insulation</a:t>
            </a:r>
          </a:p>
          <a:p>
            <a:r>
              <a:rPr lang="en-US" dirty="0" smtClean="0"/>
              <a:t>Mitigation: different possibilities currently under investigations. Objective:  to prevent shorts and/or heavy grinding of the spacers by the operator  to ease the insertion during coil winding.</a:t>
            </a:r>
          </a:p>
          <a:p>
            <a:pPr lvl="1"/>
            <a:r>
              <a:rPr lang="en-US" sz="2500" dirty="0" smtClean="0"/>
              <a:t>Solution 1 (J. </a:t>
            </a:r>
            <a:r>
              <a:rPr lang="en-US" sz="2500" dirty="0" err="1" smtClean="0"/>
              <a:t>Mazet</a:t>
            </a:r>
            <a:r>
              <a:rPr lang="en-US" sz="2500" dirty="0" smtClean="0"/>
              <a:t>): Flex-hinge</a:t>
            </a:r>
            <a:r>
              <a:rPr lang="en-US" sz="2500" dirty="0"/>
              <a:t> </a:t>
            </a:r>
            <a:r>
              <a:rPr lang="en-US" sz="2500" dirty="0" smtClean="0"/>
              <a:t>(“springy legs”) ; easily </a:t>
            </a:r>
            <a:r>
              <a:rPr lang="en-US" sz="2500" dirty="0" err="1" smtClean="0"/>
              <a:t>achieveable</a:t>
            </a:r>
            <a:r>
              <a:rPr lang="en-US" sz="2500" dirty="0" smtClean="0"/>
              <a:t> by Laser sintering.</a:t>
            </a:r>
          </a:p>
          <a:p>
            <a:pPr lvl="1"/>
            <a:r>
              <a:rPr lang="en-US" sz="2500" dirty="0" smtClean="0"/>
              <a:t>Solution 2 (J. </a:t>
            </a:r>
            <a:r>
              <a:rPr lang="en-US" sz="2500" dirty="0" err="1" smtClean="0"/>
              <a:t>Mazet</a:t>
            </a:r>
            <a:r>
              <a:rPr lang="en-US" sz="2500" dirty="0" smtClean="0"/>
              <a:t>): Glass based enamel (traditional French cooking hardware): 10 kV/mm insulation, 850 Celsius OK</a:t>
            </a:r>
            <a:endParaRPr lang="en-US" sz="2500" dirty="0"/>
          </a:p>
        </p:txBody>
      </p:sp>
      <p:grpSp>
        <p:nvGrpSpPr>
          <p:cNvPr id="5" name="Group 4"/>
          <p:cNvGrpSpPr/>
          <p:nvPr/>
        </p:nvGrpSpPr>
        <p:grpSpPr>
          <a:xfrm>
            <a:off x="345441" y="4199341"/>
            <a:ext cx="4176174" cy="2506114"/>
            <a:chOff x="457200" y="3244301"/>
            <a:chExt cx="4176174" cy="25061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798681" y="2915721"/>
              <a:ext cx="2506114" cy="3163273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890052" y="4470326"/>
              <a:ext cx="1350037" cy="8300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380038" y="3600263"/>
              <a:ext cx="890024" cy="7000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57200" y="4090298"/>
              <a:ext cx="21528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Flex-hinge</a:t>
              </a:r>
            </a:p>
            <a:p>
              <a:r>
                <a:rPr lang="en-US" sz="1400" dirty="0" smtClean="0"/>
                <a:t>All rounded edges</a:t>
              </a:r>
              <a:endParaRPr lang="en-US" sz="1400" dirty="0"/>
            </a:p>
          </p:txBody>
        </p:sp>
      </p:grp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Metallic Coil End Spacers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686" y="3984037"/>
            <a:ext cx="3630633" cy="27229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5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0300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0664" y="1655236"/>
            <a:ext cx="4521200" cy="4377091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21878"/>
            <a:ext cx="8229600" cy="68500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Traditional French cooking hardware: 10 kV/mm, 0.3 mm thick, -200…+850</a:t>
            </a:r>
            <a:r>
              <a:rPr lang="en-US" sz="1800" dirty="0"/>
              <a:t>°C</a:t>
            </a:r>
            <a:r>
              <a:rPr lang="en-US" sz="1800" dirty="0" smtClean="0"/>
              <a:t> OK</a:t>
            </a:r>
            <a:endParaRPr lang="en-US" sz="18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Metallic Coil End Spacers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43970" y="6119947"/>
            <a:ext cx="1005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(J. </a:t>
            </a:r>
            <a:r>
              <a:rPr lang="en-US" sz="1400" dirty="0" err="1" smtClean="0"/>
              <a:t>Mazet</a:t>
            </a:r>
            <a:r>
              <a:rPr lang="en-US" sz="1400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90450" y="5165840"/>
            <a:ext cx="4375404" cy="95410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coating (in blue) is an </a:t>
            </a:r>
            <a:r>
              <a:rPr lang="en-US" sz="1400" dirty="0"/>
              <a:t>industrial </a:t>
            </a:r>
            <a:r>
              <a:rPr lang="en-US" sz="1400" dirty="0" smtClean="0"/>
              <a:t>grade of glass-based enamel, temperature resistant electrical insulator. It is currently used on UHV vacuum flanges as electric insulators between adjacent vacuum sectors.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450" y="1583181"/>
            <a:ext cx="4375404" cy="26265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7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Wedges – ODS Copper (UNS C15715)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641"/>
            <a:ext cx="8229600" cy="21996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Objective: replace 316L SS machined wedges by cold drawn profiles made of ODS copper alloy (Oxide Dispersion Strengthened)</a:t>
            </a:r>
          </a:p>
          <a:p>
            <a:pPr lvl="1"/>
            <a:r>
              <a:rPr lang="en-US" sz="1400" dirty="0" smtClean="0"/>
              <a:t>Copper based alloy, closer to coil material behavior. Thermo contraction at 4.2K: 3.07mm/m</a:t>
            </a:r>
          </a:p>
          <a:p>
            <a:pPr lvl="1"/>
            <a:r>
              <a:rPr lang="en-US" sz="1400" dirty="0" smtClean="0"/>
              <a:t>Better temperature resistance than any other bronze (incl. </a:t>
            </a:r>
            <a:r>
              <a:rPr lang="en-US" sz="1400" dirty="0" err="1" smtClean="0"/>
              <a:t>CuBe</a:t>
            </a:r>
            <a:r>
              <a:rPr lang="en-US" sz="1400" dirty="0" smtClean="0"/>
              <a:t> and </a:t>
            </a:r>
            <a:r>
              <a:rPr lang="en-US" sz="1400" dirty="0" err="1" smtClean="0"/>
              <a:t>CuZr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Cold drawn smooth profiles with rounded corners</a:t>
            </a:r>
          </a:p>
          <a:p>
            <a:pPr lvl="1"/>
            <a:r>
              <a:rPr lang="en-US" sz="1400" dirty="0" smtClean="0"/>
              <a:t>Possibly better heat conduction and enthalpy ? (elec. conductivity: 91 % IACS)</a:t>
            </a:r>
          </a:p>
          <a:p>
            <a:pPr lvl="1"/>
            <a:r>
              <a:rPr lang="en-US" sz="1400" dirty="0" smtClean="0"/>
              <a:t>In development at </a:t>
            </a:r>
            <a:r>
              <a:rPr lang="en-US" sz="1400" dirty="0" err="1" smtClean="0"/>
              <a:t>Luvata</a:t>
            </a:r>
            <a:r>
              <a:rPr lang="en-US" sz="1400" dirty="0" smtClean="0"/>
              <a:t> (FI) and ECKA (D)since 2011. First pre-series batch due this month.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" y="3129281"/>
            <a:ext cx="2209800" cy="295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620" y="2895601"/>
            <a:ext cx="3581400" cy="30607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6993" y="6088381"/>
            <a:ext cx="45576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Yield strength </a:t>
            </a:r>
            <a:r>
              <a:rPr lang="en-US" sz="1400" dirty="0" smtClean="0"/>
              <a:t> and Hardness </a:t>
            </a:r>
            <a:r>
              <a:rPr lang="en-US" sz="1400" dirty="0"/>
              <a:t>(HV) vs. annealing temperature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783"/>
          <a:stretch/>
        </p:blipFill>
        <p:spPr>
          <a:xfrm>
            <a:off x="6273800" y="3213100"/>
            <a:ext cx="2758440" cy="20447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43359" y="6550223"/>
            <a:ext cx="39203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/>
              <a:t>For more information, refer to EDMS Doc. 1216580</a:t>
            </a:r>
            <a:endParaRPr lang="en-US" sz="1400" i="1" dirty="0"/>
          </a:p>
        </p:txBody>
      </p:sp>
      <p:sp>
        <p:nvSpPr>
          <p:cNvPr id="12" name="Rectangle 11"/>
          <p:cNvSpPr/>
          <p:nvPr/>
        </p:nvSpPr>
        <p:spPr>
          <a:xfrm>
            <a:off x="0" y="6547246"/>
            <a:ext cx="4814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Characterization carried out by EN/MME, S. </a:t>
            </a:r>
            <a:r>
              <a:rPr lang="en-US" sz="1400" dirty="0" err="1" smtClean="0"/>
              <a:t>Sgobba</a:t>
            </a:r>
            <a:r>
              <a:rPr lang="en-US" sz="1400" dirty="0" smtClean="0"/>
              <a:t>, N. Jimenez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79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18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Contributions &amp; Acknowledgements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366639"/>
            <a:ext cx="800608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 smtClean="0"/>
              <a:t>Many </a:t>
            </a:r>
            <a:r>
              <a:rPr lang="en-US" b="1" i="1" dirty="0"/>
              <a:t>Thanks to our US partners, for sharing their invaluable know-how and helping </a:t>
            </a:r>
            <a:r>
              <a:rPr lang="en-US" b="1" i="1" dirty="0" smtClean="0"/>
              <a:t>vastly in </a:t>
            </a:r>
            <a:r>
              <a:rPr lang="en-US" b="1" i="1" dirty="0"/>
              <a:t>the Technology Transfer</a:t>
            </a:r>
            <a:r>
              <a:rPr lang="en-US" b="1" dirty="0"/>
              <a:t>: </a:t>
            </a:r>
            <a:r>
              <a:rPr lang="en-US" b="1" u="sng" dirty="0"/>
              <a:t>A. </a:t>
            </a:r>
            <a:r>
              <a:rPr lang="en-US" b="1" u="sng" dirty="0" err="1"/>
              <a:t>Zoblin</a:t>
            </a:r>
            <a:r>
              <a:rPr lang="en-US" b="1" dirty="0"/>
              <a:t>, N. Andreev, R. </a:t>
            </a:r>
            <a:r>
              <a:rPr lang="en-US" b="1" dirty="0" err="1"/>
              <a:t>Bossert</a:t>
            </a:r>
            <a:r>
              <a:rPr lang="en-US" b="1" dirty="0"/>
              <a:t>, F. </a:t>
            </a:r>
            <a:r>
              <a:rPr lang="en-US" b="1" dirty="0" err="1"/>
              <a:t>Nobrega</a:t>
            </a:r>
            <a:r>
              <a:rPr lang="en-US" b="1" dirty="0"/>
              <a:t>,  M. </a:t>
            </a:r>
            <a:r>
              <a:rPr lang="en-US" b="1" dirty="0" smtClean="0"/>
              <a:t>Wilson, …</a:t>
            </a:r>
            <a:endParaRPr lang="en-US" b="1" i="1" dirty="0"/>
          </a:p>
          <a:p>
            <a:endParaRPr lang="en-US" i="1" dirty="0"/>
          </a:p>
          <a:p>
            <a:r>
              <a:rPr lang="en-US" i="1" dirty="0"/>
              <a:t>For CERN, many thanks to all people involved, in particular:</a:t>
            </a:r>
          </a:p>
          <a:p>
            <a:r>
              <a:rPr lang="en-US" i="1" dirty="0"/>
              <a:t>Coil technology</a:t>
            </a:r>
            <a:r>
              <a:rPr lang="en-US" dirty="0"/>
              <a:t>: </a:t>
            </a:r>
            <a:r>
              <a:rPr lang="en-US" u="sng" dirty="0"/>
              <a:t>M. </a:t>
            </a:r>
            <a:r>
              <a:rPr lang="en-US" u="sng" dirty="0" err="1"/>
              <a:t>Karppinen</a:t>
            </a:r>
            <a:r>
              <a:rPr lang="en-US" u="sng" dirty="0"/>
              <a:t>, </a:t>
            </a:r>
            <a:r>
              <a:rPr lang="en-US" dirty="0"/>
              <a:t>B. </a:t>
            </a:r>
            <a:r>
              <a:rPr lang="en-US" dirty="0" err="1"/>
              <a:t>Auchmann</a:t>
            </a:r>
            <a:r>
              <a:rPr lang="en-US" dirty="0"/>
              <a:t>, L. Favre, C. </a:t>
            </a:r>
            <a:r>
              <a:rPr lang="en-US" dirty="0" err="1"/>
              <a:t>Fernandes</a:t>
            </a:r>
            <a:r>
              <a:rPr lang="en-US" dirty="0"/>
              <a:t>, J. </a:t>
            </a:r>
            <a:r>
              <a:rPr lang="en-US" dirty="0" err="1" smtClean="0"/>
              <a:t>Mazet</a:t>
            </a:r>
            <a:r>
              <a:rPr lang="en-US" dirty="0" smtClean="0"/>
              <a:t>, G. Maury</a:t>
            </a:r>
          </a:p>
          <a:p>
            <a:endParaRPr lang="en-US" dirty="0"/>
          </a:p>
          <a:p>
            <a:r>
              <a:rPr lang="en-US" i="1" dirty="0"/>
              <a:t>Mechanical Model</a:t>
            </a:r>
            <a:r>
              <a:rPr lang="en-US" dirty="0"/>
              <a:t>: </a:t>
            </a:r>
            <a:r>
              <a:rPr lang="en-US" u="sng" dirty="0"/>
              <a:t>M. </a:t>
            </a:r>
            <a:r>
              <a:rPr lang="en-US" u="sng" dirty="0" err="1"/>
              <a:t>Karppinen</a:t>
            </a:r>
            <a:r>
              <a:rPr lang="en-US" u="sng" dirty="0"/>
              <a:t>, </a:t>
            </a:r>
            <a:r>
              <a:rPr lang="en-US" dirty="0"/>
              <a:t>B. </a:t>
            </a:r>
            <a:r>
              <a:rPr lang="en-US" dirty="0" err="1"/>
              <a:t>Auchmann</a:t>
            </a:r>
            <a:r>
              <a:rPr lang="en-US" dirty="0"/>
              <a:t>, </a:t>
            </a:r>
            <a:r>
              <a:rPr lang="en-US" dirty="0" smtClean="0"/>
              <a:t>G</a:t>
            </a:r>
            <a:r>
              <a:rPr lang="en-US" dirty="0"/>
              <a:t>. Kirby, Ch. Kokkinos, J.-C. </a:t>
            </a:r>
            <a:r>
              <a:rPr lang="en-US" dirty="0" smtClean="0"/>
              <a:t>Perez, </a:t>
            </a:r>
            <a:r>
              <a:rPr lang="en-US" dirty="0"/>
              <a:t>Th. </a:t>
            </a:r>
            <a:r>
              <a:rPr lang="en-US" dirty="0" err="1"/>
              <a:t>Sahner</a:t>
            </a:r>
            <a:r>
              <a:rPr lang="en-US" dirty="0"/>
              <a:t>, Ch. </a:t>
            </a:r>
            <a:r>
              <a:rPr lang="en-US" dirty="0" err="1"/>
              <a:t>Mucher</a:t>
            </a:r>
            <a:r>
              <a:rPr lang="en-US" dirty="0"/>
              <a:t>, </a:t>
            </a:r>
            <a:r>
              <a:rPr lang="en-US" dirty="0" smtClean="0"/>
              <a:t>and all EN</a:t>
            </a:r>
            <a:r>
              <a:rPr lang="en-US" dirty="0"/>
              <a:t>/</a:t>
            </a:r>
            <a:r>
              <a:rPr lang="en-US" dirty="0" smtClean="0"/>
              <a:t>MME members</a:t>
            </a:r>
            <a:endParaRPr lang="en-US" dirty="0"/>
          </a:p>
          <a:p>
            <a:endParaRPr lang="en-US" dirty="0" smtClean="0"/>
          </a:p>
          <a:p>
            <a:r>
              <a:rPr lang="en-US" i="1" dirty="0" smtClean="0"/>
              <a:t>Polymer Lab TE/MSC</a:t>
            </a:r>
            <a:r>
              <a:rPr lang="en-US" dirty="0" smtClean="0"/>
              <a:t>: S. Clement, R. Gautier</a:t>
            </a:r>
          </a:p>
          <a:p>
            <a:endParaRPr lang="en-US" dirty="0"/>
          </a:p>
          <a:p>
            <a:r>
              <a:rPr lang="en-US" dirty="0"/>
              <a:t>Characterization of ODS Copper Alloys, Ceramic Wires and Enamels: A. </a:t>
            </a:r>
            <a:r>
              <a:rPr lang="en-US" dirty="0" err="1"/>
              <a:t>Gerardin</a:t>
            </a:r>
            <a:r>
              <a:rPr lang="en-US" dirty="0"/>
              <a:t>, N. J. Mena, S. </a:t>
            </a:r>
            <a:r>
              <a:rPr lang="en-US" dirty="0" err="1"/>
              <a:t>Sgobba</a:t>
            </a:r>
            <a:endParaRPr lang="en-US" dirty="0"/>
          </a:p>
          <a:p>
            <a:endParaRPr lang="en-US" dirty="0"/>
          </a:p>
          <a:p>
            <a:r>
              <a:rPr lang="en-US" dirty="0"/>
              <a:t>CATIA Team: Th. </a:t>
            </a:r>
            <a:r>
              <a:rPr lang="en-US" dirty="0" err="1"/>
              <a:t>Sahner</a:t>
            </a:r>
            <a:r>
              <a:rPr lang="en-US" dirty="0"/>
              <a:t>, B. </a:t>
            </a:r>
            <a:r>
              <a:rPr lang="en-US" dirty="0" err="1"/>
              <a:t>Favrat</a:t>
            </a:r>
            <a:r>
              <a:rPr lang="en-US" dirty="0"/>
              <a:t>, L. Favre, Ch. </a:t>
            </a:r>
            <a:r>
              <a:rPr lang="en-US" dirty="0" err="1"/>
              <a:t>Mucher</a:t>
            </a:r>
            <a:r>
              <a:rPr lang="en-US" dirty="0"/>
              <a:t>, J.-M. </a:t>
            </a:r>
            <a:r>
              <a:rPr lang="en-US" dirty="0" err="1" smtClean="0"/>
              <a:t>Scigliutto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80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030006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6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Winding: monitoring length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1" y="1531620"/>
            <a:ext cx="4469707" cy="4209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468" y="1527185"/>
            <a:ext cx="4501572" cy="42132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22450" y="5803465"/>
            <a:ext cx="29180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Practice Coil #2 (HCMBHST003_0002)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11760" y="6109463"/>
            <a:ext cx="8280400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Operators record the position of each turn and monitor the “</a:t>
            </a:r>
            <a:r>
              <a:rPr lang="en-US" sz="1400" dirty="0" err="1" smtClean="0"/>
              <a:t>growth”of</a:t>
            </a:r>
            <a:r>
              <a:rPr lang="en-US" sz="1400" dirty="0" smtClean="0"/>
              <a:t> the coil (green curve: nominal dimension). Operators can compact or loosen slightly the turns in order to reach the nominal length of the coil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44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Winding: keystone too flat 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7816"/>
            <a:ext cx="7945120" cy="5561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0" y="6269368"/>
            <a:ext cx="1483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(unreacted cable)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0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Winding: keystone too flat ?</a:t>
            </a:r>
            <a:endParaRPr lang="en-US" dirty="0"/>
          </a:p>
        </p:txBody>
      </p:sp>
      <p:pic>
        <p:nvPicPr>
          <p:cNvPr id="4" name="Picture 3" descr="P1030009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86926" y="1594885"/>
            <a:ext cx="5344161" cy="4198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28080" y="1369821"/>
            <a:ext cx="2458720" cy="116955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Turns next to the wedge are free to move during the curing preparation (placement of shells and compression in the press).</a:t>
            </a: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2428240" y="1954597"/>
            <a:ext cx="3799840" cy="19976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6373" y="2641600"/>
            <a:ext cx="3640427" cy="375020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52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Production: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4560"/>
            <a:ext cx="8229600" cy="520160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Winding: in 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Curing: in 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Reaction Tool: in 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Reaction Furnace: in 1 month time at CERN, running. 3 coils should then be awaiting for reaction (2 practice coils + 1 Nb3Sn with WST cable)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Impregnation Tool: completed at manufacturer. Being checked, acceptance in a couple of weeks.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Impregnation Equipment: November 2012 (?)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Metrology of Coils: Still to be clarified how to carry out dimensional inspection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Schedule: Just in Time. if points 4 to 7 are quickly solved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89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2964" y="5429346"/>
            <a:ext cx="8303835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Short Mechanical Model</a:t>
            </a:r>
          </a:p>
          <a:p>
            <a:r>
              <a:rPr lang="en-US" sz="1400" dirty="0" smtClean="0"/>
              <a:t>Collaring Simulation (collaring tool + mechanical model)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Model</a:t>
            </a:r>
            <a:endParaRPr lang="en-US" dirty="0"/>
          </a:p>
        </p:txBody>
      </p:sp>
      <p:pic>
        <p:nvPicPr>
          <p:cNvPr id="5" name="Picture 4" descr="Screen Shot 2012-09-19 at 18.20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65" y="1609921"/>
            <a:ext cx="3975675" cy="3819425"/>
          </a:xfrm>
          <a:prstGeom prst="rect">
            <a:avLst/>
          </a:prstGeom>
        </p:spPr>
      </p:pic>
      <p:pic>
        <p:nvPicPr>
          <p:cNvPr id="6" name="Picture 5" descr="Screen Shot 2012-09-19 at 19.04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345" y="1609921"/>
            <a:ext cx="4140455" cy="3819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86321" y="5640055"/>
            <a:ext cx="1300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B. </a:t>
            </a:r>
            <a:r>
              <a:rPr lang="en-US" sz="1400" dirty="0" err="1" smtClean="0"/>
              <a:t>Auchmann</a:t>
            </a:r>
            <a:endParaRPr lang="en-US" sz="1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4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402" y="302315"/>
            <a:ext cx="3822674" cy="30200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401" y="3332478"/>
            <a:ext cx="3812477" cy="33731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661" y="302315"/>
            <a:ext cx="4473741" cy="4033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660" y="4468621"/>
            <a:ext cx="3533939" cy="1600438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Short Mechanical Model</a:t>
            </a:r>
          </a:p>
          <a:p>
            <a:r>
              <a:rPr lang="en-US" sz="1400" dirty="0"/>
              <a:t>Pole Loading </a:t>
            </a:r>
            <a:r>
              <a:rPr lang="en-US" sz="1400" dirty="0" smtClean="0"/>
              <a:t>Concept</a:t>
            </a:r>
          </a:p>
          <a:p>
            <a:r>
              <a:rPr lang="en-US" sz="1400" dirty="0" smtClean="0"/>
              <a:t>L: 120 mm</a:t>
            </a:r>
          </a:p>
          <a:p>
            <a:r>
              <a:rPr lang="en-US" sz="1400" dirty="0" smtClean="0"/>
              <a:t>4 instrumented collars (8 gauges)</a:t>
            </a:r>
          </a:p>
          <a:p>
            <a:r>
              <a:rPr lang="en-US" sz="1400" dirty="0" smtClean="0"/>
              <a:t>8 capacitive gauges to measure the azimuthal compression on the inner and outer layers of the coils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6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Preparing FNAL PC01 for pole loading</a:t>
            </a:r>
            <a:endParaRPr lang="en-US" sz="4000" dirty="0"/>
          </a:p>
        </p:txBody>
      </p:sp>
      <p:pic>
        <p:nvPicPr>
          <p:cNvPr id="4" name="Picture 3" descr="DSCN186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760" y="1356678"/>
            <a:ext cx="5797973" cy="4348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5759" y="5688449"/>
            <a:ext cx="5797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Extremity from practice coil (Nb3Sn) ; Integrated poles removed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5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Preparing FNAL PC01 for pole loading</a:t>
            </a:r>
          </a:p>
        </p:txBody>
      </p:sp>
      <p:pic>
        <p:nvPicPr>
          <p:cNvPr id="3" name="Picture 2" descr="DSCN20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440" y="1318260"/>
            <a:ext cx="5779200" cy="433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5759" y="5688449"/>
            <a:ext cx="6106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Extremity from practice coil (Nb3Sn) ; filler wedges and loading plate assembled; mold closed.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56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Preparing FNAL PC01 for pole loading</a:t>
            </a:r>
          </a:p>
        </p:txBody>
      </p:sp>
      <p:pic>
        <p:nvPicPr>
          <p:cNvPr id="3" name="Picture 2" descr="DSCN187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400" y="1417638"/>
            <a:ext cx="5803200" cy="435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5759" y="5688449"/>
            <a:ext cx="5797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Extremity from practice coil (Nb3Sn) ; After molding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47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44880"/>
            <a:ext cx="8229600" cy="5252720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Cable and Insulation</a:t>
            </a:r>
          </a:p>
          <a:p>
            <a:pPr lvl="1"/>
            <a:r>
              <a:rPr lang="en-US" sz="2500" dirty="0" smtClean="0"/>
              <a:t>Cable stability during winding</a:t>
            </a:r>
          </a:p>
          <a:p>
            <a:pPr lvl="1"/>
            <a:r>
              <a:rPr lang="en-US" sz="2500" dirty="0" smtClean="0"/>
              <a:t>Cable insulation: philosophy and insulation </a:t>
            </a:r>
            <a:r>
              <a:rPr lang="en-US" sz="2500" dirty="0"/>
              <a:t>s</a:t>
            </a:r>
            <a:r>
              <a:rPr lang="en-US" sz="2500" dirty="0" smtClean="0"/>
              <a:t>cheme</a:t>
            </a:r>
          </a:p>
          <a:p>
            <a:pPr lvl="1"/>
            <a:r>
              <a:rPr lang="en-US" sz="2500" dirty="0" smtClean="0"/>
              <a:t>Cable insulation: preliminary results</a:t>
            </a:r>
          </a:p>
          <a:p>
            <a:pPr lvl="1"/>
            <a:r>
              <a:rPr lang="en-US" sz="2500" dirty="0" smtClean="0"/>
              <a:t>Cable insulation: further developments</a:t>
            </a:r>
          </a:p>
          <a:p>
            <a:r>
              <a:rPr lang="en-US" sz="2900" dirty="0" smtClean="0"/>
              <a:t>Quench Heaters (inter-layer)</a:t>
            </a:r>
          </a:p>
          <a:p>
            <a:pPr lvl="1"/>
            <a:r>
              <a:rPr lang="en-US" sz="2600" dirty="0" smtClean="0"/>
              <a:t>General description</a:t>
            </a:r>
          </a:p>
          <a:p>
            <a:pPr lvl="1"/>
            <a:r>
              <a:rPr lang="en-US" sz="2600" dirty="0" smtClean="0"/>
              <a:t>Trials, preliminary results</a:t>
            </a:r>
          </a:p>
          <a:p>
            <a:pPr lvl="1"/>
            <a:r>
              <a:rPr lang="en-US" sz="2600" dirty="0" smtClean="0"/>
              <a:t>Wire routing through coil end plates</a:t>
            </a:r>
          </a:p>
          <a:p>
            <a:r>
              <a:rPr lang="en-US" sz="2900" dirty="0" smtClean="0"/>
              <a:t>Coil Production</a:t>
            </a:r>
          </a:p>
          <a:p>
            <a:pPr lvl="1"/>
            <a:r>
              <a:rPr lang="en-US" sz="2500" dirty="0" smtClean="0"/>
              <a:t>Coil end design</a:t>
            </a:r>
          </a:p>
          <a:p>
            <a:pPr lvl="1"/>
            <a:r>
              <a:rPr lang="en-US" sz="2500" dirty="0" smtClean="0"/>
              <a:t>Components: end </a:t>
            </a:r>
            <a:r>
              <a:rPr lang="en-US" sz="2500" dirty="0"/>
              <a:t>s</a:t>
            </a:r>
            <a:r>
              <a:rPr lang="en-US" sz="2500" dirty="0" smtClean="0"/>
              <a:t>pacers, wedges</a:t>
            </a:r>
          </a:p>
          <a:p>
            <a:pPr lvl="1"/>
            <a:r>
              <a:rPr lang="en-US" sz="2500" dirty="0" smtClean="0"/>
              <a:t>Coil winding: Illustrations &amp; monitoring</a:t>
            </a:r>
          </a:p>
          <a:p>
            <a:pPr lvl="1"/>
            <a:r>
              <a:rPr lang="en-US" sz="2500" dirty="0" smtClean="0"/>
              <a:t>Keystone &amp; misplacement of turns</a:t>
            </a:r>
          </a:p>
          <a:p>
            <a:pPr lvl="1"/>
            <a:r>
              <a:rPr lang="en-US" sz="2500" dirty="0" smtClean="0"/>
              <a:t>Coil production </a:t>
            </a:r>
            <a:r>
              <a:rPr lang="en-US" sz="2500" dirty="0"/>
              <a:t>s</a:t>
            </a:r>
            <a:r>
              <a:rPr lang="en-US" sz="2500" dirty="0" smtClean="0"/>
              <a:t>tatus</a:t>
            </a:r>
          </a:p>
          <a:p>
            <a:r>
              <a:rPr lang="en-US" sz="2900" dirty="0" smtClean="0"/>
              <a:t>Mechanical Model</a:t>
            </a:r>
          </a:p>
          <a:p>
            <a:pPr lvl="1"/>
            <a:r>
              <a:rPr lang="en-US" sz="2500" dirty="0" smtClean="0"/>
              <a:t>Preparation of coil sections</a:t>
            </a:r>
          </a:p>
          <a:p>
            <a:pPr lvl="1"/>
            <a:r>
              <a:rPr lang="en-US" sz="2500" dirty="0" smtClean="0"/>
              <a:t>Preliminary trials</a:t>
            </a:r>
          </a:p>
          <a:p>
            <a:pPr lvl="1"/>
            <a:endParaRPr lang="en-US" sz="2500" dirty="0" smtClean="0"/>
          </a:p>
          <a:p>
            <a:endParaRPr lang="en-US" sz="3000" dirty="0" smtClean="0"/>
          </a:p>
          <a:p>
            <a:pPr lvl="1"/>
            <a:endParaRPr lang="en-US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97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Trials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5759" y="5627489"/>
            <a:ext cx="5797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First Dry Run Assembly of the short mechanical model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600" y="1292860"/>
            <a:ext cx="5764800" cy="4323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3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600"/>
            <a:ext cx="9144000" cy="66533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03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121"/>
            <a:ext cx="8229600" cy="1315720"/>
          </a:xfrm>
        </p:spPr>
        <p:txBody>
          <a:bodyPr>
            <a:noAutofit/>
          </a:bodyPr>
          <a:lstStyle/>
          <a:p>
            <a:r>
              <a:rPr lang="en-US" sz="2000" dirty="0" smtClean="0"/>
              <a:t>“Calibrate” the collaring by means of a dummy coil, </a:t>
            </a:r>
            <a:r>
              <a:rPr lang="en-US" sz="2000" dirty="0"/>
              <a:t>real coils </a:t>
            </a:r>
            <a:r>
              <a:rPr lang="en-US" sz="2000" dirty="0" smtClean="0"/>
              <a:t>and </a:t>
            </a:r>
            <a:r>
              <a:rPr lang="en-US" sz="2000" dirty="0"/>
              <a:t>Fuji paper, to reproduce the same contact areas as with dummy coil, by individual shimming of each coil branch to </a:t>
            </a:r>
            <a:r>
              <a:rPr lang="en-US" sz="2000" dirty="0" smtClean="0"/>
              <a:t>take into account the </a:t>
            </a:r>
            <a:r>
              <a:rPr lang="en-US" sz="2000" dirty="0" err="1"/>
              <a:t>assymetry</a:t>
            </a:r>
            <a:r>
              <a:rPr lang="en-US" sz="2000" dirty="0"/>
              <a:t> of the </a:t>
            </a:r>
            <a:r>
              <a:rPr lang="en-US" sz="2000" dirty="0" smtClean="0"/>
              <a:t>coils. </a:t>
            </a:r>
          </a:p>
          <a:p>
            <a:r>
              <a:rPr lang="en-US" sz="2000" dirty="0" smtClean="0"/>
              <a:t>The new shimming scheme should give measurements close to the </a:t>
            </a:r>
            <a:r>
              <a:rPr lang="en-US" sz="2000" dirty="0" err="1" smtClean="0"/>
              <a:t>Ansys</a:t>
            </a:r>
            <a:r>
              <a:rPr lang="en-US" sz="2000" dirty="0" smtClean="0"/>
              <a:t> model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Check the response of the gauges</a:t>
            </a:r>
          </a:p>
          <a:p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-1493520" y="56184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3251201"/>
            <a:ext cx="4586910" cy="2885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5600" y="6136640"/>
            <a:ext cx="485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Using dummy coils in half mech. model to assess the determine the contact regions as well as the response of the gauges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1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493520" y="56184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940" y="1016000"/>
            <a:ext cx="3451860" cy="4602480"/>
          </a:xfrm>
          <a:prstGeom prst="rect">
            <a:avLst/>
          </a:prstGeom>
        </p:spPr>
      </p:pic>
      <p:pic>
        <p:nvPicPr>
          <p:cNvPr id="8" name="Picture 7" descr="\\srv5_div\ShortMod\Develop\labo 927\HFM\DS_Dipole\Magnet Assembly_JCP\Collaring Short Mockup\Dummy Al coil tests\Assembly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00479" y="965200"/>
            <a:ext cx="3109897" cy="46532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635759" y="5627489"/>
            <a:ext cx="7051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with Fuji Paper HS. On left with dummy aluminum coils ; on right with real coil sections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3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4794012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Coil Production:</a:t>
            </a:r>
          </a:p>
          <a:p>
            <a:pPr lvl="1"/>
            <a:r>
              <a:rPr lang="en-US" sz="1400" dirty="0" smtClean="0"/>
              <a:t>Coil Production has started</a:t>
            </a:r>
          </a:p>
          <a:p>
            <a:pPr lvl="1"/>
            <a:r>
              <a:rPr lang="en-US" sz="1400" dirty="0" smtClean="0"/>
              <a:t>First copper coils give confidence for the next step</a:t>
            </a:r>
          </a:p>
          <a:p>
            <a:pPr lvl="1"/>
            <a:r>
              <a:rPr lang="en-US" sz="1400" dirty="0" smtClean="0"/>
              <a:t>Winding the first Nb3SN coils in October, </a:t>
            </a:r>
          </a:p>
          <a:p>
            <a:pPr lvl="1"/>
            <a:r>
              <a:rPr lang="en-US" sz="1400" dirty="0" smtClean="0"/>
              <a:t>Validation of the reaction tooling and furnace as started (without coil so far)</a:t>
            </a:r>
          </a:p>
          <a:p>
            <a:pPr lvl="1"/>
            <a:r>
              <a:rPr lang="en-US" sz="1400" dirty="0" smtClean="0"/>
              <a:t>Still working on improving the insulation of the different coil parts (cable, wedges, spacers)</a:t>
            </a:r>
          </a:p>
          <a:p>
            <a:r>
              <a:rPr lang="en-US" sz="1800" dirty="0" smtClean="0"/>
              <a:t>Good indication that the pole loading concept works</a:t>
            </a:r>
          </a:p>
          <a:p>
            <a:r>
              <a:rPr lang="en-US" sz="1800" dirty="0" smtClean="0"/>
              <a:t>Collaring trials have allowed to detect minor issues that are being corrected for the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aperture:</a:t>
            </a:r>
          </a:p>
          <a:p>
            <a:pPr lvl="1"/>
            <a:r>
              <a:rPr lang="en-US" sz="1400" dirty="0" smtClean="0"/>
              <a:t>the </a:t>
            </a:r>
            <a:r>
              <a:rPr lang="en-US" sz="1400" dirty="0"/>
              <a:t>vertical stroke </a:t>
            </a:r>
            <a:r>
              <a:rPr lang="en-US" sz="1400" dirty="0" smtClean="0"/>
              <a:t>was voluntarily limited by </a:t>
            </a:r>
            <a:r>
              <a:rPr lang="en-US" sz="1400" dirty="0"/>
              <a:t>the collar design </a:t>
            </a:r>
            <a:r>
              <a:rPr lang="en-US" sz="1400" dirty="0" smtClean="0"/>
              <a:t>(currently </a:t>
            </a:r>
            <a:r>
              <a:rPr lang="en-US" sz="1400" dirty="0"/>
              <a:t>0.1 mm over the collaring </a:t>
            </a:r>
            <a:r>
              <a:rPr lang="en-US" sz="1400" dirty="0" smtClean="0"/>
              <a:t>position). This </a:t>
            </a:r>
            <a:r>
              <a:rPr lang="en-US" sz="1400" dirty="0"/>
              <a:t>is too restrictive; collars will be adapted to allow </a:t>
            </a:r>
            <a:r>
              <a:rPr lang="en-US" sz="1400" dirty="0" smtClean="0"/>
              <a:t>for 0.25 mm</a:t>
            </a:r>
          </a:p>
          <a:p>
            <a:pPr lvl="1"/>
            <a:r>
              <a:rPr lang="en-US" sz="1400" dirty="0" smtClean="0"/>
              <a:t>The collaring shoe design will be modified. At present, if misplaced, the shoe can interfere with the poles.</a:t>
            </a:r>
          </a:p>
          <a:p>
            <a:pPr lvl="1"/>
            <a:r>
              <a:rPr lang="en-US" sz="1800" dirty="0" smtClean="0"/>
              <a:t>Discrepancies between signals from strain gauges and from capacitive gauges. Partially due to the strong </a:t>
            </a:r>
            <a:r>
              <a:rPr lang="en-US" sz="1800" dirty="0" err="1" smtClean="0"/>
              <a:t>assymetry</a:t>
            </a:r>
            <a:r>
              <a:rPr lang="en-US" sz="1800" dirty="0" smtClean="0"/>
              <a:t> of our coil sections. The present data does not allow to validate the </a:t>
            </a:r>
            <a:r>
              <a:rPr lang="en-US" sz="1800" dirty="0" err="1" smtClean="0"/>
              <a:t>Ansys</a:t>
            </a:r>
            <a:r>
              <a:rPr lang="en-US" sz="1800" dirty="0" smtClean="0"/>
              <a:t> model.</a:t>
            </a:r>
            <a:endParaRPr lang="en-US" sz="1800" u="sng" dirty="0" smtClean="0"/>
          </a:p>
          <a:p>
            <a:r>
              <a:rPr lang="en-US" sz="1800" u="sng" dirty="0" smtClean="0"/>
              <a:t>Just in time to meet CERN milestones of 4 practice coils for January 2013</a:t>
            </a:r>
            <a:r>
              <a:rPr lang="en-US" sz="1800" u="sng" dirty="0"/>
              <a:t> </a:t>
            </a:r>
            <a:r>
              <a:rPr lang="en-US" sz="1800" u="sng" dirty="0" smtClean="0"/>
              <a:t>and 4 coils for aperture 1 &amp; 2 for July 2013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-1493520" y="56184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8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Cable: stability during winding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425845"/>
          </a:xfrm>
        </p:spPr>
        <p:txBody>
          <a:bodyPr>
            <a:noAutofit/>
          </a:bodyPr>
          <a:lstStyle/>
          <a:p>
            <a:r>
              <a:rPr lang="en-US" sz="1800" dirty="0"/>
              <a:t>C</a:t>
            </a:r>
            <a:r>
              <a:rPr lang="en-US" sz="1800" dirty="0" smtClean="0"/>
              <a:t>opper </a:t>
            </a:r>
            <a:r>
              <a:rPr lang="en-US" sz="1800" dirty="0"/>
              <a:t>d</a:t>
            </a:r>
            <a:r>
              <a:rPr lang="en-US" sz="1800" dirty="0" smtClean="0"/>
              <a:t>ummy </a:t>
            </a:r>
            <a:r>
              <a:rPr lang="en-US" sz="1800" dirty="0"/>
              <a:t>c</a:t>
            </a:r>
            <a:r>
              <a:rPr lang="en-US" sz="1800" dirty="0" smtClean="0"/>
              <a:t>able is stable</a:t>
            </a:r>
          </a:p>
          <a:p>
            <a:r>
              <a:rPr lang="en-US" sz="1800" dirty="0" smtClean="0"/>
              <a:t>350 N tensioning force is currently used for winding the </a:t>
            </a:r>
            <a:r>
              <a:rPr lang="en-US" sz="1800" dirty="0"/>
              <a:t>i</a:t>
            </a:r>
            <a:r>
              <a:rPr lang="en-US" sz="1800" dirty="0" smtClean="0"/>
              <a:t>nner and outer layer (favorable/unfavorable orientations !)</a:t>
            </a:r>
          </a:p>
          <a:p>
            <a:r>
              <a:rPr lang="en-US" sz="1800" dirty="0" smtClean="0"/>
              <a:t>Tests still to be carried out on real Nb3Sn cable (</a:t>
            </a:r>
            <a:r>
              <a:rPr lang="en-US" sz="1800" dirty="0" err="1" smtClean="0"/>
              <a:t>uncored</a:t>
            </a:r>
            <a:r>
              <a:rPr lang="en-US" sz="1800" dirty="0" smtClean="0"/>
              <a:t>), and with cable leftovers during coil production (cored)</a:t>
            </a:r>
          </a:p>
          <a:p>
            <a:r>
              <a:rPr lang="en-US" sz="1800" dirty="0" smtClean="0"/>
              <a:t>Wish: standardize the testing method to be able to compare the stability of cables with different parameters (compaction, transposition pitch, keystone angle, ratio </a:t>
            </a:r>
            <a:r>
              <a:rPr lang="en-US" sz="1800" dirty="0" err="1" smtClean="0"/>
              <a:t>hardway</a:t>
            </a:r>
            <a:r>
              <a:rPr lang="en-US" sz="1800" dirty="0" smtClean="0"/>
              <a:t> and </a:t>
            </a:r>
            <a:r>
              <a:rPr lang="en-US" sz="1800" dirty="0" err="1" smtClean="0"/>
              <a:t>softway</a:t>
            </a:r>
            <a:r>
              <a:rPr lang="en-US" sz="1800" dirty="0" smtClean="0"/>
              <a:t> bends)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5585" y="3600262"/>
            <a:ext cx="5892830" cy="283993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95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Cable Insulation: Philosophy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44880"/>
            <a:ext cx="8229600" cy="3708400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The </a:t>
            </a:r>
            <a:r>
              <a:rPr lang="en-US" sz="2900" dirty="0" err="1" smtClean="0"/>
              <a:t>fibre</a:t>
            </a:r>
            <a:r>
              <a:rPr lang="en-US" sz="2900" dirty="0" smtClean="0"/>
              <a:t> may no longer be a structural reinforcement after reaction but only a mineral filler for the epoxy impregnation</a:t>
            </a:r>
          </a:p>
          <a:p>
            <a:r>
              <a:rPr lang="en-US" sz="2900" dirty="0" smtClean="0"/>
              <a:t>This is true for E-Glass (loosing almost 100% of its mechanical properties)</a:t>
            </a:r>
          </a:p>
          <a:p>
            <a:r>
              <a:rPr lang="en-US" sz="2900" dirty="0" smtClean="0"/>
              <a:t>This is still to be checked for S-Grade </a:t>
            </a:r>
            <a:r>
              <a:rPr lang="en-US" sz="2900" dirty="0" err="1" smtClean="0"/>
              <a:t>fibre</a:t>
            </a:r>
            <a:r>
              <a:rPr lang="en-US" sz="2900" dirty="0" smtClean="0"/>
              <a:t> glass. S-Glass looses ~75% of its strength after thermal exposure:</a:t>
            </a:r>
          </a:p>
          <a:p>
            <a:pPr lvl="1"/>
            <a:r>
              <a:rPr lang="en-US" sz="2600" dirty="0" smtClean="0"/>
              <a:t>The woven products may exhibit different mechanical properties than single yarns as tested in the </a:t>
            </a:r>
            <a:r>
              <a:rPr lang="en-US" sz="2600" dirty="0" err="1" smtClean="0"/>
              <a:t>litterature</a:t>
            </a:r>
            <a:endParaRPr lang="en-US" sz="2600" dirty="0" smtClean="0"/>
          </a:p>
          <a:p>
            <a:pPr lvl="1"/>
            <a:r>
              <a:rPr lang="en-US" sz="2600" dirty="0" smtClean="0"/>
              <a:t>The thermal </a:t>
            </a:r>
            <a:r>
              <a:rPr lang="en-US" sz="2600" dirty="0" err="1" smtClean="0"/>
              <a:t>desizing</a:t>
            </a:r>
            <a:r>
              <a:rPr lang="en-US" sz="2600" dirty="0" smtClean="0"/>
              <a:t> (if any) may contribute to further degradation of the mechanical properties</a:t>
            </a:r>
          </a:p>
          <a:p>
            <a:pPr lvl="1"/>
            <a:r>
              <a:rPr lang="en-US" sz="2600" dirty="0" smtClean="0"/>
              <a:t>The ceramic binder may have an impact on the degradation of the </a:t>
            </a:r>
            <a:r>
              <a:rPr lang="en-US" sz="2600" dirty="0" err="1" smtClean="0"/>
              <a:t>fibre</a:t>
            </a:r>
            <a:r>
              <a:rPr lang="en-US" sz="2600" dirty="0" smtClean="0"/>
              <a:t> mechanical properties (by bonding of the glass filaments)</a:t>
            </a:r>
          </a:p>
          <a:p>
            <a:r>
              <a:rPr lang="en-US" sz="2900" dirty="0" smtClean="0"/>
              <a:t>The absence of structurally strong </a:t>
            </a:r>
            <a:r>
              <a:rPr lang="en-US" sz="2900" dirty="0" err="1" smtClean="0"/>
              <a:t>fibres</a:t>
            </a:r>
            <a:r>
              <a:rPr lang="en-US" sz="2900" dirty="0" smtClean="0"/>
              <a:t> inside the epoxy matrix may promote fractures inside the insulation</a:t>
            </a:r>
          </a:p>
          <a:p>
            <a:endParaRPr lang="en-US" sz="3000" dirty="0" smtClean="0"/>
          </a:p>
          <a:p>
            <a:pPr lvl="1"/>
            <a:endParaRPr lang="en-US" sz="2600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549657581"/>
              </p:ext>
            </p:extLst>
          </p:nvPr>
        </p:nvGraphicFramePr>
        <p:xfrm>
          <a:off x="1198880" y="4221480"/>
          <a:ext cx="6614160" cy="2047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5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4000" y="378460"/>
            <a:ext cx="8686800" cy="5698763"/>
            <a:chOff x="254000" y="378460"/>
            <a:chExt cx="8686800" cy="569876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000" y="378460"/>
              <a:ext cx="8686800" cy="5698763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3258594" y="2695687"/>
              <a:ext cx="721282" cy="35395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258594" y="3674325"/>
              <a:ext cx="721282" cy="35395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058616" y="2695687"/>
              <a:ext cx="721282" cy="35395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058616" y="3674325"/>
              <a:ext cx="721282" cy="35395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3200" y="5963974"/>
            <a:ext cx="8686799" cy="30777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Comparison of mechanical properties between Epoxy with glass </a:t>
            </a:r>
            <a:r>
              <a:rPr lang="en-US" sz="1400" dirty="0" err="1" smtClean="0"/>
              <a:t>fibre</a:t>
            </a:r>
            <a:r>
              <a:rPr lang="en-US" sz="1400" dirty="0" smtClean="0"/>
              <a:t> reinforcement and Epoxy with mineral filler.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9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443" y="2108200"/>
            <a:ext cx="6635115" cy="15430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Cable insulation: scheme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44881"/>
            <a:ext cx="8229600" cy="1307822"/>
          </a:xfrm>
        </p:spPr>
        <p:txBody>
          <a:bodyPr>
            <a:noAutofit/>
          </a:bodyPr>
          <a:lstStyle/>
          <a:p>
            <a:r>
              <a:rPr lang="en-US" sz="2000" dirty="0"/>
              <a:t>Mica insert (COGEBI </a:t>
            </a:r>
            <a:r>
              <a:rPr lang="en-US" sz="2000" dirty="0" err="1"/>
              <a:t>Firox</a:t>
            </a:r>
            <a:r>
              <a:rPr lang="en-US" sz="2000" dirty="0"/>
              <a:t> 80μ : ~25μ </a:t>
            </a:r>
            <a:r>
              <a:rPr lang="en-US" sz="2000" dirty="0" err="1"/>
              <a:t>phlogopite</a:t>
            </a:r>
            <a:r>
              <a:rPr lang="en-US" sz="2000" dirty="0"/>
              <a:t> mica / 65μ E-Glass; + 10% silicone binding agent )</a:t>
            </a:r>
          </a:p>
          <a:p>
            <a:r>
              <a:rPr lang="en-US" sz="2000" dirty="0" smtClean="0"/>
              <a:t>S-Grade glass </a:t>
            </a:r>
            <a:r>
              <a:rPr lang="en-US" sz="2000" dirty="0" err="1"/>
              <a:t>f</a:t>
            </a:r>
            <a:r>
              <a:rPr lang="en-US" sz="2000" dirty="0" err="1" smtClean="0"/>
              <a:t>ibre</a:t>
            </a:r>
            <a:r>
              <a:rPr lang="en-US" sz="2000" dirty="0" smtClean="0"/>
              <a:t> </a:t>
            </a:r>
            <a:r>
              <a:rPr lang="en-US" sz="2000" dirty="0" err="1"/>
              <a:t>s</a:t>
            </a:r>
            <a:r>
              <a:rPr lang="en-US" sz="2000" dirty="0" err="1" smtClean="0"/>
              <a:t>leeving</a:t>
            </a:r>
            <a:r>
              <a:rPr lang="en-US" sz="2000" dirty="0" smtClean="0"/>
              <a:t> braided around the cable (S-2 Glass® from AGY, starch sizing)</a:t>
            </a:r>
            <a:endParaRPr lang="en-US" sz="2000" dirty="0"/>
          </a:p>
        </p:txBody>
      </p:sp>
      <p:pic>
        <p:nvPicPr>
          <p:cNvPr id="8" name="Image 2" descr="\\Srv5_div\SHORTMOD\Develop\USERS\Jacky\11T\Tissage_CGP\P10404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7063" y="3587140"/>
            <a:ext cx="4033157" cy="276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>
            <a:stCxn id="9" idx="3"/>
          </p:cNvCxnSpPr>
          <p:nvPr/>
        </p:nvCxnSpPr>
        <p:spPr>
          <a:xfrm flipV="1">
            <a:off x="2351419" y="2827530"/>
            <a:ext cx="734200" cy="4316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8508" y="3105322"/>
            <a:ext cx="2162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C-shape folded Mica tape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51419" y="2869640"/>
            <a:ext cx="902867" cy="697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8508" y="3413099"/>
            <a:ext cx="2162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S-2 Glass Braided </a:t>
            </a:r>
            <a:r>
              <a:rPr lang="en-US" sz="1400" dirty="0" err="1" smtClean="0"/>
              <a:t>sleeving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1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Cable Insulation: preliminary results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894081"/>
            <a:ext cx="8229600" cy="3413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Practice Coil #1 : copper dummy cable insulated with 11TEX + Mica; </a:t>
            </a:r>
          </a:p>
          <a:p>
            <a:r>
              <a:rPr lang="en-US" sz="2000" dirty="0" smtClean="0"/>
              <a:t>Practice Coil #2 : 33 TEX ; 100% glass </a:t>
            </a:r>
            <a:r>
              <a:rPr lang="en-US" sz="2000" dirty="0" err="1" smtClean="0"/>
              <a:t>fibre</a:t>
            </a:r>
            <a:endParaRPr lang="en-US" sz="2000" dirty="0" smtClean="0"/>
          </a:p>
          <a:p>
            <a:r>
              <a:rPr lang="en-US" sz="2000" dirty="0" smtClean="0"/>
              <a:t>Coil#2 is less protected during winding (pressure sensitive: create shorts during clamping). More damages to the insulation: </a:t>
            </a:r>
            <a:r>
              <a:rPr lang="en-US" sz="2000" dirty="0"/>
              <a:t>t</a:t>
            </a:r>
            <a:r>
              <a:rPr lang="en-US" sz="2000" dirty="0" smtClean="0"/>
              <a:t>he 3x thicker sleeve does not seem to be any stronger than the 11 Tex</a:t>
            </a:r>
          </a:p>
          <a:p>
            <a:r>
              <a:rPr lang="en-US" sz="2000" dirty="0" smtClean="0"/>
              <a:t>Next 2 Coils (Nb3Sn WST Cable) with Glass+ Mica scheme:</a:t>
            </a:r>
          </a:p>
          <a:p>
            <a:pPr lvl="1"/>
            <a:r>
              <a:rPr lang="en-US" sz="1800" dirty="0" smtClean="0"/>
              <a:t>11 </a:t>
            </a:r>
            <a:r>
              <a:rPr lang="en-US" sz="1800" dirty="0"/>
              <a:t>TEX (density: 11 grams / kilometer of yarn), S-Grade Glass (AGY 636); 32 spindles braiding </a:t>
            </a:r>
          </a:p>
          <a:p>
            <a:pPr lvl="1"/>
            <a:r>
              <a:rPr lang="en-US" sz="1800" dirty="0"/>
              <a:t>Mica: C-shape folded protective layer; 80 microns COGEBI </a:t>
            </a:r>
            <a:r>
              <a:rPr lang="en-US" sz="1800" dirty="0" err="1"/>
              <a:t>Firox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2" name="Picture 1" descr="P103002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640" y="3889789"/>
            <a:ext cx="5618480" cy="1384741"/>
          </a:xfrm>
          <a:prstGeom prst="rect">
            <a:avLst/>
          </a:prstGeom>
        </p:spPr>
      </p:pic>
      <p:pic>
        <p:nvPicPr>
          <p:cNvPr id="3" name="Picture 2" descr="P103002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640" y="5274530"/>
            <a:ext cx="5618480" cy="12603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84240" y="3907257"/>
            <a:ext cx="2905759" cy="116955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Dummy Copper Cable with mica layer and E-Glass Tape wrapped. Ceramic Matrix impregnated cured and </a:t>
            </a:r>
            <a:r>
              <a:rPr lang="en-US" sz="1400" dirty="0"/>
              <a:t>h</a:t>
            </a:r>
            <a:r>
              <a:rPr lang="en-US" sz="1400" dirty="0" smtClean="0"/>
              <a:t>eat treated at 650 </a:t>
            </a:r>
            <a:r>
              <a:rPr lang="en-US" sz="1400" dirty="0" err="1" smtClean="0"/>
              <a:t>celsius</a:t>
            </a:r>
            <a:r>
              <a:rPr lang="en-US" sz="1400" dirty="0" smtClean="0"/>
              <a:t> under Argon for 6 hours (short cycle).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07280" y="6227139"/>
            <a:ext cx="1005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(J. </a:t>
            </a:r>
            <a:r>
              <a:rPr lang="en-US" sz="1400" dirty="0" err="1" smtClean="0"/>
              <a:t>Mazet</a:t>
            </a:r>
            <a:r>
              <a:rPr lang="en-US" sz="1400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91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Insulation: anything further ?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1417638"/>
            <a:ext cx="8229600" cy="5189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More studies and tests are in progress (outside the 11T Dipole Project, TE/MSC polymer lab)</a:t>
            </a:r>
          </a:p>
          <a:p>
            <a:pPr lvl="1"/>
            <a:r>
              <a:rPr lang="en-US" sz="1800" dirty="0" smtClean="0"/>
              <a:t>Impact of thermal </a:t>
            </a:r>
            <a:r>
              <a:rPr lang="en-US" sz="1800" dirty="0" err="1" smtClean="0"/>
              <a:t>desizing</a:t>
            </a:r>
            <a:r>
              <a:rPr lang="en-US" sz="1800" dirty="0" smtClean="0"/>
              <a:t> + reaction on S-2 Glass </a:t>
            </a:r>
            <a:r>
              <a:rPr lang="en-US" sz="1800" dirty="0" err="1" smtClean="0"/>
              <a:t>vs</a:t>
            </a:r>
            <a:r>
              <a:rPr lang="en-US" sz="1800" dirty="0" smtClean="0"/>
              <a:t> reaction cycle only</a:t>
            </a:r>
          </a:p>
          <a:p>
            <a:pPr lvl="1"/>
            <a:r>
              <a:rPr lang="en-US" sz="1800" dirty="0" smtClean="0"/>
              <a:t>Evaluation of thermal stability of 933 AGY chemical sizing + epoxy compatibility (after reaction)</a:t>
            </a:r>
          </a:p>
          <a:p>
            <a:pPr lvl="1"/>
            <a:r>
              <a:rPr lang="en-US" sz="1800" dirty="0" smtClean="0"/>
              <a:t>Evaluation of influence of the ceramic binder (weakening the </a:t>
            </a:r>
            <a:r>
              <a:rPr lang="en-US" sz="1800" dirty="0" err="1" smtClean="0"/>
              <a:t>fibre</a:t>
            </a:r>
            <a:r>
              <a:rPr lang="en-US" sz="1800" dirty="0" smtClean="0"/>
              <a:t> by bonding the filaments)</a:t>
            </a:r>
          </a:p>
          <a:p>
            <a:pPr lvl="1"/>
            <a:r>
              <a:rPr lang="en-US" sz="1800" dirty="0" smtClean="0"/>
              <a:t>Resizing: </a:t>
            </a:r>
            <a:r>
              <a:rPr lang="en-US" sz="1800" dirty="0" err="1" smtClean="0"/>
              <a:t>palmitic</a:t>
            </a:r>
            <a:r>
              <a:rPr lang="en-US" sz="1800" dirty="0" smtClean="0"/>
              <a:t> acid resizing station under assembly at CERN (for insulation of other LARP magnet projects, by tape wrapping).</a:t>
            </a:r>
          </a:p>
          <a:p>
            <a:r>
              <a:rPr lang="en-US" sz="2000" dirty="0" smtClean="0"/>
              <a:t>As part of the 11T Dipole Project</a:t>
            </a:r>
          </a:p>
          <a:p>
            <a:pPr lvl="1"/>
            <a:r>
              <a:rPr lang="en-US" sz="1800" dirty="0" err="1" smtClean="0"/>
              <a:t>Desizing</a:t>
            </a:r>
            <a:r>
              <a:rPr lang="en-US" sz="1800" dirty="0" smtClean="0"/>
              <a:t> </a:t>
            </a:r>
            <a:r>
              <a:rPr lang="en-US" sz="1800" dirty="0"/>
              <a:t>methods (on yarns before </a:t>
            </a:r>
            <a:r>
              <a:rPr lang="en-US" sz="1800" dirty="0" smtClean="0"/>
              <a:t>braiding)</a:t>
            </a:r>
            <a:r>
              <a:rPr lang="en-US" sz="1800" dirty="0"/>
              <a:t>: </a:t>
            </a:r>
            <a:r>
              <a:rPr lang="en-US" sz="1800" dirty="0" err="1"/>
              <a:t>amylaze</a:t>
            </a:r>
            <a:r>
              <a:rPr lang="en-US" sz="1800" dirty="0"/>
              <a:t>, thermal. (study in </a:t>
            </a:r>
            <a:r>
              <a:rPr lang="en-US" sz="1800" dirty="0" smtClean="0"/>
              <a:t>standby. Aim: to minimize carbon residuals after reaction)</a:t>
            </a:r>
            <a:endParaRPr lang="en-US" sz="1800" dirty="0"/>
          </a:p>
          <a:p>
            <a:pPr lvl="1"/>
            <a:r>
              <a:rPr lang="en-US" sz="1800" dirty="0" smtClean="0"/>
              <a:t>Looking for alternative </a:t>
            </a:r>
            <a:r>
              <a:rPr lang="en-US" sz="1800" dirty="0" err="1" smtClean="0"/>
              <a:t>fibres</a:t>
            </a:r>
            <a:r>
              <a:rPr lang="en-US" sz="1800" dirty="0" smtClean="0"/>
              <a:t> </a:t>
            </a:r>
            <a:r>
              <a:rPr lang="en-US" sz="1800" dirty="0"/>
              <a:t>(</a:t>
            </a:r>
            <a:r>
              <a:rPr lang="en-US" sz="1800" dirty="0" smtClean="0"/>
              <a:t>plagioclase and/or pyroxene based </a:t>
            </a:r>
            <a:r>
              <a:rPr lang="en-US" sz="1800" dirty="0" err="1" smtClean="0"/>
              <a:t>fibres</a:t>
            </a:r>
            <a:r>
              <a:rPr lang="en-US" sz="1800" dirty="0" smtClean="0"/>
              <a:t>. Aim: as mechanically strong as S-Glass, more heat resistant, producers offering to participate in the R&amp;D)</a:t>
            </a:r>
          </a:p>
          <a:p>
            <a:pPr lvl="2"/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70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2263</Words>
  <Application>Microsoft Macintosh PowerPoint</Application>
  <PresentationFormat>On-screen Show (4:3)</PresentationFormat>
  <Paragraphs>228</Paragraphs>
  <Slides>34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Bitmap Image</vt:lpstr>
      <vt:lpstr>PowerPoint Presentation</vt:lpstr>
      <vt:lpstr>Contributions &amp; Acknowledgements</vt:lpstr>
      <vt:lpstr>Outline</vt:lpstr>
      <vt:lpstr>Cable: stability during winding</vt:lpstr>
      <vt:lpstr>Cable Insulation: Philosophy</vt:lpstr>
      <vt:lpstr>PowerPoint Presentation</vt:lpstr>
      <vt:lpstr>Cable insulation: scheme</vt:lpstr>
      <vt:lpstr>Cable Insulation: preliminary results</vt:lpstr>
      <vt:lpstr>Cable Insulation: anything further ?</vt:lpstr>
      <vt:lpstr>Quench Heater Development</vt:lpstr>
      <vt:lpstr>Quench Heater Development</vt:lpstr>
      <vt:lpstr>Quench Heaters: Wire Routing</vt:lpstr>
      <vt:lpstr>Coil Fabrication at CERN</vt:lpstr>
      <vt:lpstr>Coil End Design</vt:lpstr>
      <vt:lpstr>Metallic Coil End Spacers</vt:lpstr>
      <vt:lpstr>Metallic Coil End Spacers</vt:lpstr>
      <vt:lpstr>Wedges – ODS Copper (UNS C15715)</vt:lpstr>
      <vt:lpstr>PowerPoint Presentation</vt:lpstr>
      <vt:lpstr>PowerPoint Presentation</vt:lpstr>
      <vt:lpstr>PowerPoint Presentation</vt:lpstr>
      <vt:lpstr>Coil Winding: monitoring length</vt:lpstr>
      <vt:lpstr>Coil Winding: keystone too flat ?</vt:lpstr>
      <vt:lpstr>Coil Winding: keystone too flat ?</vt:lpstr>
      <vt:lpstr>Coil Production: Status</vt:lpstr>
      <vt:lpstr>Mechanical Model</vt:lpstr>
      <vt:lpstr>PowerPoint Presentation</vt:lpstr>
      <vt:lpstr>Preparing FNAL PC01 for pole loading</vt:lpstr>
      <vt:lpstr>Preparing FNAL PC01 for pole loading</vt:lpstr>
      <vt:lpstr>Preparing FNAL PC01 for pole loading</vt:lpstr>
      <vt:lpstr>First Trials</vt:lpstr>
      <vt:lpstr>PowerPoint Presentation</vt:lpstr>
      <vt:lpstr>Next Steps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Smekens</dc:creator>
  <cp:lastModifiedBy>David Smekens</cp:lastModifiedBy>
  <cp:revision>134</cp:revision>
  <dcterms:created xsi:type="dcterms:W3CDTF">2012-09-17T07:57:39Z</dcterms:created>
  <dcterms:modified xsi:type="dcterms:W3CDTF">2012-09-25T20:51:38Z</dcterms:modified>
</cp:coreProperties>
</file>