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5" r:id="rId1"/>
  </p:sldMasterIdLst>
  <p:notesMasterIdLst>
    <p:notesMasterId r:id="rId15"/>
  </p:notesMasterIdLst>
  <p:handoutMasterIdLst>
    <p:handoutMasterId r:id="rId16"/>
  </p:handoutMasterIdLst>
  <p:sldIdLst>
    <p:sldId id="294" r:id="rId2"/>
    <p:sldId id="321" r:id="rId3"/>
    <p:sldId id="314" r:id="rId4"/>
    <p:sldId id="312" r:id="rId5"/>
    <p:sldId id="304" r:id="rId6"/>
    <p:sldId id="315" r:id="rId7"/>
    <p:sldId id="318" r:id="rId8"/>
    <p:sldId id="320" r:id="rId9"/>
    <p:sldId id="307" r:id="rId10"/>
    <p:sldId id="322" r:id="rId11"/>
    <p:sldId id="323" r:id="rId12"/>
    <p:sldId id="317" r:id="rId13"/>
    <p:sldId id="319" r:id="rId14"/>
  </p:sldIdLst>
  <p:sldSz cx="9144000" cy="6858000" type="screen4x3"/>
  <p:notesSz cx="6797675" cy="9928225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551F"/>
    <a:srgbClr val="FF0066"/>
    <a:srgbClr val="70BC1F"/>
    <a:srgbClr val="5F5F5F"/>
    <a:srgbClr val="FFDF9F"/>
    <a:srgbClr val="FEECA0"/>
    <a:srgbClr val="33CC33"/>
    <a:srgbClr val="8ABB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1" autoAdjust="0"/>
    <p:restoredTop sz="94595" autoAdjust="0"/>
  </p:normalViewPr>
  <p:slideViewPr>
    <p:cSldViewPr>
      <p:cViewPr>
        <p:scale>
          <a:sx n="100" d="100"/>
          <a:sy n="100" d="100"/>
        </p:scale>
        <p:origin x="-20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2094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863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fr-FR" smtClean="0"/>
              <a:t>27/09/2012</a:t>
            </a:r>
            <a:endParaRPr lang="fr-FR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fr-FR" smtClean="0"/>
              <a:t>11 T Collaboration Review</a:t>
            </a:r>
            <a:endParaRPr lang="fr-FR" dirty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863" y="9432925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94399F80-0613-4B44-A405-09BA884E5EF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4762689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863" y="0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fr-FR" smtClean="0"/>
              <a:t>27/09/2012</a:t>
            </a:r>
            <a:endParaRPr lang="fr-FR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6463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defTabSz="920750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fr-FR" smtClean="0"/>
              <a:t>11 T Collaboration Review</a:t>
            </a:r>
            <a:endParaRPr lang="fr-FR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863" y="9432925"/>
            <a:ext cx="294481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53" tIns="46026" rIns="92053" bIns="46026" numCol="1" anchor="b" anchorCtr="0" compatLnSpc="1">
            <a:prstTxWarp prst="textNoShape">
              <a:avLst/>
            </a:prstTxWarp>
          </a:bodyPr>
          <a:lstStyle>
            <a:lvl1pPr algn="r" defTabSz="920750" eaLnBrk="0" hangingPunct="0"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B44C64B1-74E6-4EE1-A008-075DA5C93A5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839180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27/09/2012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11 T Collaboration Review</a:t>
            </a:r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4C64B1-74E6-4EE1-A008-075DA5C93A5E}" type="slidenum">
              <a:rPr lang="fr-FR" smtClean="0"/>
              <a:pPr>
                <a:defRPr/>
              </a:pPr>
              <a:t>4</a:t>
            </a:fld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27/09/2012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11 T Collaboration Review</a:t>
            </a:r>
            <a:endParaRPr lang="fr-F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27/09/2012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11 T Collaboration Review</a:t>
            </a:r>
            <a:endParaRPr lang="fr-F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4C64B1-74E6-4EE1-A008-075DA5C93A5E}" type="slidenum">
              <a:rPr lang="fr-FR" smtClean="0"/>
              <a:pPr>
                <a:defRPr/>
              </a:pPr>
              <a:t>9</a:t>
            </a:fld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27/09/2012</a:t>
            </a:r>
            <a:endParaRPr lang="fr-FR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11 T Collaboration Review</a:t>
            </a:r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39" descr="bar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349250"/>
            <a:ext cx="8316912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40" descr="barr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6092825"/>
            <a:ext cx="835183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1086"/>
          <p:cNvGrpSpPr>
            <a:grpSpLocks/>
          </p:cNvGrpSpPr>
          <p:nvPr/>
        </p:nvGrpSpPr>
        <p:grpSpPr bwMode="auto">
          <a:xfrm>
            <a:off x="684213" y="349250"/>
            <a:ext cx="8351837" cy="6175375"/>
            <a:chOff x="431" y="220"/>
            <a:chExt cx="5261" cy="3890"/>
          </a:xfrm>
        </p:grpSpPr>
        <p:pic>
          <p:nvPicPr>
            <p:cNvPr id="7" name="Picture 1077" descr="barre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31" y="220"/>
              <a:ext cx="5239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078" descr="barre2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3838"/>
              <a:ext cx="5261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184" name="Rectangle 1088"/>
          <p:cNvSpPr>
            <a:spLocks noGrp="1" noChangeArrowheads="1"/>
          </p:cNvSpPr>
          <p:nvPr>
            <p:ph type="ctrTitle" sz="quarter"/>
          </p:nvPr>
        </p:nvSpPr>
        <p:spPr>
          <a:xfrm>
            <a:off x="1116013" y="1196975"/>
            <a:ext cx="7742267" cy="1470025"/>
          </a:xfrm>
        </p:spPr>
        <p:txBody>
          <a:bodyPr/>
          <a:lstStyle>
            <a:lvl1pPr>
              <a:defRPr sz="5400" b="1">
                <a:solidFill>
                  <a:srgbClr val="8ABBD0"/>
                </a:solidFill>
              </a:defRPr>
            </a:lvl1pPr>
          </a:lstStyle>
          <a:p>
            <a:r>
              <a:rPr lang="fr-FR" dirty="0"/>
              <a:t>Cliquez pour modifier le style du titre</a:t>
            </a:r>
          </a:p>
        </p:txBody>
      </p:sp>
      <p:sp>
        <p:nvSpPr>
          <p:cNvPr id="5185" name="Rectangle 108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42976" y="3143248"/>
            <a:ext cx="6400800" cy="1752600"/>
          </a:xfrm>
        </p:spPr>
        <p:txBody>
          <a:bodyPr/>
          <a:lstStyle>
            <a:lvl1pPr algn="ctr">
              <a:buFontTx/>
              <a:buNone/>
              <a:defRPr sz="3600" b="1" i="1">
                <a:solidFill>
                  <a:srgbClr val="5F5F5F"/>
                </a:solidFill>
              </a:defRPr>
            </a:lvl1pPr>
          </a:lstStyle>
          <a:p>
            <a:r>
              <a:rPr lang="fr-FR" dirty="0"/>
              <a:t>Cliquez pour modifier le style des sous-titres du masque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4D84A-CA6B-463B-B2A5-22BC795431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04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04888" y="714375"/>
            <a:ext cx="7788275" cy="543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7" name="Rectangle 1044"/>
          <p:cNvSpPr>
            <a:spLocks noGrp="1" noChangeArrowheads="1"/>
          </p:cNvSpPr>
          <p:nvPr>
            <p:ph type="title"/>
          </p:nvPr>
        </p:nvSpPr>
        <p:spPr bwMode="auto">
          <a:xfrm>
            <a:off x="1004888" y="53975"/>
            <a:ext cx="777716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" name="Slide Number Placeholder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453188"/>
            <a:ext cx="431800" cy="28733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411E099-F8D6-44CF-915A-A7C06011267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9pPr>
    </p:titleStyle>
    <p:bodyStyle>
      <a:lvl1pPr marL="342900" indent="-1524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  <a:ea typeface="+mn-ea"/>
          <a:cs typeface="+mn-cs"/>
        </a:defRPr>
      </a:lvl1pPr>
      <a:lvl2pPr marL="76200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charset="0"/>
        </a:defRPr>
      </a:lvl2pPr>
      <a:lvl3pPr marL="11811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Arial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4"/>
          <p:cNvSpPr txBox="1">
            <a:spLocks noChangeArrowheads="1"/>
          </p:cNvSpPr>
          <p:nvPr/>
        </p:nvSpPr>
        <p:spPr bwMode="auto">
          <a:xfrm>
            <a:off x="818630" y="2996953"/>
            <a:ext cx="792480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dirty="0"/>
              <a:t>Outline</a:t>
            </a:r>
            <a:r>
              <a:rPr lang="en-US" sz="2200" b="0" dirty="0"/>
              <a:t>:</a:t>
            </a:r>
          </a:p>
          <a:p>
            <a:pPr>
              <a:spcBef>
                <a:spcPct val="50000"/>
              </a:spcBef>
            </a:pPr>
            <a:r>
              <a:rPr lang="en-US" sz="2000" b="0" dirty="0" smtClean="0"/>
              <a:t>Strand R&amp;D and strand procurement and inventory.</a:t>
            </a:r>
          </a:p>
          <a:p>
            <a:pPr>
              <a:spcBef>
                <a:spcPct val="50000"/>
              </a:spcBef>
            </a:pPr>
            <a:r>
              <a:rPr lang="en-US" sz="2000" b="0" dirty="0" smtClean="0"/>
              <a:t>Main </a:t>
            </a:r>
            <a:r>
              <a:rPr lang="en-US" sz="2000" b="0" dirty="0"/>
              <a:t>parameters of the </a:t>
            </a:r>
            <a:r>
              <a:rPr lang="en-US" sz="2000" b="0" dirty="0" smtClean="0"/>
              <a:t>cable without a core.</a:t>
            </a:r>
            <a:endParaRPr lang="en-US" sz="2000" b="0" dirty="0"/>
          </a:p>
          <a:p>
            <a:pPr>
              <a:spcBef>
                <a:spcPct val="50000"/>
              </a:spcBef>
            </a:pPr>
            <a:r>
              <a:rPr lang="en-US" sz="2000" b="0" dirty="0" smtClean="0"/>
              <a:t>Results obtained during the cable development without a core.</a:t>
            </a:r>
          </a:p>
          <a:p>
            <a:pPr>
              <a:spcBef>
                <a:spcPct val="50000"/>
              </a:spcBef>
            </a:pPr>
            <a:r>
              <a:rPr lang="en-US" sz="2000" b="0" dirty="0" smtClean="0"/>
              <a:t>Results of the fabrication of dummy cables with a core.</a:t>
            </a:r>
          </a:p>
          <a:p>
            <a:pPr>
              <a:spcBef>
                <a:spcPct val="50000"/>
              </a:spcBef>
            </a:pPr>
            <a:r>
              <a:rPr lang="en-US" sz="2000" b="0" dirty="0" smtClean="0"/>
              <a:t>Future cable development work.</a:t>
            </a:r>
            <a:endParaRPr lang="en-US" sz="2000" b="0" dirty="0"/>
          </a:p>
        </p:txBody>
      </p:sp>
      <p:sp>
        <p:nvSpPr>
          <p:cNvPr id="5122" name="Text Box 3"/>
          <p:cNvSpPr txBox="1">
            <a:spLocks noChangeArrowheads="1"/>
          </p:cNvSpPr>
          <p:nvPr/>
        </p:nvSpPr>
        <p:spPr bwMode="auto">
          <a:xfrm>
            <a:off x="1403350" y="764704"/>
            <a:ext cx="662463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800" dirty="0"/>
              <a:t>CERN strand and cable R&amp;D, strand procurement, and cable </a:t>
            </a:r>
            <a:r>
              <a:rPr lang="en-GB" sz="2800" dirty="0" smtClean="0"/>
              <a:t>fabrication </a:t>
            </a:r>
            <a:r>
              <a:rPr lang="en-US" sz="2800" dirty="0" smtClean="0"/>
              <a:t>for the 11 T dipole</a:t>
            </a:r>
          </a:p>
        </p:txBody>
      </p:sp>
      <p:sp>
        <p:nvSpPr>
          <p:cNvPr id="5123" name="Text Box 4"/>
          <p:cNvSpPr txBox="1">
            <a:spLocks noChangeArrowheads="1"/>
          </p:cNvSpPr>
          <p:nvPr/>
        </p:nvSpPr>
        <p:spPr bwMode="auto">
          <a:xfrm>
            <a:off x="3203575" y="2342207"/>
            <a:ext cx="30241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b="0" dirty="0"/>
              <a:t>Luc Oberli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4D84A-CA6B-463B-B2A5-22BC7954315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cern.ch\dfs\Users\o\obl\Desktop\coupe 1 12 mm co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764704"/>
            <a:ext cx="8532948" cy="1728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Users\o\obl\Desktop\coupe 2 12 m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2564904"/>
            <a:ext cx="8532440" cy="1715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59632" y="116632"/>
            <a:ext cx="734481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dirty="0" smtClean="0">
                <a:solidFill>
                  <a:schemeClr val="accent2"/>
                </a:solidFill>
              </a:rPr>
              <a:t>Dummy Cu cable with a 12 mm and 11 mm wide core </a:t>
            </a:r>
            <a:endParaRPr lang="fr-FR" sz="2200" dirty="0">
              <a:solidFill>
                <a:schemeClr val="accent2"/>
              </a:solidFill>
            </a:endParaRPr>
          </a:p>
        </p:txBody>
      </p:sp>
      <p:pic>
        <p:nvPicPr>
          <p:cNvPr id="1028" name="Picture 4" descr="\\cern.ch\dfs\Workspaces\d\div_lhc\MMS_SECA\CABLAGE\Câblage Nb3Sn\40 brins\40 x 0.7 mm\14_7 mm\Run 70A\coupe 1 11mm cor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532" y="4365104"/>
            <a:ext cx="8532948" cy="181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7544" y="836712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12 mm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2691805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12 mm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4509120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11 mm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4D84A-CA6B-463B-B2A5-22BC7954315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29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5616" y="116632"/>
            <a:ext cx="7128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dirty="0">
                <a:solidFill>
                  <a:schemeClr val="accent2"/>
                </a:solidFill>
              </a:rPr>
              <a:t>Dummy </a:t>
            </a:r>
            <a:r>
              <a:rPr lang="en-GB" sz="2400" dirty="0" smtClean="0">
                <a:solidFill>
                  <a:schemeClr val="accent2"/>
                </a:solidFill>
              </a:rPr>
              <a:t>cable </a:t>
            </a:r>
            <a:r>
              <a:rPr lang="en-GB" sz="2400" dirty="0">
                <a:solidFill>
                  <a:schemeClr val="accent2"/>
                </a:solidFill>
              </a:rPr>
              <a:t>with a 12 mm </a:t>
            </a:r>
            <a:r>
              <a:rPr lang="en-GB" sz="2400" dirty="0" smtClean="0">
                <a:solidFill>
                  <a:schemeClr val="accent2"/>
                </a:solidFill>
              </a:rPr>
              <a:t>wide </a:t>
            </a:r>
            <a:r>
              <a:rPr lang="en-GB" sz="2400" dirty="0">
                <a:solidFill>
                  <a:schemeClr val="accent2"/>
                </a:solidFill>
              </a:rPr>
              <a:t>core </a:t>
            </a:r>
            <a:endParaRPr lang="fr-FR" sz="2400" dirty="0">
              <a:solidFill>
                <a:schemeClr val="accent2"/>
              </a:solidFill>
            </a:endParaRPr>
          </a:p>
        </p:txBody>
      </p:sp>
      <p:pic>
        <p:nvPicPr>
          <p:cNvPr id="2050" name="Picture 2" descr="\\cern.ch\dfs\Users\o\obl\Desktop\coupe 5 x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64704"/>
            <a:ext cx="8640960" cy="173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o\obl\Desktop\coupe 8x1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08920"/>
            <a:ext cx="2088232" cy="1550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437112"/>
            <a:ext cx="850582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55976" y="271274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Core cable fabricated with bronze strands</a:t>
            </a:r>
            <a:endParaRPr lang="fr-FR" sz="18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6898729" y="4077072"/>
            <a:ext cx="914400" cy="914400"/>
          </a:xfrm>
          <a:prstGeom prst="straightConnector1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6804248" y="1992846"/>
            <a:ext cx="914400" cy="1173832"/>
          </a:xfrm>
          <a:prstGeom prst="straightConnector1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4211959" y="3717032"/>
            <a:ext cx="28083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Core cable fabricated with RRP 54/61 strands</a:t>
            </a:r>
            <a:endParaRPr lang="fr-FR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4D84A-CA6B-463B-B2A5-22BC7954315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359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268760"/>
            <a:ext cx="777686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/>
              <a:t>The value of the </a:t>
            </a:r>
            <a:r>
              <a:rPr lang="en-GB" sz="2000" dirty="0" err="1" smtClean="0"/>
              <a:t>Ic</a:t>
            </a:r>
            <a:r>
              <a:rPr lang="en-GB" sz="2000" dirty="0" smtClean="0"/>
              <a:t> degradation for the cable without a core is low even with a mid-thickness of 1.25 </a:t>
            </a:r>
            <a:r>
              <a:rPr lang="en-GB" sz="2000" dirty="0" smtClean="0"/>
              <a:t>mm.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GB" sz="1000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/>
              <a:t>No problem with magnetic instabilities at low field with the RRP 108/127 strand,  Is greater than 700 A at 2 K</a:t>
            </a:r>
            <a:r>
              <a:rPr lang="en-GB" sz="2000" dirty="0" smtClean="0"/>
              <a:t>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GB" sz="1000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GB" sz="1000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 smtClean="0"/>
              <a:t>The fabrication of the core cable is well under </a:t>
            </a:r>
            <a:r>
              <a:rPr lang="en-GB" sz="2000" dirty="0" smtClean="0"/>
              <a:t>control.</a:t>
            </a:r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en-GB" sz="1000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r>
              <a:rPr lang="en-GB" sz="2000" dirty="0"/>
              <a:t>Cable fabrication with PIT strand shall be performed to confirm the choice of the cable mid-thickness.</a:t>
            </a:r>
          </a:p>
          <a:p>
            <a:pPr>
              <a:lnSpc>
                <a:spcPct val="150000"/>
              </a:lnSpc>
            </a:pPr>
            <a:endParaRPr lang="en-GB" sz="2000" dirty="0" smtClean="0"/>
          </a:p>
          <a:p>
            <a:pPr marL="285750" indent="-285750">
              <a:lnSpc>
                <a:spcPct val="150000"/>
              </a:lnSpc>
              <a:buFont typeface="Arial" pitchFamily="34" charset="0"/>
              <a:buChar char="•"/>
            </a:pPr>
            <a:endParaRPr lang="fr-FR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968277" y="73174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solidFill>
                  <a:schemeClr val="accent2"/>
                </a:solidFill>
              </a:rPr>
              <a:t>Summary</a:t>
            </a:r>
            <a:endParaRPr lang="fr-FR" sz="2400" dirty="0">
              <a:solidFill>
                <a:schemeClr val="accent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4D84A-CA6B-463B-B2A5-22BC7954315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7021088"/>
              </p:ext>
            </p:extLst>
          </p:nvPr>
        </p:nvGraphicFramePr>
        <p:xfrm>
          <a:off x="899815" y="1196752"/>
          <a:ext cx="7488832" cy="396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152128"/>
                <a:gridCol w="1152128"/>
                <a:gridCol w="1152128"/>
                <a:gridCol w="1152128"/>
                <a:gridCol w="1152128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14.7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15.13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14.7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14.7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14.7 mm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Mid-thickness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1.269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1.430</a:t>
                      </a:r>
                      <a:r>
                        <a:rPr lang="en-US" sz="1600" baseline="0" dirty="0" smtClean="0"/>
                        <a:t>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1.269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1.250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1.250 mm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Thin edge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1.168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1.331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1.186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1.149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1.167 mm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Thick edge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1.370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1.520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1.352</a:t>
                      </a:r>
                      <a:r>
                        <a:rPr lang="en-US" sz="1600" baseline="0" dirty="0" smtClean="0"/>
                        <a:t>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1.351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1.333 mm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Keystone angle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0.79</a:t>
                      </a:r>
                      <a:r>
                        <a:rPr lang="en-US" sz="1600" baseline="30000" dirty="0" smtClean="0"/>
                        <a:t>o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0.75</a:t>
                      </a:r>
                      <a:r>
                        <a:rPr lang="en-US" sz="1600" baseline="30000" dirty="0" smtClean="0"/>
                        <a:t>o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0.65</a:t>
                      </a:r>
                      <a:r>
                        <a:rPr lang="en-US" sz="1600" baseline="30000" dirty="0" smtClean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0.79</a:t>
                      </a:r>
                      <a:r>
                        <a:rPr lang="en-US" sz="1600" baseline="30000" dirty="0" smtClean="0"/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0.65</a:t>
                      </a:r>
                      <a:r>
                        <a:rPr lang="en-US" sz="1600" baseline="30000" dirty="0" smtClean="0"/>
                        <a:t>o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t/2d    thin edge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83.4 %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83.1 %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84.7 %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smtClean="0"/>
                        <a:t>82.5 </a:t>
                      </a:r>
                      <a:r>
                        <a:rPr lang="en-US" sz="1600" dirty="0" smtClean="0"/>
                        <a:t>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83.3 %</a:t>
                      </a:r>
                      <a:endParaRPr lang="en-US" sz="16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t/2d   thick</a:t>
                      </a:r>
                      <a:r>
                        <a:rPr lang="en-US" sz="1600" b="1" baseline="0" dirty="0" smtClean="0"/>
                        <a:t> edge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97.8 %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95.4 %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96.6 %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96.5 %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95.2 %</a:t>
                      </a:r>
                      <a:endParaRPr lang="en-US" sz="1600" b="1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Compaction factor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86 %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85.2 %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86 %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87.3 %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87.3 %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en-US" sz="1400" dirty="0" smtClean="0"/>
                        <a:t>Transposition pitch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100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100</a:t>
                      </a:r>
                      <a:r>
                        <a:rPr lang="en-US" sz="1600" baseline="0" dirty="0" smtClean="0"/>
                        <a:t>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100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100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100 mm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8208500"/>
              </p:ext>
            </p:extLst>
          </p:nvPr>
        </p:nvGraphicFramePr>
        <p:xfrm>
          <a:off x="899817" y="842824"/>
          <a:ext cx="74891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2"/>
                <a:gridCol w="1512168"/>
                <a:gridCol w="1152128"/>
                <a:gridCol w="1152128"/>
                <a:gridCol w="1152128"/>
                <a:gridCol w="1152128"/>
                <a:gridCol w="1152426"/>
              </a:tblGrid>
              <a:tr h="370840">
                <a:tc>
                  <a:txBody>
                    <a:bodyPr/>
                    <a:lstStyle/>
                    <a:p>
                      <a:endParaRPr lang="en-US" sz="1400" b="1" dirty="0">
                        <a:solidFill>
                          <a:schemeClr val="accent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11 T dipole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LARP’s HQ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11 T dipole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11 T dipole</a:t>
                      </a:r>
                      <a:endParaRPr lang="en-US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11 T dipole</a:t>
                      </a:r>
                      <a:endParaRPr lang="en-US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4D84A-CA6B-463B-B2A5-22BC7954315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511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908720"/>
            <a:ext cx="756084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PIT</a:t>
            </a:r>
            <a:r>
              <a:rPr lang="en-GB" sz="1800" b="0" dirty="0" smtClean="0"/>
              <a:t> strands have not been used for cable development but will be used soon. </a:t>
            </a:r>
          </a:p>
          <a:p>
            <a:endParaRPr lang="en-GB" sz="1000" b="0" dirty="0"/>
          </a:p>
          <a:p>
            <a:r>
              <a:rPr lang="en-GB" sz="1800" dirty="0" smtClean="0"/>
              <a:t>PIT 114 </a:t>
            </a:r>
            <a:r>
              <a:rPr lang="en-GB" sz="1800" b="0" dirty="0" smtClean="0"/>
              <a:t>with Ta doping under fabrication by </a:t>
            </a:r>
            <a:r>
              <a:rPr lang="en-GB" sz="1800" b="0" dirty="0" err="1" smtClean="0"/>
              <a:t>Bruker</a:t>
            </a:r>
            <a:r>
              <a:rPr lang="en-GB" sz="1800" b="0" dirty="0" smtClean="0"/>
              <a:t> and should be delivered in October 2012 </a:t>
            </a:r>
            <a:r>
              <a:rPr lang="en-GB" sz="1800" b="0" dirty="0"/>
              <a:t>(sub-element diameter = 45 </a:t>
            </a:r>
            <a:r>
              <a:rPr lang="en-GB" sz="1800" dirty="0">
                <a:latin typeface="Symbol" pitchFamily="18" charset="2"/>
              </a:rPr>
              <a:t>m</a:t>
            </a:r>
            <a:r>
              <a:rPr lang="en-GB" sz="1800" dirty="0"/>
              <a:t>m</a:t>
            </a:r>
            <a:r>
              <a:rPr lang="en-GB" sz="1800" b="0" dirty="0"/>
              <a:t>)</a:t>
            </a:r>
            <a:r>
              <a:rPr lang="en-GB" sz="1800" b="0" dirty="0" smtClean="0"/>
              <a:t>.</a:t>
            </a:r>
            <a:endParaRPr lang="fr-FR" sz="1800" b="0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2852936"/>
            <a:ext cx="76328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RRP</a:t>
            </a:r>
            <a:r>
              <a:rPr lang="en-GB" sz="1800" b="0" dirty="0" smtClean="0"/>
              <a:t> strands have been used for the cable development and for the fabrication of the first cables for the demonstrator.</a:t>
            </a:r>
          </a:p>
          <a:p>
            <a:endParaRPr lang="en-GB" sz="800" b="0" dirty="0"/>
          </a:p>
          <a:p>
            <a:r>
              <a:rPr lang="en-GB" sz="1800" b="0" dirty="0" smtClean="0"/>
              <a:t>2 type of strands were used :  RRP 54/61 and  RRP 108/127</a:t>
            </a:r>
          </a:p>
          <a:p>
            <a:endParaRPr lang="en-GB" sz="800" b="0" dirty="0"/>
          </a:p>
          <a:p>
            <a:r>
              <a:rPr lang="en-GB" sz="1800" b="0" dirty="0" smtClean="0"/>
              <a:t>RRP 108/127 with Ta doping is characterized by sub-element diameter of </a:t>
            </a:r>
            <a:r>
              <a:rPr lang="en-GB" sz="1800" dirty="0" smtClean="0"/>
              <a:t>45 </a:t>
            </a:r>
            <a:r>
              <a:rPr lang="en-GB" sz="1800" dirty="0" smtClean="0">
                <a:latin typeface="Symbol" pitchFamily="18" charset="2"/>
              </a:rPr>
              <a:t>m</a:t>
            </a:r>
            <a:r>
              <a:rPr lang="en-GB" sz="1800" dirty="0" smtClean="0"/>
              <a:t>m</a:t>
            </a:r>
            <a:r>
              <a:rPr lang="en-GB" sz="1800" dirty="0"/>
              <a:t> </a:t>
            </a:r>
            <a:r>
              <a:rPr lang="en-GB" sz="1800" b="0" dirty="0" smtClean="0"/>
              <a:t>and by a </a:t>
            </a:r>
            <a:r>
              <a:rPr lang="en-GB" sz="1800" b="0" dirty="0" err="1" smtClean="0"/>
              <a:t>Jc</a:t>
            </a:r>
            <a:r>
              <a:rPr lang="en-GB" sz="1800" b="0" dirty="0" smtClean="0"/>
              <a:t>(12T, 4.2K) = 2800 A/mm</a:t>
            </a:r>
            <a:r>
              <a:rPr lang="en-GB" sz="1800" b="0" baseline="30000" dirty="0" smtClean="0"/>
              <a:t>2</a:t>
            </a:r>
            <a:r>
              <a:rPr lang="en-GB" sz="1800" b="0" dirty="0" smtClean="0"/>
              <a:t> for the heat treatment 48h/210C + 48h/400C + 50h/665C.</a:t>
            </a:r>
          </a:p>
          <a:p>
            <a:endParaRPr lang="en-GB" sz="1800" b="0" dirty="0"/>
          </a:p>
          <a:p>
            <a:r>
              <a:rPr lang="en-GB" sz="1800" b="0" dirty="0" smtClean="0"/>
              <a:t>RRP 132/169 with Ti doping under fabrication by OST (d = </a:t>
            </a:r>
            <a:r>
              <a:rPr lang="en-GB" sz="1800" dirty="0" smtClean="0"/>
              <a:t>42</a:t>
            </a:r>
            <a:r>
              <a:rPr lang="en-GB" sz="1800" b="0" dirty="0" smtClean="0"/>
              <a:t> </a:t>
            </a:r>
            <a:r>
              <a:rPr lang="en-GB" sz="1800" dirty="0" smtClean="0">
                <a:latin typeface="Symbol" pitchFamily="18" charset="2"/>
              </a:rPr>
              <a:t>m</a:t>
            </a:r>
            <a:r>
              <a:rPr lang="en-GB" sz="1800" dirty="0" smtClean="0"/>
              <a:t>m</a:t>
            </a:r>
            <a:r>
              <a:rPr lang="en-GB" sz="1800" b="0" dirty="0" smtClean="0"/>
              <a:t>)</a:t>
            </a:r>
          </a:p>
          <a:p>
            <a:endParaRPr lang="en-GB" sz="1800" b="0" dirty="0"/>
          </a:p>
          <a:p>
            <a:r>
              <a:rPr lang="en-GB" sz="1800" b="0" dirty="0" smtClean="0"/>
              <a:t>RRP 180/217 with Ti doping under development by OST (d = </a:t>
            </a:r>
            <a:r>
              <a:rPr lang="en-GB" sz="1800" dirty="0" smtClean="0"/>
              <a:t>36</a:t>
            </a:r>
            <a:r>
              <a:rPr lang="en-GB" sz="1800" b="0" dirty="0" smtClean="0"/>
              <a:t> </a:t>
            </a:r>
            <a:r>
              <a:rPr lang="en-GB" sz="1800" dirty="0" smtClean="0">
                <a:latin typeface="Symbol" pitchFamily="18" charset="2"/>
              </a:rPr>
              <a:t>m</a:t>
            </a:r>
            <a:r>
              <a:rPr lang="en-GB" sz="1800" dirty="0" smtClean="0"/>
              <a:t>m</a:t>
            </a:r>
            <a:r>
              <a:rPr lang="en-GB" sz="1800" b="0" dirty="0" smtClean="0"/>
              <a:t>)</a:t>
            </a:r>
            <a:endParaRPr lang="fr-FR" sz="1800" b="0" dirty="0"/>
          </a:p>
        </p:txBody>
      </p:sp>
      <p:sp>
        <p:nvSpPr>
          <p:cNvPr id="7" name="TextBox 6"/>
          <p:cNvSpPr txBox="1"/>
          <p:nvPr/>
        </p:nvSpPr>
        <p:spPr>
          <a:xfrm>
            <a:off x="1799692" y="116631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accent2"/>
                </a:solidFill>
              </a:rPr>
              <a:t>Strand R&amp;D and strand procurement</a:t>
            </a:r>
            <a:endParaRPr lang="fr-FR" sz="2400" dirty="0">
              <a:solidFill>
                <a:schemeClr val="accent2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4D84A-CA6B-463B-B2A5-22BC7954315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75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71600" y="88305"/>
            <a:ext cx="77768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Inventory of the strand for the demonstrator and the prototype</a:t>
            </a:r>
            <a:endParaRPr lang="en-US" sz="2000" dirty="0">
              <a:solidFill>
                <a:schemeClr val="accent2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627221"/>
              </p:ext>
            </p:extLst>
          </p:nvPr>
        </p:nvGraphicFramePr>
        <p:xfrm>
          <a:off x="1259632" y="639856"/>
          <a:ext cx="7200800" cy="5501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1728192"/>
                <a:gridCol w="1872208"/>
                <a:gridCol w="2376264"/>
              </a:tblGrid>
              <a:tr h="514856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Quantity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Strand type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Availability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Target  use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23 km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RRP 108/127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In stock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 UL for the</a:t>
                      </a:r>
                      <a:r>
                        <a:rPr lang="en-GB" sz="1100" baseline="0" dirty="0" smtClean="0"/>
                        <a:t> aperture 1 of the first  2 in 1 demonstrator     Q1-13</a:t>
                      </a:r>
                      <a:endParaRPr lang="fr-FR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10 km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RRP 108/127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To be delivered by        Fermi Lab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 UL for a spare coil for the first     2 in 1 demonstrator      Q1-13</a:t>
                      </a:r>
                      <a:endParaRPr lang="fr-FR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45 km 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~ 30 km of                RRP 132/169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November 2012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3 UL for the</a:t>
                      </a:r>
                      <a:r>
                        <a:rPr lang="en-GB" sz="1100" baseline="0" dirty="0" smtClean="0"/>
                        <a:t> aperture 1 of the second  2 in 1 demonstrator</a:t>
                      </a:r>
                      <a:endParaRPr lang="fr-FR" sz="11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~ 15 km of                RRP 180/217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February 2013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 UL for a spare coil</a:t>
                      </a:r>
                      <a:endParaRPr lang="fr-FR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45 km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20</a:t>
                      </a:r>
                      <a:r>
                        <a:rPr lang="en-GB" sz="1100" baseline="0" dirty="0" smtClean="0"/>
                        <a:t> km of PIT114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October 2012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2 UL for the aperture 2 of the first  2 in 1 demonstrator      </a:t>
                      </a:r>
                      <a:r>
                        <a:rPr lang="en-GB" sz="1100" baseline="0" dirty="0" smtClean="0"/>
                        <a:t>Q2-13</a:t>
                      </a:r>
                      <a:endParaRPr lang="fr-FR" sz="1100" dirty="0" smtClean="0"/>
                    </a:p>
                  </a:txBody>
                  <a:tcPr/>
                </a:tc>
              </a:tr>
              <a:tr h="444704">
                <a:tc>
                  <a:txBody>
                    <a:bodyPr/>
                    <a:lstStyle/>
                    <a:p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20 km of PIT114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November 2012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</a:t>
                      </a:r>
                      <a:r>
                        <a:rPr lang="en-GB" sz="1100" baseline="0" dirty="0" smtClean="0"/>
                        <a:t> UL for the aperture 2 of the second  2 in 1 demonstrator</a:t>
                      </a:r>
                      <a:endParaRPr lang="fr-FR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150 km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~ 50 km of                 RRP 132/169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Expected November 2013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 UL for the CERN 5.5 m prototype</a:t>
                      </a:r>
                      <a:endParaRPr lang="fr-FR" sz="1100" dirty="0"/>
                    </a:p>
                  </a:txBody>
                  <a:tcPr/>
                </a:tc>
              </a:tr>
              <a:tr h="437376">
                <a:tc>
                  <a:txBody>
                    <a:bodyPr/>
                    <a:lstStyle/>
                    <a:p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~ 50 km of                RRP 132/169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Expected  February 2014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2 UL for the CERN 5.5 m prototype</a:t>
                      </a:r>
                      <a:endParaRPr lang="fr-FR" sz="11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~ 50 km of                RRP 132/169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Expected  May 2014</a:t>
                      </a:r>
                      <a:endParaRPr lang="fr-FR" sz="1100" dirty="0" smtClean="0"/>
                    </a:p>
                    <a:p>
                      <a:pPr algn="ctr"/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2 UL for the CERN 5.5 m prototype</a:t>
                      </a:r>
                      <a:endParaRPr lang="fr-FR" sz="11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150 km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~ 50 km of   PIT 114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Expected September 2013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2 UL for the CERN 5.5 m prototype</a:t>
                      </a:r>
                      <a:endParaRPr lang="fr-FR" sz="11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~ 50 km of   PIT 114</a:t>
                      </a:r>
                      <a:endParaRPr lang="fr-FR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Expected December 2013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2 UL for the CERN 5.5 m prototype</a:t>
                      </a:r>
                      <a:endParaRPr lang="fr-FR" sz="11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fr-FR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~ 50 km of   PIT 114</a:t>
                      </a:r>
                      <a:endParaRPr lang="fr-FR" sz="11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Expected March</a:t>
                      </a:r>
                      <a:r>
                        <a:rPr lang="en-GB" sz="1100" baseline="0" dirty="0" smtClean="0"/>
                        <a:t> 2014</a:t>
                      </a:r>
                      <a:endParaRPr lang="fr-FR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dirty="0" smtClean="0"/>
                        <a:t>2 UL for the CERN 5.5 m prototype</a:t>
                      </a:r>
                      <a:endParaRPr lang="fr-FR" sz="11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4D84A-CA6B-463B-B2A5-22BC7954315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1547813" y="92075"/>
            <a:ext cx="6192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0" dirty="0" smtClean="0">
                <a:solidFill>
                  <a:schemeClr val="accent2"/>
                </a:solidFill>
              </a:rPr>
              <a:t>Main parameters of the cable without a core</a:t>
            </a:r>
            <a:endParaRPr lang="en-US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909576"/>
              </p:ext>
            </p:extLst>
          </p:nvPr>
        </p:nvGraphicFramePr>
        <p:xfrm>
          <a:off x="1979712" y="1052736"/>
          <a:ext cx="5256584" cy="4392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656184"/>
                <a:gridCol w="1656184"/>
              </a:tblGrid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Width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14.7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14.7 mm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Number of strands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40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Mid-thickness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1.269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1.250 mm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Thin edge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1.168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1.149 mm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Thick edge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1.370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1.351 mm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Keystone angle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0.79</a:t>
                      </a:r>
                      <a:r>
                        <a:rPr lang="en-US" sz="1600" baseline="30000" dirty="0" smtClean="0"/>
                        <a:t>o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0.79</a:t>
                      </a:r>
                      <a:r>
                        <a:rPr lang="en-US" sz="1600" baseline="30000" dirty="0" smtClean="0"/>
                        <a:t>o</a:t>
                      </a: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t/2d   thin edge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83.4 %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82.5 %</a:t>
                      </a:r>
                      <a:endParaRPr lang="en-US" sz="1600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t/2d   thick</a:t>
                      </a:r>
                      <a:r>
                        <a:rPr lang="en-US" sz="1600" b="1" baseline="0" dirty="0" smtClean="0"/>
                        <a:t> edge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97.8 %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96.5 %</a:t>
                      </a:r>
                      <a:endParaRPr lang="en-US" sz="1600" b="1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Compaction factor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86 %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87.3 %</a:t>
                      </a:r>
                      <a:endParaRPr lang="en-US" sz="1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Transposition pitch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 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100 mm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 bwMode="auto">
          <a:xfrm>
            <a:off x="4299967" y="3981053"/>
            <a:ext cx="792088" cy="652255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4D84A-CA6B-463B-B2A5-22BC7954315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43" name="Rectangle 8"/>
          <p:cNvSpPr>
            <a:spLocks noChangeArrowheads="1"/>
          </p:cNvSpPr>
          <p:nvPr/>
        </p:nvSpPr>
        <p:spPr bwMode="auto">
          <a:xfrm>
            <a:off x="1187624" y="88305"/>
            <a:ext cx="7502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Overview of the cable development work at CERN</a:t>
            </a:r>
            <a:endParaRPr lang="en-US" sz="2400" b="0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836712"/>
            <a:ext cx="835292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0" dirty="0" smtClean="0"/>
              <a:t>3 types of cable </a:t>
            </a:r>
            <a:r>
              <a:rPr lang="en-US" sz="2400" dirty="0" smtClean="0"/>
              <a:t>without a core </a:t>
            </a:r>
            <a:r>
              <a:rPr lang="en-US" sz="2400" b="0" dirty="0" smtClean="0"/>
              <a:t>were fabricated to optimize the cable parameters for the 11 T dipole.</a:t>
            </a:r>
          </a:p>
          <a:p>
            <a:pPr algn="ctr"/>
            <a:endParaRPr lang="en-US" sz="1000" b="0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US" sz="1800" b="0" dirty="0" smtClean="0"/>
              <a:t>A 14.7 mmm wide cable with a mid-thickness of 1.269 mm and a keystone angle of 0.71</a:t>
            </a:r>
            <a:r>
              <a:rPr lang="en-US" sz="1800" b="0" baseline="30000" dirty="0" smtClean="0"/>
              <a:t>o</a:t>
            </a:r>
            <a:r>
              <a:rPr lang="en-US" sz="1800" b="0" dirty="0" smtClean="0"/>
              <a:t>.  (run 57)  short piece of ~ 15 m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1800" b="0" dirty="0" smtClean="0"/>
              <a:t>A 14.7 mm wide cable with a mid-thickness of 1.254 mm and a keystone angle of 0.75</a:t>
            </a:r>
            <a:r>
              <a:rPr lang="en-US" sz="1800" b="0" baseline="30000" dirty="0" smtClean="0"/>
              <a:t>o</a:t>
            </a:r>
            <a:r>
              <a:rPr lang="en-US" sz="1800" b="0" dirty="0" smtClean="0"/>
              <a:t>.  (run 62)  unit length of  230 m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en-US" sz="1800" b="0" dirty="0" smtClean="0"/>
              <a:t>A 14.7 mm wide cable with a mid-thickness of 1.26 mm and a keystone angle of 0.58</a:t>
            </a:r>
            <a:r>
              <a:rPr lang="en-US" sz="1800" b="0" baseline="30000" dirty="0" smtClean="0"/>
              <a:t>o</a:t>
            </a:r>
            <a:r>
              <a:rPr lang="en-US" sz="1800" b="0" dirty="0" smtClean="0"/>
              <a:t>.  (run 66)  short piece of ~ 15 m</a:t>
            </a:r>
          </a:p>
          <a:p>
            <a:endParaRPr lang="en-US" sz="800" b="0" dirty="0" smtClean="0"/>
          </a:p>
          <a:p>
            <a:pPr algn="ctr"/>
            <a:r>
              <a:rPr lang="en-US" sz="2400" b="0" dirty="0" smtClean="0"/>
              <a:t>3 types of cable with a 12 mm wide 316L core (25 </a:t>
            </a:r>
            <a:r>
              <a:rPr lang="en-US" sz="2400" b="0" dirty="0" smtClean="0">
                <a:latin typeface="Symbol" pitchFamily="18" charset="2"/>
              </a:rPr>
              <a:t>m</a:t>
            </a:r>
            <a:r>
              <a:rPr lang="en-US" sz="2400" b="0" dirty="0" smtClean="0"/>
              <a:t>m thick) were fabricated for the winding of the first practice coils      at CERN for the demonstrator</a:t>
            </a:r>
          </a:p>
          <a:p>
            <a:pPr algn="ctr"/>
            <a:endParaRPr lang="en-US" sz="800" b="0" dirty="0"/>
          </a:p>
          <a:p>
            <a:pPr marL="457200" indent="-457200">
              <a:buFont typeface="+mj-lt"/>
              <a:buAutoNum type="arabicPeriod"/>
            </a:pPr>
            <a:r>
              <a:rPr lang="en-US" sz="1800" b="0" dirty="0" smtClean="0"/>
              <a:t>2 unit length of 230 m with hard Cu strand (keystone angle 0.79</a:t>
            </a:r>
            <a:r>
              <a:rPr lang="en-US" sz="1800" b="0" baseline="30000" dirty="0" smtClean="0"/>
              <a:t>o</a:t>
            </a:r>
            <a:r>
              <a:rPr lang="en-US" sz="1800" b="0" dirty="0" smtClean="0"/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0" dirty="0" smtClean="0"/>
              <a:t>130 m with hard Cu strand, </a:t>
            </a:r>
            <a:r>
              <a:rPr lang="en-US" b="0" dirty="0" smtClean="0"/>
              <a:t>1/2 with a core of 11 mm and 1/2 with a core of 12 mm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0" dirty="0" smtClean="0"/>
              <a:t>2 unit length of 235 m with bronze strand produced for ITER by WST </a:t>
            </a:r>
            <a:r>
              <a:rPr lang="en-US" sz="1800" b="0" dirty="0"/>
              <a:t>(keystone angle </a:t>
            </a:r>
            <a:r>
              <a:rPr lang="en-US" sz="1800" b="0" dirty="0" smtClean="0"/>
              <a:t>0.74</a:t>
            </a:r>
            <a:r>
              <a:rPr lang="en-US" sz="1800" b="0" baseline="30000" dirty="0" smtClean="0"/>
              <a:t>o</a:t>
            </a:r>
            <a:r>
              <a:rPr lang="en-US" sz="1800" b="0" dirty="0" smtClean="0"/>
              <a:t>)  (run 73)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b="0" dirty="0" smtClean="0"/>
              <a:t>1 unit length of 230 m with RRP 54/61 (keystone angle 0.77</a:t>
            </a:r>
            <a:r>
              <a:rPr lang="en-US" sz="1800" b="0" baseline="30000" dirty="0" smtClean="0"/>
              <a:t>o</a:t>
            </a:r>
            <a:r>
              <a:rPr lang="en-US" sz="1800" b="0" dirty="0" smtClean="0"/>
              <a:t>)   (run 75)</a:t>
            </a:r>
            <a:endParaRPr lang="en-US" sz="18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4D84A-CA6B-463B-B2A5-22BC7954315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 txBox="1">
            <a:spLocks noGrp="1"/>
          </p:cNvSpPr>
          <p:nvPr>
            <p:ph type="subTitle" sz="quarter" idx="1"/>
          </p:nvPr>
        </p:nvSpPr>
        <p:spPr>
          <a:xfrm>
            <a:off x="251520" y="2258171"/>
            <a:ext cx="5028008" cy="145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0" dirty="0" smtClean="0">
                <a:solidFill>
                  <a:schemeClr val="tx1"/>
                </a:solidFill>
              </a:rPr>
              <a:t>Average Ic degradation is - 2.6 %</a:t>
            </a:r>
            <a:r>
              <a:rPr lang="en-US" sz="2400" b="0" i="0" dirty="0" smtClean="0">
                <a:solidFill>
                  <a:schemeClr val="tx1"/>
                </a:solidFill>
              </a:rPr>
              <a:t> </a:t>
            </a:r>
          </a:p>
          <a:p>
            <a:r>
              <a:rPr lang="en-US" sz="1800" b="0" i="0" dirty="0" smtClean="0">
                <a:solidFill>
                  <a:schemeClr val="tx1"/>
                </a:solidFill>
              </a:rPr>
              <a:t>(result obtained on 6 extracted strands)</a:t>
            </a:r>
          </a:p>
          <a:p>
            <a:endParaRPr lang="en-US" sz="1800" i="0" dirty="0" smtClean="0">
              <a:solidFill>
                <a:schemeClr val="tx1"/>
              </a:solidFill>
            </a:endParaRPr>
          </a:p>
          <a:p>
            <a:r>
              <a:rPr lang="en-US" sz="1800" b="0" i="0" dirty="0" smtClean="0">
                <a:solidFill>
                  <a:schemeClr val="tx1"/>
                </a:solidFill>
              </a:rPr>
              <a:t>- 6 %, - 2 %, - 0.8 %, - 5.6 %, - 1.3 %, + 0.1 %</a:t>
            </a:r>
          </a:p>
        </p:txBody>
      </p:sp>
      <p:pic>
        <p:nvPicPr>
          <p:cNvPr id="7" name="Picture 6" descr="coupe 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3568" y="4149080"/>
            <a:ext cx="7992888" cy="1944216"/>
          </a:xfrm>
          <a:prstGeom prst="rect">
            <a:avLst/>
          </a:prstGeom>
        </p:spPr>
      </p:pic>
      <p:pic>
        <p:nvPicPr>
          <p:cNvPr id="1026" name="Picture 2" descr="\\cern.ch\dfs\Workspaces\d\div_lhc\MMS_SECA\CABLAGE\Câblage Nb3Sn\40 brins\40 x 0.7 mm\14_7 mm\Run 57A B C\métallo run 57B\coupe 4 200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052736"/>
            <a:ext cx="3492201" cy="2592288"/>
          </a:xfrm>
          <a:prstGeom prst="rect">
            <a:avLst/>
          </a:prstGeom>
          <a:noFill/>
        </p:spPr>
      </p:pic>
      <p:sp>
        <p:nvSpPr>
          <p:cNvPr id="9" name="Oval 8"/>
          <p:cNvSpPr/>
          <p:nvPr/>
        </p:nvSpPr>
        <p:spPr bwMode="auto">
          <a:xfrm>
            <a:off x="5580112" y="1412776"/>
            <a:ext cx="792088" cy="652255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87015"/>
            <a:ext cx="71287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First trial </a:t>
            </a:r>
            <a:r>
              <a:rPr lang="en-US" sz="2000" dirty="0" smtClean="0">
                <a:solidFill>
                  <a:schemeClr val="accent2"/>
                </a:solidFill>
              </a:rPr>
              <a:t>fabrication of the </a:t>
            </a:r>
            <a:r>
              <a:rPr lang="en-US" sz="2000" dirty="0" smtClean="0">
                <a:solidFill>
                  <a:schemeClr val="accent2"/>
                </a:solidFill>
              </a:rPr>
              <a:t>14.7 </a:t>
            </a:r>
            <a:r>
              <a:rPr lang="en-US" sz="2000" dirty="0" smtClean="0">
                <a:solidFill>
                  <a:schemeClr val="accent2"/>
                </a:solidFill>
              </a:rPr>
              <a:t>mm wide cable (Run 57B)</a:t>
            </a:r>
            <a:endParaRPr lang="en-US" sz="2000" dirty="0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835224"/>
            <a:ext cx="36724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u="sng" dirty="0" smtClean="0"/>
              <a:t>Cable fabricated without a core</a:t>
            </a:r>
          </a:p>
          <a:p>
            <a:endParaRPr lang="en-GB" dirty="0"/>
          </a:p>
          <a:p>
            <a:r>
              <a:rPr lang="en-GB" dirty="0" smtClean="0"/>
              <a:t>Cable mid-thickness 1.269 mm</a:t>
            </a:r>
          </a:p>
          <a:p>
            <a:r>
              <a:rPr lang="en-GB" dirty="0" smtClean="0"/>
              <a:t>Keystone angle 0.71</a:t>
            </a:r>
            <a:r>
              <a:rPr lang="en-GB" baseline="30000" dirty="0" smtClean="0"/>
              <a:t>o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4D84A-CA6B-463B-B2A5-22BC7954315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cern.ch\dfs\Workspaces\d\div_lhc\MMS_SECA\CABLAGE\Câblage Nb3Sn\40 brins\40 x 0.7 mm\14_7 mm\Run 62B\vue 1 x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962008"/>
            <a:ext cx="2880320" cy="2163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Workspaces\d\div_lhc\MMS_SECA\CABLAGE\Câblage Nb3Sn\40 brins\40 x 0.7 mm\14_7 mm\Run 62B\vue 2 x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727" y="3962008"/>
            <a:ext cx="2876085" cy="2159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14" y="836712"/>
            <a:ext cx="8867775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08520" y="116632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chemeClr val="accent2"/>
                </a:solidFill>
              </a:rPr>
              <a:t>Fabrication of </a:t>
            </a:r>
            <a:r>
              <a:rPr lang="en-US" sz="1800" dirty="0">
                <a:solidFill>
                  <a:schemeClr val="accent2"/>
                </a:solidFill>
              </a:rPr>
              <a:t>the </a:t>
            </a:r>
            <a:r>
              <a:rPr lang="en-US" sz="1800" dirty="0" smtClean="0">
                <a:solidFill>
                  <a:schemeClr val="accent2"/>
                </a:solidFill>
              </a:rPr>
              <a:t>1st long cable (Run 62B) for the demonstrator built at </a:t>
            </a:r>
            <a:r>
              <a:rPr lang="en-US" sz="1800" dirty="0" err="1" smtClean="0">
                <a:solidFill>
                  <a:schemeClr val="accent2"/>
                </a:solidFill>
              </a:rPr>
              <a:t>Fermilab</a:t>
            </a:r>
            <a:endParaRPr lang="en-US" sz="1800" dirty="0">
              <a:solidFill>
                <a:schemeClr val="accent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32448" y="2132856"/>
            <a:ext cx="49320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Average </a:t>
            </a:r>
            <a:r>
              <a:rPr lang="en-US" sz="2000" dirty="0" err="1"/>
              <a:t>Ic</a:t>
            </a:r>
            <a:r>
              <a:rPr lang="en-US" sz="2000" dirty="0"/>
              <a:t> degradation is </a:t>
            </a:r>
            <a:r>
              <a:rPr lang="en-US" sz="2000" dirty="0" smtClean="0"/>
              <a:t>- 2.1 %</a:t>
            </a:r>
          </a:p>
          <a:p>
            <a:pPr algn="ctr"/>
            <a:endParaRPr lang="en-US" dirty="0" smtClean="0"/>
          </a:p>
          <a:p>
            <a:pPr algn="ctr"/>
            <a:r>
              <a:rPr lang="en-US" sz="1800" b="0" dirty="0"/>
              <a:t>(result obtained on 4 extracted strands</a:t>
            </a:r>
            <a:r>
              <a:rPr lang="en-US" sz="1800" b="0" dirty="0" smtClean="0"/>
              <a:t>) </a:t>
            </a:r>
          </a:p>
          <a:p>
            <a:pPr algn="ctr"/>
            <a:r>
              <a:rPr lang="en-US" sz="1800" b="0" dirty="0"/>
              <a:t>f</a:t>
            </a:r>
            <a:r>
              <a:rPr lang="en-US" sz="1800" b="0" dirty="0" smtClean="0"/>
              <a:t>or the HT  48h/210C, 48h/400C, 50h/665C</a:t>
            </a:r>
            <a:endParaRPr lang="en-US" sz="1800" b="0" dirty="0"/>
          </a:p>
          <a:p>
            <a:pPr algn="ctr"/>
            <a:endParaRPr lang="en-US" dirty="0"/>
          </a:p>
          <a:p>
            <a:pPr algn="ctr"/>
            <a:r>
              <a:rPr lang="en-US" b="0" dirty="0"/>
              <a:t>- </a:t>
            </a:r>
            <a:r>
              <a:rPr lang="en-US" b="0" dirty="0" smtClean="0"/>
              <a:t>6.5 </a:t>
            </a:r>
            <a:r>
              <a:rPr lang="en-US" b="0" dirty="0"/>
              <a:t>%, - </a:t>
            </a:r>
            <a:r>
              <a:rPr lang="en-US" b="0" dirty="0" smtClean="0"/>
              <a:t>2.1 </a:t>
            </a:r>
            <a:r>
              <a:rPr lang="en-US" b="0" dirty="0"/>
              <a:t>%, </a:t>
            </a:r>
            <a:r>
              <a:rPr lang="en-US" b="0" dirty="0" smtClean="0"/>
              <a:t>+ 0.5 %, </a:t>
            </a:r>
            <a:r>
              <a:rPr lang="en-US" b="0" dirty="0"/>
              <a:t>- </a:t>
            </a:r>
            <a:r>
              <a:rPr lang="en-US" b="0" dirty="0" smtClean="0"/>
              <a:t>0.4 %</a:t>
            </a:r>
            <a:endParaRPr lang="en-US" b="0" dirty="0"/>
          </a:p>
        </p:txBody>
      </p:sp>
      <p:sp>
        <p:nvSpPr>
          <p:cNvPr id="5" name="Oval 4"/>
          <p:cNvSpPr/>
          <p:nvPr/>
        </p:nvSpPr>
        <p:spPr bwMode="auto">
          <a:xfrm>
            <a:off x="1471713" y="4581128"/>
            <a:ext cx="363983" cy="57606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5536" y="2420888"/>
            <a:ext cx="367240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u="sng" dirty="0" smtClean="0"/>
              <a:t>Cable fabricated without a core</a:t>
            </a:r>
          </a:p>
          <a:p>
            <a:endParaRPr lang="en-GB" dirty="0"/>
          </a:p>
          <a:p>
            <a:r>
              <a:rPr lang="en-GB" dirty="0" smtClean="0"/>
              <a:t>Cable mid-thickness 1.254 mm</a:t>
            </a:r>
          </a:p>
          <a:p>
            <a:r>
              <a:rPr lang="en-GB" dirty="0" smtClean="0"/>
              <a:t>Keystone angle 0.75</a:t>
            </a:r>
            <a:r>
              <a:rPr lang="en-GB" baseline="30000" dirty="0" smtClean="0"/>
              <a:t>o</a:t>
            </a:r>
          </a:p>
          <a:p>
            <a:endParaRPr lang="fr-FR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4D84A-CA6B-463B-B2A5-22BC7954315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53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052736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V-I</a:t>
            </a:r>
            <a:r>
              <a:rPr lang="en-GB" sz="1800" b="0" dirty="0" smtClean="0"/>
              <a:t> tests : premature quenches are starting already at 8 Tesla for all the extracted strands while for virgin strands the premature quenches are starting at 6 Tesla.</a:t>
            </a:r>
            <a:endParaRPr lang="fr-FR" sz="1800" b="0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2132856"/>
            <a:ext cx="7200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V-H </a:t>
            </a:r>
            <a:r>
              <a:rPr lang="en-GB" sz="1800" b="0" dirty="0" smtClean="0"/>
              <a:t>tests were performed at low field on 4 extracted strands from the cable </a:t>
            </a:r>
            <a:r>
              <a:rPr lang="en-GB" sz="1800" dirty="0" smtClean="0"/>
              <a:t>62B.  </a:t>
            </a:r>
            <a:r>
              <a:rPr lang="en-GB" sz="1800" b="0" dirty="0" smtClean="0"/>
              <a:t>(heat treatment 48h/210C + 48h/400C + 50h/665C)</a:t>
            </a:r>
          </a:p>
          <a:p>
            <a:endParaRPr lang="en-GB" sz="1800" dirty="0"/>
          </a:p>
          <a:p>
            <a:endParaRPr lang="en-GB" sz="1800" dirty="0" smtClean="0"/>
          </a:p>
          <a:p>
            <a:r>
              <a:rPr lang="en-GB" sz="1800" b="0" dirty="0" smtClean="0"/>
              <a:t>Sample 51O00062BF11E :   700 A &gt;  Is  &gt; 650 A at 4.3 K</a:t>
            </a:r>
          </a:p>
          <a:p>
            <a:r>
              <a:rPr lang="en-GB" sz="1800" b="0" dirty="0"/>
              <a:t>		 </a:t>
            </a:r>
            <a:r>
              <a:rPr lang="en-GB" sz="1800" b="0" dirty="0" smtClean="0"/>
              <a:t>	   </a:t>
            </a:r>
            <a:r>
              <a:rPr lang="en-GB" sz="1800" b="0" dirty="0" smtClean="0">
                <a:solidFill>
                  <a:schemeClr val="accent2"/>
                </a:solidFill>
              </a:rPr>
              <a:t>750 </a:t>
            </a:r>
            <a:r>
              <a:rPr lang="en-GB" sz="1800" b="0" dirty="0">
                <a:solidFill>
                  <a:schemeClr val="accent2"/>
                </a:solidFill>
              </a:rPr>
              <a:t>A &gt;  Is  &gt; 700 A at </a:t>
            </a:r>
            <a:r>
              <a:rPr lang="en-GB" sz="1800" b="0" dirty="0" smtClean="0">
                <a:solidFill>
                  <a:schemeClr val="accent2"/>
                </a:solidFill>
              </a:rPr>
              <a:t>2.04 </a:t>
            </a:r>
            <a:r>
              <a:rPr lang="en-GB" sz="1800" b="0" dirty="0">
                <a:solidFill>
                  <a:schemeClr val="accent2"/>
                </a:solidFill>
              </a:rPr>
              <a:t>K</a:t>
            </a:r>
            <a:endParaRPr lang="en-GB" sz="1800" b="0" dirty="0" smtClean="0">
              <a:solidFill>
                <a:schemeClr val="accent2"/>
              </a:solidFill>
            </a:endParaRPr>
          </a:p>
          <a:p>
            <a:r>
              <a:rPr lang="en-GB" sz="1800" b="0" dirty="0"/>
              <a:t>Sample </a:t>
            </a:r>
            <a:r>
              <a:rPr lang="en-GB" sz="1800" b="0" dirty="0" smtClean="0"/>
              <a:t>51O00062BF12E </a:t>
            </a:r>
            <a:r>
              <a:rPr lang="en-GB" sz="1800" b="0" dirty="0"/>
              <a:t>:   700 A &gt;  Is  &gt; </a:t>
            </a:r>
            <a:r>
              <a:rPr lang="en-GB" sz="1800" b="0" dirty="0" smtClean="0"/>
              <a:t>600 A at 4.3 K</a:t>
            </a:r>
            <a:endParaRPr lang="fr-FR" sz="1800" b="0" dirty="0"/>
          </a:p>
          <a:p>
            <a:r>
              <a:rPr lang="en-GB" sz="1800" b="0" dirty="0"/>
              <a:t>Sample </a:t>
            </a:r>
            <a:r>
              <a:rPr lang="en-GB" sz="1800" b="0" dirty="0" smtClean="0"/>
              <a:t>51O00062BF13E </a:t>
            </a:r>
            <a:r>
              <a:rPr lang="en-GB" sz="1800" b="0" dirty="0"/>
              <a:t>:   </a:t>
            </a:r>
            <a:r>
              <a:rPr lang="en-GB" sz="1800" b="0" dirty="0" smtClean="0"/>
              <a:t>750 </a:t>
            </a:r>
            <a:r>
              <a:rPr lang="en-GB" sz="1800" b="0" dirty="0"/>
              <a:t>A &gt;  Is  &gt; </a:t>
            </a:r>
            <a:r>
              <a:rPr lang="en-GB" sz="1800" b="0" dirty="0" smtClean="0"/>
              <a:t>700 A at 4.3 K</a:t>
            </a:r>
            <a:endParaRPr lang="fr-FR" sz="1800" b="0" dirty="0"/>
          </a:p>
          <a:p>
            <a:r>
              <a:rPr lang="en-GB" sz="1800" b="0" dirty="0"/>
              <a:t>Sample </a:t>
            </a:r>
            <a:r>
              <a:rPr lang="en-GB" sz="1800" b="0" dirty="0" smtClean="0"/>
              <a:t>51O00062BF14E </a:t>
            </a:r>
            <a:r>
              <a:rPr lang="en-GB" sz="1800" b="0" dirty="0"/>
              <a:t>:   </a:t>
            </a:r>
            <a:r>
              <a:rPr lang="en-GB" sz="1800" b="0" dirty="0" smtClean="0"/>
              <a:t>750 </a:t>
            </a:r>
            <a:r>
              <a:rPr lang="en-GB" sz="1800" b="0" dirty="0"/>
              <a:t>A &gt;  </a:t>
            </a:r>
            <a:r>
              <a:rPr lang="en-GB" sz="1800" b="0" dirty="0" smtClean="0"/>
              <a:t>Is	      at 4.3 K</a:t>
            </a:r>
            <a:endParaRPr lang="en-GB" sz="1800" b="0" dirty="0"/>
          </a:p>
        </p:txBody>
      </p:sp>
      <p:sp>
        <p:nvSpPr>
          <p:cNvPr id="6" name="TextBox 5"/>
          <p:cNvSpPr txBox="1"/>
          <p:nvPr/>
        </p:nvSpPr>
        <p:spPr>
          <a:xfrm>
            <a:off x="107504" y="107340"/>
            <a:ext cx="8928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chemeClr val="accent2"/>
                </a:solidFill>
              </a:rPr>
              <a:t>Measurement of the stability current of few extracted strands from the cable 62B</a:t>
            </a:r>
            <a:endParaRPr lang="fr-FR" sz="1800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5085184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 stability current is lower than 700 A and greater than 600 A </a:t>
            </a:r>
            <a:r>
              <a:rPr lang="en-GB" sz="2000" dirty="0"/>
              <a:t>at 4.3 K </a:t>
            </a:r>
            <a:r>
              <a:rPr lang="en-GB" sz="2000" dirty="0" smtClean="0"/>
              <a:t>and greater than 700 A at 2 K.</a:t>
            </a:r>
            <a:endParaRPr lang="fr-FR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1052736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1.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395536" y="2132856"/>
            <a:ext cx="4320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2.</a:t>
            </a:r>
            <a:endParaRPr lang="fr-FR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4D84A-CA6B-463B-B2A5-22BC7954315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674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23528" y="3452807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chemeClr val="accent2"/>
                </a:solidFill>
              </a:rPr>
              <a:t>Ic</a:t>
            </a:r>
            <a:r>
              <a:rPr lang="en-US" sz="2400" dirty="0">
                <a:solidFill>
                  <a:schemeClr val="accent2"/>
                </a:solidFill>
              </a:rPr>
              <a:t> degradation of </a:t>
            </a:r>
            <a:r>
              <a:rPr lang="en-US" sz="2400" dirty="0" smtClean="0">
                <a:solidFill>
                  <a:schemeClr val="accent2"/>
                </a:solidFill>
              </a:rPr>
              <a:t>a cable with a keystone angle of 0.58</a:t>
            </a:r>
            <a:r>
              <a:rPr lang="en-US" sz="2400" baseline="30000" dirty="0" smtClean="0">
                <a:solidFill>
                  <a:schemeClr val="accent2"/>
                </a:solidFill>
              </a:rPr>
              <a:t>O </a:t>
            </a:r>
            <a:r>
              <a:rPr lang="en-US" sz="2400" dirty="0" smtClean="0">
                <a:solidFill>
                  <a:schemeClr val="accent2"/>
                </a:solidFill>
              </a:rPr>
              <a:t>fabricated to improve the mechanical stability of the cable mid-thickness = 1.26 mm               (Run 66)</a:t>
            </a:r>
            <a:endParaRPr lang="fr-FR" sz="2400" dirty="0"/>
          </a:p>
        </p:txBody>
      </p:sp>
      <p:sp>
        <p:nvSpPr>
          <p:cNvPr id="3" name="Rectangle 2"/>
          <p:cNvSpPr/>
          <p:nvPr/>
        </p:nvSpPr>
        <p:spPr>
          <a:xfrm>
            <a:off x="539552" y="4692045"/>
            <a:ext cx="50760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/>
              <a:t>Average </a:t>
            </a:r>
            <a:r>
              <a:rPr lang="en-US" sz="2000" dirty="0" err="1"/>
              <a:t>Ic</a:t>
            </a:r>
            <a:r>
              <a:rPr lang="en-US" sz="2000" dirty="0"/>
              <a:t> degradation is </a:t>
            </a:r>
            <a:r>
              <a:rPr lang="en-US" sz="2000" dirty="0" smtClean="0"/>
              <a:t>+ 0.9 %</a:t>
            </a:r>
            <a:r>
              <a:rPr lang="en-US" sz="2000" b="0" dirty="0" smtClean="0"/>
              <a:t> </a:t>
            </a:r>
            <a:endParaRPr lang="en-US" sz="2000" b="0" dirty="0"/>
          </a:p>
          <a:p>
            <a:pPr algn="ctr"/>
            <a:r>
              <a:rPr lang="en-US" b="0" dirty="0"/>
              <a:t>(result obtained on </a:t>
            </a:r>
            <a:r>
              <a:rPr lang="en-US" b="0" dirty="0" smtClean="0"/>
              <a:t>6 </a:t>
            </a:r>
            <a:r>
              <a:rPr lang="en-US" b="0" dirty="0"/>
              <a:t>extracted strands</a:t>
            </a:r>
            <a:r>
              <a:rPr lang="en-US" b="0" dirty="0" smtClean="0"/>
              <a:t>)</a:t>
            </a:r>
          </a:p>
          <a:p>
            <a:pPr algn="ctr"/>
            <a:r>
              <a:rPr lang="en-US" b="0" dirty="0"/>
              <a:t>for the HT  48h/210C, 48h/400C, 50h/665C</a:t>
            </a:r>
          </a:p>
          <a:p>
            <a:pPr algn="ctr"/>
            <a:endParaRPr lang="en-US" dirty="0"/>
          </a:p>
          <a:p>
            <a:pPr algn="ctr"/>
            <a:r>
              <a:rPr lang="en-US" b="0" dirty="0" smtClean="0"/>
              <a:t>+ 1.2 %, + 1.5 %, </a:t>
            </a:r>
            <a:r>
              <a:rPr lang="en-US" b="0" dirty="0"/>
              <a:t>+ </a:t>
            </a:r>
            <a:r>
              <a:rPr lang="en-US" b="0" dirty="0" smtClean="0"/>
              <a:t>0.1 </a:t>
            </a:r>
            <a:r>
              <a:rPr lang="en-US" b="0" dirty="0"/>
              <a:t>%, </a:t>
            </a:r>
            <a:r>
              <a:rPr lang="en-US" b="0" dirty="0" smtClean="0"/>
              <a:t>+ 1.6 %, + 0.1 %, + 1.0 %</a:t>
            </a:r>
            <a:endParaRPr lang="en-US" b="0" dirty="0"/>
          </a:p>
        </p:txBody>
      </p:sp>
      <p:sp>
        <p:nvSpPr>
          <p:cNvPr id="4" name="Rectangle 3"/>
          <p:cNvSpPr/>
          <p:nvPr/>
        </p:nvSpPr>
        <p:spPr>
          <a:xfrm>
            <a:off x="251520" y="764704"/>
            <a:ext cx="83529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chemeClr val="accent2"/>
                </a:solidFill>
              </a:rPr>
              <a:t>Ic</a:t>
            </a:r>
            <a:r>
              <a:rPr lang="en-US" sz="2400" dirty="0">
                <a:solidFill>
                  <a:schemeClr val="accent2"/>
                </a:solidFill>
              </a:rPr>
              <a:t> degradation of the </a:t>
            </a:r>
            <a:r>
              <a:rPr lang="en-US" sz="2400" dirty="0" smtClean="0">
                <a:solidFill>
                  <a:schemeClr val="accent2"/>
                </a:solidFill>
              </a:rPr>
              <a:t>rectangular cable for the RMC, mid-thickness = 1.255 mm              (Run 63)</a:t>
            </a:r>
            <a:endParaRPr lang="fr-FR" sz="2400" dirty="0"/>
          </a:p>
        </p:txBody>
      </p:sp>
      <p:sp>
        <p:nvSpPr>
          <p:cNvPr id="5" name="Rectangle 4"/>
          <p:cNvSpPr/>
          <p:nvPr/>
        </p:nvSpPr>
        <p:spPr>
          <a:xfrm>
            <a:off x="899592" y="1700808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2000" dirty="0"/>
              <a:t>Average </a:t>
            </a:r>
            <a:r>
              <a:rPr lang="en-US" sz="2000" dirty="0" err="1"/>
              <a:t>Ic</a:t>
            </a:r>
            <a:r>
              <a:rPr lang="en-US" sz="2000" dirty="0"/>
              <a:t> degradation is + </a:t>
            </a:r>
            <a:r>
              <a:rPr lang="en-US" sz="2000" dirty="0" smtClean="0"/>
              <a:t>1.1 </a:t>
            </a:r>
            <a:r>
              <a:rPr lang="en-US" sz="2000" dirty="0"/>
              <a:t>%</a:t>
            </a:r>
            <a:r>
              <a:rPr lang="en-US" sz="2000" b="0" dirty="0"/>
              <a:t> </a:t>
            </a:r>
          </a:p>
          <a:p>
            <a:pPr algn="ctr"/>
            <a:r>
              <a:rPr lang="en-US" b="0" dirty="0"/>
              <a:t>(result obtained on 4 extracted strands</a:t>
            </a:r>
            <a:r>
              <a:rPr lang="en-US" b="0" dirty="0" smtClean="0"/>
              <a:t>)</a:t>
            </a:r>
          </a:p>
          <a:p>
            <a:pPr algn="ctr"/>
            <a:r>
              <a:rPr lang="en-US" b="0" dirty="0"/>
              <a:t>for the HT  48h/210C, 48h/400C, 50h/665C</a:t>
            </a:r>
          </a:p>
          <a:p>
            <a:pPr algn="ctr"/>
            <a:endParaRPr lang="en-US" dirty="0"/>
          </a:p>
          <a:p>
            <a:pPr algn="ctr"/>
            <a:r>
              <a:rPr lang="en-US" b="0" dirty="0"/>
              <a:t>+ </a:t>
            </a:r>
            <a:r>
              <a:rPr lang="en-US" b="0" dirty="0" smtClean="0"/>
              <a:t>1.0 </a:t>
            </a:r>
            <a:r>
              <a:rPr lang="en-US" b="0" dirty="0"/>
              <a:t>%, + </a:t>
            </a:r>
            <a:r>
              <a:rPr lang="en-US" b="0" dirty="0" smtClean="0"/>
              <a:t>5 </a:t>
            </a:r>
            <a:r>
              <a:rPr lang="en-US" b="0" dirty="0"/>
              <a:t>%, </a:t>
            </a:r>
            <a:r>
              <a:rPr lang="en-US" b="0" dirty="0" smtClean="0"/>
              <a:t>- 0.6 %, - 1.0</a:t>
            </a:r>
            <a:endParaRPr lang="en-US" b="0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116632"/>
            <a:ext cx="77768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>
                <a:solidFill>
                  <a:schemeClr val="accent2"/>
                </a:solidFill>
              </a:rPr>
              <a:t>Ic</a:t>
            </a:r>
            <a:r>
              <a:rPr lang="en-GB" sz="1800" dirty="0" smtClean="0">
                <a:solidFill>
                  <a:schemeClr val="accent2"/>
                </a:solidFill>
              </a:rPr>
              <a:t> degradation of 2 cables with a smaller compaction for the thin edge</a:t>
            </a:r>
            <a:endParaRPr lang="fr-FR" sz="1800" dirty="0">
              <a:solidFill>
                <a:schemeClr val="accent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54D84A-CA6B-463B-B2A5-22BC7954315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ele-presentation_irfu_1">
  <a:themeElements>
    <a:clrScheme name="modele-presentation_irfu_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ele-presentation_irfu_1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99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modele-presentation_irfu_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ele-presentation_irfu_1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ele-presentation_irfu_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modele-presentation_irfu_1</Template>
  <TotalTime>12798</TotalTime>
  <Words>1361</Words>
  <Application>Microsoft Office PowerPoint</Application>
  <PresentationFormat>On-screen Show (4:3)</PresentationFormat>
  <Paragraphs>256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modele-presentation_irfu_1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rifflet</dc:creator>
  <cp:lastModifiedBy>OBERLI</cp:lastModifiedBy>
  <cp:revision>605</cp:revision>
  <cp:lastPrinted>2012-09-26T15:52:49Z</cp:lastPrinted>
  <dcterms:created xsi:type="dcterms:W3CDTF">2008-10-03T07:09:37Z</dcterms:created>
  <dcterms:modified xsi:type="dcterms:W3CDTF">2012-09-27T06:44:23Z</dcterms:modified>
</cp:coreProperties>
</file>