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6" r:id="rId4"/>
    <p:sldId id="261" r:id="rId5"/>
    <p:sldId id="262" r:id="rId6"/>
    <p:sldId id="263" r:id="rId7"/>
    <p:sldId id="265" r:id="rId8"/>
    <p:sldId id="283" r:id="rId9"/>
    <p:sldId id="284" r:id="rId10"/>
    <p:sldId id="282" r:id="rId11"/>
    <p:sldId id="264" r:id="rId12"/>
    <p:sldId id="272" r:id="rId13"/>
    <p:sldId id="267" r:id="rId14"/>
    <p:sldId id="268" r:id="rId15"/>
    <p:sldId id="269" r:id="rId16"/>
    <p:sldId id="270" r:id="rId17"/>
    <p:sldId id="271" r:id="rId18"/>
    <p:sldId id="258" r:id="rId19"/>
    <p:sldId id="273" r:id="rId20"/>
    <p:sldId id="277" r:id="rId21"/>
    <p:sldId id="276" r:id="rId22"/>
    <p:sldId id="281" r:id="rId23"/>
    <p:sldId id="289" r:id="rId24"/>
    <p:sldId id="290" r:id="rId25"/>
    <p:sldId id="285" r:id="rId26"/>
    <p:sldId id="278" r:id="rId27"/>
    <p:sldId id="279" r:id="rId28"/>
    <p:sldId id="288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4BE13-55AF-4B23-9434-38137F837CCB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658D6-FFA7-42E0-9114-25A67AE5AD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963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2934-C4AA-4A42-AEEF-BC75DD50C625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7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650D4-EF9F-42EE-8F29-0B311FF27D4A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11C4-A8B5-4CCC-A693-B141664EF61C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3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8D677-DA04-40A4-B579-B3E1C2EB91D6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6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5C0F-AF0C-44CC-8842-B0470C507A9A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890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FD3C-7A64-468B-80E9-8BE6AEABF632}" type="datetime1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8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3074-33F7-4720-9EF6-00E693D0EFA8}" type="datetime1">
              <a:rPr lang="en-GB" smtClean="0"/>
              <a:t>04/10/2012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99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AED7-709E-4555-B315-FF6C7BBE4668}" type="datetime1">
              <a:rPr lang="en-GB" smtClean="0"/>
              <a:t>04/10/2012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8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41E7-F4A8-4094-87ED-290261D86718}" type="datetime1">
              <a:rPr lang="en-GB" smtClean="0"/>
              <a:t>04/10/2012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9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FE74-D34D-42B7-9C4A-E78373452C4D}" type="datetime1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93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3175-01DB-48DE-85FD-540BF175E87C}" type="datetime1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1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235FA-C62A-4885-B8B9-F24EFC52DA5A}" type="datetime1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68F3-11F3-40C9-A541-3A9063B5FB6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14"/>
          <a:srcRect l="13901" t="13901" r="11969" b="11969"/>
          <a:stretch>
            <a:fillRect/>
          </a:stretch>
        </p:blipFill>
        <p:spPr bwMode="auto">
          <a:xfrm>
            <a:off x="1263" y="-3299"/>
            <a:ext cx="794485" cy="79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0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Machine protection aspects of injection and extraction for the CLIC DR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Apsimon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schemes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Septa in vacuum</a:t>
            </a:r>
          </a:p>
          <a:p>
            <a:pPr lvl="2"/>
            <a:r>
              <a:rPr lang="en-GB" dirty="0" smtClean="0"/>
              <a:t>Smaller beams; good aperture clearance</a:t>
            </a:r>
          </a:p>
          <a:p>
            <a:pPr lvl="2"/>
            <a:r>
              <a:rPr lang="en-GB" dirty="0" smtClean="0"/>
              <a:t>&gt;4 m reduction in total length of DR </a:t>
            </a:r>
          </a:p>
          <a:p>
            <a:pPr lvl="3"/>
            <a:r>
              <a:rPr lang="en-GB" dirty="0"/>
              <a:t>T</a:t>
            </a:r>
            <a:r>
              <a:rPr lang="en-GB" dirty="0" smtClean="0"/>
              <a:t>his is almost entirely drift length</a:t>
            </a:r>
          </a:p>
          <a:p>
            <a:r>
              <a:rPr lang="en-GB" dirty="0" smtClean="0"/>
              <a:t>Septa not in vacuum</a:t>
            </a:r>
          </a:p>
          <a:p>
            <a:pPr lvl="2"/>
            <a:r>
              <a:rPr lang="en-GB" dirty="0" smtClean="0"/>
              <a:t>Efficient collimation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Tracking done for failure of 3 inductive adder levels</a:t>
            </a:r>
          </a:p>
          <a:p>
            <a:pPr lvl="1"/>
            <a:r>
              <a:rPr lang="en-GB" sz="2400" dirty="0" smtClean="0"/>
              <a:t>1000 particles for 100 turns</a:t>
            </a:r>
          </a:p>
          <a:p>
            <a:pPr lvl="2"/>
            <a:r>
              <a:rPr lang="en-GB" sz="2000" dirty="0" smtClean="0"/>
              <a:t>Uniform random number generators: 6</a:t>
            </a:r>
            <a:r>
              <a:rPr lang="el-GR" sz="2000" dirty="0" smtClean="0"/>
              <a:t>σ</a:t>
            </a:r>
            <a:r>
              <a:rPr lang="en-GB" sz="2000" dirty="0" smtClean="0"/>
              <a:t> </a:t>
            </a:r>
            <a:r>
              <a:rPr lang="el-GR" sz="2000" dirty="0" smtClean="0"/>
              <a:t>±</a:t>
            </a:r>
            <a:r>
              <a:rPr lang="en-GB" sz="2000" dirty="0" smtClean="0"/>
              <a:t> 2mm phase space</a:t>
            </a:r>
          </a:p>
          <a:p>
            <a:pPr lvl="2"/>
            <a:r>
              <a:rPr lang="en-GB" sz="2000" dirty="0" smtClean="0"/>
              <a:t>Polar coordinates to create oval beams</a:t>
            </a:r>
          </a:p>
          <a:p>
            <a:pPr lvl="1"/>
            <a:r>
              <a:rPr lang="en-GB" sz="2400" dirty="0" smtClean="0"/>
              <a:t>340 “dangerous” particles</a:t>
            </a:r>
          </a:p>
          <a:p>
            <a:pPr lvl="2"/>
            <a:r>
              <a:rPr lang="en-GB" sz="2000" dirty="0" smtClean="0"/>
              <a:t>Exceed </a:t>
            </a:r>
            <a:r>
              <a:rPr lang="en-GB" sz="2000" dirty="0"/>
              <a:t>6</a:t>
            </a:r>
            <a:r>
              <a:rPr lang="el-GR" sz="2000" dirty="0"/>
              <a:t>σ</a:t>
            </a:r>
            <a:r>
              <a:rPr lang="en-GB" sz="2000" dirty="0"/>
              <a:t> </a:t>
            </a:r>
            <a:r>
              <a:rPr lang="el-GR" sz="2000" dirty="0"/>
              <a:t>±</a:t>
            </a:r>
            <a:r>
              <a:rPr lang="en-GB" sz="2000" dirty="0"/>
              <a:t> 2mm phase </a:t>
            </a:r>
            <a:r>
              <a:rPr lang="en-GB" sz="2000" dirty="0" smtClean="0"/>
              <a:t>space of nominal orbit</a:t>
            </a: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586246"/>
              </p:ext>
            </p:extLst>
          </p:nvPr>
        </p:nvGraphicFramePr>
        <p:xfrm>
          <a:off x="1044211" y="4005064"/>
          <a:ext cx="450977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77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Turn 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% absorbed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At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37.4%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 turn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52.1%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 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92.4%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 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95.9%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 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97.4%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 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99.1%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52120" y="4005064"/>
            <a:ext cx="3024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particles captured by absorbers + collimators; no losses in kickers or elsewhere.</a:t>
            </a:r>
          </a:p>
          <a:p>
            <a:endParaRPr lang="en-GB" dirty="0"/>
          </a:p>
          <a:p>
            <a:r>
              <a:rPr lang="en-GB" dirty="0" smtClean="0"/>
              <a:t>Remaining 0.9% of particles on edge of phase space limit and survive for many turns.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space: no collimation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02" y="1608881"/>
            <a:ext cx="7234595" cy="4508599"/>
          </a:xfrm>
        </p:spPr>
      </p:pic>
      <p:sp>
        <p:nvSpPr>
          <p:cNvPr id="3" name="TextBox 2"/>
          <p:cNvSpPr txBox="1"/>
          <p:nvPr/>
        </p:nvSpPr>
        <p:spPr>
          <a:xfrm>
            <a:off x="395536" y="134076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Phase space plot at second injection collimator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2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space coverage: 1 turn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02" y="1600200"/>
            <a:ext cx="7234595" cy="4525963"/>
          </a:xfrm>
        </p:spPr>
      </p:pic>
      <p:sp>
        <p:nvSpPr>
          <p:cNvPr id="3" name="TextBox 2"/>
          <p:cNvSpPr txBox="1"/>
          <p:nvPr/>
        </p:nvSpPr>
        <p:spPr>
          <a:xfrm>
            <a:off x="1187624" y="1844824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Blue: phase space of nominal orbit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Green: Phase space of poorly injected beam (3 levels failed) without collimation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Red: </a:t>
            </a:r>
            <a:r>
              <a:rPr lang="en-GB" sz="1400" dirty="0">
                <a:solidFill>
                  <a:schemeClr val="bg1"/>
                </a:solidFill>
              </a:rPr>
              <a:t>Phase space of poorly injected beam (3 levels failed) </a:t>
            </a:r>
            <a:r>
              <a:rPr lang="en-GB" sz="1400" dirty="0" smtClean="0">
                <a:solidFill>
                  <a:schemeClr val="bg1"/>
                </a:solidFill>
              </a:rPr>
              <a:t>with collimation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Black: Phase space confined by collimation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coverage: </a:t>
            </a:r>
            <a:r>
              <a:rPr lang="en-GB" dirty="0" smtClean="0"/>
              <a:t>2 turns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02" y="1600200"/>
            <a:ext cx="7234595" cy="4525963"/>
          </a:xfrm>
        </p:spPr>
      </p:pic>
      <p:sp>
        <p:nvSpPr>
          <p:cNvPr id="5" name="TextBox 4"/>
          <p:cNvSpPr txBox="1"/>
          <p:nvPr/>
        </p:nvSpPr>
        <p:spPr>
          <a:xfrm>
            <a:off x="1187624" y="1844824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Blue: phase space of nominal orbit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Green: Phase space of poorly injected beam (3 levels failed) without collimation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Red: </a:t>
            </a:r>
            <a:r>
              <a:rPr lang="en-GB" sz="1400" dirty="0">
                <a:solidFill>
                  <a:schemeClr val="bg1"/>
                </a:solidFill>
              </a:rPr>
              <a:t>Phase space of poorly injected beam (3 levels failed) </a:t>
            </a:r>
            <a:r>
              <a:rPr lang="en-GB" sz="1400" dirty="0" smtClean="0">
                <a:solidFill>
                  <a:schemeClr val="bg1"/>
                </a:solidFill>
              </a:rPr>
              <a:t>with collimation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Black: Phase space confined by collimation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6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coverage: </a:t>
            </a:r>
            <a:r>
              <a:rPr lang="en-GB" dirty="0" smtClean="0"/>
              <a:t>3 turns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02" y="1600200"/>
            <a:ext cx="7234595" cy="4525963"/>
          </a:xfrm>
        </p:spPr>
      </p:pic>
      <p:sp>
        <p:nvSpPr>
          <p:cNvPr id="5" name="TextBox 4"/>
          <p:cNvSpPr txBox="1"/>
          <p:nvPr/>
        </p:nvSpPr>
        <p:spPr>
          <a:xfrm>
            <a:off x="1187624" y="1844824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Blue: phase space of nominal orbit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Green: Phase space of poorly injected beam (3 levels failed) without collimation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Red: </a:t>
            </a:r>
            <a:r>
              <a:rPr lang="en-GB" sz="1400" dirty="0">
                <a:solidFill>
                  <a:schemeClr val="bg1"/>
                </a:solidFill>
              </a:rPr>
              <a:t>Phase space of poorly injected beam (3 levels failed) </a:t>
            </a:r>
            <a:r>
              <a:rPr lang="en-GB" sz="1400" dirty="0" smtClean="0">
                <a:solidFill>
                  <a:schemeClr val="bg1"/>
                </a:solidFill>
              </a:rPr>
              <a:t>with collimation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Black: Phase space confined by collimation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9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coverage: </a:t>
            </a:r>
            <a:r>
              <a:rPr lang="en-GB" dirty="0" smtClean="0"/>
              <a:t>4 turns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02" y="1600200"/>
            <a:ext cx="7234595" cy="4525963"/>
          </a:xfrm>
        </p:spPr>
      </p:pic>
      <p:sp>
        <p:nvSpPr>
          <p:cNvPr id="5" name="TextBox 4"/>
          <p:cNvSpPr txBox="1"/>
          <p:nvPr/>
        </p:nvSpPr>
        <p:spPr>
          <a:xfrm>
            <a:off x="1187624" y="1844824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Blue: phase space of nominal orbit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Green: Phase space of poorly injected beam (3 levels failed) without collimation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Red: </a:t>
            </a:r>
            <a:r>
              <a:rPr lang="en-GB" sz="1400" dirty="0">
                <a:solidFill>
                  <a:schemeClr val="bg1"/>
                </a:solidFill>
              </a:rPr>
              <a:t>Phase space of poorly injected beam (3 levels failed) </a:t>
            </a:r>
            <a:r>
              <a:rPr lang="en-GB" sz="1400" dirty="0" smtClean="0">
                <a:solidFill>
                  <a:schemeClr val="bg1"/>
                </a:solidFill>
              </a:rPr>
              <a:t>with collimation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Black: Phase space confined by collimation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45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Dump system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Latency</a:t>
            </a:r>
          </a:p>
          <a:p>
            <a:pPr lvl="1"/>
            <a:r>
              <a:rPr lang="en-GB" dirty="0" smtClean="0"/>
              <a:t>How many turns before beam can be dumped?</a:t>
            </a:r>
          </a:p>
          <a:p>
            <a:r>
              <a:rPr lang="en-GB" dirty="0" smtClean="0"/>
              <a:t>Location and space constraints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00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of latency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Signal time of flight to dump kicker</a:t>
            </a:r>
          </a:p>
          <a:p>
            <a:pPr lvl="2"/>
            <a:r>
              <a:rPr lang="en-GB" dirty="0" smtClean="0"/>
              <a:t>~1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</a:p>
          <a:p>
            <a:r>
              <a:rPr lang="en-GB" dirty="0" smtClean="0"/>
              <a:t>Latency of electronics</a:t>
            </a:r>
          </a:p>
          <a:p>
            <a:pPr lvl="2"/>
            <a:r>
              <a:rPr lang="en-GB" dirty="0" smtClean="0"/>
              <a:t>&lt;1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</a:p>
          <a:p>
            <a:r>
              <a:rPr lang="en-GB" dirty="0" smtClean="0"/>
              <a:t>Kicker rise time</a:t>
            </a:r>
          </a:p>
          <a:p>
            <a:pPr lvl="2"/>
            <a:r>
              <a:rPr lang="en-GB" dirty="0" smtClean="0"/>
              <a:t>~700ns</a:t>
            </a:r>
          </a:p>
          <a:p>
            <a:r>
              <a:rPr lang="en-GB" dirty="0" smtClean="0"/>
              <a:t>Time for 1 turn of ring (circumference: 400-450m)</a:t>
            </a:r>
          </a:p>
          <a:p>
            <a:pPr lvl="2"/>
            <a:r>
              <a:rPr lang="en-GB" dirty="0" smtClean="0"/>
              <a:t>1.3-1.5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</a:p>
          <a:p>
            <a:r>
              <a:rPr lang="en-GB" dirty="0" smtClean="0"/>
              <a:t>~2-3 turns of ring required to dump 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1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 + space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Avoid</a:t>
            </a:r>
          </a:p>
          <a:p>
            <a:pPr lvl="1"/>
            <a:r>
              <a:rPr lang="en-GB" dirty="0" smtClean="0"/>
              <a:t>Regions with synchrotron radiation</a:t>
            </a:r>
          </a:p>
          <a:p>
            <a:pPr lvl="1"/>
            <a:r>
              <a:rPr lang="en-GB" dirty="0" smtClean="0"/>
              <a:t>High dispersion regions</a:t>
            </a:r>
          </a:p>
          <a:p>
            <a:pPr lvl="2"/>
            <a:r>
              <a:rPr lang="en-GB" dirty="0" smtClean="0"/>
              <a:t>Near injection or extraction only suitable places.</a:t>
            </a:r>
          </a:p>
          <a:p>
            <a:r>
              <a:rPr lang="en-GB" dirty="0" smtClean="0"/>
              <a:t>Dedicated dump cell?</a:t>
            </a:r>
          </a:p>
          <a:p>
            <a:pPr lvl="1"/>
            <a:r>
              <a:rPr lang="en-GB" dirty="0" smtClean="0"/>
              <a:t>Would add ~10m in each straight section</a:t>
            </a:r>
          </a:p>
          <a:p>
            <a:pPr lvl="2"/>
            <a:r>
              <a:rPr lang="en-GB" dirty="0" smtClean="0"/>
              <a:t>Unacceptable increase in length</a:t>
            </a:r>
          </a:p>
          <a:p>
            <a:pPr lvl="1"/>
            <a:r>
              <a:rPr lang="en-GB" dirty="0" smtClean="0"/>
              <a:t>Can extraction cell be used as dump system?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0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Failure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Fast failures</a:t>
            </a:r>
          </a:p>
          <a:p>
            <a:pPr lvl="1"/>
            <a:r>
              <a:rPr lang="en-GB" dirty="0" smtClean="0"/>
              <a:t>Particles hit aperture within few turns</a:t>
            </a:r>
          </a:p>
          <a:p>
            <a:pPr lvl="2"/>
            <a:r>
              <a:rPr lang="en-GB" dirty="0" smtClean="0"/>
              <a:t>E.g. </a:t>
            </a:r>
            <a:r>
              <a:rPr lang="en-GB" dirty="0"/>
              <a:t>i</a:t>
            </a:r>
            <a:r>
              <a:rPr lang="en-GB" dirty="0" smtClean="0"/>
              <a:t>njection and extraction kicker failures</a:t>
            </a:r>
          </a:p>
          <a:p>
            <a:pPr lvl="1"/>
            <a:r>
              <a:rPr lang="en-GB" dirty="0" smtClean="0"/>
              <a:t>Passive protection needed (collimators, absorbers)</a:t>
            </a:r>
          </a:p>
          <a:p>
            <a:r>
              <a:rPr lang="en-GB" dirty="0" smtClean="0"/>
              <a:t>Slow failures</a:t>
            </a:r>
          </a:p>
          <a:p>
            <a:pPr lvl="1"/>
            <a:r>
              <a:rPr lang="en-GB" dirty="0" smtClean="0"/>
              <a:t>Failure slow enough to abort/dump beam before it hits aperture </a:t>
            </a:r>
          </a:p>
          <a:p>
            <a:pPr lvl="2"/>
            <a:r>
              <a:rPr lang="en-GB" dirty="0" smtClean="0"/>
              <a:t>E.g. magnet power supply failure</a:t>
            </a:r>
          </a:p>
          <a:p>
            <a:pPr lvl="1"/>
            <a:r>
              <a:rPr lang="en-GB" dirty="0" smtClean="0"/>
              <a:t>Use extraction system to remove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Kicker must fire in two modes</a:t>
            </a:r>
          </a:p>
          <a:p>
            <a:pPr lvl="1"/>
            <a:r>
              <a:rPr lang="en-GB" dirty="0" smtClean="0"/>
              <a:t>Extraction mode (</a:t>
            </a:r>
            <a:r>
              <a:rPr lang="en-GB" dirty="0"/>
              <a:t>±</a:t>
            </a:r>
            <a:r>
              <a:rPr lang="en-GB" dirty="0" smtClean="0"/>
              <a:t>12.5kV)</a:t>
            </a:r>
            <a:endParaRPr lang="en-GB" dirty="0"/>
          </a:p>
          <a:p>
            <a:pPr lvl="1"/>
            <a:r>
              <a:rPr lang="en-GB" dirty="0" smtClean="0"/>
              <a:t>Dump mode (</a:t>
            </a:r>
            <a:r>
              <a:rPr lang="en-GB" dirty="0"/>
              <a:t>±</a:t>
            </a:r>
            <a:r>
              <a:rPr lang="en-GB" dirty="0" smtClean="0"/>
              <a:t>17.5kV)</a:t>
            </a:r>
          </a:p>
          <a:p>
            <a:pPr lvl="2"/>
            <a:r>
              <a:rPr lang="en-GB" dirty="0" smtClean="0"/>
              <a:t>Need to extract beam with injection emittance</a:t>
            </a:r>
          </a:p>
          <a:p>
            <a:r>
              <a:rPr lang="en-GB" dirty="0" smtClean="0"/>
              <a:t>Separate dumped beam from extracted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52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achieve 2 kicker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Separate inductive adder into 2 banks of levels</a:t>
            </a:r>
          </a:p>
          <a:p>
            <a:pPr lvl="1"/>
            <a:r>
              <a:rPr lang="en-GB" dirty="0" smtClean="0"/>
              <a:t>“Bank 1” contains 20 levels</a:t>
            </a:r>
          </a:p>
          <a:p>
            <a:pPr lvl="1"/>
            <a:r>
              <a:rPr lang="en-GB" dirty="0" smtClean="0"/>
              <a:t>“Bank  2” contains 8-10 levels</a:t>
            </a:r>
          </a:p>
          <a:p>
            <a:pPr lvl="1"/>
            <a:r>
              <a:rPr lang="en-GB" dirty="0" smtClean="0"/>
              <a:t>Extraction trigger discharges Bank 1</a:t>
            </a:r>
          </a:p>
          <a:p>
            <a:pPr lvl="1"/>
            <a:r>
              <a:rPr lang="en-GB" dirty="0" smtClean="0"/>
              <a:t>Dump trigger discharges Banks 1 and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triggering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99592" y="1772816"/>
            <a:ext cx="2016224" cy="720080"/>
            <a:chOff x="971600" y="2852936"/>
            <a:chExt cx="2016224" cy="720080"/>
          </a:xfrm>
        </p:grpSpPr>
        <p:sp>
          <p:nvSpPr>
            <p:cNvPr id="4" name="Rectangle 3"/>
            <p:cNvSpPr/>
            <p:nvPr/>
          </p:nvSpPr>
          <p:spPr>
            <a:xfrm>
              <a:off x="971600" y="2852936"/>
              <a:ext cx="1008112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979712" y="2852936"/>
              <a:ext cx="1008112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99592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Bank 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Bank 2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70523" y="3789040"/>
            <a:ext cx="1368152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270523" y="378904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Trigger select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403648" y="2564904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907704" y="4581128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31640" y="575340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“Extract”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5364088" y="1772816"/>
            <a:ext cx="2016224" cy="720080"/>
            <a:chOff x="971600" y="2852936"/>
            <a:chExt cx="2016224" cy="720080"/>
          </a:xfrm>
        </p:grpSpPr>
        <p:sp>
          <p:nvSpPr>
            <p:cNvPr id="17" name="Rectangle 16"/>
            <p:cNvSpPr/>
            <p:nvPr/>
          </p:nvSpPr>
          <p:spPr>
            <a:xfrm>
              <a:off x="971600" y="2852936"/>
              <a:ext cx="1008112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79712" y="2852936"/>
              <a:ext cx="1008112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364088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Bank 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372200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Bank 2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5735019" y="3789040"/>
            <a:ext cx="1368152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735019" y="378904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Trigger select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868144" y="2564904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372200" y="4581128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96136" y="575340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“Dump”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876256" y="2564904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5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 of damping time [1]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Time needed to damp beam:</a:t>
            </a:r>
          </a:p>
          <a:p>
            <a:pPr lvl="1"/>
            <a:r>
              <a:rPr lang="en-GB" sz="2000" dirty="0" smtClean="0"/>
              <a:t>Injection: 54 </a:t>
            </a:r>
            <a:r>
              <a:rPr lang="el-GR" sz="2000" dirty="0" smtClean="0"/>
              <a:t>μ</a:t>
            </a:r>
            <a:r>
              <a:rPr lang="en-GB" sz="2000" dirty="0" smtClean="0"/>
              <a:t>m rad (x), 1.3 </a:t>
            </a:r>
            <a:r>
              <a:rPr lang="el-GR" sz="2000" dirty="0" smtClean="0"/>
              <a:t>μ</a:t>
            </a:r>
            <a:r>
              <a:rPr lang="en-GB" sz="2000" dirty="0"/>
              <a:t>m rad </a:t>
            </a:r>
            <a:r>
              <a:rPr lang="en-GB" sz="2000" dirty="0" smtClean="0"/>
              <a:t>(y)</a:t>
            </a:r>
          </a:p>
          <a:p>
            <a:pPr lvl="1"/>
            <a:r>
              <a:rPr lang="en-GB" sz="2000" dirty="0" smtClean="0"/>
              <a:t>Extraction: 500 nm </a:t>
            </a:r>
            <a:r>
              <a:rPr lang="en-GB" sz="2000" dirty="0"/>
              <a:t>rad (x), </a:t>
            </a:r>
            <a:r>
              <a:rPr lang="en-GB" sz="2000" dirty="0" smtClean="0"/>
              <a:t>5 nm </a:t>
            </a:r>
            <a:r>
              <a:rPr lang="en-GB" sz="2000" dirty="0"/>
              <a:t>rad (y)</a:t>
            </a:r>
          </a:p>
          <a:p>
            <a:pPr lvl="1"/>
            <a:r>
              <a:rPr lang="en-GB" sz="2000" dirty="0" smtClean="0"/>
              <a:t>Equilibrium: 470 nm rad (x), 4.8 nm rad (y)</a:t>
            </a:r>
          </a:p>
          <a:p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463490"/>
              </p:ext>
            </p:extLst>
          </p:nvPr>
        </p:nvGraphicFramePr>
        <p:xfrm>
          <a:off x="1187624" y="3140968"/>
          <a:ext cx="5688632" cy="104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1498320" imgH="355320" progId="Equation.3">
                  <p:embed/>
                </p:oleObj>
              </mc:Choice>
              <mc:Fallback>
                <p:oleObj name="Equation" r:id="rId3" imgW="149832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3140968"/>
                        <a:ext cx="5688632" cy="1042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141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 of damping time [2]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~8.5 damping times to reach design</a:t>
            </a:r>
          </a:p>
          <a:p>
            <a:pPr lvl="1"/>
            <a:r>
              <a:rPr lang="en-GB" dirty="0" smtClean="0"/>
              <a:t>17ms</a:t>
            </a:r>
            <a:r>
              <a:rPr lang="en-GB" dirty="0"/>
              <a:t> </a:t>
            </a:r>
            <a:r>
              <a:rPr lang="en-GB" dirty="0" smtClean="0"/>
              <a:t>(injection period 20ms)</a:t>
            </a:r>
          </a:p>
          <a:p>
            <a:r>
              <a:rPr lang="en-GB" dirty="0" smtClean="0"/>
              <a:t>How long to charge inductive adder?</a:t>
            </a:r>
          </a:p>
          <a:p>
            <a:pPr lvl="1"/>
            <a:r>
              <a:rPr lang="en-GB" dirty="0" smtClean="0"/>
              <a:t>Currently unknown, estimate ~90% at injection</a:t>
            </a:r>
          </a:p>
          <a:p>
            <a:pPr lvl="2"/>
            <a:r>
              <a:rPr lang="en-GB" dirty="0" smtClean="0"/>
              <a:t>Add levels in Bank 2 to compensate missing charge?</a:t>
            </a:r>
          </a:p>
          <a:p>
            <a:pPr lvl="2"/>
            <a:r>
              <a:rPr lang="en-GB" dirty="0" smtClean="0"/>
              <a:t>Reduce storage time by ~1 damping time?</a:t>
            </a:r>
          </a:p>
          <a:p>
            <a:pPr lvl="3"/>
            <a:r>
              <a:rPr lang="en-GB" dirty="0" smtClean="0"/>
              <a:t>4% increase in extraction emittance; acceptable?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873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failure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Extraction mode</a:t>
            </a:r>
          </a:p>
          <a:p>
            <a:pPr lvl="1"/>
            <a:r>
              <a:rPr lang="en-GB" sz="1800" dirty="0" smtClean="0"/>
              <a:t>Both banks fire: beam dumped → safe</a:t>
            </a:r>
          </a:p>
          <a:p>
            <a:pPr lvl="1"/>
            <a:r>
              <a:rPr lang="en-GB" sz="1800" dirty="0" smtClean="0"/>
              <a:t>Bank 1 fires: beam extracted </a:t>
            </a:r>
            <a:r>
              <a:rPr lang="en-GB" sz="1800" dirty="0"/>
              <a:t>→ </a:t>
            </a:r>
            <a:r>
              <a:rPr lang="en-GB" sz="1800" dirty="0" smtClean="0"/>
              <a:t>safe</a:t>
            </a:r>
          </a:p>
          <a:p>
            <a:pPr lvl="1"/>
            <a:r>
              <a:rPr lang="en-GB" sz="1800" dirty="0" smtClean="0"/>
              <a:t>Bank 2 fires: beam absorbed by septum absorber and collimator </a:t>
            </a:r>
            <a:r>
              <a:rPr lang="en-GB" sz="1800" dirty="0"/>
              <a:t>→ </a:t>
            </a:r>
            <a:r>
              <a:rPr lang="en-GB" sz="1800" dirty="0" smtClean="0"/>
              <a:t>safe</a:t>
            </a:r>
          </a:p>
          <a:p>
            <a:pPr lvl="1"/>
            <a:r>
              <a:rPr lang="en-GB" sz="1800" dirty="0" smtClean="0"/>
              <a:t>Neither bank fires: beam remains in ring</a:t>
            </a:r>
          </a:p>
          <a:p>
            <a:r>
              <a:rPr lang="en-GB" dirty="0" smtClean="0"/>
              <a:t>Dump mode</a:t>
            </a:r>
          </a:p>
          <a:p>
            <a:pPr lvl="1"/>
            <a:r>
              <a:rPr lang="en-GB" sz="1800" dirty="0" smtClean="0"/>
              <a:t>Both banks fire: beam dumped </a:t>
            </a:r>
            <a:r>
              <a:rPr lang="en-GB" sz="1800" dirty="0"/>
              <a:t>→ </a:t>
            </a:r>
            <a:r>
              <a:rPr lang="en-GB" sz="1800" dirty="0" smtClean="0"/>
              <a:t>safe</a:t>
            </a:r>
          </a:p>
          <a:p>
            <a:pPr lvl="1"/>
            <a:r>
              <a:rPr lang="en-GB" sz="1800" dirty="0"/>
              <a:t>Bank 1 fires: beam </a:t>
            </a:r>
            <a:r>
              <a:rPr lang="en-GB" sz="1800" dirty="0" smtClean="0"/>
              <a:t>extracted → </a:t>
            </a:r>
            <a:r>
              <a:rPr lang="en-GB" sz="1800" dirty="0" smtClean="0">
                <a:solidFill>
                  <a:srgbClr val="FF0000"/>
                </a:solidFill>
              </a:rPr>
              <a:t>NOT SAFE</a:t>
            </a:r>
          </a:p>
          <a:p>
            <a:pPr lvl="1"/>
            <a:r>
              <a:rPr lang="en-GB" sz="1800" dirty="0" smtClean="0"/>
              <a:t>Bank </a:t>
            </a:r>
            <a:r>
              <a:rPr lang="en-GB" sz="1800" dirty="0"/>
              <a:t>2 fires: beam absorbed by septum absorber and collimator → safe</a:t>
            </a:r>
          </a:p>
          <a:p>
            <a:pPr lvl="1"/>
            <a:r>
              <a:rPr lang="en-GB" sz="1800" dirty="0"/>
              <a:t>Neither bank fires: beam remains in </a:t>
            </a:r>
            <a:r>
              <a:rPr lang="en-GB" sz="1800" dirty="0" smtClean="0"/>
              <a:t>ring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0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Separate </a:t>
            </a:r>
            <a:r>
              <a:rPr lang="en-GB" dirty="0" err="1" smtClean="0"/>
              <a:t>ext</a:t>
            </a:r>
            <a:r>
              <a:rPr lang="en-GB" dirty="0" smtClean="0"/>
              <a:t> and dump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 of extraction line</a:t>
            </a:r>
          </a:p>
          <a:p>
            <a:pPr lvl="1"/>
            <a:r>
              <a:rPr lang="en-GB" dirty="0" smtClean="0"/>
              <a:t>Kicker gives larger deflection to dumped beam</a:t>
            </a:r>
          </a:p>
          <a:p>
            <a:pPr lvl="1"/>
            <a:r>
              <a:rPr lang="en-GB" dirty="0" smtClean="0"/>
              <a:t>Use defocussing quad to further separate beams</a:t>
            </a:r>
          </a:p>
          <a:p>
            <a:r>
              <a:rPr lang="en-GB" sz="3000" dirty="0" smtClean="0"/>
              <a:t>Septum magnet to separate </a:t>
            </a:r>
            <a:r>
              <a:rPr lang="en-GB" sz="3000" dirty="0" err="1" smtClean="0"/>
              <a:t>ext</a:t>
            </a:r>
            <a:r>
              <a:rPr lang="en-GB" sz="3000" dirty="0" smtClean="0"/>
              <a:t> and dump lines</a:t>
            </a:r>
          </a:p>
          <a:p>
            <a:pPr lvl="1"/>
            <a:r>
              <a:rPr lang="en-GB" sz="2600" dirty="0" smtClean="0"/>
              <a:t>Use same septa design as in extraction system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4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design: h-plane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14" y="1600200"/>
            <a:ext cx="7229971" cy="45259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on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Septa in vacuum?</a:t>
            </a:r>
          </a:p>
          <a:p>
            <a:pPr lvl="1"/>
            <a:r>
              <a:rPr lang="en-GB" dirty="0" smtClean="0"/>
              <a:t>Easier if extraction septa </a:t>
            </a:r>
            <a:r>
              <a:rPr lang="en-GB" dirty="0" smtClean="0">
                <a:solidFill>
                  <a:srgbClr val="FF0000"/>
                </a:solidFill>
              </a:rPr>
              <a:t>NOT </a:t>
            </a:r>
            <a:r>
              <a:rPr lang="en-GB" dirty="0" smtClean="0"/>
              <a:t>in vacuum</a:t>
            </a:r>
          </a:p>
          <a:p>
            <a:pPr lvl="2"/>
            <a:r>
              <a:rPr lang="en-GB" dirty="0" smtClean="0"/>
              <a:t>More lever-arm; less length needed to separate beams</a:t>
            </a:r>
          </a:p>
          <a:p>
            <a:pPr lvl="2"/>
            <a:r>
              <a:rPr lang="en-GB" dirty="0" smtClean="0"/>
              <a:t>Twiss parameters more controllable</a:t>
            </a:r>
          </a:p>
          <a:p>
            <a:r>
              <a:rPr lang="en-GB" dirty="0" smtClean="0"/>
              <a:t>Final quad needed in dump line</a:t>
            </a:r>
          </a:p>
          <a:p>
            <a:pPr lvl="1"/>
            <a:r>
              <a:rPr lang="en-GB" dirty="0" smtClean="0"/>
              <a:t>Control spot size at dump block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13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minimum 5 rad. lengths for 2.86 </a:t>
            </a:r>
            <a:r>
              <a:rPr lang="en-GB" dirty="0" err="1" smtClean="0"/>
              <a:t>GeV</a:t>
            </a:r>
            <a:r>
              <a:rPr lang="en-GB" dirty="0" smtClean="0"/>
              <a:t> e</a:t>
            </a:r>
            <a:r>
              <a:rPr lang="en-GB" baseline="30000" dirty="0" smtClean="0"/>
              <a:t>-</a:t>
            </a:r>
          </a:p>
          <a:p>
            <a:pPr lvl="1"/>
            <a:r>
              <a:rPr lang="en-GB" dirty="0" smtClean="0"/>
              <a:t>Use 10 rad. lengths for dump block</a:t>
            </a:r>
          </a:p>
          <a:p>
            <a:pPr lvl="1"/>
            <a:r>
              <a:rPr lang="en-GB" dirty="0" smtClean="0"/>
              <a:t>Use 5 rad. lengths for absorbers and collimators</a:t>
            </a:r>
          </a:p>
          <a:p>
            <a:pPr lv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576685"/>
              </p:ext>
            </p:extLst>
          </p:nvPr>
        </p:nvGraphicFramePr>
        <p:xfrm>
          <a:off x="755576" y="3284984"/>
          <a:ext cx="406400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Density </a:t>
                      </a:r>
                    </a:p>
                    <a:p>
                      <a:pPr algn="ctr"/>
                      <a:r>
                        <a:rPr lang="en-GB" dirty="0" smtClean="0"/>
                        <a:t>(kg 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Radiation length</a:t>
                      </a:r>
                      <a:r>
                        <a:rPr lang="en-GB" baseline="0" dirty="0" smtClean="0"/>
                        <a:t> (m)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Beryllium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1.84</a:t>
                      </a:r>
                      <a:r>
                        <a:rPr lang="en-GB" baseline="0" dirty="0" smtClean="0"/>
                        <a:t> X 10</a:t>
                      </a:r>
                      <a:r>
                        <a:rPr lang="en-GB" baseline="30000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0.353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Carbon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2.25</a:t>
                      </a:r>
                      <a:r>
                        <a:rPr lang="en-GB" baseline="0" dirty="0" smtClean="0"/>
                        <a:t> X 10</a:t>
                      </a:r>
                      <a:r>
                        <a:rPr lang="en-GB" baseline="30000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0.188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Titanium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4.50</a:t>
                      </a:r>
                      <a:r>
                        <a:rPr lang="en-GB" baseline="0" dirty="0" smtClean="0"/>
                        <a:t> X 10</a:t>
                      </a:r>
                      <a:r>
                        <a:rPr lang="en-GB" baseline="30000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0.036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Copper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8.93</a:t>
                      </a:r>
                      <a:r>
                        <a:rPr lang="en-GB" baseline="0" dirty="0" smtClean="0"/>
                        <a:t> X 10</a:t>
                      </a:r>
                      <a:r>
                        <a:rPr lang="en-GB" baseline="30000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Tungsten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19.3</a:t>
                      </a:r>
                      <a:r>
                        <a:rPr lang="en-GB" baseline="0" dirty="0" smtClean="0"/>
                        <a:t> X 10</a:t>
                      </a:r>
                      <a:r>
                        <a:rPr lang="en-GB" baseline="30000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0.0035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335699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Higher density means more back scattering, but shorter radiation length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kicker failure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Inductive adder level failure</a:t>
            </a:r>
          </a:p>
          <a:p>
            <a:pPr lvl="1"/>
            <a:r>
              <a:rPr lang="en-GB" dirty="0" smtClean="0"/>
              <a:t>20 levels: supply ~700V each</a:t>
            </a:r>
          </a:p>
          <a:p>
            <a:pPr lvl="1"/>
            <a:r>
              <a:rPr lang="en-GB" dirty="0" smtClean="0"/>
              <a:t>Consider up to 3 levels failing simultaneously</a:t>
            </a:r>
          </a:p>
          <a:p>
            <a:pPr lvl="2"/>
            <a:r>
              <a:rPr lang="en-GB" dirty="0" smtClean="0"/>
              <a:t>Assumed to be caused by failure of FETs on level</a:t>
            </a:r>
          </a:p>
          <a:p>
            <a:pPr lvl="2"/>
            <a:r>
              <a:rPr lang="en-GB" dirty="0" smtClean="0"/>
              <a:t>~8</a:t>
            </a:r>
            <a:r>
              <a:rPr lang="el-GR" dirty="0" smtClean="0"/>
              <a:t>σ</a:t>
            </a:r>
            <a:r>
              <a:rPr lang="en-GB" dirty="0" smtClean="0"/>
              <a:t> event, so realistic worst-case scenario.</a:t>
            </a:r>
          </a:p>
          <a:p>
            <a:r>
              <a:rPr lang="en-GB" dirty="0" smtClean="0"/>
              <a:t>Total inductive adder failure</a:t>
            </a:r>
          </a:p>
          <a:p>
            <a:pPr lvl="2"/>
            <a:r>
              <a:rPr lang="en-GB" dirty="0" smtClean="0"/>
              <a:t>Likely to be due to a trigger timing error</a:t>
            </a:r>
          </a:p>
          <a:p>
            <a:pPr lvl="2"/>
            <a:r>
              <a:rPr lang="en-GB" dirty="0" smtClean="0"/>
              <a:t>ALL particles considered dangerous and hit aperture shortly downstream of injection</a:t>
            </a:r>
          </a:p>
          <a:p>
            <a:pPr lvl="2"/>
            <a:r>
              <a:rPr lang="en-GB" dirty="0" smtClean="0"/>
              <a:t>Injection collimator designed to capture full 6</a:t>
            </a:r>
            <a:r>
              <a:rPr lang="el-GR" dirty="0" smtClean="0"/>
              <a:t>σ</a:t>
            </a:r>
            <a:r>
              <a:rPr lang="en-GB" dirty="0" smtClean="0"/>
              <a:t> beam (+ tolerances)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choice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DR, space is limited</a:t>
            </a:r>
          </a:p>
          <a:p>
            <a:pPr lvl="1"/>
            <a:r>
              <a:rPr lang="en-GB" dirty="0" smtClean="0"/>
              <a:t>short radiation length and low back-scattering</a:t>
            </a:r>
          </a:p>
          <a:p>
            <a:pPr lvl="2"/>
            <a:r>
              <a:rPr lang="en-GB" dirty="0" smtClean="0"/>
              <a:t>Use titanium: ~20cm for collimators and absorbers</a:t>
            </a:r>
          </a:p>
          <a:p>
            <a:r>
              <a:rPr lang="en-GB" dirty="0" smtClean="0"/>
              <a:t>Dump block</a:t>
            </a:r>
          </a:p>
          <a:p>
            <a:pPr lvl="1"/>
            <a:r>
              <a:rPr lang="en-GB" dirty="0" smtClean="0"/>
              <a:t>Space not limited</a:t>
            </a:r>
          </a:p>
          <a:p>
            <a:pPr lvl="2"/>
            <a:r>
              <a:rPr lang="en-GB" dirty="0" smtClean="0"/>
              <a:t>Use carbon for dump block</a:t>
            </a:r>
          </a:p>
          <a:p>
            <a:pPr lvl="2"/>
            <a:r>
              <a:rPr lang="en-GB" dirty="0" smtClean="0"/>
              <a:t>Surround block in higher mass material (e.g. lead) to contain radiation.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1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considerations [1]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Number of </a:t>
                </a:r>
                <a:r>
                  <a:rPr lang="el-GR" dirty="0" smtClean="0"/>
                  <a:t>σ</a:t>
                </a:r>
                <a:r>
                  <a:rPr lang="en-GB" dirty="0" smtClean="0"/>
                  <a:t> that can pass through aperture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1/2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𝛽𝜖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lvl="1"/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065449"/>
              </p:ext>
            </p:extLst>
          </p:nvPr>
        </p:nvGraphicFramePr>
        <p:xfrm>
          <a:off x="899592" y="3356992"/>
          <a:ext cx="5953694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440"/>
                <a:gridCol w="1160780"/>
                <a:gridCol w="956784"/>
                <a:gridCol w="947453"/>
                <a:gridCol w="956784"/>
                <a:gridCol w="947453"/>
              </a:tblGrid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</a:t>
                      </a:r>
                      <a:r>
                        <a:rPr lang="en-GB" baseline="-25000" dirty="0" smtClean="0"/>
                        <a:t>1/2</a:t>
                      </a:r>
                      <a:r>
                        <a:rPr lang="en-GB" baseline="0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H-plane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V-plane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H-plane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V-plane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≥13.3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≥65.3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≥33.7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≥126.1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Injection cell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Extraction cell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quad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246.5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Septum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110.8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Kicker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119.9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91880" y="2204864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smtClean="0"/>
              <a:t> = alignment tolerance = 2mm</a:t>
            </a:r>
          </a:p>
          <a:p>
            <a:r>
              <a:rPr lang="en-GB" dirty="0" smtClean="0"/>
              <a:t>A</a:t>
            </a:r>
            <a:r>
              <a:rPr lang="en-GB" baseline="-25000" dirty="0" smtClean="0"/>
              <a:t>1/2</a:t>
            </a:r>
            <a:r>
              <a:rPr lang="en-GB" dirty="0" smtClean="0"/>
              <a:t> = physical half-aperture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2851195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Acceptance calculations at injection emittance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4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considerations [2]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aperture critical in injection/extraction regions</a:t>
            </a:r>
          </a:p>
          <a:p>
            <a:pPr lvl="1"/>
            <a:r>
              <a:rPr lang="en-GB" dirty="0" smtClean="0"/>
              <a:t>Use absorbers to protect septa (fixed position)</a:t>
            </a:r>
          </a:p>
          <a:p>
            <a:pPr lvl="1"/>
            <a:r>
              <a:rPr lang="en-GB" dirty="0" smtClean="0"/>
              <a:t>Collimators to protect rest of machine (moveable)</a:t>
            </a:r>
          </a:p>
          <a:p>
            <a:r>
              <a:rPr lang="en-GB" dirty="0" smtClean="0"/>
              <a:t>Collimation scheme depends on whether septa are in vacuum or not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Septa in vacuum: H-plane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29600" cy="2872130"/>
          </a:xfrm>
        </p:spPr>
      </p:pic>
      <p:sp>
        <p:nvSpPr>
          <p:cNvPr id="5" name="TextBox 4"/>
          <p:cNvSpPr txBox="1"/>
          <p:nvPr/>
        </p:nvSpPr>
        <p:spPr>
          <a:xfrm>
            <a:off x="323528" y="4581128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Red: kicker				Orange: quads in injection cell</a:t>
            </a:r>
          </a:p>
          <a:p>
            <a:r>
              <a:rPr lang="en-GB" dirty="0" smtClean="0"/>
              <a:t>Blue: septum edge				Brown: quads in matching cell</a:t>
            </a:r>
          </a:p>
          <a:p>
            <a:r>
              <a:rPr lang="en-GB" dirty="0" smtClean="0"/>
              <a:t>Purple: stored beam</a:t>
            </a:r>
            <a:r>
              <a:rPr lang="en-GB" dirty="0"/>
              <a:t>	</a:t>
            </a:r>
            <a:r>
              <a:rPr lang="en-GB" dirty="0" smtClean="0"/>
              <a:t>		Green: Injected beam (total kicker failure)</a:t>
            </a:r>
          </a:p>
          <a:p>
            <a:r>
              <a:rPr lang="en-GB" dirty="0" smtClean="0"/>
              <a:t>Dark green: region of beam removed by first collimator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6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Septa not in vacuum: H-plane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412776"/>
            <a:ext cx="8229598" cy="2872130"/>
          </a:xfrm>
        </p:spPr>
      </p:pic>
      <p:sp>
        <p:nvSpPr>
          <p:cNvPr id="5" name="TextBox 4"/>
          <p:cNvSpPr txBox="1"/>
          <p:nvPr/>
        </p:nvSpPr>
        <p:spPr>
          <a:xfrm>
            <a:off x="323528" y="4581128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Red: kicker				Orange: quads in injection cell</a:t>
            </a:r>
          </a:p>
          <a:p>
            <a:r>
              <a:rPr lang="en-GB" dirty="0" smtClean="0"/>
              <a:t>Blue: septum edge				Brown: quads in matching cell</a:t>
            </a:r>
          </a:p>
          <a:p>
            <a:r>
              <a:rPr lang="en-GB" dirty="0" smtClean="0"/>
              <a:t>Purple: stored beam</a:t>
            </a:r>
            <a:r>
              <a:rPr lang="en-GB" dirty="0"/>
              <a:t>	</a:t>
            </a:r>
            <a:r>
              <a:rPr lang="en-GB" dirty="0" smtClean="0"/>
              <a:t>		Green: Injected beam (total kicker failure)</a:t>
            </a:r>
          </a:p>
          <a:p>
            <a:r>
              <a:rPr lang="en-GB" dirty="0" smtClean="0"/>
              <a:t>Dark green: region of beam removed by first collimator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on collimator plots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envelope</a:t>
            </a:r>
          </a:p>
          <a:p>
            <a:pPr lvl="1"/>
            <a:r>
              <a:rPr lang="en-GB" dirty="0" smtClean="0"/>
              <a:t>6</a:t>
            </a:r>
            <a:r>
              <a:rPr lang="el-GR" dirty="0" smtClean="0"/>
              <a:t>σ</a:t>
            </a:r>
            <a:r>
              <a:rPr lang="en-GB" dirty="0" smtClean="0"/>
              <a:t> envelope ± 2mm tolerance</a:t>
            </a:r>
          </a:p>
          <a:p>
            <a:r>
              <a:rPr lang="en-GB" dirty="0" smtClean="0"/>
              <a:t>First collimator</a:t>
            </a:r>
          </a:p>
          <a:p>
            <a:pPr lvl="1"/>
            <a:r>
              <a:rPr lang="en-GB" dirty="0" smtClean="0"/>
              <a:t>Needed to stop particles hitting aperture before reaching second collimator</a:t>
            </a:r>
          </a:p>
          <a:p>
            <a:r>
              <a:rPr lang="en-GB" dirty="0" smtClean="0"/>
              <a:t>Second collimator</a:t>
            </a:r>
          </a:p>
          <a:p>
            <a:pPr lvl="1"/>
            <a:r>
              <a:rPr lang="en-GB" dirty="0" smtClean="0"/>
              <a:t>Designed to completely capture beam for total kicker failure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Injection/extraction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089251"/>
              </p:ext>
            </p:extLst>
          </p:nvPr>
        </p:nvGraphicFramePr>
        <p:xfrm>
          <a:off x="467544" y="1196752"/>
          <a:ext cx="82296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7261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Septa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in vacuum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Septa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not in vacuum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72616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Kicker parameters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117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Aperture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 mm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 mm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545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Voltage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±12.5 kV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±12.5kV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973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Kicker length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2.43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2.58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Thin septum parameters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Gap field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Length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0.87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0.85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Thick septum parameters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Gap field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Length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2.02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1.99 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5824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Inj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ext</a:t>
                      </a:r>
                      <a:r>
                        <a:rPr lang="en-GB" dirty="0" smtClean="0"/>
                        <a:t> cell length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7.90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9.36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Matching cell length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2.39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3.09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length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10.29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12.45 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8F3-11F3-40C9-A541-3A9063B5FB6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15336</TotalTime>
  <Words>1379</Words>
  <Application>Microsoft Office PowerPoint</Application>
  <PresentationFormat>On-screen Show (4:3)</PresentationFormat>
  <Paragraphs>315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Microsoft Equation 3.0</vt:lpstr>
      <vt:lpstr>Machine protection aspects of injection and extraction for the CLIC DR</vt:lpstr>
      <vt:lpstr>Failure modes</vt:lpstr>
      <vt:lpstr>Injection kicker failure modes</vt:lpstr>
      <vt:lpstr>Collimator considerations [1]</vt:lpstr>
      <vt:lpstr>Collimation considerations [2]</vt:lpstr>
      <vt:lpstr>Septa in vacuum: H-plane</vt:lpstr>
      <vt:lpstr>Septa not in vacuum: H-plane</vt:lpstr>
      <vt:lpstr>Comments on collimator plots</vt:lpstr>
      <vt:lpstr>Injection/extraction parameters</vt:lpstr>
      <vt:lpstr>Comparison of schemes</vt:lpstr>
      <vt:lpstr>Tracking simulations</vt:lpstr>
      <vt:lpstr>Phase space: no collimation</vt:lpstr>
      <vt:lpstr>Phase space coverage: 1 turn</vt:lpstr>
      <vt:lpstr>Phase space coverage: 2 turns</vt:lpstr>
      <vt:lpstr>Phase space coverage: 3 turns</vt:lpstr>
      <vt:lpstr>Phase space coverage: 4 turns</vt:lpstr>
      <vt:lpstr>Dump system considerations</vt:lpstr>
      <vt:lpstr>Breakdown of latency</vt:lpstr>
      <vt:lpstr>Location + space constraints</vt:lpstr>
      <vt:lpstr>Technical challenges</vt:lpstr>
      <vt:lpstr>How to achieve 2 kicker modes</vt:lpstr>
      <vt:lpstr>Kicker triggering</vt:lpstr>
      <vt:lpstr>Consideration of damping time [1]</vt:lpstr>
      <vt:lpstr>Consideration of damping time [2]</vt:lpstr>
      <vt:lpstr>Kicker failure modes</vt:lpstr>
      <vt:lpstr>Separate ext and dump beams</vt:lpstr>
      <vt:lpstr>Current design: h-plane</vt:lpstr>
      <vt:lpstr>Comments on design</vt:lpstr>
      <vt:lpstr>Radiation length</vt:lpstr>
      <vt:lpstr>Material choice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protection for the CLIC DR</dc:title>
  <dc:creator>Robert James Apsimon</dc:creator>
  <cp:lastModifiedBy>Robert James Apsimon</cp:lastModifiedBy>
  <cp:revision>84</cp:revision>
  <dcterms:created xsi:type="dcterms:W3CDTF">2012-09-17T08:50:01Z</dcterms:created>
  <dcterms:modified xsi:type="dcterms:W3CDTF">2012-10-04T08:04:36Z</dcterms:modified>
</cp:coreProperties>
</file>