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308" r:id="rId2"/>
    <p:sldId id="279" r:id="rId3"/>
    <p:sldId id="280" r:id="rId4"/>
    <p:sldId id="282" r:id="rId5"/>
    <p:sldId id="288" r:id="rId6"/>
    <p:sldId id="283" r:id="rId7"/>
    <p:sldId id="290" r:id="rId8"/>
    <p:sldId id="285" r:id="rId9"/>
    <p:sldId id="291" r:id="rId10"/>
    <p:sldId id="292" r:id="rId11"/>
    <p:sldId id="293" r:id="rId12"/>
    <p:sldId id="294" r:id="rId13"/>
    <p:sldId id="296" r:id="rId14"/>
    <p:sldId id="297" r:id="rId15"/>
    <p:sldId id="299" r:id="rId16"/>
    <p:sldId id="305" r:id="rId17"/>
    <p:sldId id="306" r:id="rId18"/>
    <p:sldId id="301" r:id="rId19"/>
    <p:sldId id="307" r:id="rId20"/>
    <p:sldId id="300" r:id="rId21"/>
    <p:sldId id="302" r:id="rId22"/>
    <p:sldId id="298" r:id="rId23"/>
    <p:sldId id="29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3B1"/>
    <a:srgbClr val="0066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900"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601853-1DED-47C5-94B9-9D97DF45EE08}" type="datetimeFigureOut">
              <a:rPr lang="en-US" smtClean="0"/>
              <a:t>10/16/2012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CB7C0E-2207-49E1-B776-66CA27402177}" type="slidenum">
              <a:rPr lang="en-US" smtClean="0"/>
              <a:t>‹#›</a:t>
            </a:fld>
            <a:endParaRPr lang="en-US"/>
          </a:p>
        </p:txBody>
      </p:sp>
    </p:spTree>
    <p:extLst>
      <p:ext uri="{BB962C8B-B14F-4D97-AF65-F5344CB8AC3E}">
        <p14:creationId xmlns:p14="http://schemas.microsoft.com/office/powerpoint/2010/main" val="1802599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196975"/>
            <a:ext cx="7772400" cy="1470025"/>
          </a:xfrm>
        </p:spPr>
        <p:txBody>
          <a:bodyPr/>
          <a:lstStyle>
            <a:lvl1pPr>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r>
              <a:rPr lang="en-US" smtClean="0"/>
              <a:t>17/10/2012</a:t>
            </a:r>
            <a:endParaRPr lang="en-US"/>
          </a:p>
        </p:txBody>
      </p:sp>
      <p:sp>
        <p:nvSpPr>
          <p:cNvPr id="3077" name="Rectangle 5"/>
          <p:cNvSpPr>
            <a:spLocks noGrp="1" noChangeArrowheads="1"/>
          </p:cNvSpPr>
          <p:nvPr>
            <p:ph type="ftr" sz="quarter" idx="3"/>
          </p:nvPr>
        </p:nvSpPr>
        <p:spPr/>
        <p:txBody>
          <a:bodyPr/>
          <a:lstStyle>
            <a:lvl1pPr>
              <a:defRPr/>
            </a:lvl1pPr>
          </a:lstStyle>
          <a:p>
            <a:r>
              <a:rPr lang="en-GB" smtClean="0"/>
              <a:t>P. J. Smith - Dept of Physics and Astronomy, University of Sheffield</a:t>
            </a:r>
            <a:endParaRPr lang="en-US"/>
          </a:p>
        </p:txBody>
      </p:sp>
      <p:sp>
        <p:nvSpPr>
          <p:cNvPr id="3078" name="Rectangle 6"/>
          <p:cNvSpPr>
            <a:spLocks noGrp="1" noChangeArrowheads="1"/>
          </p:cNvSpPr>
          <p:nvPr>
            <p:ph type="sldNum" sz="quarter" idx="4"/>
          </p:nvPr>
        </p:nvSpPr>
        <p:spPr/>
        <p:txBody>
          <a:bodyPr/>
          <a:lstStyle>
            <a:lvl1pPr>
              <a:defRPr/>
            </a:lvl1pPr>
          </a:lstStyle>
          <a:p>
            <a:fld id="{0B76208D-B1C3-45EC-920B-6CDE767397A1}" type="slidenum">
              <a:rPr lang="en-US" smtClean="0"/>
              <a:t>‹#›</a:t>
            </a:fld>
            <a:endParaRPr lang="en-US"/>
          </a:p>
        </p:txBody>
      </p:sp>
      <p:sp>
        <p:nvSpPr>
          <p:cNvPr id="14" name="Rectangle 13"/>
          <p:cNvSpPr/>
          <p:nvPr/>
        </p:nvSpPr>
        <p:spPr>
          <a:xfrm>
            <a:off x="294454" y="309796"/>
            <a:ext cx="1413893" cy="612000"/>
          </a:xfrm>
          <a:prstGeom prst="rect">
            <a:avLst/>
          </a:prstGeom>
          <a:ln w="15875">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9" descr="micearoundthering"/>
          <p:cNvPicPr>
            <a:picLocks noChangeAspect="1" noChangeArrowheads="1"/>
          </p:cNvPicPr>
          <p:nvPr/>
        </p:nvPicPr>
        <p:blipFill>
          <a:blip r:embed="rId2" cstate="print"/>
          <a:srcRect/>
          <a:stretch>
            <a:fillRect/>
          </a:stretch>
        </p:blipFill>
        <p:spPr bwMode="auto">
          <a:xfrm>
            <a:off x="350387" y="356493"/>
            <a:ext cx="564018" cy="524308"/>
          </a:xfrm>
          <a:prstGeom prst="rect">
            <a:avLst/>
          </a:prstGeom>
          <a:solidFill>
            <a:schemeClr val="bg1"/>
          </a:solidFill>
          <a:ln w="9525">
            <a:noFill/>
            <a:miter lim="800000"/>
            <a:headEnd/>
            <a:tailEnd/>
          </a:ln>
          <a:scene3d>
            <a:camera prst="orthographicFront"/>
            <a:lightRig rig="threePt" dir="t"/>
          </a:scene3d>
          <a:sp3d extrusionH="76200" contourW="12700">
            <a:extrusionClr>
              <a:schemeClr val="bg1"/>
            </a:extrusionClr>
            <a:contourClr>
              <a:schemeClr val="bg1"/>
            </a:contourClr>
          </a:sp3d>
        </p:spPr>
      </p:pic>
      <p:sp>
        <p:nvSpPr>
          <p:cNvPr id="16" name="TextBox 15"/>
          <p:cNvSpPr txBox="1"/>
          <p:nvPr/>
        </p:nvSpPr>
        <p:spPr>
          <a:xfrm>
            <a:off x="848321" y="414163"/>
            <a:ext cx="986830" cy="400110"/>
          </a:xfrm>
          <a:prstGeom prst="rect">
            <a:avLst/>
          </a:prstGeom>
          <a:noFill/>
          <a:ln>
            <a:noFill/>
          </a:ln>
        </p:spPr>
        <p:txBody>
          <a:bodyPr wrap="square" rtlCol="0">
            <a:spAutoFit/>
          </a:bodyPr>
          <a:lstStyle/>
          <a:p>
            <a:r>
              <a:rPr lang="en-GB" sz="2000" b="1"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MICE</a:t>
            </a:r>
            <a:endParaRPr lang="en-GB" sz="2000" b="1" i="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7" name="Picture 16" descr="crest-xl.gif"/>
          <p:cNvPicPr>
            <a:picLocks noChangeAspect="1"/>
          </p:cNvPicPr>
          <p:nvPr/>
        </p:nvPicPr>
        <p:blipFill>
          <a:blip r:embed="rId3" cstate="print"/>
          <a:stretch>
            <a:fillRect/>
          </a:stretch>
        </p:blipFill>
        <p:spPr>
          <a:xfrm>
            <a:off x="7503762" y="326971"/>
            <a:ext cx="1393200" cy="609881"/>
          </a:xfrm>
          <a:prstGeom prst="rect">
            <a:avLst/>
          </a:prstGeom>
          <a:ln>
            <a:solidFill>
              <a:srgbClr val="000000"/>
            </a:solidFill>
          </a:ln>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17/10/2012</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lvl1pPr>
              <a:defRPr/>
            </a:lvl1pPr>
          </a:lstStyle>
          <a:p>
            <a:r>
              <a:rPr lang="en-US" smtClean="0"/>
              <a:t>17/10/2012</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4092606"/>
          </a:xfrm>
        </p:spPr>
        <p:txBody>
          <a:bodyPr/>
          <a:lstStyle/>
          <a:p>
            <a:r>
              <a:rPr lang="en-US" smtClean="0"/>
              <a:t>Click icon to add chart</a:t>
            </a:r>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t>17/10/2012</a:t>
            </a: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17/10/2012</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17/10/2012</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17/10/2012</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en-US" smtClean="0"/>
              <a:t>17/10/2012</a:t>
            </a:r>
            <a:endParaRPr lang="en-US"/>
          </a:p>
        </p:txBody>
      </p:sp>
      <p:sp>
        <p:nvSpPr>
          <p:cNvPr id="6" name="Footer Placeholder 5"/>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en-US" smtClean="0"/>
              <a:t>17/10/2012</a:t>
            </a:r>
            <a:endParaRPr lang="en-US"/>
          </a:p>
        </p:txBody>
      </p:sp>
      <p:sp>
        <p:nvSpPr>
          <p:cNvPr id="8" name="Footer Placeholder 7"/>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9" name="Slide Number Placeholder 8"/>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smtClean="0"/>
              <a:t>17/10/2012</a:t>
            </a:r>
            <a:endParaRPr lang="en-US"/>
          </a:p>
        </p:txBody>
      </p:sp>
      <p:sp>
        <p:nvSpPr>
          <p:cNvPr id="4" name="Footer Placeholder 3"/>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5" name="Slide Number Placeholder 4"/>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17/10/2012</a:t>
            </a:r>
            <a:endParaRPr lang="en-US"/>
          </a:p>
        </p:txBody>
      </p:sp>
      <p:sp>
        <p:nvSpPr>
          <p:cNvPr id="3" name="Footer Placeholder 2"/>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4" name="Slide Number Placeholder 3"/>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17/10/2012</a:t>
            </a:r>
            <a:endParaRPr lang="en-US"/>
          </a:p>
        </p:txBody>
      </p:sp>
      <p:sp>
        <p:nvSpPr>
          <p:cNvPr id="6" name="Footer Placeholder 5"/>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17/10/2012</a:t>
            </a:r>
            <a:endParaRPr lang="en-US"/>
          </a:p>
        </p:txBody>
      </p:sp>
      <p:sp>
        <p:nvSpPr>
          <p:cNvPr id="6" name="Footer Placeholder 5"/>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p:txBody>
          <a:bodyPr/>
          <a:lstStyle>
            <a:lvl1pPr>
              <a:defRPr/>
            </a:lvl1pPr>
          </a:lstStyle>
          <a:p>
            <a:fld id="{0B76208D-B1C3-45EC-920B-6CDE767397A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65000"/>
              </a:schemeClr>
            </a:gs>
            <a:gs pos="100000">
              <a:schemeClr val="bg1"/>
            </a:gs>
          </a:gsLst>
          <a:lin ang="27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69423" y="327378"/>
            <a:ext cx="5687104" cy="598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174044"/>
            <a:ext cx="8229600" cy="483164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p:txBody>
      </p:sp>
      <p:sp>
        <p:nvSpPr>
          <p:cNvPr id="1028" name="Rectangle 4"/>
          <p:cNvSpPr>
            <a:spLocks noGrp="1" noChangeArrowheads="1"/>
          </p:cNvSpPr>
          <p:nvPr>
            <p:ph type="dt" sz="half" idx="2"/>
          </p:nvPr>
        </p:nvSpPr>
        <p:spPr bwMode="auto">
          <a:xfrm>
            <a:off x="457200" y="6366933"/>
            <a:ext cx="1168400" cy="3545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accent6">
                    <a:lumMod val="50000"/>
                  </a:schemeClr>
                </a:solidFill>
              </a:defRPr>
            </a:lvl1pPr>
          </a:lstStyle>
          <a:p>
            <a:r>
              <a:rPr lang="en-US" smtClean="0"/>
              <a:t>17/10/2012</a:t>
            </a:r>
            <a:endParaRPr lang="en-US" dirty="0"/>
          </a:p>
        </p:txBody>
      </p:sp>
      <p:sp>
        <p:nvSpPr>
          <p:cNvPr id="1029" name="Rectangle 5"/>
          <p:cNvSpPr>
            <a:spLocks noGrp="1" noChangeArrowheads="1"/>
          </p:cNvSpPr>
          <p:nvPr>
            <p:ph type="ftr" sz="quarter" idx="3"/>
          </p:nvPr>
        </p:nvSpPr>
        <p:spPr bwMode="auto">
          <a:xfrm>
            <a:off x="1794933" y="6366933"/>
            <a:ext cx="5723467" cy="3545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accent6">
                    <a:lumMod val="50000"/>
                  </a:schemeClr>
                </a:solidFill>
              </a:defRPr>
            </a:lvl1pPr>
          </a:lstStyle>
          <a:p>
            <a:r>
              <a:rPr lang="en-GB" smtClean="0"/>
              <a:t>P. J. Smith - Dept of Physics and Astronomy, University of Sheffield</a:t>
            </a:r>
            <a:endParaRPr lang="en-US" dirty="0"/>
          </a:p>
        </p:txBody>
      </p:sp>
      <p:sp>
        <p:nvSpPr>
          <p:cNvPr id="1030" name="Rectangle 6"/>
          <p:cNvSpPr>
            <a:spLocks noGrp="1" noChangeArrowheads="1"/>
          </p:cNvSpPr>
          <p:nvPr>
            <p:ph type="sldNum" sz="quarter" idx="4"/>
          </p:nvPr>
        </p:nvSpPr>
        <p:spPr bwMode="auto">
          <a:xfrm>
            <a:off x="7936088" y="6366933"/>
            <a:ext cx="750711" cy="3545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accent6">
                    <a:lumMod val="50000"/>
                  </a:schemeClr>
                </a:solidFill>
              </a:defRPr>
            </a:lvl1pPr>
          </a:lstStyle>
          <a:p>
            <a:fld id="{0B76208D-B1C3-45EC-920B-6CDE767397A1}" type="slidenum">
              <a:rPr lang="en-US" smtClean="0"/>
              <a:pPr/>
              <a:t>‹#›</a:t>
            </a:fld>
            <a:endParaRPr lang="en-US" dirty="0"/>
          </a:p>
        </p:txBody>
      </p:sp>
      <p:pic>
        <p:nvPicPr>
          <p:cNvPr id="9" name="Picture 8" descr="crest-xl.gif"/>
          <p:cNvPicPr>
            <a:picLocks noChangeAspect="1"/>
          </p:cNvPicPr>
          <p:nvPr/>
        </p:nvPicPr>
        <p:blipFill>
          <a:blip r:embed="rId15" cstate="print"/>
          <a:stretch>
            <a:fillRect/>
          </a:stretch>
        </p:blipFill>
        <p:spPr>
          <a:xfrm>
            <a:off x="7503763" y="326971"/>
            <a:ext cx="1393487" cy="610007"/>
          </a:xfrm>
          <a:prstGeom prst="rect">
            <a:avLst/>
          </a:prstGeom>
          <a:ln>
            <a:solidFill>
              <a:srgbClr val="000000"/>
            </a:solidFill>
          </a:ln>
        </p:spPr>
      </p:pic>
      <p:sp>
        <p:nvSpPr>
          <p:cNvPr id="15" name="Rectangle 14"/>
          <p:cNvSpPr/>
          <p:nvPr/>
        </p:nvSpPr>
        <p:spPr>
          <a:xfrm>
            <a:off x="294454" y="313102"/>
            <a:ext cx="1413893" cy="607220"/>
          </a:xfrm>
          <a:prstGeom prst="rect">
            <a:avLst/>
          </a:prstGeom>
          <a:ln w="15875">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9" descr="micearoundthering"/>
          <p:cNvPicPr>
            <a:picLocks noChangeAspect="1" noChangeArrowheads="1"/>
          </p:cNvPicPr>
          <p:nvPr/>
        </p:nvPicPr>
        <p:blipFill>
          <a:blip r:embed="rId16" cstate="print"/>
          <a:srcRect/>
          <a:stretch>
            <a:fillRect/>
          </a:stretch>
        </p:blipFill>
        <p:spPr bwMode="auto">
          <a:xfrm>
            <a:off x="350387" y="356493"/>
            <a:ext cx="564018" cy="524308"/>
          </a:xfrm>
          <a:prstGeom prst="rect">
            <a:avLst/>
          </a:prstGeom>
          <a:solidFill>
            <a:schemeClr val="bg1"/>
          </a:solidFill>
          <a:ln w="9525">
            <a:noFill/>
            <a:miter lim="800000"/>
            <a:headEnd/>
            <a:tailEnd/>
          </a:ln>
          <a:scene3d>
            <a:camera prst="orthographicFront"/>
            <a:lightRig rig="threePt" dir="t"/>
          </a:scene3d>
          <a:sp3d extrusionH="76200" contourW="12700">
            <a:extrusionClr>
              <a:schemeClr val="bg1"/>
            </a:extrusionClr>
            <a:contourClr>
              <a:schemeClr val="bg1"/>
            </a:contourClr>
          </a:sp3d>
        </p:spPr>
      </p:pic>
      <p:sp>
        <p:nvSpPr>
          <p:cNvPr id="17" name="TextBox 16"/>
          <p:cNvSpPr txBox="1"/>
          <p:nvPr/>
        </p:nvSpPr>
        <p:spPr>
          <a:xfrm>
            <a:off x="848321" y="414163"/>
            <a:ext cx="986830" cy="400110"/>
          </a:xfrm>
          <a:prstGeom prst="rect">
            <a:avLst/>
          </a:prstGeom>
          <a:noFill/>
          <a:ln>
            <a:noFill/>
          </a:ln>
        </p:spPr>
        <p:txBody>
          <a:bodyPr wrap="square" rtlCol="0">
            <a:spAutoFit/>
          </a:bodyPr>
          <a:lstStyle/>
          <a:p>
            <a:r>
              <a:rPr lang="en-GB" sz="2000" b="1"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MICE</a:t>
            </a:r>
            <a:endParaRPr lang="en-GB" sz="2000" b="1" i="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p:txStyles>
    <p:titleStyle>
      <a:lvl1pPr algn="ctr" rtl="0" eaLnBrk="1" fontAlgn="base" hangingPunct="1">
        <a:spcBef>
          <a:spcPct val="0"/>
        </a:spcBef>
        <a:spcAft>
          <a:spcPct val="0"/>
        </a:spcAft>
        <a:defRPr sz="2800">
          <a:solidFill>
            <a:schemeClr val="accent6">
              <a:lumMod val="50000"/>
            </a:schemeClr>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None/>
        <a:defRPr sz="2000">
          <a:solidFill>
            <a:schemeClr val="accent6">
              <a:lumMod val="50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launchpad.net/micehalloperaprojec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launchpad.net/micehalloperaprojec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b="1" dirty="0" smtClean="0"/>
              <a:t>Magnetic Modelling</a:t>
            </a:r>
            <a:endParaRPr lang="en-US" sz="3600" b="1" dirty="0"/>
          </a:p>
        </p:txBody>
      </p:sp>
      <p:sp>
        <p:nvSpPr>
          <p:cNvPr id="6" name="Subtitle 2"/>
          <p:cNvSpPr>
            <a:spLocks noGrp="1"/>
          </p:cNvSpPr>
          <p:nvPr>
            <p:ph type="subTitle" idx="1"/>
          </p:nvPr>
        </p:nvSpPr>
        <p:spPr>
          <a:xfrm>
            <a:off x="1371600" y="2952750"/>
            <a:ext cx="6400800" cy="1752600"/>
          </a:xfrm>
        </p:spPr>
        <p:txBody>
          <a:bodyPr/>
          <a:lstStyle/>
          <a:p>
            <a:r>
              <a:rPr lang="en-GB" sz="2400" dirty="0" smtClean="0"/>
              <a:t>CM 34</a:t>
            </a:r>
          </a:p>
          <a:p>
            <a:r>
              <a:rPr lang="en-GB" sz="2400" dirty="0" smtClean="0"/>
              <a:t>RAL  17</a:t>
            </a:r>
            <a:r>
              <a:rPr lang="en-GB" sz="2400" baseline="30000" dirty="0" smtClean="0"/>
              <a:t>th</a:t>
            </a:r>
            <a:r>
              <a:rPr lang="en-GB" sz="2400" dirty="0" smtClean="0"/>
              <a:t> – 19</a:t>
            </a:r>
            <a:r>
              <a:rPr lang="en-GB" sz="2400" baseline="30000" dirty="0" smtClean="0"/>
              <a:t>th</a:t>
            </a:r>
            <a:r>
              <a:rPr lang="en-GB" sz="2400" dirty="0" smtClean="0"/>
              <a:t> October 2012</a:t>
            </a:r>
          </a:p>
          <a:p>
            <a:r>
              <a:rPr lang="en-GB" sz="2400" dirty="0" smtClean="0"/>
              <a:t>P. J. Smith</a:t>
            </a:r>
            <a:endParaRPr lang="en-US" sz="2400" dirty="0"/>
          </a:p>
        </p:txBody>
      </p:sp>
    </p:spTree>
    <p:extLst>
      <p:ext uri="{BB962C8B-B14F-4D97-AF65-F5344CB8AC3E}">
        <p14:creationId xmlns:p14="http://schemas.microsoft.com/office/powerpoint/2010/main" val="39009410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Validating the Model</a:t>
            </a:r>
            <a:endParaRPr lang="en-GB" sz="2800" b="1" dirty="0"/>
          </a:p>
        </p:txBody>
      </p:sp>
      <p:sp>
        <p:nvSpPr>
          <p:cNvPr id="3" name="Content Placeholder 2"/>
          <p:cNvSpPr>
            <a:spLocks noGrp="1"/>
          </p:cNvSpPr>
          <p:nvPr>
            <p:ph idx="1"/>
          </p:nvPr>
        </p:nvSpPr>
        <p:spPr>
          <a:xfrm>
            <a:off x="313184" y="5013176"/>
            <a:ext cx="8507288" cy="1440160"/>
          </a:xfrm>
        </p:spPr>
        <p:txBody>
          <a:bodyPr/>
          <a:lstStyle/>
          <a:p>
            <a:r>
              <a:rPr lang="en-GB" dirty="0" smtClean="0"/>
              <a:t>	</a:t>
            </a:r>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10</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5889" y="2996952"/>
            <a:ext cx="6172455" cy="3600000"/>
          </a:xfrm>
          <a:prstGeom prst="rect">
            <a:avLst/>
          </a:prstGeom>
        </p:spPr>
      </p:pic>
      <p:sp>
        <p:nvSpPr>
          <p:cNvPr id="8" name="TextBox 7"/>
          <p:cNvSpPr txBox="1"/>
          <p:nvPr/>
        </p:nvSpPr>
        <p:spPr>
          <a:xfrm>
            <a:off x="2843808" y="4797152"/>
            <a:ext cx="3384376" cy="1200329"/>
          </a:xfrm>
          <a:prstGeom prst="rect">
            <a:avLst/>
          </a:prstGeom>
          <a:noFill/>
        </p:spPr>
        <p:txBody>
          <a:bodyPr wrap="square" rtlCol="0">
            <a:spAutoFit/>
          </a:bodyPr>
          <a:lstStyle/>
          <a:p>
            <a:r>
              <a:rPr lang="en-GB" dirty="0" smtClean="0">
                <a:solidFill>
                  <a:schemeClr val="accent6">
                    <a:lumMod val="50000"/>
                  </a:schemeClr>
                </a:solidFill>
              </a:rPr>
              <a:t>The variation in BH curves is small (although large enough difference between good iron and poor iron that it is worth modelling)</a:t>
            </a:r>
            <a:endParaRPr lang="en-GB" dirty="0">
              <a:solidFill>
                <a:schemeClr val="accent6">
                  <a:lumMod val="50000"/>
                </a:schemeClr>
              </a:solidFill>
            </a:endParaRPr>
          </a:p>
        </p:txBody>
      </p:sp>
      <p:sp>
        <p:nvSpPr>
          <p:cNvPr id="9" name="TextBox 8"/>
          <p:cNvSpPr txBox="1"/>
          <p:nvPr/>
        </p:nvSpPr>
        <p:spPr>
          <a:xfrm>
            <a:off x="755576" y="1052736"/>
            <a:ext cx="7848872" cy="1923604"/>
          </a:xfrm>
          <a:prstGeom prst="rect">
            <a:avLst/>
          </a:prstGeom>
          <a:noFill/>
        </p:spPr>
        <p:txBody>
          <a:bodyPr wrap="square" rtlCol="0">
            <a:spAutoFit/>
          </a:bodyPr>
          <a:lstStyle/>
          <a:p>
            <a:r>
              <a:rPr lang="en-GB" dirty="0">
                <a:solidFill>
                  <a:schemeClr val="accent6">
                    <a:lumMod val="50000"/>
                  </a:schemeClr>
                </a:solidFill>
              </a:rPr>
              <a:t>Materials – This is a little easier. Acquiring BH curves for individual materials within the hall is not really possible (or would be difficult and expensive) and so the appropriate but approximate BH curves need to be used. Generally these approximations will tend to be fairly representative.</a:t>
            </a:r>
          </a:p>
          <a:p>
            <a:endParaRPr lang="en-GB" sz="1100" dirty="0"/>
          </a:p>
          <a:p>
            <a:pPr lvl="1"/>
            <a:r>
              <a:rPr lang="en-GB" dirty="0">
                <a:solidFill>
                  <a:schemeClr val="accent6">
                    <a:lumMod val="50000"/>
                  </a:schemeClr>
                </a:solidFill>
              </a:rPr>
              <a:t>Mild </a:t>
            </a:r>
            <a:r>
              <a:rPr lang="en-GB" dirty="0" smtClean="0">
                <a:solidFill>
                  <a:schemeClr val="accent6">
                    <a:lumMod val="50000"/>
                  </a:schemeClr>
                </a:solidFill>
              </a:rPr>
              <a:t>Steel, Good </a:t>
            </a:r>
            <a:r>
              <a:rPr lang="en-GB" dirty="0">
                <a:solidFill>
                  <a:schemeClr val="accent6">
                    <a:lumMod val="50000"/>
                  </a:schemeClr>
                </a:solidFill>
              </a:rPr>
              <a:t>Quality </a:t>
            </a:r>
            <a:r>
              <a:rPr lang="en-GB" dirty="0" smtClean="0">
                <a:solidFill>
                  <a:schemeClr val="accent6">
                    <a:lumMod val="50000"/>
                  </a:schemeClr>
                </a:solidFill>
              </a:rPr>
              <a:t>Steel, Reduced </a:t>
            </a:r>
            <a:r>
              <a:rPr lang="en-GB" dirty="0">
                <a:solidFill>
                  <a:schemeClr val="accent6">
                    <a:lumMod val="50000"/>
                  </a:schemeClr>
                </a:solidFill>
              </a:rPr>
              <a:t>Mild </a:t>
            </a:r>
            <a:r>
              <a:rPr lang="en-GB" dirty="0" smtClean="0">
                <a:solidFill>
                  <a:schemeClr val="accent6">
                    <a:lumMod val="50000"/>
                  </a:schemeClr>
                </a:solidFill>
              </a:rPr>
              <a:t>Steel</a:t>
            </a:r>
            <a:endParaRPr lang="en-GB" dirty="0">
              <a:solidFill>
                <a:schemeClr val="accent6">
                  <a:lumMod val="50000"/>
                </a:schemeClr>
              </a:solidFill>
            </a:endParaRPr>
          </a:p>
          <a:p>
            <a:pPr lvl="1"/>
            <a:r>
              <a:rPr lang="en-GB" dirty="0">
                <a:solidFill>
                  <a:schemeClr val="accent6">
                    <a:lumMod val="50000"/>
                  </a:schemeClr>
                </a:solidFill>
              </a:rPr>
              <a:t>Air (This is used for all non-ferrous components</a:t>
            </a:r>
            <a:r>
              <a:rPr lang="en-GB" dirty="0" smtClean="0">
                <a:solidFill>
                  <a:schemeClr val="accent6">
                    <a:lumMod val="50000"/>
                  </a:schemeClr>
                </a:solidFill>
              </a:rPr>
              <a:t>)</a:t>
            </a:r>
            <a:endParaRPr lang="en-GB" dirty="0">
              <a:solidFill>
                <a:schemeClr val="accent6">
                  <a:lumMod val="50000"/>
                </a:schemeClr>
              </a:solidFill>
            </a:endParaRPr>
          </a:p>
        </p:txBody>
      </p:sp>
    </p:spTree>
    <p:extLst>
      <p:ext uri="{BB962C8B-B14F-4D97-AF65-F5344CB8AC3E}">
        <p14:creationId xmlns:p14="http://schemas.microsoft.com/office/powerpoint/2010/main" val="28864509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Using the Hall model.</a:t>
            </a:r>
          </a:p>
        </p:txBody>
      </p:sp>
      <p:sp>
        <p:nvSpPr>
          <p:cNvPr id="3" name="Content Placeholder 2"/>
          <p:cNvSpPr>
            <a:spLocks noGrp="1"/>
          </p:cNvSpPr>
          <p:nvPr>
            <p:ph idx="1"/>
          </p:nvPr>
        </p:nvSpPr>
        <p:spPr>
          <a:xfrm>
            <a:off x="179512" y="1174044"/>
            <a:ext cx="8507288" cy="5207284"/>
          </a:xfrm>
        </p:spPr>
        <p:txBody>
          <a:bodyPr/>
          <a:lstStyle/>
          <a:p>
            <a:r>
              <a:rPr lang="en-GB" dirty="0"/>
              <a:t>	</a:t>
            </a:r>
            <a:r>
              <a:rPr lang="en-GB" dirty="0" smtClean="0"/>
              <a:t>At the moment it is just myself coding for this particular model and Mike Courthold</a:t>
            </a:r>
            <a:r>
              <a:rPr lang="en-GB" dirty="0"/>
              <a:t> </a:t>
            </a:r>
            <a:r>
              <a:rPr lang="en-GB" dirty="0" smtClean="0"/>
              <a:t>is doing some modelling work using other models.</a:t>
            </a:r>
          </a:p>
          <a:p>
            <a:endParaRPr lang="en-GB" dirty="0" smtClean="0"/>
          </a:p>
          <a:p>
            <a:pPr lvl="1">
              <a:buFont typeface="Arial" pitchFamily="34" charset="0"/>
              <a:buChar char="•"/>
            </a:pPr>
            <a:r>
              <a:rPr lang="en-GB" sz="1800" dirty="0" smtClean="0">
                <a:solidFill>
                  <a:schemeClr val="accent6">
                    <a:lumMod val="50000"/>
                  </a:schemeClr>
                </a:solidFill>
              </a:rPr>
              <a:t>There are many, many (probably 100’s) of scenarios that we need to cover and explore…</a:t>
            </a:r>
            <a:endParaRPr lang="en-GB" sz="1800" dirty="0">
              <a:solidFill>
                <a:schemeClr val="accent6">
                  <a:lumMod val="50000"/>
                </a:schemeClr>
              </a:solidFill>
            </a:endParaRPr>
          </a:p>
          <a:p>
            <a:pPr lvl="1">
              <a:buFont typeface="Arial" pitchFamily="34" charset="0"/>
              <a:buChar char="•"/>
            </a:pPr>
            <a:r>
              <a:rPr lang="en-GB" sz="1800" dirty="0" smtClean="0">
                <a:solidFill>
                  <a:schemeClr val="accent6">
                    <a:lumMod val="50000"/>
                  </a:schemeClr>
                </a:solidFill>
              </a:rPr>
              <a:t>Each run of the model with all the components in takes 1-2 days of CPU time…</a:t>
            </a:r>
          </a:p>
          <a:p>
            <a:endParaRPr lang="en-GB" dirty="0"/>
          </a:p>
          <a:p>
            <a:r>
              <a:rPr lang="en-GB" dirty="0" smtClean="0"/>
              <a:t>	</a:t>
            </a:r>
            <a:r>
              <a:rPr lang="en-GB" dirty="0" smtClean="0">
                <a:solidFill>
                  <a:srgbClr val="FF0000"/>
                </a:solidFill>
              </a:rPr>
              <a:t>Clear need to parallelise/speed up the time it takes to obtain a solution.</a:t>
            </a:r>
          </a:p>
          <a:p>
            <a:endParaRPr lang="en-GB" dirty="0">
              <a:solidFill>
                <a:srgbClr val="FF0000"/>
              </a:solidFill>
            </a:endParaRPr>
          </a:p>
          <a:p>
            <a:r>
              <a:rPr lang="en-GB" dirty="0" smtClean="0">
                <a:solidFill>
                  <a:srgbClr val="FF0000"/>
                </a:solidFill>
              </a:rPr>
              <a:t>	</a:t>
            </a:r>
            <a:r>
              <a:rPr lang="en-GB" dirty="0" smtClean="0"/>
              <a:t>The resolution of the Hall model is mesh size dependent. Can increase mesh size but it comes at large cost in terms of computational time. There is a desire to independently develop some areas of interest at higher resolution </a:t>
            </a:r>
            <a:endParaRPr lang="en-GB" dirty="0">
              <a:solidFill>
                <a:srgbClr val="FF0000"/>
              </a:solidFill>
            </a:endParaRPr>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11</a:t>
            </a:fld>
            <a:endParaRPr lang="en-US"/>
          </a:p>
        </p:txBody>
      </p:sp>
    </p:spTree>
    <p:extLst>
      <p:ext uri="{BB962C8B-B14F-4D97-AF65-F5344CB8AC3E}">
        <p14:creationId xmlns:p14="http://schemas.microsoft.com/office/powerpoint/2010/main" val="19358783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Using the Hall model.</a:t>
            </a:r>
          </a:p>
        </p:txBody>
      </p:sp>
      <p:sp>
        <p:nvSpPr>
          <p:cNvPr id="3" name="Content Placeholder 2"/>
          <p:cNvSpPr>
            <a:spLocks noGrp="1"/>
          </p:cNvSpPr>
          <p:nvPr>
            <p:ph idx="1"/>
          </p:nvPr>
        </p:nvSpPr>
        <p:spPr>
          <a:xfrm>
            <a:off x="179512" y="980728"/>
            <a:ext cx="8507288" cy="5207284"/>
          </a:xfrm>
        </p:spPr>
        <p:txBody>
          <a:bodyPr/>
          <a:lstStyle/>
          <a:p>
            <a:r>
              <a:rPr lang="en-GB" dirty="0"/>
              <a:t>	</a:t>
            </a:r>
            <a:r>
              <a:rPr lang="en-GB" sz="1800" dirty="0" smtClean="0"/>
              <a:t>There are a number of  mechanisms and means by which we hope we can tackle this </a:t>
            </a:r>
            <a:r>
              <a:rPr lang="en-GB" sz="1800" dirty="0"/>
              <a:t> </a:t>
            </a:r>
            <a:r>
              <a:rPr lang="en-GB" sz="1800" dirty="0" smtClean="0"/>
              <a:t>problem.</a:t>
            </a:r>
          </a:p>
          <a:p>
            <a:endParaRPr lang="en-GB" sz="1800" dirty="0">
              <a:solidFill>
                <a:srgbClr val="FF0000"/>
              </a:solidFill>
            </a:endParaRPr>
          </a:p>
          <a:p>
            <a:pPr>
              <a:buFont typeface="Arial" pitchFamily="34" charset="0"/>
              <a:buChar char="•"/>
            </a:pPr>
            <a:r>
              <a:rPr lang="en-GB" sz="1800" dirty="0" smtClean="0"/>
              <a:t>The model  is built from scripts so the production of models can to some extent be automated. – This is useful as we have several licenses at RAL which means that several models can be run in parallel.</a:t>
            </a:r>
          </a:p>
          <a:p>
            <a:pPr>
              <a:buFont typeface="Arial" pitchFamily="34" charset="0"/>
              <a:buChar char="•"/>
            </a:pPr>
            <a:endParaRPr lang="en-GB" sz="1800" dirty="0">
              <a:solidFill>
                <a:srgbClr val="FF0000"/>
              </a:solidFill>
            </a:endParaRPr>
          </a:p>
          <a:p>
            <a:pPr>
              <a:buFont typeface="Arial" pitchFamily="34" charset="0"/>
              <a:buChar char="•"/>
            </a:pPr>
            <a:r>
              <a:rPr lang="en-GB" sz="1800" dirty="0" smtClean="0"/>
              <a:t>The model has been built in such a manner that each ferrous object can be switched in or out of the model. Once it is determined which ferrous objects has an effect in the area of interest, then it is possible to switch off the ones that are of limited use in a model, reducing solve time.</a:t>
            </a:r>
          </a:p>
          <a:p>
            <a:pPr>
              <a:buFont typeface="Arial" pitchFamily="34" charset="0"/>
              <a:buChar char="•"/>
            </a:pPr>
            <a:endParaRPr lang="en-GB" sz="1800" dirty="0"/>
          </a:p>
          <a:p>
            <a:pPr>
              <a:buFont typeface="Arial" pitchFamily="34" charset="0"/>
              <a:buChar char="•"/>
            </a:pPr>
            <a:r>
              <a:rPr lang="en-GB" sz="1800" dirty="0" smtClean="0"/>
              <a:t>We are exploring using the Hall model to generate the local fields within a given area and then exporting those fields for use in higher resolution models. This in principle means that other higher resolution models can be built independently and then uses the Hall field as their starting point.   We have the offer of some additional modelling help from Daresbury to assist here.</a:t>
            </a:r>
            <a:endParaRPr lang="en-GB" sz="1800" dirty="0">
              <a:solidFill>
                <a:srgbClr val="FF0000"/>
              </a:solidFill>
            </a:endParaRPr>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12</a:t>
            </a:fld>
            <a:endParaRPr lang="en-US"/>
          </a:p>
        </p:txBody>
      </p:sp>
    </p:spTree>
    <p:extLst>
      <p:ext uri="{BB962C8B-B14F-4D97-AF65-F5344CB8AC3E}">
        <p14:creationId xmlns:p14="http://schemas.microsoft.com/office/powerpoint/2010/main" val="2329552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What </a:t>
            </a:r>
            <a:r>
              <a:rPr lang="en-GB" sz="2800" b="1" dirty="0" smtClean="0"/>
              <a:t>do we </a:t>
            </a:r>
            <a:r>
              <a:rPr lang="en-GB" sz="2800" b="1" dirty="0"/>
              <a:t>want to model</a:t>
            </a:r>
            <a:r>
              <a:rPr lang="en-GB" sz="2800" b="1" dirty="0" smtClean="0"/>
              <a:t>?</a:t>
            </a:r>
            <a:endParaRPr lang="en-GB" sz="2800" b="1" dirty="0"/>
          </a:p>
        </p:txBody>
      </p:sp>
      <p:sp>
        <p:nvSpPr>
          <p:cNvPr id="3" name="Content Placeholder 2"/>
          <p:cNvSpPr>
            <a:spLocks noGrp="1"/>
          </p:cNvSpPr>
          <p:nvPr>
            <p:ph idx="1"/>
          </p:nvPr>
        </p:nvSpPr>
        <p:spPr>
          <a:xfrm>
            <a:off x="323528" y="1174044"/>
            <a:ext cx="8363272" cy="4831645"/>
          </a:xfrm>
        </p:spPr>
        <p:txBody>
          <a:bodyPr/>
          <a:lstStyle/>
          <a:p>
            <a:r>
              <a:rPr lang="en-GB" sz="1800" dirty="0" smtClean="0"/>
              <a:t>	</a:t>
            </a:r>
            <a:r>
              <a:rPr lang="en-GB" dirty="0" smtClean="0"/>
              <a:t>Pretty much everywhere in the hall needs looking at! Clear focus on Step IV.</a:t>
            </a:r>
          </a:p>
          <a:p>
            <a:endParaRPr lang="en-GB" dirty="0"/>
          </a:p>
          <a:p>
            <a:r>
              <a:rPr lang="en-GB" dirty="0" smtClean="0"/>
              <a:t>	We are compiling a list of areas/components of specific interest.</a:t>
            </a:r>
          </a:p>
          <a:p>
            <a:endParaRPr lang="en-GB" dirty="0" smtClean="0"/>
          </a:p>
          <a:p>
            <a:r>
              <a:rPr lang="en-GB" dirty="0" smtClean="0"/>
              <a:t>	Examples:</a:t>
            </a:r>
          </a:p>
          <a:p>
            <a:endParaRPr lang="en-GB" sz="1800" dirty="0"/>
          </a:p>
          <a:p>
            <a:pPr marL="457200" lvl="1" indent="0">
              <a:buNone/>
            </a:pPr>
            <a:r>
              <a:rPr lang="en-GB" sz="1800" dirty="0" smtClean="0">
                <a:solidFill>
                  <a:schemeClr val="accent6">
                    <a:lumMod val="50000"/>
                  </a:schemeClr>
                </a:solidFill>
              </a:rPr>
              <a:t>LH2 </a:t>
            </a:r>
            <a:r>
              <a:rPr lang="en-GB" sz="1800" dirty="0">
                <a:solidFill>
                  <a:schemeClr val="accent6">
                    <a:lumMod val="50000"/>
                  </a:schemeClr>
                </a:solidFill>
              </a:rPr>
              <a:t>delivery </a:t>
            </a:r>
            <a:r>
              <a:rPr lang="en-GB" sz="1800" dirty="0" smtClean="0">
                <a:solidFill>
                  <a:schemeClr val="accent6">
                    <a:lumMod val="50000"/>
                  </a:schemeClr>
                </a:solidFill>
              </a:rPr>
              <a:t>systems, Q9 </a:t>
            </a:r>
            <a:r>
              <a:rPr lang="en-GB" sz="1800" dirty="0">
                <a:solidFill>
                  <a:schemeClr val="accent6">
                    <a:lumMod val="50000"/>
                  </a:schemeClr>
                </a:solidFill>
              </a:rPr>
              <a:t>power </a:t>
            </a:r>
            <a:r>
              <a:rPr lang="en-GB" sz="1800" dirty="0" smtClean="0">
                <a:solidFill>
                  <a:schemeClr val="accent6">
                    <a:lumMod val="50000"/>
                  </a:schemeClr>
                </a:solidFill>
              </a:rPr>
              <a:t>supply, HV rack, Control </a:t>
            </a:r>
            <a:r>
              <a:rPr lang="en-GB" sz="1800" dirty="0">
                <a:solidFill>
                  <a:schemeClr val="accent6">
                    <a:lumMod val="50000"/>
                  </a:schemeClr>
                </a:solidFill>
              </a:rPr>
              <a:t>rack for compressors</a:t>
            </a:r>
            <a:r>
              <a:rPr lang="en-GB" sz="1800" dirty="0" smtClean="0">
                <a:solidFill>
                  <a:schemeClr val="accent6">
                    <a:lumMod val="50000"/>
                  </a:schemeClr>
                </a:solidFill>
              </a:rPr>
              <a:t>, Vacuum pumps, Substation, Equipment </a:t>
            </a:r>
            <a:r>
              <a:rPr lang="en-GB" sz="1800" dirty="0">
                <a:solidFill>
                  <a:schemeClr val="accent6">
                    <a:lumMod val="50000"/>
                  </a:schemeClr>
                </a:solidFill>
              </a:rPr>
              <a:t>on the </a:t>
            </a:r>
            <a:r>
              <a:rPr lang="en-GB" sz="1800" dirty="0" smtClean="0">
                <a:solidFill>
                  <a:schemeClr val="accent6">
                    <a:lumMod val="50000"/>
                  </a:schemeClr>
                </a:solidFill>
              </a:rPr>
              <a:t>roof, General </a:t>
            </a:r>
            <a:r>
              <a:rPr lang="en-GB" sz="1800" dirty="0">
                <a:solidFill>
                  <a:schemeClr val="accent6">
                    <a:lumMod val="50000"/>
                  </a:schemeClr>
                </a:solidFill>
              </a:rPr>
              <a:t>Field Map Of West </a:t>
            </a:r>
            <a:r>
              <a:rPr lang="en-GB" sz="1800" dirty="0" smtClean="0">
                <a:solidFill>
                  <a:schemeClr val="accent6">
                    <a:lumMod val="50000"/>
                  </a:schemeClr>
                </a:solidFill>
              </a:rPr>
              <a:t>Wall, General </a:t>
            </a:r>
            <a:r>
              <a:rPr lang="en-GB" sz="1800" dirty="0">
                <a:solidFill>
                  <a:schemeClr val="accent6">
                    <a:lumMod val="50000"/>
                  </a:schemeClr>
                </a:solidFill>
              </a:rPr>
              <a:t>Field Map of North </a:t>
            </a:r>
            <a:r>
              <a:rPr lang="en-GB" sz="1800" dirty="0" smtClean="0">
                <a:solidFill>
                  <a:schemeClr val="accent6">
                    <a:lumMod val="50000"/>
                  </a:schemeClr>
                </a:solidFill>
              </a:rPr>
              <a:t>Wall, Field </a:t>
            </a:r>
            <a:r>
              <a:rPr lang="en-GB" sz="1800" dirty="0">
                <a:solidFill>
                  <a:schemeClr val="accent6">
                    <a:lumMod val="50000"/>
                  </a:schemeClr>
                </a:solidFill>
              </a:rPr>
              <a:t>Maps at Tracker Cryostat </a:t>
            </a:r>
            <a:r>
              <a:rPr lang="en-GB" sz="1800" dirty="0" smtClean="0">
                <a:solidFill>
                  <a:schemeClr val="accent6">
                    <a:lumMod val="50000"/>
                  </a:schemeClr>
                </a:solidFill>
              </a:rPr>
              <a:t>locations, Field </a:t>
            </a:r>
            <a:r>
              <a:rPr lang="en-GB" sz="1800" dirty="0">
                <a:solidFill>
                  <a:schemeClr val="accent6">
                    <a:lumMod val="50000"/>
                  </a:schemeClr>
                </a:solidFill>
              </a:rPr>
              <a:t>map at Tracker rack </a:t>
            </a:r>
            <a:r>
              <a:rPr lang="en-GB" sz="1800" dirty="0" smtClean="0">
                <a:solidFill>
                  <a:schemeClr val="accent6">
                    <a:lumMod val="50000"/>
                  </a:schemeClr>
                </a:solidFill>
              </a:rPr>
              <a:t>locations, Field </a:t>
            </a:r>
            <a:r>
              <a:rPr lang="en-GB" sz="1800" dirty="0">
                <a:solidFill>
                  <a:schemeClr val="accent6">
                    <a:lumMod val="50000"/>
                  </a:schemeClr>
                </a:solidFill>
              </a:rPr>
              <a:t>Map inside </a:t>
            </a:r>
            <a:r>
              <a:rPr lang="en-GB" sz="1800" dirty="0" smtClean="0">
                <a:solidFill>
                  <a:schemeClr val="accent6">
                    <a:lumMod val="50000"/>
                  </a:schemeClr>
                </a:solidFill>
              </a:rPr>
              <a:t>Trench.</a:t>
            </a:r>
          </a:p>
          <a:p>
            <a:endParaRPr lang="en-GB" sz="1800" dirty="0"/>
          </a:p>
          <a:p>
            <a:r>
              <a:rPr lang="en-GB" sz="1800" dirty="0" smtClean="0"/>
              <a:t>	</a:t>
            </a:r>
            <a:r>
              <a:rPr lang="en-GB" dirty="0" smtClean="0"/>
              <a:t>If there are particular items that you are concerned about then please feel free to come and talk to me. </a:t>
            </a:r>
            <a:endParaRPr lang="en-GB" dirty="0"/>
          </a:p>
          <a:p>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13</a:t>
            </a:fld>
            <a:endParaRPr lang="en-US"/>
          </a:p>
        </p:txBody>
      </p:sp>
    </p:spTree>
    <p:extLst>
      <p:ext uri="{BB962C8B-B14F-4D97-AF65-F5344CB8AC3E}">
        <p14:creationId xmlns:p14="http://schemas.microsoft.com/office/powerpoint/2010/main" val="25910796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Examples of O</a:t>
            </a:r>
            <a:r>
              <a:rPr lang="en-GB" sz="2800" b="1" dirty="0" smtClean="0"/>
              <a:t>utput </a:t>
            </a:r>
            <a:r>
              <a:rPr lang="en-GB" sz="2800" b="1" dirty="0"/>
              <a:t>from the M</a:t>
            </a:r>
            <a:r>
              <a:rPr lang="en-GB" sz="2800" b="1" dirty="0" smtClean="0"/>
              <a:t>odel</a:t>
            </a:r>
            <a:endParaRPr lang="en-GB" sz="2800" b="1" dirty="0"/>
          </a:p>
        </p:txBody>
      </p:sp>
      <p:sp>
        <p:nvSpPr>
          <p:cNvPr id="3" name="Content Placeholder 2"/>
          <p:cNvSpPr>
            <a:spLocks noGrp="1"/>
          </p:cNvSpPr>
          <p:nvPr>
            <p:ph idx="1"/>
          </p:nvPr>
        </p:nvSpPr>
        <p:spPr/>
        <p:txBody>
          <a:bodyPr/>
          <a:lstStyle/>
          <a:p>
            <a:r>
              <a:rPr lang="en-GB" dirty="0" smtClean="0"/>
              <a:t>	Given that the model is not complete and adding fairly big chunks of iron can have a large effect on the resulting output I’ve been quite reticent to produce plots of the MICE hall, although understandably that’s what you all want to see…</a:t>
            </a:r>
          </a:p>
          <a:p>
            <a:endParaRPr lang="en-GB" dirty="0"/>
          </a:p>
          <a:p>
            <a:r>
              <a:rPr lang="en-GB" dirty="0" smtClean="0"/>
              <a:t>	However my arm has been twisted… however please don’t reproduce these plots for all the reasons discussed in this presentation!</a:t>
            </a:r>
          </a:p>
          <a:p>
            <a:endParaRPr lang="en-GB" dirty="0"/>
          </a:p>
          <a:p>
            <a:r>
              <a:rPr lang="en-GB" dirty="0" smtClean="0"/>
              <a:t>	These are quite random but highlight a couple areas of interest.</a:t>
            </a:r>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14</a:t>
            </a:fld>
            <a:endParaRPr lang="en-US"/>
          </a:p>
        </p:txBody>
      </p:sp>
    </p:spTree>
    <p:extLst>
      <p:ext uri="{BB962C8B-B14F-4D97-AF65-F5344CB8AC3E}">
        <p14:creationId xmlns:p14="http://schemas.microsoft.com/office/powerpoint/2010/main" val="7984365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Overview of Hall – 15000 gauss</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15</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341248"/>
            <a:ext cx="8428624" cy="4320000"/>
          </a:xfrm>
          <a:prstGeom prst="rect">
            <a:avLst/>
          </a:prstGeom>
        </p:spPr>
      </p:pic>
    </p:spTree>
    <p:extLst>
      <p:ext uri="{BB962C8B-B14F-4D97-AF65-F5344CB8AC3E}">
        <p14:creationId xmlns:p14="http://schemas.microsoft.com/office/powerpoint/2010/main" val="37737931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Overview of Hall – 5000 gauss</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16</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341248"/>
            <a:ext cx="8428623" cy="4320000"/>
          </a:xfrm>
          <a:prstGeom prst="rect">
            <a:avLst/>
          </a:prstGeom>
        </p:spPr>
      </p:pic>
    </p:spTree>
    <p:extLst>
      <p:ext uri="{BB962C8B-B14F-4D97-AF65-F5344CB8AC3E}">
        <p14:creationId xmlns:p14="http://schemas.microsoft.com/office/powerpoint/2010/main" val="2044484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Overview of Hall – 1000 gauss</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17</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341248"/>
            <a:ext cx="8428623" cy="4319999"/>
          </a:xfrm>
          <a:prstGeom prst="rect">
            <a:avLst/>
          </a:prstGeom>
        </p:spPr>
      </p:pic>
    </p:spTree>
    <p:extLst>
      <p:ext uri="{BB962C8B-B14F-4D97-AF65-F5344CB8AC3E}">
        <p14:creationId xmlns:p14="http://schemas.microsoft.com/office/powerpoint/2010/main" val="3566117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West Wall Example</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18</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472" y="1088894"/>
            <a:ext cx="8640000" cy="4428338"/>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323528" y="5661248"/>
            <a:ext cx="8496944" cy="646331"/>
          </a:xfrm>
          <a:prstGeom prst="rect">
            <a:avLst/>
          </a:prstGeom>
          <a:noFill/>
        </p:spPr>
        <p:txBody>
          <a:bodyPr wrap="square" rtlCol="0">
            <a:spAutoFit/>
          </a:bodyPr>
          <a:lstStyle/>
          <a:p>
            <a:r>
              <a:rPr lang="en-GB" dirty="0" smtClean="0">
                <a:solidFill>
                  <a:schemeClr val="accent6">
                    <a:lumMod val="50000"/>
                  </a:schemeClr>
                </a:solidFill>
              </a:rPr>
              <a:t>This is a really OLD model from early September. Much iron missing. Scale is 0 -&gt; 1E-4 Tesla.  West Wall looks fine in air.</a:t>
            </a:r>
            <a:endParaRPr lang="en-GB" dirty="0">
              <a:solidFill>
                <a:schemeClr val="accent6">
                  <a:lumMod val="50000"/>
                </a:schemeClr>
              </a:solidFill>
            </a:endParaRPr>
          </a:p>
        </p:txBody>
      </p:sp>
    </p:spTree>
    <p:extLst>
      <p:ext uri="{BB962C8B-B14F-4D97-AF65-F5344CB8AC3E}">
        <p14:creationId xmlns:p14="http://schemas.microsoft.com/office/powerpoint/2010/main" val="894726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West Wall Example</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19</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473" y="1088894"/>
            <a:ext cx="8639998" cy="4428338"/>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323528" y="5661248"/>
            <a:ext cx="8496944" cy="646331"/>
          </a:xfrm>
          <a:prstGeom prst="rect">
            <a:avLst/>
          </a:prstGeom>
          <a:noFill/>
        </p:spPr>
        <p:txBody>
          <a:bodyPr wrap="square" rtlCol="0">
            <a:spAutoFit/>
          </a:bodyPr>
          <a:lstStyle/>
          <a:p>
            <a:r>
              <a:rPr lang="en-GB" dirty="0" smtClean="0">
                <a:solidFill>
                  <a:schemeClr val="accent6">
                    <a:lumMod val="50000"/>
                  </a:schemeClr>
                </a:solidFill>
              </a:rPr>
              <a:t>A more recent model with all iron removed in the plot – Interesting because it gives some preliminary idea of what to expect when iron is placed along the West wall.</a:t>
            </a:r>
            <a:endParaRPr lang="en-GB" dirty="0">
              <a:solidFill>
                <a:schemeClr val="accent6">
                  <a:lumMod val="50000"/>
                </a:schemeClr>
              </a:solidFill>
            </a:endParaRPr>
          </a:p>
        </p:txBody>
      </p:sp>
    </p:spTree>
    <p:extLst>
      <p:ext uri="{BB962C8B-B14F-4D97-AF65-F5344CB8AC3E}">
        <p14:creationId xmlns:p14="http://schemas.microsoft.com/office/powerpoint/2010/main" val="3604919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Introduction</a:t>
            </a:r>
            <a:endParaRPr lang="en-GB" sz="2800" b="1" dirty="0"/>
          </a:p>
        </p:txBody>
      </p:sp>
      <p:sp>
        <p:nvSpPr>
          <p:cNvPr id="3" name="Content Placeholder 2"/>
          <p:cNvSpPr>
            <a:spLocks noGrp="1"/>
          </p:cNvSpPr>
          <p:nvPr>
            <p:ph idx="1"/>
          </p:nvPr>
        </p:nvSpPr>
        <p:spPr>
          <a:xfrm>
            <a:off x="457200" y="1030028"/>
            <a:ext cx="8229600" cy="5351300"/>
          </a:xfrm>
        </p:spPr>
        <p:txBody>
          <a:bodyPr/>
          <a:lstStyle/>
          <a:p>
            <a:r>
              <a:rPr lang="en-GB" dirty="0" smtClean="0"/>
              <a:t>	</a:t>
            </a:r>
            <a:r>
              <a:rPr lang="en-GB" sz="1800" dirty="0" smtClean="0"/>
              <a:t>From discussion at the previous collaboration meeting it was clear that we needed an improved magnetic model of the MICE Hall to help us both understand and resolve the issues that we have.</a:t>
            </a:r>
          </a:p>
          <a:p>
            <a:endParaRPr lang="en-GB" sz="1800" dirty="0"/>
          </a:p>
          <a:p>
            <a:r>
              <a:rPr lang="en-GB" sz="1800" dirty="0" smtClean="0"/>
              <a:t>	Since late July I have been putting together a full 3D model of the MICE Hall (with a lot of help from others) which has been designed to represent both the geometry and ferrous masses within the MICE Hall as accurately as possible.</a:t>
            </a:r>
          </a:p>
          <a:p>
            <a:endParaRPr lang="en-GB" sz="1800" dirty="0"/>
          </a:p>
          <a:p>
            <a:r>
              <a:rPr lang="en-GB" sz="1800" dirty="0" smtClean="0"/>
              <a:t>	A lot of progress has been made on this model. We are now able to use this model to produce plots that highlight areas of interest. </a:t>
            </a:r>
            <a:endParaRPr lang="en-GB" sz="1800" dirty="0" smtClean="0"/>
          </a:p>
          <a:p>
            <a:endParaRPr lang="en-GB" sz="1800" dirty="0"/>
          </a:p>
          <a:p>
            <a:r>
              <a:rPr lang="en-GB" sz="1800" dirty="0" smtClean="0"/>
              <a:t>	…however</a:t>
            </a:r>
            <a:r>
              <a:rPr lang="en-GB" sz="1800" dirty="0" smtClean="0"/>
              <a:t>, the model is not yet complete and so any solutions presented must not be ‘over-interpreted’ or taken as gospel. The model </a:t>
            </a:r>
            <a:r>
              <a:rPr lang="en-GB" sz="1800" dirty="0" smtClean="0"/>
              <a:t>needs </a:t>
            </a:r>
            <a:r>
              <a:rPr lang="en-GB" sz="1800" dirty="0" smtClean="0"/>
              <a:t>validating.</a:t>
            </a:r>
          </a:p>
          <a:p>
            <a:endParaRPr lang="en-GB" sz="1800" dirty="0"/>
          </a:p>
          <a:p>
            <a:r>
              <a:rPr lang="en-GB" sz="1800" dirty="0" smtClean="0"/>
              <a:t>	It is clearly a high priority to get the model into a state where is produces results that we can both trust and use.</a:t>
            </a:r>
            <a:endParaRPr lang="en-GB" sz="1800"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2</a:t>
            </a:fld>
            <a:endParaRPr lang="en-US"/>
          </a:p>
        </p:txBody>
      </p:sp>
    </p:spTree>
    <p:extLst>
      <p:ext uri="{BB962C8B-B14F-4D97-AF65-F5344CB8AC3E}">
        <p14:creationId xmlns:p14="http://schemas.microsoft.com/office/powerpoint/2010/main" val="36138266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Q9</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20</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017027"/>
            <a:ext cx="7449005" cy="5040000"/>
          </a:xfrm>
          <a:prstGeom prst="rect">
            <a:avLst/>
          </a:prstGeom>
        </p:spPr>
      </p:pic>
      <p:sp>
        <p:nvSpPr>
          <p:cNvPr id="8" name="TextBox 7"/>
          <p:cNvSpPr txBox="1"/>
          <p:nvPr/>
        </p:nvSpPr>
        <p:spPr>
          <a:xfrm>
            <a:off x="2267744" y="1340768"/>
            <a:ext cx="3168352" cy="1354217"/>
          </a:xfrm>
          <a:prstGeom prst="rect">
            <a:avLst/>
          </a:prstGeom>
          <a:noFill/>
        </p:spPr>
        <p:txBody>
          <a:bodyPr wrap="square" rtlCol="0">
            <a:spAutoFit/>
          </a:bodyPr>
          <a:lstStyle/>
          <a:p>
            <a:pPr marL="285750" indent="-285750">
              <a:buFont typeface="Arial" pitchFamily="34" charset="0"/>
              <a:buChar char="•"/>
            </a:pPr>
            <a:r>
              <a:rPr lang="en-GB" sz="1600" dirty="0" smtClean="0"/>
              <a:t>Quad Bases Missing</a:t>
            </a:r>
          </a:p>
          <a:p>
            <a:pPr marL="285750" indent="-285750">
              <a:buFont typeface="Arial" pitchFamily="34" charset="0"/>
              <a:buChar char="•"/>
            </a:pPr>
            <a:r>
              <a:rPr lang="en-GB" sz="1600" dirty="0" smtClean="0"/>
              <a:t>TOF cage missing</a:t>
            </a:r>
          </a:p>
          <a:p>
            <a:pPr marL="285750" indent="-285750">
              <a:buFont typeface="Arial" pitchFamily="34" charset="0"/>
              <a:buChar char="•"/>
            </a:pPr>
            <a:r>
              <a:rPr lang="en-GB" sz="1600" dirty="0" smtClean="0"/>
              <a:t>Quad model is probably too simplistic</a:t>
            </a:r>
          </a:p>
          <a:p>
            <a:endParaRPr lang="en-GB" dirty="0"/>
          </a:p>
        </p:txBody>
      </p:sp>
      <p:sp>
        <p:nvSpPr>
          <p:cNvPr id="9" name="TextBox 8"/>
          <p:cNvSpPr txBox="1"/>
          <p:nvPr/>
        </p:nvSpPr>
        <p:spPr>
          <a:xfrm>
            <a:off x="6228184" y="1340768"/>
            <a:ext cx="1872208" cy="923330"/>
          </a:xfrm>
          <a:prstGeom prst="rect">
            <a:avLst/>
          </a:prstGeom>
          <a:noFill/>
        </p:spPr>
        <p:txBody>
          <a:bodyPr wrap="square" rtlCol="0">
            <a:spAutoFit/>
          </a:bodyPr>
          <a:lstStyle/>
          <a:p>
            <a:pPr algn="ctr"/>
            <a:r>
              <a:rPr lang="en-GB" b="1" dirty="0" smtClean="0"/>
              <a:t>Slice through beam axis Step IV sol 240MeV/c</a:t>
            </a:r>
            <a:endParaRPr lang="en-GB" b="1" dirty="0"/>
          </a:p>
        </p:txBody>
      </p:sp>
      <p:sp>
        <p:nvSpPr>
          <p:cNvPr id="10" name="TextBox 9"/>
          <p:cNvSpPr txBox="1"/>
          <p:nvPr/>
        </p:nvSpPr>
        <p:spPr>
          <a:xfrm>
            <a:off x="2267744" y="5373216"/>
            <a:ext cx="6480720" cy="646331"/>
          </a:xfrm>
          <a:prstGeom prst="rect">
            <a:avLst/>
          </a:prstGeom>
          <a:noFill/>
        </p:spPr>
        <p:txBody>
          <a:bodyPr wrap="square" rtlCol="0">
            <a:spAutoFit/>
          </a:bodyPr>
          <a:lstStyle/>
          <a:p>
            <a:r>
              <a:rPr lang="en-GB" dirty="0" smtClean="0">
                <a:solidFill>
                  <a:schemeClr val="accent6">
                    <a:lumMod val="50000"/>
                  </a:schemeClr>
                </a:solidFill>
              </a:rPr>
              <a:t>A good example showing the necessity to improve the model before conclusions can be drawn!</a:t>
            </a:r>
            <a:endParaRPr lang="en-GB" dirty="0">
              <a:solidFill>
                <a:schemeClr val="accent6">
                  <a:lumMod val="50000"/>
                </a:schemeClr>
              </a:solidFill>
            </a:endParaRPr>
          </a:p>
        </p:txBody>
      </p:sp>
    </p:spTree>
    <p:extLst>
      <p:ext uri="{BB962C8B-B14F-4D97-AF65-F5344CB8AC3E}">
        <p14:creationId xmlns:p14="http://schemas.microsoft.com/office/powerpoint/2010/main" val="1776613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South Wall</a:t>
            </a:r>
            <a:endParaRPr lang="en-GB" sz="2800" b="1" dirty="0"/>
          </a:p>
        </p:txBody>
      </p:sp>
      <p:sp>
        <p:nvSpPr>
          <p:cNvPr id="3" name="Content Placeholder 2"/>
          <p:cNvSpPr>
            <a:spLocks noGrp="1"/>
          </p:cNvSpPr>
          <p:nvPr>
            <p:ph idx="1"/>
          </p:nvPr>
        </p:nvSpPr>
        <p:spPr>
          <a:xfrm>
            <a:off x="457200" y="5589240"/>
            <a:ext cx="8229600" cy="720080"/>
          </a:xfrm>
        </p:spPr>
        <p:txBody>
          <a:bodyPr/>
          <a:lstStyle/>
          <a:p>
            <a:r>
              <a:rPr lang="en-GB" dirty="0" smtClean="0"/>
              <a:t>	The field in air along the south wall from a more recent model – 10 gauss scale. All iron material has been removed from the plot to aid visibility.</a:t>
            </a:r>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21</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61240"/>
            <a:ext cx="8639340" cy="4428000"/>
          </a:xfrm>
          <a:prstGeom prst="rect">
            <a:avLst/>
          </a:prstGeom>
        </p:spPr>
      </p:pic>
    </p:spTree>
    <p:extLst>
      <p:ext uri="{BB962C8B-B14F-4D97-AF65-F5344CB8AC3E}">
        <p14:creationId xmlns:p14="http://schemas.microsoft.com/office/powerpoint/2010/main" val="32411860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Time and Motion…</a:t>
            </a:r>
            <a:endParaRPr lang="en-GB" sz="2800" b="1" dirty="0"/>
          </a:p>
        </p:txBody>
      </p:sp>
      <p:sp>
        <p:nvSpPr>
          <p:cNvPr id="3" name="Content Placeholder 2"/>
          <p:cNvSpPr>
            <a:spLocks noGrp="1"/>
          </p:cNvSpPr>
          <p:nvPr>
            <p:ph idx="1"/>
          </p:nvPr>
        </p:nvSpPr>
        <p:spPr/>
        <p:txBody>
          <a:bodyPr/>
          <a:lstStyle/>
          <a:p>
            <a:pPr>
              <a:buFont typeface="Arial" pitchFamily="34" charset="0"/>
              <a:buChar char="•"/>
            </a:pPr>
            <a:r>
              <a:rPr lang="en-GB" dirty="0" smtClean="0"/>
              <a:t>It is my hope that within the next few weeks a good portion of the structural iron will be in the model and we can then start to look at how we can validate the model.</a:t>
            </a:r>
          </a:p>
          <a:p>
            <a:pPr>
              <a:buFont typeface="Arial" pitchFamily="34" charset="0"/>
              <a:buChar char="•"/>
            </a:pPr>
            <a:endParaRPr lang="en-GB" dirty="0"/>
          </a:p>
          <a:p>
            <a:pPr>
              <a:buFont typeface="Arial" pitchFamily="34" charset="0"/>
              <a:buChar char="•"/>
            </a:pPr>
            <a:r>
              <a:rPr lang="en-GB" dirty="0" smtClean="0"/>
              <a:t>Mike is also working hard on understanding and automating the exporting fields from the model to be used in sub-models. This will allow others to get involved in the coding.</a:t>
            </a:r>
          </a:p>
          <a:p>
            <a:pPr>
              <a:buFont typeface="Arial" pitchFamily="34" charset="0"/>
              <a:buChar char="•"/>
            </a:pPr>
            <a:endParaRPr lang="en-GB" dirty="0"/>
          </a:p>
          <a:p>
            <a:pPr>
              <a:buFont typeface="Arial" pitchFamily="34" charset="0"/>
              <a:buChar char="•"/>
            </a:pPr>
            <a:r>
              <a:rPr lang="en-GB" dirty="0" smtClean="0"/>
              <a:t>The magnetic group will then determine what areas/problems we wish to prioritise our efforts on understanding.</a:t>
            </a:r>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22</a:t>
            </a:fld>
            <a:endParaRPr lang="en-US"/>
          </a:p>
        </p:txBody>
      </p:sp>
    </p:spTree>
    <p:extLst>
      <p:ext uri="{BB962C8B-B14F-4D97-AF65-F5344CB8AC3E}">
        <p14:creationId xmlns:p14="http://schemas.microsoft.com/office/powerpoint/2010/main" val="28529995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Conclusions</a:t>
            </a:r>
            <a:endParaRPr lang="en-GB" sz="2800" b="1" dirty="0"/>
          </a:p>
        </p:txBody>
      </p:sp>
      <p:sp>
        <p:nvSpPr>
          <p:cNvPr id="3" name="Content Placeholder 2"/>
          <p:cNvSpPr>
            <a:spLocks noGrp="1"/>
          </p:cNvSpPr>
          <p:nvPr>
            <p:ph idx="1"/>
          </p:nvPr>
        </p:nvSpPr>
        <p:spPr>
          <a:xfrm>
            <a:off x="179512" y="980728"/>
            <a:ext cx="8507288" cy="5207284"/>
          </a:xfrm>
        </p:spPr>
        <p:txBody>
          <a:bodyPr/>
          <a:lstStyle/>
          <a:p>
            <a:r>
              <a:rPr lang="en-GB" dirty="0" smtClean="0"/>
              <a:t>	Good progress has been made on constructing a more accurate model of the MICE Hall.</a:t>
            </a:r>
          </a:p>
          <a:p>
            <a:endParaRPr lang="en-GB" dirty="0"/>
          </a:p>
          <a:p>
            <a:r>
              <a:rPr lang="en-GB" dirty="0" smtClean="0"/>
              <a:t>	There is a lot of work that is ‘in progress’ and the model requires a significant amount of refinement.</a:t>
            </a:r>
          </a:p>
          <a:p>
            <a:endParaRPr lang="en-GB" dirty="0" smtClean="0"/>
          </a:p>
          <a:p>
            <a:r>
              <a:rPr lang="en-GB" dirty="0" smtClean="0"/>
              <a:t>	We are now looking towards validation of the model and preparing  a mechanism by which sub models can be built using the field values output from the hall model as boundary conditions on the sub model.</a:t>
            </a:r>
            <a:endParaRPr lang="en-GB" dirty="0"/>
          </a:p>
          <a:p>
            <a:endParaRPr lang="en-GB" dirty="0" smtClean="0"/>
          </a:p>
          <a:p>
            <a:r>
              <a:rPr lang="en-GB" dirty="0" smtClean="0"/>
              <a:t>	For those who have access to OPERA the hall model is held in a repository at:</a:t>
            </a:r>
          </a:p>
          <a:p>
            <a:endParaRPr lang="en-GB" dirty="0" smtClean="0"/>
          </a:p>
          <a:p>
            <a:r>
              <a:rPr lang="en-GB" dirty="0"/>
              <a:t>	</a:t>
            </a:r>
            <a:r>
              <a:rPr lang="en-GB" dirty="0">
                <a:hlinkClick r:id="rId2"/>
              </a:rPr>
              <a:t>https://</a:t>
            </a:r>
            <a:r>
              <a:rPr lang="en-GB" dirty="0" smtClean="0">
                <a:hlinkClick r:id="rId2"/>
              </a:rPr>
              <a:t>launchpad.net/micehalloperaproject</a:t>
            </a:r>
            <a:endParaRPr lang="en-GB" dirty="0" smtClean="0"/>
          </a:p>
          <a:p>
            <a:endParaRPr lang="en-GB" dirty="0"/>
          </a:p>
          <a:p>
            <a:r>
              <a:rPr lang="en-GB" dirty="0" smtClean="0"/>
              <a:t>	</a:t>
            </a:r>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23</a:t>
            </a:fld>
            <a:endParaRPr lang="en-US"/>
          </a:p>
        </p:txBody>
      </p:sp>
    </p:spTree>
    <p:extLst>
      <p:ext uri="{BB962C8B-B14F-4D97-AF65-F5344CB8AC3E}">
        <p14:creationId xmlns:p14="http://schemas.microsoft.com/office/powerpoint/2010/main" val="2033520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Contents</a:t>
            </a:r>
            <a:endParaRPr lang="en-GB" sz="2800" b="1" dirty="0"/>
          </a:p>
        </p:txBody>
      </p:sp>
      <p:sp>
        <p:nvSpPr>
          <p:cNvPr id="3" name="Content Placeholder 2"/>
          <p:cNvSpPr>
            <a:spLocks noGrp="1"/>
          </p:cNvSpPr>
          <p:nvPr>
            <p:ph idx="1"/>
          </p:nvPr>
        </p:nvSpPr>
        <p:spPr>
          <a:xfrm>
            <a:off x="611560" y="1174044"/>
            <a:ext cx="8003232" cy="5135276"/>
          </a:xfrm>
        </p:spPr>
        <p:txBody>
          <a:bodyPr/>
          <a:lstStyle/>
          <a:p>
            <a:pPr>
              <a:buFont typeface="Arial" pitchFamily="34" charset="0"/>
              <a:buChar char="•"/>
            </a:pPr>
            <a:r>
              <a:rPr lang="en-GB" sz="1800" dirty="0" smtClean="0"/>
              <a:t>What we are using to model the MICE Hall &amp; its limitations.</a:t>
            </a:r>
          </a:p>
          <a:p>
            <a:pPr>
              <a:buFont typeface="Arial" pitchFamily="34" charset="0"/>
              <a:buChar char="•"/>
            </a:pPr>
            <a:endParaRPr lang="en-GB" sz="1800" dirty="0" smtClean="0"/>
          </a:p>
          <a:p>
            <a:pPr>
              <a:buFont typeface="Arial" pitchFamily="34" charset="0"/>
              <a:buChar char="•"/>
            </a:pPr>
            <a:r>
              <a:rPr lang="en-GB" sz="1800" dirty="0" smtClean="0"/>
              <a:t>What objects have gone into the model and what remains to go into the model.</a:t>
            </a:r>
          </a:p>
          <a:p>
            <a:pPr>
              <a:buFont typeface="Arial" pitchFamily="34" charset="0"/>
              <a:buChar char="•"/>
            </a:pPr>
            <a:endParaRPr lang="en-GB" sz="1800" dirty="0"/>
          </a:p>
          <a:p>
            <a:pPr>
              <a:buFont typeface="Arial" pitchFamily="34" charset="0"/>
              <a:buChar char="•"/>
            </a:pPr>
            <a:r>
              <a:rPr lang="en-GB" sz="1800" dirty="0" smtClean="0"/>
              <a:t>Validating the Hall model.</a:t>
            </a:r>
          </a:p>
          <a:p>
            <a:pPr>
              <a:buFont typeface="Arial" pitchFamily="34" charset="0"/>
              <a:buChar char="•"/>
            </a:pPr>
            <a:endParaRPr lang="en-GB" sz="1800" dirty="0"/>
          </a:p>
          <a:p>
            <a:pPr>
              <a:buFont typeface="Arial" pitchFamily="34" charset="0"/>
              <a:buChar char="•"/>
            </a:pPr>
            <a:r>
              <a:rPr lang="en-GB" sz="1800" dirty="0" smtClean="0"/>
              <a:t>Using the Hall model.</a:t>
            </a:r>
          </a:p>
          <a:p>
            <a:pPr>
              <a:buFont typeface="Arial" pitchFamily="34" charset="0"/>
              <a:buChar char="•"/>
            </a:pPr>
            <a:endParaRPr lang="en-GB" sz="1800" dirty="0"/>
          </a:p>
          <a:p>
            <a:pPr>
              <a:buFont typeface="Arial" pitchFamily="34" charset="0"/>
              <a:buChar char="•"/>
            </a:pPr>
            <a:r>
              <a:rPr lang="en-GB" sz="1800" dirty="0" smtClean="0"/>
              <a:t>So what </a:t>
            </a:r>
            <a:r>
              <a:rPr lang="en-GB" sz="1800" dirty="0"/>
              <a:t>d</a:t>
            </a:r>
            <a:r>
              <a:rPr lang="en-GB" sz="1800" dirty="0" smtClean="0"/>
              <a:t>o we want to model?</a:t>
            </a:r>
          </a:p>
          <a:p>
            <a:pPr marL="0" indent="0"/>
            <a:endParaRPr lang="en-GB" sz="1800" dirty="0"/>
          </a:p>
          <a:p>
            <a:pPr>
              <a:buFont typeface="Arial" pitchFamily="34" charset="0"/>
              <a:buChar char="•"/>
            </a:pPr>
            <a:r>
              <a:rPr lang="en-GB" sz="1800" dirty="0" smtClean="0"/>
              <a:t>Examples of output from the model.</a:t>
            </a:r>
          </a:p>
          <a:p>
            <a:pPr>
              <a:buFont typeface="Arial" pitchFamily="34" charset="0"/>
              <a:buChar char="•"/>
            </a:pPr>
            <a:endParaRPr lang="en-GB" sz="1800" dirty="0"/>
          </a:p>
          <a:p>
            <a:pPr>
              <a:buFont typeface="Arial" pitchFamily="34" charset="0"/>
              <a:buChar char="•"/>
            </a:pPr>
            <a:r>
              <a:rPr lang="en-GB" sz="1800" dirty="0" smtClean="0"/>
              <a:t>Time and motion…</a:t>
            </a:r>
          </a:p>
          <a:p>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3</a:t>
            </a:fld>
            <a:endParaRPr lang="en-US"/>
          </a:p>
        </p:txBody>
      </p:sp>
    </p:spTree>
    <p:extLst>
      <p:ext uri="{BB962C8B-B14F-4D97-AF65-F5344CB8AC3E}">
        <p14:creationId xmlns:p14="http://schemas.microsoft.com/office/powerpoint/2010/main" val="2929431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The Modeller</a:t>
            </a:r>
            <a:endParaRPr lang="en-GB" sz="2800" b="1" dirty="0"/>
          </a:p>
        </p:txBody>
      </p:sp>
      <p:sp>
        <p:nvSpPr>
          <p:cNvPr id="3" name="Content Placeholder 2"/>
          <p:cNvSpPr>
            <a:spLocks noGrp="1"/>
          </p:cNvSpPr>
          <p:nvPr>
            <p:ph idx="1"/>
          </p:nvPr>
        </p:nvSpPr>
        <p:spPr>
          <a:xfrm>
            <a:off x="457200" y="1174044"/>
            <a:ext cx="8229600" cy="5135276"/>
          </a:xfrm>
        </p:spPr>
        <p:txBody>
          <a:bodyPr/>
          <a:lstStyle/>
          <a:p>
            <a:r>
              <a:rPr lang="en-GB" dirty="0" smtClean="0"/>
              <a:t>	</a:t>
            </a:r>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4</a:t>
            </a:fld>
            <a:endParaRPr lang="en-US"/>
          </a:p>
        </p:txBody>
      </p:sp>
      <p:sp>
        <p:nvSpPr>
          <p:cNvPr id="7" name="Content Placeholder 2"/>
          <p:cNvSpPr txBox="1">
            <a:spLocks/>
          </p:cNvSpPr>
          <p:nvPr/>
        </p:nvSpPr>
        <p:spPr bwMode="auto">
          <a:xfrm>
            <a:off x="323528" y="1030028"/>
            <a:ext cx="8424936" cy="5351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None/>
              <a:defRPr sz="2000">
                <a:solidFill>
                  <a:schemeClr val="accent6">
                    <a:lumMod val="50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dirty="0" smtClean="0"/>
              <a:t>	To model the MICE hall we are using a magnetic FEA program called OPERA of which many of you will be familiar, the output plots from OPERA have been discussed/shown at  previous CMs before.</a:t>
            </a:r>
          </a:p>
          <a:p>
            <a:endParaRPr lang="en-GB" sz="1800" dirty="0"/>
          </a:p>
          <a:p>
            <a:r>
              <a:rPr lang="en-GB" sz="1800" dirty="0" smtClean="0"/>
              <a:t>	OPERA is not a CAD program, so whilst it will allow you to input the geometry of the MICE hall to any detail you like, the geometry needs to be subsequently ‘meshed’ for the FEA to do it’s work. The resolution of the mesh is determined by the resolution of the geometry – i.e. higher detail requires a higher mesh size.</a:t>
            </a:r>
          </a:p>
          <a:p>
            <a:endParaRPr lang="en-GB" sz="1800" dirty="0"/>
          </a:p>
          <a:p>
            <a:r>
              <a:rPr lang="en-GB" sz="1800" dirty="0" smtClean="0"/>
              <a:t>	Of course the total number of meshing elements go to the cube of the resolution, which significantly impacts upon the time it will take for the program to solve the problem. The MICE hall is big!</a:t>
            </a:r>
          </a:p>
          <a:p>
            <a:endParaRPr lang="en-GB" sz="1800" dirty="0"/>
          </a:p>
          <a:p>
            <a:r>
              <a:rPr lang="en-GB" sz="1800" dirty="0" smtClean="0"/>
              <a:t>	Getting the meshing right so that the program produces a good mesh and solves in a tractable time is 90% of the problem with using FEA….compromises have to be made.</a:t>
            </a:r>
            <a:endParaRPr lang="en-GB" sz="1800" dirty="0"/>
          </a:p>
        </p:txBody>
      </p:sp>
    </p:spTree>
    <p:extLst>
      <p:ext uri="{BB962C8B-B14F-4D97-AF65-F5344CB8AC3E}">
        <p14:creationId xmlns:p14="http://schemas.microsoft.com/office/powerpoint/2010/main" val="3973708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What is in the Model?</a:t>
            </a:r>
            <a:endParaRPr lang="en-GB" sz="2800" b="1" dirty="0"/>
          </a:p>
        </p:txBody>
      </p:sp>
      <p:sp>
        <p:nvSpPr>
          <p:cNvPr id="3" name="Content Placeholder 2"/>
          <p:cNvSpPr>
            <a:spLocks noGrp="1"/>
          </p:cNvSpPr>
          <p:nvPr>
            <p:ph idx="1"/>
          </p:nvPr>
        </p:nvSpPr>
        <p:spPr>
          <a:xfrm>
            <a:off x="457200" y="1174044"/>
            <a:ext cx="8229600" cy="1030820"/>
          </a:xfrm>
        </p:spPr>
        <p:txBody>
          <a:bodyPr/>
          <a:lstStyle/>
          <a:p>
            <a:r>
              <a:rPr lang="en-GB" dirty="0" smtClean="0"/>
              <a:t>	</a:t>
            </a:r>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5</a:t>
            </a:fld>
            <a:endParaRPr lang="en-US"/>
          </a:p>
        </p:txBody>
      </p:sp>
      <p:sp>
        <p:nvSpPr>
          <p:cNvPr id="7" name="Content Placeholder 2"/>
          <p:cNvSpPr txBox="1">
            <a:spLocks/>
          </p:cNvSpPr>
          <p:nvPr/>
        </p:nvSpPr>
        <p:spPr bwMode="auto">
          <a:xfrm>
            <a:off x="323528" y="1030028"/>
            <a:ext cx="8515672" cy="11748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None/>
              <a:defRPr sz="2000">
                <a:solidFill>
                  <a:schemeClr val="accent6">
                    <a:lumMod val="50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dirty="0"/>
              <a:t> </a:t>
            </a:r>
            <a:r>
              <a:rPr lang="en-GB" sz="1800" dirty="0" smtClean="0"/>
              <a:t>	What’s in the model/</a:t>
            </a:r>
            <a:r>
              <a:rPr lang="en-GB" sz="1800" dirty="0"/>
              <a:t>What we want to put in the </a:t>
            </a:r>
            <a:r>
              <a:rPr lang="en-GB" sz="1800" dirty="0" smtClean="0"/>
              <a:t>model </a:t>
            </a:r>
          </a:p>
          <a:p>
            <a:r>
              <a:rPr lang="en-GB" sz="1800" dirty="0" smtClean="0"/>
              <a:t>	Ferrous Components/ Non Ferrous Components</a:t>
            </a:r>
          </a:p>
          <a:p>
            <a:endParaRPr lang="en-GB" sz="1800" dirty="0"/>
          </a:p>
          <a:p>
            <a:endParaRPr lang="en-GB" sz="1800" dirty="0"/>
          </a:p>
          <a:p>
            <a:endParaRPr lang="en-GB" sz="1800" dirty="0"/>
          </a:p>
        </p:txBody>
      </p:sp>
      <p:sp>
        <p:nvSpPr>
          <p:cNvPr id="8" name="TextBox 7"/>
          <p:cNvSpPr txBox="1"/>
          <p:nvPr/>
        </p:nvSpPr>
        <p:spPr>
          <a:xfrm>
            <a:off x="547876" y="1735063"/>
            <a:ext cx="3088019" cy="4524315"/>
          </a:xfrm>
          <a:prstGeom prst="rect">
            <a:avLst/>
          </a:prstGeom>
          <a:noFill/>
        </p:spPr>
        <p:txBody>
          <a:bodyPr wrap="square" rtlCol="0">
            <a:spAutoFit/>
          </a:bodyPr>
          <a:lstStyle/>
          <a:p>
            <a:r>
              <a:rPr lang="en-GB" b="1" dirty="0" smtClean="0">
                <a:solidFill>
                  <a:schemeClr val="accent6">
                    <a:lumMod val="50000"/>
                  </a:schemeClr>
                </a:solidFill>
              </a:rPr>
              <a:t>Ferrous Components</a:t>
            </a:r>
          </a:p>
          <a:p>
            <a:endParaRPr lang="en-GB" dirty="0">
              <a:solidFill>
                <a:schemeClr val="accent6">
                  <a:lumMod val="50000"/>
                </a:schemeClr>
              </a:solidFill>
            </a:endParaRPr>
          </a:p>
          <a:p>
            <a:r>
              <a:rPr lang="en-GB" dirty="0">
                <a:solidFill>
                  <a:schemeClr val="accent6">
                    <a:lumMod val="50000"/>
                  </a:schemeClr>
                </a:solidFill>
              </a:rPr>
              <a:t>Beam Dump</a:t>
            </a:r>
          </a:p>
          <a:p>
            <a:r>
              <a:rPr lang="en-GB" dirty="0">
                <a:solidFill>
                  <a:schemeClr val="accent6">
                    <a:lumMod val="50000"/>
                  </a:schemeClr>
                </a:solidFill>
              </a:rPr>
              <a:t>Floor Web</a:t>
            </a:r>
          </a:p>
          <a:p>
            <a:r>
              <a:rPr lang="en-GB" dirty="0">
                <a:solidFill>
                  <a:schemeClr val="accent6">
                    <a:lumMod val="50000"/>
                  </a:schemeClr>
                </a:solidFill>
              </a:rPr>
              <a:t>D2</a:t>
            </a:r>
          </a:p>
          <a:p>
            <a:r>
              <a:rPr lang="en-GB" dirty="0">
                <a:solidFill>
                  <a:schemeClr val="accent6">
                    <a:lumMod val="50000"/>
                  </a:schemeClr>
                </a:solidFill>
              </a:rPr>
              <a:t>DSA Steel</a:t>
            </a:r>
          </a:p>
          <a:p>
            <a:r>
              <a:rPr lang="en-GB" dirty="0">
                <a:solidFill>
                  <a:schemeClr val="accent6">
                    <a:lumMod val="50000"/>
                  </a:schemeClr>
                </a:solidFill>
              </a:rPr>
              <a:t>North Shield Wall</a:t>
            </a:r>
          </a:p>
          <a:p>
            <a:r>
              <a:rPr lang="en-GB" dirty="0" smtClean="0">
                <a:solidFill>
                  <a:schemeClr val="accent6">
                    <a:lumMod val="50000"/>
                  </a:schemeClr>
                </a:solidFill>
              </a:rPr>
              <a:t>Q4-Q9 (Solid Blocks)</a:t>
            </a:r>
            <a:endParaRPr lang="en-GB" dirty="0">
              <a:solidFill>
                <a:schemeClr val="accent6">
                  <a:lumMod val="50000"/>
                </a:schemeClr>
              </a:solidFill>
            </a:endParaRPr>
          </a:p>
          <a:p>
            <a:r>
              <a:rPr lang="en-GB" dirty="0">
                <a:solidFill>
                  <a:schemeClr val="accent6">
                    <a:lumMod val="50000"/>
                  </a:schemeClr>
                </a:solidFill>
              </a:rPr>
              <a:t>South Shield Wall</a:t>
            </a:r>
          </a:p>
          <a:p>
            <a:r>
              <a:rPr lang="en-GB" dirty="0" err="1">
                <a:solidFill>
                  <a:schemeClr val="accent6">
                    <a:lumMod val="50000"/>
                  </a:schemeClr>
                </a:solidFill>
              </a:rPr>
              <a:t>Virostek</a:t>
            </a:r>
            <a:r>
              <a:rPr lang="en-GB" dirty="0">
                <a:solidFill>
                  <a:schemeClr val="accent6">
                    <a:lumMod val="50000"/>
                  </a:schemeClr>
                </a:solidFill>
              </a:rPr>
              <a:t> Plates</a:t>
            </a:r>
          </a:p>
          <a:p>
            <a:r>
              <a:rPr lang="en-GB" dirty="0">
                <a:solidFill>
                  <a:schemeClr val="accent6">
                    <a:lumMod val="50000"/>
                  </a:schemeClr>
                </a:solidFill>
              </a:rPr>
              <a:t>EMR (Inaccurate)</a:t>
            </a:r>
          </a:p>
          <a:p>
            <a:r>
              <a:rPr lang="en-GB" dirty="0">
                <a:solidFill>
                  <a:schemeClr val="accent6">
                    <a:lumMod val="50000"/>
                  </a:schemeClr>
                </a:solidFill>
              </a:rPr>
              <a:t>Quad Bases in Cellar</a:t>
            </a:r>
          </a:p>
          <a:p>
            <a:r>
              <a:rPr lang="en-GB" dirty="0" err="1">
                <a:solidFill>
                  <a:schemeClr val="accent6">
                    <a:lumMod val="50000"/>
                  </a:schemeClr>
                </a:solidFill>
              </a:rPr>
              <a:t>Linac</a:t>
            </a:r>
            <a:r>
              <a:rPr lang="en-GB" dirty="0">
                <a:solidFill>
                  <a:schemeClr val="accent6">
                    <a:lumMod val="50000"/>
                  </a:schemeClr>
                </a:solidFill>
              </a:rPr>
              <a:t> Wall</a:t>
            </a:r>
          </a:p>
          <a:p>
            <a:r>
              <a:rPr lang="en-GB" dirty="0">
                <a:solidFill>
                  <a:schemeClr val="accent6">
                    <a:lumMod val="50000"/>
                  </a:schemeClr>
                </a:solidFill>
              </a:rPr>
              <a:t>SW Distribution Board</a:t>
            </a:r>
          </a:p>
          <a:p>
            <a:r>
              <a:rPr lang="en-GB" dirty="0">
                <a:solidFill>
                  <a:schemeClr val="accent6">
                    <a:lumMod val="50000"/>
                  </a:schemeClr>
                </a:solidFill>
              </a:rPr>
              <a:t>Steel Door to MICE </a:t>
            </a:r>
            <a:r>
              <a:rPr lang="en-GB" dirty="0" smtClean="0">
                <a:solidFill>
                  <a:schemeClr val="accent6">
                    <a:lumMod val="50000"/>
                  </a:schemeClr>
                </a:solidFill>
              </a:rPr>
              <a:t>Hall</a:t>
            </a:r>
          </a:p>
          <a:p>
            <a:r>
              <a:rPr lang="en-GB" dirty="0" smtClean="0">
                <a:solidFill>
                  <a:schemeClr val="accent6">
                    <a:lumMod val="50000"/>
                  </a:schemeClr>
                </a:solidFill>
              </a:rPr>
              <a:t>North Mezzanine</a:t>
            </a:r>
            <a:endParaRPr lang="en-GB" dirty="0">
              <a:solidFill>
                <a:schemeClr val="accent6">
                  <a:lumMod val="50000"/>
                </a:schemeClr>
              </a:solidFill>
            </a:endParaRPr>
          </a:p>
        </p:txBody>
      </p:sp>
      <p:sp>
        <p:nvSpPr>
          <p:cNvPr id="10" name="TextBox 9"/>
          <p:cNvSpPr txBox="1"/>
          <p:nvPr/>
        </p:nvSpPr>
        <p:spPr>
          <a:xfrm>
            <a:off x="4716016" y="1735063"/>
            <a:ext cx="3088019" cy="2585323"/>
          </a:xfrm>
          <a:prstGeom prst="rect">
            <a:avLst/>
          </a:prstGeom>
          <a:noFill/>
        </p:spPr>
        <p:txBody>
          <a:bodyPr wrap="square" rtlCol="0">
            <a:spAutoFit/>
          </a:bodyPr>
          <a:lstStyle/>
          <a:p>
            <a:r>
              <a:rPr lang="en-GB" b="1" dirty="0" smtClean="0">
                <a:solidFill>
                  <a:schemeClr val="accent6">
                    <a:lumMod val="50000"/>
                  </a:schemeClr>
                </a:solidFill>
              </a:rPr>
              <a:t>Non - Ferrous Components</a:t>
            </a:r>
          </a:p>
          <a:p>
            <a:endParaRPr lang="en-GB" dirty="0">
              <a:solidFill>
                <a:schemeClr val="accent6">
                  <a:lumMod val="50000"/>
                </a:schemeClr>
              </a:solidFill>
            </a:endParaRPr>
          </a:p>
          <a:p>
            <a:r>
              <a:rPr lang="en-GB" dirty="0">
                <a:solidFill>
                  <a:schemeClr val="accent6">
                    <a:lumMod val="50000"/>
                  </a:schemeClr>
                </a:solidFill>
              </a:rPr>
              <a:t>Hall Floor</a:t>
            </a:r>
          </a:p>
          <a:p>
            <a:r>
              <a:rPr lang="en-GB" dirty="0">
                <a:solidFill>
                  <a:schemeClr val="accent6">
                    <a:lumMod val="50000"/>
                  </a:schemeClr>
                </a:solidFill>
              </a:rPr>
              <a:t>Hall Roof</a:t>
            </a:r>
          </a:p>
          <a:p>
            <a:r>
              <a:rPr lang="en-GB" dirty="0">
                <a:solidFill>
                  <a:schemeClr val="accent6">
                    <a:lumMod val="50000"/>
                  </a:schemeClr>
                </a:solidFill>
              </a:rPr>
              <a:t>Hall Walls</a:t>
            </a:r>
          </a:p>
          <a:p>
            <a:r>
              <a:rPr lang="en-GB" dirty="0">
                <a:solidFill>
                  <a:schemeClr val="accent6">
                    <a:lumMod val="50000"/>
                  </a:schemeClr>
                </a:solidFill>
              </a:rPr>
              <a:t>Solenoids Step IV (S-mode)</a:t>
            </a:r>
          </a:p>
          <a:p>
            <a:r>
              <a:rPr lang="en-GB" dirty="0">
                <a:solidFill>
                  <a:schemeClr val="accent6">
                    <a:lumMod val="50000"/>
                  </a:schemeClr>
                </a:solidFill>
              </a:rPr>
              <a:t>Solenoids Step VI (S-mode)</a:t>
            </a:r>
          </a:p>
          <a:p>
            <a:r>
              <a:rPr lang="en-GB" dirty="0">
                <a:solidFill>
                  <a:schemeClr val="accent6">
                    <a:lumMod val="50000"/>
                  </a:schemeClr>
                </a:solidFill>
              </a:rPr>
              <a:t>Cellar</a:t>
            </a:r>
          </a:p>
          <a:p>
            <a:r>
              <a:rPr lang="en-GB" dirty="0" smtClean="0">
                <a:solidFill>
                  <a:schemeClr val="accent6">
                    <a:lumMod val="50000"/>
                  </a:schemeClr>
                </a:solidFill>
              </a:rPr>
              <a:t>Trench</a:t>
            </a:r>
          </a:p>
        </p:txBody>
      </p:sp>
    </p:spTree>
    <p:extLst>
      <p:ext uri="{BB962C8B-B14F-4D97-AF65-F5344CB8AC3E}">
        <p14:creationId xmlns:p14="http://schemas.microsoft.com/office/powerpoint/2010/main" val="25184787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What we wish to add to the model</a:t>
            </a:r>
            <a:endParaRPr lang="en-GB" sz="2800" b="1" dirty="0"/>
          </a:p>
        </p:txBody>
      </p:sp>
      <p:sp>
        <p:nvSpPr>
          <p:cNvPr id="3" name="Content Placeholder 2"/>
          <p:cNvSpPr>
            <a:spLocks noGrp="1"/>
          </p:cNvSpPr>
          <p:nvPr>
            <p:ph idx="1"/>
          </p:nvPr>
        </p:nvSpPr>
        <p:spPr/>
        <p:txBody>
          <a:bodyPr/>
          <a:lstStyle/>
          <a:p>
            <a:r>
              <a:rPr lang="en-GB" dirty="0" smtClean="0"/>
              <a:t>Screenshot</a:t>
            </a:r>
          </a:p>
          <a:p>
            <a:endParaRPr lang="en-GB"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6</a:t>
            </a:fld>
            <a:endParaRPr lang="en-US"/>
          </a:p>
        </p:txBody>
      </p:sp>
      <p:sp>
        <p:nvSpPr>
          <p:cNvPr id="7" name="TextBox 6"/>
          <p:cNvSpPr txBox="1"/>
          <p:nvPr/>
        </p:nvSpPr>
        <p:spPr>
          <a:xfrm>
            <a:off x="547876" y="1735063"/>
            <a:ext cx="3592076" cy="2862322"/>
          </a:xfrm>
          <a:prstGeom prst="rect">
            <a:avLst/>
          </a:prstGeom>
          <a:noFill/>
        </p:spPr>
        <p:txBody>
          <a:bodyPr wrap="square" rtlCol="0">
            <a:spAutoFit/>
          </a:bodyPr>
          <a:lstStyle/>
          <a:p>
            <a:r>
              <a:rPr lang="en-GB" b="1" dirty="0" smtClean="0">
                <a:solidFill>
                  <a:schemeClr val="accent6">
                    <a:lumMod val="50000"/>
                  </a:schemeClr>
                </a:solidFill>
              </a:rPr>
              <a:t>Ferrous Components</a:t>
            </a:r>
          </a:p>
          <a:p>
            <a:endParaRPr lang="en-GB" dirty="0">
              <a:solidFill>
                <a:schemeClr val="accent6">
                  <a:lumMod val="50000"/>
                </a:schemeClr>
              </a:solidFill>
            </a:endParaRPr>
          </a:p>
          <a:p>
            <a:r>
              <a:rPr lang="en-GB" dirty="0">
                <a:solidFill>
                  <a:schemeClr val="accent6">
                    <a:lumMod val="50000"/>
                  </a:schemeClr>
                </a:solidFill>
              </a:rPr>
              <a:t>South </a:t>
            </a:r>
            <a:r>
              <a:rPr lang="en-GB" dirty="0" err="1">
                <a:solidFill>
                  <a:schemeClr val="accent6">
                    <a:lumMod val="50000"/>
                  </a:schemeClr>
                </a:solidFill>
              </a:rPr>
              <a:t>Mezz</a:t>
            </a:r>
            <a:r>
              <a:rPr lang="en-GB" dirty="0">
                <a:solidFill>
                  <a:schemeClr val="accent6">
                    <a:lumMod val="50000"/>
                  </a:schemeClr>
                </a:solidFill>
              </a:rPr>
              <a:t> Stairs</a:t>
            </a:r>
          </a:p>
          <a:p>
            <a:r>
              <a:rPr lang="en-GB" dirty="0">
                <a:solidFill>
                  <a:schemeClr val="accent6">
                    <a:lumMod val="50000"/>
                  </a:schemeClr>
                </a:solidFill>
              </a:rPr>
              <a:t>PPS Cages (may not be possible)</a:t>
            </a:r>
          </a:p>
          <a:p>
            <a:r>
              <a:rPr lang="en-GB" dirty="0">
                <a:solidFill>
                  <a:schemeClr val="accent6">
                    <a:lumMod val="50000"/>
                  </a:schemeClr>
                </a:solidFill>
              </a:rPr>
              <a:t>Flooring above the trench</a:t>
            </a:r>
          </a:p>
          <a:p>
            <a:r>
              <a:rPr lang="en-GB" dirty="0">
                <a:solidFill>
                  <a:schemeClr val="accent6">
                    <a:lumMod val="50000"/>
                  </a:schemeClr>
                </a:solidFill>
              </a:rPr>
              <a:t>False Floor Behind North Shield </a:t>
            </a:r>
            <a:r>
              <a:rPr lang="en-GB" dirty="0" smtClean="0">
                <a:solidFill>
                  <a:schemeClr val="accent6">
                    <a:lumMod val="50000"/>
                  </a:schemeClr>
                </a:solidFill>
              </a:rPr>
              <a:t>Wall (Almost Done!)</a:t>
            </a:r>
            <a:endParaRPr lang="en-GB" dirty="0">
              <a:solidFill>
                <a:schemeClr val="accent6">
                  <a:lumMod val="50000"/>
                </a:schemeClr>
              </a:solidFill>
            </a:endParaRPr>
          </a:p>
          <a:p>
            <a:r>
              <a:rPr lang="en-GB" dirty="0">
                <a:solidFill>
                  <a:schemeClr val="accent6">
                    <a:lumMod val="50000"/>
                  </a:schemeClr>
                </a:solidFill>
              </a:rPr>
              <a:t>Quad Bases and Floor plate</a:t>
            </a:r>
          </a:p>
          <a:p>
            <a:r>
              <a:rPr lang="en-GB" dirty="0">
                <a:solidFill>
                  <a:schemeClr val="accent6">
                    <a:lumMod val="50000"/>
                  </a:schemeClr>
                </a:solidFill>
              </a:rPr>
              <a:t>West Wall </a:t>
            </a:r>
            <a:r>
              <a:rPr lang="en-GB" dirty="0" smtClean="0">
                <a:solidFill>
                  <a:schemeClr val="accent6">
                    <a:lumMod val="50000"/>
                  </a:schemeClr>
                </a:solidFill>
              </a:rPr>
              <a:t>Stairs</a:t>
            </a:r>
          </a:p>
          <a:p>
            <a:r>
              <a:rPr lang="en-GB" dirty="0" smtClean="0">
                <a:solidFill>
                  <a:schemeClr val="accent6">
                    <a:lumMod val="50000"/>
                  </a:schemeClr>
                </a:solidFill>
              </a:rPr>
              <a:t>Steel Framework?</a:t>
            </a:r>
            <a:endParaRPr lang="en-GB" dirty="0">
              <a:solidFill>
                <a:schemeClr val="accent6">
                  <a:lumMod val="50000"/>
                </a:schemeClr>
              </a:solidFill>
            </a:endParaRPr>
          </a:p>
        </p:txBody>
      </p:sp>
      <p:sp>
        <p:nvSpPr>
          <p:cNvPr id="8" name="TextBox 7"/>
          <p:cNvSpPr txBox="1"/>
          <p:nvPr/>
        </p:nvSpPr>
        <p:spPr>
          <a:xfrm>
            <a:off x="4716016" y="1735063"/>
            <a:ext cx="3088019" cy="2585323"/>
          </a:xfrm>
          <a:prstGeom prst="rect">
            <a:avLst/>
          </a:prstGeom>
          <a:noFill/>
        </p:spPr>
        <p:txBody>
          <a:bodyPr wrap="square" rtlCol="0">
            <a:spAutoFit/>
          </a:bodyPr>
          <a:lstStyle/>
          <a:p>
            <a:r>
              <a:rPr lang="en-GB" b="1" dirty="0" smtClean="0">
                <a:solidFill>
                  <a:schemeClr val="accent6">
                    <a:lumMod val="50000"/>
                  </a:schemeClr>
                </a:solidFill>
              </a:rPr>
              <a:t>Non - Ferrous Components</a:t>
            </a:r>
          </a:p>
          <a:p>
            <a:endParaRPr lang="en-GB" dirty="0">
              <a:solidFill>
                <a:schemeClr val="accent6">
                  <a:lumMod val="50000"/>
                </a:schemeClr>
              </a:solidFill>
            </a:endParaRPr>
          </a:p>
          <a:p>
            <a:r>
              <a:rPr lang="en-GB" dirty="0">
                <a:solidFill>
                  <a:schemeClr val="accent6">
                    <a:lumMod val="50000"/>
                  </a:schemeClr>
                </a:solidFill>
              </a:rPr>
              <a:t>Outline of MLCR</a:t>
            </a:r>
          </a:p>
          <a:p>
            <a:r>
              <a:rPr lang="en-GB" dirty="0">
                <a:solidFill>
                  <a:schemeClr val="accent6">
                    <a:lumMod val="50000"/>
                  </a:schemeClr>
                </a:solidFill>
              </a:rPr>
              <a:t>Outline of ISIS </a:t>
            </a:r>
            <a:r>
              <a:rPr lang="en-GB" dirty="0" smtClean="0">
                <a:solidFill>
                  <a:schemeClr val="accent6">
                    <a:lumMod val="50000"/>
                  </a:schemeClr>
                </a:solidFill>
              </a:rPr>
              <a:t>CR </a:t>
            </a:r>
          </a:p>
          <a:p>
            <a:r>
              <a:rPr lang="en-GB" dirty="0" smtClean="0">
                <a:solidFill>
                  <a:schemeClr val="accent6">
                    <a:lumMod val="50000"/>
                  </a:schemeClr>
                </a:solidFill>
              </a:rPr>
              <a:t>(Basically South End structures)</a:t>
            </a:r>
          </a:p>
          <a:p>
            <a:endParaRPr lang="en-GB" dirty="0">
              <a:solidFill>
                <a:schemeClr val="accent6">
                  <a:lumMod val="50000"/>
                </a:schemeClr>
              </a:solidFill>
            </a:endParaRPr>
          </a:p>
          <a:p>
            <a:r>
              <a:rPr lang="en-GB" dirty="0">
                <a:solidFill>
                  <a:schemeClr val="accent6">
                    <a:lumMod val="50000"/>
                  </a:schemeClr>
                </a:solidFill>
              </a:rPr>
              <a:t>Solenoids Step IV (F-mode)</a:t>
            </a:r>
          </a:p>
          <a:p>
            <a:r>
              <a:rPr lang="en-GB" dirty="0">
                <a:solidFill>
                  <a:schemeClr val="accent6">
                    <a:lumMod val="50000"/>
                  </a:schemeClr>
                </a:solidFill>
              </a:rPr>
              <a:t>Solenoids Step VI (F-mode)</a:t>
            </a:r>
          </a:p>
        </p:txBody>
      </p:sp>
    </p:spTree>
    <p:extLst>
      <p:ext uri="{BB962C8B-B14F-4D97-AF65-F5344CB8AC3E}">
        <p14:creationId xmlns:p14="http://schemas.microsoft.com/office/powerpoint/2010/main" val="2531980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Model of the MICE Hall</a:t>
            </a:r>
            <a:endParaRPr lang="en-GB" sz="2800" b="1" dirty="0"/>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7</a:t>
            </a:fld>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0298" r="18806"/>
          <a:stretch/>
        </p:blipFill>
        <p:spPr>
          <a:xfrm>
            <a:off x="622592" y="980728"/>
            <a:ext cx="7981856" cy="5400000"/>
          </a:xfrm>
          <a:prstGeom prst="rect">
            <a:avLst/>
          </a:prstGeom>
        </p:spPr>
      </p:pic>
    </p:spTree>
    <p:extLst>
      <p:ext uri="{BB962C8B-B14F-4D97-AF65-F5344CB8AC3E}">
        <p14:creationId xmlns:p14="http://schemas.microsoft.com/office/powerpoint/2010/main" val="3806373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Validating the Model</a:t>
            </a:r>
            <a:endParaRPr lang="en-GB" sz="2800" b="1" dirty="0"/>
          </a:p>
        </p:txBody>
      </p:sp>
      <p:sp>
        <p:nvSpPr>
          <p:cNvPr id="3" name="Content Placeholder 2"/>
          <p:cNvSpPr>
            <a:spLocks noGrp="1"/>
          </p:cNvSpPr>
          <p:nvPr>
            <p:ph idx="1"/>
          </p:nvPr>
        </p:nvSpPr>
        <p:spPr/>
        <p:txBody>
          <a:bodyPr/>
          <a:lstStyle/>
          <a:p>
            <a:r>
              <a:rPr lang="en-GB" dirty="0" smtClean="0"/>
              <a:t>	How (when) will we know that the model is giving us results that we can trust?</a:t>
            </a:r>
          </a:p>
          <a:p>
            <a:endParaRPr lang="en-GB" sz="1600" dirty="0"/>
          </a:p>
          <a:p>
            <a:r>
              <a:rPr lang="en-GB" dirty="0" smtClean="0"/>
              <a:t>	This </a:t>
            </a:r>
            <a:r>
              <a:rPr lang="en-GB" dirty="0"/>
              <a:t>is a good </a:t>
            </a:r>
            <a:r>
              <a:rPr lang="en-GB" dirty="0" smtClean="0"/>
              <a:t>question…but I don’t yet have all the answers to this.</a:t>
            </a:r>
          </a:p>
          <a:p>
            <a:endParaRPr lang="en-GB" sz="1600" dirty="0"/>
          </a:p>
          <a:p>
            <a:r>
              <a:rPr lang="en-GB" dirty="0" smtClean="0"/>
              <a:t>	I don’t think that this is a black and white issue – I think the model will go through a series of refinements (and sub models) which will allow us to improve on the model over time.</a:t>
            </a:r>
          </a:p>
          <a:p>
            <a:endParaRPr lang="en-GB" sz="1600" dirty="0"/>
          </a:p>
          <a:p>
            <a:r>
              <a:rPr lang="en-GB" dirty="0" smtClean="0"/>
              <a:t>	The model is currently under version control, so old models can be revisited and </a:t>
            </a:r>
            <a:r>
              <a:rPr lang="en-GB" dirty="0" smtClean="0"/>
              <a:t>checked as improvements are made. </a:t>
            </a:r>
            <a:r>
              <a:rPr lang="en-GB" dirty="0" smtClean="0"/>
              <a:t>These revisions are stored publicly on ‘Launchpad’.</a:t>
            </a:r>
          </a:p>
          <a:p>
            <a:endParaRPr lang="en-GB" sz="1600" dirty="0" smtClean="0">
              <a:hlinkClick r:id="rId2"/>
            </a:endParaRPr>
          </a:p>
          <a:p>
            <a:pPr marL="457200" lvl="1" indent="0">
              <a:buNone/>
            </a:pPr>
            <a:r>
              <a:rPr lang="en-GB" sz="1800" dirty="0" smtClean="0">
                <a:hlinkClick r:id="rId2"/>
              </a:rPr>
              <a:t>https</a:t>
            </a:r>
            <a:r>
              <a:rPr lang="en-GB" sz="1800" dirty="0">
                <a:hlinkClick r:id="rId2"/>
              </a:rPr>
              <a:t>://launchpad.net/micehalloperaproject</a:t>
            </a:r>
            <a:endParaRPr lang="en-GB" sz="1800" dirty="0"/>
          </a:p>
          <a:p>
            <a:endParaRPr lang="en-GB" dirty="0" smtClean="0"/>
          </a:p>
          <a:p>
            <a:endParaRPr lang="en-GB" dirty="0"/>
          </a:p>
          <a:p>
            <a:r>
              <a:rPr lang="en-GB" dirty="0"/>
              <a:t> </a:t>
            </a:r>
            <a:r>
              <a:rPr lang="en-GB" dirty="0" smtClean="0"/>
              <a:t>	</a:t>
            </a:r>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8</a:t>
            </a:fld>
            <a:endParaRPr lang="en-US" dirty="0"/>
          </a:p>
        </p:txBody>
      </p:sp>
    </p:spTree>
    <p:extLst>
      <p:ext uri="{BB962C8B-B14F-4D97-AF65-F5344CB8AC3E}">
        <p14:creationId xmlns:p14="http://schemas.microsoft.com/office/powerpoint/2010/main" val="960541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Validating the Model</a:t>
            </a:r>
            <a:endParaRPr lang="en-GB" sz="2800" b="1" dirty="0"/>
          </a:p>
        </p:txBody>
      </p:sp>
      <p:sp>
        <p:nvSpPr>
          <p:cNvPr id="3" name="Content Placeholder 2"/>
          <p:cNvSpPr>
            <a:spLocks noGrp="1"/>
          </p:cNvSpPr>
          <p:nvPr>
            <p:ph idx="1"/>
          </p:nvPr>
        </p:nvSpPr>
        <p:spPr>
          <a:xfrm>
            <a:off x="313184" y="980728"/>
            <a:ext cx="8507288" cy="5544616"/>
          </a:xfrm>
        </p:spPr>
        <p:txBody>
          <a:bodyPr/>
          <a:lstStyle/>
          <a:p>
            <a:r>
              <a:rPr lang="en-GB" dirty="0" smtClean="0"/>
              <a:t>	</a:t>
            </a:r>
            <a:r>
              <a:rPr lang="en-GB" dirty="0"/>
              <a:t>We are taking a proactive approach though to ensuring that the model is as representative as possible.</a:t>
            </a:r>
          </a:p>
          <a:p>
            <a:endParaRPr lang="en-GB" dirty="0" smtClean="0"/>
          </a:p>
          <a:p>
            <a:pPr>
              <a:buFont typeface="Arial" pitchFamily="34" charset="0"/>
              <a:buChar char="•"/>
            </a:pPr>
            <a:r>
              <a:rPr lang="en-GB" dirty="0" smtClean="0"/>
              <a:t>Geometry is taken from technical drawings of the MICE Hall and is as representative as possible within the meshing limitations discussed earlier</a:t>
            </a:r>
          </a:p>
          <a:p>
            <a:pPr>
              <a:buFont typeface="Arial" pitchFamily="34" charset="0"/>
              <a:buChar char="•"/>
            </a:pPr>
            <a:endParaRPr lang="en-GB" sz="1200" dirty="0"/>
          </a:p>
          <a:p>
            <a:pPr>
              <a:buFont typeface="Arial" pitchFamily="34" charset="0"/>
              <a:buChar char="•"/>
            </a:pPr>
            <a:r>
              <a:rPr lang="en-GB" dirty="0" smtClean="0"/>
              <a:t>This process is then cross-checked. OPERA outputs a .sat file (CAD) which is then checked against the original drawings for discrepancies.</a:t>
            </a:r>
          </a:p>
          <a:p>
            <a:pPr>
              <a:buFont typeface="Arial" pitchFamily="34" charset="0"/>
              <a:buChar char="•"/>
            </a:pPr>
            <a:endParaRPr lang="en-GB" sz="1200" dirty="0"/>
          </a:p>
          <a:p>
            <a:pPr>
              <a:buFont typeface="Arial" pitchFamily="34" charset="0"/>
              <a:buChar char="•"/>
            </a:pPr>
            <a:r>
              <a:rPr lang="en-GB" dirty="0" smtClean="0"/>
              <a:t>As long as discrepancies are smaller than meshing resolution then we are ok.</a:t>
            </a:r>
          </a:p>
          <a:p>
            <a:pPr>
              <a:buFont typeface="Arial" pitchFamily="34" charset="0"/>
              <a:buChar char="•"/>
            </a:pPr>
            <a:endParaRPr lang="en-GB" sz="1200" dirty="0" smtClean="0"/>
          </a:p>
          <a:p>
            <a:pPr>
              <a:buFont typeface="Arial" pitchFamily="34" charset="0"/>
              <a:buChar char="•"/>
            </a:pPr>
            <a:r>
              <a:rPr lang="en-GB" dirty="0" smtClean="0"/>
              <a:t>Using </a:t>
            </a:r>
            <a:r>
              <a:rPr lang="en-GB" dirty="0"/>
              <a:t>other part models that are in existence to check the sanity of the output. Should be in rough agreement.</a:t>
            </a:r>
          </a:p>
          <a:p>
            <a:pPr>
              <a:buFont typeface="Arial" pitchFamily="34" charset="0"/>
              <a:buChar char="•"/>
            </a:pPr>
            <a:endParaRPr lang="en-GB" sz="1200" dirty="0"/>
          </a:p>
          <a:p>
            <a:pPr>
              <a:buFont typeface="Arial" pitchFamily="34" charset="0"/>
              <a:buChar char="•"/>
            </a:pPr>
            <a:r>
              <a:rPr lang="en-GB" dirty="0" smtClean="0"/>
              <a:t>Considering using </a:t>
            </a:r>
            <a:r>
              <a:rPr lang="en-GB" dirty="0"/>
              <a:t>data obtained from experimental tests</a:t>
            </a:r>
            <a:r>
              <a:rPr lang="en-GB" dirty="0" smtClean="0"/>
              <a:t>?</a:t>
            </a:r>
            <a:endParaRPr lang="en-GB" sz="1200" dirty="0"/>
          </a:p>
          <a:p>
            <a:endParaRPr lang="en-GB" sz="1100" dirty="0"/>
          </a:p>
          <a:p>
            <a:r>
              <a:rPr lang="en-GB" sz="1800" dirty="0" smtClean="0"/>
              <a:t>	</a:t>
            </a:r>
            <a:endParaRPr lang="en-GB" sz="1800" dirty="0">
              <a:solidFill>
                <a:schemeClr val="accent6">
                  <a:lumMod val="50000"/>
                </a:schemeClr>
              </a:solidFill>
            </a:endParaRPr>
          </a:p>
        </p:txBody>
      </p:sp>
      <p:sp>
        <p:nvSpPr>
          <p:cNvPr id="4" name="Date Placeholder 3"/>
          <p:cNvSpPr>
            <a:spLocks noGrp="1"/>
          </p:cNvSpPr>
          <p:nvPr>
            <p:ph type="dt" sz="half" idx="10"/>
          </p:nvPr>
        </p:nvSpPr>
        <p:spPr/>
        <p:txBody>
          <a:bodyPr/>
          <a:lstStyle/>
          <a:p>
            <a:r>
              <a:rPr lang="en-US" smtClean="0"/>
              <a:t>17/10/2012</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t>9</a:t>
            </a:fld>
            <a:endParaRPr lang="en-US"/>
          </a:p>
        </p:txBody>
      </p:sp>
    </p:spTree>
    <p:extLst>
      <p:ext uri="{BB962C8B-B14F-4D97-AF65-F5344CB8AC3E}">
        <p14:creationId xmlns:p14="http://schemas.microsoft.com/office/powerpoint/2010/main" val="339318648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CE_Target_001">
  <a:themeElements>
    <a:clrScheme name="">
      <a:dk1>
        <a:srgbClr val="FFFFFF"/>
      </a:dk1>
      <a:lt1>
        <a:srgbClr val="FFFFFF"/>
      </a:lt1>
      <a:dk2>
        <a:srgbClr val="004080"/>
      </a:dk2>
      <a:lt2>
        <a:srgbClr val="004080"/>
      </a:lt2>
      <a:accent1>
        <a:srgbClr val="FFFFFF"/>
      </a:accent1>
      <a:accent2>
        <a:srgbClr val="004080"/>
      </a:accent2>
      <a:accent3>
        <a:srgbClr val="FFFFFF"/>
      </a:accent3>
      <a:accent4>
        <a:srgbClr val="DADADA"/>
      </a:accent4>
      <a:accent5>
        <a:srgbClr val="FFFFFF"/>
      </a:accent5>
      <a:accent6>
        <a:srgbClr val="003973"/>
      </a:accent6>
      <a:hlink>
        <a:srgbClr val="333333"/>
      </a:hlink>
      <a:folHlink>
        <a:srgbClr val="66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usiness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siness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siness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siness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siness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siness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siness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siness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siness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siness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siness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siness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sinesstemplate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sinesstemplate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businesstemplate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businesstemplate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MICE_Target_001</Template>
  <TotalTime>11006</TotalTime>
  <Words>947</Words>
  <Application>Microsoft Office PowerPoint</Application>
  <PresentationFormat>On-screen Show (4:3)</PresentationFormat>
  <Paragraphs>253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MICE_Target_001</vt:lpstr>
      <vt:lpstr>Magnetic Modelling</vt:lpstr>
      <vt:lpstr>Introduction</vt:lpstr>
      <vt:lpstr>Contents</vt:lpstr>
      <vt:lpstr>The Modeller</vt:lpstr>
      <vt:lpstr>What is in the Model?</vt:lpstr>
      <vt:lpstr>What we wish to add to the model</vt:lpstr>
      <vt:lpstr>Model of the MICE Hall</vt:lpstr>
      <vt:lpstr>Validating the Model</vt:lpstr>
      <vt:lpstr>Validating the Model</vt:lpstr>
      <vt:lpstr>Validating the Model</vt:lpstr>
      <vt:lpstr>Using the Hall model.</vt:lpstr>
      <vt:lpstr>Using the Hall model.</vt:lpstr>
      <vt:lpstr>What do we want to model?</vt:lpstr>
      <vt:lpstr>Examples of Output from the Model</vt:lpstr>
      <vt:lpstr>Overview of Hall – 15000 gauss</vt:lpstr>
      <vt:lpstr>Overview of Hall – 5000 gauss</vt:lpstr>
      <vt:lpstr>Overview of Hall – 1000 gauss</vt:lpstr>
      <vt:lpstr>West Wall Example</vt:lpstr>
      <vt:lpstr>West Wall Example</vt:lpstr>
      <vt:lpstr>Q9</vt:lpstr>
      <vt:lpstr>South Wall</vt:lpstr>
      <vt:lpstr>Time and Motion…</vt:lpstr>
      <vt:lpstr>Conclusions</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MICE Target</dc:title>
  <dc:creator>Valued Acer Customer</dc:creator>
  <cp:lastModifiedBy>Paul Smith</cp:lastModifiedBy>
  <cp:revision>63</cp:revision>
  <dcterms:created xsi:type="dcterms:W3CDTF">2012-06-15T10:29:14Z</dcterms:created>
  <dcterms:modified xsi:type="dcterms:W3CDTF">2012-10-17T08:55:36Z</dcterms:modified>
</cp:coreProperties>
</file>