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68" r:id="rId3"/>
    <p:sldId id="269" r:id="rId4"/>
    <p:sldId id="273" r:id="rId5"/>
    <p:sldId id="274" r:id="rId6"/>
    <p:sldId id="272" r:id="rId7"/>
    <p:sldId id="276" r:id="rId8"/>
    <p:sldId id="277" r:id="rId9"/>
    <p:sldId id="278" r:id="rId10"/>
    <p:sldId id="279" r:id="rId11"/>
    <p:sldId id="306" r:id="rId12"/>
    <p:sldId id="304" r:id="rId13"/>
    <p:sldId id="297" r:id="rId14"/>
    <p:sldId id="311" r:id="rId15"/>
    <p:sldId id="301" r:id="rId16"/>
    <p:sldId id="302" r:id="rId17"/>
    <p:sldId id="303" r:id="rId18"/>
    <p:sldId id="299" r:id="rId19"/>
    <p:sldId id="300" r:id="rId20"/>
    <p:sldId id="283" r:id="rId21"/>
    <p:sldId id="295" r:id="rId22"/>
    <p:sldId id="296" r:id="rId23"/>
    <p:sldId id="305" r:id="rId24"/>
    <p:sldId id="307" r:id="rId25"/>
    <p:sldId id="316" r:id="rId26"/>
    <p:sldId id="309" r:id="rId27"/>
    <p:sldId id="310" r:id="rId28"/>
    <p:sldId id="312" r:id="rId29"/>
    <p:sldId id="313" r:id="rId30"/>
    <p:sldId id="314" r:id="rId31"/>
    <p:sldId id="315" r:id="rId32"/>
    <p:sldId id="318" r:id="rId33"/>
    <p:sldId id="319" r:id="rId34"/>
    <p:sldId id="293" r:id="rId35"/>
    <p:sldId id="324" r:id="rId36"/>
    <p:sldId id="321" r:id="rId37"/>
    <p:sldId id="320" r:id="rId38"/>
    <p:sldId id="322" r:id="rId39"/>
    <p:sldId id="323" r:id="rId40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8000"/>
    <a:srgbClr val="0000CC"/>
    <a:srgbClr val="D2A000"/>
    <a:srgbClr val="000066"/>
    <a:srgbClr val="DFDF67"/>
    <a:srgbClr val="E46E62"/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9" autoAdjust="0"/>
    <p:restoredTop sz="93861" autoAdjust="0"/>
  </p:normalViewPr>
  <p:slideViewPr>
    <p:cSldViewPr>
      <p:cViewPr varScale="1">
        <p:scale>
          <a:sx n="87" d="100"/>
          <a:sy n="87" d="100"/>
        </p:scale>
        <p:origin x="-7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58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328" y="-90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D78C16CD-D54B-41EB-837A-5163F85CB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1" tIns="47636" rIns="95271" bIns="47636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F874A82-57A5-4F17-8BEC-436EBC9AF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74A82-57A5-4F17-8BEC-436EBC9AFF5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rgbClr val="0000C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187624" y="378904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Holger Witte</a:t>
            </a:r>
            <a:br>
              <a:rPr lang="en-US" dirty="0" smtClean="0"/>
            </a:br>
            <a:r>
              <a:rPr lang="en-US" dirty="0" smtClean="0"/>
              <a:t>Brookhaven National Laboratory</a:t>
            </a:r>
          </a:p>
          <a:p>
            <a:pPr algn="ctr"/>
            <a:r>
              <a:rPr lang="en-GB" dirty="0" smtClean="0"/>
              <a:t>Advanced Accelerator Group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052736"/>
            <a:ext cx="8640762" cy="554461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4243387" cy="5668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175" y="928670"/>
            <a:ext cx="4244975" cy="566868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572428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596" y="1854184"/>
            <a:ext cx="4040188" cy="4743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16421" y="121442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21" y="1854184"/>
            <a:ext cx="4041775" cy="47431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E179E-7030-423B-B2E4-34A8AF74E2E1}" type="datetime3">
              <a:rPr lang="en-US" smtClean="0"/>
              <a:pPr>
                <a:defRPr/>
              </a:pPr>
              <a:t>16 October 2012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CF905-16CB-4039-92F8-AB7F290E7F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86676" cy="7143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28670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28670"/>
            <a:ext cx="3008313" cy="5197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37274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2">
              <a:lumMod val="60000"/>
              <a:lumOff val="4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4008"/>
            <a:ext cx="6552852" cy="77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00124"/>
            <a:ext cx="8640762" cy="559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87816" y="658100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AFCA94-79BA-4EED-9481-9B9914E163B8}" type="slidenum">
              <a:rPr lang="en-GB" sz="1200" smtClean="0"/>
              <a:pPr algn="r"/>
              <a:t>‹#›</a:t>
            </a:fld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chemeClr val="accent2">
              <a:lumMod val="60000"/>
              <a:lumOff val="40000"/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581001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3F45E553-31A9-4135-A6D0-2E31EA44CC11}" type="datetime3">
              <a:rPr lang="en-US" sz="1200" smtClean="0"/>
              <a:pPr algn="l"/>
              <a:t>16 October 2012</a:t>
            </a:fld>
            <a:endParaRPr lang="en-GB" sz="1200" dirty="0"/>
          </a:p>
        </p:txBody>
      </p:sp>
      <p:pic>
        <p:nvPicPr>
          <p:cNvPr id="3" name="Picture 3" descr="C:\Users\Holger\Desktop\BNL Logo\Logo_SmallTransparent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732240" y="3438"/>
            <a:ext cx="2411760" cy="88309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059" r:id="rId1"/>
    <p:sldLayoutId id="2147485049" r:id="rId2"/>
    <p:sldLayoutId id="2147485051" r:id="rId3"/>
    <p:sldLayoutId id="2147485052" r:id="rId4"/>
    <p:sldLayoutId id="2147485053" r:id="rId5"/>
    <p:sldLayoutId id="2147485054" r:id="rId6"/>
    <p:sldLayoutId id="2147485055" r:id="rId7"/>
    <p:sldLayoutId id="2147485056" r:id="rId8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C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rgbClr val="0000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2160239"/>
          </a:xfrm>
        </p:spPr>
        <p:txBody>
          <a:bodyPr/>
          <a:lstStyle/>
          <a:p>
            <a:r>
              <a:rPr lang="en-GB" dirty="0" smtClean="0"/>
              <a:t>Step IV &amp; VI: Local Flux Return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Fringe Field</a:t>
            </a:r>
            <a:endParaRPr lang="en-GB" dirty="0"/>
          </a:p>
        </p:txBody>
      </p:sp>
      <p:pic>
        <p:nvPicPr>
          <p:cNvPr id="8" name="Picture 2" descr="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5830"/>
          <a:stretch>
            <a:fillRect/>
          </a:stretch>
        </p:blipFill>
        <p:spPr bwMode="auto">
          <a:xfrm>
            <a:off x="611560" y="1124744"/>
            <a:ext cx="7848872" cy="5215365"/>
          </a:xfrm>
          <a:prstGeom prst="rect">
            <a:avLst/>
          </a:prstGeom>
          <a:noFill/>
        </p:spPr>
      </p:pic>
      <p:pic>
        <p:nvPicPr>
          <p:cNvPr id="5" name="Picture 4" descr=" 7172"/>
          <p:cNvPicPr>
            <a:picLocks noChangeAspect="1" noChangeArrowheads="1"/>
          </p:cNvPicPr>
          <p:nvPr/>
        </p:nvPicPr>
        <p:blipFill>
          <a:blip r:embed="rId3" cstate="print"/>
          <a:srcRect r="20856"/>
          <a:stretch>
            <a:fillRect/>
          </a:stretch>
        </p:blipFill>
        <p:spPr bwMode="auto">
          <a:xfrm>
            <a:off x="323527" y="1124745"/>
            <a:ext cx="8496942" cy="5290549"/>
          </a:xfrm>
          <a:prstGeom prst="rect">
            <a:avLst/>
          </a:prstGeom>
          <a:noFill/>
        </p:spPr>
      </p:pic>
      <p:pic>
        <p:nvPicPr>
          <p:cNvPr id="6" name="Picture 5" descr=" 7173"/>
          <p:cNvPicPr>
            <a:picLocks noChangeAspect="1" noChangeArrowheads="1"/>
          </p:cNvPicPr>
          <p:nvPr/>
        </p:nvPicPr>
        <p:blipFill>
          <a:blip r:embed="rId4" cstate="print"/>
          <a:srcRect r="21146"/>
          <a:stretch>
            <a:fillRect/>
          </a:stretch>
        </p:blipFill>
        <p:spPr bwMode="auto">
          <a:xfrm>
            <a:off x="251520" y="980729"/>
            <a:ext cx="8641919" cy="5400599"/>
          </a:xfrm>
          <a:prstGeom prst="rect">
            <a:avLst/>
          </a:prstGeom>
          <a:noFill/>
        </p:spPr>
      </p:pic>
      <p:pic>
        <p:nvPicPr>
          <p:cNvPr id="7" name="Picture 3" descr=" 7171"/>
          <p:cNvPicPr>
            <a:picLocks noChangeAspect="1" noChangeArrowheads="1"/>
          </p:cNvPicPr>
          <p:nvPr/>
        </p:nvPicPr>
        <p:blipFill>
          <a:blip r:embed="rId5" cstate="print"/>
          <a:srcRect r="24933"/>
          <a:stretch>
            <a:fillRect/>
          </a:stretch>
        </p:blipFill>
        <p:spPr bwMode="auto">
          <a:xfrm>
            <a:off x="144017" y="908721"/>
            <a:ext cx="8604447" cy="5648455"/>
          </a:xfrm>
          <a:prstGeom prst="rect">
            <a:avLst/>
          </a:prstGeom>
          <a:noFill/>
        </p:spPr>
      </p:pic>
      <p:sp>
        <p:nvSpPr>
          <p:cNvPr id="9" name="Rectangle 8" descr=" 9"/>
          <p:cNvSpPr/>
          <p:nvPr/>
        </p:nvSpPr>
        <p:spPr>
          <a:xfrm>
            <a:off x="8061042" y="5560776"/>
            <a:ext cx="1043608" cy="100811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308304" y="55892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= 4 m</a:t>
            </a:r>
            <a:endParaRPr lang="en-GB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Fringe Field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9163"/>
          <a:stretch>
            <a:fillRect/>
          </a:stretch>
        </p:blipFill>
        <p:spPr bwMode="auto">
          <a:xfrm>
            <a:off x="395536" y="1052736"/>
            <a:ext cx="8064896" cy="503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2863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Vertical Position: 0.75m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Options for Extension Step VI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3816547" cy="5668682"/>
          </a:xfrm>
        </p:spPr>
        <p:txBody>
          <a:bodyPr/>
          <a:lstStyle/>
          <a:p>
            <a:r>
              <a:rPr lang="en-GB" dirty="0" smtClean="0"/>
              <a:t>MICE Step VI: significantly larger in diameter</a:t>
            </a:r>
          </a:p>
          <a:p>
            <a:pPr lvl="1"/>
            <a:r>
              <a:rPr lang="en-GB" dirty="0" smtClean="0"/>
              <a:t>Coupling coils</a:t>
            </a:r>
          </a:p>
          <a:p>
            <a:pPr lvl="1"/>
            <a:r>
              <a:rPr lang="en-GB" dirty="0" smtClean="0"/>
              <a:t>RF waveguides</a:t>
            </a:r>
          </a:p>
          <a:p>
            <a:r>
              <a:rPr lang="en-GB" dirty="0" smtClean="0"/>
              <a:t>Adaption of scheme possible? </a:t>
            </a:r>
          </a:p>
          <a:p>
            <a:r>
              <a:rPr lang="en-GB" dirty="0" smtClean="0"/>
              <a:t>Ideally: </a:t>
            </a:r>
          </a:p>
          <a:p>
            <a:pPr lvl="1"/>
            <a:r>
              <a:rPr lang="en-GB" dirty="0" smtClean="0"/>
              <a:t>single scheme for both scenarios</a:t>
            </a:r>
          </a:p>
          <a:p>
            <a:pPr lvl="1"/>
            <a:r>
              <a:rPr lang="en-GB" dirty="0" smtClean="0"/>
              <a:t>Or: possibility of modification</a:t>
            </a:r>
          </a:p>
          <a:p>
            <a:endParaRPr lang="en-GB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9380"/>
          <a:stretch>
            <a:fillRect/>
          </a:stretch>
        </p:blipFill>
        <p:spPr bwMode="auto">
          <a:xfrm>
            <a:off x="4283968" y="1124744"/>
            <a:ext cx="4860032" cy="465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to Step VI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509976"/>
            <a:ext cx="8640762" cy="263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2699792" y="2276872"/>
            <a:ext cx="2664296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64088" y="2276872"/>
            <a:ext cx="0" cy="648072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364088" y="2924944"/>
            <a:ext cx="2448272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99792" y="2276872"/>
            <a:ext cx="0" cy="720080"/>
          </a:xfrm>
          <a:prstGeom prst="line">
            <a:avLst/>
          </a:prstGeom>
          <a:ln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683568" y="2996952"/>
            <a:ext cx="2016224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99792" y="5445224"/>
            <a:ext cx="2664296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64088" y="4797152"/>
            <a:ext cx="0" cy="648072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64088" y="4797152"/>
            <a:ext cx="2448272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699792" y="4725144"/>
            <a:ext cx="0" cy="720080"/>
          </a:xfrm>
          <a:prstGeom prst="line">
            <a:avLst/>
          </a:prstGeom>
          <a:ln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683568" y="4725144"/>
            <a:ext cx="2016224" cy="0"/>
          </a:xfrm>
          <a:prstGeom prst="line">
            <a:avLst/>
          </a:prstGeom>
          <a:ln w="63500">
            <a:solidFill>
              <a:srgbClr val="0000CC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7" idx="2"/>
          </p:cNvCxnSpPr>
          <p:nvPr/>
        </p:nvCxnSpPr>
        <p:spPr>
          <a:xfrm flipH="1">
            <a:off x="5364096" y="2059107"/>
            <a:ext cx="1624796" cy="5778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64088" y="1412776"/>
            <a:ext cx="324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Required: closed iron surface </a:t>
            </a:r>
            <a:br>
              <a:rPr lang="en-GB" dirty="0" smtClean="0"/>
            </a:br>
            <a:r>
              <a:rPr lang="en-GB" dirty="0" smtClean="0"/>
              <a:t>in long. direction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Geometry</a:t>
            </a: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662" t="5742" r="19997" b="12428"/>
          <a:stretch>
            <a:fillRect/>
          </a:stretch>
        </p:blipFill>
        <p:spPr bwMode="auto">
          <a:xfrm>
            <a:off x="899592" y="1556792"/>
            <a:ext cx="763284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>
            <a:off x="6444208" y="2276872"/>
            <a:ext cx="1944216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563888" y="1412776"/>
            <a:ext cx="2880320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20272" y="206084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119675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5.6 m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724128" y="1772816"/>
            <a:ext cx="792088" cy="1296144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915816" y="1196752"/>
            <a:ext cx="792088" cy="1296144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156176" y="306896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t=0.1m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2204864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t=0.3m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283968" y="2492896"/>
            <a:ext cx="14401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91880" y="2636912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r=1.8m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3501008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r=1.2m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660232" y="3501008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164288" y="3573016"/>
            <a:ext cx="576064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164288" y="4509120"/>
            <a:ext cx="36004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7405352" y="3928056"/>
            <a:ext cx="319825" cy="1133341"/>
          </a:xfrm>
          <a:custGeom>
            <a:avLst/>
            <a:gdLst>
              <a:gd name="connsiteX0" fmla="*/ 115910 w 319825"/>
              <a:gd name="connsiteY0" fmla="*/ 0 h 1133341"/>
              <a:gd name="connsiteX1" fmla="*/ 244699 w 319825"/>
              <a:gd name="connsiteY1" fmla="*/ 167426 h 1133341"/>
              <a:gd name="connsiteX2" fmla="*/ 309093 w 319825"/>
              <a:gd name="connsiteY2" fmla="*/ 373488 h 1133341"/>
              <a:gd name="connsiteX3" fmla="*/ 309093 w 319825"/>
              <a:gd name="connsiteY3" fmla="*/ 643944 h 1133341"/>
              <a:gd name="connsiteX4" fmla="*/ 257578 w 319825"/>
              <a:gd name="connsiteY4" fmla="*/ 837127 h 1133341"/>
              <a:gd name="connsiteX5" fmla="*/ 128789 w 319825"/>
              <a:gd name="connsiteY5" fmla="*/ 1017431 h 1133341"/>
              <a:gd name="connsiteX6" fmla="*/ 0 w 319825"/>
              <a:gd name="connsiteY6" fmla="*/ 1133341 h 113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825" h="1133341">
                <a:moveTo>
                  <a:pt x="115910" y="0"/>
                </a:moveTo>
                <a:cubicBezTo>
                  <a:pt x="164206" y="52589"/>
                  <a:pt x="212502" y="105178"/>
                  <a:pt x="244699" y="167426"/>
                </a:cubicBezTo>
                <a:cubicBezTo>
                  <a:pt x="276896" y="229674"/>
                  <a:pt x="298361" y="294068"/>
                  <a:pt x="309093" y="373488"/>
                </a:cubicBezTo>
                <a:cubicBezTo>
                  <a:pt x="319825" y="452908"/>
                  <a:pt x="317679" y="566671"/>
                  <a:pt x="309093" y="643944"/>
                </a:cubicBezTo>
                <a:cubicBezTo>
                  <a:pt x="300507" y="721217"/>
                  <a:pt x="287629" y="774879"/>
                  <a:pt x="257578" y="837127"/>
                </a:cubicBezTo>
                <a:cubicBezTo>
                  <a:pt x="227527" y="899375"/>
                  <a:pt x="171719" y="968062"/>
                  <a:pt x="128789" y="1017431"/>
                </a:cubicBezTo>
                <a:cubicBezTo>
                  <a:pt x="85859" y="1066800"/>
                  <a:pt x="105177" y="1071093"/>
                  <a:pt x="0" y="1133341"/>
                </a:cubicBezTo>
              </a:path>
            </a:pathLst>
          </a:custGeom>
          <a:ln w="19050"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7668344" y="4365104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100°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5589240"/>
            <a:ext cx="1539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Weight: 130t </a:t>
            </a:r>
          </a:p>
          <a:p>
            <a:r>
              <a:rPr lang="en-GB" dirty="0" smtClean="0"/>
              <a:t>(both </a:t>
            </a:r>
            <a:r>
              <a:rPr lang="en-GB" dirty="0" err="1" smtClean="0"/>
              <a:t>halfs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Geometry </a:t>
            </a:r>
            <a:endParaRPr lang="en-GB" dirty="0"/>
          </a:p>
        </p:txBody>
      </p:sp>
      <p:pic>
        <p:nvPicPr>
          <p:cNvPr id="7" name="Picture 4" descr="C:\Users\Holger\Desktop\x\MICEStageVISATWithShieldTo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835" t="4520" r="9997"/>
          <a:stretch>
            <a:fillRect/>
          </a:stretch>
        </p:blipFill>
        <p:spPr bwMode="auto">
          <a:xfrm>
            <a:off x="251520" y="1484784"/>
            <a:ext cx="8504627" cy="44167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63888" y="25649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773989" y="25649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26369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Spectrometer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82660" y="262762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Spectrometer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Geometry</a:t>
            </a:r>
            <a:endParaRPr lang="en-GB" dirty="0"/>
          </a:p>
        </p:txBody>
      </p:sp>
      <p:pic>
        <p:nvPicPr>
          <p:cNvPr id="5" name="Picture 2" descr="C:\Users\Holger\Desktop\x\MICEStageVISATWithShiel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028" t="5389" r="7343" b="10188"/>
          <a:stretch>
            <a:fillRect/>
          </a:stretch>
        </p:blipFill>
        <p:spPr bwMode="auto">
          <a:xfrm>
            <a:off x="221136" y="1628800"/>
            <a:ext cx="8922864" cy="37444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594928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Outside faces removed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200 </a:t>
            </a:r>
            <a:r>
              <a:rPr lang="en-GB" dirty="0" err="1" smtClean="0"/>
              <a:t>MeV</a:t>
            </a:r>
            <a:r>
              <a:rPr lang="en-GB" dirty="0" smtClean="0"/>
              <a:t> Flip Mode</a:t>
            </a:r>
            <a:endParaRPr lang="en-GB" dirty="0"/>
          </a:p>
        </p:txBody>
      </p:sp>
      <p:pic>
        <p:nvPicPr>
          <p:cNvPr id="5" name="Picture 2" descr="D:\Personal Files\Science\MICE\2012-09-05 MICE Magnetic Shielding Teclo Update Stage VI\MICEStep6Flip200MeV_FieldR=2pt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730" r="25830"/>
          <a:stretch>
            <a:fillRect/>
          </a:stretch>
        </p:blipFill>
        <p:spPr bwMode="auto">
          <a:xfrm>
            <a:off x="251520" y="1124744"/>
            <a:ext cx="8424936" cy="5002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96336" y="5517232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r=2.5m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5877272"/>
            <a:ext cx="1821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Peak: 5.8 </a:t>
            </a:r>
            <a:r>
              <a:rPr lang="en-GB" dirty="0" err="1" smtClean="0"/>
              <a:t>mT</a:t>
            </a:r>
            <a:endParaRPr lang="en-GB" dirty="0" smtClean="0"/>
          </a:p>
          <a:p>
            <a:r>
              <a:rPr lang="en-GB" dirty="0" smtClean="0"/>
              <a:t>Average: 3 </a:t>
            </a:r>
            <a:r>
              <a:rPr lang="en-GB" dirty="0" err="1" smtClean="0"/>
              <a:t>mT</a:t>
            </a:r>
            <a:r>
              <a:rPr lang="en-GB" dirty="0" smtClean="0"/>
              <a:t>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MICE Step VI – Option 2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4176588" cy="5668682"/>
          </a:xfrm>
        </p:spPr>
        <p:txBody>
          <a:bodyPr/>
          <a:lstStyle/>
          <a:p>
            <a:r>
              <a:rPr lang="en-GB" dirty="0" smtClean="0"/>
              <a:t>Gap in radial direction</a:t>
            </a:r>
          </a:p>
          <a:p>
            <a:pPr lvl="1"/>
            <a:r>
              <a:rPr lang="en-GB" dirty="0" smtClean="0"/>
              <a:t>still continuous flux return path in longitudinal direction</a:t>
            </a:r>
          </a:p>
          <a:p>
            <a:r>
              <a:rPr lang="en-GB" dirty="0" smtClean="0"/>
              <a:t>Shield at different radii</a:t>
            </a:r>
            <a:endParaRPr lang="en-GB" dirty="0" smtClean="0"/>
          </a:p>
          <a:p>
            <a:pPr lvl="1"/>
            <a:r>
              <a:rPr lang="en-GB" dirty="0" err="1" smtClean="0"/>
              <a:t>azimuthal</a:t>
            </a:r>
            <a:r>
              <a:rPr lang="en-GB" dirty="0" smtClean="0"/>
              <a:t> angles must match</a:t>
            </a:r>
          </a:p>
          <a:p>
            <a:pPr lvl="1"/>
            <a:r>
              <a:rPr lang="en-GB" dirty="0" smtClean="0"/>
              <a:t>overlap seems not necessary</a:t>
            </a:r>
          </a:p>
          <a:p>
            <a:r>
              <a:rPr lang="en-GB" dirty="0" smtClean="0"/>
              <a:t>Allows feed-in/out of tracker wiring? </a:t>
            </a:r>
            <a:endParaRPr lang="en-GB" dirty="0"/>
          </a:p>
        </p:txBody>
      </p:sp>
      <p:pic>
        <p:nvPicPr>
          <p:cNvPr id="27" name="Picture 2" descr="C:\Users\Holger\Desktop\FrontView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0459" r="23741"/>
          <a:stretch>
            <a:fillRect/>
          </a:stretch>
        </p:blipFill>
        <p:spPr bwMode="auto">
          <a:xfrm>
            <a:off x="4211960" y="980728"/>
            <a:ext cx="4932040" cy="5307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MICE Step VI – Option 2</a:t>
            </a:r>
            <a:endParaRPr lang="en-GB" dirty="0"/>
          </a:p>
        </p:txBody>
      </p:sp>
      <p:pic>
        <p:nvPicPr>
          <p:cNvPr id="7" name="Picture 3" descr="C:\Users\Holger\Desktop\MICEStep4Flip200MeV2FieldR=1pt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03"/>
          <a:stretch>
            <a:fillRect/>
          </a:stretch>
        </p:blipFill>
        <p:spPr bwMode="auto">
          <a:xfrm>
            <a:off x="179388" y="1160087"/>
            <a:ext cx="8640762" cy="532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and Concept</a:t>
            </a:r>
          </a:p>
          <a:p>
            <a:endParaRPr lang="en-GB" dirty="0" smtClean="0"/>
          </a:p>
          <a:p>
            <a:r>
              <a:rPr lang="en-GB" dirty="0" smtClean="0"/>
              <a:t>Shielding efficiency</a:t>
            </a:r>
          </a:p>
          <a:p>
            <a:endParaRPr lang="en-GB" dirty="0" smtClean="0"/>
          </a:p>
          <a:p>
            <a:r>
              <a:rPr lang="en-GB" dirty="0" smtClean="0"/>
              <a:t>Extension to Step VI</a:t>
            </a:r>
          </a:p>
          <a:p>
            <a:endParaRPr lang="en-GB" dirty="0" smtClean="0"/>
          </a:p>
          <a:p>
            <a:r>
              <a:rPr lang="en-GB" dirty="0" smtClean="0"/>
              <a:t>Effect on beam</a:t>
            </a:r>
          </a:p>
          <a:p>
            <a:endParaRPr lang="en-GB" dirty="0" smtClean="0"/>
          </a:p>
          <a:p>
            <a:r>
              <a:rPr lang="en-GB" dirty="0" smtClean="0"/>
              <a:t>Forces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r="19324"/>
          <a:stretch>
            <a:fillRect/>
          </a:stretch>
        </p:blipFill>
        <p:spPr bwMode="auto">
          <a:xfrm>
            <a:off x="4788024" y="3942079"/>
            <a:ext cx="4032448" cy="251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Iron Structures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Additions:</a:t>
            </a:r>
          </a:p>
          <a:p>
            <a:pPr lvl="1"/>
            <a:r>
              <a:rPr lang="en-GB" dirty="0" smtClean="0"/>
              <a:t>‘</a:t>
            </a:r>
            <a:r>
              <a:rPr lang="en-GB" dirty="0" err="1" smtClean="0"/>
              <a:t>Virostek</a:t>
            </a:r>
            <a:r>
              <a:rPr lang="en-GB" dirty="0" smtClean="0"/>
              <a:t>’ shields</a:t>
            </a:r>
          </a:p>
          <a:p>
            <a:pPr lvl="1"/>
            <a:r>
              <a:rPr lang="en-GB" dirty="0" smtClean="0"/>
              <a:t>TOF cage</a:t>
            </a:r>
          </a:p>
          <a:p>
            <a:pPr lvl="1"/>
            <a:r>
              <a:rPr lang="en-GB" dirty="0" smtClean="0"/>
              <a:t>Quad </a:t>
            </a:r>
            <a:r>
              <a:rPr lang="en-GB" dirty="0" smtClean="0"/>
              <a:t>Q9 (simplified)</a:t>
            </a:r>
            <a:endParaRPr lang="en-GB" dirty="0" smtClean="0"/>
          </a:p>
          <a:p>
            <a:pPr lvl="1"/>
            <a:r>
              <a:rPr lang="en-GB" dirty="0" smtClean="0"/>
              <a:t>Floor</a:t>
            </a:r>
          </a:p>
          <a:p>
            <a:r>
              <a:rPr lang="en-GB" dirty="0" smtClean="0"/>
              <a:t>Field </a:t>
            </a:r>
            <a:r>
              <a:rPr lang="en-GB" dirty="0" smtClean="0"/>
              <a:t>reductions due to shield</a:t>
            </a:r>
          </a:p>
          <a:p>
            <a:pPr lvl="1"/>
            <a:r>
              <a:rPr lang="en-GB" dirty="0" smtClean="0"/>
              <a:t>Q9: 63 to 36 </a:t>
            </a:r>
            <a:r>
              <a:rPr lang="en-GB" dirty="0" err="1" smtClean="0"/>
              <a:t>mT</a:t>
            </a:r>
            <a:endParaRPr lang="en-GB" dirty="0" smtClean="0"/>
          </a:p>
          <a:p>
            <a:pPr lvl="1"/>
            <a:r>
              <a:rPr lang="en-GB" dirty="0" smtClean="0"/>
              <a:t>Walls: 150 </a:t>
            </a:r>
            <a:r>
              <a:rPr lang="en-GB" dirty="0" err="1" smtClean="0"/>
              <a:t>mT</a:t>
            </a:r>
            <a:r>
              <a:rPr lang="en-GB" dirty="0" smtClean="0"/>
              <a:t> to 12 </a:t>
            </a:r>
            <a:r>
              <a:rPr lang="en-GB" dirty="0" err="1" smtClean="0"/>
              <a:t>mT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80728"/>
            <a:ext cx="3672408" cy="267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5364088" y="2924944"/>
            <a:ext cx="576064" cy="24482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52120" y="5301208"/>
            <a:ext cx="720079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16216" y="616530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020272" y="4581128"/>
            <a:ext cx="5289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220072" y="2924944"/>
            <a:ext cx="216024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279904" y="393305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Floor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on Field in Channel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319" y="1052513"/>
            <a:ext cx="77409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876256" y="5003884"/>
            <a:ext cx="936104" cy="9361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596336" y="5075892"/>
            <a:ext cx="144016" cy="144016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596336" y="5713078"/>
            <a:ext cx="144016" cy="144016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258068" y="4931876"/>
            <a:ext cx="144016" cy="144016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596336" y="47878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75036" y="565195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236296" y="467230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172400" y="464384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R0.2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740352" y="4941168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244408" y="4941168"/>
            <a:ext cx="504056" cy="0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Variation of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z</a:t>
            </a:r>
            <a:endParaRPr lang="en-GB" baseline="-25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513"/>
            <a:ext cx="7517226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139952" y="5661248"/>
            <a:ext cx="3182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smtClean="0"/>
              <a:t>B with respect to </a:t>
            </a:r>
            <a:r>
              <a:rPr lang="en-GB" dirty="0" err="1" smtClean="0"/>
              <a:t>B</a:t>
            </a:r>
            <a:r>
              <a:rPr lang="en-GB" baseline="-25000" dirty="0" err="1" smtClean="0"/>
              <a:t>z</a:t>
            </a:r>
            <a:r>
              <a:rPr lang="en-GB" dirty="0" smtClean="0"/>
              <a:t> at </a:t>
            </a:r>
            <a:r>
              <a:rPr lang="el-GR" dirty="0" smtClean="0"/>
              <a:t>θ</a:t>
            </a:r>
            <a:r>
              <a:rPr lang="en-GB" dirty="0" smtClean="0"/>
              <a:t>=0°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7452320" y="4365104"/>
            <a:ext cx="1584176" cy="15841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>
            <a:endCxn id="16" idx="6"/>
          </p:cNvCxnSpPr>
          <p:nvPr/>
        </p:nvCxnSpPr>
        <p:spPr>
          <a:xfrm>
            <a:off x="8244408" y="5157192"/>
            <a:ext cx="792088" cy="0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6" idx="7"/>
          </p:cNvCxnSpPr>
          <p:nvPr/>
        </p:nvCxnSpPr>
        <p:spPr>
          <a:xfrm flipV="1">
            <a:off x="8244408" y="4597101"/>
            <a:ext cx="560091" cy="560091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411483" y="485986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θ</a:t>
            </a:r>
            <a:endParaRPr lang="en-GB" dirty="0"/>
          </a:p>
        </p:txBody>
      </p:sp>
      <p:sp>
        <p:nvSpPr>
          <p:cNvPr id="31" name="Arc 30"/>
          <p:cNvSpPr/>
          <p:nvPr/>
        </p:nvSpPr>
        <p:spPr>
          <a:xfrm>
            <a:off x="7884368" y="4653136"/>
            <a:ext cx="1078733" cy="1008112"/>
          </a:xfrm>
          <a:prstGeom prst="arc">
            <a:avLst>
              <a:gd name="adj1" fmla="val 18141877"/>
              <a:gd name="adj2" fmla="val 0"/>
            </a:avLst>
          </a:prstGeom>
          <a:ln>
            <a:headEnd type="triangle" w="lg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00MeVFlipBXTubeR0pt15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9997"/>
          <a:stretch>
            <a:fillRect/>
          </a:stretch>
        </p:blipFill>
        <p:spPr>
          <a:xfrm>
            <a:off x="683568" y="980728"/>
            <a:ext cx="7488956" cy="4775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Unwanted </a:t>
            </a:r>
            <a:r>
              <a:rPr lang="en-GB" dirty="0" err="1" smtClean="0"/>
              <a:t>Multipole</a:t>
            </a:r>
            <a:r>
              <a:rPr lang="en-GB" dirty="0" smtClean="0"/>
              <a:t> Components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6021288"/>
            <a:ext cx="424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Additional hor. field introduced by shield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5517232"/>
            <a:ext cx="211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</a:t>
            </a:r>
            <a:r>
              <a:rPr lang="en-GB" dirty="0" err="1" smtClean="0"/>
              <a:t>mT</a:t>
            </a:r>
            <a:r>
              <a:rPr lang="en-GB" dirty="0" smtClean="0"/>
              <a:t> @ r=150mm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9388" y="64008"/>
            <a:ext cx="6552852" cy="77270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Unwanted </a:t>
            </a:r>
            <a:r>
              <a:rPr lang="en-GB" dirty="0" err="1" smtClean="0"/>
              <a:t>Multipole</a:t>
            </a:r>
            <a:r>
              <a:rPr lang="en-GB" dirty="0" smtClean="0"/>
              <a:t> Components</a:t>
            </a:r>
            <a:endParaRPr lang="en-GB" dirty="0"/>
          </a:p>
        </p:txBody>
      </p:sp>
      <p:pic>
        <p:nvPicPr>
          <p:cNvPr id="5" name="Picture 2" descr="D:\Personal Files\Science\MICE\2012-10-17 MICE CM RAL\material\field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900"/>
          <a:stretch>
            <a:fillRect/>
          </a:stretch>
        </p:blipFill>
        <p:spPr bwMode="auto">
          <a:xfrm>
            <a:off x="467544" y="1052736"/>
            <a:ext cx="7393517" cy="53288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5157192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Caused by uncorrected </a:t>
            </a:r>
          </a:p>
          <a:p>
            <a:r>
              <a:rPr lang="en-GB" dirty="0" smtClean="0"/>
              <a:t>coil currents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551723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2D Simulation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Field Correction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6644654" cy="491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Forces on shield under quench conditions</a:t>
            </a:r>
          </a:p>
          <a:p>
            <a:pPr lvl="1"/>
            <a:r>
              <a:rPr lang="en-GB" dirty="0" smtClean="0"/>
              <a:t>Normal </a:t>
            </a:r>
            <a:r>
              <a:rPr lang="en-GB" dirty="0" smtClean="0"/>
              <a:t>operation: no longitudinal force on proposed shield</a:t>
            </a:r>
          </a:p>
          <a:p>
            <a:pPr lvl="1"/>
            <a:r>
              <a:rPr lang="en-GB" dirty="0" smtClean="0"/>
              <a:t>Cases </a:t>
            </a:r>
            <a:r>
              <a:rPr lang="en-GB" dirty="0" smtClean="0"/>
              <a:t>studied: Step IV</a:t>
            </a:r>
          </a:p>
          <a:p>
            <a:pPr lvl="2"/>
            <a:r>
              <a:rPr lang="en-GB" dirty="0" smtClean="0"/>
              <a:t>1. one tracker solenoid switched off</a:t>
            </a:r>
          </a:p>
          <a:p>
            <a:pPr lvl="2"/>
            <a:r>
              <a:rPr lang="en-GB" dirty="0" smtClean="0"/>
              <a:t>2. one focusing coil switched </a:t>
            </a:r>
            <a:r>
              <a:rPr lang="en-GB" dirty="0" smtClean="0"/>
              <a:t>off</a:t>
            </a:r>
          </a:p>
          <a:p>
            <a:r>
              <a:rPr lang="en-GB" dirty="0" smtClean="0"/>
              <a:t>Coil forces</a:t>
            </a:r>
            <a:endParaRPr lang="en-GB" dirty="0" smtClean="0"/>
          </a:p>
          <a:p>
            <a:r>
              <a:rPr lang="en-GB" dirty="0" smtClean="0">
                <a:solidFill>
                  <a:srgbClr val="008000"/>
                </a:solidFill>
              </a:rPr>
              <a:t>Forces evaluated in Opera/</a:t>
            </a:r>
            <a:r>
              <a:rPr lang="en-GB" dirty="0" err="1" smtClean="0">
                <a:solidFill>
                  <a:srgbClr val="008000"/>
                </a:solidFill>
              </a:rPr>
              <a:t>VectorFields</a:t>
            </a:r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Maxwell stress tensor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(virtual work gives identical results within simulation accuracy)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Field evaluation: Mesh = nodal, coil = integral</a:t>
            </a: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Forces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Forces </a:t>
            </a:r>
            <a:r>
              <a:rPr lang="en-GB" smtClean="0"/>
              <a:t>on Shield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179388" y="1052511"/>
          <a:ext cx="8497068" cy="51783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96468"/>
                <a:gridCol w="2880320"/>
                <a:gridCol w="2520280"/>
              </a:tblGrid>
              <a:tr h="883114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Hor. Force [</a:t>
                      </a:r>
                      <a:r>
                        <a:rPr lang="en-GB" sz="2400" dirty="0" err="1" smtClean="0"/>
                        <a:t>kN</a:t>
                      </a:r>
                      <a:r>
                        <a:rPr lang="en-GB" sz="2400" dirty="0" smtClean="0"/>
                        <a:t>]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Long. Force [N]</a:t>
                      </a:r>
                      <a:endParaRPr lang="en-GB" sz="2400" dirty="0"/>
                    </a:p>
                  </a:txBody>
                  <a:tcPr/>
                </a:tc>
              </a:tr>
              <a:tr h="88311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 </a:t>
                      </a:r>
                      <a:r>
                        <a:rPr lang="en-GB" sz="2400" dirty="0" err="1" smtClean="0"/>
                        <a:t>MeV</a:t>
                      </a:r>
                      <a:r>
                        <a:rPr lang="en-GB" sz="2400" dirty="0" smtClean="0"/>
                        <a:t> Flip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One tracker inactive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-13.6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73</a:t>
                      </a:r>
                      <a:endParaRPr lang="en-GB" sz="2400" dirty="0"/>
                    </a:p>
                  </a:txBody>
                  <a:tcPr/>
                </a:tc>
              </a:tr>
              <a:tr h="88311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 </a:t>
                      </a:r>
                      <a:r>
                        <a:rPr lang="en-GB" sz="2400" dirty="0" err="1" smtClean="0"/>
                        <a:t>MeV</a:t>
                      </a:r>
                      <a:r>
                        <a:rPr lang="en-GB" sz="2400" dirty="0" smtClean="0"/>
                        <a:t> Sol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One tracker inactive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-9.3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70</a:t>
                      </a:r>
                      <a:endParaRPr lang="en-GB" sz="2400" dirty="0"/>
                    </a:p>
                  </a:txBody>
                  <a:tcPr/>
                </a:tc>
              </a:tr>
              <a:tr h="883114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200 </a:t>
                      </a:r>
                      <a:r>
                        <a:rPr lang="en-GB" sz="2400" dirty="0" err="1" smtClean="0"/>
                        <a:t>MeV</a:t>
                      </a:r>
                      <a:r>
                        <a:rPr lang="en-GB" sz="2400" dirty="0" smtClean="0"/>
                        <a:t/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One FC inactive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-30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-8</a:t>
                      </a:r>
                      <a:endParaRPr lang="en-GB" sz="2400" dirty="0"/>
                    </a:p>
                  </a:txBody>
                  <a:tcPr/>
                </a:tc>
              </a:tr>
              <a:tr h="140177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Reference</a:t>
                      </a:r>
                    </a:p>
                    <a:p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200 </a:t>
                      </a:r>
                      <a:r>
                        <a:rPr lang="en-GB" sz="2400" dirty="0" err="1" smtClean="0">
                          <a:solidFill>
                            <a:srgbClr val="0000CC"/>
                          </a:solidFill>
                        </a:rPr>
                        <a:t>MeV</a:t>
                      </a:r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 Flip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-30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-158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  <a:tr h="511645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Reference</a:t>
                      </a:r>
                    </a:p>
                    <a:p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200 </a:t>
                      </a:r>
                      <a:r>
                        <a:rPr lang="en-GB" sz="2400" dirty="0" err="1" smtClean="0">
                          <a:solidFill>
                            <a:srgbClr val="0000CC"/>
                          </a:solidFill>
                        </a:rPr>
                        <a:t>MeV</a:t>
                      </a:r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 Solenoid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-13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rgbClr val="0000CC"/>
                          </a:solidFill>
                        </a:rPr>
                        <a:t>-143</a:t>
                      </a:r>
                      <a:endParaRPr lang="en-GB" sz="2400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412776"/>
          <a:ext cx="8640764" cy="3708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191"/>
                <a:gridCol w="2160191"/>
                <a:gridCol w="2160191"/>
                <a:gridCol w="2160191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No Iron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Iron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Change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FC1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/>
                        <a:t>-3367202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-3410424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1.012836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CC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-203400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-379805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</a:rPr>
                        <a:t>1.867281</a:t>
                      </a:r>
                      <a:endParaRPr lang="en-GB" sz="2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FC2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3235323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3294357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1.018247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FC3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-3281620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-3339131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1.017525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Match 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-190322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-199323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1.047294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Match 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-49992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-51374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1.027644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End1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-851298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-850645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0.999233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Spect. Sol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-29037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-14438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</a:rPr>
                        <a:t>0.497228</a:t>
                      </a:r>
                      <a:endParaRPr lang="en-GB" sz="20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End2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/>
                        <a:t>1400771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/>
                        <a:t>1407749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/>
                        <a:t>1.004982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Forces Step VI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6612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Force in Newton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Radial Field CC</a:t>
            </a:r>
            <a:endParaRPr lang="en-GB" dirty="0"/>
          </a:p>
        </p:txBody>
      </p:sp>
      <p:pic>
        <p:nvPicPr>
          <p:cNvPr id="8" name="Picture 2" descr="D:\Personal Files\Science\MICE\2012-10-17 MICE CM RAL\material\IronCCBr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171899"/>
            <a:ext cx="4243387" cy="3182540"/>
          </a:xfrm>
          <a:prstGeom prst="rect">
            <a:avLst/>
          </a:prstGeom>
          <a:noFill/>
        </p:spPr>
      </p:pic>
      <p:pic>
        <p:nvPicPr>
          <p:cNvPr id="10" name="Picture 3" descr="D:\Personal Files\Science\MICE\2012-10-17 MICE CM RAL\material\NoIronCCBr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5175" y="2171303"/>
            <a:ext cx="4244975" cy="318373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1560" y="177281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Iron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177281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Iron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Explore shielding options</a:t>
            </a:r>
          </a:p>
          <a:p>
            <a:pPr lvl="1"/>
            <a:r>
              <a:rPr lang="en-GB" dirty="0" smtClean="0"/>
              <a:t>Initially only for Step IV, but should also work for Step VI (or upgradable)</a:t>
            </a:r>
          </a:p>
          <a:p>
            <a:r>
              <a:rPr lang="en-GB" dirty="0" smtClean="0"/>
              <a:t>What has been done so far?</a:t>
            </a:r>
          </a:p>
          <a:p>
            <a:pPr lvl="1"/>
            <a:r>
              <a:rPr lang="en-GB" dirty="0" smtClean="0"/>
              <a:t>general concept</a:t>
            </a:r>
          </a:p>
          <a:p>
            <a:pPr lvl="1"/>
            <a:r>
              <a:rPr lang="en-GB" dirty="0" smtClean="0"/>
              <a:t>performance Step IV&amp;VI (all cases)</a:t>
            </a:r>
          </a:p>
          <a:p>
            <a:pPr lvl="1"/>
            <a:r>
              <a:rPr lang="en-GB" dirty="0" smtClean="0"/>
              <a:t>effect of shielding on field of MICE </a:t>
            </a:r>
          </a:p>
          <a:p>
            <a:pPr lvl="1"/>
            <a:r>
              <a:rPr lang="en-GB" dirty="0" smtClean="0"/>
              <a:t>individual components</a:t>
            </a:r>
          </a:p>
          <a:p>
            <a:pPr lvl="2"/>
            <a:r>
              <a:rPr lang="en-GB" dirty="0" smtClean="0"/>
              <a:t>walls, Q9, floor, …</a:t>
            </a:r>
          </a:p>
          <a:p>
            <a:r>
              <a:rPr lang="en-GB" dirty="0" smtClean="0"/>
              <a:t>However, there are many things which have not been done so far…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Local Flux Return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Radial Field CC</a:t>
            </a:r>
            <a:endParaRPr lang="en-GB" dirty="0"/>
          </a:p>
        </p:txBody>
      </p:sp>
      <p:pic>
        <p:nvPicPr>
          <p:cNvPr id="7" name="Picture 2" descr="D:\Personal Files\Science\MICE\2012-10-17 MICE CM RAL\material\CompCCB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299"/>
          <a:stretch>
            <a:fillRect/>
          </a:stretch>
        </p:blipFill>
        <p:spPr bwMode="auto">
          <a:xfrm>
            <a:off x="1354947" y="908720"/>
            <a:ext cx="7393517" cy="547312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797152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 = (</a:t>
            </a:r>
            <a:r>
              <a:rPr lang="en-GB" b="1" dirty="0" err="1" smtClean="0">
                <a:solidFill>
                  <a:srgbClr val="FF0000"/>
                </a:solidFill>
              </a:rPr>
              <a:t>JxB</a:t>
            </a:r>
            <a:r>
              <a:rPr lang="en-GB" b="1" dirty="0" smtClean="0">
                <a:solidFill>
                  <a:srgbClr val="FF0000"/>
                </a:solidFill>
              </a:rPr>
              <a:t>)*V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Field difference (radial): 10 </a:t>
            </a:r>
            <a:r>
              <a:rPr lang="en-GB" b="1" dirty="0" err="1" smtClean="0">
                <a:solidFill>
                  <a:srgbClr val="FF0000"/>
                </a:solidFill>
              </a:rPr>
              <a:t>mT</a:t>
            </a:r>
            <a:r>
              <a:rPr lang="en-GB" b="1" dirty="0" smtClean="0">
                <a:solidFill>
                  <a:srgbClr val="FF0000"/>
                </a:solidFill>
              </a:rPr>
              <a:t>, J=115 A/mm</a:t>
            </a:r>
            <a:r>
              <a:rPr lang="en-GB" b="1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V=(2*pi*0.8)*0.25*0.1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F=140 </a:t>
            </a:r>
            <a:r>
              <a:rPr lang="en-GB" b="1" dirty="0" err="1" smtClean="0">
                <a:solidFill>
                  <a:srgbClr val="FF0000"/>
                </a:solidFill>
              </a:rPr>
              <a:t>kN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63093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[m]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13866" y="358673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 [m]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VI Force on CC</a:t>
            </a:r>
            <a:endParaRPr lang="en-GB" dirty="0"/>
          </a:p>
        </p:txBody>
      </p:sp>
      <p:pic>
        <p:nvPicPr>
          <p:cNvPr id="5" name="Picture 2" descr="D:\Personal Files\Science\MICE\2012-10-17 MICE CM RAL\material\GeometryShieldNos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156" r="21663"/>
          <a:stretch>
            <a:fillRect/>
          </a:stretch>
        </p:blipFill>
        <p:spPr bwMode="auto">
          <a:xfrm>
            <a:off x="2195736" y="980728"/>
            <a:ext cx="6768876" cy="3870474"/>
          </a:xfrm>
          <a:prstGeom prst="rect">
            <a:avLst/>
          </a:prstGeom>
          <a:noFill/>
        </p:spPr>
      </p:pic>
      <p:pic>
        <p:nvPicPr>
          <p:cNvPr id="3075" name="Picture 3" descr="D:\Personal Files\Science\MICE\2012-10-17 MICE CM RAL\material\IronNoseCCB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4423233" cy="3317245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rot="9832893">
            <a:off x="5431491" y="1196473"/>
            <a:ext cx="1656184" cy="72008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9512" y="1052736"/>
            <a:ext cx="2400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Add ‘nose’ to shield</a:t>
            </a:r>
          </a:p>
          <a:p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508104" y="5085184"/>
            <a:ext cx="31222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Force (Opera 3D):</a:t>
            </a:r>
          </a:p>
          <a:p>
            <a:r>
              <a:rPr lang="en-GB" sz="2400" dirty="0" smtClean="0"/>
              <a:t>198 </a:t>
            </a:r>
            <a:r>
              <a:rPr lang="en-GB" sz="2400" dirty="0" err="1" smtClean="0"/>
              <a:t>kN</a:t>
            </a:r>
            <a:r>
              <a:rPr lang="en-GB" sz="2400" dirty="0" smtClean="0"/>
              <a:t> (97% of TRD)</a:t>
            </a:r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Engineering</a:t>
            </a:r>
            <a:endParaRPr lang="en-GB" dirty="0"/>
          </a:p>
        </p:txBody>
      </p:sp>
      <p:pic>
        <p:nvPicPr>
          <p:cNvPr id="7" name="Picture 3" descr="D:\Personal Files\Science\MICE\2012-10-17 MICE CM RAL\material\Overview2b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96"/>
          <a:stretch>
            <a:fillRect/>
          </a:stretch>
        </p:blipFill>
        <p:spPr bwMode="auto">
          <a:xfrm>
            <a:off x="323404" y="1052736"/>
            <a:ext cx="8425060" cy="429337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1124744"/>
            <a:ext cx="3553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Courtesy of Jason Tarrant, STFC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44522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BNL engineering effort to look into practical design and manufacturing</a:t>
            </a:r>
          </a:p>
          <a:p>
            <a:r>
              <a:rPr lang="en-GB" dirty="0" smtClean="0"/>
              <a:t>Present estimate: Full design 1</a:t>
            </a:r>
            <a:r>
              <a:rPr lang="en-GB" baseline="30000" dirty="0" smtClean="0"/>
              <a:t>st</a:t>
            </a:r>
            <a:r>
              <a:rPr lang="en-GB" dirty="0" smtClean="0"/>
              <a:t> week January</a:t>
            </a:r>
          </a:p>
          <a:p>
            <a:endParaRPr lang="en-GB" dirty="0" smtClean="0"/>
          </a:p>
          <a:p>
            <a:r>
              <a:rPr lang="en-GB" dirty="0" smtClean="0"/>
              <a:t>Procurement: 4 months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Geometric Freedom</a:t>
            </a:r>
            <a:endParaRPr lang="en-GB" dirty="0"/>
          </a:p>
        </p:txBody>
      </p:sp>
      <p:pic>
        <p:nvPicPr>
          <p:cNvPr id="2050" name="Picture 2" descr="C:\Users\Holger\Desktop\ShieldStrangeShap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835" r="29997"/>
          <a:stretch>
            <a:fillRect/>
          </a:stretch>
        </p:blipFill>
        <p:spPr bwMode="auto">
          <a:xfrm>
            <a:off x="1403648" y="980728"/>
            <a:ext cx="6336704" cy="5407399"/>
          </a:xfrm>
          <a:prstGeom prst="rect">
            <a:avLst/>
          </a:prstGeom>
          <a:noFill/>
        </p:spPr>
      </p:pic>
      <p:pic>
        <p:nvPicPr>
          <p:cNvPr id="1026" name="Picture 2" descr="D:\Personal Files\Science\MICE\2012-10-17 MICE CM RAL\material\CrazyIdeaMICEStep4Flip200_FieldR=1pt7.png"/>
          <p:cNvPicPr>
            <a:picLocks noChangeAspect="1" noChangeArrowheads="1"/>
          </p:cNvPicPr>
          <p:nvPr/>
        </p:nvPicPr>
        <p:blipFill>
          <a:blip r:embed="rId3" cstate="print"/>
          <a:srcRect r="19806"/>
          <a:stretch>
            <a:fillRect/>
          </a:stretch>
        </p:blipFill>
        <p:spPr bwMode="auto">
          <a:xfrm>
            <a:off x="379992" y="980728"/>
            <a:ext cx="8247250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Conceptual design of local flux return</a:t>
            </a:r>
          </a:p>
          <a:p>
            <a:pPr lvl="1"/>
            <a:r>
              <a:rPr lang="en-GB" dirty="0" smtClean="0"/>
              <a:t>reduces stray field in hall significantly (factor 30)</a:t>
            </a:r>
          </a:p>
          <a:p>
            <a:pPr lvl="1"/>
            <a:r>
              <a:rPr lang="en-GB" dirty="0" smtClean="0"/>
              <a:t>shield: about 30t of iron (130t for Step VI)</a:t>
            </a:r>
          </a:p>
          <a:p>
            <a:pPr lvl="1"/>
            <a:r>
              <a:rPr lang="en-GB" dirty="0" smtClean="0"/>
              <a:t>force on shield manageable</a:t>
            </a:r>
          </a:p>
          <a:p>
            <a:r>
              <a:rPr lang="en-GB" dirty="0" smtClean="0"/>
              <a:t>Effect on beam</a:t>
            </a:r>
          </a:p>
          <a:p>
            <a:r>
              <a:rPr lang="en-GB" dirty="0" smtClean="0"/>
              <a:t>Effect on other iron structures in hall</a:t>
            </a:r>
          </a:p>
          <a:p>
            <a:pPr lvl="1"/>
            <a:r>
              <a:rPr lang="en-GB" dirty="0" smtClean="0"/>
              <a:t>Q9, floor, walls</a:t>
            </a:r>
          </a:p>
          <a:p>
            <a:r>
              <a:rPr lang="en-GB" dirty="0" smtClean="0"/>
              <a:t>Extension to Step VI possible</a:t>
            </a:r>
          </a:p>
          <a:p>
            <a:pPr lvl="1"/>
            <a:r>
              <a:rPr lang="en-GB" dirty="0" smtClean="0"/>
              <a:t>includes solution for natural breaks in shield for wire feed-in/out</a:t>
            </a:r>
          </a:p>
          <a:p>
            <a:r>
              <a:rPr lang="en-GB" dirty="0" smtClean="0"/>
              <a:t>Engineering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Details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389" y="928670"/>
            <a:ext cx="3960563" cy="5668682"/>
          </a:xfrm>
        </p:spPr>
        <p:txBody>
          <a:bodyPr/>
          <a:lstStyle/>
          <a:p>
            <a:r>
              <a:rPr lang="en-GB" dirty="0" smtClean="0"/>
              <a:t>Finite element simulations</a:t>
            </a:r>
          </a:p>
          <a:p>
            <a:pPr lvl="1"/>
            <a:r>
              <a:rPr lang="en-GB" dirty="0" smtClean="0"/>
              <a:t>Opera from </a:t>
            </a:r>
            <a:r>
              <a:rPr lang="en-GB" dirty="0" err="1" smtClean="0"/>
              <a:t>VectorFields</a:t>
            </a:r>
            <a:r>
              <a:rPr lang="en-GB" dirty="0" smtClean="0"/>
              <a:t>/Cobham</a:t>
            </a:r>
          </a:p>
          <a:p>
            <a:pPr lvl="1"/>
            <a:r>
              <a:rPr lang="en-GB" dirty="0" err="1" smtClean="0"/>
              <a:t>Comsol</a:t>
            </a:r>
            <a:r>
              <a:rPr lang="en-GB" dirty="0" smtClean="0"/>
              <a:t> </a:t>
            </a:r>
            <a:r>
              <a:rPr lang="en-GB" dirty="0" err="1" smtClean="0"/>
              <a:t>Multiphysics</a:t>
            </a:r>
            <a:endParaRPr lang="en-GB" dirty="0" smtClean="0"/>
          </a:p>
          <a:p>
            <a:r>
              <a:rPr lang="en-GB" dirty="0" smtClean="0"/>
              <a:t>Iron</a:t>
            </a:r>
          </a:p>
          <a:p>
            <a:pPr lvl="1"/>
            <a:r>
              <a:rPr lang="en-GB" dirty="0" smtClean="0"/>
              <a:t>AISI 1010 steel</a:t>
            </a:r>
          </a:p>
          <a:p>
            <a:pPr lvl="1"/>
            <a:r>
              <a:rPr lang="en-GB" dirty="0" smtClean="0"/>
              <a:t>BH curve: Opera/VF</a:t>
            </a:r>
          </a:p>
          <a:p>
            <a:r>
              <a:rPr lang="en-GB" dirty="0" smtClean="0"/>
              <a:t>(Benchmarking)</a:t>
            </a:r>
          </a:p>
          <a:p>
            <a:endParaRPr lang="en-GB" dirty="0"/>
          </a:p>
        </p:txBody>
      </p:sp>
      <p:pic>
        <p:nvPicPr>
          <p:cNvPr id="13" name="Picture 4" descr="D:\Personal Files\Science\MICE\2012-10-17 MICE CM RAL\material\BH10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00808"/>
            <a:ext cx="4896544" cy="3785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Field Correction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50486"/>
            <a:ext cx="7560840" cy="559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 Q9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1340768"/>
            <a:ext cx="265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Shield: 36 </a:t>
            </a:r>
            <a:r>
              <a:rPr lang="en-GB" dirty="0" err="1" smtClean="0"/>
              <a:t>mT</a:t>
            </a:r>
            <a:r>
              <a:rPr lang="en-GB" dirty="0" smtClean="0"/>
              <a:t> (average)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36954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Shield: 62mT</a:t>
            </a:r>
            <a:endParaRPr lang="en-GB" dirty="0"/>
          </a:p>
        </p:txBody>
      </p:sp>
      <p:pic>
        <p:nvPicPr>
          <p:cNvPr id="17" name="Content Placeholder 16" descr="200MeVFlipQ9WithShield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r="37459"/>
          <a:stretch>
            <a:fillRect/>
          </a:stretch>
        </p:blipFill>
        <p:spPr>
          <a:xfrm>
            <a:off x="4860032" y="1988840"/>
            <a:ext cx="4104456" cy="3726332"/>
          </a:xfrm>
        </p:spPr>
      </p:pic>
      <p:pic>
        <p:nvPicPr>
          <p:cNvPr id="16" name="Content Placeholder 15" descr="200MeVFlipQ9WithoutShield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r="30422"/>
          <a:stretch>
            <a:fillRect/>
          </a:stretch>
        </p:blipFill>
        <p:spPr>
          <a:xfrm>
            <a:off x="179512" y="2132856"/>
            <a:ext cx="4104456" cy="3345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Walls</a:t>
            </a:r>
            <a:endParaRPr lang="en-GB" dirty="0"/>
          </a:p>
        </p:txBody>
      </p:sp>
      <p:pic>
        <p:nvPicPr>
          <p:cNvPr id="6" name="Picture 2" descr="C:\Users\Holger\Desktop\x\MICEStep4FlipNoShield240MeV_Bmod_Wal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20241"/>
          <a:stretch>
            <a:fillRect/>
          </a:stretch>
        </p:blipFill>
        <p:spPr bwMode="auto">
          <a:xfrm>
            <a:off x="179387" y="2132856"/>
            <a:ext cx="4505353" cy="2611043"/>
          </a:xfrm>
          <a:prstGeom prst="rect">
            <a:avLst/>
          </a:prstGeom>
          <a:noFill/>
        </p:spPr>
      </p:pic>
      <p:pic>
        <p:nvPicPr>
          <p:cNvPr id="8" name="Picture 3" descr="C:\Users\Holger\Desktop\x\MICEStep4Flip240MeV_Bmod_Wall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r="22044"/>
          <a:stretch>
            <a:fillRect/>
          </a:stretch>
        </p:blipFill>
        <p:spPr bwMode="auto">
          <a:xfrm>
            <a:off x="4788024" y="2276872"/>
            <a:ext cx="4245297" cy="25172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88024" y="1340768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Shield: 12 </a:t>
            </a:r>
            <a:r>
              <a:rPr lang="en-GB" dirty="0" err="1" smtClean="0"/>
              <a:t>mT</a:t>
            </a:r>
            <a:r>
              <a:rPr lang="en-GB" dirty="0" smtClean="0"/>
              <a:t> (peak)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369546"/>
            <a:ext cx="2809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Shield: 150 </a:t>
            </a:r>
            <a:r>
              <a:rPr lang="en-GB" dirty="0" err="1" smtClean="0"/>
              <a:t>mT</a:t>
            </a:r>
            <a:r>
              <a:rPr lang="en-GB" dirty="0" smtClean="0"/>
              <a:t> (peak)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573325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Reduction of factor 10+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928670"/>
            <a:ext cx="3888556" cy="5668682"/>
          </a:xfrm>
        </p:spPr>
        <p:txBody>
          <a:bodyPr>
            <a:normAutofit/>
          </a:bodyPr>
          <a:lstStyle/>
          <a:p>
            <a:r>
              <a:rPr lang="en-GB" dirty="0" smtClean="0"/>
              <a:t>To </a:t>
            </a:r>
            <a:r>
              <a:rPr lang="en-GB" dirty="0" smtClean="0"/>
              <a:t>get good shielding horizontally: need continuous steel in </a:t>
            </a:r>
            <a:r>
              <a:rPr lang="en-GB" dirty="0" err="1" smtClean="0"/>
              <a:t>azimuthal</a:t>
            </a:r>
            <a:r>
              <a:rPr lang="en-GB" dirty="0" smtClean="0"/>
              <a:t> direction</a:t>
            </a:r>
          </a:p>
          <a:p>
            <a:r>
              <a:rPr lang="en-GB" dirty="0" smtClean="0"/>
              <a:t>Geometry</a:t>
            </a:r>
          </a:p>
          <a:p>
            <a:pPr lvl="1"/>
            <a:r>
              <a:rPr lang="en-GB" dirty="0" smtClean="0"/>
              <a:t>Tube of radius 1.2 m</a:t>
            </a:r>
          </a:p>
          <a:p>
            <a:pPr lvl="1"/>
            <a:r>
              <a:rPr lang="en-GB" dirty="0" smtClean="0"/>
              <a:t>wall thickness 10 cm</a:t>
            </a:r>
          </a:p>
          <a:p>
            <a:pPr lvl="1"/>
            <a:r>
              <a:rPr lang="en-GB" dirty="0" smtClean="0"/>
              <a:t>azimuthally -50..50°</a:t>
            </a:r>
          </a:p>
          <a:p>
            <a:pPr lvl="1"/>
            <a:r>
              <a:rPr lang="en-GB" dirty="0" smtClean="0"/>
              <a:t>weight: 30t</a:t>
            </a:r>
            <a:endParaRPr lang="en-GB" dirty="0"/>
          </a:p>
        </p:txBody>
      </p:sp>
      <p:pic>
        <p:nvPicPr>
          <p:cNvPr id="5" name="Content Placeholder 4" descr="FrontalView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2492" y="1340768"/>
            <a:ext cx="4244975" cy="4593063"/>
          </a:xfrm>
        </p:spPr>
      </p:pic>
      <p:sp>
        <p:nvSpPr>
          <p:cNvPr id="6" name="Arc 5"/>
          <p:cNvSpPr/>
          <p:nvPr/>
        </p:nvSpPr>
        <p:spPr>
          <a:xfrm rot="2700000">
            <a:off x="5568703" y="1977431"/>
            <a:ext cx="3409694" cy="3409694"/>
          </a:xfrm>
          <a:prstGeom prst="arc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c 6"/>
          <p:cNvSpPr/>
          <p:nvPr/>
        </p:nvSpPr>
        <p:spPr>
          <a:xfrm rot="13536648">
            <a:off x="4923268" y="1974794"/>
            <a:ext cx="3409694" cy="3409694"/>
          </a:xfrm>
          <a:prstGeom prst="arc">
            <a:avLst/>
          </a:prstGeom>
          <a:ln w="127000">
            <a:solidFill>
              <a:srgbClr val="FF0000"/>
            </a:solidFill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438596" y="1556792"/>
            <a:ext cx="30243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18716" y="1052736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1.5 m</a:t>
            </a:r>
            <a:endParaRPr lang="en-GB" sz="24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438596" y="1196752"/>
            <a:ext cx="0" cy="1296144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462932" y="1196752"/>
            <a:ext cx="0" cy="1368152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502492" y="2420888"/>
            <a:ext cx="0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6200000">
            <a:off x="3880455" y="3474973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 m</a:t>
            </a:r>
            <a:endParaRPr lang="en-GB" sz="24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4358476" y="2420888"/>
            <a:ext cx="1152128" cy="0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358476" y="4941168"/>
            <a:ext cx="1008112" cy="0"/>
          </a:xfrm>
          <a:prstGeom prst="line">
            <a:avLst/>
          </a:prstGeom>
          <a:ln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7" idx="2"/>
          </p:cNvCxnSpPr>
          <p:nvPr/>
        </p:nvCxnSpPr>
        <p:spPr>
          <a:xfrm flipH="1" flipV="1">
            <a:off x="5435526" y="2461350"/>
            <a:ext cx="1515238" cy="1255682"/>
          </a:xfrm>
          <a:prstGeom prst="straightConnector1">
            <a:avLst/>
          </a:prstGeom>
          <a:ln w="79375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268869">
            <a:off x="5470263" y="2261104"/>
            <a:ext cx="104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R1.2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7984" y="6093296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8000"/>
                </a:solidFill>
              </a:rPr>
              <a:t>(Note: not to scale</a:t>
            </a:r>
            <a:r>
              <a:rPr lang="en-GB" sz="2400" dirty="0" smtClean="0">
                <a:solidFill>
                  <a:srgbClr val="008000"/>
                </a:solidFill>
              </a:rPr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Holger\Desktop\x\quarterTube\MICEStep4Sol200MeV_3_Bmo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8330"/>
          <a:stretch>
            <a:fillRect/>
          </a:stretch>
        </p:blipFill>
        <p:spPr bwMode="auto">
          <a:xfrm>
            <a:off x="467544" y="1268760"/>
            <a:ext cx="7560840" cy="5041259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Magnetization In Shield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1124744"/>
            <a:ext cx="3150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Wall thickness: 10 cm</a:t>
            </a:r>
          </a:p>
          <a:p>
            <a:r>
              <a:rPr lang="en-GB" sz="2400" dirty="0" smtClean="0"/>
              <a:t>r = 1.2 m</a:t>
            </a:r>
          </a:p>
          <a:p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Initial Situation</a:t>
            </a:r>
            <a:endParaRPr lang="en-GB" dirty="0"/>
          </a:p>
        </p:txBody>
      </p:sp>
      <p:pic>
        <p:nvPicPr>
          <p:cNvPr id="5" name="Picture 2" descr="C:\Users\Holger\Desktop\MICENoIronBat1pt5m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9163" b="3500"/>
          <a:stretch>
            <a:fillRect/>
          </a:stretch>
        </p:blipFill>
        <p:spPr bwMode="auto">
          <a:xfrm>
            <a:off x="0" y="1124744"/>
            <a:ext cx="8943199" cy="52615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64088" y="1196752"/>
            <a:ext cx="3307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Peak: 550 Gauss at r=1.5m</a:t>
            </a:r>
          </a:p>
          <a:p>
            <a:endParaRPr lang="en-GB" sz="2000" dirty="0" smtClean="0"/>
          </a:p>
          <a:p>
            <a:r>
              <a:rPr lang="en-GB" sz="2000" dirty="0" smtClean="0"/>
              <a:t>Average: ~ 300 Gauss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Shielding Efficiency</a:t>
            </a:r>
            <a:endParaRPr lang="en-GB" dirty="0"/>
          </a:p>
        </p:txBody>
      </p:sp>
      <p:pic>
        <p:nvPicPr>
          <p:cNvPr id="8" name="Picture 2" descr="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5830"/>
          <a:stretch>
            <a:fillRect/>
          </a:stretch>
        </p:blipFill>
        <p:spPr bwMode="auto">
          <a:xfrm>
            <a:off x="611560" y="1124744"/>
            <a:ext cx="7848872" cy="5215365"/>
          </a:xfrm>
          <a:prstGeom prst="rect">
            <a:avLst/>
          </a:prstGeom>
          <a:noFill/>
        </p:spPr>
      </p:pic>
      <p:sp>
        <p:nvSpPr>
          <p:cNvPr id="9" name="Rectangle 8" descr=" 9"/>
          <p:cNvSpPr/>
          <p:nvPr/>
        </p:nvSpPr>
        <p:spPr>
          <a:xfrm>
            <a:off x="8061042" y="5560776"/>
            <a:ext cx="1043608" cy="100811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884368" y="6165304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= 1.5 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5733256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B &lt; 15 Gauss (1.5 </a:t>
            </a:r>
            <a:r>
              <a:rPr lang="en-GB" sz="2000" dirty="0" err="1" smtClean="0"/>
              <a:t>mT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239661" y="980728"/>
            <a:ext cx="390433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Step IV, 240 </a:t>
            </a:r>
            <a:r>
              <a:rPr lang="en-GB" sz="2800" dirty="0" err="1" smtClean="0">
                <a:solidFill>
                  <a:srgbClr val="FF0000"/>
                </a:solidFill>
              </a:rPr>
              <a:t>MeV</a:t>
            </a:r>
            <a:r>
              <a:rPr lang="en-GB" sz="2800" dirty="0" smtClean="0">
                <a:solidFill>
                  <a:srgbClr val="FF0000"/>
                </a:solidFill>
              </a:rPr>
              <a:t>/c, flip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Fringe Field</a:t>
            </a:r>
            <a:endParaRPr lang="en-GB" dirty="0"/>
          </a:p>
        </p:txBody>
      </p:sp>
      <p:pic>
        <p:nvPicPr>
          <p:cNvPr id="8" name="Picture 2" descr="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5830"/>
          <a:stretch>
            <a:fillRect/>
          </a:stretch>
        </p:blipFill>
        <p:spPr bwMode="auto">
          <a:xfrm>
            <a:off x="611560" y="1124744"/>
            <a:ext cx="7848872" cy="5215365"/>
          </a:xfrm>
          <a:prstGeom prst="rect">
            <a:avLst/>
          </a:prstGeom>
          <a:noFill/>
        </p:spPr>
      </p:pic>
      <p:pic>
        <p:nvPicPr>
          <p:cNvPr id="5" name="Picture 4" descr=" 7172"/>
          <p:cNvPicPr>
            <a:picLocks noChangeAspect="1" noChangeArrowheads="1"/>
          </p:cNvPicPr>
          <p:nvPr/>
        </p:nvPicPr>
        <p:blipFill>
          <a:blip r:embed="rId3" cstate="print"/>
          <a:srcRect r="20856"/>
          <a:stretch>
            <a:fillRect/>
          </a:stretch>
        </p:blipFill>
        <p:spPr bwMode="auto">
          <a:xfrm>
            <a:off x="323527" y="1124745"/>
            <a:ext cx="8496942" cy="5290549"/>
          </a:xfrm>
          <a:prstGeom prst="rect">
            <a:avLst/>
          </a:prstGeom>
          <a:noFill/>
        </p:spPr>
      </p:pic>
      <p:sp>
        <p:nvSpPr>
          <p:cNvPr id="9" name="Rectangle 8" descr=" 9"/>
          <p:cNvSpPr/>
          <p:nvPr/>
        </p:nvSpPr>
        <p:spPr>
          <a:xfrm>
            <a:off x="8061042" y="5560776"/>
            <a:ext cx="1043608" cy="100811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308304" y="55892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= 2 m</a:t>
            </a:r>
            <a:endParaRPr lang="en-GB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Fringe Field</a:t>
            </a:r>
            <a:endParaRPr lang="en-GB" dirty="0"/>
          </a:p>
        </p:txBody>
      </p:sp>
      <p:pic>
        <p:nvPicPr>
          <p:cNvPr id="8" name="Picture 2" descr="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5830"/>
          <a:stretch>
            <a:fillRect/>
          </a:stretch>
        </p:blipFill>
        <p:spPr bwMode="auto">
          <a:xfrm>
            <a:off x="611560" y="1124744"/>
            <a:ext cx="7848872" cy="5215365"/>
          </a:xfrm>
          <a:prstGeom prst="rect">
            <a:avLst/>
          </a:prstGeom>
          <a:noFill/>
        </p:spPr>
      </p:pic>
      <p:pic>
        <p:nvPicPr>
          <p:cNvPr id="5" name="Picture 4" descr=" 7172"/>
          <p:cNvPicPr>
            <a:picLocks noChangeAspect="1" noChangeArrowheads="1"/>
          </p:cNvPicPr>
          <p:nvPr/>
        </p:nvPicPr>
        <p:blipFill>
          <a:blip r:embed="rId3" cstate="print"/>
          <a:srcRect r="20856"/>
          <a:stretch>
            <a:fillRect/>
          </a:stretch>
        </p:blipFill>
        <p:spPr bwMode="auto">
          <a:xfrm>
            <a:off x="323527" y="1124745"/>
            <a:ext cx="8496942" cy="5290549"/>
          </a:xfrm>
          <a:prstGeom prst="rect">
            <a:avLst/>
          </a:prstGeom>
          <a:noFill/>
        </p:spPr>
      </p:pic>
      <p:pic>
        <p:nvPicPr>
          <p:cNvPr id="6" name="Picture 5" descr=" 7173"/>
          <p:cNvPicPr>
            <a:picLocks noChangeAspect="1" noChangeArrowheads="1"/>
          </p:cNvPicPr>
          <p:nvPr/>
        </p:nvPicPr>
        <p:blipFill>
          <a:blip r:embed="rId4" cstate="print"/>
          <a:srcRect r="21146"/>
          <a:stretch>
            <a:fillRect/>
          </a:stretch>
        </p:blipFill>
        <p:spPr bwMode="auto">
          <a:xfrm>
            <a:off x="251520" y="980729"/>
            <a:ext cx="8641919" cy="5400599"/>
          </a:xfrm>
          <a:prstGeom prst="rect">
            <a:avLst/>
          </a:prstGeom>
          <a:noFill/>
        </p:spPr>
      </p:pic>
      <p:sp>
        <p:nvSpPr>
          <p:cNvPr id="9" name="Rectangle 8" descr=" 9"/>
          <p:cNvSpPr/>
          <p:nvPr/>
        </p:nvSpPr>
        <p:spPr>
          <a:xfrm>
            <a:off x="8061042" y="5560776"/>
            <a:ext cx="1043608" cy="100811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308304" y="558924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= 3 m</a:t>
            </a:r>
            <a:endParaRPr lang="en-GB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824</Words>
  <Application>Microsoft Office PowerPoint</Application>
  <PresentationFormat>On-screen Show (4:3)</PresentationFormat>
  <Paragraphs>242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Standarddesign</vt:lpstr>
      <vt:lpstr>Step IV &amp; VI: Local Flux Return</vt:lpstr>
      <vt:lpstr>Outline</vt:lpstr>
      <vt:lpstr>Local Flux Return</vt:lpstr>
      <vt:lpstr>Concept</vt:lpstr>
      <vt:lpstr>Magnetization In Shield</vt:lpstr>
      <vt:lpstr>Initial Situation</vt:lpstr>
      <vt:lpstr>Shielding Efficiency</vt:lpstr>
      <vt:lpstr>Development of Fringe Field</vt:lpstr>
      <vt:lpstr>Development of Fringe Field</vt:lpstr>
      <vt:lpstr>Development of Fringe Field</vt:lpstr>
      <vt:lpstr>Fringe Field</vt:lpstr>
      <vt:lpstr>Options for Extension Step VI</vt:lpstr>
      <vt:lpstr>Extension to Step VI</vt:lpstr>
      <vt:lpstr>Geometry</vt:lpstr>
      <vt:lpstr>Geometry </vt:lpstr>
      <vt:lpstr>Geometry</vt:lpstr>
      <vt:lpstr>200 MeV Flip Mode</vt:lpstr>
      <vt:lpstr>MICE Step VI – Option 2</vt:lpstr>
      <vt:lpstr>MICE Step VI – Option 2</vt:lpstr>
      <vt:lpstr>Additional Iron Structures</vt:lpstr>
      <vt:lpstr>Effect on Field in Channel</vt:lpstr>
      <vt:lpstr>Variation of Bz</vt:lpstr>
      <vt:lpstr>Unwanted Multipole Components</vt:lpstr>
      <vt:lpstr>Unwanted Multipole Components</vt:lpstr>
      <vt:lpstr>3D Field Correction</vt:lpstr>
      <vt:lpstr>Forces</vt:lpstr>
      <vt:lpstr>Forces on Shield</vt:lpstr>
      <vt:lpstr>Coil Forces Step VI</vt:lpstr>
      <vt:lpstr>Radial Field CC</vt:lpstr>
      <vt:lpstr>Radial Field CC</vt:lpstr>
      <vt:lpstr>Step VI Force on CC</vt:lpstr>
      <vt:lpstr>Engineering</vt:lpstr>
      <vt:lpstr>Geometric Freedom</vt:lpstr>
      <vt:lpstr>Conclusion</vt:lpstr>
      <vt:lpstr>Additional Slides</vt:lpstr>
      <vt:lpstr>Simulation Details</vt:lpstr>
      <vt:lpstr>3D Field Correction</vt:lpstr>
      <vt:lpstr>Quad Q9</vt:lpstr>
      <vt:lpstr>Walls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2009-01-11T20:38:51Z</dcterms:created>
  <dcterms:modified xsi:type="dcterms:W3CDTF">2012-10-16T18:22:59Z</dcterms:modified>
</cp:coreProperties>
</file>