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55" r:id="rId2"/>
    <p:sldId id="399" r:id="rId3"/>
    <p:sldId id="395" r:id="rId4"/>
    <p:sldId id="396" r:id="rId5"/>
    <p:sldId id="397" r:id="rId6"/>
    <p:sldId id="376" r:id="rId7"/>
  </p:sldIdLst>
  <p:sldSz cx="9144000" cy="6858000" type="screen4x3"/>
  <p:notesSz cx="67945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FF9900"/>
    <a:srgbClr val="008000"/>
    <a:srgbClr val="FFCC00"/>
    <a:srgbClr val="FFFF00"/>
    <a:srgbClr val="D6009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4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fld id="{196F502D-19AC-4B1E-87BE-21C338F2FA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42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defTabSz="95462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3" tIns="47712" rIns="95423" bIns="47712" numCol="1" anchor="b" anchorCtr="0" compatLnSpc="1">
            <a:prstTxWarp prst="textNoShape">
              <a:avLst/>
            </a:prstTxWarp>
          </a:bodyPr>
          <a:lstStyle>
            <a:lvl1pPr algn="r" defTabSz="954626">
              <a:defRPr sz="1300"/>
            </a:lvl1pPr>
          </a:lstStyle>
          <a:p>
            <a:pPr>
              <a:defRPr/>
            </a:pPr>
            <a:fld id="{D6B79821-092B-4084-AAA7-C983E36FC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40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212CB-4F98-4624-B8DE-F265EB6A39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F2792-3900-4888-8109-3A48203A29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49938" y="260350"/>
            <a:ext cx="1817687" cy="5545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5302250" cy="5545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D7673-6339-47E0-97A0-7ED3FF5FD6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598FB-1F6F-4885-A685-CDCE95E318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02666-B065-4BA0-8512-8AC986613D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125538"/>
            <a:ext cx="355917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6863" y="1125538"/>
            <a:ext cx="3560762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878CA-1A66-4DE3-AA59-1D26882628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9D4B1-AAEE-4370-8973-8E4C7110B3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6D957-7A20-45AD-9BEF-52C251C357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88FA3-54DD-4A37-9B04-B47BF17EAC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2DBD-2BC5-4696-B3AE-D0BEBEA005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F86E2-0713-4BDA-9FD1-B86F5FDBAB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5538"/>
            <a:ext cx="72723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8913" y="6259513"/>
            <a:ext cx="477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1960C7E-8388-418D-9D1F-78F37459FA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0"/>
            <a:ext cx="72009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029" name="Picture 9" descr="SCI_PPT_templ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350" y="11588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FF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i="1">
          <a:solidFill>
            <a:srgbClr val="D600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8091F7-8F34-4E76-8E9C-66628E5AE38D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200900" cy="811213"/>
          </a:xfrm>
        </p:spPr>
        <p:txBody>
          <a:bodyPr/>
          <a:lstStyle/>
          <a:p>
            <a:pPr eaLnBrk="1" hangingPunct="1"/>
            <a:r>
              <a:rPr lang="en-GB" i="1" dirty="0" smtClean="0">
                <a:latin typeface="Arial" charset="0"/>
                <a:cs typeface="Arial" charset="0"/>
              </a:rPr>
              <a:t/>
            </a:r>
            <a:br>
              <a:rPr lang="en-GB" i="1" dirty="0" smtClean="0">
                <a:latin typeface="Arial" charset="0"/>
                <a:cs typeface="Arial" charset="0"/>
              </a:rPr>
            </a:b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MICE CM34</a:t>
            </a:r>
            <a:b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Engineering and Schedule summary</a:t>
            </a:r>
            <a: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GB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GB" i="1" dirty="0" smtClean="0"/>
              <a:t/>
            </a:r>
            <a:br>
              <a:rPr lang="en-GB" i="1" dirty="0" smtClean="0"/>
            </a:br>
            <a:endParaRPr lang="en-US" i="1" dirty="0" smtClean="0"/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5943600" cy="4679950"/>
          </a:xfrm>
        </p:spPr>
        <p:txBody>
          <a:bodyPr/>
          <a:lstStyle/>
          <a:p>
            <a:pPr marL="0" indent="0" eaLnBrk="1" hangingPunct="1">
              <a:buSzPct val="69000"/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  </a:t>
            </a:r>
            <a:r>
              <a:rPr lang="en-GB" i="1" dirty="0" smtClean="0">
                <a:latin typeface="Arial" charset="0"/>
                <a:cs typeface="Arial" charset="0"/>
              </a:rPr>
              <a:t>Engineering summary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SzPct val="69000"/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  </a:t>
            </a:r>
            <a:r>
              <a:rPr lang="en-GB" i="1" dirty="0" smtClean="0">
                <a:latin typeface="Arial" charset="0"/>
                <a:cs typeface="Arial" charset="0"/>
              </a:rPr>
              <a:t>Schedule plans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SzPct val="69000"/>
            </a:pPr>
            <a:endParaRPr lang="en-GB" i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SzPct val="73000"/>
            </a:pPr>
            <a:endParaRPr lang="en-GB" i="1" dirty="0" smtClean="0"/>
          </a:p>
          <a:p>
            <a:pPr marL="0" indent="0" eaLnBrk="1" hangingPunct="1">
              <a:buSzPct val="73000"/>
              <a:buFontTx/>
              <a:buChar char="•"/>
            </a:pPr>
            <a:endParaRPr lang="en-GB" i="1" dirty="0" smtClean="0"/>
          </a:p>
          <a:p>
            <a:pPr marL="0" indent="0" eaLnBrk="1" hangingPunct="1">
              <a:buSzPct val="73000"/>
              <a:buFontTx/>
              <a:buChar char="•"/>
            </a:pPr>
            <a:endParaRPr lang="en-GB" i="1" dirty="0" smtClean="0"/>
          </a:p>
          <a:p>
            <a:pPr marL="0" indent="0" eaLnBrk="1" hangingPunct="1">
              <a:buSzPct val="73000"/>
              <a:buFontTx/>
              <a:buChar char="•"/>
            </a:pPr>
            <a:endParaRPr lang="en-GB" i="1" dirty="0" smtClean="0"/>
          </a:p>
          <a:p>
            <a:pPr marL="0" indent="0" eaLnBrk="1" hangingPunct="1">
              <a:buSzPct val="73000"/>
            </a:pPr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>
              <a:buFontTx/>
              <a:buChar char="•"/>
            </a:pPr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/>
            <a:endParaRPr lang="en-GB" i="1" dirty="0" smtClean="0"/>
          </a:p>
          <a:p>
            <a:pPr marL="0" indent="0" eaLnBrk="1" hangingPunct="1"/>
            <a:endParaRPr lang="en-GB" i="1" dirty="0" smtClean="0"/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5795963" y="5229225"/>
            <a:ext cx="3288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 dirty="0"/>
              <a:t>Andy Nichols, STFC, </a:t>
            </a:r>
            <a:r>
              <a:rPr lang="en-GB" i="1" dirty="0" smtClean="0"/>
              <a:t>18/10/12</a:t>
            </a:r>
            <a:endParaRPr lang="en-GB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Engineering Summary</a:t>
            </a:r>
            <a:endParaRPr lang="en-US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7993062" cy="4679950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Major topics covered elsewhere in agenda, but covered useful items:</a:t>
            </a:r>
          </a:p>
          <a:p>
            <a:pPr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Radiation shutter tests</a:t>
            </a:r>
            <a:r>
              <a:rPr lang="en-GB" b="1" i="1" dirty="0" smtClean="0">
                <a:latin typeface="Arial" charset="0"/>
                <a:cs typeface="Arial" charset="0"/>
              </a:rPr>
              <a:t>, </a:t>
            </a:r>
            <a:r>
              <a:rPr lang="en-GB" i="1" dirty="0" smtClean="0">
                <a:latin typeface="Arial" charset="0"/>
                <a:cs typeface="Arial" charset="0"/>
              </a:rPr>
              <a:t>as requested by TB are </a:t>
            </a:r>
            <a:r>
              <a:rPr lang="en-GB" i="1" dirty="0" smtClean="0">
                <a:latin typeface="Arial" charset="0"/>
                <a:cs typeface="Arial" charset="0"/>
              </a:rPr>
              <a:t>complete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Direct motor drive works fine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Able to cope with twice anticipated incline of rails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Magnetic compatibility is OK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Minor issues with control box placement and cable routing, but easily understood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Rail material now on order, long lead time</a:t>
            </a:r>
          </a:p>
          <a:p>
            <a:pPr marL="400050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Electrical engineering:</a:t>
            </a:r>
          </a:p>
          <a:p>
            <a:pPr marL="800100"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‘MICE’ Quench detector production line underway at DL</a:t>
            </a:r>
          </a:p>
          <a:p>
            <a:pPr marL="800100"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Tenders for Decay Solenoid are back</a:t>
            </a:r>
          </a:p>
          <a:p>
            <a:pPr marL="800100"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Delivery anticipated for April 2013 – will affect planned EMR run</a:t>
            </a:r>
          </a:p>
          <a:p>
            <a:pPr marL="800100"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MC stated that DS </a:t>
            </a:r>
            <a:r>
              <a:rPr lang="en-GB" i="1" u="sng" dirty="0" smtClean="0">
                <a:latin typeface="Arial" charset="0"/>
                <a:cs typeface="Arial" charset="0"/>
              </a:rPr>
              <a:t>will not be run </a:t>
            </a:r>
            <a:r>
              <a:rPr lang="en-GB" i="1" dirty="0" smtClean="0">
                <a:latin typeface="Arial" charset="0"/>
                <a:cs typeface="Arial" charset="0"/>
              </a:rPr>
              <a:t>with existing PSU</a:t>
            </a:r>
          </a:p>
          <a:p>
            <a:pPr marL="800100" lvl="1">
              <a:buFont typeface="Arial" pitchFamily="34" charset="0"/>
              <a:buChar char="•"/>
            </a:pPr>
            <a:endParaRPr lang="en-GB" i="1" dirty="0" smtClean="0">
              <a:latin typeface="Arial" charset="0"/>
              <a:cs typeface="Arial" charset="0"/>
            </a:endParaRPr>
          </a:p>
          <a:p>
            <a:pPr lvl="1"/>
            <a:endParaRPr lang="en-GB" i="1" dirty="0" smtClean="0">
              <a:latin typeface="Arial" charset="0"/>
              <a:cs typeface="Arial" charset="0"/>
            </a:endParaRPr>
          </a:p>
          <a:p>
            <a:pPr lvl="2">
              <a:buNone/>
            </a:pP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None/>
            </a:pP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Tx/>
              <a:buNone/>
            </a:pPr>
            <a:endParaRPr lang="en-GB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r>
              <a:rPr lang="en-GB" i="1" dirty="0" smtClean="0"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97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Schedule planning</a:t>
            </a:r>
            <a:endParaRPr lang="en-US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7993062" cy="4679950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October/November are busy months for scrutiny</a:t>
            </a:r>
            <a:r>
              <a:rPr lang="en-GB" i="1" dirty="0" smtClean="0">
                <a:latin typeface="Arial" charset="0"/>
                <a:cs typeface="Arial" charset="0"/>
              </a:rPr>
              <a:t>!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October 31</a:t>
            </a:r>
            <a:r>
              <a:rPr lang="en-GB" i="1" baseline="30000" dirty="0" smtClean="0">
                <a:latin typeface="Arial" charset="0"/>
                <a:cs typeface="Arial" charset="0"/>
              </a:rPr>
              <a:t>st</a:t>
            </a:r>
            <a:r>
              <a:rPr lang="en-GB" i="1" dirty="0" smtClean="0">
                <a:latin typeface="Arial" charset="0"/>
                <a:cs typeface="Arial" charset="0"/>
              </a:rPr>
              <a:t> – MPB (MICE Project Board)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November 5</a:t>
            </a:r>
            <a:r>
              <a:rPr lang="en-GB" i="1" baseline="30000" dirty="0" smtClean="0">
                <a:latin typeface="Arial" charset="0"/>
                <a:cs typeface="Arial" charset="0"/>
              </a:rPr>
              <a:t>th</a:t>
            </a:r>
            <a:r>
              <a:rPr lang="en-GB" i="1" dirty="0" smtClean="0">
                <a:latin typeface="Arial" charset="0"/>
                <a:cs typeface="Arial" charset="0"/>
              </a:rPr>
              <a:t> – UK </a:t>
            </a:r>
            <a:r>
              <a:rPr lang="en-GB" i="1" dirty="0" err="1" smtClean="0">
                <a:latin typeface="Arial" charset="0"/>
                <a:cs typeface="Arial" charset="0"/>
              </a:rPr>
              <a:t>OsC</a:t>
            </a:r>
            <a:r>
              <a:rPr lang="en-GB" i="1" dirty="0" smtClean="0">
                <a:latin typeface="Arial" charset="0"/>
                <a:cs typeface="Arial" charset="0"/>
              </a:rPr>
              <a:t> (Oversight Committee)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November 12</a:t>
            </a:r>
            <a:r>
              <a:rPr lang="en-GB" i="1" baseline="30000" dirty="0" smtClean="0">
                <a:latin typeface="Arial" charset="0"/>
                <a:cs typeface="Arial" charset="0"/>
              </a:rPr>
              <a:t>th</a:t>
            </a:r>
            <a:r>
              <a:rPr lang="en-GB" i="1" dirty="0" smtClean="0">
                <a:latin typeface="Arial" charset="0"/>
                <a:cs typeface="Arial" charset="0"/>
              </a:rPr>
              <a:t> – FAC (Funding Agency Committee)</a:t>
            </a:r>
          </a:p>
          <a:p>
            <a:pPr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We have to: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Agree among the MICE an </a:t>
            </a:r>
            <a:r>
              <a:rPr lang="en-GB" i="1" u="sng" dirty="0" smtClean="0">
                <a:latin typeface="Arial" charset="0"/>
                <a:cs typeface="Arial" charset="0"/>
              </a:rPr>
              <a:t>achievable</a:t>
            </a:r>
            <a:r>
              <a:rPr lang="en-GB" i="1" dirty="0" smtClean="0">
                <a:latin typeface="Arial" charset="0"/>
                <a:cs typeface="Arial" charset="0"/>
              </a:rPr>
              <a:t> schedule for the project</a:t>
            </a:r>
          </a:p>
          <a:p>
            <a:pPr lvl="1">
              <a:buFontTx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Prepare a fully resource-loaded project plan for the MPB, to include:</a:t>
            </a:r>
          </a:p>
          <a:p>
            <a:pPr lvl="2"/>
            <a:r>
              <a:rPr lang="en-GB" i="1" dirty="0" smtClean="0">
                <a:latin typeface="Arial" charset="0"/>
                <a:cs typeface="Arial" charset="0"/>
              </a:rPr>
              <a:t>Construction</a:t>
            </a:r>
          </a:p>
          <a:p>
            <a:pPr lvl="2"/>
            <a:r>
              <a:rPr lang="en-GB" i="1" dirty="0" smtClean="0">
                <a:latin typeface="Arial" charset="0"/>
                <a:cs typeface="Arial" charset="0"/>
              </a:rPr>
              <a:t>Operation</a:t>
            </a:r>
          </a:p>
          <a:p>
            <a:pPr lvl="2"/>
            <a:r>
              <a:rPr lang="en-GB" i="1" dirty="0" smtClean="0">
                <a:latin typeface="Arial" charset="0"/>
                <a:cs typeface="Arial" charset="0"/>
              </a:rPr>
              <a:t>Significant milestones</a:t>
            </a: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Useful workshop on Tuesday: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US &amp; UK construction schedules have converged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We believe they are aligned with available resources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Thanks to Alan, Ken, Mark, Alan G,  and Peter, Richard at FNAL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lvl="2">
              <a:buNone/>
            </a:pP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None/>
            </a:pP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Tx/>
              <a:buNone/>
            </a:pPr>
            <a:endParaRPr lang="en-GB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r>
              <a:rPr lang="en-GB" i="1" dirty="0" smtClean="0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188FA3-54DD-4A37-9B04-B47BF17EAC1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7056784" cy="493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Present schedule slide, lifted from MICE page – as agreed at CM33, Glasgow</a:t>
            </a:r>
            <a:endParaRPr lang="en-GB" i="1" dirty="0"/>
          </a:p>
        </p:txBody>
      </p:sp>
      <p:sp>
        <p:nvSpPr>
          <p:cNvPr id="3" name="TextBox 2"/>
          <p:cNvSpPr txBox="1"/>
          <p:nvPr/>
        </p:nvSpPr>
        <p:spPr>
          <a:xfrm>
            <a:off x="7119620" y="2877840"/>
            <a:ext cx="1167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Q2 2014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31917" y="4365104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2018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60232" y="4765214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Possibility of Step 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At 2017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121" y="3272940"/>
            <a:ext cx="2210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Long shutdown Aug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2014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5631775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Properly edited version of this will follow…..</a:t>
            </a:r>
            <a:endParaRPr lang="en-GB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Some schedule considerations</a:t>
            </a:r>
            <a:endParaRPr lang="en-US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836712"/>
            <a:ext cx="7993062" cy="4679950"/>
          </a:xfrm>
        </p:spPr>
        <p:txBody>
          <a:bodyPr/>
          <a:lstStyle/>
          <a:p>
            <a:pPr>
              <a:buFontTx/>
              <a:buChar char="•"/>
            </a:pPr>
            <a:endParaRPr lang="en-GB" i="1" dirty="0" smtClean="0"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Some of the main drivers: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FC is late, delivery late </a:t>
            </a:r>
            <a:r>
              <a:rPr lang="en-GB" i="1" dirty="0" smtClean="0">
                <a:latin typeface="Arial" charset="0"/>
                <a:cs typeface="Arial" charset="0"/>
              </a:rPr>
              <a:t>October, everything is ready for it here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SS #1 has problems with blocked vents and heater controls, </a:t>
            </a:r>
            <a:r>
              <a:rPr lang="en-GB" i="1" dirty="0" smtClean="0">
                <a:latin typeface="Arial" charset="0"/>
                <a:cs typeface="Arial" charset="0"/>
              </a:rPr>
              <a:t>plan being made for completion and delivery (to RAL) of both magnets at once in Q3 2013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Magnetic shielding plan in R5.2 must be </a:t>
            </a:r>
            <a:r>
              <a:rPr lang="en-GB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implemented, Default plan and local yoke will be studied in parallel – detailed WPs under construction</a:t>
            </a:r>
            <a:endParaRPr lang="en-GB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EMR has been delayed, but is not critical </a:t>
            </a:r>
            <a:r>
              <a:rPr lang="en-GB" i="1" dirty="0" smtClean="0">
                <a:latin typeface="Arial" charset="0"/>
                <a:cs typeface="Arial" charset="0"/>
              </a:rPr>
              <a:t>path</a:t>
            </a:r>
            <a:endParaRPr lang="en-GB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For Step V &amp; VI, we </a:t>
            </a:r>
            <a:r>
              <a:rPr lang="en-GB" i="1" dirty="0" smtClean="0">
                <a:latin typeface="Arial" charset="0"/>
                <a:cs typeface="Arial" charset="0"/>
              </a:rPr>
              <a:t>can now aim at 2017/18 as aspirations, but am sure much more detail is required</a:t>
            </a: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The third FC module </a:t>
            </a:r>
            <a:r>
              <a:rPr lang="en-GB" i="1" dirty="0" smtClean="0">
                <a:latin typeface="Arial" charset="0"/>
                <a:cs typeface="Arial" charset="0"/>
              </a:rPr>
              <a:t>will</a:t>
            </a:r>
            <a:r>
              <a:rPr lang="en-GB" i="1" dirty="0" smtClean="0">
                <a:latin typeface="Arial" charset="0"/>
                <a:cs typeface="Arial" charset="0"/>
              </a:rPr>
              <a:t> </a:t>
            </a:r>
            <a:r>
              <a:rPr lang="en-GB" i="1" dirty="0" smtClean="0">
                <a:latin typeface="Arial" charset="0"/>
                <a:cs typeface="Arial" charset="0"/>
              </a:rPr>
              <a:t>be fitted to that plan</a:t>
            </a:r>
          </a:p>
          <a:p>
            <a:pPr lvl="1">
              <a:buFont typeface="Arial" pitchFamily="34" charset="0"/>
              <a:buChar char="•"/>
            </a:pPr>
            <a:r>
              <a:rPr lang="en-GB" i="1" dirty="0" smtClean="0">
                <a:latin typeface="Arial" charset="0"/>
                <a:cs typeface="Arial" charset="0"/>
              </a:rPr>
              <a:t>As can the RF infrastructure work</a:t>
            </a:r>
          </a:p>
          <a:p>
            <a:pPr lvl="1">
              <a:buNone/>
            </a:pPr>
            <a:endParaRPr lang="en-GB" i="1" dirty="0" smtClean="0">
              <a:latin typeface="Arial" charset="0"/>
              <a:cs typeface="Arial" charset="0"/>
            </a:endParaRPr>
          </a:p>
          <a:p>
            <a:pPr lvl="1">
              <a:buFontTx/>
              <a:buNone/>
            </a:pPr>
            <a:endParaRPr lang="en-GB" i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r>
              <a:rPr lang="en-GB" i="1" dirty="0" smtClean="0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3059113" y="333375"/>
            <a:ext cx="26654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i="1"/>
              <a:t>STEP IV</a:t>
            </a:r>
          </a:p>
        </p:txBody>
      </p:sp>
      <p:pic>
        <p:nvPicPr>
          <p:cNvPr id="1945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0813"/>
            <a:ext cx="1152525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2" descr="Step4-04.jpg"/>
          <p:cNvPicPr>
            <a:picLocks noChangeAspect="1"/>
          </p:cNvPicPr>
          <p:nvPr/>
        </p:nvPicPr>
        <p:blipFill>
          <a:blip r:embed="rId3" cstate="print"/>
          <a:srcRect l="4326" t="5478" r="10626" b="17999"/>
          <a:stretch>
            <a:fillRect/>
          </a:stretch>
        </p:blipFill>
        <p:spPr bwMode="auto">
          <a:xfrm>
            <a:off x="0" y="2289175"/>
            <a:ext cx="5364163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5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809167"/>
              </p:ext>
            </p:extLst>
          </p:nvPr>
        </p:nvGraphicFramePr>
        <p:xfrm>
          <a:off x="5580112" y="908720"/>
          <a:ext cx="3309938" cy="3435858"/>
        </p:xfrm>
        <a:graphic>
          <a:graphicData uri="http://schemas.openxmlformats.org/drawingml/2006/table">
            <a:tbl>
              <a:tblPr/>
              <a:tblGrid>
                <a:gridCol w="2374900"/>
                <a:gridCol w="935038"/>
              </a:tblGrid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Subsystem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Spectrometer solenoid #1 + #2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Q3 2013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Fibre tracker #1 + #2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Focus coil #1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Nov ’12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LH</a:t>
                      </a:r>
                      <a:r>
                        <a:rPr kumimoji="0" lang="en-GB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system 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Solid absorber(s)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absorber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Diffuser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Virostek plate &amp; TOF cage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assy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Substation upgrade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EMR installation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Feb’13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Radiation shutter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AFC Moving platform #1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SS platforms Installation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Magnetic shielding plan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TBC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05" name="TextBox 14"/>
          <p:cNvSpPr txBox="1">
            <a:spLocks noChangeArrowheads="1"/>
          </p:cNvSpPr>
          <p:nvPr/>
        </p:nvSpPr>
        <p:spPr bwMode="auto">
          <a:xfrm>
            <a:off x="1116013" y="5876925"/>
            <a:ext cx="3097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i="1" dirty="0">
                <a:solidFill>
                  <a:srgbClr val="0000FF"/>
                </a:solidFill>
              </a:rPr>
              <a:t>Step IV </a:t>
            </a:r>
            <a:r>
              <a:rPr lang="en-GB" sz="2000" i="1" dirty="0" smtClean="0">
                <a:solidFill>
                  <a:srgbClr val="0000FF"/>
                </a:solidFill>
              </a:rPr>
              <a:t>ready</a:t>
            </a:r>
            <a:r>
              <a:rPr lang="en-GB" sz="2000" i="1" dirty="0">
                <a:solidFill>
                  <a:srgbClr val="0000FF"/>
                </a:solidFill>
              </a:rPr>
              <a:t> </a:t>
            </a:r>
            <a:r>
              <a:rPr lang="en-GB" sz="2000" i="1" dirty="0" smtClean="0">
                <a:solidFill>
                  <a:srgbClr val="0000FF"/>
                </a:solidFill>
              </a:rPr>
              <a:t>Q2, 2014</a:t>
            </a:r>
            <a:endParaRPr lang="en-GB" sz="2000" i="1" u="sng" dirty="0">
              <a:solidFill>
                <a:srgbClr val="0000FF"/>
              </a:solidFill>
            </a:endParaRPr>
          </a:p>
        </p:txBody>
      </p:sp>
      <p:pic>
        <p:nvPicPr>
          <p:cNvPr id="19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31888"/>
            <a:ext cx="47879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8369</TotalTime>
  <Words>465</Words>
  <Application>Microsoft Office PowerPoint</Application>
  <PresentationFormat>On-screen Show (4:3)</PresentationFormat>
  <Paragraphs>107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 MICE CM34 Engineering and Schedule summary  </vt:lpstr>
      <vt:lpstr>Engineering Summary</vt:lpstr>
      <vt:lpstr>Schedule planning</vt:lpstr>
      <vt:lpstr>PowerPoint Presentation</vt:lpstr>
      <vt:lpstr>Some schedule considerations</vt:lpstr>
      <vt:lpstr>PowerPoint Presentation</vt:lpstr>
    </vt:vector>
  </TitlesOfParts>
  <Company>BMB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ben.moorhouse</dc:creator>
  <cp:lastModifiedBy>an79</cp:lastModifiedBy>
  <cp:revision>543</cp:revision>
  <dcterms:created xsi:type="dcterms:W3CDTF">2007-03-27T11:13:58Z</dcterms:created>
  <dcterms:modified xsi:type="dcterms:W3CDTF">2012-10-19T08:31:43Z</dcterms:modified>
</cp:coreProperties>
</file>