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embeddings/Microsoft_Equation2.bin" ContentType="application/vnd.openxmlformats-officedocument.oleObject"/>
  <Override PartName="/ppt/embeddings/Microsoft_Equation4.bin" ContentType="application/vnd.openxmlformats-officedocument.oleObject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pict" ContentType="image/pict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vml" ContentType="application/vnd.openxmlformats-officedocument.vmlDrawin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embeddings/Microsoft_Equation1.bin" ContentType="application/vnd.openxmlformats-officedocument.oleObject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embeddings/Microsoft_Equation3.bin" ContentType="application/vnd.openxmlformats-officedocument.oleObject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pdf" ContentType="application/pdf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0"/>
  </p:notesMasterIdLst>
  <p:sldIdLst>
    <p:sldId id="259" r:id="rId2"/>
    <p:sldId id="277" r:id="rId3"/>
    <p:sldId id="257" r:id="rId4"/>
    <p:sldId id="279" r:id="rId5"/>
    <p:sldId id="280" r:id="rId6"/>
    <p:sldId id="278" r:id="rId7"/>
    <p:sldId id="266" r:id="rId8"/>
    <p:sldId id="269" r:id="rId9"/>
    <p:sldId id="267" r:id="rId10"/>
    <p:sldId id="268" r:id="rId11"/>
    <p:sldId id="270" r:id="rId12"/>
    <p:sldId id="265" r:id="rId13"/>
    <p:sldId id="273" r:id="rId14"/>
    <p:sldId id="274" r:id="rId15"/>
    <p:sldId id="275" r:id="rId16"/>
    <p:sldId id="261" r:id="rId17"/>
    <p:sldId id="264" r:id="rId18"/>
    <p:sldId id="256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-8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14" Type="http://schemas.openxmlformats.org/officeDocument/2006/relationships/slide" Target="slides/slide13.xml"/><Relationship Id="rId23" Type="http://schemas.openxmlformats.org/officeDocument/2006/relationships/viewProps" Target="viewProps.xml"/><Relationship Id="rId4" Type="http://schemas.openxmlformats.org/officeDocument/2006/relationships/slide" Target="slides/slide3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notesMaster" Target="notesMasters/notesMaster1.xml"/><Relationship Id="rId22" Type="http://schemas.openxmlformats.org/officeDocument/2006/relationships/presProps" Target="presProps.xml"/><Relationship Id="rId21" Type="http://schemas.openxmlformats.org/officeDocument/2006/relationships/printerSettings" Target="printerSettings/printerSettings1.bin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ict"/><Relationship Id="rId1" Type="http://schemas.openxmlformats.org/officeDocument/2006/relationships/image" Target="../media/image17.pict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ict"/><Relationship Id="rId1" Type="http://schemas.openxmlformats.org/officeDocument/2006/relationships/image" Target="../media/image21.pict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814C3F-5B1F-A141-993A-E7DE53BD5B5E}" type="datetimeFigureOut">
              <a:rPr lang="en-US" smtClean="0"/>
              <a:t>9/17/12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ABAEC8-EB93-5242-89A1-820189E17BA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 txBox="1">
            <a:spLocks noGrp="1" noChangeArrowheads="1"/>
          </p:cNvSpPr>
          <p:nvPr/>
        </p:nvSpPr>
        <p:spPr bwMode="auto">
          <a:xfrm>
            <a:off x="3884817" y="8683938"/>
            <a:ext cx="2972119" cy="458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842" tIns="45922" rIns="91842" bIns="45922" anchor="b">
            <a:prstTxWarp prst="textNoShape">
              <a:avLst/>
            </a:prstTxWarp>
          </a:bodyPr>
          <a:lstStyle/>
          <a:p>
            <a:pPr algn="r" defTabSz="919163"/>
            <a:fld id="{3F957F5A-FBE7-4D41-8D03-41251CC37BCE}" type="slidenum">
              <a:rPr lang="de-DE" sz="1200" b="0" i="0">
                <a:latin typeface="Arial" pitchFamily="-107" charset="0"/>
              </a:rPr>
              <a:pPr algn="r" defTabSz="919163"/>
              <a:t>7</a:t>
            </a:fld>
            <a:endParaRPr lang="de-DE" sz="1200" b="0" i="0">
              <a:latin typeface="Arial" pitchFamily="-107" charset="0"/>
            </a:endParaRPr>
          </a:p>
        </p:txBody>
      </p:sp>
      <p:sp>
        <p:nvSpPr>
          <p:cNvPr id="29699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120" y="4342991"/>
            <a:ext cx="5485761" cy="4116027"/>
          </a:xfrm>
          <a:noFill/>
          <a:ln/>
        </p:spPr>
        <p:txBody>
          <a:bodyPr lIns="91842" tIns="45922" rIns="91842" bIns="45922"/>
          <a:lstStyle/>
          <a:p>
            <a:pPr eaLnBrk="1" hangingPunct="1"/>
            <a:endParaRPr lang="en-US">
              <a:latin typeface="Arial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236AD1-BDB2-AB4D-A999-5BD4F09F9C48}" type="slidenum">
              <a:rPr lang="en-US" smtClean="0">
                <a:latin typeface="Arial" pitchFamily="-107" charset="0"/>
              </a:rPr>
              <a:pPr/>
              <a:t>9</a:t>
            </a:fld>
            <a:endParaRPr lang="en-US" smtClean="0">
              <a:latin typeface="Arial" pitchFamily="-107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D6D8A4-8A46-3F42-94F0-B1C01FB19C82}" type="slidenum">
              <a:rPr lang="en-US" smtClean="0">
                <a:latin typeface="Arial" pitchFamily="-107" charset="0"/>
              </a:rPr>
              <a:pPr/>
              <a:t>11</a:t>
            </a:fld>
            <a:endParaRPr lang="en-US" smtClean="0">
              <a:latin typeface="Arial" pitchFamily="-107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29F26-E71E-5C4B-9182-67CD050AD012}" type="datetimeFigureOut">
              <a:rPr lang="en-US" smtClean="0"/>
              <a:pPr/>
              <a:t>9/17/12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51F19-917A-3147-8105-4BAF92575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29F26-E71E-5C4B-9182-67CD050AD012}" type="datetimeFigureOut">
              <a:rPr lang="en-US" smtClean="0"/>
              <a:pPr/>
              <a:t>9/17/12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51F19-917A-3147-8105-4BAF92575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29F26-E71E-5C4B-9182-67CD050AD012}" type="datetimeFigureOut">
              <a:rPr lang="en-US" smtClean="0"/>
              <a:pPr/>
              <a:t>9/17/12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51F19-917A-3147-8105-4BAF92575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29F26-E71E-5C4B-9182-67CD050AD012}" type="datetimeFigureOut">
              <a:rPr lang="en-US" smtClean="0"/>
              <a:pPr/>
              <a:t>9/17/12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51F19-917A-3147-8105-4BAF92575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29F26-E71E-5C4B-9182-67CD050AD012}" type="datetimeFigureOut">
              <a:rPr lang="en-US" smtClean="0"/>
              <a:pPr/>
              <a:t>9/17/12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51F19-917A-3147-8105-4BAF92575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29F26-E71E-5C4B-9182-67CD050AD012}" type="datetimeFigureOut">
              <a:rPr lang="en-US" smtClean="0"/>
              <a:pPr/>
              <a:t>9/17/12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51F19-917A-3147-8105-4BAF92575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29F26-E71E-5C4B-9182-67CD050AD012}" type="datetimeFigureOut">
              <a:rPr lang="en-US" smtClean="0"/>
              <a:pPr/>
              <a:t>9/17/12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51F19-917A-3147-8105-4BAF92575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29F26-E71E-5C4B-9182-67CD050AD012}" type="datetimeFigureOut">
              <a:rPr lang="en-US" smtClean="0"/>
              <a:pPr/>
              <a:t>9/17/12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51F19-917A-3147-8105-4BAF92575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29F26-E71E-5C4B-9182-67CD050AD012}" type="datetimeFigureOut">
              <a:rPr lang="en-US" smtClean="0"/>
              <a:pPr/>
              <a:t>9/17/12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51F19-917A-3147-8105-4BAF92575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29F26-E71E-5C4B-9182-67CD050AD012}" type="datetimeFigureOut">
              <a:rPr lang="en-US" smtClean="0"/>
              <a:pPr/>
              <a:t>9/17/12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51F19-917A-3147-8105-4BAF92575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29F26-E71E-5C4B-9182-67CD050AD012}" type="datetimeFigureOut">
              <a:rPr lang="en-US" smtClean="0"/>
              <a:pPr/>
              <a:t>9/17/12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51F19-917A-3147-8105-4BAF92575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29F26-E71E-5C4B-9182-67CD050AD012}" type="datetimeFigureOut">
              <a:rPr lang="en-US" smtClean="0"/>
              <a:pPr/>
              <a:t>9/17/12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51F19-917A-3147-8105-4BAF92575F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png"/><Relationship Id="rId5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3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oleObject" Target="../embeddings/Microsoft_Equation2.bin"/><Relationship Id="rId4" Type="http://schemas.openxmlformats.org/officeDocument/2006/relationships/image" Target="../media/image20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19.pdf"/><Relationship Id="rId5" Type="http://schemas.openxmlformats.org/officeDocument/2006/relationships/oleObject" Target="../embeddings/Microsoft_Equation1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Equation4.bin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7" Type="http://schemas.openxmlformats.org/officeDocument/2006/relationships/oleObject" Target="../embeddings/Microsoft_Equation3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Relationship Id="rId3" Type="http://schemas.openxmlformats.org/officeDocument/2006/relationships/image" Target="../media/image23.png"/><Relationship Id="rId6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image" Target="../media/image25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5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166099" y="519607"/>
            <a:ext cx="71945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solidFill>
                  <a:srgbClr val="0000FF"/>
                </a:solidFill>
              </a:rPr>
              <a:t>Meeting of Task 2.2 on HL-LHC Lattice &amp; Optics</a:t>
            </a:r>
            <a:endParaRPr lang="en-US" sz="2800" b="1" i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6455" y="1893455"/>
            <a:ext cx="8296036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/>
                <a:cs typeface="Times New Roman"/>
              </a:rPr>
              <a:t>Status of Optics calculations</a:t>
            </a:r>
          </a:p>
          <a:p>
            <a:endParaRPr lang="en-US" sz="2000" dirty="0" smtClean="0">
              <a:latin typeface="Times New Roman"/>
              <a:cs typeface="Times New Roman"/>
            </a:endParaRPr>
          </a:p>
          <a:p>
            <a:r>
              <a:rPr lang="en-US" sz="2000" dirty="0" smtClean="0">
                <a:latin typeface="Times New Roman"/>
                <a:cs typeface="Times New Roman"/>
              </a:rPr>
              <a:t>	impact on magnet R &amp; D</a:t>
            </a:r>
          </a:p>
          <a:p>
            <a:r>
              <a:rPr lang="en-US" sz="2000" dirty="0" smtClean="0">
                <a:latin typeface="Times New Roman"/>
                <a:cs typeface="Times New Roman"/>
              </a:rPr>
              <a:t>	 	    on crab cavity R &amp; D</a:t>
            </a:r>
          </a:p>
          <a:p>
            <a:r>
              <a:rPr lang="en-US" sz="2000" dirty="0" smtClean="0">
                <a:latin typeface="Times New Roman"/>
                <a:cs typeface="Times New Roman"/>
              </a:rPr>
              <a:t>	</a:t>
            </a:r>
          </a:p>
          <a:p>
            <a:r>
              <a:rPr lang="en-US" sz="2000" dirty="0" smtClean="0">
                <a:latin typeface="Times New Roman"/>
                <a:cs typeface="Times New Roman"/>
              </a:rPr>
              <a:t>	</a:t>
            </a:r>
            <a:r>
              <a:rPr lang="en-US" sz="2000" dirty="0" smtClean="0">
                <a:latin typeface="Times New Roman"/>
                <a:cs typeface="Times New Roman"/>
              </a:rPr>
              <a:t>input for tracking calculations (magnet quality &amp; multipole compensation)</a:t>
            </a:r>
          </a:p>
          <a:p>
            <a:r>
              <a:rPr lang="en-US" sz="2000" dirty="0" smtClean="0">
                <a:latin typeface="Times New Roman"/>
                <a:cs typeface="Times New Roman"/>
              </a:rPr>
              <a:t>	         for beam-beam simulations</a:t>
            </a:r>
          </a:p>
          <a:p>
            <a:r>
              <a:rPr lang="en-US" sz="2000" dirty="0" smtClean="0">
                <a:latin typeface="Times New Roman"/>
                <a:cs typeface="Times New Roman"/>
              </a:rPr>
              <a:t>		  for collimation task </a:t>
            </a:r>
          </a:p>
          <a:p>
            <a:endParaRPr lang="en-US" sz="2000" dirty="0" smtClean="0">
              <a:latin typeface="Times New Roman"/>
              <a:cs typeface="Times New Roman"/>
            </a:endParaRPr>
          </a:p>
          <a:p>
            <a:r>
              <a:rPr lang="en-US" sz="2000" dirty="0" smtClean="0">
                <a:latin typeface="Times New Roman"/>
                <a:cs typeface="Times New Roman"/>
              </a:rPr>
              <a:t>	etc etc</a:t>
            </a:r>
          </a:p>
          <a:p>
            <a:endParaRPr lang="en-US" sz="2000" dirty="0" smtClean="0">
              <a:latin typeface="Times New Roman"/>
              <a:cs typeface="Times New Roman"/>
            </a:endParaRPr>
          </a:p>
          <a:p>
            <a:r>
              <a:rPr lang="en-US" sz="2000" dirty="0" smtClean="0">
                <a:latin typeface="Times New Roman"/>
                <a:cs typeface="Times New Roman"/>
              </a:rPr>
              <a:t>mid term goal: establish </a:t>
            </a:r>
            <a:r>
              <a:rPr lang="en-US" sz="20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HL-LHC V1.0  </a:t>
            </a:r>
            <a:r>
              <a:rPr lang="en-US" sz="2000" dirty="0" smtClean="0">
                <a:latin typeface="Times New Roman"/>
                <a:cs typeface="Times New Roman"/>
              </a:rPr>
              <a:t>(Nov. 2012)</a:t>
            </a:r>
          </a:p>
          <a:p>
            <a:r>
              <a:rPr lang="en-US" sz="2000" dirty="0" smtClean="0">
                <a:latin typeface="Times New Roman"/>
                <a:cs typeface="Times New Roman"/>
              </a:rPr>
              <a:t>	</a:t>
            </a:r>
            <a:endParaRPr lang="en-US" sz="2000" dirty="0" smtClean="0">
              <a:latin typeface="Times New Roman"/>
              <a:cs typeface="Times New Roman"/>
            </a:endParaRPr>
          </a:p>
          <a:p>
            <a:r>
              <a:rPr lang="en-US" sz="2000" dirty="0" smtClean="0">
                <a:latin typeface="Times New Roman"/>
                <a:cs typeface="Times New Roman"/>
              </a:rPr>
              <a:t>	</a:t>
            </a:r>
            <a:endParaRPr lang="en-US" sz="2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6"/>
          <p:cNvSpPr>
            <a:spLocks noChangeArrowheads="1"/>
          </p:cNvSpPr>
          <p:nvPr/>
        </p:nvSpPr>
        <p:spPr bwMode="auto">
          <a:xfrm>
            <a:off x="304800" y="228600"/>
            <a:ext cx="8916988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2000">
                <a:solidFill>
                  <a:srgbClr val="FF0000"/>
                </a:solidFill>
              </a:rPr>
              <a:t>A large variety of beam optics studied &amp; optimised</a:t>
            </a:r>
          </a:p>
          <a:p>
            <a:endParaRPr lang="de-DE" sz="1800">
              <a:solidFill>
                <a:srgbClr val="000000"/>
              </a:solidFill>
            </a:endParaRPr>
          </a:p>
          <a:p>
            <a:r>
              <a:rPr lang="de-DE" sz="1800">
                <a:solidFill>
                  <a:srgbClr val="000000"/>
                </a:solidFill>
              </a:rPr>
              <a:t>	bog_150_0100_0100_3000_3000.madx         </a:t>
            </a:r>
            <a:r>
              <a:rPr lang="de-DE" sz="1800">
                <a:solidFill>
                  <a:srgbClr val="0000FF"/>
                </a:solidFill>
              </a:rPr>
              <a:t>β*(IP8) = 3m   </a:t>
            </a:r>
            <a:r>
              <a:rPr lang="de-DE" sz="1800">
                <a:solidFill>
                  <a:srgbClr val="000000"/>
                </a:solidFill>
              </a:rPr>
              <a:t>standard ATS, round</a:t>
            </a:r>
          </a:p>
          <a:p>
            <a:r>
              <a:rPr lang="de-DE" sz="1800">
                <a:solidFill>
                  <a:srgbClr val="000000"/>
                </a:solidFill>
              </a:rPr>
              <a:t>	bog_150_0050_0200_3000_3000.madx         </a:t>
            </a:r>
            <a:r>
              <a:rPr lang="de-DE" sz="1800">
                <a:solidFill>
                  <a:srgbClr val="0000FF"/>
                </a:solidFill>
              </a:rPr>
              <a:t>β*(IP8) = 3m   </a:t>
            </a:r>
            <a:r>
              <a:rPr lang="de-DE" sz="1800">
                <a:solidFill>
                  <a:srgbClr val="000000"/>
                </a:solidFill>
              </a:rPr>
              <a:t>standard ATS, flat_xy</a:t>
            </a:r>
          </a:p>
          <a:p>
            <a:r>
              <a:rPr lang="de-DE" sz="1800">
                <a:solidFill>
                  <a:srgbClr val="000000"/>
                </a:solidFill>
              </a:rPr>
              <a:t>	bog_150_0050_0200hv_3000_3000.madx     </a:t>
            </a:r>
            <a:r>
              <a:rPr lang="de-DE" sz="1800">
                <a:solidFill>
                  <a:srgbClr val="0000FF"/>
                </a:solidFill>
              </a:rPr>
              <a:t>β*(IP8) = 3m   </a:t>
            </a:r>
            <a:r>
              <a:rPr lang="de-DE" sz="1800">
                <a:solidFill>
                  <a:srgbClr val="000000"/>
                </a:solidFill>
              </a:rPr>
              <a:t>standard ATS, flat_yx</a:t>
            </a:r>
          </a:p>
          <a:p>
            <a:r>
              <a:rPr lang="de-DE" sz="1800">
                <a:solidFill>
                  <a:srgbClr val="000000"/>
                </a:solidFill>
              </a:rPr>
              <a:t>	bog_150_5500_5500_10000_10000.madx    </a:t>
            </a:r>
            <a:r>
              <a:rPr lang="de-DE" sz="1800">
                <a:solidFill>
                  <a:srgbClr val="0000FF"/>
                </a:solidFill>
              </a:rPr>
              <a:t>β*(IP8) = 10m   </a:t>
            </a:r>
            <a:r>
              <a:rPr lang="de-DE" sz="1800">
                <a:solidFill>
                  <a:srgbClr val="000000"/>
                </a:solidFill>
              </a:rPr>
              <a:t>ATS_injection</a:t>
            </a:r>
          </a:p>
          <a:p>
            <a:r>
              <a:rPr lang="de-DE" sz="1800">
                <a:solidFill>
                  <a:srgbClr val="000000"/>
                </a:solidFill>
              </a:rPr>
              <a:t>	bog_150_0400_0400_0500_0500.madx        </a:t>
            </a:r>
            <a:r>
              <a:rPr lang="de-DE" sz="1800">
                <a:solidFill>
                  <a:srgbClr val="0000FF"/>
                </a:solidFill>
              </a:rPr>
              <a:t>β*(IP8) = 50cm </a:t>
            </a:r>
            <a:r>
              <a:rPr lang="de-DE" sz="1800">
                <a:solidFill>
                  <a:srgbClr val="000000"/>
                </a:solidFill>
              </a:rPr>
              <a:t>ATS ions</a:t>
            </a:r>
          </a:p>
          <a:p>
            <a:endParaRPr lang="de-DE" sz="1800">
              <a:solidFill>
                <a:srgbClr val="000000"/>
              </a:solidFill>
            </a:endParaRPr>
          </a:p>
          <a:p>
            <a:endParaRPr lang="de-DE" sz="1800">
              <a:solidFill>
                <a:srgbClr val="000000"/>
              </a:solidFill>
            </a:endParaRPr>
          </a:p>
          <a:p>
            <a:r>
              <a:rPr lang="de-DE" sz="1800">
                <a:solidFill>
                  <a:srgbClr val="000000"/>
                </a:solidFill>
              </a:rPr>
              <a:t>Each optics has to be „implemented“ into the overall LHC lattice &amp; optics.</a:t>
            </a:r>
          </a:p>
          <a:p>
            <a:endParaRPr lang="de-DE" sz="1800">
              <a:solidFill>
                <a:srgbClr val="000000"/>
              </a:solidFill>
            </a:endParaRPr>
          </a:p>
          <a:p>
            <a:r>
              <a:rPr lang="de-DE" sz="1800">
                <a:solidFill>
                  <a:srgbClr val="000000"/>
                </a:solidFill>
              </a:rPr>
              <a:t>Main Issue: Search for ideal phase advance</a:t>
            </a:r>
          </a:p>
          <a:p>
            <a:r>
              <a:rPr lang="de-DE" sz="1800">
                <a:solidFill>
                  <a:srgbClr val="000000"/>
                </a:solidFill>
              </a:rPr>
              <a:t>over IR8.</a:t>
            </a:r>
          </a:p>
          <a:p>
            <a:endParaRPr lang="de-DE" sz="1800">
              <a:solidFill>
                <a:srgbClr val="000000"/>
              </a:solidFill>
            </a:endParaRPr>
          </a:p>
        </p:txBody>
      </p:sp>
      <p:pic>
        <p:nvPicPr>
          <p:cNvPr id="32771" name="Picture 7" descr="Fig_6_Anton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2038" y="3048000"/>
            <a:ext cx="4043362" cy="347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8"/>
          <p:cNvPicPr>
            <a:picLocks noChangeAspect="1"/>
          </p:cNvPicPr>
          <p:nvPr/>
        </p:nvPicPr>
        <p:blipFill>
          <a:blip r:embed="rId3"/>
          <a:srcRect l="6264" r="4474"/>
          <a:stretch>
            <a:fillRect/>
          </a:stretch>
        </p:blipFill>
        <p:spPr bwMode="auto">
          <a:xfrm>
            <a:off x="0" y="2900230"/>
            <a:ext cx="448945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TextBox 12"/>
          <p:cNvSpPr txBox="1">
            <a:spLocks noChangeArrowheads="1"/>
          </p:cNvSpPr>
          <p:nvPr/>
        </p:nvSpPr>
        <p:spPr bwMode="auto">
          <a:xfrm>
            <a:off x="6781800" y="5522490"/>
            <a:ext cx="5238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IP8</a:t>
            </a:r>
          </a:p>
        </p:txBody>
      </p:sp>
      <p:pic>
        <p:nvPicPr>
          <p:cNvPr id="34823" name="Picture 13"/>
          <p:cNvPicPr>
            <a:picLocks noChangeAspect="1"/>
          </p:cNvPicPr>
          <p:nvPr/>
        </p:nvPicPr>
        <p:blipFill>
          <a:blip r:embed="rId4"/>
          <a:srcRect l="6264" r="4474"/>
          <a:stretch>
            <a:fillRect/>
          </a:stretch>
        </p:blipFill>
        <p:spPr bwMode="auto">
          <a:xfrm>
            <a:off x="4724400" y="2900230"/>
            <a:ext cx="4343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4824" name="Straight Connector 10"/>
          <p:cNvCxnSpPr>
            <a:cxnSpLocks noChangeShapeType="1"/>
          </p:cNvCxnSpPr>
          <p:nvPr/>
        </p:nvCxnSpPr>
        <p:spPr bwMode="auto">
          <a:xfrm flipV="1">
            <a:off x="152400" y="5512965"/>
            <a:ext cx="4495800" cy="12700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</p:spPr>
      </p:cxnSp>
      <p:cxnSp>
        <p:nvCxnSpPr>
          <p:cNvPr id="34825" name="Straight Connector 12"/>
          <p:cNvCxnSpPr>
            <a:cxnSpLocks noChangeShapeType="1"/>
          </p:cNvCxnSpPr>
          <p:nvPr/>
        </p:nvCxnSpPr>
        <p:spPr bwMode="auto">
          <a:xfrm>
            <a:off x="4876800" y="5906665"/>
            <a:ext cx="4343400" cy="1588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</p:spPr>
      </p:cxnSp>
      <p:sp>
        <p:nvSpPr>
          <p:cNvPr id="34826" name="TextBox 15"/>
          <p:cNvSpPr txBox="1">
            <a:spLocks noChangeArrowheads="1"/>
          </p:cNvSpPr>
          <p:nvPr/>
        </p:nvSpPr>
        <p:spPr bwMode="auto">
          <a:xfrm>
            <a:off x="3648075" y="5601865"/>
            <a:ext cx="6191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14 σ</a:t>
            </a:r>
          </a:p>
        </p:txBody>
      </p:sp>
      <p:sp>
        <p:nvSpPr>
          <p:cNvPr id="34827" name="TextBox 16"/>
          <p:cNvSpPr txBox="1">
            <a:spLocks noChangeArrowheads="1"/>
          </p:cNvSpPr>
          <p:nvPr/>
        </p:nvSpPr>
        <p:spPr bwMode="auto">
          <a:xfrm>
            <a:off x="7458075" y="5797128"/>
            <a:ext cx="808038" cy="33813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7 σ !!!</a:t>
            </a:r>
          </a:p>
        </p:txBody>
      </p:sp>
      <p:pic>
        <p:nvPicPr>
          <p:cNvPr id="34828" name="Picture 13" descr="lhc Vac_Kammer_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0" y="76200"/>
            <a:ext cx="2971800" cy="200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4830" name="Straight Connector 14"/>
          <p:cNvCxnSpPr>
            <a:cxnSpLocks noChangeShapeType="1"/>
          </p:cNvCxnSpPr>
          <p:nvPr/>
        </p:nvCxnSpPr>
        <p:spPr bwMode="auto">
          <a:xfrm>
            <a:off x="2438400" y="3468265"/>
            <a:ext cx="381000" cy="15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34831" name="Straight Connector 15"/>
          <p:cNvCxnSpPr>
            <a:cxnSpLocks noChangeShapeType="1"/>
          </p:cNvCxnSpPr>
          <p:nvPr/>
        </p:nvCxnSpPr>
        <p:spPr bwMode="auto">
          <a:xfrm>
            <a:off x="6934200" y="3468265"/>
            <a:ext cx="381000" cy="15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</p:cxnSp>
      <p:sp>
        <p:nvSpPr>
          <p:cNvPr id="16" name="TextBox 7"/>
          <p:cNvSpPr txBox="1">
            <a:spLocks noChangeArrowheads="1"/>
          </p:cNvSpPr>
          <p:nvPr/>
        </p:nvSpPr>
        <p:spPr bwMode="auto">
          <a:xfrm>
            <a:off x="152400" y="1431707"/>
            <a:ext cx="54809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>
                <a:solidFill>
                  <a:srgbClr val="0000FF"/>
                </a:solidFill>
              </a:rPr>
              <a:t>calculate the number of </a:t>
            </a:r>
            <a:r>
              <a:rPr lang="en-US" sz="1800" dirty="0" err="1">
                <a:solidFill>
                  <a:srgbClr val="0000FF"/>
                </a:solidFill>
              </a:rPr>
              <a:t>σ</a:t>
            </a:r>
            <a:r>
              <a:rPr lang="en-US" sz="1800" dirty="0">
                <a:solidFill>
                  <a:srgbClr val="0000FF"/>
                </a:solidFill>
              </a:rPr>
              <a:t> that – for a given bam optics</a:t>
            </a:r>
            <a:r>
              <a:rPr lang="en-US" sz="1800" dirty="0" smtClean="0">
                <a:solidFill>
                  <a:srgbClr val="0000FF"/>
                </a:solidFill>
              </a:rPr>
              <a:t> – </a:t>
            </a:r>
          </a:p>
          <a:p>
            <a:r>
              <a:rPr lang="en-US" sz="1800" dirty="0" smtClean="0">
                <a:solidFill>
                  <a:srgbClr val="0000FF"/>
                </a:solidFill>
              </a:rPr>
              <a:t>	 </a:t>
            </a:r>
            <a:r>
              <a:rPr lang="en-US" sz="1800" dirty="0">
                <a:solidFill>
                  <a:srgbClr val="0000FF"/>
                </a:solidFill>
              </a:rPr>
              <a:t>fits into</a:t>
            </a:r>
            <a:r>
              <a:rPr lang="en-US" sz="1800" dirty="0" smtClean="0">
                <a:solidFill>
                  <a:srgbClr val="0000FF"/>
                </a:solidFill>
              </a:rPr>
              <a:t>  </a:t>
            </a:r>
            <a:r>
              <a:rPr lang="en-US" sz="1800" dirty="0">
                <a:solidFill>
                  <a:srgbClr val="0000FF"/>
                </a:solidFill>
              </a:rPr>
              <a:t>the vacuum chamber</a:t>
            </a:r>
            <a:r>
              <a:rPr lang="en-US" sz="1800" dirty="0" smtClean="0">
                <a:solidFill>
                  <a:srgbClr val="0000FF"/>
                </a:solidFill>
              </a:rPr>
              <a:t> 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sz="1800" dirty="0" smtClean="0">
                <a:solidFill>
                  <a:srgbClr val="0000FF"/>
                </a:solidFill>
              </a:rPr>
              <a:t>	 magnet </a:t>
            </a:r>
            <a:r>
              <a:rPr lang="en-US" sz="1800" dirty="0">
                <a:solidFill>
                  <a:srgbClr val="0000FF"/>
                </a:solidFill>
              </a:rPr>
              <a:t>aperture</a:t>
            </a:r>
            <a:r>
              <a:rPr lang="en-US" sz="1800" dirty="0" smtClean="0">
                <a:solidFill>
                  <a:srgbClr val="0000FF"/>
                </a:solidFill>
              </a:rPr>
              <a:t> 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sz="1800" dirty="0" smtClean="0">
                <a:solidFill>
                  <a:srgbClr val="0000FF"/>
                </a:solidFill>
              </a:rPr>
              <a:t>	</a:t>
            </a:r>
            <a:r>
              <a:rPr lang="en-US" sz="1800" dirty="0" smtClean="0">
                <a:solidFill>
                  <a:srgbClr val="FF0000"/>
                </a:solidFill>
              </a:rPr>
              <a:t>new</a:t>
            </a:r>
            <a:r>
              <a:rPr lang="en-US" sz="1800" dirty="0" smtClean="0">
                <a:solidFill>
                  <a:srgbClr val="0000FF"/>
                </a:solidFill>
              </a:rPr>
              <a:t> experiment </a:t>
            </a:r>
            <a:r>
              <a:rPr lang="en-US" sz="1800" dirty="0">
                <a:solidFill>
                  <a:srgbClr val="0000FF"/>
                </a:solidFill>
              </a:rPr>
              <a:t>beam pipe</a:t>
            </a:r>
          </a:p>
        </p:txBody>
      </p:sp>
      <p:sp>
        <p:nvSpPr>
          <p:cNvPr id="18" name="Titre 1"/>
          <p:cNvSpPr txBox="1">
            <a:spLocks/>
          </p:cNvSpPr>
          <p:nvPr/>
        </p:nvSpPr>
        <p:spPr bwMode="auto">
          <a:xfrm>
            <a:off x="457200" y="44450"/>
            <a:ext cx="8229600" cy="85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r>
              <a:rPr lang="en-US" sz="3200" b="0" i="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Aperture Calculations</a:t>
            </a:r>
            <a:endParaRPr lang="en-US" sz="3200" b="0" i="0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0" y="1600200"/>
            <a:ext cx="4535488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5" y="685800"/>
            <a:ext cx="3876675" cy="299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TextBox 8"/>
          <p:cNvSpPr txBox="1">
            <a:spLocks noChangeArrowheads="1"/>
          </p:cNvSpPr>
          <p:nvPr/>
        </p:nvSpPr>
        <p:spPr bwMode="auto">
          <a:xfrm>
            <a:off x="228600" y="3429000"/>
            <a:ext cx="24526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LHC Standard: β*=55cm</a:t>
            </a:r>
          </a:p>
        </p:txBody>
      </p:sp>
      <p:sp>
        <p:nvSpPr>
          <p:cNvPr id="27655" name="TextBox 9"/>
          <p:cNvSpPr txBox="1">
            <a:spLocks noChangeArrowheads="1"/>
          </p:cNvSpPr>
          <p:nvPr/>
        </p:nvSpPr>
        <p:spPr bwMode="auto">
          <a:xfrm>
            <a:off x="4953000" y="4800600"/>
            <a:ext cx="23542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LHC Upgrade: β*=15cm</a:t>
            </a:r>
          </a:p>
        </p:txBody>
      </p:sp>
      <p:sp>
        <p:nvSpPr>
          <p:cNvPr id="27656" name="TextBox 10"/>
          <p:cNvSpPr txBox="1">
            <a:spLocks noChangeArrowheads="1"/>
          </p:cNvSpPr>
          <p:nvPr/>
        </p:nvSpPr>
        <p:spPr bwMode="auto">
          <a:xfrm>
            <a:off x="7315200" y="2209800"/>
            <a:ext cx="12477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 β</a:t>
            </a:r>
            <a:r>
              <a:rPr lang="en-US" baseline="-25000"/>
              <a:t>max</a:t>
            </a:r>
            <a:r>
              <a:rPr lang="en-US"/>
              <a:t>=20km</a:t>
            </a:r>
          </a:p>
        </p:txBody>
      </p:sp>
      <p:sp>
        <p:nvSpPr>
          <p:cNvPr id="27657" name="TextBox 11"/>
          <p:cNvSpPr txBox="1">
            <a:spLocks noChangeArrowheads="1"/>
          </p:cNvSpPr>
          <p:nvPr/>
        </p:nvSpPr>
        <p:spPr bwMode="auto">
          <a:xfrm>
            <a:off x="2743200" y="1219200"/>
            <a:ext cx="12985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 β</a:t>
            </a:r>
            <a:r>
              <a:rPr lang="en-US" baseline="-25000"/>
              <a:t>max</a:t>
            </a:r>
            <a:r>
              <a:rPr lang="en-US"/>
              <a:t>=4.5km</a:t>
            </a:r>
          </a:p>
        </p:txBody>
      </p:sp>
      <p:cxnSp>
        <p:nvCxnSpPr>
          <p:cNvPr id="27659" name="Straight Connector 14"/>
          <p:cNvCxnSpPr>
            <a:cxnSpLocks noChangeShapeType="1"/>
          </p:cNvCxnSpPr>
          <p:nvPr/>
        </p:nvCxnSpPr>
        <p:spPr bwMode="auto">
          <a:xfrm>
            <a:off x="4572000" y="3962400"/>
            <a:ext cx="4267200" cy="1588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</p:spPr>
      </p:cxnSp>
      <p:cxnSp>
        <p:nvCxnSpPr>
          <p:cNvPr id="27660" name="Straight Arrow Connector 16"/>
          <p:cNvCxnSpPr>
            <a:cxnSpLocks noChangeShapeType="1"/>
          </p:cNvCxnSpPr>
          <p:nvPr/>
        </p:nvCxnSpPr>
        <p:spPr bwMode="auto">
          <a:xfrm>
            <a:off x="2286000" y="1219200"/>
            <a:ext cx="3886200" cy="2667000"/>
          </a:xfrm>
          <a:prstGeom prst="straightConnector1">
            <a:avLst/>
          </a:prstGeom>
          <a:noFill/>
          <a:ln w="19050">
            <a:solidFill>
              <a:srgbClr val="0000FF"/>
            </a:solidFill>
            <a:round/>
            <a:headEnd/>
            <a:tailEnd type="arrow" w="med" len="med"/>
          </a:ln>
        </p:spPr>
      </p:cxnSp>
      <p:sp>
        <p:nvSpPr>
          <p:cNvPr id="27661" name="TextBox 17"/>
          <p:cNvSpPr txBox="1">
            <a:spLocks noChangeArrowheads="1"/>
          </p:cNvSpPr>
          <p:nvPr/>
        </p:nvSpPr>
        <p:spPr bwMode="auto">
          <a:xfrm>
            <a:off x="458190" y="5412515"/>
            <a:ext cx="696616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Impact on magnet strength, </a:t>
            </a:r>
          </a:p>
          <a:p>
            <a:r>
              <a:rPr lang="en-US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		   apertures, </a:t>
            </a:r>
          </a:p>
          <a:p>
            <a:r>
              <a:rPr lang="en-US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	          sensitivity of the beam (gradient errors &amp; multipoles) </a:t>
            </a:r>
          </a:p>
          <a:p>
            <a:r>
              <a:rPr lang="en-US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		  crab cavity voltage etc</a:t>
            </a:r>
            <a:endParaRPr lang="en-US" sz="2000" b="1" i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14" name="Titre 1"/>
          <p:cNvSpPr txBox="1">
            <a:spLocks/>
          </p:cNvSpPr>
          <p:nvPr/>
        </p:nvSpPr>
        <p:spPr bwMode="auto">
          <a:xfrm>
            <a:off x="376385" y="32905"/>
            <a:ext cx="8229600" cy="85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0" i="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LHC Upgrade </a:t>
            </a:r>
            <a:r>
              <a:rPr lang="en-US" sz="3200" b="0" i="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Optics Tolerances &amp; </a:t>
            </a:r>
            <a:r>
              <a:rPr lang="en-US" sz="3200" b="0" i="0" dirty="0" err="1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Robustnes</a:t>
            </a:r>
            <a:endParaRPr lang="en-US" sz="3200" b="1" dirty="0">
              <a:solidFill>
                <a:srgbClr val="3366FF"/>
              </a:solidFill>
              <a:latin typeface="Comic Sans MS"/>
              <a:cs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2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rcRect/>
              <a:stretch>
                <a:fillRect/>
              </a:stretch>
            </p:blipFill>
          </mc:Choice>
          <mc:Fallback>
            <p:blipFill>
              <a:blip r:embed="rId4"/>
              <a:srcRect/>
              <a:stretch>
                <a:fillRect/>
              </a:stretch>
            </p:blipFill>
          </mc:Fallback>
        </mc:AlternateContent>
        <p:spPr bwMode="auto">
          <a:xfrm>
            <a:off x="3286125" y="2098675"/>
            <a:ext cx="5857875" cy="468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3" name="TextBox 4"/>
          <p:cNvSpPr txBox="1">
            <a:spLocks noChangeArrowheads="1"/>
          </p:cNvSpPr>
          <p:nvPr/>
        </p:nvSpPr>
        <p:spPr bwMode="auto">
          <a:xfrm>
            <a:off x="228600" y="152400"/>
            <a:ext cx="800050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Calibri" pitchFamily="-107" charset="0"/>
              </a:rPr>
              <a:t>High Luminosity LHC</a:t>
            </a:r>
          </a:p>
          <a:p>
            <a:r>
              <a:rPr lang="en-US" sz="2400" dirty="0">
                <a:solidFill>
                  <a:srgbClr val="FF0000"/>
                </a:solidFill>
                <a:latin typeface="Calibri" pitchFamily="-107" charset="0"/>
              </a:rPr>
              <a:t>Study of the tolerances for the quadrupole strengths in the IR5 </a:t>
            </a:r>
          </a:p>
        </p:txBody>
      </p:sp>
      <p:graphicFrame>
        <p:nvGraphicFramePr>
          <p:cNvPr id="43010" name="Object 2"/>
          <p:cNvGraphicFramePr>
            <a:graphicFrameLocks noChangeAspect="1"/>
          </p:cNvGraphicFramePr>
          <p:nvPr/>
        </p:nvGraphicFramePr>
        <p:xfrm>
          <a:off x="609600" y="2789238"/>
          <a:ext cx="1600200" cy="644525"/>
        </p:xfrm>
        <a:graphic>
          <a:graphicData uri="http://schemas.openxmlformats.org/presentationml/2006/ole">
            <p:oleObj spid="_x0000_s35842" name="Equation" r:id="rId5" imgW="1104900" imgH="444500" progId="Equation.3">
              <p:embed/>
            </p:oleObj>
          </a:graphicData>
        </a:graphic>
      </p:graphicFrame>
      <p:sp>
        <p:nvSpPr>
          <p:cNvPr id="43014" name="Rectangle 4"/>
          <p:cNvSpPr>
            <a:spLocks noChangeArrowheads="1"/>
          </p:cNvSpPr>
          <p:nvPr/>
        </p:nvSpPr>
        <p:spPr bwMode="auto">
          <a:xfrm>
            <a:off x="228600" y="2133600"/>
            <a:ext cx="1962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solidFill>
                  <a:srgbClr val="000090"/>
                </a:solidFill>
                <a:latin typeface="Calibri" pitchFamily="-107" charset="0"/>
              </a:rPr>
              <a:t>Tolerance criteria:</a:t>
            </a:r>
          </a:p>
        </p:txBody>
      </p:sp>
      <p:sp>
        <p:nvSpPr>
          <p:cNvPr id="43015" name="TextBox 5"/>
          <p:cNvSpPr txBox="1">
            <a:spLocks noChangeArrowheads="1"/>
          </p:cNvSpPr>
          <p:nvPr/>
        </p:nvSpPr>
        <p:spPr bwMode="auto">
          <a:xfrm>
            <a:off x="228600" y="1295400"/>
            <a:ext cx="78597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check the allowed tolerance window in </a:t>
            </a:r>
            <a:r>
              <a:rPr lang="en-US" sz="1800">
                <a:solidFill>
                  <a:srgbClr val="0000FF"/>
                </a:solidFill>
              </a:rPr>
              <a:t>magnet length, power converter stability, </a:t>
            </a:r>
          </a:p>
          <a:p>
            <a:r>
              <a:rPr lang="en-US" sz="1800">
                <a:solidFill>
                  <a:srgbClr val="0000FF"/>
                </a:solidFill>
              </a:rPr>
              <a:t>quadrupole gradient ...</a:t>
            </a:r>
          </a:p>
        </p:txBody>
      </p:sp>
      <p:graphicFrame>
        <p:nvGraphicFramePr>
          <p:cNvPr id="43011" name="Object 3"/>
          <p:cNvGraphicFramePr>
            <a:graphicFrameLocks noChangeAspect="1"/>
          </p:cNvGraphicFramePr>
          <p:nvPr/>
        </p:nvGraphicFramePr>
        <p:xfrm>
          <a:off x="3148013" y="1752600"/>
          <a:ext cx="1195387" cy="368300"/>
        </p:xfrm>
        <a:graphic>
          <a:graphicData uri="http://schemas.openxmlformats.org/presentationml/2006/ole">
            <p:oleObj spid="_x0000_s35843" name="Equation" r:id="rId6" imgW="825500" imgH="2540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07710" y="4260265"/>
            <a:ext cx="3556289" cy="1934994"/>
            <a:chOff x="0" y="0"/>
            <a:chExt cx="72237" cy="26593"/>
          </a:xfrm>
        </p:grpSpPr>
        <p:pic>
          <p:nvPicPr>
            <p:cNvPr id="44058" name="Picture 2"/>
            <p:cNvPicPr>
              <a:picLocks noChangeAspect="1"/>
            </p:cNvPicPr>
            <p:nvPr/>
          </p:nvPicPr>
          <p:blipFill>
            <a:blip r:embed="rId3"/>
            <a:srcRect l="6781" t="21513" r="51463" b="32861"/>
            <a:stretch>
              <a:fillRect/>
            </a:stretch>
          </p:blipFill>
          <p:spPr bwMode="auto">
            <a:xfrm>
              <a:off x="38633" y="0"/>
              <a:ext cx="33604" cy="26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059" name="Picture 3"/>
            <p:cNvPicPr>
              <a:picLocks noChangeAspect="1"/>
            </p:cNvPicPr>
            <p:nvPr/>
          </p:nvPicPr>
          <p:blipFill>
            <a:blip r:embed="rId4"/>
            <a:srcRect l="3458" t="28842" r="49467" b="20567"/>
            <a:stretch>
              <a:fillRect/>
            </a:stretch>
          </p:blipFill>
          <p:spPr bwMode="auto">
            <a:xfrm>
              <a:off x="0" y="381"/>
              <a:ext cx="38176" cy="255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13"/>
          <p:cNvGrpSpPr>
            <a:grpSpLocks noChangeAspect="1"/>
          </p:cNvGrpSpPr>
          <p:nvPr/>
        </p:nvGrpSpPr>
        <p:grpSpPr bwMode="auto">
          <a:xfrm>
            <a:off x="241010" y="4544841"/>
            <a:ext cx="3271585" cy="1353437"/>
            <a:chOff x="3052" y="1425"/>
            <a:chExt cx="10200" cy="3172"/>
          </a:xfrm>
        </p:grpSpPr>
        <p:sp>
          <p:nvSpPr>
            <p:cNvPr id="44045" name="Oval 15"/>
            <p:cNvSpPr>
              <a:spLocks noChangeArrowheads="1"/>
            </p:cNvSpPr>
            <p:nvPr/>
          </p:nvSpPr>
          <p:spPr bwMode="auto">
            <a:xfrm>
              <a:off x="4952" y="1734"/>
              <a:ext cx="500" cy="1542"/>
            </a:xfrm>
            <a:prstGeom prst="ellips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squar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44046" name="Oval 16"/>
            <p:cNvSpPr>
              <a:spLocks noChangeArrowheads="1"/>
            </p:cNvSpPr>
            <p:nvPr/>
          </p:nvSpPr>
          <p:spPr bwMode="auto">
            <a:xfrm>
              <a:off x="10552" y="1734"/>
              <a:ext cx="500" cy="1542"/>
            </a:xfrm>
            <a:prstGeom prst="ellips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squar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44047" name="Oval 17"/>
            <p:cNvSpPr>
              <a:spLocks noChangeArrowheads="1"/>
            </p:cNvSpPr>
            <p:nvPr/>
          </p:nvSpPr>
          <p:spPr bwMode="auto">
            <a:xfrm>
              <a:off x="7252" y="1734"/>
              <a:ext cx="500" cy="1542"/>
            </a:xfrm>
            <a:prstGeom prst="ellips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squar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44048" name="Oval 18"/>
            <p:cNvSpPr>
              <a:spLocks noChangeArrowheads="1"/>
            </p:cNvSpPr>
            <p:nvPr/>
          </p:nvSpPr>
          <p:spPr bwMode="auto">
            <a:xfrm>
              <a:off x="8052" y="1734"/>
              <a:ext cx="500" cy="1542"/>
            </a:xfrm>
            <a:prstGeom prst="ellips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squar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44049" name="Line 19"/>
            <p:cNvSpPr>
              <a:spLocks noChangeShapeType="1"/>
            </p:cNvSpPr>
            <p:nvPr/>
          </p:nvSpPr>
          <p:spPr bwMode="auto">
            <a:xfrm>
              <a:off x="7552" y="1734"/>
              <a:ext cx="8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50" name="Line 20"/>
            <p:cNvSpPr>
              <a:spLocks noChangeShapeType="1"/>
            </p:cNvSpPr>
            <p:nvPr/>
          </p:nvSpPr>
          <p:spPr bwMode="auto">
            <a:xfrm>
              <a:off x="7452" y="3276"/>
              <a:ext cx="8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51" name="Rectangle 21"/>
            <p:cNvSpPr>
              <a:spLocks noChangeArrowheads="1"/>
            </p:cNvSpPr>
            <p:nvPr/>
          </p:nvSpPr>
          <p:spPr bwMode="auto">
            <a:xfrm>
              <a:off x="7152" y="1425"/>
              <a:ext cx="400" cy="2263"/>
            </a:xfrm>
            <a:prstGeom prst="rect">
              <a:avLst/>
            </a:prstGeom>
            <a:solidFill>
              <a:srgbClr val="FFFFFF"/>
            </a:solidFill>
            <a:ln w="28575">
              <a:noFill/>
              <a:miter lim="800000"/>
              <a:headEnd/>
              <a:tailEnd/>
            </a:ln>
          </p:spPr>
          <p:txBody>
            <a:bodyPr wrap="squar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44052" name="Rectangle 22"/>
            <p:cNvSpPr>
              <a:spLocks noChangeArrowheads="1"/>
            </p:cNvSpPr>
            <p:nvPr/>
          </p:nvSpPr>
          <p:spPr bwMode="auto">
            <a:xfrm>
              <a:off x="8252" y="1528"/>
              <a:ext cx="400" cy="2262"/>
            </a:xfrm>
            <a:prstGeom prst="rect">
              <a:avLst/>
            </a:prstGeom>
            <a:solidFill>
              <a:srgbClr val="FFFFFF"/>
            </a:solidFill>
            <a:ln w="28575">
              <a:noFill/>
              <a:miter lim="800000"/>
              <a:headEnd/>
              <a:tailEnd/>
            </a:ln>
          </p:spPr>
          <p:txBody>
            <a:bodyPr wrap="squar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44053" name="Line 23"/>
            <p:cNvSpPr>
              <a:spLocks noChangeShapeType="1"/>
            </p:cNvSpPr>
            <p:nvPr/>
          </p:nvSpPr>
          <p:spPr bwMode="auto">
            <a:xfrm>
              <a:off x="3152" y="2453"/>
              <a:ext cx="96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54" name="Freeform 24"/>
            <p:cNvSpPr>
              <a:spLocks/>
            </p:cNvSpPr>
            <p:nvPr/>
          </p:nvSpPr>
          <p:spPr bwMode="auto">
            <a:xfrm>
              <a:off x="3052" y="1956"/>
              <a:ext cx="9600" cy="737"/>
            </a:xfrm>
            <a:custGeom>
              <a:avLst/>
              <a:gdLst>
                <a:gd name="T0" fmla="*/ 0 w 4608"/>
                <a:gd name="T1" fmla="*/ 5608966 h 344"/>
                <a:gd name="T2" fmla="*/ 12700946 w 4608"/>
                <a:gd name="T3" fmla="*/ 802655 h 344"/>
                <a:gd name="T4" fmla="*/ 16044840 w 4608"/>
                <a:gd name="T5" fmla="*/ 802655 h 344"/>
                <a:gd name="T6" fmla="*/ 34093469 w 4608"/>
                <a:gd name="T7" fmla="*/ 3684233 h 344"/>
                <a:gd name="T8" fmla="*/ 51476094 w 4608"/>
                <a:gd name="T9" fmla="*/ 6575349 h 344"/>
                <a:gd name="T10" fmla="*/ 64177019 w 4608"/>
                <a:gd name="T11" fmla="*/ 5608966 h 3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608"/>
                <a:gd name="T19" fmla="*/ 0 h 344"/>
                <a:gd name="T20" fmla="*/ 4608 w 4608"/>
                <a:gd name="T21" fmla="*/ 344 h 3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608" h="344">
                  <a:moveTo>
                    <a:pt x="0" y="280"/>
                  </a:moveTo>
                  <a:cubicBezTo>
                    <a:pt x="360" y="180"/>
                    <a:pt x="720" y="80"/>
                    <a:pt x="912" y="40"/>
                  </a:cubicBezTo>
                  <a:cubicBezTo>
                    <a:pt x="1104" y="0"/>
                    <a:pt x="896" y="16"/>
                    <a:pt x="1152" y="40"/>
                  </a:cubicBezTo>
                  <a:cubicBezTo>
                    <a:pt x="1408" y="64"/>
                    <a:pt x="2024" y="136"/>
                    <a:pt x="2448" y="184"/>
                  </a:cubicBezTo>
                  <a:cubicBezTo>
                    <a:pt x="2872" y="232"/>
                    <a:pt x="3336" y="312"/>
                    <a:pt x="3696" y="328"/>
                  </a:cubicBezTo>
                  <a:cubicBezTo>
                    <a:pt x="4056" y="344"/>
                    <a:pt x="4332" y="312"/>
                    <a:pt x="4608" y="280"/>
                  </a:cubicBezTo>
                </a:path>
              </a:pathLst>
            </a:custGeom>
            <a:noFill/>
            <a:ln w="19050">
              <a:solidFill>
                <a:srgbClr val="FF3300"/>
              </a:solidFill>
              <a:prstDash val="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55" name="Line 25"/>
            <p:cNvSpPr>
              <a:spLocks noChangeShapeType="1"/>
            </p:cNvSpPr>
            <p:nvPr/>
          </p:nvSpPr>
          <p:spPr bwMode="auto">
            <a:xfrm flipV="1">
              <a:off x="12452" y="2453"/>
              <a:ext cx="800" cy="103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56" name="Line 26"/>
            <p:cNvSpPr>
              <a:spLocks noChangeShapeType="1"/>
            </p:cNvSpPr>
            <p:nvPr/>
          </p:nvSpPr>
          <p:spPr bwMode="auto">
            <a:xfrm>
              <a:off x="5352" y="4099"/>
              <a:ext cx="52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57" name="Text Box 27"/>
            <p:cNvSpPr txBox="1">
              <a:spLocks noChangeArrowheads="1"/>
            </p:cNvSpPr>
            <p:nvPr/>
          </p:nvSpPr>
          <p:spPr bwMode="auto">
            <a:xfrm>
              <a:off x="7141" y="4163"/>
              <a:ext cx="594" cy="434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square" lIns="31163" tIns="15581" rIns="31163" bIns="15581">
              <a:prstTxWarp prst="textNoShape">
                <a:avLst/>
              </a:prstTxWarp>
              <a:spAutoFit/>
            </a:bodyPr>
            <a:lstStyle/>
            <a:p>
              <a:r>
                <a:rPr lang="de-DE" sz="1000" b="0">
                  <a:solidFill>
                    <a:srgbClr val="000000"/>
                  </a:solidFill>
                  <a:latin typeface="Times" pitchFamily="-107" charset="0"/>
                  <a:ea typeface="Times New Roman" pitchFamily="-107" charset="0"/>
                  <a:cs typeface="Times New Roman" pitchFamily="-107" charset="0"/>
                </a:rPr>
                <a:t>L</a:t>
              </a:r>
              <a:endParaRPr lang="de-DE" sz="1800" b="0" i="0">
                <a:latin typeface="Arial" pitchFamily="-107" charset="0"/>
              </a:endParaRPr>
            </a:p>
          </p:txBody>
        </p:sp>
      </p:grpSp>
      <p:sp>
        <p:nvSpPr>
          <p:cNvPr id="44040" name="TextBox 25"/>
          <p:cNvSpPr txBox="1">
            <a:spLocks noChangeArrowheads="1"/>
          </p:cNvSpPr>
          <p:nvPr/>
        </p:nvSpPr>
        <p:spPr bwMode="auto">
          <a:xfrm>
            <a:off x="304800" y="1390193"/>
            <a:ext cx="6904038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improve the magnet box model, taking into account realistic fringe field effects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clearly we require:</a:t>
            </a:r>
          </a:p>
          <a:p>
            <a:endParaRPr lang="en-US"/>
          </a:p>
          <a:p>
            <a:r>
              <a:rPr lang="en-US"/>
              <a:t>but the effect on the beam is determined also </a:t>
            </a:r>
          </a:p>
          <a:p>
            <a:r>
              <a:rPr lang="en-US"/>
              <a:t>by the β-function </a:t>
            </a:r>
          </a:p>
        </p:txBody>
      </p:sp>
      <p:pic>
        <p:nvPicPr>
          <p:cNvPr id="44041" name="Picture 26"/>
          <p:cNvPicPr>
            <a:picLocks noChangeAspect="1"/>
          </p:cNvPicPr>
          <p:nvPr/>
        </p:nvPicPr>
        <p:blipFill>
          <a:blip r:embed="rId5"/>
          <a:srcRect l="20364" t="18732"/>
          <a:stretch>
            <a:fillRect/>
          </a:stretch>
        </p:blipFill>
        <p:spPr bwMode="auto">
          <a:xfrm>
            <a:off x="5105400" y="1999793"/>
            <a:ext cx="3879850" cy="129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2" name="Picture 2"/>
          <p:cNvPicPr>
            <a:picLocks noChangeAspect="1" noChangeArrowheads="1"/>
          </p:cNvPicPr>
          <p:nvPr/>
        </p:nvPicPr>
        <p:blipFill>
          <a:blip r:embed="rId6"/>
          <a:srcRect l="5054" t="40427" r="59573" b="17967"/>
          <a:stretch>
            <a:fillRect/>
          </a:stretch>
        </p:blipFill>
        <p:spPr bwMode="auto">
          <a:xfrm>
            <a:off x="5412373" y="4287272"/>
            <a:ext cx="3200400" cy="211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4035" name="Object 3"/>
          <p:cNvGraphicFramePr>
            <a:graphicFrameLocks noChangeAspect="1"/>
          </p:cNvGraphicFramePr>
          <p:nvPr/>
        </p:nvGraphicFramePr>
        <p:xfrm>
          <a:off x="2249488" y="2239790"/>
          <a:ext cx="1617662" cy="368300"/>
        </p:xfrm>
        <a:graphic>
          <a:graphicData uri="http://schemas.openxmlformats.org/presentationml/2006/ole">
            <p:oleObj spid="_x0000_s36867" name="Equation" r:id="rId7" imgW="1117600" imgH="254000" progId="Equation.3">
              <p:embed/>
            </p:oleObj>
          </a:graphicData>
        </a:graphic>
      </p:graphicFrame>
      <p:graphicFrame>
        <p:nvGraphicFramePr>
          <p:cNvPr id="44036" name="Object 4"/>
          <p:cNvGraphicFramePr>
            <a:graphicFrameLocks noChangeAspect="1"/>
          </p:cNvGraphicFramePr>
          <p:nvPr/>
        </p:nvGraphicFramePr>
        <p:xfrm>
          <a:off x="2246313" y="3239620"/>
          <a:ext cx="1563687" cy="533400"/>
        </p:xfrm>
        <a:graphic>
          <a:graphicData uri="http://schemas.openxmlformats.org/presentationml/2006/ole">
            <p:oleObj spid="_x0000_s36868" name="Equation" r:id="rId8" imgW="1079500" imgH="368300" progId="Equation.3">
              <p:embed/>
            </p:oleObj>
          </a:graphicData>
        </a:graphic>
      </p:graphicFrame>
      <p:sp>
        <p:nvSpPr>
          <p:cNvPr id="28" name="Titre 1"/>
          <p:cNvSpPr txBox="1">
            <a:spLocks/>
          </p:cNvSpPr>
          <p:nvPr/>
        </p:nvSpPr>
        <p:spPr bwMode="auto">
          <a:xfrm>
            <a:off x="376385" y="34131"/>
            <a:ext cx="8229600" cy="85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0" i="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LHC Upgrade </a:t>
            </a:r>
            <a:r>
              <a:rPr lang="en-US" sz="3200" b="0" i="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Optics Fringe Field Effects</a:t>
            </a:r>
            <a:endParaRPr lang="en-US" sz="3200" b="1" dirty="0">
              <a:solidFill>
                <a:srgbClr val="3366FF"/>
              </a:solidFill>
              <a:latin typeface="Comic Sans MS"/>
              <a:cs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424680"/>
            <a:ext cx="34417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5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2812455"/>
            <a:ext cx="4267200" cy="152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6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5181600"/>
            <a:ext cx="484505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7" name="Picture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0" y="4730750"/>
            <a:ext cx="3409950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9" name="TextBox 7"/>
          <p:cNvSpPr txBox="1">
            <a:spLocks noChangeArrowheads="1"/>
          </p:cNvSpPr>
          <p:nvPr/>
        </p:nvSpPr>
        <p:spPr bwMode="auto">
          <a:xfrm>
            <a:off x="4933950" y="1653280"/>
            <a:ext cx="26098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ideal luminosity formula</a:t>
            </a:r>
          </a:p>
        </p:txBody>
      </p:sp>
      <p:sp>
        <p:nvSpPr>
          <p:cNvPr id="49160" name="TextBox 8"/>
          <p:cNvSpPr txBox="1">
            <a:spLocks noChangeArrowheads="1"/>
          </p:cNvSpPr>
          <p:nvPr/>
        </p:nvSpPr>
        <p:spPr bwMode="auto">
          <a:xfrm>
            <a:off x="381000" y="4419600"/>
            <a:ext cx="40925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loss factor due to crossing with an angle</a:t>
            </a:r>
          </a:p>
          <a:p>
            <a:r>
              <a:rPr lang="en-US" sz="1800"/>
              <a:t>(</a:t>
            </a:r>
            <a:r>
              <a:rPr lang="en-US" sz="1800">
                <a:solidFill>
                  <a:srgbClr val="FF0000"/>
                </a:solidFill>
              </a:rPr>
              <a:t>pure geometric effect ... but large</a:t>
            </a:r>
            <a:r>
              <a:rPr lang="en-US" sz="1800"/>
              <a:t>)</a:t>
            </a:r>
          </a:p>
        </p:txBody>
      </p:sp>
      <p:pic>
        <p:nvPicPr>
          <p:cNvPr id="49161" name="Picture 9"/>
          <p:cNvPicPr>
            <a:picLocks noChangeAspect="1"/>
          </p:cNvPicPr>
          <p:nvPr/>
        </p:nvPicPr>
        <p:blipFill>
          <a:blip r:embed="rId6"/>
          <a:srcRect l="20364" t="18732"/>
          <a:stretch>
            <a:fillRect/>
          </a:stretch>
        </p:blipFill>
        <p:spPr bwMode="auto">
          <a:xfrm>
            <a:off x="152400" y="2736255"/>
            <a:ext cx="4476750" cy="148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63" name="TextBox 11"/>
          <p:cNvSpPr txBox="1">
            <a:spLocks noChangeArrowheads="1"/>
          </p:cNvSpPr>
          <p:nvPr/>
        </p:nvSpPr>
        <p:spPr bwMode="auto">
          <a:xfrm>
            <a:off x="190500" y="3452218"/>
            <a:ext cx="21336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8000"/>
                </a:solidFill>
                <a:latin typeface="Zapf Dingbats" pitchFamily="-107" charset="2"/>
                <a:ea typeface="Zapf Dingbats" pitchFamily="-107" charset="2"/>
                <a:cs typeface="Zapf Dingbats" pitchFamily="-107" charset="2"/>
              </a:rPr>
              <a:t>★★★★★★</a:t>
            </a:r>
            <a:endParaRPr lang="en-US">
              <a:solidFill>
                <a:srgbClr val="008000"/>
              </a:solidFill>
            </a:endParaRPr>
          </a:p>
          <a:p>
            <a:endParaRPr lang="en-US">
              <a:solidFill>
                <a:srgbClr val="008000"/>
              </a:solidFill>
            </a:endParaRPr>
          </a:p>
          <a:p>
            <a:endParaRPr lang="en-US">
              <a:solidFill>
                <a:srgbClr val="008000"/>
              </a:solidFill>
            </a:endParaRPr>
          </a:p>
          <a:p>
            <a:endParaRPr lang="en-US">
              <a:solidFill>
                <a:srgbClr val="008000"/>
              </a:solidFill>
            </a:endParaRPr>
          </a:p>
          <a:p>
            <a:endParaRPr lang="en-US">
              <a:solidFill>
                <a:srgbClr val="008000"/>
              </a:solidFill>
            </a:endParaRPr>
          </a:p>
          <a:p>
            <a:endParaRPr lang="en-US">
              <a:solidFill>
                <a:srgbClr val="008000"/>
              </a:solidFill>
            </a:endParaRPr>
          </a:p>
        </p:txBody>
      </p:sp>
      <p:sp>
        <p:nvSpPr>
          <p:cNvPr id="49164" name="TextBox 11"/>
          <p:cNvSpPr txBox="1">
            <a:spLocks noChangeArrowheads="1"/>
          </p:cNvSpPr>
          <p:nvPr/>
        </p:nvSpPr>
        <p:spPr bwMode="auto">
          <a:xfrm>
            <a:off x="4064000" y="1640580"/>
            <a:ext cx="690563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500" b="0">
                <a:solidFill>
                  <a:srgbClr val="5C66FF"/>
                </a:solidFill>
              </a:rPr>
              <a:t>* S</a:t>
            </a:r>
          </a:p>
        </p:txBody>
      </p:sp>
      <p:sp>
        <p:nvSpPr>
          <p:cNvPr id="49165" name="TextBox 12"/>
          <p:cNvSpPr txBox="1">
            <a:spLocks noChangeArrowheads="1"/>
          </p:cNvSpPr>
          <p:nvPr/>
        </p:nvSpPr>
        <p:spPr bwMode="auto">
          <a:xfrm>
            <a:off x="762000" y="6151563"/>
            <a:ext cx="923925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0">
                <a:solidFill>
                  <a:srgbClr val="5C66FF"/>
                </a:solidFill>
              </a:rPr>
              <a:t>≈ 0.37</a:t>
            </a:r>
          </a:p>
        </p:txBody>
      </p:sp>
      <p:sp>
        <p:nvSpPr>
          <p:cNvPr id="14" name="Titre 1"/>
          <p:cNvSpPr txBox="1">
            <a:spLocks/>
          </p:cNvSpPr>
          <p:nvPr/>
        </p:nvSpPr>
        <p:spPr bwMode="auto">
          <a:xfrm>
            <a:off x="376385" y="195761"/>
            <a:ext cx="8229600" cy="85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0" i="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LHC Upgrade </a:t>
            </a:r>
            <a:r>
              <a:rPr lang="en-US" sz="3200" b="0" i="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Optics </a:t>
            </a:r>
            <a:r>
              <a:rPr lang="en-US" sz="3200" b="0" i="0" dirty="0" err="1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x</a:t>
            </a:r>
            <a:r>
              <a:rPr lang="en-US" sz="3200" b="0" i="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-angle, Crab </a:t>
            </a:r>
            <a:r>
              <a:rPr lang="en-US" sz="320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</a:t>
            </a:r>
            <a:r>
              <a:rPr lang="en-US" sz="3200" b="0" i="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avities, </a:t>
            </a:r>
            <a:r>
              <a:rPr lang="en-US" sz="320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</a:t>
            </a:r>
            <a:r>
              <a:rPr lang="en-US" sz="3200" b="0" i="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lat Beam </a:t>
            </a:r>
            <a:r>
              <a:rPr lang="en-US" sz="320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</a:t>
            </a:r>
            <a:r>
              <a:rPr lang="en-US" sz="3200" b="0" i="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ption</a:t>
            </a:r>
            <a:endParaRPr lang="en-US" sz="3200" b="1" dirty="0">
              <a:solidFill>
                <a:srgbClr val="3366FF"/>
              </a:solidFill>
              <a:latin typeface="Comic Sans MS"/>
              <a:cs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81003" y="1639455"/>
            <a:ext cx="6577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find a </a:t>
            </a:r>
            <a:r>
              <a:rPr lang="en-US" dirty="0" err="1" smtClean="0"/>
              <a:t>smoooooth</a:t>
            </a:r>
            <a:r>
              <a:rPr lang="en-US" dirty="0" smtClean="0"/>
              <a:t> transition without (too many) hysteresis problems</a:t>
            </a:r>
            <a:endParaRPr lang="en-US" dirty="0"/>
          </a:p>
        </p:txBody>
      </p:sp>
      <p:sp>
        <p:nvSpPr>
          <p:cNvPr id="7" name="Titre 1"/>
          <p:cNvSpPr txBox="1">
            <a:spLocks/>
          </p:cNvSpPr>
          <p:nvPr/>
        </p:nvSpPr>
        <p:spPr bwMode="auto">
          <a:xfrm>
            <a:off x="376385" y="195761"/>
            <a:ext cx="8229600" cy="85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0" i="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LHC Upgrade </a:t>
            </a:r>
            <a:r>
              <a:rPr lang="en-US" sz="3200" b="0" i="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Optics Transition </a:t>
            </a:r>
          </a:p>
          <a:p>
            <a:r>
              <a:rPr lang="en-US" sz="3200" b="0" i="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Injection - </a:t>
            </a:r>
            <a:r>
              <a:rPr lang="en-US" sz="3200" b="0" i="0" dirty="0" err="1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Presqueeze</a:t>
            </a:r>
            <a:endParaRPr lang="en-US" sz="3200" b="1" dirty="0">
              <a:solidFill>
                <a:srgbClr val="3366FF"/>
              </a:solidFill>
              <a:latin typeface="Comic Sans MS"/>
              <a:cs typeface="Comic Sans M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385" y="2205181"/>
            <a:ext cx="3080208" cy="238016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8101" y="3198741"/>
            <a:ext cx="3274169" cy="253004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4305" y="4349534"/>
            <a:ext cx="3033430" cy="23440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81003" y="4400676"/>
            <a:ext cx="2138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5.5m injection optics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456593" y="5544115"/>
            <a:ext cx="2457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40cmpre-squeeze optics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490023" y="6389107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15cm ATS optics</a:t>
            </a:r>
            <a:endParaRPr lang="en-US" dirty="0"/>
          </a:p>
        </p:txBody>
      </p:sp>
      <p:sp>
        <p:nvSpPr>
          <p:cNvPr id="16" name="Freeform 15"/>
          <p:cNvSpPr/>
          <p:nvPr/>
        </p:nvSpPr>
        <p:spPr>
          <a:xfrm>
            <a:off x="3024909" y="2838258"/>
            <a:ext cx="1858818" cy="914015"/>
          </a:xfrm>
          <a:custGeom>
            <a:avLst/>
            <a:gdLst>
              <a:gd name="connsiteX0" fmla="*/ 0 w 1858818"/>
              <a:gd name="connsiteY0" fmla="*/ 1924 h 914015"/>
              <a:gd name="connsiteX1" fmla="*/ 1085273 w 1858818"/>
              <a:gd name="connsiteY1" fmla="*/ 152015 h 914015"/>
              <a:gd name="connsiteX2" fmla="*/ 1858818 w 1858818"/>
              <a:gd name="connsiteY2" fmla="*/ 914015 h 914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58818" h="914015">
                <a:moveTo>
                  <a:pt x="0" y="1924"/>
                </a:moveTo>
                <a:cubicBezTo>
                  <a:pt x="387735" y="962"/>
                  <a:pt x="775470" y="0"/>
                  <a:pt x="1085273" y="152015"/>
                </a:cubicBezTo>
                <a:cubicBezTo>
                  <a:pt x="1395076" y="304030"/>
                  <a:pt x="1858818" y="914015"/>
                  <a:pt x="1858818" y="914015"/>
                </a:cubicBezTo>
              </a:path>
            </a:pathLst>
          </a:custGeom>
          <a:ln w="444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3999" y="4212772"/>
            <a:ext cx="3572704" cy="2332182"/>
          </a:xfrm>
          <a:prstGeom prst="rect">
            <a:avLst/>
          </a:prstGeom>
        </p:spPr>
      </p:pic>
      <p:sp>
        <p:nvSpPr>
          <p:cNvPr id="7" name="Titre 1"/>
          <p:cNvSpPr txBox="1">
            <a:spLocks/>
          </p:cNvSpPr>
          <p:nvPr/>
        </p:nvSpPr>
        <p:spPr bwMode="auto">
          <a:xfrm>
            <a:off x="376385" y="346364"/>
            <a:ext cx="8229600" cy="85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0" i="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LHC </a:t>
            </a:r>
            <a:r>
              <a:rPr lang="en-US" sz="3200" b="0" i="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Upgrade: Non-ATS Solutions</a:t>
            </a:r>
            <a:endParaRPr lang="en-US" sz="3200" b="1" dirty="0">
              <a:solidFill>
                <a:srgbClr val="3366FF"/>
              </a:solidFill>
              <a:latin typeface="Comic Sans MS"/>
              <a:cs typeface="Comic Sans M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1280" y="1408545"/>
            <a:ext cx="7608993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latin typeface="Times New Roman"/>
                <a:cs typeface="Times New Roman"/>
              </a:rPr>
              <a:t>Re-Design of the Matching </a:t>
            </a:r>
            <a:r>
              <a:rPr lang="en-US" b="1" i="1" dirty="0" smtClean="0">
                <a:latin typeface="Times New Roman"/>
                <a:cs typeface="Times New Roman"/>
              </a:rPr>
              <a:t>Section for </a:t>
            </a:r>
            <a:r>
              <a:rPr lang="en-US" b="1" i="1" dirty="0" smtClean="0">
                <a:latin typeface="Times New Roman"/>
                <a:cs typeface="Times New Roman"/>
              </a:rPr>
              <a:t>Optics </a:t>
            </a:r>
            <a:r>
              <a:rPr lang="en-US" b="1" i="1" dirty="0" smtClean="0">
                <a:latin typeface="Times New Roman"/>
                <a:cs typeface="Times New Roman"/>
              </a:rPr>
              <a:t>Flexibility and for Plan “B” </a:t>
            </a:r>
          </a:p>
          <a:p>
            <a:r>
              <a:rPr lang="en-US" dirty="0" smtClean="0">
                <a:latin typeface="Times New Roman"/>
                <a:ea typeface="Cambria"/>
                <a:cs typeface="Helvetica"/>
              </a:rPr>
              <a:t>	</a:t>
            </a:r>
          </a:p>
          <a:p>
            <a:r>
              <a:rPr lang="en-US" dirty="0" smtClean="0">
                <a:latin typeface="Times New Roman"/>
                <a:ea typeface="Cambria"/>
                <a:cs typeface="Helvetica"/>
              </a:rPr>
              <a:t>	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re-positioning 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>of the matching quadrupoles, namely Q4...Q6</a:t>
            </a:r>
            <a:r>
              <a:rPr lang="en-GB" dirty="0" smtClean="0">
                <a:latin typeface="Times New Roman"/>
                <a:cs typeface="Times New Roman"/>
              </a:rPr>
              <a:t> </a:t>
            </a:r>
          </a:p>
          <a:p>
            <a:endParaRPr lang="en-US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	introducing </a:t>
            </a:r>
            <a:r>
              <a:rPr lang="en-US" dirty="0" smtClean="0">
                <a:latin typeface="Times New Roman"/>
                <a:cs typeface="Times New Roman"/>
              </a:rPr>
              <a:t>an additional quadrupole lens</a:t>
            </a:r>
            <a:r>
              <a:rPr lang="en-US" dirty="0" smtClean="0">
                <a:latin typeface="Times New Roman"/>
                <a:cs typeface="Times New Roman"/>
              </a:rPr>
              <a:t> between </a:t>
            </a:r>
            <a:r>
              <a:rPr lang="en-US" dirty="0" smtClean="0">
                <a:latin typeface="Times New Roman"/>
                <a:cs typeface="Times New Roman"/>
              </a:rPr>
              <a:t>q3 and q7.</a:t>
            </a:r>
            <a:r>
              <a:rPr lang="en-GB" dirty="0" smtClean="0">
                <a:latin typeface="Times New Roman"/>
                <a:cs typeface="Times New Roman"/>
              </a:rPr>
              <a:t> </a:t>
            </a:r>
          </a:p>
          <a:p>
            <a:endParaRPr lang="en-GB" i="1" dirty="0" smtClean="0">
              <a:latin typeface="Times New Roman"/>
              <a:cs typeface="Times New Roman"/>
            </a:endParaRPr>
          </a:p>
          <a:p>
            <a:r>
              <a:rPr lang="en-US" dirty="0" smtClean="0">
                <a:latin typeface="Times New Roman"/>
                <a:cs typeface="Times New Roman"/>
              </a:rPr>
              <a:t>	get </a:t>
            </a:r>
            <a:r>
              <a:rPr lang="en-US" dirty="0" smtClean="0">
                <a:latin typeface="Times New Roman"/>
                <a:cs typeface="Times New Roman"/>
              </a:rPr>
              <a:t>the smallest </a:t>
            </a:r>
            <a:r>
              <a:rPr lang="en-US" dirty="0" err="1" smtClean="0">
                <a:latin typeface="Times New Roman"/>
                <a:cs typeface="Times New Roman"/>
              </a:rPr>
              <a:t>β</a:t>
            </a:r>
            <a:r>
              <a:rPr lang="en-US" dirty="0" smtClean="0">
                <a:latin typeface="Times New Roman"/>
                <a:cs typeface="Times New Roman"/>
              </a:rPr>
              <a:t>* at the IP1 &amp; 5, to establish an ambitious pre-squeeze</a:t>
            </a:r>
            <a:r>
              <a:rPr lang="en-US" dirty="0" smtClean="0">
                <a:latin typeface="Times New Roman"/>
                <a:cs typeface="Times New Roman"/>
              </a:rPr>
              <a:t> 	optics </a:t>
            </a:r>
            <a:r>
              <a:rPr lang="en-US" dirty="0" smtClean="0">
                <a:latin typeface="Times New Roman"/>
                <a:cs typeface="Times New Roman"/>
              </a:rPr>
              <a:t>or - even more</a:t>
            </a:r>
            <a:r>
              <a:rPr lang="en-US" dirty="0" smtClean="0">
                <a:latin typeface="Times New Roman"/>
                <a:cs typeface="Times New Roman"/>
              </a:rPr>
              <a:t> to </a:t>
            </a:r>
            <a:r>
              <a:rPr lang="en-US" dirty="0" smtClean="0">
                <a:latin typeface="Times New Roman"/>
                <a:cs typeface="Times New Roman"/>
              </a:rPr>
              <a:t>obtain </a:t>
            </a:r>
            <a:r>
              <a:rPr lang="en-US" dirty="0" err="1" smtClean="0">
                <a:latin typeface="Times New Roman"/>
                <a:cs typeface="Times New Roman"/>
              </a:rPr>
              <a:t>β</a:t>
            </a:r>
            <a:r>
              <a:rPr lang="en-US" dirty="0" smtClean="0">
                <a:latin typeface="Times New Roman"/>
                <a:cs typeface="Times New Roman"/>
              </a:rPr>
              <a:t>* values that will allow us to get the</a:t>
            </a:r>
            <a:r>
              <a:rPr lang="en-US" dirty="0" smtClean="0">
                <a:latin typeface="Times New Roman"/>
                <a:cs typeface="Times New Roman"/>
              </a:rPr>
              <a:t> 	required </a:t>
            </a:r>
            <a:r>
              <a:rPr lang="en-US" dirty="0" smtClean="0">
                <a:latin typeface="Times New Roman"/>
                <a:cs typeface="Times New Roman"/>
              </a:rPr>
              <a:t>luminosity without ATS squeeze.</a:t>
            </a:r>
            <a:r>
              <a:rPr lang="en-GB" dirty="0" smtClean="0">
                <a:latin typeface="Times New Roman"/>
                <a:cs typeface="Times New Roman"/>
              </a:rPr>
              <a:t> </a:t>
            </a:r>
          </a:p>
          <a:p>
            <a:endParaRPr lang="en-US" b="1" dirty="0" smtClean="0">
              <a:latin typeface="Times New Roman"/>
              <a:cs typeface="Times New Roman"/>
            </a:endParaRPr>
          </a:p>
          <a:p>
            <a:r>
              <a:rPr lang="en-US" b="1" i="1" dirty="0" smtClean="0">
                <a:latin typeface="Times New Roman"/>
                <a:cs typeface="Times New Roman"/>
              </a:rPr>
              <a:t>Re</a:t>
            </a:r>
            <a:r>
              <a:rPr lang="en-US" b="1" i="1" dirty="0" smtClean="0">
                <a:latin typeface="Times New Roman"/>
                <a:cs typeface="Times New Roman"/>
              </a:rPr>
              <a:t>-Design of the Matching Section on Big Scale</a:t>
            </a:r>
            <a:r>
              <a:rPr lang="en-GB" i="1" dirty="0" smtClean="0">
                <a:latin typeface="Times New Roman"/>
                <a:cs typeface="Times New Roman"/>
              </a:rPr>
              <a:t> </a:t>
            </a:r>
          </a:p>
          <a:p>
            <a:endParaRPr lang="en-US" b="1" i="1" dirty="0" smtClean="0">
              <a:latin typeface="Times New Roman"/>
              <a:cs typeface="Times New Roman"/>
            </a:endParaRPr>
          </a:p>
          <a:p>
            <a:r>
              <a:rPr lang="en-US" b="1" i="1" dirty="0" smtClean="0">
                <a:latin typeface="Times New Roman"/>
                <a:cs typeface="Times New Roman"/>
              </a:rPr>
              <a:t>Local </a:t>
            </a:r>
            <a:r>
              <a:rPr lang="en-US" b="1" i="1" dirty="0" err="1" smtClean="0">
                <a:latin typeface="Times New Roman"/>
                <a:cs typeface="Times New Roman"/>
              </a:rPr>
              <a:t>Sextupole</a:t>
            </a:r>
            <a:r>
              <a:rPr lang="en-US" b="1" i="1" dirty="0" smtClean="0">
                <a:latin typeface="Times New Roman"/>
                <a:cs typeface="Times New Roman"/>
              </a:rPr>
              <a:t> Correction Scheme</a:t>
            </a:r>
            <a:r>
              <a:rPr lang="en-GB" i="1" dirty="0" smtClean="0">
                <a:latin typeface="Times New Roman"/>
                <a:cs typeface="Times New Roman"/>
              </a:rPr>
              <a:t> </a:t>
            </a:r>
            <a:endParaRPr lang="en-US" i="1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37626" y="1268298"/>
          <a:ext cx="6449815" cy="1906730"/>
        </p:xfrm>
        <a:graphic>
          <a:graphicData uri="http://schemas.openxmlformats.org/drawingml/2006/table">
            <a:tbl>
              <a:tblPr/>
              <a:tblGrid>
                <a:gridCol w="1057296"/>
                <a:gridCol w="817642"/>
                <a:gridCol w="789447"/>
                <a:gridCol w="817642"/>
                <a:gridCol w="817642"/>
                <a:gridCol w="775350"/>
                <a:gridCol w="725994"/>
                <a:gridCol w="648802"/>
              </a:tblGrid>
              <a:tr h="272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Verdana"/>
                        </a:rPr>
                        <a:t> 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Optics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2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Gradient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239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Verdana"/>
                        </a:rPr>
                        <a:t>11m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5.5m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40cm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15 cm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10cm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flat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Verdana"/>
                        </a:rPr>
                        <a:t>20cm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2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150T/m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1FB714"/>
                          </a:solidFill>
                          <a:latin typeface="Zapf Dingbats"/>
                        </a:rPr>
                        <a:t>✔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1FB714"/>
                          </a:solidFill>
                          <a:latin typeface="Zapf Dingbats"/>
                        </a:rPr>
                        <a:t>✔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1FB714"/>
                          </a:solidFill>
                          <a:latin typeface="Zapf Dingbats"/>
                        </a:rPr>
                        <a:t>✔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1FB714"/>
                          </a:solidFill>
                          <a:latin typeface="Zapf Dingbats"/>
                        </a:rPr>
                        <a:t>✔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1FB714"/>
                          </a:solidFill>
                          <a:latin typeface="Zapf Dingbats"/>
                        </a:rPr>
                        <a:t>✔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1FB714"/>
                          </a:solidFill>
                          <a:latin typeface="Zapf Dingbats"/>
                        </a:rPr>
                        <a:t>✔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2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100 T/m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1FB714"/>
                          </a:solidFill>
                          <a:latin typeface="Zapf Dingbats"/>
                        </a:rPr>
                        <a:t>✔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1FB714"/>
                          </a:solidFill>
                          <a:latin typeface="Zapf Dingbats"/>
                        </a:rPr>
                        <a:t>✔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2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170 T/m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1FB714"/>
                          </a:solidFill>
                          <a:latin typeface="Zapf Dingbats"/>
                        </a:rPr>
                        <a:t>✔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1FB714"/>
                          </a:solidFill>
                          <a:latin typeface="Zapf Dingbats"/>
                        </a:rPr>
                        <a:t>✔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1FB714"/>
                        </a:solidFill>
                        <a:latin typeface="Zapf Dingbats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1FB714"/>
                          </a:solidFill>
                          <a:latin typeface="Zapf Dingbats"/>
                        </a:rPr>
                        <a:t>✔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239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123 T/m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1FB714"/>
                          </a:solidFill>
                          <a:latin typeface="Zapf Dingbats"/>
                        </a:rPr>
                        <a:t>✔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1FB714"/>
                        </a:solidFill>
                        <a:latin typeface="Zapf Dingbats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1FB714"/>
                          </a:solidFill>
                          <a:latin typeface="Zapf Dingbats"/>
                        </a:rPr>
                        <a:t>✔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1FB714"/>
                          </a:solidFill>
                          <a:latin typeface="Zapf Dingbats"/>
                        </a:rPr>
                        <a:t>✔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1FB714"/>
                          </a:solidFill>
                          <a:latin typeface="Zapf Dingbats"/>
                        </a:rPr>
                        <a:t>✔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1003" y="4121727"/>
            <a:ext cx="4012879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next steps:</a:t>
            </a:r>
          </a:p>
          <a:p>
            <a:r>
              <a:rPr lang="en-US" sz="2000" b="1" i="1" dirty="0" smtClean="0">
                <a:latin typeface="Times New Roman"/>
                <a:cs typeface="Times New Roman"/>
              </a:rPr>
              <a:t>	</a:t>
            </a:r>
            <a:r>
              <a:rPr lang="en-US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complete the optics table</a:t>
            </a:r>
          </a:p>
          <a:p>
            <a:r>
              <a:rPr lang="en-US" sz="2000" b="1" i="1" dirty="0" smtClean="0">
                <a:latin typeface="Times New Roman"/>
                <a:cs typeface="Times New Roman"/>
              </a:rPr>
              <a:t>	-&gt; define the triplet parameters</a:t>
            </a:r>
          </a:p>
          <a:p>
            <a:endParaRPr lang="en-US" sz="2000" b="1" i="1" dirty="0" smtClean="0">
              <a:latin typeface="Times New Roman"/>
              <a:cs typeface="Times New Roman"/>
            </a:endParaRPr>
          </a:p>
          <a:p>
            <a:r>
              <a:rPr lang="en-US" sz="2000" b="1" i="1" dirty="0" smtClean="0">
                <a:latin typeface="Times New Roman"/>
                <a:cs typeface="Times New Roman"/>
              </a:rPr>
              <a:t>	</a:t>
            </a:r>
            <a:r>
              <a:rPr lang="en-US" sz="2000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Q4 problem </a:t>
            </a:r>
            <a:r>
              <a:rPr lang="en-US" sz="2000" b="1" i="1" dirty="0" smtClean="0">
                <a:latin typeface="Times New Roman"/>
                <a:cs typeface="Times New Roman"/>
              </a:rPr>
              <a:t>(crab cavities)</a:t>
            </a:r>
            <a:endParaRPr lang="en-US" sz="2000" b="1" i="1" dirty="0">
              <a:latin typeface="Times New Roman"/>
              <a:cs typeface="Times New Roman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150" y="977900"/>
            <a:ext cx="8775700" cy="58801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35366" y="230970"/>
            <a:ext cx="5299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Than’x</a:t>
            </a:r>
            <a:r>
              <a:rPr lang="en-US" dirty="0" smtClean="0"/>
              <a:t> to all of you for the great effort and motivation</a:t>
            </a:r>
            <a:endParaRPr lang="en-US" sz="4800" b="1" i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34655" y="0"/>
            <a:ext cx="629934" cy="830997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lvl="0"/>
            <a:r>
              <a:rPr lang="en-US" sz="4800" b="1" i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! </a:t>
            </a:r>
            <a:endParaRPr lang="en-US" sz="4800" b="1" i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lum contrast="30000"/>
          </a:blip>
          <a:stretch>
            <a:fillRect/>
          </a:stretch>
        </p:blipFill>
        <p:spPr>
          <a:xfrm>
            <a:off x="1081895" y="1007932"/>
            <a:ext cx="6361520" cy="466579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50819" y="288774"/>
            <a:ext cx="6092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0000FF"/>
                </a:solidFill>
              </a:rPr>
              <a:t>Meeting of Task 2.2 on HL-LHC lattice &amp; optics</a:t>
            </a:r>
            <a:endParaRPr lang="en-US" sz="2400" b="1" i="1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77455" y="6269182"/>
            <a:ext cx="6289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Basic Idea:  ≈ 30 ... 40 min presentation,  0 ... 10 min discussion</a:t>
            </a:r>
            <a:endParaRPr lang="en-US" b="1" i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lum contrast="30000"/>
          </a:blip>
          <a:stretch>
            <a:fillRect/>
          </a:stretch>
        </p:blipFill>
        <p:spPr>
          <a:xfrm>
            <a:off x="1154545" y="811645"/>
            <a:ext cx="6431543" cy="315145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42636" y="4860575"/>
            <a:ext cx="4093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Wednesday evening: 19:30  Pizzeria </a:t>
            </a:r>
            <a:r>
              <a:rPr lang="en-US" dirty="0" err="1" smtClean="0">
                <a:solidFill>
                  <a:srgbClr val="0000FF"/>
                </a:solidFill>
              </a:rPr>
              <a:t>d’Oro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181" y="389014"/>
            <a:ext cx="6477001" cy="543131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803" y="138592"/>
            <a:ext cx="5476380" cy="328582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526" y="3671459"/>
            <a:ext cx="5670475" cy="301969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Luftbild_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 b="1926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2058988" y="5486400"/>
            <a:ext cx="303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 b="0" i="0">
                <a:solidFill>
                  <a:srgbClr val="FF0000"/>
                </a:solidFill>
                <a:latin typeface="Arial" pitchFamily="-107" charset="0"/>
              </a:rPr>
              <a:t>*</a:t>
            </a:r>
          </a:p>
        </p:txBody>
      </p:sp>
      <p:sp>
        <p:nvSpPr>
          <p:cNvPr id="18" name="Explosion 1 17"/>
          <p:cNvSpPr/>
          <p:nvPr/>
        </p:nvSpPr>
        <p:spPr>
          <a:xfrm>
            <a:off x="2511425" y="2281238"/>
            <a:ext cx="500063" cy="500062"/>
          </a:xfrm>
          <a:prstGeom prst="irregularSeal1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 b="0" i="0"/>
          </a:p>
        </p:txBody>
      </p:sp>
      <p:sp>
        <p:nvSpPr>
          <p:cNvPr id="15366" name="TextBox 58"/>
          <p:cNvSpPr txBox="1">
            <a:spLocks noChangeArrowheads="1"/>
          </p:cNvSpPr>
          <p:nvPr/>
        </p:nvSpPr>
        <p:spPr bwMode="auto">
          <a:xfrm>
            <a:off x="2484438" y="2346325"/>
            <a:ext cx="527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800" dirty="0"/>
              <a:t>IP5</a:t>
            </a:r>
          </a:p>
        </p:txBody>
      </p:sp>
      <p:sp>
        <p:nvSpPr>
          <p:cNvPr id="2" name="Explosion 1 17"/>
          <p:cNvSpPr/>
          <p:nvPr/>
        </p:nvSpPr>
        <p:spPr>
          <a:xfrm>
            <a:off x="5584825" y="4797425"/>
            <a:ext cx="500063" cy="500063"/>
          </a:xfrm>
          <a:prstGeom prst="irregularSeal1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 b="0" i="0"/>
          </a:p>
        </p:txBody>
      </p:sp>
      <p:sp>
        <p:nvSpPr>
          <p:cNvPr id="15368" name="TextBox 58"/>
          <p:cNvSpPr txBox="1">
            <a:spLocks noChangeArrowheads="1"/>
          </p:cNvSpPr>
          <p:nvPr/>
        </p:nvSpPr>
        <p:spPr bwMode="auto">
          <a:xfrm>
            <a:off x="5557838" y="4862513"/>
            <a:ext cx="527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800"/>
              <a:t>IP1</a:t>
            </a:r>
          </a:p>
        </p:txBody>
      </p:sp>
      <p:sp>
        <p:nvSpPr>
          <p:cNvPr id="3" name="Explosion 1 17"/>
          <p:cNvSpPr/>
          <p:nvPr/>
        </p:nvSpPr>
        <p:spPr>
          <a:xfrm>
            <a:off x="3038475" y="4955381"/>
            <a:ext cx="500063" cy="500063"/>
          </a:xfrm>
          <a:prstGeom prst="irregularSeal1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 b="0" i="0"/>
          </a:p>
        </p:txBody>
      </p:sp>
      <p:sp>
        <p:nvSpPr>
          <p:cNvPr id="15370" name="TextBox 58"/>
          <p:cNvSpPr txBox="1">
            <a:spLocks noChangeArrowheads="1"/>
          </p:cNvSpPr>
          <p:nvPr/>
        </p:nvSpPr>
        <p:spPr bwMode="auto">
          <a:xfrm>
            <a:off x="3011488" y="5020469"/>
            <a:ext cx="527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800"/>
              <a:t>IP2</a:t>
            </a:r>
          </a:p>
        </p:txBody>
      </p:sp>
      <p:sp>
        <p:nvSpPr>
          <p:cNvPr id="4" name="Explosion 1 17"/>
          <p:cNvSpPr/>
          <p:nvPr/>
        </p:nvSpPr>
        <p:spPr>
          <a:xfrm>
            <a:off x="7512050" y="3940175"/>
            <a:ext cx="500063" cy="500062"/>
          </a:xfrm>
          <a:prstGeom prst="irregularSeal1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 b="0" i="0"/>
          </a:p>
        </p:txBody>
      </p:sp>
      <p:sp>
        <p:nvSpPr>
          <p:cNvPr id="15372" name="TextBox 58"/>
          <p:cNvSpPr txBox="1">
            <a:spLocks noChangeArrowheads="1"/>
          </p:cNvSpPr>
          <p:nvPr/>
        </p:nvSpPr>
        <p:spPr bwMode="auto">
          <a:xfrm>
            <a:off x="7529513" y="3984625"/>
            <a:ext cx="527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800"/>
              <a:t>IP8</a:t>
            </a: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2484438" y="254000"/>
            <a:ext cx="4527550" cy="5238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de-DE" sz="2800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05" charset="0"/>
              </a:rPr>
              <a:t>LHC Upgrade </a:t>
            </a:r>
            <a:r>
              <a:rPr lang="de-DE" sz="2800" dirty="0" err="1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itchFamily="-105" charset="0"/>
              </a:rPr>
              <a:t>Challenges</a:t>
            </a:r>
            <a:endParaRPr lang="en-GB" sz="2800" dirty="0">
              <a:solidFill>
                <a:srgbClr val="0000FF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omic Sans MS" pitchFamily="-105" charset="0"/>
            </a:endParaRPr>
          </a:p>
        </p:txBody>
      </p:sp>
      <p:sp>
        <p:nvSpPr>
          <p:cNvPr id="17" name="Explosion 1 17"/>
          <p:cNvSpPr/>
          <p:nvPr/>
        </p:nvSpPr>
        <p:spPr>
          <a:xfrm>
            <a:off x="783792" y="3097213"/>
            <a:ext cx="500063" cy="500063"/>
          </a:xfrm>
          <a:prstGeom prst="irregularSeal1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 b="0" i="0"/>
          </a:p>
        </p:txBody>
      </p:sp>
      <p:sp>
        <p:nvSpPr>
          <p:cNvPr id="19" name="TextBox 58"/>
          <p:cNvSpPr txBox="1">
            <a:spLocks noChangeArrowheads="1"/>
          </p:cNvSpPr>
          <p:nvPr/>
        </p:nvSpPr>
        <p:spPr bwMode="auto">
          <a:xfrm>
            <a:off x="756805" y="3162301"/>
            <a:ext cx="4796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800" dirty="0" smtClean="0"/>
              <a:t>IP4</a:t>
            </a:r>
            <a:endParaRPr lang="en-GB" sz="1800" dirty="0"/>
          </a:p>
        </p:txBody>
      </p:sp>
      <p:sp>
        <p:nvSpPr>
          <p:cNvPr id="21" name="Explosion 1 17"/>
          <p:cNvSpPr/>
          <p:nvPr/>
        </p:nvSpPr>
        <p:spPr>
          <a:xfrm>
            <a:off x="4235882" y="2032794"/>
            <a:ext cx="500063" cy="500063"/>
          </a:xfrm>
          <a:prstGeom prst="irregularSeal1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 b="0" i="0"/>
          </a:p>
        </p:txBody>
      </p:sp>
      <p:sp>
        <p:nvSpPr>
          <p:cNvPr id="22" name="TextBox 58"/>
          <p:cNvSpPr txBox="1">
            <a:spLocks noChangeArrowheads="1"/>
          </p:cNvSpPr>
          <p:nvPr/>
        </p:nvSpPr>
        <p:spPr bwMode="auto">
          <a:xfrm>
            <a:off x="4208895" y="2097882"/>
            <a:ext cx="4790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800" dirty="0" smtClean="0"/>
              <a:t>IP6</a:t>
            </a:r>
            <a:endParaRPr lang="en-GB" sz="1800" dirty="0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3665533" y="5274398"/>
            <a:ext cx="1553007" cy="188912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10800000" flipV="1">
            <a:off x="6208930" y="4646613"/>
            <a:ext cx="1303121" cy="4318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65413" y="4572083"/>
            <a:ext cx="5270500" cy="214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TextBox 16"/>
          <p:cNvSpPr txBox="1">
            <a:spLocks noChangeArrowheads="1"/>
          </p:cNvSpPr>
          <p:nvPr/>
        </p:nvSpPr>
        <p:spPr bwMode="auto">
          <a:xfrm>
            <a:off x="381000" y="152400"/>
            <a:ext cx="40568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LHC Luminosity </a:t>
            </a:r>
            <a:r>
              <a:rPr lang="en-US" sz="2400" dirty="0" smtClean="0">
                <a:solidFill>
                  <a:srgbClr val="FF0000"/>
                </a:solidFill>
              </a:rPr>
              <a:t>Upgrade in ATS  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28676" name="Picture 15"/>
          <p:cNvPicPr>
            <a:picLocks noChangeAspect="1"/>
          </p:cNvPicPr>
          <p:nvPr/>
        </p:nvPicPr>
        <p:blipFill>
          <a:blip r:embed="rId4"/>
          <a:srcRect t="9264" b="6947"/>
          <a:stretch>
            <a:fillRect/>
          </a:stretch>
        </p:blipFill>
        <p:spPr bwMode="auto">
          <a:xfrm>
            <a:off x="0" y="957273"/>
            <a:ext cx="5257800" cy="340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TextBox 16"/>
          <p:cNvSpPr txBox="1">
            <a:spLocks noChangeArrowheads="1"/>
          </p:cNvSpPr>
          <p:nvPr/>
        </p:nvSpPr>
        <p:spPr bwMode="auto">
          <a:xfrm>
            <a:off x="2918690" y="3081038"/>
            <a:ext cx="56038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IP2</a:t>
            </a:r>
          </a:p>
        </p:txBody>
      </p:sp>
      <p:sp>
        <p:nvSpPr>
          <p:cNvPr id="28687" name="TextBox 16"/>
          <p:cNvSpPr txBox="1">
            <a:spLocks noChangeArrowheads="1"/>
          </p:cNvSpPr>
          <p:nvPr/>
        </p:nvSpPr>
        <p:spPr bwMode="auto">
          <a:xfrm>
            <a:off x="1928090" y="3081038"/>
            <a:ext cx="56038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IP8</a:t>
            </a:r>
          </a:p>
        </p:txBody>
      </p:sp>
      <p:sp>
        <p:nvSpPr>
          <p:cNvPr id="28688" name="TextBox 16"/>
          <p:cNvSpPr txBox="1">
            <a:spLocks noChangeArrowheads="1"/>
          </p:cNvSpPr>
          <p:nvPr/>
        </p:nvSpPr>
        <p:spPr bwMode="auto">
          <a:xfrm>
            <a:off x="2385290" y="3084213"/>
            <a:ext cx="56038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IP1</a:t>
            </a:r>
          </a:p>
        </p:txBody>
      </p:sp>
      <p:sp>
        <p:nvSpPr>
          <p:cNvPr id="24578" name="Line 2"/>
          <p:cNvSpPr>
            <a:spLocks noChangeShapeType="1"/>
          </p:cNvSpPr>
          <p:nvPr/>
        </p:nvSpPr>
        <p:spPr bwMode="auto">
          <a:xfrm>
            <a:off x="3648403" y="5519745"/>
            <a:ext cx="457200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0" name="Line 4"/>
          <p:cNvSpPr>
            <a:spLocks noChangeShapeType="1"/>
          </p:cNvSpPr>
          <p:nvPr/>
        </p:nvSpPr>
        <p:spPr bwMode="auto">
          <a:xfrm>
            <a:off x="3648403" y="5748345"/>
            <a:ext cx="457200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1" name="Line 5"/>
          <p:cNvSpPr>
            <a:spLocks noChangeShapeType="1"/>
          </p:cNvSpPr>
          <p:nvPr/>
        </p:nvSpPr>
        <p:spPr bwMode="auto">
          <a:xfrm>
            <a:off x="3648403" y="5962657"/>
            <a:ext cx="457200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2" name="Line 6"/>
          <p:cNvSpPr>
            <a:spLocks noChangeShapeType="1"/>
          </p:cNvSpPr>
          <p:nvPr/>
        </p:nvSpPr>
        <p:spPr bwMode="auto">
          <a:xfrm>
            <a:off x="3648403" y="6191257"/>
            <a:ext cx="457200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5530280" y="3437543"/>
            <a:ext cx="35117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set up four baseline optics</a:t>
            </a:r>
          </a:p>
          <a:p>
            <a:r>
              <a:rPr lang="en-US" dirty="0" smtClean="0"/>
              <a:t>	based on assumptions on </a:t>
            </a:r>
          </a:p>
          <a:p>
            <a:r>
              <a:rPr lang="en-US" dirty="0" smtClean="0"/>
              <a:t>	</a:t>
            </a:r>
            <a:r>
              <a:rPr lang="en-US" dirty="0" smtClean="0">
                <a:solidFill>
                  <a:srgbClr val="0000FF"/>
                </a:solidFill>
              </a:rPr>
              <a:t>aperture &amp; magnet technique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38153F4-E7AD-E04A-B500-4C3750D88B24}" type="slidenum">
              <a:rPr lang="en-US">
                <a:latin typeface="Calibri" pitchFamily="-107" charset="0"/>
                <a:ea typeface="Arial" pitchFamily="-107" charset="0"/>
                <a:cs typeface="Arial" pitchFamily="-107" charset="0"/>
              </a:rPr>
              <a:pPr/>
              <a:t>8</a:t>
            </a:fld>
            <a:endParaRPr lang="en-US">
              <a:latin typeface="Calibri" pitchFamily="-107" charset="0"/>
              <a:ea typeface="Arial" pitchFamily="-107" charset="0"/>
              <a:cs typeface="Arial" pitchFamily="-107" charset="0"/>
            </a:endParaRPr>
          </a:p>
        </p:txBody>
      </p:sp>
      <p:pic>
        <p:nvPicPr>
          <p:cNvPr id="33795" name="Imag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0888" y="2797175"/>
            <a:ext cx="4159250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ZoneTexte 39"/>
          <p:cNvSpPr txBox="1">
            <a:spLocks noChangeArrowheads="1"/>
          </p:cNvSpPr>
          <p:nvPr/>
        </p:nvSpPr>
        <p:spPr bwMode="auto">
          <a:xfrm>
            <a:off x="7972425" y="4691063"/>
            <a:ext cx="1095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Comic Sans MS" pitchFamily="-107" charset="0"/>
              </a:rPr>
              <a:t>174 T/m</a:t>
            </a:r>
          </a:p>
        </p:txBody>
      </p:sp>
      <p:pic>
        <p:nvPicPr>
          <p:cNvPr id="33797" name="Picture 1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"/>
            <a:ext cx="52578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ZoneTexte 2"/>
          <p:cNvSpPr txBox="1">
            <a:spLocks noChangeArrowheads="1"/>
          </p:cNvSpPr>
          <p:nvPr/>
        </p:nvSpPr>
        <p:spPr bwMode="auto">
          <a:xfrm>
            <a:off x="228600" y="3886200"/>
            <a:ext cx="3744913" cy="2862323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Symbol" pitchFamily="-110" charset="2"/>
              <a:buChar char="Þ"/>
              <a:defRPr/>
            </a:pPr>
            <a:r>
              <a:rPr lang="en-US" dirty="0">
                <a:latin typeface="Comic Sans MS" pitchFamily="-110" charset="0"/>
                <a:ea typeface="Arial" pitchFamily="-110" charset="0"/>
                <a:cs typeface="Arial" pitchFamily="-110" charset="0"/>
                <a:sym typeface="Symbol" pitchFamily="-110" charset="2"/>
              </a:rPr>
              <a:t>W</a:t>
            </a:r>
            <a:r>
              <a:rPr lang="en-US" dirty="0">
                <a:latin typeface="Comic Sans MS" pitchFamily="-110" charset="0"/>
                <a:ea typeface="Arial" pitchFamily="-110" charset="0"/>
                <a:cs typeface="Arial" pitchFamily="-110" charset="0"/>
              </a:rPr>
              <a:t>e need to </a:t>
            </a:r>
            <a:r>
              <a:rPr lang="en-US" dirty="0">
                <a:solidFill>
                  <a:srgbClr val="0000FF"/>
                </a:solidFill>
                <a:latin typeface="Comic Sans MS" pitchFamily="-110" charset="0"/>
                <a:ea typeface="Arial" pitchFamily="-110" charset="0"/>
                <a:cs typeface="Arial" pitchFamily="-110" charset="0"/>
              </a:rPr>
              <a:t>generate the triplet with different boundary conditions</a:t>
            </a:r>
            <a:r>
              <a:rPr lang="en-US" dirty="0">
                <a:latin typeface="Comic Sans MS" pitchFamily="-110" charset="0"/>
                <a:ea typeface="Arial" pitchFamily="-110" charset="0"/>
                <a:cs typeface="Arial" pitchFamily="-110" charset="0"/>
              </a:rPr>
              <a:t> according to the triplet gradient we want to reach</a:t>
            </a:r>
          </a:p>
          <a:p>
            <a:pPr>
              <a:buFont typeface="Symbol" pitchFamily="-110" charset="2"/>
              <a:buChar char="Þ"/>
              <a:defRPr/>
            </a:pPr>
            <a:endParaRPr lang="en-US" dirty="0">
              <a:latin typeface="Comic Sans MS" pitchFamily="-110" charset="0"/>
              <a:ea typeface="Arial" pitchFamily="-110" charset="0"/>
              <a:cs typeface="Arial" pitchFamily="-110" charset="0"/>
            </a:endParaRPr>
          </a:p>
          <a:p>
            <a:pPr>
              <a:buFont typeface="Symbol" pitchFamily="-110" charset="2"/>
              <a:buChar char="Þ"/>
              <a:defRPr/>
            </a:pPr>
            <a:r>
              <a:rPr lang="en-US" dirty="0">
                <a:latin typeface="Comic Sans MS" pitchFamily="-110" charset="0"/>
                <a:ea typeface="Arial" pitchFamily="-110" charset="0"/>
                <a:cs typeface="Arial" pitchFamily="-110" charset="0"/>
              </a:rPr>
              <a:t>For which hardware limitations </a:t>
            </a:r>
          </a:p>
          <a:p>
            <a:pPr>
              <a:defRPr/>
            </a:pPr>
            <a:r>
              <a:rPr lang="en-US" dirty="0">
                <a:latin typeface="Comic Sans MS" pitchFamily="-110" charset="0"/>
                <a:ea typeface="Arial" pitchFamily="-110" charset="0"/>
                <a:cs typeface="Arial" pitchFamily="-110" charset="0"/>
              </a:rPr>
              <a:t>   do we get an optics solution </a:t>
            </a:r>
          </a:p>
          <a:p>
            <a:pPr>
              <a:defRPr/>
            </a:pPr>
            <a:r>
              <a:rPr lang="en-US" dirty="0">
                <a:latin typeface="Comic Sans MS" pitchFamily="-110" charset="0"/>
                <a:ea typeface="Arial" pitchFamily="-110" charset="0"/>
                <a:cs typeface="Arial" pitchFamily="-110" charset="0"/>
              </a:rPr>
              <a:t>   AT ALL ?</a:t>
            </a:r>
            <a:r>
              <a:rPr lang="en-US" dirty="0" smtClean="0">
                <a:latin typeface="Comic Sans MS" pitchFamily="-110" charset="0"/>
                <a:ea typeface="Arial" pitchFamily="-110" charset="0"/>
                <a:cs typeface="Arial" pitchFamily="-110" charset="0"/>
              </a:rPr>
              <a:t>?</a:t>
            </a:r>
          </a:p>
          <a:p>
            <a:pPr>
              <a:defRPr/>
            </a:pPr>
            <a:r>
              <a:rPr lang="en-US" dirty="0">
                <a:latin typeface="Comic Sans MS" pitchFamily="-110" charset="0"/>
                <a:ea typeface="Arial" pitchFamily="-110" charset="0"/>
                <a:cs typeface="Arial" pitchFamily="-110" charset="0"/>
              </a:rPr>
              <a:t>Don’t forget: </a:t>
            </a:r>
            <a:r>
              <a:rPr lang="en-US" dirty="0">
                <a:solidFill>
                  <a:srgbClr val="FF0000"/>
                </a:solidFill>
                <a:latin typeface="Comic Sans MS" pitchFamily="-110" charset="0"/>
                <a:ea typeface="Arial" pitchFamily="-110" charset="0"/>
                <a:cs typeface="Arial" pitchFamily="-110" charset="0"/>
              </a:rPr>
              <a:t>any solution must fit to the rest of the machine !!!</a:t>
            </a:r>
          </a:p>
        </p:txBody>
      </p:sp>
      <p:cxnSp>
        <p:nvCxnSpPr>
          <p:cNvPr id="33799" name="Straight Arrow Connector 18"/>
          <p:cNvCxnSpPr>
            <a:cxnSpLocks noChangeShapeType="1"/>
          </p:cNvCxnSpPr>
          <p:nvPr/>
        </p:nvCxnSpPr>
        <p:spPr bwMode="auto">
          <a:xfrm>
            <a:off x="4038600" y="3200400"/>
            <a:ext cx="2209800" cy="1524000"/>
          </a:xfrm>
          <a:prstGeom prst="straightConnector1">
            <a:avLst/>
          </a:prstGeom>
          <a:noFill/>
          <a:ln w="25400">
            <a:solidFill>
              <a:srgbClr val="0000FF"/>
            </a:solidFill>
            <a:round/>
            <a:headEnd/>
            <a:tailEnd type="arrow" w="med" len="med"/>
          </a:ln>
        </p:spPr>
      </p:cxnSp>
      <p:sp>
        <p:nvSpPr>
          <p:cNvPr id="21" name="Titre 1"/>
          <p:cNvSpPr txBox="1">
            <a:spLocks/>
          </p:cNvSpPr>
          <p:nvPr/>
        </p:nvSpPr>
        <p:spPr bwMode="auto">
          <a:xfrm>
            <a:off x="457200" y="44450"/>
            <a:ext cx="8229600" cy="85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3200" b="0" i="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LHC Upgrade Optics in IP1 / IP5</a:t>
            </a:r>
            <a:endParaRPr lang="en-US" sz="3200" b="0" i="0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92200" y="1066800"/>
            <a:ext cx="4535488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TextBox 6"/>
          <p:cNvSpPr txBox="1">
            <a:spLocks noChangeArrowheads="1"/>
          </p:cNvSpPr>
          <p:nvPr/>
        </p:nvSpPr>
        <p:spPr bwMode="auto">
          <a:xfrm>
            <a:off x="5511800" y="1600200"/>
            <a:ext cx="2641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the “ATS Squeece Optics </a:t>
            </a:r>
          </a:p>
          <a:p>
            <a:r>
              <a:rPr lang="en-US" sz="1800"/>
              <a:t>(15cm/15cm/10m/10m)</a:t>
            </a:r>
          </a:p>
        </p:txBody>
      </p:sp>
      <p:sp>
        <p:nvSpPr>
          <p:cNvPr id="30725" name="TextBox 6"/>
          <p:cNvSpPr txBox="1">
            <a:spLocks noChangeArrowheads="1"/>
          </p:cNvSpPr>
          <p:nvPr/>
        </p:nvSpPr>
        <p:spPr bwMode="auto">
          <a:xfrm>
            <a:off x="4902200" y="4303713"/>
            <a:ext cx="29241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/>
              <a:t> </a:t>
            </a:r>
            <a:r>
              <a:rPr lang="en-US" sz="1800" dirty="0">
                <a:solidFill>
                  <a:srgbClr val="0000FF"/>
                </a:solidFill>
              </a:rPr>
              <a:t>IP3, Standard </a:t>
            </a:r>
            <a:r>
              <a:rPr lang="en-US" sz="1800" dirty="0" err="1">
                <a:solidFill>
                  <a:srgbClr val="0000FF"/>
                </a:solidFill>
              </a:rPr>
              <a:t>FoDo</a:t>
            </a:r>
            <a:r>
              <a:rPr lang="en-US" sz="1800" dirty="0">
                <a:solidFill>
                  <a:srgbClr val="0000FF"/>
                </a:solidFill>
              </a:rPr>
              <a:t> Optics</a:t>
            </a:r>
          </a:p>
        </p:txBody>
      </p:sp>
      <p:cxnSp>
        <p:nvCxnSpPr>
          <p:cNvPr id="30726" name="Straight Arrow Connector 8"/>
          <p:cNvCxnSpPr>
            <a:cxnSpLocks noChangeShapeType="1"/>
          </p:cNvCxnSpPr>
          <p:nvPr/>
        </p:nvCxnSpPr>
        <p:spPr bwMode="auto">
          <a:xfrm>
            <a:off x="3835400" y="4495800"/>
            <a:ext cx="762000" cy="1588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30727" name="TextBox 6"/>
          <p:cNvSpPr txBox="1">
            <a:spLocks noChangeArrowheads="1"/>
          </p:cNvSpPr>
          <p:nvPr/>
        </p:nvSpPr>
        <p:spPr bwMode="auto">
          <a:xfrm>
            <a:off x="635000" y="4267200"/>
            <a:ext cx="18446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 </a:t>
            </a:r>
            <a:r>
              <a:rPr lang="en-US" sz="1800">
                <a:solidFill>
                  <a:srgbClr val="0000FF"/>
                </a:solidFill>
              </a:rPr>
              <a:t>IP1, ATS Optics</a:t>
            </a:r>
          </a:p>
        </p:txBody>
      </p:sp>
      <p:cxnSp>
        <p:nvCxnSpPr>
          <p:cNvPr id="30728" name="Straight Arrow Connector 14"/>
          <p:cNvCxnSpPr>
            <a:cxnSpLocks noChangeShapeType="1"/>
          </p:cNvCxnSpPr>
          <p:nvPr/>
        </p:nvCxnSpPr>
        <p:spPr bwMode="auto">
          <a:xfrm rot="10800000" flipV="1">
            <a:off x="2557463" y="4494213"/>
            <a:ext cx="744537" cy="1587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30729" name="TextBox 16"/>
          <p:cNvSpPr txBox="1">
            <a:spLocks noChangeArrowheads="1"/>
          </p:cNvSpPr>
          <p:nvPr/>
        </p:nvSpPr>
        <p:spPr bwMode="auto">
          <a:xfrm>
            <a:off x="193675" y="5239543"/>
            <a:ext cx="919580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b="1" i="1" dirty="0">
                <a:latin typeface="Times New Roman"/>
                <a:cs typeface="Times New Roman"/>
              </a:rPr>
              <a:t>Find an </a:t>
            </a:r>
            <a:r>
              <a:rPr lang="en-US" sz="1800" b="1" i="1" dirty="0" err="1" smtClean="0">
                <a:latin typeface="Times New Roman"/>
                <a:cs typeface="Times New Roman"/>
              </a:rPr>
              <a:t>otpics</a:t>
            </a:r>
            <a:r>
              <a:rPr lang="en-US" sz="1800" b="1" i="1" dirty="0" smtClean="0">
                <a:latin typeface="Times New Roman"/>
                <a:cs typeface="Times New Roman"/>
              </a:rPr>
              <a:t> </a:t>
            </a:r>
            <a:r>
              <a:rPr lang="en-US" sz="1800" b="1" i="1" dirty="0">
                <a:latin typeface="Times New Roman"/>
                <a:cs typeface="Times New Roman"/>
              </a:rPr>
              <a:t>solution that is </a:t>
            </a:r>
            <a:r>
              <a:rPr lang="en-US" sz="1800" b="1" i="1" dirty="0">
                <a:solidFill>
                  <a:srgbClr val="0000FF"/>
                </a:solidFill>
                <a:latin typeface="Times New Roman"/>
                <a:cs typeface="Times New Roman"/>
              </a:rPr>
              <a:t>feasible for the Luminosity upgrade </a:t>
            </a:r>
          </a:p>
          <a:p>
            <a:r>
              <a:rPr lang="en-US" sz="1800" b="1" i="1" dirty="0">
                <a:latin typeface="Times New Roman"/>
                <a:cs typeface="Times New Roman"/>
              </a:rPr>
              <a:t>and guarantees </a:t>
            </a:r>
            <a:r>
              <a:rPr lang="en-US" sz="1800" b="1" i="1" dirty="0">
                <a:solidFill>
                  <a:srgbClr val="FF0000"/>
                </a:solidFill>
                <a:latin typeface="Times New Roman"/>
                <a:cs typeface="Times New Roman"/>
              </a:rPr>
              <a:t>adequate conditions for the ALICS and </a:t>
            </a:r>
            <a:r>
              <a:rPr lang="en-US" sz="1800" b="1" i="1" dirty="0" err="1">
                <a:solidFill>
                  <a:srgbClr val="FF0000"/>
                </a:solidFill>
                <a:latin typeface="Times New Roman"/>
                <a:cs typeface="Times New Roman"/>
              </a:rPr>
              <a:t>LHCb</a:t>
            </a:r>
            <a:r>
              <a:rPr lang="en-US" sz="1800" b="1" i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sz="1800" b="1" i="1" dirty="0">
                <a:latin typeface="Times New Roman"/>
                <a:cs typeface="Times New Roman"/>
              </a:rPr>
              <a:t>experiment at the same time.</a:t>
            </a:r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353295" y="113720"/>
            <a:ext cx="8229600" cy="85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3200" b="0" i="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LHC Upgrade Optics in </a:t>
            </a:r>
            <a:r>
              <a:rPr lang="en-US" sz="3200" b="0" i="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IR2</a:t>
            </a:r>
            <a:endParaRPr lang="en-US" sz="3200" b="0" i="0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304147" y="4267200"/>
            <a:ext cx="531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IP2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1588</TotalTime>
  <Words>802</Words>
  <Application>Microsoft Macintosh PowerPoint</Application>
  <PresentationFormat>On-screen Show (4:3)</PresentationFormat>
  <Paragraphs>161</Paragraphs>
  <Slides>18</Slides>
  <Notes>3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Office Theme</vt:lpstr>
      <vt:lpstr>Microsoft 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Bernhard Holzer</dc:creator>
  <cp:lastModifiedBy>Bernhard Holzer</cp:lastModifiedBy>
  <cp:revision>17</cp:revision>
  <dcterms:created xsi:type="dcterms:W3CDTF">2012-09-17T11:34:33Z</dcterms:created>
  <dcterms:modified xsi:type="dcterms:W3CDTF">2012-09-18T13:21:26Z</dcterms:modified>
</cp:coreProperties>
</file>