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73214-1A56-4F83-825A-934F249373A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78417-449A-4AC4-9C18-3DCF4CA83ED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LHC Task </a:t>
            </a:r>
            <a:r>
              <a:rPr lang="en-GB" dirty="0" smtClean="0"/>
              <a:t>2.2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>CERN Meeting, </a:t>
            </a:r>
            <a:r>
              <a:rPr lang="en-GB" sz="3200" dirty="0" smtClean="0"/>
              <a:t>19-20 September 2012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Summary and closing remarks</a:t>
            </a:r>
          </a:p>
          <a:p>
            <a:endParaRPr lang="en-GB" dirty="0" smtClean="0"/>
          </a:p>
          <a:p>
            <a:r>
              <a:rPr lang="en-GB" sz="2400" dirty="0" smtClean="0"/>
              <a:t>Andy Wolski</a:t>
            </a:r>
          </a:p>
          <a:p>
            <a:r>
              <a:rPr lang="en-GB" sz="2400" dirty="0" smtClean="0"/>
              <a:t>WP2 Deputy Co-ordinator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HL-LHC optics: injection to proton collisions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IR8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IR1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*=5.5 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IR2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IR4</a:t>
            </a:r>
          </a:p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IR5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*=5.5 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IR6</a:t>
            </a:r>
          </a:p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IR8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*=3 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IR1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*=0.4 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059832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IR2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716016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IR4</a:t>
            </a:r>
          </a:p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IR5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*=0.4 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308304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IR6</a:t>
            </a:r>
          </a:p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67544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IR8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*=3 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763688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IR1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*=0.1 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59832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IR2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IR4</a:t>
            </a:r>
          </a:p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012160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IR5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*=0.1 m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308304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IR6</a:t>
            </a:r>
          </a:p>
          <a:p>
            <a:pPr algn="ctr"/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043608" y="2664788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11760" y="2666529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588224" y="2668270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668344" y="4247223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652120" y="4250705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347864" y="4254187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403648" y="4257669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343600" y="1556792"/>
            <a:ext cx="2092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Injection optics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93563" y="2780928"/>
            <a:ext cx="2530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Transition to</a:t>
            </a:r>
          </a:p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pre-squeeze optics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1880" y="4365104"/>
            <a:ext cx="2014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ATS to</a:t>
            </a:r>
          </a:p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collision optics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97465" y="6093296"/>
            <a:ext cx="2326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250 - 300 fb</a:t>
            </a:r>
            <a:r>
              <a:rPr lang="en-GB" i="1" baseline="30000" dirty="0" smtClean="0"/>
              <a:t>-1</a:t>
            </a:r>
            <a:r>
              <a:rPr lang="en-GB" i="1" dirty="0" smtClean="0"/>
              <a:t> per year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IR8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IR1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*=5.5 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IR2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IR4</a:t>
            </a:r>
          </a:p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IR5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*=5.5 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2018457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IR6</a:t>
            </a:r>
          </a:p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IR8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*=3 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IR1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*=0.4 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059832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IR2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*=10 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716016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IR4</a:t>
            </a:r>
          </a:p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IR5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*=0.4 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308304" y="3604374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IR6</a:t>
            </a:r>
          </a:p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67544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IR8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*=0.5 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763688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IR1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*=0.4 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59832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IR2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*=0.5 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IR4</a:t>
            </a:r>
          </a:p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012160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IR5</a:t>
            </a:r>
          </a:p>
          <a:p>
            <a:pPr algn="ctr"/>
            <a:r>
              <a:rPr lang="en-GB" i="1" dirty="0" smtClean="0">
                <a:latin typeface="Symbol" pitchFamily="18" charset="2"/>
              </a:rPr>
              <a:t>b</a:t>
            </a:r>
            <a:r>
              <a:rPr lang="en-GB" dirty="0" smtClean="0"/>
              <a:t>*=0.4 m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308304" y="5188550"/>
            <a:ext cx="12241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IR6</a:t>
            </a:r>
          </a:p>
          <a:p>
            <a:pPr algn="ctr"/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043608" y="2664788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11760" y="2666529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588224" y="2668270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635896" y="4254187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043608" y="4257669"/>
            <a:ext cx="0" cy="9395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19872" y="1556792"/>
            <a:ext cx="2092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Injection optics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31840" y="2780928"/>
            <a:ext cx="2736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Transition to</a:t>
            </a:r>
            <a:br>
              <a:rPr lang="en-GB" sz="2400" dirty="0" smtClean="0">
                <a:solidFill>
                  <a:srgbClr val="C00000"/>
                </a:solidFill>
              </a:rPr>
            </a:br>
            <a:r>
              <a:rPr lang="en-GB" sz="2400" dirty="0" smtClean="0">
                <a:solidFill>
                  <a:srgbClr val="C00000"/>
                </a:solidFill>
              </a:rPr>
              <a:t>pre-squeeze optics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07904" y="4365104"/>
            <a:ext cx="2014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</a:rPr>
              <a:t>Squeeze to</a:t>
            </a:r>
            <a:br>
              <a:rPr lang="en-GB" sz="2400" dirty="0" smtClean="0">
                <a:solidFill>
                  <a:srgbClr val="C00000"/>
                </a:solidFill>
              </a:rPr>
            </a:br>
            <a:r>
              <a:rPr lang="en-GB" sz="2400" dirty="0" smtClean="0">
                <a:solidFill>
                  <a:srgbClr val="C00000"/>
                </a:solidFill>
              </a:rPr>
              <a:t>collision optics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HL-LHC optics: injection to ion collisions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562074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The Plan for </a:t>
            </a:r>
            <a:r>
              <a:rPr lang="en-GB" sz="2800" dirty="0" err="1" smtClean="0">
                <a:solidFill>
                  <a:srgbClr val="0070C0"/>
                </a:solidFill>
              </a:rPr>
              <a:t>HiLumi</a:t>
            </a:r>
            <a:r>
              <a:rPr lang="en-GB" sz="2800" dirty="0" smtClean="0">
                <a:solidFill>
                  <a:srgbClr val="0070C0"/>
                </a:solidFill>
              </a:rPr>
              <a:t> LHC Task 2.2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652607"/>
            <a:ext cx="2312236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New IR2/8 optics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308337" y="1652607"/>
            <a:ext cx="2679323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New baseline optics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6216" y="1652607"/>
            <a:ext cx="2145396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New transitions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2837834"/>
            <a:ext cx="7488832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Agreed magnet specifications, layout, optics specifications (phase advances, beta functions...) and constraints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277994"/>
            <a:ext cx="2403478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Final IR2/8 optics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293823" y="4287286"/>
            <a:ext cx="2700035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Final baseline optics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16216" y="4277994"/>
            <a:ext cx="2166106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Final transitions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5469031"/>
            <a:ext cx="6624736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Magnet specifications and layouts delivered.</a:t>
            </a:r>
            <a:br>
              <a:rPr lang="en-GB" sz="2400" dirty="0" smtClean="0"/>
            </a:br>
            <a:r>
              <a:rPr lang="en-GB" sz="2400" dirty="0" smtClean="0"/>
              <a:t>Optics decks delivered: HL-LHC version 1.0.</a:t>
            </a:r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Deadline: mid November 2012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4" idx="2"/>
          </p:cNvCxnSpPr>
          <p:nvPr/>
        </p:nvCxnSpPr>
        <p:spPr>
          <a:xfrm>
            <a:off x="1623662" y="2114272"/>
            <a:ext cx="2732314" cy="6666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7" idx="0"/>
          </p:cNvCxnSpPr>
          <p:nvPr/>
        </p:nvCxnSpPr>
        <p:spPr>
          <a:xfrm flipH="1">
            <a:off x="4644008" y="2114272"/>
            <a:ext cx="3991" cy="7235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2"/>
          </p:cNvCxnSpPr>
          <p:nvPr/>
        </p:nvCxnSpPr>
        <p:spPr>
          <a:xfrm flipH="1">
            <a:off x="4932040" y="2114272"/>
            <a:ext cx="2656874" cy="6666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669283" y="3668831"/>
            <a:ext cx="5929986" cy="618455"/>
            <a:chOff x="1669283" y="3668831"/>
            <a:chExt cx="5929986" cy="618455"/>
          </a:xfrm>
        </p:grpSpPr>
        <p:cxnSp>
          <p:nvCxnSpPr>
            <p:cNvPr id="19" name="Straight Arrow Connector 18"/>
            <p:cNvCxnSpPr>
              <a:stCxn id="7" idx="2"/>
              <a:endCxn id="8" idx="0"/>
            </p:cNvCxnSpPr>
            <p:nvPr/>
          </p:nvCxnSpPr>
          <p:spPr>
            <a:xfrm flipH="1">
              <a:off x="1669283" y="3668831"/>
              <a:ext cx="2974725" cy="60916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7" idx="2"/>
              <a:endCxn id="9" idx="0"/>
            </p:cNvCxnSpPr>
            <p:nvPr/>
          </p:nvCxnSpPr>
          <p:spPr>
            <a:xfrm flipH="1">
              <a:off x="4643841" y="3668831"/>
              <a:ext cx="167" cy="61845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7" idx="2"/>
              <a:endCxn id="10" idx="0"/>
            </p:cNvCxnSpPr>
            <p:nvPr/>
          </p:nvCxnSpPr>
          <p:spPr>
            <a:xfrm>
              <a:off x="4644008" y="3668831"/>
              <a:ext cx="2955261" cy="60916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/>
          <p:cNvCxnSpPr/>
          <p:nvPr/>
        </p:nvCxnSpPr>
        <p:spPr>
          <a:xfrm flipH="1">
            <a:off x="4932040" y="4748951"/>
            <a:ext cx="2728882" cy="6904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2"/>
          </p:cNvCxnSpPr>
          <p:nvPr/>
        </p:nvCxnSpPr>
        <p:spPr>
          <a:xfrm>
            <a:off x="4643841" y="4748951"/>
            <a:ext cx="167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619672" y="4748951"/>
            <a:ext cx="2660306" cy="6904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763688" y="2660719"/>
            <a:ext cx="6768752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2458763"/>
            <a:ext cx="17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September 2012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36128" y="562935"/>
            <a:ext cx="4968552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Proposed specifications and options</a:t>
            </a:r>
            <a:endParaRPr lang="en-GB" sz="24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1647808" y="1038668"/>
            <a:ext cx="5929986" cy="618455"/>
            <a:chOff x="1669283" y="3668831"/>
            <a:chExt cx="5929986" cy="618455"/>
          </a:xfrm>
        </p:grpSpPr>
        <p:cxnSp>
          <p:nvCxnSpPr>
            <p:cNvPr id="32" name="Straight Arrow Connector 31"/>
            <p:cNvCxnSpPr/>
            <p:nvPr/>
          </p:nvCxnSpPr>
          <p:spPr>
            <a:xfrm flipH="1">
              <a:off x="1669283" y="3668831"/>
              <a:ext cx="2974725" cy="60916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4643841" y="3668831"/>
              <a:ext cx="167" cy="61845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644008" y="3668831"/>
              <a:ext cx="2955261" cy="60916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-1329" y="620688"/>
            <a:ext cx="1694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November 2011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Comments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" y="1268760"/>
            <a:ext cx="8507288" cy="518457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present baseline specifications for </a:t>
            </a:r>
            <a:r>
              <a:rPr lang="en-GB" sz="2400" dirty="0" smtClean="0"/>
              <a:t>the final triplets </a:t>
            </a:r>
            <a:r>
              <a:rPr lang="en-GB" sz="2400" dirty="0" smtClean="0"/>
              <a:t>are: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150 mm aperture</a:t>
            </a:r>
          </a:p>
          <a:p>
            <a:pPr lvl="1"/>
            <a:r>
              <a:rPr lang="en-GB" sz="2000" dirty="0" smtClean="0"/>
              <a:t>140 T/m gradient</a:t>
            </a:r>
          </a:p>
          <a:p>
            <a:r>
              <a:rPr lang="en-GB" sz="2400" dirty="0" smtClean="0"/>
              <a:t>Increasing the aperture would be of more benefit than increasing the gradient (limits to chromatic correction).</a:t>
            </a:r>
          </a:p>
          <a:p>
            <a:pPr lvl="1"/>
            <a:r>
              <a:rPr lang="en-GB" sz="2000" dirty="0" smtClean="0"/>
              <a:t>If </a:t>
            </a:r>
            <a:r>
              <a:rPr lang="en-GB" sz="2000" dirty="0" smtClean="0"/>
              <a:t>the magnet developers </a:t>
            </a:r>
            <a:r>
              <a:rPr lang="en-GB" sz="2000" dirty="0" smtClean="0"/>
              <a:t>can provide more aperture, we can use it</a:t>
            </a:r>
            <a:r>
              <a:rPr lang="en-GB" sz="2000" dirty="0" smtClean="0"/>
              <a:t>...</a:t>
            </a:r>
            <a:br>
              <a:rPr lang="en-GB" sz="2000" dirty="0" smtClean="0"/>
            </a:br>
            <a:r>
              <a:rPr lang="en-GB" sz="2000" dirty="0" smtClean="0"/>
              <a:t>(</a:t>
            </a:r>
            <a:r>
              <a:rPr lang="en-GB" sz="2000" dirty="0" smtClean="0"/>
              <a:t>HL-LHC version 2.0..?)</a:t>
            </a:r>
          </a:p>
          <a:p>
            <a:r>
              <a:rPr lang="en-GB" sz="2400" dirty="0" smtClean="0"/>
              <a:t>There are many, many detailed specifications and constraints.  Having learned the tools, the next steps can be completed more quickly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lattices and optics decks will provide an essential foundation for the ongoing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LHC studies.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Comments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54461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Some work is still needed to meet all the specifications e.g. for beta functions at the crab cavities, apertures during transition...</a:t>
            </a:r>
          </a:p>
          <a:p>
            <a:r>
              <a:rPr lang="en-GB" sz="2400" dirty="0" smtClean="0"/>
              <a:t>The optics must be shown to be robust against magnet errors.</a:t>
            </a:r>
          </a:p>
          <a:p>
            <a:r>
              <a:rPr lang="en-GB" sz="2400" dirty="0" smtClean="0"/>
              <a:t>Fringe field effects should be fully quantified and understood (and mitigated...)</a:t>
            </a:r>
          </a:p>
          <a:p>
            <a:r>
              <a:rPr lang="en-GB" sz="2400" dirty="0" smtClean="0"/>
              <a:t>The optics need to be </a:t>
            </a:r>
            <a:r>
              <a:rPr lang="en-GB" sz="2400" i="1" dirty="0" smtClean="0"/>
              <a:t>flexible</a:t>
            </a:r>
            <a:r>
              <a:rPr lang="en-GB" sz="2400" dirty="0" smtClean="0"/>
              <a:t>.  For example:</a:t>
            </a:r>
          </a:p>
          <a:p>
            <a:pPr lvl="1"/>
            <a:r>
              <a:rPr lang="en-GB" sz="2000" dirty="0" smtClean="0"/>
              <a:t>to allow range of </a:t>
            </a:r>
            <a:r>
              <a:rPr lang="en-GB" sz="2000" i="1" dirty="0" smtClean="0">
                <a:latin typeface="Symbol" pitchFamily="18" charset="2"/>
              </a:rPr>
              <a:t>b</a:t>
            </a:r>
            <a:r>
              <a:rPr lang="en-GB" sz="2000" dirty="0" smtClean="0"/>
              <a:t>* in IR2 and IR8 (with ATS applied)</a:t>
            </a:r>
          </a:p>
          <a:p>
            <a:pPr lvl="1"/>
            <a:r>
              <a:rPr lang="en-GB" sz="2000" dirty="0" smtClean="0"/>
              <a:t>for luminosity levelling (</a:t>
            </a:r>
            <a:r>
              <a:rPr lang="en-GB" sz="2000" i="1" dirty="0" smtClean="0">
                <a:latin typeface="Symbol" pitchFamily="18" charset="2"/>
              </a:rPr>
              <a:t>b</a:t>
            </a:r>
            <a:r>
              <a:rPr lang="en-GB" sz="2000" dirty="0" smtClean="0"/>
              <a:t>*, beam separation, crab cavities...)</a:t>
            </a:r>
          </a:p>
          <a:p>
            <a:r>
              <a:rPr lang="en-GB" sz="2400" dirty="0" smtClean="0"/>
              <a:t>Back-up solutions need to be prepared, and alternatives investigated, including:</a:t>
            </a:r>
          </a:p>
          <a:p>
            <a:pPr lvl="1"/>
            <a:r>
              <a:rPr lang="en-GB" sz="2000" dirty="0" smtClean="0"/>
              <a:t>Flat beam option should be developed as a back-up for crab cavities.</a:t>
            </a:r>
          </a:p>
          <a:p>
            <a:pPr lvl="1"/>
            <a:r>
              <a:rPr lang="en-GB" sz="2000" dirty="0" smtClean="0"/>
              <a:t>“Radical” redesigns of IR1/5  should be looked at, to see whether any tricks have been missed.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Final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280920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Six months ago, it all looked hopelessly complicated.</a:t>
            </a:r>
          </a:p>
          <a:p>
            <a:pPr>
              <a:buNone/>
            </a:pPr>
            <a:r>
              <a:rPr lang="en-GB" sz="2400" dirty="0" smtClean="0"/>
              <a:t>It still appears daunting: </a:t>
            </a:r>
            <a:r>
              <a:rPr lang="en-GB" sz="2400" i="1" dirty="0" smtClean="0"/>
              <a:t>but success is within reach</a:t>
            </a:r>
            <a:r>
              <a:rPr lang="en-GB" sz="2400" dirty="0" smtClean="0"/>
              <a:t>.</a:t>
            </a:r>
          </a:p>
          <a:p>
            <a:pPr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The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LHC lattice and optics studies are setting a high standard in technical and organisational achievements.</a:t>
            </a:r>
          </a:p>
          <a:p>
            <a:pPr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Much of the progress has been possible because of the support and guidance from our colleagues at CERN – </a:t>
            </a:r>
            <a:r>
              <a:rPr lang="en-GB" sz="2400" i="1" dirty="0" smtClean="0"/>
              <a:t>many thanks!</a:t>
            </a:r>
          </a:p>
          <a:p>
            <a:pPr marL="0" indent="0">
              <a:buNone/>
            </a:pPr>
            <a:endParaRPr lang="en-GB" sz="2400" i="1" dirty="0" smtClean="0"/>
          </a:p>
          <a:p>
            <a:pPr marL="0" indent="0">
              <a:buNone/>
            </a:pPr>
            <a:r>
              <a:rPr lang="en-GB" sz="2400" i="1" dirty="0" smtClean="0">
                <a:solidFill>
                  <a:srgbClr val="C00000"/>
                </a:solidFill>
              </a:rPr>
              <a:t>Many thanks also to Bernhard and his colleagues at CERN for their efficient organisation of such a stimulating and useful meeting, and for their generous hospitality!</a:t>
            </a:r>
            <a:endParaRPr lang="en-GB" sz="2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512</Words>
  <Application>Microsoft Office PowerPoint</Application>
  <PresentationFormat>On-screen Show (4:3)</PresentationFormat>
  <Paragraphs>116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HiLumi LHC Task 2.2 CERN Meeting, 19-20 September 2012</vt:lpstr>
      <vt:lpstr>HL-LHC optics: injection to proton collisions</vt:lpstr>
      <vt:lpstr>HL-LHC optics: injection to ion collisions</vt:lpstr>
      <vt:lpstr>The Plan for HiLumi LHC Task 2.2</vt:lpstr>
      <vt:lpstr>Comments and Issues</vt:lpstr>
      <vt:lpstr>Comments and Issues</vt:lpstr>
      <vt:lpstr>Final remarks</vt:lpstr>
    </vt:vector>
  </TitlesOfParts>
  <Company>The University of Liverpool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Wolski</dc:creator>
  <cp:lastModifiedBy>Andy Wolski</cp:lastModifiedBy>
  <cp:revision>15</cp:revision>
  <dcterms:created xsi:type="dcterms:W3CDTF">2012-09-19T13:30:58Z</dcterms:created>
  <dcterms:modified xsi:type="dcterms:W3CDTF">2012-09-19T19:40:29Z</dcterms:modified>
</cp:coreProperties>
</file>