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64" r:id="rId8"/>
    <p:sldId id="260" r:id="rId9"/>
    <p:sldId id="268" r:id="rId10"/>
    <p:sldId id="269" r:id="rId11"/>
    <p:sldId id="261" r:id="rId12"/>
    <p:sldId id="265" r:id="rId13"/>
    <p:sldId id="262" r:id="rId14"/>
    <p:sldId id="263" r:id="rId15"/>
    <p:sldId id="271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128" y="-6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0D463F2-E9E3-45F9-A78C-66DD8B289E81}" type="datetimeFigureOut">
              <a:rPr lang="en-GB" smtClean="0"/>
              <a:t>19/09/2012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46932E5-2B7E-4021-8AE9-30D3AFE8351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Effect on the Beta-function due to </a:t>
            </a:r>
            <a:r>
              <a:rPr lang="en-GB" dirty="0"/>
              <a:t>m</a:t>
            </a:r>
            <a:r>
              <a:rPr lang="en-GB" dirty="0" smtClean="0"/>
              <a:t>agnetic fringe fields from the inner triplet quadrupoles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 </a:t>
            </a:r>
          </a:p>
          <a:p>
            <a:r>
              <a:rPr lang="en-GB" dirty="0" smtClean="0"/>
              <a:t>Matthew Bryn Thomas</a:t>
            </a:r>
          </a:p>
          <a:p>
            <a:endParaRPr lang="en-GB" dirty="0" smtClean="0"/>
          </a:p>
          <a:p>
            <a:r>
              <a:rPr lang="en-GB" dirty="0" smtClean="0"/>
              <a:t>Rob Appleby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353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Following </a:t>
            </a:r>
            <a:r>
              <a:rPr lang="en-GB" sz="2000" dirty="0"/>
              <a:t>results from the linear model a constant number of 20 fringe magnets at either end of the magnet (10 inside and 10 outside of the original length) were selected. </a:t>
            </a:r>
            <a:endParaRPr lang="en-GB" sz="2000" dirty="0" smtClean="0"/>
          </a:p>
          <a:p>
            <a:r>
              <a:rPr lang="en-GB" sz="2000" dirty="0" smtClean="0"/>
              <a:t>The </a:t>
            </a:r>
            <a:r>
              <a:rPr lang="en-GB" sz="2000" dirty="0"/>
              <a:t>purpose of the linear fall off model was:</a:t>
            </a:r>
          </a:p>
          <a:p>
            <a:pPr marL="514350" indent="-514350">
              <a:buFont typeface="+mj-lt"/>
              <a:buAutoNum type="romanUcPeriod"/>
            </a:pPr>
            <a:r>
              <a:rPr lang="en-GB" sz="2000" dirty="0"/>
              <a:t>T</a:t>
            </a:r>
            <a:r>
              <a:rPr lang="en-GB" sz="2000" dirty="0" smtClean="0"/>
              <a:t>o </a:t>
            </a:r>
            <a:r>
              <a:rPr lang="en-GB" sz="2000" dirty="0"/>
              <a:t>give </a:t>
            </a:r>
            <a:r>
              <a:rPr lang="en-GB" sz="2000" dirty="0" smtClean="0"/>
              <a:t>more realistic </a:t>
            </a:r>
            <a:r>
              <a:rPr lang="en-GB" sz="2000" dirty="0"/>
              <a:t>predictions of the beta-beat cause by fringe fields in the inner </a:t>
            </a:r>
            <a:r>
              <a:rPr lang="en-GB" sz="2000" dirty="0" smtClean="0"/>
              <a:t>triplet.</a:t>
            </a:r>
          </a:p>
          <a:p>
            <a:pPr marL="514350" indent="-514350">
              <a:buFont typeface="+mj-lt"/>
              <a:buAutoNum type="romanUcPeriod"/>
            </a:pPr>
            <a:r>
              <a:rPr lang="en-GB" sz="2000" dirty="0" smtClean="0"/>
              <a:t>To fully parameterize the MAD-X subroutine in terms of </a:t>
            </a:r>
            <a:r>
              <a:rPr lang="en-GB" sz="2000" dirty="0"/>
              <a:t>the individual lengths, strengths and positions of the magnets along with the range of the field </a:t>
            </a:r>
            <a:r>
              <a:rPr lang="en-GB" sz="2000" dirty="0" smtClean="0"/>
              <a:t>required so as to be used in matching.</a:t>
            </a:r>
          </a:p>
          <a:p>
            <a:r>
              <a:rPr lang="en-GB" sz="2000" dirty="0" smtClean="0"/>
              <a:t>We just consider a full range of 0.95cm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Arctan</a:t>
            </a:r>
            <a:r>
              <a:rPr lang="en-GB" dirty="0" smtClean="0"/>
              <a:t> Fringe </a:t>
            </a:r>
            <a:r>
              <a:rPr lang="en-GB" dirty="0"/>
              <a:t>F</a:t>
            </a:r>
            <a:r>
              <a:rPr lang="en-GB" dirty="0" smtClean="0"/>
              <a:t>ield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519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A rule </a:t>
            </a:r>
            <a:r>
              <a:rPr lang="en-US" sz="2000" dirty="0"/>
              <a:t>of thumb for a magnetic fringe field range is that the aperture size in </a:t>
            </a:r>
            <a:r>
              <a:rPr lang="en-US" sz="2000" dirty="0" smtClean="0"/>
              <a:t>millimeters </a:t>
            </a:r>
            <a:r>
              <a:rPr lang="en-US" sz="2000" dirty="0"/>
              <a:t>is equal to the range of the field in </a:t>
            </a:r>
            <a:r>
              <a:rPr lang="en-US" sz="2000" dirty="0" smtClean="0"/>
              <a:t>centimeters. </a:t>
            </a:r>
            <a:r>
              <a:rPr lang="en-US" sz="2000" dirty="0"/>
              <a:t>For the LHC this corresponds to a range of 110cm.</a:t>
            </a:r>
          </a:p>
          <a:p>
            <a:r>
              <a:rPr lang="en-US" sz="2000" dirty="0" smtClean="0"/>
              <a:t>For </a:t>
            </a:r>
            <a:r>
              <a:rPr lang="en-US" sz="2000" dirty="0"/>
              <a:t>this model the ballpark figure of 1m fringe field range was taken however due to the design limits of the triplet only a range of 0.95cm could be </a:t>
            </a:r>
            <a:r>
              <a:rPr lang="en-US" sz="2000" dirty="0" smtClean="0"/>
              <a:t>modeled </a:t>
            </a:r>
            <a:r>
              <a:rPr lang="en-US" sz="2000" dirty="0"/>
              <a:t>before magnets started to </a:t>
            </a:r>
            <a:r>
              <a:rPr lang="en-US" sz="2000" dirty="0" smtClean="0"/>
              <a:t>overlap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Arctan</a:t>
            </a:r>
            <a:r>
              <a:rPr lang="en-GB" dirty="0" smtClean="0"/>
              <a:t> functional form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930" t="26191" r="52394" b="25711"/>
          <a:stretch/>
        </p:blipFill>
        <p:spPr bwMode="auto">
          <a:xfrm>
            <a:off x="3491880" y="3717033"/>
            <a:ext cx="5652121" cy="31229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3826535"/>
            <a:ext cx="26642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the right shows an illustration of the hard edge model, the linear </a:t>
            </a:r>
            <a:r>
              <a:rPr lang="en-US" dirty="0" smtClean="0"/>
              <a:t>model and </a:t>
            </a:r>
            <a:r>
              <a:rPr lang="en-US" dirty="0"/>
              <a:t>the new </a:t>
            </a:r>
            <a:r>
              <a:rPr lang="en-US" dirty="0" err="1"/>
              <a:t>arctan</a:t>
            </a:r>
            <a:r>
              <a:rPr lang="en-US" dirty="0"/>
              <a:t> function for </a:t>
            </a:r>
            <a:r>
              <a:rPr lang="en-US" dirty="0" smtClean="0"/>
              <a:t>a particular </a:t>
            </a:r>
            <a:r>
              <a:rPr lang="en-US" dirty="0"/>
              <a:t>K1 strength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795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Below shows the outputted data from MAD-X plotted in </a:t>
            </a:r>
            <a:r>
              <a:rPr lang="en-GB" sz="2000" dirty="0" err="1" smtClean="0"/>
              <a:t>Mathematica</a:t>
            </a:r>
            <a:r>
              <a:rPr lang="en-GB" sz="2000" dirty="0" smtClean="0"/>
              <a:t> of the K1 strength </a:t>
            </a:r>
            <a:r>
              <a:rPr lang="en-GB" sz="2000" dirty="0"/>
              <a:t>profiles </a:t>
            </a:r>
            <a:r>
              <a:rPr lang="en-GB" sz="2000" dirty="0" smtClean="0"/>
              <a:t>for </a:t>
            </a:r>
            <a:r>
              <a:rPr lang="en-GB" sz="2000" dirty="0"/>
              <a:t>the hard edge model and that of the </a:t>
            </a:r>
            <a:r>
              <a:rPr lang="en-GB" sz="2000" dirty="0" err="1"/>
              <a:t>arctan</a:t>
            </a:r>
            <a:r>
              <a:rPr lang="en-GB" sz="2000" dirty="0"/>
              <a:t> </a:t>
            </a:r>
            <a:r>
              <a:rPr lang="en-GB" sz="2000" dirty="0" smtClean="0"/>
              <a:t>model. For reference; this is the right hand triplet and IP5 is to the left.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Arctan</a:t>
            </a:r>
            <a:r>
              <a:rPr lang="en-GB" dirty="0" smtClean="0"/>
              <a:t> Strength Profile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827584" y="2838954"/>
            <a:ext cx="7562055" cy="3334490"/>
            <a:chOff x="0" y="0"/>
            <a:chExt cx="7292340" cy="2659380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0"/>
              <a:ext cx="7292340" cy="2659380"/>
              <a:chOff x="0" y="0"/>
              <a:chExt cx="7292340" cy="265938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0" y="0"/>
                <a:ext cx="7223760" cy="2659380"/>
                <a:chOff x="0" y="0"/>
                <a:chExt cx="7223760" cy="2659380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0" y="0"/>
                  <a:ext cx="7223760" cy="2659380"/>
                  <a:chOff x="0" y="0"/>
                  <a:chExt cx="7223760" cy="2659380"/>
                </a:xfrm>
              </p:grpSpPr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0" y="0"/>
                    <a:ext cx="7223760" cy="2659380"/>
                    <a:chOff x="0" y="0"/>
                    <a:chExt cx="7223760" cy="2659380"/>
                  </a:xfrm>
                </p:grpSpPr>
                <p:pic>
                  <p:nvPicPr>
                    <p:cNvPr id="20" name="Picture 19"/>
                    <p:cNvPicPr>
                      <a:picLocks noChangeAspect="1"/>
                    </p:cNvPicPr>
                    <p:nvPr/>
                  </p:nvPicPr>
                  <p:blipFill rotWithShape="1">
                    <a:blip r:embed="rId2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781" t="21513" r="51464" b="32861"/>
                    <a:stretch/>
                  </p:blipFill>
                  <p:spPr bwMode="auto">
                    <a:xfrm>
                      <a:off x="3863340" y="0"/>
                      <a:ext cx="3360420" cy="2659380"/>
                    </a:xfrm>
                    <a:prstGeom prst="rect">
                      <a:avLst/>
                    </a:prstGeom>
                    <a:ln>
                      <a:noFill/>
                    </a:ln>
                    <a:extLst>
                      <a:ext uri="{53640926-AAD7-44d8-BBD7-CCE9431645EC}">
                        <a14:shadowObscured xmlns:a14="http://schemas.microsoft.com/office/drawing/2010/main"/>
                      </a:ext>
                    </a:extLst>
                  </p:spPr>
                </p:pic>
                <p:pic>
                  <p:nvPicPr>
                    <p:cNvPr id="21" name="Picture 20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457" t="28842" r="49468" b="20567"/>
                    <a:stretch/>
                  </p:blipFill>
                  <p:spPr bwMode="auto">
                    <a:xfrm>
                      <a:off x="0" y="38100"/>
                      <a:ext cx="3817620" cy="2552700"/>
                    </a:xfrm>
                    <a:prstGeom prst="rect">
                      <a:avLst/>
                    </a:prstGeom>
                    <a:ln>
                      <a:noFill/>
                    </a:ln>
                    <a:extLst>
                      <a:ext uri="{53640926-AAD7-44d8-BBD7-CCE9431645EC}">
                        <a14:shadowObscured xmlns:a14="http://schemas.microsoft.com/office/drawing/2010/main"/>
                      </a:ext>
                    </a:extLst>
                  </p:spPr>
                </p:pic>
              </p:grpSp>
              <p:sp>
                <p:nvSpPr>
                  <p:cNvPr id="19" name="Oval 18"/>
                  <p:cNvSpPr/>
                  <p:nvPr/>
                </p:nvSpPr>
                <p:spPr>
                  <a:xfrm>
                    <a:off x="3093720" y="251460"/>
                    <a:ext cx="556260" cy="1257300"/>
                  </a:xfrm>
                  <a:prstGeom prst="ellipse">
                    <a:avLst/>
                  </a:prstGeom>
                  <a:noFill/>
                  <a:ln w="3175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cxnSp>
              <p:nvCxnSpPr>
                <p:cNvPr id="17" name="Straight Arrow Connector 16"/>
                <p:cNvCxnSpPr/>
                <p:nvPr/>
              </p:nvCxnSpPr>
              <p:spPr>
                <a:xfrm flipV="1">
                  <a:off x="3649980" y="868680"/>
                  <a:ext cx="723900" cy="1524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Text Box 2"/>
              <p:cNvSpPr txBox="1">
                <a:spLocks noChangeArrowheads="1"/>
              </p:cNvSpPr>
              <p:nvPr/>
            </p:nvSpPr>
            <p:spPr bwMode="auto">
              <a:xfrm>
                <a:off x="6461760" y="1508760"/>
                <a:ext cx="830580" cy="2438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800">
                    <a:effectLst/>
                    <a:latin typeface="Calibri"/>
                    <a:ea typeface="Calibri"/>
                    <a:cs typeface="Times New Roman"/>
                  </a:rPr>
                  <a:t>ArcTan Model</a:t>
                </a:r>
                <a:endParaRPr lang="en-GB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6515100" y="2095500"/>
              <a:ext cx="708660" cy="2438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800">
                  <a:effectLst/>
                  <a:latin typeface="Calibri"/>
                  <a:ea typeface="Calibri"/>
                  <a:cs typeface="Times New Roman"/>
                </a:rPr>
                <a:t>Hard edge</a:t>
              </a:r>
              <a:endParaRPr lang="en-GB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139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Below shows the beta-beating caused by the </a:t>
            </a:r>
            <a:r>
              <a:rPr lang="en-GB" sz="2000" dirty="0" err="1" smtClean="0"/>
              <a:t>arctan</a:t>
            </a:r>
            <a:r>
              <a:rPr lang="en-GB" sz="2000" dirty="0" smtClean="0"/>
              <a:t> fringe field model. Both the 150 metre range of the triplet magnets (left) and a larger range of 2000 metres (right) are shown.</a:t>
            </a:r>
          </a:p>
          <a:p>
            <a:r>
              <a:rPr lang="en-GB" sz="2000" dirty="0"/>
              <a:t>Note that this model produces a beta-beat </a:t>
            </a:r>
            <a:r>
              <a:rPr lang="en-GB" sz="2000" dirty="0" smtClean="0"/>
              <a:t>around the IP of 10% </a:t>
            </a:r>
            <a:r>
              <a:rPr lang="en-GB" sz="2000" dirty="0"/>
              <a:t>(x-direction) and </a:t>
            </a:r>
            <a:r>
              <a:rPr lang="en-GB" sz="2000" dirty="0" smtClean="0"/>
              <a:t>5</a:t>
            </a:r>
            <a:r>
              <a:rPr lang="en-GB" sz="2000" dirty="0"/>
              <a:t>% (y-direction) </a:t>
            </a:r>
            <a:r>
              <a:rPr lang="en-GB" sz="2000" dirty="0" smtClean="0"/>
              <a:t>and a constant value of -40% to +70% around the beam pipe. Whereas </a:t>
            </a:r>
            <a:r>
              <a:rPr lang="en-GB" sz="2000" dirty="0"/>
              <a:t>in the linear model the maximum range tolerated was approximately </a:t>
            </a:r>
            <a:r>
              <a:rPr lang="en-GB" sz="2000" dirty="0" smtClean="0"/>
              <a:t>0.6m </a:t>
            </a:r>
            <a:r>
              <a:rPr lang="en-GB" sz="2000" dirty="0"/>
              <a:t>and the usual beta beating was about </a:t>
            </a:r>
            <a:r>
              <a:rPr lang="en-GB" sz="2000" dirty="0" smtClean="0"/>
              <a:t>7-10% with a constant value of -60% to +135%.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Beta-beat plots of the </a:t>
            </a:r>
            <a:r>
              <a:rPr lang="en-GB" dirty="0" err="1" smtClean="0"/>
              <a:t>arctan</a:t>
            </a:r>
            <a:r>
              <a:rPr lang="en-GB" dirty="0" smtClean="0"/>
              <a:t> model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5053" t="30970" r="51995" b="20568"/>
          <a:stretch/>
        </p:blipFill>
        <p:spPr bwMode="auto">
          <a:xfrm>
            <a:off x="395536" y="4293096"/>
            <a:ext cx="4053840" cy="24688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/>
          <a:srcRect l="5719" t="28842" r="53589" b="21986"/>
          <a:stretch/>
        </p:blipFill>
        <p:spPr bwMode="auto">
          <a:xfrm>
            <a:off x="4995644" y="4166200"/>
            <a:ext cx="4137660" cy="28124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59676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During the development of the upgrade optics, a hard edge model for quadrupole fields is usually assumed. However for real magnets this is not the case and magnets produce fringe fields that extend out along the beam pipe. </a:t>
            </a:r>
          </a:p>
          <a:p>
            <a:r>
              <a:rPr lang="en-GB" sz="2000" dirty="0" smtClean="0"/>
              <a:t>We’ve studied the effect on the beta function for fringe models in the IP5 inner triplet for the 15cm ATS optics.</a:t>
            </a:r>
          </a:p>
          <a:p>
            <a:r>
              <a:rPr lang="en-GB" sz="2000" dirty="0"/>
              <a:t>The linear model was very successful in providing solid </a:t>
            </a:r>
            <a:r>
              <a:rPr lang="en-GB" sz="2000" dirty="0" smtClean="0"/>
              <a:t>understanding and checking. This minimised </a:t>
            </a:r>
            <a:r>
              <a:rPr lang="en-GB" sz="2000" dirty="0"/>
              <a:t>the errors that could have been caused by faulty and inconsistent set-ups</a:t>
            </a:r>
            <a:endParaRPr lang="en-GB" sz="2000" dirty="0" smtClean="0"/>
          </a:p>
          <a:p>
            <a:r>
              <a:rPr lang="en-GB" sz="2000" dirty="0" smtClean="0"/>
              <a:t>It was found that the linear model gave a 135% beta beating. This had increased rapidly as the range of the field was extended until the optics became unstable at around 60cm.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473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The more realistic </a:t>
            </a:r>
            <a:r>
              <a:rPr lang="en-GB" sz="2000" dirty="0" err="1"/>
              <a:t>arctan</a:t>
            </a:r>
            <a:r>
              <a:rPr lang="en-GB" sz="2000" dirty="0"/>
              <a:t> model gave a beta beating of 10% about the IP with constant value of -40% to +70% around the beam </a:t>
            </a:r>
            <a:r>
              <a:rPr lang="en-GB" sz="2000" dirty="0" smtClean="0"/>
              <a:t>pipe.</a:t>
            </a:r>
          </a:p>
          <a:p>
            <a:r>
              <a:rPr lang="en-GB" sz="2000" dirty="0" smtClean="0"/>
              <a:t>It’s nice that a more realistic model gives a lower beta-beat!</a:t>
            </a:r>
          </a:p>
          <a:p>
            <a:r>
              <a:rPr lang="en-GB" sz="2000" dirty="0"/>
              <a:t>The smoothness of the beta-functions and the symmetry about the IP would suggest that as the model is refined to become more realistic with a reduced fringe field magnitude then the optics will remain </a:t>
            </a:r>
            <a:r>
              <a:rPr lang="en-GB" sz="2000" dirty="0" smtClean="0"/>
              <a:t>stable.</a:t>
            </a:r>
          </a:p>
          <a:p>
            <a:r>
              <a:rPr lang="en-GB" sz="2000" dirty="0" smtClean="0"/>
              <a:t>One </a:t>
            </a:r>
            <a:r>
              <a:rPr lang="en-GB" sz="2000" dirty="0"/>
              <a:t>would predict that the beta-beat is also like to reduce in magnitude in correlation with the field model such that the effect could be absorbed into the machine optics through matching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87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The MAD-X subroutine used to model the fringe fields are fully parameterized in terms of the individual lengths, strengths and positions of the magnets along with the range of the field required. </a:t>
            </a:r>
            <a:endParaRPr lang="en-GB" sz="2000" dirty="0" smtClean="0"/>
          </a:p>
          <a:p>
            <a:r>
              <a:rPr lang="en-GB" sz="2000" dirty="0"/>
              <a:t>Although it would be interesting to alter the gradient of the </a:t>
            </a:r>
            <a:r>
              <a:rPr lang="en-GB" sz="2000" dirty="0" err="1"/>
              <a:t>arctan</a:t>
            </a:r>
            <a:r>
              <a:rPr lang="en-GB" sz="2000" dirty="0"/>
              <a:t> model to discover the effect on the beta-function, </a:t>
            </a:r>
            <a:r>
              <a:rPr lang="en-GB" sz="2000" dirty="0" smtClean="0"/>
              <a:t>we’ll probably learned all we need to from this model.</a:t>
            </a:r>
          </a:p>
          <a:p>
            <a:r>
              <a:rPr lang="en-GB" sz="2000" dirty="0" smtClean="0"/>
              <a:t>For </a:t>
            </a:r>
            <a:r>
              <a:rPr lang="en-GB" sz="2000" dirty="0"/>
              <a:t>future work </a:t>
            </a:r>
            <a:r>
              <a:rPr lang="en-GB" sz="2000" dirty="0" smtClean="0"/>
              <a:t>we’ll </a:t>
            </a:r>
          </a:p>
          <a:p>
            <a:pPr lvl="1"/>
            <a:r>
              <a:rPr lang="en-GB" sz="1600" dirty="0" smtClean="0"/>
              <a:t>See how much the mismatch can be removed by </a:t>
            </a:r>
            <a:r>
              <a:rPr lang="en-GB" sz="1600" dirty="0" err="1" smtClean="0"/>
              <a:t>tweeking</a:t>
            </a:r>
            <a:r>
              <a:rPr lang="en-GB" sz="1600" dirty="0" smtClean="0"/>
              <a:t> the strength</a:t>
            </a:r>
          </a:p>
          <a:p>
            <a:pPr lvl="1"/>
            <a:r>
              <a:rPr lang="en-GB" sz="1600" dirty="0"/>
              <a:t>U</a:t>
            </a:r>
            <a:r>
              <a:rPr lang="en-GB" sz="1600" dirty="0" smtClean="0"/>
              <a:t>se a field map of the real quadrupoles to </a:t>
            </a:r>
            <a:r>
              <a:rPr lang="en-GB" sz="1600" dirty="0"/>
              <a:t>get the most up to date and accurate results of the beta-</a:t>
            </a:r>
            <a:r>
              <a:rPr lang="en-GB" sz="1600" dirty="0" smtClean="0"/>
              <a:t>beat to our actual quadrupoles</a:t>
            </a:r>
          </a:p>
          <a:p>
            <a:pPr lvl="1"/>
            <a:r>
              <a:rPr lang="en-GB" sz="1600" dirty="0" smtClean="0"/>
              <a:t>Rematch the linear optics to absorb the beta-beat into the match</a:t>
            </a:r>
          </a:p>
          <a:p>
            <a:r>
              <a:rPr lang="en-GB" sz="2000" dirty="0" smtClean="0"/>
              <a:t>I (Matt) hopefully will continue to work on this until Xmas, with Luke and Rob.</a:t>
            </a:r>
          </a:p>
          <a:p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considerations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3512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Magnet Model set up</a:t>
            </a:r>
          </a:p>
          <a:p>
            <a:r>
              <a:rPr lang="en-GB" dirty="0" smtClean="0"/>
              <a:t>Linear fringe field model</a:t>
            </a:r>
          </a:p>
          <a:p>
            <a:pPr lvl="1"/>
            <a:r>
              <a:rPr lang="en-GB" dirty="0" smtClean="0"/>
              <a:t>Strength profile</a:t>
            </a:r>
          </a:p>
          <a:p>
            <a:pPr lvl="1"/>
            <a:r>
              <a:rPr lang="en-GB" dirty="0" smtClean="0"/>
              <a:t>Beta-beat</a:t>
            </a:r>
          </a:p>
          <a:p>
            <a:pPr lvl="1"/>
            <a:r>
              <a:rPr lang="en-GB" dirty="0" smtClean="0"/>
              <a:t>Effect of different set ups</a:t>
            </a:r>
          </a:p>
          <a:p>
            <a:pPr lvl="1"/>
            <a:r>
              <a:rPr lang="en-GB" dirty="0" smtClean="0"/>
              <a:t>summary</a:t>
            </a:r>
          </a:p>
          <a:p>
            <a:r>
              <a:rPr lang="en-GB" dirty="0" err="1" smtClean="0"/>
              <a:t>Arctan</a:t>
            </a:r>
            <a:r>
              <a:rPr lang="en-GB" dirty="0" smtClean="0"/>
              <a:t> fringe field model</a:t>
            </a:r>
          </a:p>
          <a:p>
            <a:pPr lvl="1"/>
            <a:r>
              <a:rPr lang="en-GB" dirty="0" smtClean="0"/>
              <a:t>Strength profile</a:t>
            </a:r>
          </a:p>
          <a:p>
            <a:pPr lvl="1"/>
            <a:r>
              <a:rPr lang="en-GB" dirty="0" smtClean="0"/>
              <a:t>Beta-beat</a:t>
            </a:r>
          </a:p>
          <a:p>
            <a:r>
              <a:rPr lang="en-GB" dirty="0" smtClean="0"/>
              <a:t>Summary 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957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The ATS optics assumes a ‘Hard Edge’ model for the quadrupoles. In reality magnetic fringe fields exist that will perturb the solutions from this ‘ideal’.</a:t>
            </a:r>
          </a:p>
          <a:p>
            <a:r>
              <a:rPr lang="en-GB" sz="2000" dirty="0" smtClean="0"/>
              <a:t>Over the summer we’ve been looking at the extent of these perturbations on the the beta-function (beta-beat).</a:t>
            </a:r>
          </a:p>
          <a:p>
            <a:r>
              <a:rPr lang="en-GB" sz="2000" dirty="0"/>
              <a:t>By u</a:t>
            </a:r>
            <a:r>
              <a:rPr lang="en-GB" sz="2000" dirty="0" smtClean="0"/>
              <a:t>sing MAD</a:t>
            </a:r>
            <a:r>
              <a:rPr lang="en-GB" sz="2000" dirty="0"/>
              <a:t>-X </a:t>
            </a:r>
            <a:r>
              <a:rPr lang="en-GB" sz="2000" dirty="0" smtClean="0"/>
              <a:t>to </a:t>
            </a:r>
            <a:r>
              <a:rPr lang="en-GB" sz="2000" dirty="0"/>
              <a:t>simulate the beam optics, the magnetic fringe fields of the inner triplet q</a:t>
            </a:r>
            <a:r>
              <a:rPr lang="en-GB" sz="2000" dirty="0" smtClean="0"/>
              <a:t>uadrupole </a:t>
            </a:r>
            <a:r>
              <a:rPr lang="en-GB" sz="2000" dirty="0"/>
              <a:t>magnets around IP5 were modelled</a:t>
            </a:r>
            <a:r>
              <a:rPr lang="en-GB" sz="2000" dirty="0" smtClean="0"/>
              <a:t>.</a:t>
            </a:r>
          </a:p>
          <a:p>
            <a:r>
              <a:rPr lang="en-GB" sz="2000" dirty="0"/>
              <a:t> The upgrade design used for the analysis was the ATS optics with a Beta* of 15cm at the interaction point</a:t>
            </a:r>
            <a:r>
              <a:rPr lang="en-GB" sz="2000" dirty="0" smtClean="0"/>
              <a:t>.</a:t>
            </a:r>
          </a:p>
          <a:p>
            <a:r>
              <a:rPr lang="en-GB" sz="2000" dirty="0"/>
              <a:t>The </a:t>
            </a:r>
            <a:r>
              <a:rPr lang="en-GB" sz="2000" dirty="0" smtClean="0"/>
              <a:t>purpose is to provide </a:t>
            </a:r>
            <a:r>
              <a:rPr lang="en-GB" sz="2000" dirty="0"/>
              <a:t>information on how much b</a:t>
            </a:r>
            <a:r>
              <a:rPr lang="en-GB" sz="2000" dirty="0" smtClean="0"/>
              <a:t>eta-beating </a:t>
            </a:r>
            <a:r>
              <a:rPr lang="en-GB" sz="2000" dirty="0"/>
              <a:t>will be caused in </a:t>
            </a:r>
            <a:r>
              <a:rPr lang="en-GB" sz="2000" dirty="0" smtClean="0"/>
              <a:t>more realistic magnets and </a:t>
            </a:r>
            <a:r>
              <a:rPr lang="en-GB" sz="2000" dirty="0"/>
              <a:t>whether this error can be absorbed safely into the machine </a:t>
            </a:r>
            <a:r>
              <a:rPr lang="en-GB" sz="2000" dirty="0" smtClean="0"/>
              <a:t>optics through matching.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0370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A macro using </a:t>
            </a:r>
            <a:r>
              <a:rPr lang="en-GB" sz="2000" dirty="0" err="1"/>
              <a:t>s</a:t>
            </a:r>
            <a:r>
              <a:rPr lang="en-GB" sz="2000" dirty="0" err="1" smtClean="0"/>
              <a:t>eqedit</a:t>
            </a:r>
            <a:r>
              <a:rPr lang="en-GB" sz="2000" dirty="0" smtClean="0"/>
              <a:t> in MAD-X was developed in order to replace the  inner triplet magnets with an arrangement of five smaller magnets bordered by “fringe magnets” . An illustration is shown below for a specific magnet arrangement.</a:t>
            </a:r>
          </a:p>
          <a:p>
            <a:r>
              <a:rPr lang="en-GB" sz="2000" dirty="0" smtClean="0"/>
              <a:t>The main magnet is split in to 5 smaller elements so that the behaviour of the beam can be explicitly observed inside the magnet as more information is outputted from MAD-X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Set-Up 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326942" y="3959351"/>
            <a:ext cx="8608383" cy="2143455"/>
            <a:chOff x="0" y="0"/>
            <a:chExt cx="5645785" cy="1479714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0"/>
              <a:ext cx="5645785" cy="1196340"/>
              <a:chOff x="0" y="0"/>
              <a:chExt cx="5645785" cy="119634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0"/>
                <a:ext cx="5645785" cy="1196340"/>
                <a:chOff x="0" y="0"/>
                <a:chExt cx="5645785" cy="1196340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0" y="0"/>
                  <a:ext cx="5559425" cy="1150620"/>
                  <a:chOff x="0" y="0"/>
                  <a:chExt cx="5559425" cy="1150620"/>
                </a:xfrm>
              </p:grpSpPr>
              <p:cxnSp>
                <p:nvCxnSpPr>
                  <p:cNvPr id="16" name="Straight Arrow Connector 15"/>
                  <p:cNvCxnSpPr/>
                  <p:nvPr/>
                </p:nvCxnSpPr>
                <p:spPr>
                  <a:xfrm>
                    <a:off x="312420" y="320040"/>
                    <a:ext cx="4939845" cy="0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259080" y="266700"/>
                    <a:ext cx="2540" cy="16002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5303520" y="251460"/>
                    <a:ext cx="2975" cy="16002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29840" y="0"/>
                    <a:ext cx="259080" cy="26670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GB" sz="1100">
                        <a:effectLst/>
                        <a:latin typeface="Calibri"/>
                        <a:ea typeface="Calibri"/>
                        <a:cs typeface="Times New Roman"/>
                      </a:rPr>
                      <a:t>L</a:t>
                    </a:r>
                  </a:p>
                </p:txBody>
              </p:sp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0" y="472440"/>
                    <a:ext cx="5559425" cy="335280"/>
                    <a:chOff x="0" y="0"/>
                    <a:chExt cx="5559425" cy="335280"/>
                  </a:xfrm>
                </p:grpSpPr>
                <p:grpSp>
                  <p:nvGrpSpPr>
                    <p:cNvPr id="22" name="Group 21"/>
                    <p:cNvGrpSpPr/>
                    <p:nvPr/>
                  </p:nvGrpSpPr>
                  <p:grpSpPr>
                    <a:xfrm>
                      <a:off x="0" y="0"/>
                      <a:ext cx="256105" cy="335280"/>
                      <a:chOff x="0" y="0"/>
                      <a:chExt cx="256105" cy="335280"/>
                    </a:xfrm>
                  </p:grpSpPr>
                  <p:sp>
                    <p:nvSpPr>
                      <p:cNvPr id="47" name="Rectangle 46"/>
                      <p:cNvSpPr/>
                      <p:nvPr/>
                    </p:nvSpPr>
                    <p:spPr>
                      <a:xfrm>
                        <a:off x="0" y="0"/>
                        <a:ext cx="256105" cy="33528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cxnSp>
                    <p:nvCxnSpPr>
                      <p:cNvPr id="48" name="Straight Connector 47"/>
                      <p:cNvCxnSpPr/>
                      <p:nvPr/>
                    </p:nvCxnSpPr>
                    <p:spPr>
                      <a:xfrm>
                        <a:off x="50660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/>
                      <p:cNvCxnSpPr/>
                      <p:nvPr/>
                    </p:nvCxnSpPr>
                    <p:spPr>
                      <a:xfrm>
                        <a:off x="149445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0" name="Straight Connector 49"/>
                      <p:cNvCxnSpPr/>
                      <p:nvPr/>
                    </p:nvCxnSpPr>
                    <p:spPr>
                      <a:xfrm>
                        <a:off x="195039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/>
                      <p:cNvCxnSpPr/>
                      <p:nvPr/>
                    </p:nvCxnSpPr>
                    <p:spPr>
                      <a:xfrm>
                        <a:off x="96253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3" name="Group 22"/>
                    <p:cNvGrpSpPr/>
                    <p:nvPr/>
                  </p:nvGrpSpPr>
                  <p:grpSpPr>
                    <a:xfrm>
                      <a:off x="259080" y="0"/>
                      <a:ext cx="255905" cy="335280"/>
                      <a:chOff x="0" y="0"/>
                      <a:chExt cx="256105" cy="335280"/>
                    </a:xfrm>
                  </p:grpSpPr>
                  <p:sp>
                    <p:nvSpPr>
                      <p:cNvPr id="42" name="Rectangle 41"/>
                      <p:cNvSpPr/>
                      <p:nvPr/>
                    </p:nvSpPr>
                    <p:spPr>
                      <a:xfrm>
                        <a:off x="0" y="0"/>
                        <a:ext cx="256105" cy="33528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cxnSp>
                    <p:nvCxnSpPr>
                      <p:cNvPr id="43" name="Straight Connector 42"/>
                      <p:cNvCxnSpPr/>
                      <p:nvPr/>
                    </p:nvCxnSpPr>
                    <p:spPr>
                      <a:xfrm>
                        <a:off x="50660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" name="Straight Connector 43"/>
                      <p:cNvCxnSpPr/>
                      <p:nvPr/>
                    </p:nvCxnSpPr>
                    <p:spPr>
                      <a:xfrm>
                        <a:off x="149445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/>
                      <p:cNvCxnSpPr/>
                      <p:nvPr/>
                    </p:nvCxnSpPr>
                    <p:spPr>
                      <a:xfrm>
                        <a:off x="195039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" name="Straight Connector 45"/>
                      <p:cNvCxnSpPr/>
                      <p:nvPr/>
                    </p:nvCxnSpPr>
                    <p:spPr>
                      <a:xfrm>
                        <a:off x="96253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/>
                    <p:cNvGrpSpPr/>
                    <p:nvPr/>
                  </p:nvGrpSpPr>
                  <p:grpSpPr>
                    <a:xfrm>
                      <a:off x="5303520" y="0"/>
                      <a:ext cx="255905" cy="335280"/>
                      <a:chOff x="0" y="0"/>
                      <a:chExt cx="256105" cy="335280"/>
                    </a:xfrm>
                  </p:grpSpPr>
                  <p:sp>
                    <p:nvSpPr>
                      <p:cNvPr id="37" name="Rectangle 36"/>
                      <p:cNvSpPr/>
                      <p:nvPr/>
                    </p:nvSpPr>
                    <p:spPr>
                      <a:xfrm>
                        <a:off x="0" y="0"/>
                        <a:ext cx="256105" cy="33528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cxnSp>
                    <p:nvCxnSpPr>
                      <p:cNvPr id="38" name="Straight Connector 37"/>
                      <p:cNvCxnSpPr/>
                      <p:nvPr/>
                    </p:nvCxnSpPr>
                    <p:spPr>
                      <a:xfrm>
                        <a:off x="50660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/>
                      <p:cNvCxnSpPr/>
                      <p:nvPr/>
                    </p:nvCxnSpPr>
                    <p:spPr>
                      <a:xfrm>
                        <a:off x="149445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" name="Straight Connector 39"/>
                      <p:cNvCxnSpPr/>
                      <p:nvPr/>
                    </p:nvCxnSpPr>
                    <p:spPr>
                      <a:xfrm>
                        <a:off x="195039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/>
                      <p:cNvCxnSpPr/>
                      <p:nvPr/>
                    </p:nvCxnSpPr>
                    <p:spPr>
                      <a:xfrm>
                        <a:off x="96253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/>
                    <p:cNvGrpSpPr/>
                    <p:nvPr/>
                  </p:nvGrpSpPr>
                  <p:grpSpPr>
                    <a:xfrm>
                      <a:off x="5052060" y="0"/>
                      <a:ext cx="255905" cy="335280"/>
                      <a:chOff x="0" y="0"/>
                      <a:chExt cx="256105" cy="335280"/>
                    </a:xfrm>
                  </p:grpSpPr>
                  <p:sp>
                    <p:nvSpPr>
                      <p:cNvPr id="32" name="Rectangle 31"/>
                      <p:cNvSpPr/>
                      <p:nvPr/>
                    </p:nvSpPr>
                    <p:spPr>
                      <a:xfrm>
                        <a:off x="0" y="0"/>
                        <a:ext cx="256105" cy="33528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cxnSp>
                    <p:nvCxnSpPr>
                      <p:cNvPr id="33" name="Straight Connector 32"/>
                      <p:cNvCxnSpPr/>
                      <p:nvPr/>
                    </p:nvCxnSpPr>
                    <p:spPr>
                      <a:xfrm>
                        <a:off x="50660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Connector 33"/>
                      <p:cNvCxnSpPr/>
                      <p:nvPr/>
                    </p:nvCxnSpPr>
                    <p:spPr>
                      <a:xfrm>
                        <a:off x="149445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>
                        <a:off x="195039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/>
                      <p:nvPr/>
                    </p:nvCxnSpPr>
                    <p:spPr>
                      <a:xfrm>
                        <a:off x="96253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/>
                    <p:cNvGrpSpPr/>
                    <p:nvPr/>
                  </p:nvGrpSpPr>
                  <p:grpSpPr>
                    <a:xfrm>
                      <a:off x="518160" y="0"/>
                      <a:ext cx="4537710" cy="335280"/>
                      <a:chOff x="0" y="0"/>
                      <a:chExt cx="4537710" cy="335280"/>
                    </a:xfrm>
                  </p:grpSpPr>
                  <p:sp>
                    <p:nvSpPr>
                      <p:cNvPr id="27" name="Rectangle 26"/>
                      <p:cNvSpPr/>
                      <p:nvPr/>
                    </p:nvSpPr>
                    <p:spPr>
                      <a:xfrm>
                        <a:off x="0" y="0"/>
                        <a:ext cx="4537710" cy="33528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cxnSp>
                    <p:nvCxnSpPr>
                      <p:cNvPr id="28" name="Straight Connector 27"/>
                      <p:cNvCxnSpPr/>
                      <p:nvPr/>
                    </p:nvCxnSpPr>
                    <p:spPr>
                      <a:xfrm>
                        <a:off x="822960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" name="Straight Connector 28"/>
                      <p:cNvCxnSpPr/>
                      <p:nvPr/>
                    </p:nvCxnSpPr>
                    <p:spPr>
                      <a:xfrm>
                        <a:off x="1691640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/>
                      <p:nvPr/>
                    </p:nvCxnSpPr>
                    <p:spPr>
                      <a:xfrm>
                        <a:off x="3604260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Connector 30"/>
                      <p:cNvCxnSpPr/>
                      <p:nvPr/>
                    </p:nvCxnSpPr>
                    <p:spPr>
                      <a:xfrm>
                        <a:off x="2598420" y="0"/>
                        <a:ext cx="0" cy="33528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21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29840" y="883920"/>
                    <a:ext cx="259080" cy="26670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GB" sz="1100">
                        <a:effectLst/>
                        <a:latin typeface="Calibri"/>
                        <a:ea typeface="Calibri"/>
                        <a:cs typeface="Times New Roman"/>
                      </a:rPr>
                      <a:t>d</a:t>
                    </a:r>
                  </a:p>
                </p:txBody>
              </p:sp>
            </p:grpSp>
            <p:sp>
              <p:nvSpPr>
                <p:cNvPr id="14" name="Right Brace 13"/>
                <p:cNvSpPr/>
                <p:nvPr/>
              </p:nvSpPr>
              <p:spPr>
                <a:xfrm rot="5400000">
                  <a:off x="5135880" y="769620"/>
                  <a:ext cx="98427" cy="227012"/>
                </a:xfrm>
                <a:prstGeom prst="rightBrac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5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5052060" y="944880"/>
                  <a:ext cx="593725" cy="25146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>
                      <a:effectLst/>
                      <a:latin typeface="Calibri"/>
                      <a:ea typeface="Calibri"/>
                      <a:cs typeface="Times New Roman"/>
                    </a:rPr>
                    <a:t>5*m*d</a:t>
                  </a: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556260" y="944880"/>
                <a:ext cx="4495800" cy="205740"/>
                <a:chOff x="0" y="0"/>
                <a:chExt cx="4495800" cy="205740"/>
              </a:xfrm>
            </p:grpSpPr>
            <p:cxnSp>
              <p:nvCxnSpPr>
                <p:cNvPr id="9" name="Straight Arrow Connector 8"/>
                <p:cNvCxnSpPr/>
                <p:nvPr/>
              </p:nvCxnSpPr>
              <p:spPr>
                <a:xfrm flipH="1">
                  <a:off x="0" y="106680"/>
                  <a:ext cx="192786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9"/>
                <p:cNvCxnSpPr/>
                <p:nvPr/>
              </p:nvCxnSpPr>
              <p:spPr>
                <a:xfrm>
                  <a:off x="2308860" y="106680"/>
                  <a:ext cx="218694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0" y="0"/>
                  <a:ext cx="0" cy="20574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4495800" y="0"/>
                  <a:ext cx="0" cy="20574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753381" y="1174914"/>
              <a:ext cx="4061458" cy="3048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300" dirty="0">
                  <a:effectLst/>
                  <a:latin typeface="Calibri"/>
                  <a:ea typeface="Calibri"/>
                  <a:cs typeface="Times New Roman"/>
                </a:rPr>
                <a:t>Figure 1: Diagram of the reconstructed </a:t>
              </a:r>
              <a:r>
                <a:rPr lang="en-GB" sz="1300" dirty="0" smtClean="0">
                  <a:effectLst/>
                  <a:latin typeface="Calibri"/>
                  <a:ea typeface="Calibri"/>
                  <a:cs typeface="Times New Roman"/>
                </a:rPr>
                <a:t>magnet for a 10 fringe  magnet example case </a:t>
              </a:r>
              <a:endParaRPr lang="en-GB" sz="13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1472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32" y="1196752"/>
            <a:ext cx="8856984" cy="478539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The linear fall off model used three fringe magnet cases of 5, 7 and 10 fringe magnets (slices) (called stages). For each stage three different slice lengths were considered (called trials).</a:t>
            </a:r>
          </a:p>
          <a:p>
            <a:r>
              <a:rPr lang="en-GB" sz="2000" dirty="0" smtClean="0"/>
              <a:t>The purpose of the linear fall off model was:</a:t>
            </a:r>
          </a:p>
          <a:p>
            <a:pPr marL="514350" indent="-514350">
              <a:buFont typeface="+mj-lt"/>
              <a:buAutoNum type="romanUcPeriod"/>
            </a:pPr>
            <a:r>
              <a:rPr lang="en-GB" sz="2000" dirty="0" smtClean="0"/>
              <a:t>To ensure that the MAD-X coding was bug free</a:t>
            </a:r>
          </a:p>
          <a:p>
            <a:pPr marL="514350" indent="-514350">
              <a:buFont typeface="+mj-lt"/>
              <a:buAutoNum type="romanUcPeriod"/>
            </a:pPr>
            <a:r>
              <a:rPr lang="en-GB" sz="2000" dirty="0" smtClean="0"/>
              <a:t>To gain an insight into how much beta-beating is created for different field ranges before a more accurate field model is used.</a:t>
            </a:r>
          </a:p>
          <a:p>
            <a:pPr marL="514350" indent="-514350">
              <a:buFont typeface="+mj-lt"/>
              <a:buAutoNum type="romanUcPeriod"/>
            </a:pPr>
            <a:r>
              <a:rPr lang="en-GB" sz="2000" dirty="0" smtClean="0"/>
              <a:t>To see any effect on the number of slices for fixed fringe length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GB" sz="4000" dirty="0" smtClean="0"/>
              <a:t>Linear fall off model</a:t>
            </a:r>
            <a:endParaRPr lang="en-GB" sz="40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12700"/>
            <a:ext cx="3434864" cy="198477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452399"/>
            <a:ext cx="4572000" cy="19450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640367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N=5 slices, </a:t>
            </a:r>
            <a:r>
              <a:rPr lang="en-US" sz="1400" dirty="0"/>
              <a:t>F</a:t>
            </a:r>
            <a:r>
              <a:rPr lang="en-US" sz="1400" dirty="0" smtClean="0"/>
              <a:t>ringe</a:t>
            </a:r>
          </a:p>
          <a:p>
            <a:r>
              <a:rPr lang="en-US" sz="1400" dirty="0" smtClean="0"/>
              <a:t>field range=57cm  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6403678"/>
            <a:ext cx="3816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N=5 slices, Fringe field range=20.55cm  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419872" y="551723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 [m]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4077072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k1 [/m^2]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27859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692696"/>
                <a:ext cx="8229600" cy="4525963"/>
              </a:xfrm>
            </p:spPr>
            <p:txBody>
              <a:bodyPr>
                <a:normAutofit/>
              </a:bodyPr>
              <a:lstStyle/>
              <a:p>
                <a:r>
                  <a:rPr lang="en-GB" sz="1900" dirty="0" smtClean="0"/>
                  <a:t>All three cases of slice numbers for shortest slice length (6.85 cm) gave stable optics. Fringe length 2 (11.85) gave stable optics for 5 and 7 fringe magnets. </a:t>
                </a:r>
                <a:r>
                  <a:rPr lang="en-GB" sz="1900" dirty="0"/>
                  <a:t>Fringe length </a:t>
                </a:r>
                <a:r>
                  <a:rPr lang="en-GB" sz="1900" dirty="0" smtClean="0"/>
                  <a:t>3 (19cm) only for 5 magnets, due to the massive increase in beta-beat caused by the increase in field range.</a:t>
                </a:r>
              </a:p>
              <a:p>
                <a:r>
                  <a:rPr lang="en-GB" sz="1900" dirty="0" smtClean="0"/>
                  <a:t>The plots shown below are taken from all three fringe length with the 5 fringe magnet slices</a:t>
                </a:r>
              </a:p>
              <a:p>
                <a:r>
                  <a:rPr lang="en-GB" sz="1900" dirty="0" smtClean="0"/>
                  <a:t>The constant Beta-beating around the beam pipe was: </a:t>
                </a:r>
                <a:r>
                  <a:rPr lang="en-GB" sz="1900" dirty="0"/>
                  <a:t>10% </a:t>
                </a:r>
                <a:r>
                  <a:rPr lang="en-GB" sz="1900" dirty="0" smtClean="0"/>
                  <a:t>to 11% (20.55cm),  </a:t>
                </a:r>
                <a:r>
                  <a:rPr lang="en-GB" sz="1900" dirty="0"/>
                  <a:t>25% </a:t>
                </a:r>
                <a:r>
                  <a:rPr lang="en-GB" sz="1900" dirty="0" smtClean="0"/>
                  <a:t>to </a:t>
                </a:r>
                <a:r>
                  <a:rPr lang="en-GB" sz="1900" dirty="0"/>
                  <a:t>40</a:t>
                </a:r>
                <a:r>
                  <a:rPr lang="en-GB" sz="1900" dirty="0" smtClean="0"/>
                  <a:t>% (35.55cm) and </a:t>
                </a:r>
                <a:r>
                  <a:rPr lang="en-GB" sz="1900" dirty="0"/>
                  <a:t>60% to 135</a:t>
                </a:r>
                <a:r>
                  <a:rPr lang="en-GB" sz="1900" dirty="0" smtClean="0"/>
                  <a:t>% (57cm).</a:t>
                </a:r>
              </a:p>
              <a:p>
                <a:r>
                  <a:rPr lang="en-GB" sz="1900" dirty="0" smtClean="0"/>
                  <a:t>Beyond the range of 57cm no stable optics could be produced. Hence the limit of this model is a range of 60cm.</a:t>
                </a:r>
                <a:endParaRPr lang="en-GB" sz="19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692696"/>
                <a:ext cx="8229600" cy="4525963"/>
              </a:xfrm>
              <a:blipFill rotWithShape="1">
                <a:blip r:embed="rId2"/>
                <a:stretch>
                  <a:fillRect t="-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424936" cy="1143000"/>
          </a:xfrm>
        </p:spPr>
        <p:txBody>
          <a:bodyPr>
            <a:noAutofit/>
          </a:bodyPr>
          <a:lstStyle/>
          <a:p>
            <a:r>
              <a:rPr lang="en-GB" sz="3700" dirty="0" smtClean="0"/>
              <a:t>Beta-beat as field range increases</a:t>
            </a:r>
            <a:endParaRPr lang="en-GB" sz="3700" dirty="0"/>
          </a:p>
        </p:txBody>
      </p:sp>
      <p:grpSp>
        <p:nvGrpSpPr>
          <p:cNvPr id="7" name="Group 6"/>
          <p:cNvGrpSpPr/>
          <p:nvPr/>
        </p:nvGrpSpPr>
        <p:grpSpPr>
          <a:xfrm>
            <a:off x="138253" y="4365104"/>
            <a:ext cx="9036496" cy="2165255"/>
            <a:chOff x="107504" y="4352880"/>
            <a:chExt cx="9036496" cy="2165255"/>
          </a:xfrm>
        </p:grpSpPr>
        <p:pic>
          <p:nvPicPr>
            <p:cNvPr id="4" name="Picture 3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4413818"/>
              <a:ext cx="2952328" cy="1983596"/>
            </a:xfrm>
            <a:prstGeom prst="rect">
              <a:avLst/>
            </a:prstGeom>
          </p:spPr>
        </p:pic>
        <p:pic>
          <p:nvPicPr>
            <p:cNvPr id="5" name="Picture 4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8520" y="4413818"/>
              <a:ext cx="3005480" cy="1983596"/>
            </a:xfrm>
            <a:prstGeom prst="rect">
              <a:avLst/>
            </a:prstGeom>
          </p:spPr>
        </p:pic>
        <p:pic>
          <p:nvPicPr>
            <p:cNvPr id="6" name="Picture 5"/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86" t="34340" r="36968" b="42789"/>
            <a:stretch/>
          </p:blipFill>
          <p:spPr bwMode="auto">
            <a:xfrm>
              <a:off x="3059832" y="4352880"/>
              <a:ext cx="3101340" cy="216525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395537" y="6361082"/>
            <a:ext cx="8640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left: Range=20.55cm,	    Centre: Range=35.55cm,	 Right: Range=57cm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83457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This shows </a:t>
            </a:r>
            <a:r>
              <a:rPr lang="en-GB" dirty="0"/>
              <a:t>how the beta-beat relates to the phase advance for the 7 fringe magnet set-up of magnet length </a:t>
            </a:r>
            <a:r>
              <a:rPr lang="en-GB" dirty="0" smtClean="0"/>
              <a:t>6.85cm. </a:t>
            </a:r>
            <a:r>
              <a:rPr lang="en-GB" dirty="0"/>
              <a:t>This </a:t>
            </a:r>
            <a:r>
              <a:rPr lang="en-GB" dirty="0" smtClean="0"/>
              <a:t>plot </a:t>
            </a:r>
            <a:r>
              <a:rPr lang="en-GB" dirty="0"/>
              <a:t>now has a range of 4 kilometres </a:t>
            </a:r>
            <a:r>
              <a:rPr lang="en-GB" dirty="0" smtClean="0"/>
              <a:t>( phase </a:t>
            </a:r>
            <a:r>
              <a:rPr lang="en-GB" dirty="0"/>
              <a:t>advance </a:t>
            </a:r>
            <a:r>
              <a:rPr lang="en-GB" dirty="0" smtClean="0"/>
              <a:t>in units of 2π).  </a:t>
            </a:r>
          </a:p>
          <a:p>
            <a:r>
              <a:rPr lang="en-GB" dirty="0" smtClean="0"/>
              <a:t>It </a:t>
            </a:r>
            <a:r>
              <a:rPr lang="en-GB" dirty="0"/>
              <a:t>can be seen that the beta-beat oscillates at twice the frequency of the phase advance as would be expected. Furthermore, the relative percentage beta-beat remains constant throughout the </a:t>
            </a:r>
            <a:r>
              <a:rPr lang="en-GB" dirty="0" smtClean="0"/>
              <a:t>LHC ring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Beta-beat over a range of 4000 metres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4572000" y="1483319"/>
            <a:ext cx="4311051" cy="4968552"/>
            <a:chOff x="0" y="0"/>
            <a:chExt cx="4599940" cy="4122420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0"/>
              <a:ext cx="4549140" cy="3649980"/>
              <a:chOff x="0" y="0"/>
              <a:chExt cx="4549140" cy="364998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50" t="19858" r="62367" b="41844"/>
              <a:stretch/>
            </p:blipFill>
            <p:spPr bwMode="auto">
              <a:xfrm>
                <a:off x="0" y="2225040"/>
                <a:ext cx="2453640" cy="142494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grpSp>
            <p:nvGrpSpPr>
              <p:cNvPr id="8" name="Group 7"/>
              <p:cNvGrpSpPr/>
              <p:nvPr/>
            </p:nvGrpSpPr>
            <p:grpSpPr>
              <a:xfrm>
                <a:off x="0" y="0"/>
                <a:ext cx="4549140" cy="2316480"/>
                <a:chOff x="7620" y="22860"/>
                <a:chExt cx="4549140" cy="2316480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851" t="29551" r="58511" b="26714"/>
                <a:stretch/>
              </p:blipFill>
              <p:spPr bwMode="auto">
                <a:xfrm>
                  <a:off x="7620" y="22860"/>
                  <a:ext cx="4549140" cy="2148840"/>
                </a:xfrm>
                <a:prstGeom prst="rect">
                  <a:avLst/>
                </a:prstGeom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10" name="Oval 9"/>
                <p:cNvSpPr/>
                <p:nvPr/>
              </p:nvSpPr>
              <p:spPr>
                <a:xfrm>
                  <a:off x="1470660" y="1356360"/>
                  <a:ext cx="350520" cy="350520"/>
                </a:xfrm>
                <a:prstGeom prst="ellipse">
                  <a:avLst/>
                </a:prstGeom>
                <a:noFill/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cxnSp>
              <p:nvCxnSpPr>
                <p:cNvPr id="11" name="Straight Arrow Connector 10"/>
                <p:cNvCxnSpPr/>
                <p:nvPr/>
              </p:nvCxnSpPr>
              <p:spPr>
                <a:xfrm flipH="1">
                  <a:off x="1432560" y="1706880"/>
                  <a:ext cx="175260" cy="63246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" name="Text Box 12"/>
            <p:cNvSpPr txBox="1"/>
            <p:nvPr/>
          </p:nvSpPr>
          <p:spPr>
            <a:xfrm>
              <a:off x="50800" y="3716655"/>
              <a:ext cx="4549140" cy="405765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1000"/>
                </a:spcAft>
              </a:pPr>
              <a:r>
                <a:rPr lang="en-GB" sz="1400" dirty="0">
                  <a:effectLst/>
                  <a:ea typeface="Calibri"/>
                  <a:cs typeface="Times New Roman"/>
                </a:rPr>
                <a:t>Figure 1: The top graph shows the beta-beat and the phase advance in units of 2pi over a 4 km of the </a:t>
              </a:r>
              <a:r>
                <a:rPr lang="en-GB" sz="1400" dirty="0" smtClean="0">
                  <a:effectLst/>
                  <a:ea typeface="Calibri"/>
                  <a:cs typeface="Times New Roman"/>
                </a:rPr>
                <a:t>LHC </a:t>
              </a:r>
              <a:r>
                <a:rPr lang="en-GB" sz="1400" dirty="0">
                  <a:effectLst/>
                  <a:ea typeface="Calibri"/>
                  <a:cs typeface="Times New Roman"/>
                </a:rPr>
                <a:t>ring. The bottom graph is a close up of interaction point 5.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940152" y="3789040"/>
            <a:ext cx="47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91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The effect on the beta function of using a varying number of fringe field slices was investigated. This was to see if there where any additional effects contributing to the beta-beat from this effect and make sure the beta-beat is stable for different numbers of slices.</a:t>
            </a:r>
          </a:p>
          <a:p>
            <a:r>
              <a:rPr lang="en-GB" sz="2000" dirty="0" smtClean="0"/>
              <a:t>The beta function for a fringe model with both 5 and 10 slices is shown below along with the nominal beta-function.</a:t>
            </a:r>
          </a:p>
          <a:p>
            <a:r>
              <a:rPr lang="en-GB" sz="2000" dirty="0" smtClean="0"/>
              <a:t>It can be seen that the beta function is unchanged through the use of 10 magnets and 5 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magnets. Thus for future 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models a fixed number of 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fringe magnets can be 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selected without effecting</a:t>
            </a:r>
          </a:p>
          <a:p>
            <a:pPr marL="109728" indent="0">
              <a:buNone/>
            </a:pPr>
            <a:r>
              <a:rPr lang="en-GB" sz="2000" dirty="0" smtClean="0"/>
              <a:t>   the beta function.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Difference in number of fringe magnets used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4283968" y="4077072"/>
            <a:ext cx="4680519" cy="2592660"/>
            <a:chOff x="-128311" y="0"/>
            <a:chExt cx="4170106" cy="219456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977640" cy="1661160"/>
            </a:xfrm>
            <a:prstGeom prst="rect">
              <a:avLst/>
            </a:prstGeom>
          </p:spPr>
        </p:pic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-128311" y="1744980"/>
              <a:ext cx="4170106" cy="4495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72000" tIns="45720" rIns="7200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200" dirty="0">
                  <a:effectLst/>
                  <a:latin typeface="Calibri"/>
                  <a:ea typeface="Calibri"/>
                  <a:cs typeface="Times New Roman"/>
                </a:rPr>
                <a:t>Figure 8: Plot of the beta function for 2 cases where the extension of the fringe field is the same but the number of fringe magnets used is halved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0136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200" dirty="0"/>
              <a:t>The Linear Model succeeded in providing information to minimise potential errors.</a:t>
            </a:r>
            <a:endParaRPr lang="en-GB" sz="2200" dirty="0" smtClean="0"/>
          </a:p>
          <a:p>
            <a:r>
              <a:rPr lang="en-GB" sz="2200" dirty="0" smtClean="0"/>
              <a:t>The method </a:t>
            </a:r>
            <a:r>
              <a:rPr lang="en-GB" sz="2200" dirty="0"/>
              <a:t>used to attain these results </a:t>
            </a:r>
            <a:r>
              <a:rPr lang="en-GB" sz="2200" dirty="0" smtClean="0"/>
              <a:t>is consistent with expectations and </a:t>
            </a:r>
            <a:r>
              <a:rPr lang="en-GB" sz="2200" dirty="0"/>
              <a:t>shown to produce a </a:t>
            </a:r>
            <a:r>
              <a:rPr lang="en-GB" sz="2200" dirty="0" smtClean="0"/>
              <a:t>beta</a:t>
            </a:r>
            <a:r>
              <a:rPr lang="en-GB" sz="2200" dirty="0"/>
              <a:t>-beat that behaves as expected. </a:t>
            </a:r>
            <a:endParaRPr lang="en-GB" sz="2200" dirty="0" smtClean="0"/>
          </a:p>
          <a:p>
            <a:r>
              <a:rPr lang="en-GB" sz="2200" dirty="0"/>
              <a:t>provided that the number of fringe magnets are used adequately describes the shape of the field then the </a:t>
            </a:r>
            <a:r>
              <a:rPr lang="en-GB" sz="2200" dirty="0" smtClean="0"/>
              <a:t>number of slices </a:t>
            </a:r>
            <a:r>
              <a:rPr lang="en-GB" sz="2200" dirty="0"/>
              <a:t>does not play a role in perturbing the beta function</a:t>
            </a:r>
            <a:endParaRPr lang="en-GB" sz="2200" dirty="0" smtClean="0"/>
          </a:p>
          <a:p>
            <a:r>
              <a:rPr lang="en-GB" sz="2200" dirty="0" smtClean="0"/>
              <a:t>The beta-function is very dependant on a difference in total integrated strength.</a:t>
            </a:r>
          </a:p>
          <a:p>
            <a:r>
              <a:rPr lang="en-GB" sz="2000" dirty="0" smtClean="0"/>
              <a:t>Now we recalculate the beta-beat with a more realistic field model.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of 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832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2426</TotalTime>
  <Words>1757</Words>
  <Application>Microsoft Macintosh PowerPoint</Application>
  <PresentationFormat>On-screen Show (4:3)</PresentationFormat>
  <Paragraphs>103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Effect on the Beta-function due to magnetic fringe fields from the inner triplet quadrupoles</vt:lpstr>
      <vt:lpstr>Scope </vt:lpstr>
      <vt:lpstr>Introduction </vt:lpstr>
      <vt:lpstr>Model Set-Up </vt:lpstr>
      <vt:lpstr>Linear fall off model</vt:lpstr>
      <vt:lpstr>Beta-beat as field range increases</vt:lpstr>
      <vt:lpstr>Beta-beat over a range of 4000 metres</vt:lpstr>
      <vt:lpstr>Difference in number of fringe magnets used</vt:lpstr>
      <vt:lpstr>Discussion of results</vt:lpstr>
      <vt:lpstr>Arctan Fringe Field Model</vt:lpstr>
      <vt:lpstr>Arctan functional form</vt:lpstr>
      <vt:lpstr>Arctan Strength Profile</vt:lpstr>
      <vt:lpstr>Beta-beat plots of the arctan model</vt:lpstr>
      <vt:lpstr>Conclusions </vt:lpstr>
      <vt:lpstr>Conclusions</vt:lpstr>
      <vt:lpstr>Future considerations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on the Beta-Function of Magnetic fringe fields in the inner triplet</dc:title>
  <dc:creator>Matt</dc:creator>
  <cp:lastModifiedBy>Rob Appleby</cp:lastModifiedBy>
  <cp:revision>132</cp:revision>
  <dcterms:created xsi:type="dcterms:W3CDTF">2012-07-19T13:50:09Z</dcterms:created>
  <dcterms:modified xsi:type="dcterms:W3CDTF">2012-09-19T08:29:35Z</dcterms:modified>
</cp:coreProperties>
</file>