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94.xml" ContentType="application/vnd.openxmlformats-officedocument.presentationml.slide+xml"/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s/slide120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s/slide50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s/slide136.xml" ContentType="application/vnd.openxmlformats-officedocument.presentationml.slide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88.xml" ContentType="application/vnd.openxmlformats-officedocument.presentationml.slid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14.xml" ContentType="application/vnd.openxmlformats-officedocument.presentationml.slide+xml"/>
  <Default Extension="png" ContentType="image/png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s/slide44.xml" ContentType="application/vnd.openxmlformats-officedocument.presentationml.slide+xml"/>
  <Override PartName="/ppt/slides/slide91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Default Extension="emf" ContentType="image/x-emf"/>
  <Override PartName="/ppt/slides/slide22.xml" ContentType="application/vnd.openxmlformats-officedocument.presentationml.slide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notesSlides/notesSlide13.xml" ContentType="application/vnd.openxmlformats-officedocument.presentationml.notesSlide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s/slide108.xml" ContentType="application/vnd.openxmlformats-officedocument.presentationml.slide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s/slide133.xml" ContentType="application/vnd.openxmlformats-officedocument.presentationml.slide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111.xml" ContentType="application/vnd.openxmlformats-officedocument.presentationml.slide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16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s/slide41.xml" ContentType="application/vnd.openxmlformats-officedocument.presentationml.slide+xml"/>
  <Override PartName="/ppt/slideLayouts/slideLayout140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23.xml" ContentType="application/vnd.openxmlformats-officedocument.theme+xml"/>
  <Override PartName="/ppt/slides/slide79.xml" ContentType="application/vnd.openxmlformats-officedocument.presentationml.slide+xml"/>
  <Override PartName="/ppt/slides/slide127.xml" ContentType="application/vnd.openxmlformats-officedocument.presentationml.slide+xml"/>
  <Override PartName="/ppt/slideLayouts/slideLayout241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7.xml" ContentType="application/vnd.openxmlformats-officedocument.presentationml.slide+xml"/>
  <Override PartName="/ppt/slides/slide105.xml" ContentType="application/vnd.openxmlformats-officedocument.presentationml.slide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130.xml" ContentType="application/vnd.openxmlformats-officedocument.presentationml.slide+xml"/>
  <Override PartName="/ppt/slideLayouts/slideLayout56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35.xml" ContentType="application/vnd.openxmlformats-officedocument.presentationml.slide+xml"/>
  <Override PartName="/ppt/slides/slide82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98.xml" ContentType="application/vnd.openxmlformats-officedocument.presentationml.slide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7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notesSlides/notesSlide23.xml" ContentType="application/vnd.openxmlformats-officedocument.presentationml.notesSlide+xml"/>
  <Override PartName="/ppt/slides/slide129.xml" ContentType="application/vnd.openxmlformats-officedocument.presentationml.slide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90.xml" ContentType="application/vnd.openxmlformats-officedocument.presentationml.slideLayout+xml"/>
  <Override PartName="/ppt/theme/theme25.xml" ContentType="application/vnd.openxmlformats-officedocument.them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Default Extension="bin" ContentType="application/vnd.openxmlformats-officedocument.oleObject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vml" ContentType="application/vnd.openxmlformats-officedocument.vmlDrawing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slides/slide89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22.xml" ContentType="application/vnd.openxmlformats-officedocument.theme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09.xml" ContentType="application/vnd.openxmlformats-officedocument.presentationml.slide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s/slide97.xml" ContentType="application/vnd.openxmlformats-officedocument.presentationml.slide+xml"/>
  <Override PartName="/ppt/slides/slide134.xml" ContentType="application/vnd.openxmlformats-officedocument.presentationml.slide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23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notesSlides/notesSlide11.xml" ContentType="application/vnd.openxmlformats-officedocument.presentationml.notes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106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58.xml" ContentType="application/vnd.openxmlformats-officedocument.presentationml.slid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31.xml" ContentType="application/vnd.openxmlformats-officedocument.presentationml.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notesSlides/notesSlide27.xml" ContentType="application/vnd.openxmlformats-officedocument.presentationml.notesSlide+xml"/>
  <Override PartName="/ppt/slides/slide14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s/slide99.xml" ContentType="application/vnd.openxmlformats-officedocument.presentationml.slide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61.xml" ContentType="application/vnd.openxmlformats-officedocument.presentationml.slideLayout+xml"/>
  <Override PartName="/ppt/theme/theme21.xml" ContentType="application/vnd.openxmlformats-officedocument.theme+xml"/>
  <Override PartName="/ppt/slides/slide77.xml" ContentType="application/vnd.openxmlformats-officedocument.presentationml.slide+xml"/>
  <Override PartName="/ppt/slides/slide125.xml" ContentType="application/vnd.openxmlformats-officedocument.presentationml.slide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s/slide55.xml" ContentType="application/vnd.openxmlformats-officedocument.presentationml.slide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s/slide33.xml" ContentType="application/vnd.openxmlformats-officedocument.presentationml.slide+xml"/>
  <Override PartName="/ppt/slides/slide80.xml" ContentType="application/vnd.openxmlformats-officedocument.presentationml.slide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s/slide122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52.xml" ContentType="application/vnd.openxmlformats-officedocument.presentationml.slide+xml"/>
  <Override PartName="/ppt/slides/slide100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s/slide138.xml" ContentType="application/vnd.openxmlformats-officedocument.presentationml.slide+xml"/>
  <Override PartName="/ppt/slideLayouts/slideLayout205.xml" ContentType="application/vnd.openxmlformats-officedocument.presentationml.slideLayout+xml"/>
  <Override PartName="/ppt/slideLayouts/slideLayout252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68.xml" ContentType="application/vnd.openxmlformats-officedocument.presentationml.slide+xml"/>
  <Override PartName="/ppt/slides/slide116.xml" ContentType="application/vnd.openxmlformats-officedocument.presentationml.slide+xml"/>
  <Override PartName="/ppt/slideLayouts/slideLayout230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s/slide24.xml" ContentType="application/vnd.openxmlformats-officedocument.presentationml.slide+xml"/>
  <Override PartName="/ppt/slides/slide71.xml" ContentType="application/vnd.openxmlformats-officedocument.presentationml.slide+xml"/>
  <Override PartName="/ppt/slideLayouts/slideLayout92.xml" ContentType="application/vnd.openxmlformats-officedocument.presentationml.slideLayout+xml"/>
  <Override PartName="/ppt/slideLayouts/slideLayout26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81" r:id="rId2"/>
    <p:sldMasterId id="2147483696" r:id="rId3"/>
    <p:sldMasterId id="2147483709" r:id="rId4"/>
    <p:sldMasterId id="2147485125" r:id="rId5"/>
    <p:sldMasterId id="2147485209" r:id="rId6"/>
    <p:sldMasterId id="2147485245" r:id="rId7"/>
    <p:sldMasterId id="2147485293" r:id="rId8"/>
    <p:sldMasterId id="2147485373" r:id="rId9"/>
    <p:sldMasterId id="2147485780" r:id="rId10"/>
    <p:sldMasterId id="2147485792" r:id="rId11"/>
    <p:sldMasterId id="2147486395" r:id="rId12"/>
    <p:sldMasterId id="2147486486" r:id="rId13"/>
    <p:sldMasterId id="2147486869" r:id="rId14"/>
    <p:sldMasterId id="2147486884" r:id="rId15"/>
    <p:sldMasterId id="2147486898" r:id="rId16"/>
    <p:sldMasterId id="2147486913" r:id="rId17"/>
    <p:sldMasterId id="2147486926" r:id="rId18"/>
    <p:sldMasterId id="2147486956" r:id="rId19"/>
    <p:sldMasterId id="2147486973" r:id="rId20"/>
    <p:sldMasterId id="2147486991" r:id="rId21"/>
    <p:sldMasterId id="2147487003" r:id="rId22"/>
    <p:sldMasterId id="2147487017" r:id="rId23"/>
    <p:sldMasterId id="2147487032" r:id="rId24"/>
  </p:sldMasterIdLst>
  <p:notesMasterIdLst>
    <p:notesMasterId r:id="rId163"/>
  </p:notesMasterIdLst>
  <p:handoutMasterIdLst>
    <p:handoutMasterId r:id="rId164"/>
  </p:handoutMasterIdLst>
  <p:sldIdLst>
    <p:sldId id="1544" r:id="rId25"/>
    <p:sldId id="1545" r:id="rId26"/>
    <p:sldId id="1546" r:id="rId27"/>
    <p:sldId id="1599" r:id="rId28"/>
    <p:sldId id="1601" r:id="rId29"/>
    <p:sldId id="1548" r:id="rId30"/>
    <p:sldId id="1664" r:id="rId31"/>
    <p:sldId id="1779" r:id="rId32"/>
    <p:sldId id="1603" r:id="rId33"/>
    <p:sldId id="1605" r:id="rId34"/>
    <p:sldId id="1626" r:id="rId35"/>
    <p:sldId id="1552" r:id="rId36"/>
    <p:sldId id="1611" r:id="rId37"/>
    <p:sldId id="1792" r:id="rId38"/>
    <p:sldId id="1777" r:id="rId39"/>
    <p:sldId id="1785" r:id="rId40"/>
    <p:sldId id="1629" r:id="rId41"/>
    <p:sldId id="1794" r:id="rId42"/>
    <p:sldId id="1555" r:id="rId43"/>
    <p:sldId id="1556" r:id="rId44"/>
    <p:sldId id="1802" r:id="rId45"/>
    <p:sldId id="1640" r:id="rId46"/>
    <p:sldId id="1558" r:id="rId47"/>
    <p:sldId id="1559" r:id="rId48"/>
    <p:sldId id="1560" r:id="rId49"/>
    <p:sldId id="1641" r:id="rId50"/>
    <p:sldId id="1737" r:id="rId51"/>
    <p:sldId id="1561" r:id="rId52"/>
    <p:sldId id="1644" r:id="rId53"/>
    <p:sldId id="1648" r:id="rId54"/>
    <p:sldId id="1649" r:id="rId55"/>
    <p:sldId id="1667" r:id="rId56"/>
    <p:sldId id="1562" r:id="rId57"/>
    <p:sldId id="1652" r:id="rId58"/>
    <p:sldId id="1653" r:id="rId59"/>
    <p:sldId id="1654" r:id="rId60"/>
    <p:sldId id="1655" r:id="rId61"/>
    <p:sldId id="1656" r:id="rId62"/>
    <p:sldId id="1657" r:id="rId63"/>
    <p:sldId id="1658" r:id="rId64"/>
    <p:sldId id="1659" r:id="rId65"/>
    <p:sldId id="1666" r:id="rId66"/>
    <p:sldId id="1565" r:id="rId67"/>
    <p:sldId id="1682" r:id="rId68"/>
    <p:sldId id="1676" r:id="rId69"/>
    <p:sldId id="1683" r:id="rId70"/>
    <p:sldId id="1677" r:id="rId71"/>
    <p:sldId id="1685" r:id="rId72"/>
    <p:sldId id="1684" r:id="rId73"/>
    <p:sldId id="1567" r:id="rId74"/>
    <p:sldId id="1679" r:id="rId75"/>
    <p:sldId id="1809" r:id="rId76"/>
    <p:sldId id="1680" r:id="rId77"/>
    <p:sldId id="1695" r:id="rId78"/>
    <p:sldId id="1696" r:id="rId79"/>
    <p:sldId id="1718" r:id="rId80"/>
    <p:sldId id="1697" r:id="rId81"/>
    <p:sldId id="1700" r:id="rId82"/>
    <p:sldId id="1701" r:id="rId83"/>
    <p:sldId id="1702" r:id="rId84"/>
    <p:sldId id="1719" r:id="rId85"/>
    <p:sldId id="1722" r:id="rId86"/>
    <p:sldId id="1705" r:id="rId87"/>
    <p:sldId id="1706" r:id="rId88"/>
    <p:sldId id="1576" r:id="rId89"/>
    <p:sldId id="1579" r:id="rId90"/>
    <p:sldId id="1709" r:id="rId91"/>
    <p:sldId id="1727" r:id="rId92"/>
    <p:sldId id="1581" r:id="rId93"/>
    <p:sldId id="1584" r:id="rId94"/>
    <p:sldId id="1711" r:id="rId95"/>
    <p:sldId id="1714" r:id="rId96"/>
    <p:sldId id="1815" r:id="rId97"/>
    <p:sldId id="1617" r:id="rId98"/>
    <p:sldId id="1618" r:id="rId99"/>
    <p:sldId id="1698" r:id="rId100"/>
    <p:sldId id="1813" r:id="rId101"/>
    <p:sldId id="1811" r:id="rId102"/>
    <p:sldId id="1810" r:id="rId103"/>
    <p:sldId id="1812" r:id="rId104"/>
    <p:sldId id="1732" r:id="rId105"/>
    <p:sldId id="1586" r:id="rId106"/>
    <p:sldId id="1736" r:id="rId107"/>
    <p:sldId id="1600" r:id="rId108"/>
    <p:sldId id="1663" r:id="rId109"/>
    <p:sldId id="1590" r:id="rId110"/>
    <p:sldId id="1588" r:id="rId111"/>
    <p:sldId id="1593" r:id="rId112"/>
    <p:sldId id="1665" r:id="rId113"/>
    <p:sldId id="1587" r:id="rId114"/>
    <p:sldId id="1627" r:id="rId115"/>
    <p:sldId id="1604" r:id="rId116"/>
    <p:sldId id="1628" r:id="rId117"/>
    <p:sldId id="1788" r:id="rId118"/>
    <p:sldId id="1609" r:id="rId119"/>
    <p:sldId id="1787" r:id="rId120"/>
    <p:sldId id="1798" r:id="rId121"/>
    <p:sldId id="1596" r:id="rId122"/>
    <p:sldId id="1764" r:id="rId123"/>
    <p:sldId id="1591" r:id="rId124"/>
    <p:sldId id="1790" r:id="rId125"/>
    <p:sldId id="1767" r:id="rId126"/>
    <p:sldId id="1613" r:id="rId127"/>
    <p:sldId id="1761" r:id="rId128"/>
    <p:sldId id="1793" r:id="rId129"/>
    <p:sldId id="1607" r:id="rId130"/>
    <p:sldId id="1616" r:id="rId131"/>
    <p:sldId id="1630" r:id="rId132"/>
    <p:sldId id="1757" r:id="rId133"/>
    <p:sldId id="1768" r:id="rId134"/>
    <p:sldId id="1769" r:id="rId135"/>
    <p:sldId id="1643" r:id="rId136"/>
    <p:sldId id="1642" r:id="rId137"/>
    <p:sldId id="1662" r:id="rId138"/>
    <p:sldId id="1646" r:id="rId139"/>
    <p:sldId id="1645" r:id="rId140"/>
    <p:sldId id="1668" r:id="rId141"/>
    <p:sldId id="1803" r:id="rId142"/>
    <p:sldId id="1681" r:id="rId143"/>
    <p:sldId id="1724" r:id="rId144"/>
    <p:sldId id="1689" r:id="rId145"/>
    <p:sldId id="1725" r:id="rId146"/>
    <p:sldId id="1670" r:id="rId147"/>
    <p:sldId id="1671" r:id="rId148"/>
    <p:sldId id="1669" r:id="rId149"/>
    <p:sldId id="1672" r:id="rId150"/>
    <p:sldId id="1620" r:id="rId151"/>
    <p:sldId id="1691" r:id="rId152"/>
    <p:sldId id="1720" r:id="rId153"/>
    <p:sldId id="1728" r:id="rId154"/>
    <p:sldId id="1577" r:id="rId155"/>
    <p:sldId id="1578" r:id="rId156"/>
    <p:sldId id="1582" r:id="rId157"/>
    <p:sldId id="1583" r:id="rId158"/>
    <p:sldId id="1731" r:id="rId159"/>
    <p:sldId id="1734" r:id="rId160"/>
    <p:sldId id="1733" r:id="rId161"/>
    <p:sldId id="1735" r:id="rId162"/>
  </p:sldIdLst>
  <p:sldSz cx="9906000" cy="6858000" type="A4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ED00"/>
    <a:srgbClr val="93FFFF"/>
    <a:srgbClr val="27D2E9"/>
    <a:srgbClr val="FFED08"/>
    <a:srgbClr val="AFFFFF"/>
    <a:srgbClr val="FFEB00"/>
    <a:srgbClr val="FFE800"/>
    <a:srgbClr val="00153E"/>
    <a:srgbClr val="FFEB2D"/>
    <a:srgbClr val="FFE60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86" autoAdjust="0"/>
    <p:restoredTop sz="99891" autoAdjust="0"/>
  </p:normalViewPr>
  <p:slideViewPr>
    <p:cSldViewPr snapToGrid="0">
      <p:cViewPr varScale="1">
        <p:scale>
          <a:sx n="68" d="100"/>
          <a:sy n="68" d="100"/>
        </p:scale>
        <p:origin x="-998" y="-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24"/>
    </p:cViewPr>
  </p:sorterViewPr>
  <p:notesViewPr>
    <p:cSldViewPr snapToGrid="0">
      <p:cViewPr varScale="1">
        <p:scale>
          <a:sx n="52" d="100"/>
          <a:sy n="52" d="100"/>
        </p:scale>
        <p:origin x="-2078" y="-77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.xml"/><Relationship Id="rId117" Type="http://schemas.openxmlformats.org/officeDocument/2006/relationships/slide" Target="slides/slide93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63" Type="http://schemas.openxmlformats.org/officeDocument/2006/relationships/slide" Target="slides/slide39.xml"/><Relationship Id="rId68" Type="http://schemas.openxmlformats.org/officeDocument/2006/relationships/slide" Target="slides/slide44.xml"/><Relationship Id="rId84" Type="http://schemas.openxmlformats.org/officeDocument/2006/relationships/slide" Target="slides/slide60.xml"/><Relationship Id="rId89" Type="http://schemas.openxmlformats.org/officeDocument/2006/relationships/slide" Target="slides/slide65.xml"/><Relationship Id="rId112" Type="http://schemas.openxmlformats.org/officeDocument/2006/relationships/slide" Target="slides/slide88.xml"/><Relationship Id="rId133" Type="http://schemas.openxmlformats.org/officeDocument/2006/relationships/slide" Target="slides/slide109.xml"/><Relationship Id="rId138" Type="http://schemas.openxmlformats.org/officeDocument/2006/relationships/slide" Target="slides/slide114.xml"/><Relationship Id="rId154" Type="http://schemas.openxmlformats.org/officeDocument/2006/relationships/slide" Target="slides/slide130.xml"/><Relationship Id="rId159" Type="http://schemas.openxmlformats.org/officeDocument/2006/relationships/slide" Target="slides/slide135.xml"/><Relationship Id="rId16" Type="http://schemas.openxmlformats.org/officeDocument/2006/relationships/slideMaster" Target="slideMasters/slideMaster16.xml"/><Relationship Id="rId107" Type="http://schemas.openxmlformats.org/officeDocument/2006/relationships/slide" Target="slides/slide83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53" Type="http://schemas.openxmlformats.org/officeDocument/2006/relationships/slide" Target="slides/slide29.xml"/><Relationship Id="rId58" Type="http://schemas.openxmlformats.org/officeDocument/2006/relationships/slide" Target="slides/slide34.xml"/><Relationship Id="rId74" Type="http://schemas.openxmlformats.org/officeDocument/2006/relationships/slide" Target="slides/slide50.xml"/><Relationship Id="rId79" Type="http://schemas.openxmlformats.org/officeDocument/2006/relationships/slide" Target="slides/slide55.xml"/><Relationship Id="rId102" Type="http://schemas.openxmlformats.org/officeDocument/2006/relationships/slide" Target="slides/slide78.xml"/><Relationship Id="rId123" Type="http://schemas.openxmlformats.org/officeDocument/2006/relationships/slide" Target="slides/slide99.xml"/><Relationship Id="rId128" Type="http://schemas.openxmlformats.org/officeDocument/2006/relationships/slide" Target="slides/slide104.xml"/><Relationship Id="rId144" Type="http://schemas.openxmlformats.org/officeDocument/2006/relationships/slide" Target="slides/slide120.xml"/><Relationship Id="rId149" Type="http://schemas.openxmlformats.org/officeDocument/2006/relationships/slide" Target="slides/slide125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66.xml"/><Relationship Id="rId95" Type="http://schemas.openxmlformats.org/officeDocument/2006/relationships/slide" Target="slides/slide71.xml"/><Relationship Id="rId160" Type="http://schemas.openxmlformats.org/officeDocument/2006/relationships/slide" Target="slides/slide136.xml"/><Relationship Id="rId165" Type="http://schemas.openxmlformats.org/officeDocument/2006/relationships/presProps" Target="presProps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64" Type="http://schemas.openxmlformats.org/officeDocument/2006/relationships/slide" Target="slides/slide40.xml"/><Relationship Id="rId69" Type="http://schemas.openxmlformats.org/officeDocument/2006/relationships/slide" Target="slides/slide45.xml"/><Relationship Id="rId113" Type="http://schemas.openxmlformats.org/officeDocument/2006/relationships/slide" Target="slides/slide89.xml"/><Relationship Id="rId118" Type="http://schemas.openxmlformats.org/officeDocument/2006/relationships/slide" Target="slides/slide94.xml"/><Relationship Id="rId134" Type="http://schemas.openxmlformats.org/officeDocument/2006/relationships/slide" Target="slides/slide110.xml"/><Relationship Id="rId139" Type="http://schemas.openxmlformats.org/officeDocument/2006/relationships/slide" Target="slides/slide115.xml"/><Relationship Id="rId80" Type="http://schemas.openxmlformats.org/officeDocument/2006/relationships/slide" Target="slides/slide56.xml"/><Relationship Id="rId85" Type="http://schemas.openxmlformats.org/officeDocument/2006/relationships/slide" Target="slides/slide61.xml"/><Relationship Id="rId150" Type="http://schemas.openxmlformats.org/officeDocument/2006/relationships/slide" Target="slides/slide126.xml"/><Relationship Id="rId155" Type="http://schemas.openxmlformats.org/officeDocument/2006/relationships/slide" Target="slides/slide131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59" Type="http://schemas.openxmlformats.org/officeDocument/2006/relationships/slide" Target="slides/slide35.xml"/><Relationship Id="rId103" Type="http://schemas.openxmlformats.org/officeDocument/2006/relationships/slide" Target="slides/slide79.xml"/><Relationship Id="rId108" Type="http://schemas.openxmlformats.org/officeDocument/2006/relationships/slide" Target="slides/slide84.xml"/><Relationship Id="rId124" Type="http://schemas.openxmlformats.org/officeDocument/2006/relationships/slide" Target="slides/slide100.xml"/><Relationship Id="rId129" Type="http://schemas.openxmlformats.org/officeDocument/2006/relationships/slide" Target="slides/slide105.xml"/><Relationship Id="rId54" Type="http://schemas.openxmlformats.org/officeDocument/2006/relationships/slide" Target="slides/slide30.xml"/><Relationship Id="rId70" Type="http://schemas.openxmlformats.org/officeDocument/2006/relationships/slide" Target="slides/slide46.xml"/><Relationship Id="rId75" Type="http://schemas.openxmlformats.org/officeDocument/2006/relationships/slide" Target="slides/slide51.xml"/><Relationship Id="rId91" Type="http://schemas.openxmlformats.org/officeDocument/2006/relationships/slide" Target="slides/slide67.xml"/><Relationship Id="rId96" Type="http://schemas.openxmlformats.org/officeDocument/2006/relationships/slide" Target="slides/slide72.xml"/><Relationship Id="rId140" Type="http://schemas.openxmlformats.org/officeDocument/2006/relationships/slide" Target="slides/slide116.xml"/><Relationship Id="rId145" Type="http://schemas.openxmlformats.org/officeDocument/2006/relationships/slide" Target="slides/slide121.xml"/><Relationship Id="rId161" Type="http://schemas.openxmlformats.org/officeDocument/2006/relationships/slide" Target="slides/slide137.xml"/><Relationship Id="rId16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57" Type="http://schemas.openxmlformats.org/officeDocument/2006/relationships/slide" Target="slides/slide33.xml"/><Relationship Id="rId106" Type="http://schemas.openxmlformats.org/officeDocument/2006/relationships/slide" Target="slides/slide82.xml"/><Relationship Id="rId114" Type="http://schemas.openxmlformats.org/officeDocument/2006/relationships/slide" Target="slides/slide90.xml"/><Relationship Id="rId119" Type="http://schemas.openxmlformats.org/officeDocument/2006/relationships/slide" Target="slides/slide95.xml"/><Relationship Id="rId127" Type="http://schemas.openxmlformats.org/officeDocument/2006/relationships/slide" Target="slides/slide10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slide" Target="slides/slide28.xml"/><Relationship Id="rId60" Type="http://schemas.openxmlformats.org/officeDocument/2006/relationships/slide" Target="slides/slide36.xml"/><Relationship Id="rId65" Type="http://schemas.openxmlformats.org/officeDocument/2006/relationships/slide" Target="slides/slide41.xml"/><Relationship Id="rId73" Type="http://schemas.openxmlformats.org/officeDocument/2006/relationships/slide" Target="slides/slide49.xml"/><Relationship Id="rId78" Type="http://schemas.openxmlformats.org/officeDocument/2006/relationships/slide" Target="slides/slide54.xml"/><Relationship Id="rId81" Type="http://schemas.openxmlformats.org/officeDocument/2006/relationships/slide" Target="slides/slide57.xml"/><Relationship Id="rId86" Type="http://schemas.openxmlformats.org/officeDocument/2006/relationships/slide" Target="slides/slide62.xml"/><Relationship Id="rId94" Type="http://schemas.openxmlformats.org/officeDocument/2006/relationships/slide" Target="slides/slide70.xml"/><Relationship Id="rId99" Type="http://schemas.openxmlformats.org/officeDocument/2006/relationships/slide" Target="slides/slide75.xml"/><Relationship Id="rId101" Type="http://schemas.openxmlformats.org/officeDocument/2006/relationships/slide" Target="slides/slide77.xml"/><Relationship Id="rId122" Type="http://schemas.openxmlformats.org/officeDocument/2006/relationships/slide" Target="slides/slide98.xml"/><Relationship Id="rId130" Type="http://schemas.openxmlformats.org/officeDocument/2006/relationships/slide" Target="slides/slide106.xml"/><Relationship Id="rId135" Type="http://schemas.openxmlformats.org/officeDocument/2006/relationships/slide" Target="slides/slide111.xml"/><Relationship Id="rId143" Type="http://schemas.openxmlformats.org/officeDocument/2006/relationships/slide" Target="slides/slide119.xml"/><Relationship Id="rId148" Type="http://schemas.openxmlformats.org/officeDocument/2006/relationships/slide" Target="slides/slide124.xml"/><Relationship Id="rId151" Type="http://schemas.openxmlformats.org/officeDocument/2006/relationships/slide" Target="slides/slide127.xml"/><Relationship Id="rId156" Type="http://schemas.openxmlformats.org/officeDocument/2006/relationships/slide" Target="slides/slide132.xml"/><Relationship Id="rId16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5.xml"/><Relationship Id="rId109" Type="http://schemas.openxmlformats.org/officeDocument/2006/relationships/slide" Target="slides/slide85.xml"/><Relationship Id="rId34" Type="http://schemas.openxmlformats.org/officeDocument/2006/relationships/slide" Target="slides/slide10.xml"/><Relationship Id="rId50" Type="http://schemas.openxmlformats.org/officeDocument/2006/relationships/slide" Target="slides/slide26.xml"/><Relationship Id="rId55" Type="http://schemas.openxmlformats.org/officeDocument/2006/relationships/slide" Target="slides/slide31.xml"/><Relationship Id="rId76" Type="http://schemas.openxmlformats.org/officeDocument/2006/relationships/slide" Target="slides/slide52.xml"/><Relationship Id="rId97" Type="http://schemas.openxmlformats.org/officeDocument/2006/relationships/slide" Target="slides/slide73.xml"/><Relationship Id="rId104" Type="http://schemas.openxmlformats.org/officeDocument/2006/relationships/slide" Target="slides/slide80.xml"/><Relationship Id="rId120" Type="http://schemas.openxmlformats.org/officeDocument/2006/relationships/slide" Target="slides/slide96.xml"/><Relationship Id="rId125" Type="http://schemas.openxmlformats.org/officeDocument/2006/relationships/slide" Target="slides/slide101.xml"/><Relationship Id="rId141" Type="http://schemas.openxmlformats.org/officeDocument/2006/relationships/slide" Target="slides/slide117.xml"/><Relationship Id="rId146" Type="http://schemas.openxmlformats.org/officeDocument/2006/relationships/slide" Target="slides/slide122.xml"/><Relationship Id="rId16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7.xml"/><Relationship Id="rId92" Type="http://schemas.openxmlformats.org/officeDocument/2006/relationships/slide" Target="slides/slide68.xml"/><Relationship Id="rId162" Type="http://schemas.openxmlformats.org/officeDocument/2006/relationships/slide" Target="slides/slide13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5.xml"/><Relationship Id="rId24" Type="http://schemas.openxmlformats.org/officeDocument/2006/relationships/slideMaster" Target="slideMasters/slideMaster24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66" Type="http://schemas.openxmlformats.org/officeDocument/2006/relationships/slide" Target="slides/slide42.xml"/><Relationship Id="rId87" Type="http://schemas.openxmlformats.org/officeDocument/2006/relationships/slide" Target="slides/slide63.xml"/><Relationship Id="rId110" Type="http://schemas.openxmlformats.org/officeDocument/2006/relationships/slide" Target="slides/slide86.xml"/><Relationship Id="rId115" Type="http://schemas.openxmlformats.org/officeDocument/2006/relationships/slide" Target="slides/slide91.xml"/><Relationship Id="rId131" Type="http://schemas.openxmlformats.org/officeDocument/2006/relationships/slide" Target="slides/slide107.xml"/><Relationship Id="rId136" Type="http://schemas.openxmlformats.org/officeDocument/2006/relationships/slide" Target="slides/slide112.xml"/><Relationship Id="rId157" Type="http://schemas.openxmlformats.org/officeDocument/2006/relationships/slide" Target="slides/slide133.xml"/><Relationship Id="rId61" Type="http://schemas.openxmlformats.org/officeDocument/2006/relationships/slide" Target="slides/slide37.xml"/><Relationship Id="rId82" Type="http://schemas.openxmlformats.org/officeDocument/2006/relationships/slide" Target="slides/slide58.xml"/><Relationship Id="rId152" Type="http://schemas.openxmlformats.org/officeDocument/2006/relationships/slide" Target="slides/slide128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56" Type="http://schemas.openxmlformats.org/officeDocument/2006/relationships/slide" Target="slides/slide32.xml"/><Relationship Id="rId77" Type="http://schemas.openxmlformats.org/officeDocument/2006/relationships/slide" Target="slides/slide53.xml"/><Relationship Id="rId100" Type="http://schemas.openxmlformats.org/officeDocument/2006/relationships/slide" Target="slides/slide76.xml"/><Relationship Id="rId105" Type="http://schemas.openxmlformats.org/officeDocument/2006/relationships/slide" Target="slides/slide81.xml"/><Relationship Id="rId126" Type="http://schemas.openxmlformats.org/officeDocument/2006/relationships/slide" Target="slides/slide102.xml"/><Relationship Id="rId147" Type="http://schemas.openxmlformats.org/officeDocument/2006/relationships/slide" Target="slides/slide123.xml"/><Relationship Id="rId168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7.xml"/><Relationship Id="rId72" Type="http://schemas.openxmlformats.org/officeDocument/2006/relationships/slide" Target="slides/slide48.xml"/><Relationship Id="rId93" Type="http://schemas.openxmlformats.org/officeDocument/2006/relationships/slide" Target="slides/slide69.xml"/><Relationship Id="rId98" Type="http://schemas.openxmlformats.org/officeDocument/2006/relationships/slide" Target="slides/slide74.xml"/><Relationship Id="rId121" Type="http://schemas.openxmlformats.org/officeDocument/2006/relationships/slide" Target="slides/slide97.xml"/><Relationship Id="rId142" Type="http://schemas.openxmlformats.org/officeDocument/2006/relationships/slide" Target="slides/slide118.xml"/><Relationship Id="rId16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.xml"/><Relationship Id="rId46" Type="http://schemas.openxmlformats.org/officeDocument/2006/relationships/slide" Target="slides/slide22.xml"/><Relationship Id="rId67" Type="http://schemas.openxmlformats.org/officeDocument/2006/relationships/slide" Target="slides/slide43.xml"/><Relationship Id="rId116" Type="http://schemas.openxmlformats.org/officeDocument/2006/relationships/slide" Target="slides/slide92.xml"/><Relationship Id="rId137" Type="http://schemas.openxmlformats.org/officeDocument/2006/relationships/slide" Target="slides/slide113.xml"/><Relationship Id="rId158" Type="http://schemas.openxmlformats.org/officeDocument/2006/relationships/slide" Target="slides/slide134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7.xml"/><Relationship Id="rId62" Type="http://schemas.openxmlformats.org/officeDocument/2006/relationships/slide" Target="slides/slide38.xml"/><Relationship Id="rId83" Type="http://schemas.openxmlformats.org/officeDocument/2006/relationships/slide" Target="slides/slide59.xml"/><Relationship Id="rId88" Type="http://schemas.openxmlformats.org/officeDocument/2006/relationships/slide" Target="slides/slide64.xml"/><Relationship Id="rId111" Type="http://schemas.openxmlformats.org/officeDocument/2006/relationships/slide" Target="slides/slide87.xml"/><Relationship Id="rId132" Type="http://schemas.openxmlformats.org/officeDocument/2006/relationships/slide" Target="slides/slide108.xml"/><Relationship Id="rId153" Type="http://schemas.openxmlformats.org/officeDocument/2006/relationships/slide" Target="slides/slide1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5.wmf"/><Relationship Id="rId1" Type="http://schemas.openxmlformats.org/officeDocument/2006/relationships/image" Target="../media/image20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AE6CE-B643-4A08-9A40-E8795A4D757F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0FC70-88BA-4545-9E29-9C2717D52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13B783-1437-4855-82EE-A30CE9A7D9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6547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Left plot shows iterations of analysis</a:t>
            </a:r>
            <a:r>
              <a:rPr lang="en-US" baseline="0" dirty="0" smtClean="0"/>
              <a:t> from last year’s summer conferences to now. Scaling by </a:t>
            </a:r>
            <a:r>
              <a:rPr lang="en-US" baseline="0" dirty="0" err="1" smtClean="0"/>
              <a:t>sqrt</a:t>
            </a:r>
            <a:r>
              <a:rPr lang="en-US" baseline="0" dirty="0" smtClean="0"/>
              <a:t>(N) last year’s result would give us roughly 3x SM sensitivity; we are now at 1.28 x SM at 125 GeV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50115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Left plot shows iterations of analysis</a:t>
            </a:r>
            <a:r>
              <a:rPr lang="en-US" baseline="0" dirty="0" smtClean="0"/>
              <a:t> from last year’s summer conferences to now. Scaling by </a:t>
            </a:r>
            <a:r>
              <a:rPr lang="en-US" baseline="0" dirty="0" err="1" smtClean="0"/>
              <a:t>sqrt</a:t>
            </a:r>
            <a:r>
              <a:rPr lang="en-US" baseline="0" dirty="0" smtClean="0"/>
              <a:t>(N) last year’s result would give us roughly 3x SM sensitivity; we are now at 1.28 x SM at 125 GeV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5011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Left plot shows iterations of analysis</a:t>
            </a:r>
            <a:r>
              <a:rPr lang="en-US" baseline="0" dirty="0" smtClean="0"/>
              <a:t> from last year’s summer conferences to now. Scaling by </a:t>
            </a:r>
            <a:r>
              <a:rPr lang="en-US" baseline="0" dirty="0" err="1" smtClean="0"/>
              <a:t>sqrt</a:t>
            </a:r>
            <a:r>
              <a:rPr lang="en-US" baseline="0" dirty="0" smtClean="0"/>
              <a:t>(N) last year’s result would give us roughly 3x SM sensitivity; we are now at 1.28 x SM at 125 GeV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5011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combination</a:t>
            </a:r>
            <a:r>
              <a:rPr lang="en-US" baseline="0" dirty="0" smtClean="0"/>
              <a:t> is</a:t>
            </a:r>
            <a:r>
              <a:rPr lang="en-US" dirty="0" smtClean="0"/>
              <a:t> model</a:t>
            </a:r>
            <a:r>
              <a:rPr lang="en-US" baseline="0" dirty="0" smtClean="0"/>
              <a:t> dependent as we assume that the relative event yields in </a:t>
            </a:r>
            <a:r>
              <a:rPr lang="en-US" baseline="0" dirty="0" err="1" smtClean="0"/>
              <a:t>gamgam</a:t>
            </a:r>
            <a:r>
              <a:rPr lang="en-US" baseline="0" dirty="0" smtClean="0"/>
              <a:t>, VBF </a:t>
            </a:r>
            <a:r>
              <a:rPr lang="en-US" baseline="0" dirty="0" err="1" smtClean="0"/>
              <a:t>gamgam</a:t>
            </a:r>
            <a:r>
              <a:rPr lang="en-US" baseline="0" dirty="0" smtClean="0"/>
              <a:t>, and zz4l channels are defined by the SM Higgs boson phenomenology. The total cross section, however, is allowed to float.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main model independent result is on the next page.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66518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5AB87A-BBFB-6240-9C7D-1E3BCC13A47F}" type="slidenum">
              <a:rPr lang="en-US">
                <a:solidFill>
                  <a:prstClr val="black"/>
                </a:solidFill>
              </a:rPr>
              <a:pPr/>
              <a:t>86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1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52500" y="693738"/>
            <a:ext cx="4953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dirty="0" smtClean="0"/>
              <a:t>-FSR recovery affects 6% of the events</a:t>
            </a:r>
          </a:p>
          <a:p>
            <a:r>
              <a:rPr lang="en-US" dirty="0" smtClean="0"/>
              <a:t>-80% of those events correspond to real FSR photons</a:t>
            </a:r>
          </a:p>
          <a:p>
            <a:r>
              <a:rPr lang="en-US" dirty="0" smtClean="0"/>
              <a:t>-20% of those events are fakes</a:t>
            </a:r>
          </a:p>
          <a:p>
            <a:endParaRPr lang="en-US" dirty="0" smtClean="0"/>
          </a:p>
          <a:p>
            <a:r>
              <a:rPr lang="en-US" dirty="0" smtClean="0"/>
              <a:t>-The purity of 80% is enough as it can be seen from the shape</a:t>
            </a:r>
          </a:p>
          <a:p>
            <a:r>
              <a:rPr lang="en-US" dirty="0" smtClean="0"/>
              <a:t>of the recovered plot. The upper tail is small and the peak</a:t>
            </a:r>
          </a:p>
          <a:p>
            <a:r>
              <a:rPr lang="en-US" dirty="0" smtClean="0"/>
              <a:t>is symmetric which implies that the impurity does not affect </a:t>
            </a:r>
          </a:p>
          <a:p>
            <a:r>
              <a:rPr lang="en-US" dirty="0" smtClean="0"/>
              <a:t>performance</a:t>
            </a:r>
          </a:p>
          <a:p>
            <a:endParaRPr lang="en-US" dirty="0" smtClean="0"/>
          </a:p>
          <a:p>
            <a:r>
              <a:rPr lang="en-US" dirty="0" smtClean="0"/>
              <a:t>-Maybe it can be stated in later slides that two of the events </a:t>
            </a:r>
          </a:p>
          <a:p>
            <a:r>
              <a:rPr lang="en-US" dirty="0" smtClean="0"/>
              <a:t>in the interesting region have identified FSR </a:t>
            </a:r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91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92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94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Signal</a:t>
            </a:r>
            <a:r>
              <a:rPr lang="en-US" baseline="0" dirty="0" smtClean="0"/>
              <a:t> x5 – only us MC </a:t>
            </a:r>
            <a:r>
              <a:rPr lang="en-US" baseline="0" dirty="0" err="1" smtClean="0"/>
              <a:t>bg</a:t>
            </a:r>
            <a:r>
              <a:rPr lang="en-US" baseline="0" dirty="0" smtClean="0"/>
              <a:t> for analysis optimization.</a:t>
            </a:r>
          </a:p>
          <a:p>
            <a:r>
              <a:rPr lang="en-US" baseline="0" dirty="0" smtClean="0"/>
              <a:t>Also used to measure the ratios of efficiencies between data and MC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6962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LH plot shows that we get the smearing correct</a:t>
            </a:r>
          </a:p>
          <a:p>
            <a:r>
              <a:rPr lang="en-US" dirty="0" smtClean="0"/>
              <a:t>RH plot shows the improvement coming from the regression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01040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497BC32-356D-4FF3-8DFF-E52B44D419B3}" type="slidenum">
              <a:rPr lang="en-US"/>
              <a:pPr/>
              <a:t>110</a:t>
            </a:fld>
            <a:endParaRPr lang="en-US"/>
          </a:p>
        </p:txBody>
      </p:sp>
      <p:sp>
        <p:nvSpPr>
          <p:cNvPr id="71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52500" y="693738"/>
            <a:ext cx="4953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1813"/>
            <a:ext cx="5487988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112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113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121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E3907-2864-4DA4-9CA0-D5806CAFB4E8}" type="slidenum">
              <a:rPr lang="en-US" smtClean="0">
                <a:solidFill>
                  <a:prstClr val="black"/>
                </a:solidFill>
              </a:rPr>
              <a:pPr/>
              <a:t>134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207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CD2B31-B9F6-9E4B-B88C-BD28613A787E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1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417675" y="-11796713"/>
            <a:ext cx="17037050" cy="11796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401" cy="14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spcBef>
                <a:spcPct val="0"/>
              </a:spcBef>
            </a:pPr>
            <a:endParaRPr lang="en-US" sz="2600">
              <a:latin typeface="Arial" charset="0"/>
              <a:cs typeface="Droid Sans Fallback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1401" cy="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766" tIns="40383" rIns="80766" bIns="40383"/>
          <a:lstStyle/>
          <a:p>
            <a:fld id="{47308919-621B-DA42-ADC8-ABB34CC8FFE0}" type="slidenum">
              <a:rPr lang="en-US" sz="2200">
                <a:solidFill>
                  <a:srgbClr val="FFFFFF"/>
                </a:solidFill>
                <a:cs typeface="ＭＳ Ｐゴシック" charset="0"/>
              </a:rPr>
              <a:pPr/>
              <a:t>6</a:t>
            </a:fld>
            <a:endParaRPr lang="en-US" sz="2200">
              <a:solidFill>
                <a:srgbClr val="FFFFFF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0EB521A-1C74-EA41-8489-CB571A4B1EFE}" type="slidenum">
              <a:rPr lang="en-US" sz="1200">
                <a:solidFill>
                  <a:srgbClr val="000000"/>
                </a:solidFill>
                <a:latin typeface="Times New Roman" charset="0"/>
              </a:rPr>
              <a:pPr/>
              <a:t>9</a:t>
            </a:fld>
            <a:endParaRPr lang="en-US" sz="12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3B783-1437-4855-82EE-A30CE9A7D924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larger amount of data at</a:t>
            </a:r>
            <a:r>
              <a:rPr lang="en-US" dirty="0" smtClean="0"/>
              <a:t> low </a:t>
            </a:r>
            <a:r>
              <a:rPr lang="en-US" dirty="0" err="1" smtClean="0"/>
              <a:t>bdt</a:t>
            </a:r>
            <a:r>
              <a:rPr lang="en-US" baseline="0" dirty="0" smtClean="0"/>
              <a:t> output indicates that there are more fakes in data but they do not affect the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5187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The weighting of events is similar to what is used in the final significance extraction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750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43DF8-4B62-44E0-BFDF-8372AFB34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20F3-AFD5-4444-B69F-16176BDEE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53CC0-4C92-49B2-B6AB-9A8B7FC8E4E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6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6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978C-D577-4BF9-A113-31B9EC0AE30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0FAA2-8C91-410B-874F-482B9F331C2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1676B-D094-404A-9E92-B45DA11BF56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151D3-08F5-4815-B512-72ED44AF0C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8564A-E9FE-428A-996E-BFB43FCBC5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5A63-B02A-435A-8BA1-69E4D43770A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4E150-099C-44A2-8A25-EF227CB5C6D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, full scree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1189037"/>
            <a:ext cx="8667750" cy="4525963"/>
          </a:xfrm>
        </p:spPr>
        <p:txBody>
          <a:bodyPr>
            <a:normAutofit/>
          </a:bodyPr>
          <a:lstStyle>
            <a:lvl1pPr>
              <a:buClr>
                <a:srgbClr val="FFC000"/>
              </a:buClr>
              <a:buFont typeface="Wingdings" pitchFamily="2" charset="2"/>
              <a:buChar char="u"/>
              <a:defRPr sz="2200">
                <a:solidFill>
                  <a:srgbClr val="FFD54F"/>
                </a:solidFill>
              </a:defRPr>
            </a:lvl1pPr>
            <a:lvl2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2pPr>
            <a:lvl3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3pPr>
            <a:lvl4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4pPr>
            <a:lvl5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2560" y="260664"/>
            <a:ext cx="7704856" cy="715089"/>
          </a:xfrm>
        </p:spPr>
        <p:txBody>
          <a:bodyPr>
            <a:normAutofit/>
          </a:bodyPr>
          <a:lstStyle>
            <a:lvl1pPr marL="57150" indent="0" algn="ctr">
              <a:defRPr sz="3600">
                <a:solidFill>
                  <a:srgbClr val="FFD5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69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/>
            <a:fld id="{C62B7E24-9CA4-4AEA-86FB-822DD8BAA1B6}" type="slidenum">
              <a:rPr lang="en-US" sz="1800">
                <a:solidFill>
                  <a:srgbClr val="FFFFFF"/>
                </a:solidFill>
                <a:latin typeface="Arial"/>
                <a:cs typeface="Arial"/>
              </a:rPr>
              <a:pPr algn="l"/>
              <a:t>‹#›</a:t>
            </a:fld>
            <a:r>
              <a:rPr lang="en-US" sz="1800">
                <a:solidFill>
                  <a:srgbClr val="FFFFFF"/>
                </a:solidFill>
                <a:latin typeface="Arial"/>
                <a:cs typeface="Arial"/>
              </a:rPr>
              <a:t> – </a:t>
            </a:r>
            <a:fld id="{5A0B35D2-FBEF-4171-B389-326B3C4AB542}" type="datetime1">
              <a:rPr lang="en-US" sz="1800">
                <a:solidFill>
                  <a:srgbClr val="FFFFFF"/>
                </a:solidFill>
                <a:latin typeface="Arial"/>
                <a:cs typeface="Arial"/>
              </a:rPr>
              <a:pPr algn="l"/>
              <a:t>3/22/2013</a:t>
            </a:fld>
            <a:r>
              <a:rPr lang="en-US" sz="1800">
                <a:solidFill>
                  <a:srgbClr val="FFFFFF"/>
                </a:solidFill>
                <a:latin typeface="Arial"/>
                <a:cs typeface="Arial"/>
              </a:rPr>
              <a:t>, © 2009 Internet2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225431"/>
            <a:ext cx="2125663" cy="6175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225431"/>
            <a:ext cx="6224589" cy="6175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6446D-80E4-4814-8F08-05C945564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670426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1425" y="1066800"/>
            <a:ext cx="4670426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0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6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8539" y="0"/>
            <a:ext cx="2373313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599" y="0"/>
            <a:ext cx="6967539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361" y="117403"/>
            <a:ext cx="9238059" cy="7534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2892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2892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16826"/>
            <a:ext cx="2311400" cy="365125"/>
          </a:xfrm>
        </p:spPr>
        <p:txBody>
          <a:bodyPr/>
          <a:lstStyle/>
          <a:p>
            <a:fld id="{EAF8F628-A384-5246-9255-783E8727CE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0362" y="1536096"/>
            <a:ext cx="3525075" cy="46440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206611" y="4038600"/>
            <a:ext cx="5371809" cy="2250924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206611" y="1536095"/>
            <a:ext cx="5371809" cy="2273905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45908431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59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0"/>
            <a:ext cx="2187575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9" y="0"/>
            <a:ext cx="6410325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+mn-cs"/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+mn-cs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2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41"/>
            <a:ext cx="8915400" cy="572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53113"/>
            <a:ext cx="2311400" cy="365125"/>
          </a:xfrm>
          <a:prstGeom prst="rect">
            <a:avLst/>
          </a:prstGeom>
        </p:spPr>
        <p:txBody>
          <a:bodyPr/>
          <a:lstStyle/>
          <a:p>
            <a:fld id="{9C09C76B-95CE-3B47-8480-964F376302FC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5311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53113"/>
            <a:ext cx="2311400" cy="365125"/>
          </a:xfrm>
        </p:spPr>
        <p:txBody>
          <a:bodyPr/>
          <a:lstStyle/>
          <a:p>
            <a:fld id="{EAF8F628-A384-5246-9255-783E8727CE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043" y="127091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384552" y="12716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625702" y="12716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102043" y="387512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384552" y="388779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625702" y="387512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81053741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2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2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2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29AFF-2CC0-4B8C-8135-DFABF937F5D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30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FA482-2D62-4AF0-A071-13C1CF560B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2895600"/>
            <a:ext cx="8420100" cy="167639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4572000"/>
            <a:ext cx="8420100" cy="1295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6935E-2FBB-4254-9CC7-8D538E5953D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53CC0-4C92-49B2-B6AB-9A8B7FC8E4E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1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1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978C-D577-4BF9-A113-31B9EC0AE30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0FAA2-8C91-410B-874F-482B9F331C2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1676B-D094-404A-9E92-B45DA11BF56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5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0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5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151D3-08F5-4815-B512-72ED44AF0C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8564A-E9FE-428A-996E-BFB43FCBC5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5A63-B02A-435A-8BA1-69E4D43770A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4E150-099C-44A2-8A25-EF227CB5C6D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, full scree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1189037"/>
            <a:ext cx="8667750" cy="4525963"/>
          </a:xfrm>
        </p:spPr>
        <p:txBody>
          <a:bodyPr>
            <a:normAutofit/>
          </a:bodyPr>
          <a:lstStyle>
            <a:lvl1pPr>
              <a:buClr>
                <a:srgbClr val="FFC000"/>
              </a:buClr>
              <a:buFont typeface="Wingdings" pitchFamily="2" charset="2"/>
              <a:buChar char="u"/>
              <a:defRPr sz="2200">
                <a:solidFill>
                  <a:srgbClr val="FFD54F"/>
                </a:solidFill>
              </a:defRPr>
            </a:lvl1pPr>
            <a:lvl2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2pPr>
            <a:lvl3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3pPr>
            <a:lvl4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4pPr>
            <a:lvl5pPr>
              <a:buClr>
                <a:srgbClr val="FFC000"/>
              </a:buClr>
              <a:buFont typeface="Wingdings" pitchFamily="2" charset="2"/>
              <a:buChar char="r"/>
              <a:defRPr sz="2000" b="1">
                <a:solidFill>
                  <a:srgbClr val="FFD54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2560" y="260656"/>
            <a:ext cx="7704856" cy="715089"/>
          </a:xfrm>
        </p:spPr>
        <p:txBody>
          <a:bodyPr>
            <a:normAutofit/>
          </a:bodyPr>
          <a:lstStyle>
            <a:lvl1pPr marL="57150" indent="0" algn="ctr">
              <a:defRPr sz="3600">
                <a:solidFill>
                  <a:srgbClr val="FFD5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9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/>
            <a:fld id="{C62B7E24-9CA4-4AEA-86FB-822DD8BAA1B6}" type="slidenum">
              <a:rPr lang="en-US" sz="1800">
                <a:solidFill>
                  <a:srgbClr val="FFFFFF"/>
                </a:solidFill>
                <a:latin typeface="Arial"/>
                <a:cs typeface="Arial"/>
              </a:rPr>
              <a:pPr algn="l"/>
              <a:t>‹#›</a:t>
            </a:fld>
            <a:r>
              <a:rPr lang="en-US" sz="1800">
                <a:solidFill>
                  <a:srgbClr val="FFFFFF"/>
                </a:solidFill>
                <a:latin typeface="Arial"/>
                <a:cs typeface="Arial"/>
              </a:rPr>
              <a:t> – </a:t>
            </a:r>
            <a:fld id="{5A0B35D2-FBEF-4171-B389-326B3C4AB542}" type="datetime1">
              <a:rPr lang="en-US" sz="1800">
                <a:solidFill>
                  <a:srgbClr val="FFFFFF"/>
                </a:solidFill>
                <a:latin typeface="Arial"/>
                <a:cs typeface="Arial"/>
              </a:rPr>
              <a:pPr algn="l"/>
              <a:t>3/22/2013</a:t>
            </a:fld>
            <a:r>
              <a:rPr lang="en-US" sz="1800">
                <a:solidFill>
                  <a:srgbClr val="FFFFFF"/>
                </a:solidFill>
                <a:latin typeface="Arial"/>
                <a:cs typeface="Arial"/>
              </a:rPr>
              <a:t>, © 2009 Internet2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3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3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7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3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7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4629150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0" y="990600"/>
            <a:ext cx="4629150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2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2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2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2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43DF8-4B62-44E0-BFDF-8372AFB3412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8E6B4-E75B-49CC-9CC2-BE43DD17E9B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0299-6B64-4CD7-B3C0-22E20BF32B2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6396F-4DBC-4BDC-9904-F84EDFF2F1B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C599-0779-481E-8BAE-32B38E4D0B1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C197-7F05-42D1-B82C-E67535FA1F0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57AAA-D6E1-43B5-84BB-4A2DB0C4F7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53F40-28A4-4DF2-AA6A-6ED84D7D1D0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FCAE2-0082-4975-8EF6-029FE24DE6E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20F3-AFD5-4444-B69F-16176BDEE7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225431"/>
            <a:ext cx="2125663" cy="6175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225431"/>
            <a:ext cx="6224589" cy="6175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6446D-80E4-4814-8F08-05C945564C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59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41"/>
            <a:ext cx="8915400" cy="572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53113"/>
            <a:ext cx="2311400" cy="365125"/>
          </a:xfrm>
          <a:prstGeom prst="rect">
            <a:avLst/>
          </a:prstGeom>
        </p:spPr>
        <p:txBody>
          <a:bodyPr/>
          <a:lstStyle/>
          <a:p>
            <a:fld id="{9C09C76B-95CE-3B47-8480-964F376302FC}" type="datetimeFigureOut">
              <a:rPr lang="en-US" smtClean="0">
                <a:solidFill>
                  <a:srgbClr val="FFFFFF"/>
                </a:solidFill>
              </a:rPr>
              <a:pPr/>
              <a:t>3/22/2013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5311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53113"/>
            <a:ext cx="2311400" cy="365125"/>
          </a:xfrm>
        </p:spPr>
        <p:txBody>
          <a:bodyPr/>
          <a:lstStyle/>
          <a:p>
            <a:fld id="{EAF8F628-A384-5246-9255-783E8727CE7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043" y="127091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384552" y="12716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625702" y="12716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102043" y="387512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384552" y="388779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625702" y="387512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81053741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AC2755-82E9-4714-A19F-33C2332F64E8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7116762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4C4298-BD1B-4FAC-9F66-D141FB89473C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0495628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1C9B21-267A-4DCF-A91D-3C2449FC4027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94252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2" y="1143000"/>
            <a:ext cx="4381501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143000"/>
            <a:ext cx="4381501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678F52-D278-4789-894E-A4616BAE5027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970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8E6B4-E75B-49CC-9CC2-BE43DD17E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451657-3AAD-4F8D-9761-08CE169B855D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6348728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1481AF-11BC-4CFB-9498-CA7F03F25D72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551356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C7E702-E6A2-4CFD-8EC9-E0FC3E5B81E8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0984704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6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3970ED-35C1-4964-AE25-3D5C148EE643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028719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3F58D2-DA46-4263-8950-9C3FD18DF4F8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473093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6687AD-D359-4054-B116-DCA7977E4132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57003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5CB2EB2-D3FF-4679-8A7B-6476DA15E056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618817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478" y="6"/>
            <a:ext cx="7942263" cy="639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2" y="1143000"/>
            <a:ext cx="4381501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199" y="1143000"/>
            <a:ext cx="4381501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199" y="3848100"/>
            <a:ext cx="4381501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58111A-DC12-43D0-8460-214007F2AB1D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7727" y="6607180"/>
            <a:ext cx="7610078" cy="2508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1986572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1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1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1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1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361" y="117403"/>
            <a:ext cx="9238059" cy="7534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2892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2892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16826"/>
            <a:ext cx="2311400" cy="365125"/>
          </a:xfrm>
        </p:spPr>
        <p:txBody>
          <a:bodyPr/>
          <a:lstStyle/>
          <a:p>
            <a:fld id="{EAF8F628-A384-5246-9255-783E8727CE7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0362" y="1536096"/>
            <a:ext cx="3525075" cy="46440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206611" y="4038600"/>
            <a:ext cx="5371809" cy="2250924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206611" y="1536095"/>
            <a:ext cx="5371809" cy="2273905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45908431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59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41"/>
            <a:ext cx="8915400" cy="572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53113"/>
            <a:ext cx="2311400" cy="365125"/>
          </a:xfrm>
          <a:prstGeom prst="rect">
            <a:avLst/>
          </a:prstGeom>
        </p:spPr>
        <p:txBody>
          <a:bodyPr/>
          <a:lstStyle/>
          <a:p>
            <a:fld id="{9C09C76B-95CE-3B47-8480-964F376302FC}" type="datetimeFigureOut">
              <a:rPr lang="en-US" smtClean="0">
                <a:solidFill>
                  <a:srgbClr val="FFFFFF"/>
                </a:solidFill>
              </a:rPr>
              <a:pPr/>
              <a:t>3/22/2013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5311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53113"/>
            <a:ext cx="2311400" cy="365125"/>
          </a:xfrm>
        </p:spPr>
        <p:txBody>
          <a:bodyPr/>
          <a:lstStyle/>
          <a:p>
            <a:fld id="{EAF8F628-A384-5246-9255-783E8727CE7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043" y="127091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384552" y="12716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625702" y="12716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102043" y="387512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384552" y="388779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625702" y="387512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81053741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7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2" y="555190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5555240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8458200" y="0"/>
            <a:ext cx="1447800" cy="381000"/>
          </a:xfrm>
          <a:prstGeom prst="rect">
            <a:avLst/>
          </a:prstGeom>
          <a:solidFill>
            <a:srgbClr val="020A46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  <p:pic>
        <p:nvPicPr>
          <p:cNvPr id="5" name="Picture 4" descr="usluo_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490858" y="315686"/>
            <a:ext cx="1317173" cy="957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3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3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7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3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7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59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7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2" y="555190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55552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4629150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0" y="990600"/>
            <a:ext cx="4629150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1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0"/>
            <a:ext cx="2187575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4" y="0"/>
            <a:ext cx="6410325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1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1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1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59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7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2" y="555190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5555240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43DF8-4B62-44E0-BFDF-8372AFB3412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8E6B4-E75B-49CC-9CC2-BE43DD17E9B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0299-6B64-4CD7-B3C0-22E20BF32B2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6396F-4DBC-4BDC-9904-F84EDFF2F1B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1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1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C599-0779-481E-8BAE-32B38E4D0B1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C197-7F05-42D1-B82C-E67535FA1F0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57AAA-D6E1-43B5-84BB-4A2DB0C4F7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4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0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4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53F40-28A4-4DF2-AA6A-6ED84D7D1D0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FCAE2-0082-4975-8EF6-029FE24DE6E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20F3-AFD5-4444-B69F-16176BDEE7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225433"/>
            <a:ext cx="2125663" cy="6175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225433"/>
            <a:ext cx="6224589" cy="6175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6446D-80E4-4814-8F08-05C945564C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2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71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43DF8-4B62-44E0-BFDF-8372AFB3412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8E6B4-E75B-49CC-9CC2-BE43DD17E9B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0299-6B64-4CD7-B3C0-22E20BF32B2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6396F-4DBC-4BDC-9904-F84EDFF2F1B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C599-0779-481E-8BAE-32B38E4D0B1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C197-7F05-42D1-B82C-E67535FA1F0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57AAA-D6E1-43B5-84BB-4A2DB0C4F7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53F40-28A4-4DF2-AA6A-6ED84D7D1D0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FCAE2-0082-4975-8EF6-029FE24DE6E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20F3-AFD5-4444-B69F-16176BDEE7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225431"/>
            <a:ext cx="2125663" cy="6175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225431"/>
            <a:ext cx="6224589" cy="6175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6446D-80E4-4814-8F08-05C945564C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0000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361" y="117403"/>
            <a:ext cx="9238059" cy="7534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2892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2892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16826"/>
            <a:ext cx="2311400" cy="365125"/>
          </a:xfrm>
        </p:spPr>
        <p:txBody>
          <a:bodyPr/>
          <a:lstStyle/>
          <a:p>
            <a:fld id="{EAF8F628-A384-5246-9255-783E8727CE7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0362" y="1536096"/>
            <a:ext cx="3525075" cy="46440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206611" y="4038600"/>
            <a:ext cx="5371809" cy="2250924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206611" y="1536095"/>
            <a:ext cx="5371809" cy="2273905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459084319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59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41"/>
            <a:ext cx="8915400" cy="572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53113"/>
            <a:ext cx="2311400" cy="365125"/>
          </a:xfrm>
          <a:prstGeom prst="rect">
            <a:avLst/>
          </a:prstGeom>
        </p:spPr>
        <p:txBody>
          <a:bodyPr/>
          <a:lstStyle/>
          <a:p>
            <a:fld id="{9C09C76B-95CE-3B47-8480-964F376302FC}" type="datetimeFigureOut">
              <a:rPr lang="en-US" smtClean="0">
                <a:solidFill>
                  <a:srgbClr val="FFFFFF"/>
                </a:solidFill>
              </a:rPr>
              <a:pPr/>
              <a:t>3/22/2013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5311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53113"/>
            <a:ext cx="2311400" cy="365125"/>
          </a:xfrm>
        </p:spPr>
        <p:txBody>
          <a:bodyPr/>
          <a:lstStyle/>
          <a:p>
            <a:fld id="{EAF8F628-A384-5246-9255-783E8727CE7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043" y="127091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384552" y="12716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625702" y="12716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102043" y="387512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384552" y="388779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625702" y="387512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810537413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3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3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0299-6B64-4CD7-B3C0-22E20BF32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7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3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7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59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7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2" y="555190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5555240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0"/>
            <a:ext cx="2187575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4" y="0"/>
            <a:ext cx="6410325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6396F-4DBC-4BDC-9904-F84EDFF2F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670426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1425" y="1066800"/>
            <a:ext cx="4670426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0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8539" y="0"/>
            <a:ext cx="2373313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599" y="0"/>
            <a:ext cx="6967539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C599-0779-481E-8BAE-32B38E4D0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670426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1425" y="1066800"/>
            <a:ext cx="4670426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0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8539" y="0"/>
            <a:ext cx="2373313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599" y="0"/>
            <a:ext cx="6967539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C197-7F05-42D1-B82C-E67535FA1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1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1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9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0"/>
            <a:ext cx="2187575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5" y="0"/>
            <a:ext cx="6410325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57AAA-D6E1-43B5-84BB-4A2DB0C4F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670426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1425" y="1066800"/>
            <a:ext cx="4670426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000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Tm="1000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8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53F40-28A4-4DF2-AA6A-6ED84D7D1D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8539" y="0"/>
            <a:ext cx="2373313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599" y="0"/>
            <a:ext cx="6967539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Tm="1000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+mn-cs"/>
            </a:endParaRP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+mn-cs"/>
            </a:endParaRPr>
          </a:p>
        </p:txBody>
      </p:sp>
      <p:sp>
        <p:nvSpPr>
          <p:cNvPr id="5795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95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1F26B-CFAC-4E9D-98E7-CC4A5867AA6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8C9F2-55A8-454F-A9AF-DE445D6514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B5CFA-00A9-4077-AFCA-CFE9619525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C72C6-FBCD-47EB-901A-D1CCB7D20B9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3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3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57D3F-CA82-4497-8771-A592E02CC9A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53FB9-AACB-447C-917A-032EAB60B2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267DE-9859-4CAE-9F20-FFE70E3D53F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7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63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7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75311-8DBF-4AC7-B91A-917D014D0F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74F7-5718-486C-801D-5B7FBD8BC3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FCAE2-0082-4975-8EF6-029FE24DE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966-5062-4D98-B5C1-DCB72FE3ACB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3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C430-2866-41E7-BF30-CD820338DD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396-2445-4649-AFC8-394EB037A6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0"/>
            <a:ext cx="7797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3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B75B-2A53-464E-8A55-151944A26FE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59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7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2" y="555190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555524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29AFF-2CC0-4B8C-8135-DFABF937F5D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30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FA482-2D62-4AF0-A071-13C1CF560B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2895600"/>
            <a:ext cx="8420100" cy="167639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4572000"/>
            <a:ext cx="8420100" cy="1295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6935E-2FBB-4254-9CC7-8D538E5953D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vmlDrawing" Target="../drawings/vmlDrawing4.v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oleObject" Target="../embeddings/oleObject4.bin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slideLayout" Target="../slideLayouts/slideLayout168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slideLayout" Target="../slideLayouts/slideLayout167.xml"/><Relationship Id="rId2" Type="http://schemas.openxmlformats.org/officeDocument/2006/relationships/slideLayout" Target="../slideLayouts/slideLayout157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Relationship Id="rId14" Type="http://schemas.openxmlformats.org/officeDocument/2006/relationships/slideLayout" Target="../slideLayouts/slideLayout169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13" Type="http://schemas.openxmlformats.org/officeDocument/2006/relationships/slideLayout" Target="../slideLayouts/slideLayout182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12" Type="http://schemas.openxmlformats.org/officeDocument/2006/relationships/slideLayout" Target="../slideLayouts/slideLayout207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Relationship Id="rId14" Type="http://schemas.openxmlformats.org/officeDocument/2006/relationships/image" Target="../media/image6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13" Type="http://schemas.openxmlformats.org/officeDocument/2006/relationships/slideLayout" Target="../slideLayouts/slideLayout220.xml"/><Relationship Id="rId18" Type="http://schemas.openxmlformats.org/officeDocument/2006/relationships/theme" Target="../theme/theme18.xml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12" Type="http://schemas.openxmlformats.org/officeDocument/2006/relationships/slideLayout" Target="../slideLayouts/slideLayout219.xml"/><Relationship Id="rId17" Type="http://schemas.openxmlformats.org/officeDocument/2006/relationships/slideLayout" Target="../slideLayouts/slideLayout224.xml"/><Relationship Id="rId2" Type="http://schemas.openxmlformats.org/officeDocument/2006/relationships/slideLayout" Target="../slideLayouts/slideLayout209.xml"/><Relationship Id="rId16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2.xml"/><Relationship Id="rId15" Type="http://schemas.openxmlformats.org/officeDocument/2006/relationships/slideLayout" Target="../slideLayouts/slideLayout222.xml"/><Relationship Id="rId10" Type="http://schemas.openxmlformats.org/officeDocument/2006/relationships/slideLayout" Target="../slideLayouts/slideLayout21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Relationship Id="rId14" Type="http://schemas.openxmlformats.org/officeDocument/2006/relationships/slideLayout" Target="../slideLayouts/slideLayout221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2.xml"/><Relationship Id="rId13" Type="http://schemas.openxmlformats.org/officeDocument/2006/relationships/slideLayout" Target="../slideLayouts/slideLayout237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227.xml"/><Relationship Id="rId7" Type="http://schemas.openxmlformats.org/officeDocument/2006/relationships/slideLayout" Target="../slideLayouts/slideLayout231.xml"/><Relationship Id="rId12" Type="http://schemas.openxmlformats.org/officeDocument/2006/relationships/slideLayout" Target="../slideLayouts/slideLayout236.xml"/><Relationship Id="rId17" Type="http://schemas.openxmlformats.org/officeDocument/2006/relationships/theme" Target="../theme/theme19.xml"/><Relationship Id="rId2" Type="http://schemas.openxmlformats.org/officeDocument/2006/relationships/slideLayout" Target="../slideLayouts/slideLayout226.xml"/><Relationship Id="rId16" Type="http://schemas.openxmlformats.org/officeDocument/2006/relationships/slideLayout" Target="../slideLayouts/slideLayout240.xml"/><Relationship Id="rId1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30.xml"/><Relationship Id="rId11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29.xml"/><Relationship Id="rId15" Type="http://schemas.openxmlformats.org/officeDocument/2006/relationships/slideLayout" Target="../slideLayouts/slideLayout239.xml"/><Relationship Id="rId10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33.xml"/><Relationship Id="rId14" Type="http://schemas.openxmlformats.org/officeDocument/2006/relationships/slideLayout" Target="../slideLayouts/slideLayout2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slideLayout" Target="../slideLayouts/slideLayout253.xml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slideLayout" Target="../slideLayouts/slideLayout25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42.xml"/><Relationship Id="rId16" Type="http://schemas.openxmlformats.org/officeDocument/2006/relationships/theme" Target="../theme/theme20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45.xml"/><Relationship Id="rId15" Type="http://schemas.openxmlformats.org/officeDocument/2006/relationships/slideLayout" Target="../slideLayouts/slideLayout255.xml"/><Relationship Id="rId10" Type="http://schemas.openxmlformats.org/officeDocument/2006/relationships/slideLayout" Target="../slideLayouts/slideLayout250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Relationship Id="rId14" Type="http://schemas.openxmlformats.org/officeDocument/2006/relationships/slideLayout" Target="../slideLayouts/slideLayout254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8.xml"/><Relationship Id="rId7" Type="http://schemas.openxmlformats.org/officeDocument/2006/relationships/slideLayout" Target="../slideLayouts/slideLayout262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57.xml"/><Relationship Id="rId1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6.xml"/><Relationship Id="rId5" Type="http://schemas.openxmlformats.org/officeDocument/2006/relationships/slideLayout" Target="../slideLayouts/slideLayout260.xml"/><Relationship Id="rId10" Type="http://schemas.openxmlformats.org/officeDocument/2006/relationships/slideLayout" Target="../slideLayouts/slideLayout265.xml"/><Relationship Id="rId4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4.xml"/><Relationship Id="rId13" Type="http://schemas.openxmlformats.org/officeDocument/2006/relationships/slideLayout" Target="../slideLayouts/slideLayout279.xml"/><Relationship Id="rId3" Type="http://schemas.openxmlformats.org/officeDocument/2006/relationships/slideLayout" Target="../slideLayouts/slideLayout269.xml"/><Relationship Id="rId7" Type="http://schemas.openxmlformats.org/officeDocument/2006/relationships/slideLayout" Target="../slideLayouts/slideLayout273.xml"/><Relationship Id="rId12" Type="http://schemas.openxmlformats.org/officeDocument/2006/relationships/slideLayout" Target="../slideLayouts/slideLayout278.xml"/><Relationship Id="rId2" Type="http://schemas.openxmlformats.org/officeDocument/2006/relationships/slideLayout" Target="../slideLayouts/slideLayout268.xml"/><Relationship Id="rId1" Type="http://schemas.openxmlformats.org/officeDocument/2006/relationships/slideLayout" Target="../slideLayouts/slideLayout267.xml"/><Relationship Id="rId6" Type="http://schemas.openxmlformats.org/officeDocument/2006/relationships/slideLayout" Target="../slideLayouts/slideLayout272.xml"/><Relationship Id="rId11" Type="http://schemas.openxmlformats.org/officeDocument/2006/relationships/slideLayout" Target="../slideLayouts/slideLayout277.xml"/><Relationship Id="rId5" Type="http://schemas.openxmlformats.org/officeDocument/2006/relationships/slideLayout" Target="../slideLayouts/slideLayout27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76.xml"/><Relationship Id="rId4" Type="http://schemas.openxmlformats.org/officeDocument/2006/relationships/slideLayout" Target="../slideLayouts/slideLayout270.xml"/><Relationship Id="rId9" Type="http://schemas.openxmlformats.org/officeDocument/2006/relationships/slideLayout" Target="../slideLayouts/slideLayout275.xml"/><Relationship Id="rId14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7.xml"/><Relationship Id="rId13" Type="http://schemas.openxmlformats.org/officeDocument/2006/relationships/slideLayout" Target="../slideLayouts/slideLayout292.xml"/><Relationship Id="rId3" Type="http://schemas.openxmlformats.org/officeDocument/2006/relationships/slideLayout" Target="../slideLayouts/slideLayout282.xml"/><Relationship Id="rId7" Type="http://schemas.openxmlformats.org/officeDocument/2006/relationships/slideLayout" Target="../slideLayouts/slideLayout286.xml"/><Relationship Id="rId12" Type="http://schemas.openxmlformats.org/officeDocument/2006/relationships/slideLayout" Target="../slideLayouts/slideLayout291.xml"/><Relationship Id="rId2" Type="http://schemas.openxmlformats.org/officeDocument/2006/relationships/slideLayout" Target="../slideLayouts/slideLayout28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5.xml"/><Relationship Id="rId11" Type="http://schemas.openxmlformats.org/officeDocument/2006/relationships/slideLayout" Target="../slideLayouts/slideLayout290.xml"/><Relationship Id="rId5" Type="http://schemas.openxmlformats.org/officeDocument/2006/relationships/slideLayout" Target="../slideLayouts/slideLayout284.xml"/><Relationship Id="rId15" Type="http://schemas.openxmlformats.org/officeDocument/2006/relationships/theme" Target="../theme/theme23.xml"/><Relationship Id="rId10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8.xml"/><Relationship Id="rId14" Type="http://schemas.openxmlformats.org/officeDocument/2006/relationships/slideLayout" Target="../slideLayouts/slideLayout29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1.xml"/><Relationship Id="rId13" Type="http://schemas.openxmlformats.org/officeDocument/2006/relationships/slideLayout" Target="../slideLayouts/slideLayout306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296.xml"/><Relationship Id="rId7" Type="http://schemas.openxmlformats.org/officeDocument/2006/relationships/slideLayout" Target="../slideLayouts/slideLayout300.xml"/><Relationship Id="rId12" Type="http://schemas.openxmlformats.org/officeDocument/2006/relationships/slideLayout" Target="../slideLayouts/slideLayout305.xml"/><Relationship Id="rId17" Type="http://schemas.openxmlformats.org/officeDocument/2006/relationships/theme" Target="../theme/theme24.xml"/><Relationship Id="rId2" Type="http://schemas.openxmlformats.org/officeDocument/2006/relationships/slideLayout" Target="../slideLayouts/slideLayout295.xml"/><Relationship Id="rId16" Type="http://schemas.openxmlformats.org/officeDocument/2006/relationships/slideLayout" Target="../slideLayouts/slideLayout309.xml"/><Relationship Id="rId1" Type="http://schemas.openxmlformats.org/officeDocument/2006/relationships/slideLayout" Target="../slideLayouts/slideLayout294.xml"/><Relationship Id="rId6" Type="http://schemas.openxmlformats.org/officeDocument/2006/relationships/slideLayout" Target="../slideLayouts/slideLayout299.xml"/><Relationship Id="rId11" Type="http://schemas.openxmlformats.org/officeDocument/2006/relationships/slideLayout" Target="../slideLayouts/slideLayout304.xml"/><Relationship Id="rId5" Type="http://schemas.openxmlformats.org/officeDocument/2006/relationships/slideLayout" Target="../slideLayouts/slideLayout298.xml"/><Relationship Id="rId15" Type="http://schemas.openxmlformats.org/officeDocument/2006/relationships/slideLayout" Target="../slideLayouts/slideLayout308.xml"/><Relationship Id="rId10" Type="http://schemas.openxmlformats.org/officeDocument/2006/relationships/slideLayout" Target="../slideLayouts/slideLayout303.xml"/><Relationship Id="rId4" Type="http://schemas.openxmlformats.org/officeDocument/2006/relationships/slideLayout" Target="../slideLayouts/slideLayout297.xml"/><Relationship Id="rId9" Type="http://schemas.openxmlformats.org/officeDocument/2006/relationships/slideLayout" Target="../slideLayouts/slideLayout302.xml"/><Relationship Id="rId14" Type="http://schemas.openxmlformats.org/officeDocument/2006/relationships/slideLayout" Target="../slideLayouts/slideLayout30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oleObject" Target="../embeddings/oleObject1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oleObject" Target="../embeddings/oleObject2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oleObject" Target="../embeddings/oleObject3.bin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225425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3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cs typeface="+mn-cs"/>
              </a:defRPr>
            </a:lvl1pPr>
          </a:lstStyle>
          <a:p>
            <a:pPr>
              <a:defRPr/>
            </a:pPr>
            <a:fld id="{E4BF0BA6-0F72-4A5B-BC0C-8E90D273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99365" name="Line 5"/>
          <p:cNvSpPr>
            <a:spLocks noChangeShapeType="1"/>
          </p:cNvSpPr>
          <p:nvPr/>
        </p:nvSpPr>
        <p:spPr bwMode="auto">
          <a:xfrm>
            <a:off x="742950" y="1233488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en-US" sz="1800">
              <a:cs typeface="+mn-cs"/>
            </a:endParaRPr>
          </a:p>
        </p:txBody>
      </p:sp>
      <p:sp>
        <p:nvSpPr>
          <p:cNvPr id="399367" name="Text Box 7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latin typeface="FermiLgo" pitchFamily="2" charset="0"/>
              <a:cs typeface="+mn-cs"/>
            </a:endParaRPr>
          </a:p>
        </p:txBody>
      </p:sp>
      <p:pic>
        <p:nvPicPr>
          <p:cNvPr id="74760" name="Picture 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769350" y="76200"/>
            <a:ext cx="98425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6814" r:id="rId12"/>
    <p:sldLayoutId id="2147486815" r:id="rId13"/>
    <p:sldLayoutId id="2147486816" r:id="rId14"/>
  </p:sldLayoutIdLst>
  <p:transition advTm="1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Line 2"/>
          <p:cNvSpPr>
            <a:spLocks noChangeShapeType="1"/>
          </p:cNvSpPr>
          <p:nvPr/>
        </p:nvSpPr>
        <p:spPr bwMode="auto">
          <a:xfrm>
            <a:off x="0" y="990600"/>
            <a:ext cx="9906000" cy="0"/>
          </a:xfrm>
          <a:prstGeom prst="line">
            <a:avLst/>
          </a:prstGeom>
          <a:noFill/>
          <a:ln w="50800">
            <a:solidFill>
              <a:srgbClr val="99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US" sz="4000">
              <a:solidFill>
                <a:srgbClr val="000099"/>
              </a:solidFill>
              <a:latin typeface="Arial"/>
            </a:endParaRP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38250" y="0"/>
            <a:ext cx="74882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75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94932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407557" name="Object 5"/>
          <p:cNvGraphicFramePr>
            <a:graphicFrameLocks noChangeAspect="1"/>
          </p:cNvGraphicFramePr>
          <p:nvPr/>
        </p:nvGraphicFramePr>
        <p:xfrm>
          <a:off x="8839200" y="4"/>
          <a:ext cx="1066800" cy="904875"/>
        </p:xfrm>
        <a:graphic>
          <a:graphicData uri="http://schemas.openxmlformats.org/presentationml/2006/ole">
            <p:oleObj spid="_x0000_s3363850" name="Photo Editor Photo" r:id="rId14" imgW="1424762" imgH="990686" progId="">
              <p:embed/>
            </p:oleObj>
          </a:graphicData>
        </a:graphic>
      </p:graphicFrame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8686803" y="457200"/>
            <a:ext cx="121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 i="1">
                <a:solidFill>
                  <a:srgbClr val="800000"/>
                </a:solidFill>
                <a:latin typeface="Arial"/>
              </a:rPr>
              <a:t>  </a:t>
            </a:r>
            <a:r>
              <a:rPr lang="en-US" sz="2800" b="1" i="1">
                <a:solidFill>
                  <a:srgbClr val="800000"/>
                </a:solidFill>
                <a:latin typeface="Arial"/>
              </a:rPr>
              <a:t>2010</a:t>
            </a:r>
          </a:p>
        </p:txBody>
      </p:sp>
      <p:pic>
        <p:nvPicPr>
          <p:cNvPr id="407559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678" y="0"/>
            <a:ext cx="10001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781" r:id="rId1"/>
    <p:sldLayoutId id="2147485782" r:id="rId2"/>
    <p:sldLayoutId id="2147485783" r:id="rId3"/>
    <p:sldLayoutId id="2147485784" r:id="rId4"/>
    <p:sldLayoutId id="2147485785" r:id="rId5"/>
    <p:sldLayoutId id="2147485786" r:id="rId6"/>
    <p:sldLayoutId id="2147485787" r:id="rId7"/>
    <p:sldLayoutId id="2147485788" r:id="rId8"/>
    <p:sldLayoutId id="2147485789" r:id="rId9"/>
    <p:sldLayoutId id="2147485790" r:id="rId10"/>
    <p:sldLayoutId id="2147485791" r:id="rId11"/>
  </p:sldLayoutIdLst>
  <p:transition advTm="1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90000"/>
        <a:buFont typeface="Monotype Sorts" charset="2"/>
        <a:buChar char="u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Monotype Sorts" charset="2"/>
        <a:buChar char="q"/>
        <a:defRPr sz="2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è"/>
        <a:defRPr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4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138" name="Picture 7" descr="EVO_Master_slide_200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7"/>
            <a:ext cx="9906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71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3150" y="0"/>
            <a:ext cx="8420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71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42950" y="6400800"/>
            <a:ext cx="206375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a typeface="+mn-ea"/>
              </a:defRPr>
            </a:lvl1pPr>
          </a:lstStyle>
          <a:p>
            <a:endParaRPr 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384550" y="6400800"/>
            <a:ext cx="31369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93" r:id="rId1"/>
    <p:sldLayoutId id="2147485794" r:id="rId2"/>
    <p:sldLayoutId id="2147485795" r:id="rId3"/>
    <p:sldLayoutId id="2147485796" r:id="rId4"/>
    <p:sldLayoutId id="2147485797" r:id="rId5"/>
    <p:sldLayoutId id="2147485798" r:id="rId6"/>
    <p:sldLayoutId id="2147485799" r:id="rId7"/>
    <p:sldLayoutId id="2147485800" r:id="rId8"/>
    <p:sldLayoutId id="2147485801" r:id="rId9"/>
    <p:sldLayoutId id="2147485802" r:id="rId10"/>
    <p:sldLayoutId id="214748580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3C262"/>
        </a:buClr>
        <a:buFont typeface="Wingdings" pitchFamily="2" charset="2"/>
        <a:buChar char="w"/>
        <a:defRPr sz="3200">
          <a:solidFill>
            <a:srgbClr val="F3C26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C19A57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+mn-cs"/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+mn-cs"/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+mn-cs"/>
            </a:endParaRPr>
          </a:p>
        </p:txBody>
      </p:sp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534403" y="762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396" r:id="rId1"/>
    <p:sldLayoutId id="2147486397" r:id="rId2"/>
    <p:sldLayoutId id="2147486398" r:id="rId3"/>
    <p:sldLayoutId id="2147486399" r:id="rId4"/>
    <p:sldLayoutId id="2147486400" r:id="rId5"/>
    <p:sldLayoutId id="2147486401" r:id="rId6"/>
    <p:sldLayoutId id="2147486402" r:id="rId7"/>
    <p:sldLayoutId id="2147486403" r:id="rId8"/>
    <p:sldLayoutId id="2147486404" r:id="rId9"/>
    <p:sldLayoutId id="2147486405" r:id="rId10"/>
    <p:sldLayoutId id="2147486406" r:id="rId11"/>
    <p:sldLayoutId id="2147486407" r:id="rId12"/>
    <p:sldLayoutId id="2147486408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7605" y="0"/>
            <a:ext cx="7550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7650" y="1219200"/>
            <a:ext cx="9493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5200" y="65532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8DAF25F-D335-49FF-87D5-21A6FF28074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1430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5532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Arial"/>
            </a:endParaRPr>
          </a:p>
        </p:txBody>
      </p:sp>
      <p:pic>
        <p:nvPicPr>
          <p:cNvPr id="6152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" y="0"/>
            <a:ext cx="11223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icfalogo"/>
          <p:cNvPicPr>
            <a:picLocks noChangeAspect="1" noChangeArrowheads="1"/>
          </p:cNvPicPr>
          <p:nvPr userDrawn="1"/>
        </p:nvPicPr>
        <p:blipFill>
          <a:blip r:embed="rId15" cstate="print"/>
          <a:srcRect l="28235" r="28235" b="28799"/>
          <a:stretch>
            <a:fillRect/>
          </a:stretch>
        </p:blipFill>
        <p:spPr bwMode="auto">
          <a:xfrm>
            <a:off x="8703870" y="190500"/>
            <a:ext cx="120213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487" r:id="rId1"/>
    <p:sldLayoutId id="2147486488" r:id="rId2"/>
    <p:sldLayoutId id="2147486489" r:id="rId3"/>
    <p:sldLayoutId id="2147486490" r:id="rId4"/>
    <p:sldLayoutId id="2147486491" r:id="rId5"/>
    <p:sldLayoutId id="2147486492" r:id="rId6"/>
    <p:sldLayoutId id="2147486493" r:id="rId7"/>
    <p:sldLayoutId id="2147486494" r:id="rId8"/>
    <p:sldLayoutId id="2147486495" r:id="rId9"/>
    <p:sldLayoutId id="2147486496" r:id="rId10"/>
    <p:sldLayoutId id="2147486497" r:id="rId11"/>
    <p:sldLayoutId id="2147486498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34403" y="762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870" r:id="rId1"/>
    <p:sldLayoutId id="2147486871" r:id="rId2"/>
    <p:sldLayoutId id="2147486872" r:id="rId3"/>
    <p:sldLayoutId id="2147486873" r:id="rId4"/>
    <p:sldLayoutId id="2147486874" r:id="rId5"/>
    <p:sldLayoutId id="2147486875" r:id="rId6"/>
    <p:sldLayoutId id="2147486876" r:id="rId7"/>
    <p:sldLayoutId id="2147486877" r:id="rId8"/>
    <p:sldLayoutId id="2147486878" r:id="rId9"/>
    <p:sldLayoutId id="2147486879" r:id="rId10"/>
    <p:sldLayoutId id="2147486880" r:id="rId11"/>
    <p:sldLayoutId id="2147486881" r:id="rId12"/>
    <p:sldLayoutId id="2147486882" r:id="rId13"/>
    <p:sldLayoutId id="2147486883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534403" y="762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885" r:id="rId1"/>
    <p:sldLayoutId id="2147486886" r:id="rId2"/>
    <p:sldLayoutId id="2147486887" r:id="rId3"/>
    <p:sldLayoutId id="2147486888" r:id="rId4"/>
    <p:sldLayoutId id="2147486889" r:id="rId5"/>
    <p:sldLayoutId id="2147486890" r:id="rId6"/>
    <p:sldLayoutId id="2147486891" r:id="rId7"/>
    <p:sldLayoutId id="2147486892" r:id="rId8"/>
    <p:sldLayoutId id="2147486893" r:id="rId9"/>
    <p:sldLayoutId id="2147486894" r:id="rId10"/>
    <p:sldLayoutId id="2147486895" r:id="rId11"/>
    <p:sldLayoutId id="2147486896" r:id="rId12"/>
    <p:sldLayoutId id="2147486897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225425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3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cs typeface="+mn-cs"/>
              </a:defRPr>
            </a:lvl1pPr>
          </a:lstStyle>
          <a:p>
            <a:pPr>
              <a:defRPr/>
            </a:pPr>
            <a:fld id="{E4BF0BA6-0F72-4A5B-BC0C-8E90D2731C3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99365" name="Line 5"/>
          <p:cNvSpPr>
            <a:spLocks noChangeShapeType="1"/>
          </p:cNvSpPr>
          <p:nvPr/>
        </p:nvSpPr>
        <p:spPr bwMode="auto">
          <a:xfrm>
            <a:off x="742950" y="1233488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99367" name="Text Box 7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74760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769350" y="76200"/>
            <a:ext cx="98425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899" r:id="rId1"/>
    <p:sldLayoutId id="2147486900" r:id="rId2"/>
    <p:sldLayoutId id="2147486901" r:id="rId3"/>
    <p:sldLayoutId id="2147486902" r:id="rId4"/>
    <p:sldLayoutId id="2147486903" r:id="rId5"/>
    <p:sldLayoutId id="2147486904" r:id="rId6"/>
    <p:sldLayoutId id="2147486905" r:id="rId7"/>
    <p:sldLayoutId id="2147486906" r:id="rId8"/>
    <p:sldLayoutId id="2147486907" r:id="rId9"/>
    <p:sldLayoutId id="2147486908" r:id="rId10"/>
    <p:sldLayoutId id="2147486909" r:id="rId11"/>
    <p:sldLayoutId id="2147486911" r:id="rId12"/>
    <p:sldLayoutId id="2147486912" r:id="rId13"/>
  </p:sldLayoutIdLst>
  <p:transition advTm="1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3" y="5"/>
            <a:ext cx="794199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43000"/>
            <a:ext cx="8915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5000" y="6600830"/>
            <a:ext cx="1651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749516-5850-483D-AB91-279C821C2464}" type="slidenum">
              <a:rPr lang="zh-CN" altLang="en-US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9238"/>
            <a:ext cx="16510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93950" y="6607180"/>
            <a:ext cx="52006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 algn="l">
              <a:defRPr/>
            </a:pPr>
            <a:endParaRPr lang="en-US" altLang="zh-CN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951045" y="0"/>
            <a:ext cx="8055504" cy="820738"/>
          </a:xfrm>
          <a:prstGeom prst="rect">
            <a:avLst/>
          </a:prstGeom>
          <a:gradFill rotWithShape="0">
            <a:gsLst>
              <a:gs pos="0">
                <a:srgbClr val="AFD5FF"/>
              </a:gs>
              <a:gs pos="50000">
                <a:schemeClr val="bg1"/>
              </a:gs>
              <a:gs pos="100000">
                <a:srgbClr val="AFD5FF"/>
              </a:gs>
            </a:gsLst>
            <a:lin ang="0" scaled="1"/>
          </a:gradFill>
          <a:ln w="15875">
            <a:solidFill>
              <a:srgbClr val="AFD5FF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l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080" name="Picture 14" descr="CMS-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975596" y="5"/>
            <a:ext cx="930407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0"/>
            <a:ext cx="9233562" cy="820738"/>
          </a:xfrm>
          <a:prstGeom prst="rect">
            <a:avLst/>
          </a:prstGeom>
          <a:gradFill rotWithShape="0">
            <a:gsLst>
              <a:gs pos="0">
                <a:srgbClr val="AFD5FF"/>
              </a:gs>
              <a:gs pos="50000">
                <a:schemeClr val="bg1"/>
              </a:gs>
              <a:gs pos="100000">
                <a:srgbClr val="AFD5FF"/>
              </a:gs>
            </a:gsLst>
            <a:lin ang="0" scaled="1"/>
          </a:gradFill>
          <a:ln w="15875">
            <a:solidFill>
              <a:srgbClr val="AFD5FF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 altLang="zh-CN" sz="3500">
              <a:solidFill>
                <a:srgbClr val="333399"/>
              </a:solidFill>
              <a:latin typeface="Arial" charset="0"/>
              <a:ea typeface="宋体" pitchFamily="2" charset="-122"/>
            </a:endParaRPr>
          </a:p>
        </p:txBody>
      </p:sp>
      <p:pic>
        <p:nvPicPr>
          <p:cNvPr id="3082" name="Picture 14" descr="CMS-Colo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79288" y="5"/>
            <a:ext cx="102671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2192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14" r:id="rId1"/>
    <p:sldLayoutId id="2147486915" r:id="rId2"/>
    <p:sldLayoutId id="2147486916" r:id="rId3"/>
    <p:sldLayoutId id="2147486917" r:id="rId4"/>
    <p:sldLayoutId id="2147486918" r:id="rId5"/>
    <p:sldLayoutId id="2147486919" r:id="rId6"/>
    <p:sldLayoutId id="2147486920" r:id="rId7"/>
    <p:sldLayoutId id="2147486921" r:id="rId8"/>
    <p:sldLayoutId id="2147486922" r:id="rId9"/>
    <p:sldLayoutId id="2147486923" r:id="rId10"/>
    <p:sldLayoutId id="2147486924" r:id="rId11"/>
    <p:sldLayoutId id="21474869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231775" indent="-231775" algn="l" rtl="0" fontAlgn="base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u"/>
        <a:defRPr sz="2400" b="1">
          <a:solidFill>
            <a:srgbClr val="000066"/>
          </a:solidFill>
          <a:latin typeface="+mn-lt"/>
          <a:ea typeface="+mn-ea"/>
          <a:cs typeface="+mn-cs"/>
        </a:defRPr>
      </a:lvl1pPr>
      <a:lvl2pPr marL="803275" indent="-285750" algn="l" rtl="0" fontAlgn="base">
        <a:spcBef>
          <a:spcPct val="20000"/>
        </a:spcBef>
        <a:spcAft>
          <a:spcPct val="0"/>
        </a:spcAft>
        <a:buClr>
          <a:srgbClr val="800000"/>
        </a:buClr>
        <a:buSzPct val="95000"/>
        <a:buFont typeface="Wingdings 3" pitchFamily="18" charset="2"/>
        <a:buChar char="Æ"/>
        <a:defRPr sz="2200" b="1">
          <a:solidFill>
            <a:srgbClr val="000066"/>
          </a:solidFill>
          <a:latin typeface="+mn-lt"/>
        </a:defRPr>
      </a:lvl2pPr>
      <a:lvl3pPr marL="1146175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0000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00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rgbClr val="00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rgbClr val="00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rgbClr val="00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rgbClr val="00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534402" y="762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927" r:id="rId1"/>
    <p:sldLayoutId id="2147486928" r:id="rId2"/>
    <p:sldLayoutId id="2147486929" r:id="rId3"/>
    <p:sldLayoutId id="2147486930" r:id="rId4"/>
    <p:sldLayoutId id="2147486931" r:id="rId5"/>
    <p:sldLayoutId id="2147486932" r:id="rId6"/>
    <p:sldLayoutId id="2147486933" r:id="rId7"/>
    <p:sldLayoutId id="2147486934" r:id="rId8"/>
    <p:sldLayoutId id="2147486935" r:id="rId9"/>
    <p:sldLayoutId id="2147486936" r:id="rId10"/>
    <p:sldLayoutId id="2147486937" r:id="rId11"/>
    <p:sldLayoutId id="2147486938" r:id="rId12"/>
    <p:sldLayoutId id="2147486939" r:id="rId13"/>
    <p:sldLayoutId id="2147486940" r:id="rId14"/>
    <p:sldLayoutId id="2147486941" r:id="rId15"/>
    <p:sldLayoutId id="2147486942" r:id="rId16"/>
    <p:sldLayoutId id="2147486943" r:id="rId17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534403" y="762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957" r:id="rId1"/>
    <p:sldLayoutId id="2147486958" r:id="rId2"/>
    <p:sldLayoutId id="2147486959" r:id="rId3"/>
    <p:sldLayoutId id="2147486960" r:id="rId4"/>
    <p:sldLayoutId id="2147486961" r:id="rId5"/>
    <p:sldLayoutId id="2147486962" r:id="rId6"/>
    <p:sldLayoutId id="2147486963" r:id="rId7"/>
    <p:sldLayoutId id="2147486964" r:id="rId8"/>
    <p:sldLayoutId id="2147486965" r:id="rId9"/>
    <p:sldLayoutId id="2147486966" r:id="rId10"/>
    <p:sldLayoutId id="2147486967" r:id="rId11"/>
    <p:sldLayoutId id="2147486968" r:id="rId12"/>
    <p:sldLayoutId id="2147486969" r:id="rId13"/>
    <p:sldLayoutId id="2147486970" r:id="rId14"/>
    <p:sldLayoutId id="2147486971" r:id="rId15"/>
    <p:sldLayoutId id="2147486972" r:id="rId1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7" descr="EVO_Master_slide_200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7"/>
            <a:ext cx="9906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3150" y="0"/>
            <a:ext cx="8420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42950" y="6400800"/>
            <a:ext cx="206375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effectLst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384550" y="6400800"/>
            <a:ext cx="31369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3C262"/>
        </a:buClr>
        <a:buFont typeface="Wingdings" pitchFamily="2" charset="2"/>
        <a:buChar char="w"/>
        <a:defRPr sz="3200">
          <a:solidFill>
            <a:srgbClr val="F3C26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C19A57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606060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534402" y="762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974" r:id="rId1"/>
    <p:sldLayoutId id="2147486975" r:id="rId2"/>
    <p:sldLayoutId id="2147486976" r:id="rId3"/>
    <p:sldLayoutId id="2147486977" r:id="rId4"/>
    <p:sldLayoutId id="2147486978" r:id="rId5"/>
    <p:sldLayoutId id="2147486979" r:id="rId6"/>
    <p:sldLayoutId id="2147486980" r:id="rId7"/>
    <p:sldLayoutId id="2147486981" r:id="rId8"/>
    <p:sldLayoutId id="2147486982" r:id="rId9"/>
    <p:sldLayoutId id="2147486983" r:id="rId10"/>
    <p:sldLayoutId id="2147486984" r:id="rId11"/>
    <p:sldLayoutId id="2147486985" r:id="rId12"/>
    <p:sldLayoutId id="2147486986" r:id="rId13"/>
    <p:sldLayoutId id="2147486988" r:id="rId14"/>
    <p:sldLayoutId id="2147486990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225425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3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cs typeface="+mn-cs"/>
              </a:defRPr>
            </a:lvl1pPr>
          </a:lstStyle>
          <a:p>
            <a:pPr>
              <a:defRPr/>
            </a:pPr>
            <a:fld id="{E4BF0BA6-0F72-4A5B-BC0C-8E90D2731C3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99365" name="Line 5"/>
          <p:cNvSpPr>
            <a:spLocks noChangeShapeType="1"/>
          </p:cNvSpPr>
          <p:nvPr/>
        </p:nvSpPr>
        <p:spPr bwMode="auto">
          <a:xfrm>
            <a:off x="742950" y="1233488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99367" name="Text Box 7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74760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769350" y="76200"/>
            <a:ext cx="98425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6992" r:id="rId1"/>
    <p:sldLayoutId id="2147486993" r:id="rId2"/>
    <p:sldLayoutId id="2147486994" r:id="rId3"/>
    <p:sldLayoutId id="2147486995" r:id="rId4"/>
    <p:sldLayoutId id="2147486996" r:id="rId5"/>
    <p:sldLayoutId id="2147486997" r:id="rId6"/>
    <p:sldLayoutId id="2147486998" r:id="rId7"/>
    <p:sldLayoutId id="2147486999" r:id="rId8"/>
    <p:sldLayoutId id="2147487000" r:id="rId9"/>
    <p:sldLayoutId id="2147487001" r:id="rId10"/>
    <p:sldLayoutId id="2147487002" r:id="rId11"/>
  </p:sldLayoutIdLst>
  <p:transition advTm="1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534403" y="762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7004" r:id="rId1"/>
    <p:sldLayoutId id="2147487005" r:id="rId2"/>
    <p:sldLayoutId id="2147487006" r:id="rId3"/>
    <p:sldLayoutId id="2147487007" r:id="rId4"/>
    <p:sldLayoutId id="2147487008" r:id="rId5"/>
    <p:sldLayoutId id="2147487009" r:id="rId6"/>
    <p:sldLayoutId id="2147487010" r:id="rId7"/>
    <p:sldLayoutId id="2147487011" r:id="rId8"/>
    <p:sldLayoutId id="2147487012" r:id="rId9"/>
    <p:sldLayoutId id="2147487013" r:id="rId10"/>
    <p:sldLayoutId id="2147487014" r:id="rId11"/>
    <p:sldLayoutId id="2147487015" r:id="rId12"/>
    <p:sldLayoutId id="2147487016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225425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3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cs typeface="+mn-cs"/>
              </a:defRPr>
            </a:lvl1pPr>
          </a:lstStyle>
          <a:p>
            <a:pPr>
              <a:defRPr/>
            </a:pPr>
            <a:fld id="{E4BF0BA6-0F72-4A5B-BC0C-8E90D2731C3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99365" name="Line 5"/>
          <p:cNvSpPr>
            <a:spLocks noChangeShapeType="1"/>
          </p:cNvSpPr>
          <p:nvPr/>
        </p:nvSpPr>
        <p:spPr bwMode="auto">
          <a:xfrm>
            <a:off x="742950" y="1233488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99367" name="Text Box 7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74760" name="Picture 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769350" y="76200"/>
            <a:ext cx="98425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7018" r:id="rId1"/>
    <p:sldLayoutId id="2147487019" r:id="rId2"/>
    <p:sldLayoutId id="2147487020" r:id="rId3"/>
    <p:sldLayoutId id="2147487021" r:id="rId4"/>
    <p:sldLayoutId id="2147487022" r:id="rId5"/>
    <p:sldLayoutId id="2147487023" r:id="rId6"/>
    <p:sldLayoutId id="2147487024" r:id="rId7"/>
    <p:sldLayoutId id="2147487025" r:id="rId8"/>
    <p:sldLayoutId id="2147487026" r:id="rId9"/>
    <p:sldLayoutId id="2147487027" r:id="rId10"/>
    <p:sldLayoutId id="2147487028" r:id="rId11"/>
    <p:sldLayoutId id="2147487029" r:id="rId12"/>
    <p:sldLayoutId id="2147487030" r:id="rId13"/>
    <p:sldLayoutId id="2147487031" r:id="rId14"/>
  </p:sldLayoutIdLst>
  <p:transition advTm="1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</a:endParaRPr>
          </a:p>
        </p:txBody>
      </p:sp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534403" y="762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7033" r:id="rId1"/>
    <p:sldLayoutId id="2147487034" r:id="rId2"/>
    <p:sldLayoutId id="2147487035" r:id="rId3"/>
    <p:sldLayoutId id="2147487036" r:id="rId4"/>
    <p:sldLayoutId id="2147487037" r:id="rId5"/>
    <p:sldLayoutId id="2147487038" r:id="rId6"/>
    <p:sldLayoutId id="2147487039" r:id="rId7"/>
    <p:sldLayoutId id="2147487040" r:id="rId8"/>
    <p:sldLayoutId id="2147487041" r:id="rId9"/>
    <p:sldLayoutId id="2147487042" r:id="rId10"/>
    <p:sldLayoutId id="2147487043" r:id="rId11"/>
    <p:sldLayoutId id="2147487044" r:id="rId12"/>
    <p:sldLayoutId id="2147487045" r:id="rId13"/>
    <p:sldLayoutId id="2147487046" r:id="rId14"/>
    <p:sldLayoutId id="2147487047" r:id="rId15"/>
    <p:sldLayoutId id="2147487048" r:id="rId1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138" name="Picture 7" descr="EVO_Master_slide_200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7"/>
            <a:ext cx="9906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71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3150" y="0"/>
            <a:ext cx="8420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71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42950" y="6400800"/>
            <a:ext cx="206375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384550" y="6400800"/>
            <a:ext cx="31369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3C262"/>
        </a:buClr>
        <a:buFont typeface="Wingdings" pitchFamily="2" charset="2"/>
        <a:buChar char="w"/>
        <a:defRPr sz="3200">
          <a:solidFill>
            <a:srgbClr val="F3C26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C19A57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Line 2"/>
          <p:cNvSpPr>
            <a:spLocks noChangeShapeType="1"/>
          </p:cNvSpPr>
          <p:nvPr/>
        </p:nvSpPr>
        <p:spPr bwMode="auto">
          <a:xfrm>
            <a:off x="0" y="990600"/>
            <a:ext cx="9906000" cy="0"/>
          </a:xfrm>
          <a:prstGeom prst="line">
            <a:avLst/>
          </a:prstGeom>
          <a:noFill/>
          <a:ln w="50800">
            <a:solidFill>
              <a:srgbClr val="99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US" sz="4000">
              <a:cs typeface="+mn-cs"/>
            </a:endParaRP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38250" y="0"/>
            <a:ext cx="74882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75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94932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407557" name="Object 5"/>
          <p:cNvGraphicFramePr>
            <a:graphicFrameLocks noChangeAspect="1"/>
          </p:cNvGraphicFramePr>
          <p:nvPr/>
        </p:nvGraphicFramePr>
        <p:xfrm>
          <a:off x="8839200" y="5"/>
          <a:ext cx="1066800" cy="904875"/>
        </p:xfrm>
        <a:graphic>
          <a:graphicData uri="http://schemas.openxmlformats.org/presentationml/2006/ole">
            <p:oleObj spid="_x0000_s407565" name="Photo Editor Photo" r:id="rId14" imgW="1424762" imgH="990686" progId="">
              <p:embed/>
            </p:oleObj>
          </a:graphicData>
        </a:graphic>
      </p:graphicFrame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8686804" y="457200"/>
            <a:ext cx="121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 i="1">
                <a:solidFill>
                  <a:srgbClr val="800000"/>
                </a:solidFill>
              </a:rPr>
              <a:t>  </a:t>
            </a:r>
            <a:r>
              <a:rPr lang="en-US" sz="2800" b="1" i="1">
                <a:solidFill>
                  <a:srgbClr val="800000"/>
                </a:solidFill>
              </a:rPr>
              <a:t>2010</a:t>
            </a:r>
          </a:p>
        </p:txBody>
      </p:sp>
      <p:pic>
        <p:nvPicPr>
          <p:cNvPr id="407559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679" y="0"/>
            <a:ext cx="10001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</p:sldLayoutIdLst>
  <p:transition advTm="1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90000"/>
        <a:buFont typeface="Monotype Sorts" charset="2"/>
        <a:buChar char="u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Monotype Sorts" charset="2"/>
        <a:buChar char="q"/>
        <a:defRPr sz="2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è"/>
        <a:defRPr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4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Line 2"/>
          <p:cNvSpPr>
            <a:spLocks noChangeShapeType="1"/>
          </p:cNvSpPr>
          <p:nvPr/>
        </p:nvSpPr>
        <p:spPr bwMode="auto">
          <a:xfrm>
            <a:off x="0" y="990600"/>
            <a:ext cx="9906000" cy="0"/>
          </a:xfrm>
          <a:prstGeom prst="line">
            <a:avLst/>
          </a:prstGeom>
          <a:noFill/>
          <a:ln w="50800">
            <a:solidFill>
              <a:srgbClr val="99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US" sz="4000">
              <a:solidFill>
                <a:srgbClr val="000099"/>
              </a:solidFill>
            </a:endParaRP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38250" y="0"/>
            <a:ext cx="74882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75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94932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407557" name="Object 5"/>
          <p:cNvGraphicFramePr>
            <a:graphicFrameLocks noChangeAspect="1"/>
          </p:cNvGraphicFramePr>
          <p:nvPr/>
        </p:nvGraphicFramePr>
        <p:xfrm>
          <a:off x="8839200" y="5"/>
          <a:ext cx="1066800" cy="904875"/>
        </p:xfrm>
        <a:graphic>
          <a:graphicData uri="http://schemas.openxmlformats.org/presentationml/2006/ole">
            <p:oleObj spid="_x0000_s2565130" name="Photo Editor Photo" r:id="rId14" imgW="1424762" imgH="990686" progId="">
              <p:embed/>
            </p:oleObj>
          </a:graphicData>
        </a:graphic>
      </p:graphicFrame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8686804" y="457200"/>
            <a:ext cx="121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 i="1">
                <a:solidFill>
                  <a:srgbClr val="800000"/>
                </a:solidFill>
              </a:rPr>
              <a:t>  </a:t>
            </a:r>
            <a:r>
              <a:rPr lang="en-US" sz="2800" b="1" i="1">
                <a:solidFill>
                  <a:srgbClr val="800000"/>
                </a:solidFill>
              </a:rPr>
              <a:t>2010</a:t>
            </a:r>
          </a:p>
        </p:txBody>
      </p:sp>
      <p:pic>
        <p:nvPicPr>
          <p:cNvPr id="407559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679" y="0"/>
            <a:ext cx="10001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26" r:id="rId1"/>
    <p:sldLayoutId id="2147485127" r:id="rId2"/>
    <p:sldLayoutId id="2147485128" r:id="rId3"/>
    <p:sldLayoutId id="2147485129" r:id="rId4"/>
    <p:sldLayoutId id="2147485130" r:id="rId5"/>
    <p:sldLayoutId id="2147485131" r:id="rId6"/>
    <p:sldLayoutId id="2147485132" r:id="rId7"/>
    <p:sldLayoutId id="2147485133" r:id="rId8"/>
    <p:sldLayoutId id="2147485134" r:id="rId9"/>
    <p:sldLayoutId id="2147485135" r:id="rId10"/>
    <p:sldLayoutId id="2147485136" r:id="rId11"/>
  </p:sldLayoutIdLst>
  <p:transition advTm="1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90000"/>
        <a:buFont typeface="Monotype Sorts" charset="2"/>
        <a:buChar char="u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Monotype Sorts" charset="2"/>
        <a:buChar char="q"/>
        <a:defRPr sz="2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è"/>
        <a:defRPr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4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138" name="Picture 7" descr="EVO_Master_slide_200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"/>
            <a:ext cx="9906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71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3150" y="0"/>
            <a:ext cx="8420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71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42950" y="6400800"/>
            <a:ext cx="206375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a typeface="+mn-ea"/>
              </a:defRPr>
            </a:lvl1pPr>
          </a:lstStyle>
          <a:p>
            <a:endParaRPr 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384550" y="6400800"/>
            <a:ext cx="31369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10" r:id="rId1"/>
    <p:sldLayoutId id="2147485211" r:id="rId2"/>
    <p:sldLayoutId id="2147485212" r:id="rId3"/>
    <p:sldLayoutId id="2147485213" r:id="rId4"/>
    <p:sldLayoutId id="2147485214" r:id="rId5"/>
    <p:sldLayoutId id="2147485215" r:id="rId6"/>
    <p:sldLayoutId id="2147485216" r:id="rId7"/>
    <p:sldLayoutId id="2147485217" r:id="rId8"/>
    <p:sldLayoutId id="2147485218" r:id="rId9"/>
    <p:sldLayoutId id="2147485219" r:id="rId10"/>
    <p:sldLayoutId id="2147485220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ea typeface="ＭＳ Ｐゴシック" pitchFamily="34" charset="-128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3C262"/>
        </a:buClr>
        <a:buFont typeface="Wingdings" pitchFamily="2" charset="2"/>
        <a:buChar char="w"/>
        <a:defRPr sz="3200">
          <a:solidFill>
            <a:srgbClr val="F3C26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C19A57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E7A4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Line 2"/>
          <p:cNvSpPr>
            <a:spLocks noChangeShapeType="1"/>
          </p:cNvSpPr>
          <p:nvPr/>
        </p:nvSpPr>
        <p:spPr bwMode="auto">
          <a:xfrm>
            <a:off x="0" y="990600"/>
            <a:ext cx="9906000" cy="0"/>
          </a:xfrm>
          <a:prstGeom prst="line">
            <a:avLst/>
          </a:prstGeom>
          <a:noFill/>
          <a:ln w="50800">
            <a:solidFill>
              <a:srgbClr val="99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US" sz="4000">
              <a:solidFill>
                <a:srgbClr val="000099"/>
              </a:solidFill>
            </a:endParaRP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38250" y="0"/>
            <a:ext cx="74882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75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94932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407557" name="Object 5"/>
          <p:cNvGraphicFramePr>
            <a:graphicFrameLocks noChangeAspect="1"/>
          </p:cNvGraphicFramePr>
          <p:nvPr/>
        </p:nvGraphicFramePr>
        <p:xfrm>
          <a:off x="8839200" y="5"/>
          <a:ext cx="1066800" cy="904875"/>
        </p:xfrm>
        <a:graphic>
          <a:graphicData uri="http://schemas.openxmlformats.org/presentationml/2006/ole">
            <p:oleObj spid="_x0000_s2736138" name="Photo Editor Photo" r:id="rId14" imgW="1424762" imgH="990686" progId="">
              <p:embed/>
            </p:oleObj>
          </a:graphicData>
        </a:graphic>
      </p:graphicFrame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8686804" y="457200"/>
            <a:ext cx="121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 i="1">
                <a:solidFill>
                  <a:srgbClr val="800000"/>
                </a:solidFill>
              </a:rPr>
              <a:t>  </a:t>
            </a:r>
            <a:r>
              <a:rPr lang="en-US" sz="2800" b="1" i="1">
                <a:solidFill>
                  <a:srgbClr val="800000"/>
                </a:solidFill>
              </a:rPr>
              <a:t>2010</a:t>
            </a:r>
          </a:p>
        </p:txBody>
      </p:sp>
      <p:pic>
        <p:nvPicPr>
          <p:cNvPr id="407559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679" y="0"/>
            <a:ext cx="10001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46" r:id="rId1"/>
    <p:sldLayoutId id="2147485247" r:id="rId2"/>
    <p:sldLayoutId id="2147485248" r:id="rId3"/>
    <p:sldLayoutId id="2147485249" r:id="rId4"/>
    <p:sldLayoutId id="2147485250" r:id="rId5"/>
    <p:sldLayoutId id="2147485251" r:id="rId6"/>
    <p:sldLayoutId id="2147485252" r:id="rId7"/>
    <p:sldLayoutId id="2147485253" r:id="rId8"/>
    <p:sldLayoutId id="2147485254" r:id="rId9"/>
    <p:sldLayoutId id="2147485255" r:id="rId10"/>
    <p:sldLayoutId id="2147485256" r:id="rId11"/>
  </p:sldLayoutIdLst>
  <p:transition advTm="1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000066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90000"/>
        <a:buFont typeface="Monotype Sorts" charset="2"/>
        <a:buChar char="u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Monotype Sorts" charset="2"/>
        <a:buChar char="q"/>
        <a:defRPr sz="2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è"/>
        <a:defRPr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4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4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304800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008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0B5C3069-23AC-4463-853C-506EA0EFE42B}" type="slidenum">
              <a:rPr lang="en-US">
                <a:solidFill>
                  <a:srgbClr val="FFFFFF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2954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+mn-cs"/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4008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cs typeface="+mn-cs"/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+mn-cs"/>
            </a:endParaRPr>
          </a:p>
        </p:txBody>
      </p:sp>
      <p:pic>
        <p:nvPicPr>
          <p:cNvPr id="24584" name="Picture 16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534403" y="762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5294" r:id="rId1"/>
    <p:sldLayoutId id="2147485295" r:id="rId2"/>
    <p:sldLayoutId id="2147485296" r:id="rId3"/>
    <p:sldLayoutId id="2147485297" r:id="rId4"/>
    <p:sldLayoutId id="2147485298" r:id="rId5"/>
    <p:sldLayoutId id="2147485299" r:id="rId6"/>
    <p:sldLayoutId id="2147485300" r:id="rId7"/>
    <p:sldLayoutId id="2147485301" r:id="rId8"/>
    <p:sldLayoutId id="2147485302" r:id="rId9"/>
    <p:sldLayoutId id="2147485303" r:id="rId10"/>
    <p:sldLayoutId id="2147485304" r:id="rId11"/>
    <p:sldLayoutId id="2147485305" r:id="rId12"/>
    <p:sldLayoutId id="2147485306" r:id="rId13"/>
    <p:sldLayoutId id="2147486817" r:id="rId14"/>
    <p:sldLayoutId id="2147486818" r:id="rId15"/>
    <p:sldLayoutId id="2147486820" r:id="rId1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7606" y="0"/>
            <a:ext cx="7550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7650" y="1219200"/>
            <a:ext cx="9493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5200" y="65532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8DAF25F-D335-49FF-87D5-21A6FF28074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1430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5532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Arial"/>
            </a:endParaRPr>
          </a:p>
        </p:txBody>
      </p:sp>
      <p:pic>
        <p:nvPicPr>
          <p:cNvPr id="6152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" y="0"/>
            <a:ext cx="11223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icfalogo"/>
          <p:cNvPicPr>
            <a:picLocks noChangeAspect="1" noChangeArrowheads="1"/>
          </p:cNvPicPr>
          <p:nvPr/>
        </p:nvPicPr>
        <p:blipFill>
          <a:blip r:embed="rId15" cstate="print"/>
          <a:srcRect l="28235" r="28235" b="28799"/>
          <a:stretch>
            <a:fillRect/>
          </a:stretch>
        </p:blipFill>
        <p:spPr bwMode="auto">
          <a:xfrm>
            <a:off x="8703875" y="190500"/>
            <a:ext cx="120213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5374" r:id="rId1"/>
    <p:sldLayoutId id="2147485375" r:id="rId2"/>
    <p:sldLayoutId id="2147485376" r:id="rId3"/>
    <p:sldLayoutId id="2147485377" r:id="rId4"/>
    <p:sldLayoutId id="2147485378" r:id="rId5"/>
    <p:sldLayoutId id="2147485379" r:id="rId6"/>
    <p:sldLayoutId id="2147485380" r:id="rId7"/>
    <p:sldLayoutId id="2147485381" r:id="rId8"/>
    <p:sldLayoutId id="2147485382" r:id="rId9"/>
    <p:sldLayoutId id="2147485383" r:id="rId10"/>
    <p:sldLayoutId id="2147485384" r:id="rId11"/>
    <p:sldLayoutId id="2147485385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slideLayout" Target="../slideLayouts/slideLayout8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png"/><Relationship Id="rId11" Type="http://schemas.openxmlformats.org/officeDocument/2006/relationships/image" Target="../media/image14.png"/><Relationship Id="rId5" Type="http://schemas.openxmlformats.org/officeDocument/2006/relationships/oleObject" Target="../embeddings/oleObject5.bin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36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184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83.xml"/><Relationship Id="rId4" Type="http://schemas.openxmlformats.org/officeDocument/2006/relationships/image" Target="../media/image11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8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13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4.png"/><Relationship Id="rId1" Type="http://schemas.openxmlformats.org/officeDocument/2006/relationships/slideLayout" Target="../slideLayouts/slideLayout8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4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13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6.png"/><Relationship Id="rId1" Type="http://schemas.openxmlformats.org/officeDocument/2006/relationships/slideLayout" Target="../slideLayouts/slideLayout13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8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240.png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1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2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4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png"/><Relationship Id="rId7" Type="http://schemas.openxmlformats.org/officeDocument/2006/relationships/image" Target="../media/image24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8.png"/><Relationship Id="rId5" Type="http://schemas.openxmlformats.org/officeDocument/2006/relationships/image" Target="../media/image247.png"/><Relationship Id="rId4" Type="http://schemas.openxmlformats.org/officeDocument/2006/relationships/image" Target="../media/image246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8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8.png"/><Relationship Id="rId13" Type="http://schemas.openxmlformats.org/officeDocument/2006/relationships/image" Target="../media/image136.png"/><Relationship Id="rId3" Type="http://schemas.openxmlformats.org/officeDocument/2006/relationships/image" Target="../media/image254.png"/><Relationship Id="rId7" Type="http://schemas.openxmlformats.org/officeDocument/2006/relationships/image" Target="../media/image257.png"/><Relationship Id="rId12" Type="http://schemas.openxmlformats.org/officeDocument/2006/relationships/image" Target="../media/image26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1.png"/><Relationship Id="rId11" Type="http://schemas.openxmlformats.org/officeDocument/2006/relationships/image" Target="../media/image261.png"/><Relationship Id="rId5" Type="http://schemas.openxmlformats.org/officeDocument/2006/relationships/image" Target="../media/image256.jpeg"/><Relationship Id="rId10" Type="http://schemas.openxmlformats.org/officeDocument/2006/relationships/image" Target="../media/image260.png"/><Relationship Id="rId4" Type="http://schemas.openxmlformats.org/officeDocument/2006/relationships/image" Target="../media/image255.jpeg"/><Relationship Id="rId9" Type="http://schemas.openxmlformats.org/officeDocument/2006/relationships/image" Target="../media/image259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4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266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268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270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272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7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6.png"/><Relationship Id="rId2" Type="http://schemas.openxmlformats.org/officeDocument/2006/relationships/image" Target="../media/image275.pn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1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2.xml"/><Relationship Id="rId4" Type="http://schemas.openxmlformats.org/officeDocument/2006/relationships/image" Target="../media/image11.png"/></Relationships>
</file>

<file path=ppt/slides/_rels/slide1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9.png"/><Relationship Id="rId3" Type="http://schemas.openxmlformats.org/officeDocument/2006/relationships/image" Target="../media/image167.png"/><Relationship Id="rId7" Type="http://schemas.openxmlformats.org/officeDocument/2006/relationships/image" Target="../media/image27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277.png"/><Relationship Id="rId5" Type="http://schemas.openxmlformats.org/officeDocument/2006/relationships/image" Target="../media/image169.png"/><Relationship Id="rId4" Type="http://schemas.openxmlformats.org/officeDocument/2006/relationships/image" Target="../media/image168.png"/><Relationship Id="rId9" Type="http://schemas.openxmlformats.org/officeDocument/2006/relationships/image" Target="../media/image280.pn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2.png"/><Relationship Id="rId2" Type="http://schemas.openxmlformats.org/officeDocument/2006/relationships/image" Target="../media/image281.png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1.png"/><Relationship Id="rId5" Type="http://schemas.openxmlformats.org/officeDocument/2006/relationships/image" Target="../media/image284.png"/><Relationship Id="rId4" Type="http://schemas.openxmlformats.org/officeDocument/2006/relationships/image" Target="../media/image283.pn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85.png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286.png"/></Relationships>
</file>

<file path=ppt/slides/_rels/slide1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png"/><Relationship Id="rId3" Type="http://schemas.openxmlformats.org/officeDocument/2006/relationships/image" Target="../media/image11.png"/><Relationship Id="rId7" Type="http://schemas.openxmlformats.org/officeDocument/2006/relationships/image" Target="../media/image291.png"/><Relationship Id="rId2" Type="http://schemas.openxmlformats.org/officeDocument/2006/relationships/image" Target="../media/image287.png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290.png"/><Relationship Id="rId5" Type="http://schemas.openxmlformats.org/officeDocument/2006/relationships/image" Target="../media/image289.png"/><Relationship Id="rId4" Type="http://schemas.openxmlformats.org/officeDocument/2006/relationships/image" Target="../media/image288.png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7.png"/><Relationship Id="rId3" Type="http://schemas.openxmlformats.org/officeDocument/2006/relationships/image" Target="../media/image293.png"/><Relationship Id="rId7" Type="http://schemas.openxmlformats.org/officeDocument/2006/relationships/image" Target="../media/image29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11.png"/><Relationship Id="rId5" Type="http://schemas.openxmlformats.org/officeDocument/2006/relationships/image" Target="../media/image295.png"/><Relationship Id="rId4" Type="http://schemas.openxmlformats.org/officeDocument/2006/relationships/image" Target="../media/image294.png"/><Relationship Id="rId9" Type="http://schemas.openxmlformats.org/officeDocument/2006/relationships/image" Target="../media/image298.pn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302.png"/><Relationship Id="rId5" Type="http://schemas.openxmlformats.org/officeDocument/2006/relationships/image" Target="../media/image301.png"/><Relationship Id="rId4" Type="http://schemas.openxmlformats.org/officeDocument/2006/relationships/image" Target="../media/image300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304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30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7.png"/><Relationship Id="rId7" Type="http://schemas.openxmlformats.org/officeDocument/2006/relationships/image" Target="../media/image1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6.xml"/><Relationship Id="rId4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4.xml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11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8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4.x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7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9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70.xml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68.xml"/><Relationship Id="rId4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68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7.png"/><Relationship Id="rId5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68.xml"/><Relationship Id="rId4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0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13.png"/><Relationship Id="rId5" Type="http://schemas.openxmlformats.org/officeDocument/2006/relationships/image" Target="../media/image11.png"/><Relationship Id="rId4" Type="http://schemas.openxmlformats.org/officeDocument/2006/relationships/image" Target="../media/image11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12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6.xml"/><Relationship Id="rId5" Type="http://schemas.openxmlformats.org/officeDocument/2006/relationships/image" Target="../media/image11.png"/><Relationship Id="rId4" Type="http://schemas.openxmlformats.org/officeDocument/2006/relationships/image" Target="../media/image2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12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28.emf"/><Relationship Id="rId4" Type="http://schemas.openxmlformats.org/officeDocument/2006/relationships/image" Target="../media/image12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13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13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4.xml"/><Relationship Id="rId5" Type="http://schemas.openxmlformats.org/officeDocument/2006/relationships/image" Target="../media/image141.png"/><Relationship Id="rId4" Type="http://schemas.openxmlformats.org/officeDocument/2006/relationships/image" Target="../media/image1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1.png"/><Relationship Id="rId4" Type="http://schemas.openxmlformats.org/officeDocument/2006/relationships/image" Target="../media/image14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8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15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157.png"/><Relationship Id="rId4" Type="http://schemas.openxmlformats.org/officeDocument/2006/relationships/image" Target="../media/image15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15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8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16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65.png"/><Relationship Id="rId4" Type="http://schemas.openxmlformats.org/officeDocument/2006/relationships/image" Target="../media/image1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11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7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epp.s.u-tokyo.ac.jp/hcp2012/" TargetMode="External"/><Relationship Id="rId3" Type="http://schemas.openxmlformats.org/officeDocument/2006/relationships/hyperlink" Target="https://cms-docdb.cern.ch/cgi-bin/PublicDocDB/ShowDocument?docid=6125" TargetMode="External"/><Relationship Id="rId7" Type="http://schemas.openxmlformats.org/officeDocument/2006/relationships/hyperlink" Target="http://www.phy.pku.edu.cn/~susy2012/" TargetMode="External"/><Relationship Id="rId2" Type="http://schemas.openxmlformats.org/officeDocument/2006/relationships/hyperlink" Target="https://twiki.cern.ch/twiki/bin/view/CMSPublic/PhysicsResultsHIG" TargetMode="External"/><Relationship Id="rId1" Type="http://schemas.openxmlformats.org/officeDocument/2006/relationships/slideLayout" Target="../slideLayouts/slideLayout82.xml"/><Relationship Id="rId6" Type="http://schemas.openxmlformats.org/officeDocument/2006/relationships/hyperlink" Target="http://cdsweb.cern.ch/record/1470975" TargetMode="External"/><Relationship Id="rId5" Type="http://schemas.openxmlformats.org/officeDocument/2006/relationships/hyperlink" Target="https://indico.cern.ch/conferenceDisplay.py?confId=173388" TargetMode="External"/><Relationship Id="rId4" Type="http://schemas.openxmlformats.org/officeDocument/2006/relationships/hyperlink" Target="https://indico.cern.ch/conferenceProgram.py?confId=181298" TargetMode="External"/><Relationship Id="rId9" Type="http://schemas.openxmlformats.org/officeDocument/2006/relationships/hyperlink" Target="http://moriond.in2p3.fr/" TargetMode="Externa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96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png"/><Relationship Id="rId3" Type="http://schemas.openxmlformats.org/officeDocument/2006/relationships/image" Target="../media/image173.png"/><Relationship Id="rId7" Type="http://schemas.openxmlformats.org/officeDocument/2006/relationships/image" Target="../media/image177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26.xml"/><Relationship Id="rId6" Type="http://schemas.openxmlformats.org/officeDocument/2006/relationships/image" Target="../media/image176.png"/><Relationship Id="rId11" Type="http://schemas.openxmlformats.org/officeDocument/2006/relationships/image" Target="../media/image179.png"/><Relationship Id="rId5" Type="http://schemas.openxmlformats.org/officeDocument/2006/relationships/image" Target="../media/image175.png"/><Relationship Id="rId10" Type="http://schemas.openxmlformats.org/officeDocument/2006/relationships/hyperlink" Target="http://www.sciencedirect.com/science/article/pii/S0370269312001852" TargetMode="External"/><Relationship Id="rId4" Type="http://schemas.openxmlformats.org/officeDocument/2006/relationships/image" Target="../media/image174.png"/><Relationship Id="rId9" Type="http://schemas.openxmlformats.org/officeDocument/2006/relationships/hyperlink" Target="http://www.sciencedirect.com/science/article/pii/S0370269312002055" TargetMode="Externa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84.png"/><Relationship Id="rId5" Type="http://schemas.openxmlformats.org/officeDocument/2006/relationships/image" Target="../media/image183.png"/><Relationship Id="rId4" Type="http://schemas.openxmlformats.org/officeDocument/2006/relationships/image" Target="../media/image18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29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5.xml"/><Relationship Id="rId4" Type="http://schemas.openxmlformats.org/officeDocument/2006/relationships/image" Target="../media/image18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3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5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5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94.png"/><Relationship Id="rId5" Type="http://schemas.openxmlformats.org/officeDocument/2006/relationships/image" Target="../media/image193.png"/><Relationship Id="rId4" Type="http://schemas.openxmlformats.org/officeDocument/2006/relationships/image" Target="../media/image192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7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6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8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9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173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gif"/><Relationship Id="rId3" Type="http://schemas.openxmlformats.org/officeDocument/2006/relationships/image" Target="../media/image206.jpeg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9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png"/><Relationship Id="rId11" Type="http://schemas.openxmlformats.org/officeDocument/2006/relationships/image" Target="../media/image210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09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208.gi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11.png"/><Relationship Id="rId4" Type="http://schemas.openxmlformats.org/officeDocument/2006/relationships/image" Target="../media/image3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2" Type="http://schemas.openxmlformats.org/officeDocument/2006/relationships/image" Target="../media/image213.jpeg"/><Relationship Id="rId1" Type="http://schemas.openxmlformats.org/officeDocument/2006/relationships/slideLayout" Target="../slideLayouts/slideLayout15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6.png"/><Relationship Id="rId4" Type="http://schemas.openxmlformats.org/officeDocument/2006/relationships/image" Target="../media/image11.png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emf"/><Relationship Id="rId3" Type="http://schemas.openxmlformats.org/officeDocument/2006/relationships/image" Target="../media/image217.png"/><Relationship Id="rId7" Type="http://schemas.openxmlformats.org/officeDocument/2006/relationships/image" Target="../media/image22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219.emf"/><Relationship Id="rId5" Type="http://schemas.openxmlformats.org/officeDocument/2006/relationships/image" Target="../media/image11.png"/><Relationship Id="rId4" Type="http://schemas.openxmlformats.org/officeDocument/2006/relationships/image" Target="../media/image218.png"/><Relationship Id="rId9" Type="http://schemas.openxmlformats.org/officeDocument/2006/relationships/image" Target="../media/image222.e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1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21.xml"/><Relationship Id="rId5" Type="http://schemas.openxmlformats.org/officeDocument/2006/relationships/image" Target="../media/image225.png"/><Relationship Id="rId4" Type="http://schemas.openxmlformats.org/officeDocument/2006/relationships/image" Target="../media/image224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4.xml"/><Relationship Id="rId5" Type="http://schemas.openxmlformats.org/officeDocument/2006/relationships/image" Target="../media/image11.png"/><Relationship Id="rId4" Type="http://schemas.openxmlformats.org/officeDocument/2006/relationships/image" Target="../media/image227.png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8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099" name="Picture 4"/>
          <p:cNvPicPr>
            <a:picLocks noChangeAspect="1"/>
          </p:cNvPicPr>
          <p:nvPr/>
        </p:nvPicPr>
        <p:blipFill>
          <a:blip r:embed="rId4" cstate="print">
            <a:lum bright="-10000" contrast="26000"/>
          </a:blip>
          <a:srcRect/>
          <a:stretch>
            <a:fillRect/>
          </a:stretch>
        </p:blipFill>
        <p:spPr bwMode="auto">
          <a:xfrm>
            <a:off x="195800" y="1336875"/>
            <a:ext cx="3233200" cy="2209800"/>
          </a:xfrm>
          <a:prstGeom prst="rect">
            <a:avLst/>
          </a:prstGeom>
          <a:noFill/>
          <a:ln w="25400">
            <a:solidFill>
              <a:srgbClr val="FFD01A"/>
            </a:solidFill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8455" y="89645"/>
            <a:ext cx="7424326" cy="1143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CD904"/>
                </a:solidFill>
              </a:rPr>
              <a:t>CMS Higgs Search: </a:t>
            </a:r>
            <a:r>
              <a:rPr lang="en-US" dirty="0" smtClean="0">
                <a:solidFill>
                  <a:schemeClr val="tx1"/>
                </a:solidFill>
              </a:rPr>
              <a:t>Discovery, Measurements and Prospects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14338" name="Object 5"/>
          <p:cNvGraphicFramePr>
            <a:graphicFrameLocks noChangeAspect="1"/>
          </p:cNvGraphicFramePr>
          <p:nvPr/>
        </p:nvGraphicFramePr>
        <p:xfrm>
          <a:off x="152400" y="3581400"/>
          <a:ext cx="3276600" cy="1995488"/>
        </p:xfrm>
        <a:graphic>
          <a:graphicData uri="http://schemas.openxmlformats.org/presentationml/2006/ole">
            <p:oleObj spid="_x0000_s6391810" name="Slide" r:id="rId5" imgW="1528625" imgH="1147398" progId="PowerPoint.Slide.8">
              <p:embed/>
            </p:oleObj>
          </a:graphicData>
        </a:graphic>
      </p:graphicFrame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86800" y="150727"/>
            <a:ext cx="1073150" cy="102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32" descr="_DSC9540b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1295400"/>
            <a:ext cx="2230438" cy="4267200"/>
          </a:xfrm>
          <a:prstGeom prst="rect">
            <a:avLst/>
          </a:prstGeom>
          <a:solidFill>
            <a:srgbClr val="FFFF99"/>
          </a:solidFill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0957" y="245075"/>
            <a:ext cx="776416" cy="77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920578" y="5641101"/>
            <a:ext cx="7365466" cy="119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800" b="1" kern="0" dirty="0" smtClean="0">
                <a:solidFill>
                  <a:srgbClr val="FFCC00"/>
                </a:solidFill>
                <a:latin typeface="Arial"/>
                <a:cs typeface="Arial"/>
              </a:rPr>
              <a:t>   Harvey B Newman</a:t>
            </a:r>
            <a:br>
              <a:rPr lang="en-US" sz="2800" b="1" kern="0" dirty="0" smtClean="0">
                <a:solidFill>
                  <a:srgbClr val="FFCC00"/>
                </a:solidFill>
                <a:latin typeface="Arial"/>
                <a:cs typeface="Arial"/>
              </a:rPr>
            </a:br>
            <a:r>
              <a:rPr lang="en-US" sz="2600" b="1" kern="0" dirty="0" smtClean="0">
                <a:latin typeface="Arial"/>
                <a:cs typeface="Arial"/>
              </a:rPr>
              <a:t>LISHEP 2013 </a:t>
            </a:r>
            <a:br>
              <a:rPr lang="en-US" sz="2600" b="1" kern="0" dirty="0" smtClean="0">
                <a:latin typeface="Arial"/>
                <a:cs typeface="Arial"/>
              </a:rPr>
            </a:br>
            <a:r>
              <a:rPr lang="en-US" sz="2600" b="1" kern="0" dirty="0" smtClean="0">
                <a:latin typeface="Arial"/>
                <a:cs typeface="Arial"/>
              </a:rPr>
              <a:t>March 22, 2013</a:t>
            </a:r>
          </a:p>
        </p:txBody>
      </p:sp>
      <p:pic>
        <p:nvPicPr>
          <p:cNvPr id="2847752" name="Picture 8" descr="https://cdsweb.cern.ch/record/1459463/files/Fig1-gammagamma_run194108_evt564224000_ispy_3d-annotated-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311466"/>
            <a:ext cx="3330222" cy="2095122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</p:pic>
      <p:pic>
        <p:nvPicPr>
          <p:cNvPr id="2847754" name="Picture 10" descr="https://cdsweb.cern.ch/record/1459462/files/eemm_run195099_evt137440354_ispy_3d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3429829"/>
            <a:ext cx="3330222" cy="2111022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1" cstate="print"/>
          <a:srcRect t="5102" r="35240"/>
          <a:stretch>
            <a:fillRect/>
          </a:stretch>
        </p:blipFill>
        <p:spPr bwMode="auto">
          <a:xfrm>
            <a:off x="5813779" y="1236132"/>
            <a:ext cx="4092222" cy="4339915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5813778" y="1223748"/>
            <a:ext cx="4092221" cy="1201867"/>
          </a:xfrm>
          <a:prstGeom prst="rect">
            <a:avLst/>
          </a:prstGeom>
          <a:solidFill>
            <a:srgbClr val="010553">
              <a:alpha val="78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lnSpc>
                <a:spcPct val="90000"/>
              </a:lnSpc>
              <a:spcAft>
                <a:spcPts val="600"/>
              </a:spcAft>
              <a:buClr>
                <a:srgbClr val="F8E93F"/>
              </a:buClr>
              <a:buFont typeface="Wingdings" pitchFamily="2" charset="2"/>
              <a:buChar char="r"/>
            </a:pPr>
            <a:r>
              <a:rPr lang="en-US" sz="2000" b="1" i="1" dirty="0" smtClean="0">
                <a:solidFill>
                  <a:srgbClr val="FFFFFF"/>
                </a:solidFill>
                <a:latin typeface="Helvetica" pitchFamily="1" charset="0"/>
              </a:rPr>
              <a:t>  </a:t>
            </a:r>
            <a:r>
              <a:rPr lang="en-US" sz="2300" b="1" i="1" dirty="0" smtClean="0">
                <a:solidFill>
                  <a:srgbClr val="FFFFFF"/>
                </a:solidFill>
                <a:latin typeface="Helvetica" pitchFamily="1" charset="0"/>
              </a:rPr>
              <a:t>A 48 Year Search</a:t>
            </a:r>
          </a:p>
          <a:p>
            <a:pPr algn="l" eaLnBrk="0" hangingPunct="0">
              <a:lnSpc>
                <a:spcPct val="90000"/>
              </a:lnSpc>
              <a:spcAft>
                <a:spcPts val="600"/>
              </a:spcAft>
              <a:buClr>
                <a:srgbClr val="F8E93F"/>
              </a:buClr>
              <a:buFont typeface="Wingdings" pitchFamily="2" charset="2"/>
              <a:buChar char="r"/>
            </a:pPr>
            <a:r>
              <a:rPr lang="en-US" sz="2300" b="1" i="1" dirty="0" smtClean="0">
                <a:solidFill>
                  <a:srgbClr val="FFFFFF"/>
                </a:solidFill>
                <a:latin typeface="Helvetica" pitchFamily="1" charset="0"/>
              </a:rPr>
              <a:t>  Observing a New Boson</a:t>
            </a:r>
          </a:p>
          <a:p>
            <a:pPr algn="l" eaLnBrk="0" hangingPunct="0">
              <a:lnSpc>
                <a:spcPct val="90000"/>
              </a:lnSpc>
              <a:spcAft>
                <a:spcPts val="600"/>
              </a:spcAft>
              <a:buClr>
                <a:srgbClr val="F8E93F"/>
              </a:buClr>
              <a:buFont typeface="Wingdings" pitchFamily="2" charset="2"/>
              <a:buChar char="r"/>
            </a:pPr>
            <a:r>
              <a:rPr lang="en-US" sz="2300" b="1" i="1" dirty="0" smtClean="0">
                <a:solidFill>
                  <a:srgbClr val="FFFFFF"/>
                </a:solidFill>
                <a:latin typeface="Helvetica" pitchFamily="1" charset="0"/>
              </a:rPr>
              <a:t>  A Gateway </a:t>
            </a:r>
          </a:p>
        </p:txBody>
      </p:sp>
      <p:pic>
        <p:nvPicPr>
          <p:cNvPr id="26" name="Picture 3" descr="6"/>
          <p:cNvPicPr>
            <a:picLocks noChangeAspect="1" noChangeArrowheads="1"/>
          </p:cNvPicPr>
          <p:nvPr/>
        </p:nvPicPr>
        <p:blipFill>
          <a:blip r:embed="rId12" cstate="print"/>
          <a:srcRect l="10840" t="48182" r="10840" b="9091"/>
          <a:stretch>
            <a:fillRect/>
          </a:stretch>
        </p:blipFill>
        <p:spPr bwMode="auto">
          <a:xfrm>
            <a:off x="3360216" y="3384673"/>
            <a:ext cx="2419695" cy="2181283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4" name="Picture 2" descr="20080905_160s"/>
          <p:cNvPicPr>
            <a:picLocks noChangeAspect="1" noChangeArrowheads="1"/>
          </p:cNvPicPr>
          <p:nvPr/>
        </p:nvPicPr>
        <p:blipFill>
          <a:blip r:embed="rId13" cstate="print"/>
          <a:srcRect t="4511" r="36000"/>
          <a:stretch>
            <a:fillRect/>
          </a:stretch>
        </p:blipFill>
        <p:spPr bwMode="auto">
          <a:xfrm>
            <a:off x="3364501" y="1298222"/>
            <a:ext cx="2426697" cy="2126296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10257" name="TextBox 7"/>
          <p:cNvSpPr txBox="1">
            <a:spLocks noChangeArrowheads="1"/>
          </p:cNvSpPr>
          <p:nvPr/>
        </p:nvSpPr>
        <p:spPr bwMode="auto">
          <a:xfrm>
            <a:off x="6557213" y="4711358"/>
            <a:ext cx="3122645" cy="873316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b="1" dirty="0">
                <a:solidFill>
                  <a:srgbClr val="FFFFFA"/>
                </a:solidFill>
                <a:latin typeface="Helvetica" pitchFamily="1" charset="0"/>
              </a:rPr>
              <a:t>Opening </a:t>
            </a:r>
            <a:r>
              <a:rPr lang="en-US" b="1" dirty="0" smtClean="0">
                <a:solidFill>
                  <a:srgbClr val="FFFFFA"/>
                </a:solidFill>
                <a:latin typeface="Helvetica" pitchFamily="1" charset="0"/>
              </a:rPr>
              <a:t>a </a:t>
            </a:r>
            <a:r>
              <a:rPr lang="en-US" b="1" dirty="0">
                <a:solidFill>
                  <a:srgbClr val="FFFFFA"/>
                </a:solidFill>
                <a:latin typeface="Helvetica" pitchFamily="1" charset="0"/>
              </a:rPr>
              <a:t>New Era </a:t>
            </a:r>
            <a:r>
              <a:rPr lang="en-US" b="1" dirty="0" smtClean="0">
                <a:solidFill>
                  <a:srgbClr val="FFFFFA"/>
                </a:solidFill>
                <a:latin typeface="Helvetica" pitchFamily="1" charset="0"/>
              </a:rPr>
              <a:t/>
            </a:r>
            <a:br>
              <a:rPr lang="en-US" b="1" dirty="0" smtClean="0">
                <a:solidFill>
                  <a:srgbClr val="FFFFFA"/>
                </a:solidFill>
                <a:latin typeface="Helvetica" pitchFamily="1" charset="0"/>
              </a:rPr>
            </a:br>
            <a:r>
              <a:rPr lang="en-US" b="1" dirty="0" smtClean="0">
                <a:solidFill>
                  <a:srgbClr val="FFFFFA"/>
                </a:solidFill>
                <a:latin typeface="Helvetica" pitchFamily="1" charset="0"/>
              </a:rPr>
              <a:t>of Physics</a:t>
            </a:r>
            <a:endParaRPr lang="en-US" b="1" dirty="0">
              <a:solidFill>
                <a:srgbClr val="FFFFFA"/>
              </a:solidFill>
              <a:latin typeface="Helvetica" pitchFamily="1" charset="0"/>
            </a:endParaRPr>
          </a:p>
        </p:txBody>
      </p:sp>
      <p:pic>
        <p:nvPicPr>
          <p:cNvPr id="20" name="Picture 19" descr="vertices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5549841"/>
            <a:ext cx="2788025" cy="1308159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6589058" y="7317628"/>
            <a:ext cx="78554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AAAAAA">
                    <a:lumMod val="75000"/>
                  </a:srgbClr>
                </a:solidFill>
              </a:rPr>
              <a:t>Raw </a:t>
            </a:r>
            <a:r>
              <a:rPr lang="en-US" sz="2000" i="1" dirty="0" smtClean="0">
                <a:solidFill>
                  <a:srgbClr val="AAAAAA">
                    <a:lumMod val="75000"/>
                  </a:srgbClr>
                </a:solidFill>
                <a:latin typeface="Symbol" charset="2"/>
                <a:cs typeface="Symbol" charset="2"/>
              </a:rPr>
              <a:t>S</a:t>
            </a:r>
            <a:r>
              <a:rPr lang="en-US" sz="2000" i="1" dirty="0" smtClean="0">
                <a:solidFill>
                  <a:srgbClr val="AAAAAA">
                    <a:lumMod val="75000"/>
                  </a:srgbClr>
                </a:solidFill>
              </a:rPr>
              <a:t>E</a:t>
            </a:r>
            <a:r>
              <a:rPr lang="en-US" sz="2000" i="1" baseline="-25000" dirty="0" smtClean="0">
                <a:solidFill>
                  <a:srgbClr val="AAAAAA">
                    <a:lumMod val="75000"/>
                  </a:srgbClr>
                </a:solidFill>
              </a:rPr>
              <a:t>T</a:t>
            </a:r>
            <a:r>
              <a:rPr lang="en-US" sz="2000" i="1" dirty="0" smtClean="0">
                <a:solidFill>
                  <a:srgbClr val="AAAAAA">
                    <a:lumMod val="75000"/>
                  </a:srgbClr>
                </a:solidFill>
              </a:rPr>
              <a:t>~2 TeV</a:t>
            </a:r>
          </a:p>
          <a:p>
            <a:r>
              <a:rPr lang="en-US" sz="2000" i="1" dirty="0" smtClean="0">
                <a:solidFill>
                  <a:srgbClr val="AAAAAA">
                    <a:lumMod val="75000"/>
                  </a:srgbClr>
                </a:solidFill>
              </a:rPr>
              <a:t>14 jets with E</a:t>
            </a:r>
            <a:r>
              <a:rPr lang="en-US" sz="2000" i="1" baseline="-25000" dirty="0" smtClean="0">
                <a:solidFill>
                  <a:srgbClr val="AAAAAA">
                    <a:lumMod val="75000"/>
                  </a:srgbClr>
                </a:solidFill>
              </a:rPr>
              <a:t>T</a:t>
            </a:r>
            <a:r>
              <a:rPr lang="en-US" sz="2000" i="1" dirty="0" smtClean="0">
                <a:solidFill>
                  <a:srgbClr val="AAAAAA">
                    <a:lumMod val="75000"/>
                  </a:srgbClr>
                </a:solidFill>
              </a:rPr>
              <a:t>&gt;40</a:t>
            </a:r>
          </a:p>
          <a:p>
            <a:r>
              <a:rPr lang="en-US" sz="2000" i="1" dirty="0" smtClean="0">
                <a:solidFill>
                  <a:srgbClr val="AAAAAA">
                    <a:lumMod val="75000"/>
                  </a:srgbClr>
                </a:solidFill>
              </a:rPr>
              <a:t>Estimated  PU~50</a:t>
            </a:r>
            <a:endParaRPr lang="en-US" sz="2000" i="1" dirty="0">
              <a:solidFill>
                <a:srgbClr val="AAAAAA">
                  <a:lumMod val="75000"/>
                </a:srgbClr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" y="5557371"/>
            <a:ext cx="2779058" cy="338554"/>
          </a:xfrm>
          <a:prstGeom prst="rect">
            <a:avLst/>
          </a:prstGeom>
          <a:solidFill>
            <a:srgbClr val="000058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 ~50 Vertices, 14 Jets, 2 </a:t>
            </a:r>
            <a:r>
              <a:rPr lang="en-US" sz="1600" b="1" dirty="0" err="1" smtClean="0">
                <a:solidFill>
                  <a:srgbClr val="FFFFFF"/>
                </a:solidFill>
              </a:rPr>
              <a:t>TeV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18843" y="-1"/>
            <a:ext cx="1687158" cy="121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824346" y="93807"/>
            <a:ext cx="8532090" cy="114300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4000" dirty="0" smtClean="0"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z="4000" dirty="0" smtClean="0">
                <a:solidFill>
                  <a:srgbClr val="FFEB11"/>
                </a:solidFill>
                <a:latin typeface="Arial" charset="0"/>
                <a:ea typeface="ＭＳ Ｐゴシック" charset="0"/>
                <a:cs typeface="ＭＳ Ｐゴシック" charset="0"/>
              </a:rPr>
              <a:t>CMS Higgs Search Channels </a:t>
            </a:r>
            <a:br>
              <a:rPr lang="en-US" sz="4000" dirty="0" smtClean="0">
                <a:solidFill>
                  <a:srgbClr val="FFEB1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4000" dirty="0" smtClean="0"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z="3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Updates on a New Boson</a:t>
            </a:r>
            <a:endParaRPr lang="en-US" sz="28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178" y="271115"/>
            <a:ext cx="833421" cy="78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868921" y="1241404"/>
          <a:ext cx="1695703" cy="346420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95703"/>
              </a:tblGrid>
              <a:tr h="772405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err="1" smtClean="0">
                          <a:solidFill>
                            <a:srgbClr val="00003C"/>
                          </a:solidFill>
                        </a:rPr>
                        <a:t>m</a:t>
                      </a:r>
                      <a:r>
                        <a:rPr lang="en-US" sz="2200" baseline="-25000" dirty="0" err="1" smtClean="0">
                          <a:solidFill>
                            <a:srgbClr val="00003C"/>
                          </a:solidFill>
                        </a:rPr>
                        <a:t>H</a:t>
                      </a:r>
                      <a:r>
                        <a:rPr lang="en-US" sz="2200" dirty="0" smtClean="0">
                          <a:solidFill>
                            <a:srgbClr val="00003C"/>
                          </a:solidFill>
                        </a:rPr>
                        <a:t> resolution</a:t>
                      </a:r>
                      <a:endParaRPr lang="en-US" sz="2200" dirty="0">
                        <a:solidFill>
                          <a:srgbClr val="00003C"/>
                        </a:solidFill>
                      </a:endParaRPr>
                    </a:p>
                  </a:txBody>
                  <a:tcPr/>
                </a:tc>
              </a:tr>
              <a:tr h="608088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rgbClr val="000066"/>
                          </a:solidFill>
                        </a:rPr>
                        <a:t>1-2%</a:t>
                      </a:r>
                      <a:endParaRPr lang="en-US" sz="2200" b="1" dirty="0">
                        <a:solidFill>
                          <a:srgbClr val="000066"/>
                        </a:solidFill>
                      </a:endParaRPr>
                    </a:p>
                  </a:txBody>
                  <a:tcPr anchor="ctr">
                    <a:solidFill>
                      <a:srgbClr val="D1F4FF"/>
                    </a:solidFill>
                  </a:tcPr>
                </a:tc>
              </a:tr>
              <a:tr h="4319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solidFill>
                            <a:srgbClr val="000066"/>
                          </a:solidFill>
                        </a:rPr>
                        <a:t>1-2%</a:t>
                      </a:r>
                    </a:p>
                  </a:txBody>
                  <a:tcPr anchor="ctr"/>
                </a:tc>
              </a:tr>
              <a:tr h="61716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rgbClr val="000066"/>
                          </a:solidFill>
                        </a:rPr>
                        <a:t>20%</a:t>
                      </a:r>
                      <a:endParaRPr lang="en-US" sz="2200" b="1" dirty="0">
                        <a:solidFill>
                          <a:srgbClr val="000066"/>
                        </a:solidFill>
                      </a:endParaRPr>
                    </a:p>
                  </a:txBody>
                  <a:tcPr anchor="ctr">
                    <a:solidFill>
                      <a:srgbClr val="D1F4FF"/>
                    </a:solidFill>
                  </a:tcPr>
                </a:tc>
              </a:tr>
              <a:tr h="602005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rgbClr val="000066"/>
                          </a:solidFill>
                        </a:rPr>
                        <a:t>15-20%</a:t>
                      </a:r>
                      <a:endParaRPr lang="en-US" sz="2200" b="1" dirty="0">
                        <a:solidFill>
                          <a:srgbClr val="000066"/>
                        </a:solidFill>
                      </a:endParaRPr>
                    </a:p>
                  </a:txBody>
                  <a:tcPr anchor="ctr"/>
                </a:tc>
              </a:tr>
              <a:tr h="43254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rgbClr val="000066"/>
                          </a:solidFill>
                        </a:rPr>
                        <a:t>10%</a:t>
                      </a:r>
                      <a:endParaRPr lang="en-US" sz="2200" b="1" dirty="0">
                        <a:solidFill>
                          <a:srgbClr val="000066"/>
                        </a:solidFill>
                      </a:endParaRPr>
                    </a:p>
                  </a:txBody>
                  <a:tcPr anchor="ctr">
                    <a:solidFill>
                      <a:srgbClr val="D1F4FF"/>
                    </a:solidFill>
                  </a:tcPr>
                </a:tc>
              </a:tr>
            </a:tbl>
          </a:graphicData>
        </a:graphic>
      </p:graphicFrame>
      <p:pic>
        <p:nvPicPr>
          <p:cNvPr id="5853185" name="Picture 1"/>
          <p:cNvPicPr>
            <a:picLocks noChangeAspect="1" noChangeArrowheads="1"/>
          </p:cNvPicPr>
          <p:nvPr/>
        </p:nvPicPr>
        <p:blipFill>
          <a:blip r:embed="rId4" cstate="print">
            <a:lum bright="-12000" contrast="18000"/>
          </a:blip>
          <a:srcRect t="1882" r="1160" b="1882"/>
          <a:stretch>
            <a:fillRect/>
          </a:stretch>
        </p:blipFill>
        <p:spPr bwMode="auto">
          <a:xfrm>
            <a:off x="409241" y="1260390"/>
            <a:ext cx="7471076" cy="3377514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26" name="Content Placeholder 2"/>
          <p:cNvSpPr txBox="1">
            <a:spLocks/>
          </p:cNvSpPr>
          <p:nvPr/>
        </p:nvSpPr>
        <p:spPr>
          <a:xfrm>
            <a:off x="432041" y="5118053"/>
            <a:ext cx="9156110" cy="1448000"/>
          </a:xfrm>
          <a:prstGeom prst="rect">
            <a:avLst/>
          </a:prstGeom>
          <a:solidFill>
            <a:srgbClr val="080541"/>
          </a:solidFill>
          <a:ln w="25400">
            <a:solidFill>
              <a:srgbClr val="FFE311"/>
            </a:solidFill>
          </a:ln>
        </p:spPr>
        <p:txBody>
          <a:bodyPr bIns="91440" anchor="ctr" anchorCtr="0">
            <a:noAutofit/>
          </a:bodyPr>
          <a:lstStyle/>
          <a:p>
            <a:pPr marL="684213" indent="-284163" algn="l" eaLnBrk="0" hangingPunct="0">
              <a:spcBef>
                <a:spcPts val="0"/>
              </a:spcBef>
              <a:spcAft>
                <a:spcPts val="0"/>
              </a:spcAft>
              <a:buClr>
                <a:srgbClr val="FFF200"/>
              </a:buClr>
              <a:buFont typeface="Wingdings" pitchFamily="2" charset="2"/>
              <a:buChar char="­"/>
              <a:tabLst>
                <a:tab pos="744538" algn="l"/>
              </a:tabLst>
            </a:pPr>
            <a:r>
              <a:rPr lang="en-US" sz="2200" b="1" i="1" kern="0" dirty="0" smtClean="0">
                <a:latin typeface="Arial"/>
              </a:rPr>
              <a:t>New Updates (Low Mass):</a:t>
            </a:r>
            <a:r>
              <a:rPr lang="en-US" sz="2200" b="1" i="1" kern="0" dirty="0" smtClean="0">
                <a:solidFill>
                  <a:srgbClr val="FFF011"/>
                </a:solidFill>
                <a:latin typeface="Arial"/>
              </a:rPr>
              <a:t> </a:t>
            </a:r>
            <a:r>
              <a:rPr lang="en-US" sz="2200" b="1" i="1" kern="0" dirty="0" smtClean="0">
                <a:solidFill>
                  <a:srgbClr val="7DFFFF"/>
                </a:solidFill>
                <a:latin typeface="Arial"/>
              </a:rPr>
              <a:t>W/Z + H </a:t>
            </a:r>
            <a:r>
              <a:rPr lang="en-US" sz="2200" b="1" i="1" kern="0" dirty="0" smtClean="0">
                <a:solidFill>
                  <a:srgbClr val="7DFFFF"/>
                </a:solidFill>
                <a:sym typeface="Wingdings 3"/>
              </a:rPr>
              <a:t> W</a:t>
            </a:r>
            <a:r>
              <a:rPr lang="en-US" sz="2200" b="1" i="1" kern="0" dirty="0" smtClean="0">
                <a:solidFill>
                  <a:srgbClr val="7DFFFF"/>
                </a:solidFill>
                <a:latin typeface="Arial"/>
              </a:rPr>
              <a:t>WW </a:t>
            </a:r>
            <a:r>
              <a:rPr lang="en-US" sz="2200" b="1" i="1" kern="0" dirty="0" smtClean="0">
                <a:solidFill>
                  <a:srgbClr val="7DFFFF"/>
                </a:solidFill>
                <a:sym typeface="Wingdings 3"/>
              </a:rPr>
              <a:t> </a:t>
            </a:r>
            <a:r>
              <a:rPr lang="en-US" sz="2200" b="1" i="1" kern="0" dirty="0" smtClean="0">
                <a:solidFill>
                  <a:srgbClr val="7DFFFF"/>
                </a:solidFill>
                <a:latin typeface="Arial"/>
                <a:sym typeface="Wingdings 3"/>
              </a:rPr>
              <a:t>3</a:t>
            </a:r>
            <a:r>
              <a:rPr lang="en-US" sz="2200" b="1" i="1" kern="0" dirty="0" smtClean="0">
                <a:solidFill>
                  <a:srgbClr val="7DFFFF"/>
                </a:solidFill>
                <a:latin typeface="Arial"/>
              </a:rPr>
              <a:t>l 3</a:t>
            </a:r>
            <a:r>
              <a:rPr lang="en-US" sz="2200" b="1" i="1" kern="0" dirty="0" smtClean="0">
                <a:solidFill>
                  <a:srgbClr val="7DFFFF"/>
                </a:solidFill>
                <a:latin typeface="Symbol" pitchFamily="18" charset="2"/>
              </a:rPr>
              <a:t>n; </a:t>
            </a:r>
            <a:r>
              <a:rPr lang="en-US" sz="2200" b="1" i="1" kern="0" dirty="0" smtClean="0">
                <a:solidFill>
                  <a:srgbClr val="7DFFFF"/>
                </a:solidFill>
                <a:latin typeface="Arial"/>
              </a:rPr>
              <a:t>H </a:t>
            </a:r>
            <a:r>
              <a:rPr lang="en-US" sz="2200" b="1" i="1" kern="0" dirty="0" smtClean="0">
                <a:solidFill>
                  <a:srgbClr val="7DFFFF"/>
                </a:solidFill>
                <a:sym typeface="Wingdings 3"/>
              </a:rPr>
              <a:t> </a:t>
            </a:r>
            <a:r>
              <a:rPr lang="en-US" sz="2200" b="1" i="1" kern="0" dirty="0" err="1" smtClean="0">
                <a:solidFill>
                  <a:srgbClr val="7DFFFF"/>
                </a:solidFill>
                <a:sym typeface="Wingdings 3"/>
              </a:rPr>
              <a:t>Z</a:t>
            </a:r>
            <a:r>
              <a:rPr lang="en-US" sz="2200" b="1" i="1" kern="0" dirty="0" err="1" smtClean="0">
                <a:solidFill>
                  <a:srgbClr val="7DFFFF"/>
                </a:solidFill>
                <a:latin typeface="Symbol" pitchFamily="18" charset="2"/>
                <a:sym typeface="Wingdings 3"/>
              </a:rPr>
              <a:t>g</a:t>
            </a:r>
            <a:endParaRPr lang="en-US" sz="2200" b="1" i="1" kern="0" dirty="0" smtClean="0">
              <a:solidFill>
                <a:srgbClr val="7DFFFF"/>
              </a:solidFill>
              <a:latin typeface="Symbol" pitchFamily="18" charset="2"/>
              <a:sym typeface="Wingdings 3"/>
            </a:endParaRPr>
          </a:p>
          <a:p>
            <a:pPr marL="684213" indent="-284163" algn="l" eaLnBrk="0" hangingPunct="0">
              <a:spcBef>
                <a:spcPts val="0"/>
              </a:spcBef>
              <a:spcAft>
                <a:spcPts val="0"/>
              </a:spcAft>
              <a:buClr>
                <a:srgbClr val="FFF200"/>
              </a:buClr>
              <a:buFont typeface="Wingdings" pitchFamily="2" charset="2"/>
              <a:buChar char="­"/>
              <a:tabLst>
                <a:tab pos="744538" algn="l"/>
              </a:tabLst>
            </a:pPr>
            <a:r>
              <a:rPr lang="en-US" sz="2200" b="1" i="1" kern="0" dirty="0" smtClean="0">
                <a:latin typeface="Arial"/>
                <a:sym typeface="Wingdings 3"/>
              </a:rPr>
              <a:t>N</a:t>
            </a:r>
            <a:r>
              <a:rPr lang="en-US" sz="2200" b="1" i="1" kern="0" dirty="0" smtClean="0">
                <a:latin typeface="Arial"/>
              </a:rPr>
              <a:t>ew Update (High Mass):  </a:t>
            </a:r>
            <a:r>
              <a:rPr lang="en-US" sz="2200" b="1" i="1" kern="0" dirty="0" smtClean="0">
                <a:solidFill>
                  <a:srgbClr val="7DFFFF"/>
                </a:solidFill>
                <a:latin typeface="Arial"/>
              </a:rPr>
              <a:t>H </a:t>
            </a:r>
            <a:r>
              <a:rPr lang="en-US" sz="2200" b="1" i="1" kern="0" dirty="0" smtClean="0">
                <a:solidFill>
                  <a:srgbClr val="7DFFFF"/>
                </a:solidFill>
                <a:sym typeface="Wingdings 3"/>
              </a:rPr>
              <a:t> ZZ </a:t>
            </a:r>
            <a:r>
              <a:rPr lang="en-US" sz="2200" b="1" i="1" dirty="0" smtClean="0">
                <a:solidFill>
                  <a:srgbClr val="7DFFFF"/>
                </a:solidFill>
              </a:rPr>
              <a:t>2l2</a:t>
            </a:r>
            <a:r>
              <a:rPr lang="en-US" sz="2200" b="1" i="1" dirty="0" smtClean="0">
                <a:solidFill>
                  <a:srgbClr val="7DFFFF"/>
                </a:solidFill>
                <a:latin typeface="Symbol" pitchFamily="18" charset="2"/>
              </a:rPr>
              <a:t>t</a:t>
            </a:r>
            <a:r>
              <a:rPr lang="en-US" sz="2200" b="1" i="1" kern="0" dirty="0" smtClean="0">
                <a:solidFill>
                  <a:srgbClr val="7DFFFF"/>
                </a:solidFill>
              </a:rPr>
              <a:t> </a:t>
            </a:r>
            <a:r>
              <a:rPr lang="en-US" sz="2200" b="1" i="1" kern="0" dirty="0" smtClean="0"/>
              <a:t>(high sensitivity)</a:t>
            </a:r>
            <a:br>
              <a:rPr lang="en-US" sz="2200" b="1" i="1" kern="0" dirty="0" smtClean="0"/>
            </a:br>
            <a:r>
              <a:rPr lang="en-US" sz="2200" b="1" kern="0" dirty="0" smtClean="0"/>
              <a:t>High Mass Modes: </a:t>
            </a:r>
            <a:r>
              <a:rPr lang="en-US" sz="2200" b="1" kern="0" dirty="0" smtClean="0">
                <a:solidFill>
                  <a:srgbClr val="FFFF00"/>
                </a:solidFill>
              </a:rPr>
              <a:t>ZZ </a:t>
            </a:r>
            <a:r>
              <a:rPr lang="en-US" sz="2200" b="1" kern="0" dirty="0" smtClean="0">
                <a:solidFill>
                  <a:srgbClr val="FFFF00"/>
                </a:solidFill>
                <a:sym typeface="Wingdings 3"/>
              </a:rPr>
              <a:t> </a:t>
            </a:r>
            <a:r>
              <a:rPr lang="en-US" sz="2200" b="1" kern="0" dirty="0" smtClean="0">
                <a:solidFill>
                  <a:srgbClr val="FFFF00"/>
                </a:solidFill>
              </a:rPr>
              <a:t>2l 2</a:t>
            </a:r>
            <a:r>
              <a:rPr lang="en-US" sz="2200" b="1" kern="0" dirty="0" smtClean="0">
                <a:solidFill>
                  <a:srgbClr val="FFFF00"/>
                </a:solidFill>
                <a:latin typeface="Symbol" pitchFamily="18" charset="2"/>
              </a:rPr>
              <a:t>n</a:t>
            </a:r>
            <a:r>
              <a:rPr lang="en-US" sz="2200" b="1" kern="0" dirty="0" smtClean="0">
                <a:solidFill>
                  <a:srgbClr val="FFFF00"/>
                </a:solidFill>
              </a:rPr>
              <a:t>; ZZ </a:t>
            </a:r>
            <a:r>
              <a:rPr lang="en-US" sz="2200" b="1" kern="0" dirty="0" smtClean="0">
                <a:solidFill>
                  <a:srgbClr val="FFFF00"/>
                </a:solidFill>
                <a:sym typeface="Wingdings 3"/>
              </a:rPr>
              <a:t> </a:t>
            </a:r>
            <a:r>
              <a:rPr lang="en-US" sz="2200" b="1" kern="0" dirty="0" err="1" smtClean="0">
                <a:solidFill>
                  <a:srgbClr val="FFFF00"/>
                </a:solidFill>
              </a:rPr>
              <a:t>qq</a:t>
            </a:r>
            <a:r>
              <a:rPr lang="en-US" sz="2200" b="1" kern="0" dirty="0" smtClean="0">
                <a:solidFill>
                  <a:srgbClr val="FFFF00"/>
                </a:solidFill>
                <a:sym typeface="Symbol"/>
              </a:rPr>
              <a:t></a:t>
            </a:r>
            <a:r>
              <a:rPr lang="en-US" sz="2200" b="1" kern="0" dirty="0" smtClean="0">
                <a:solidFill>
                  <a:srgbClr val="FFFF00"/>
                </a:solidFill>
              </a:rPr>
              <a:t> 2l; WW </a:t>
            </a:r>
            <a:r>
              <a:rPr lang="en-US" sz="2200" b="1" kern="0" dirty="0" smtClean="0">
                <a:solidFill>
                  <a:srgbClr val="FFFF00"/>
                </a:solidFill>
                <a:sym typeface="Wingdings 3"/>
              </a:rPr>
              <a:t> </a:t>
            </a:r>
            <a:r>
              <a:rPr lang="en-US" sz="2200" b="1" kern="0" dirty="0" err="1" smtClean="0">
                <a:solidFill>
                  <a:srgbClr val="FFFF00"/>
                </a:solidFill>
              </a:rPr>
              <a:t>qq</a:t>
            </a:r>
            <a:r>
              <a:rPr lang="en-US" sz="2200" b="1" kern="0" dirty="0" smtClean="0">
                <a:solidFill>
                  <a:srgbClr val="FFFF00"/>
                </a:solidFill>
                <a:sym typeface="Symbol"/>
              </a:rPr>
              <a:t></a:t>
            </a:r>
            <a:r>
              <a:rPr lang="en-US" sz="2200" b="1" kern="0" dirty="0" smtClean="0">
                <a:solidFill>
                  <a:srgbClr val="FFFF00"/>
                </a:solidFill>
              </a:rPr>
              <a:t> </a:t>
            </a:r>
            <a:r>
              <a:rPr lang="en-US" sz="2200" b="1" kern="0" dirty="0" err="1" smtClean="0">
                <a:solidFill>
                  <a:srgbClr val="FFFF00"/>
                </a:solidFill>
              </a:rPr>
              <a:t>l</a:t>
            </a:r>
            <a:r>
              <a:rPr lang="en-US" sz="2200" b="1" kern="0" dirty="0" err="1" smtClean="0">
                <a:solidFill>
                  <a:srgbClr val="FFFF00"/>
                </a:solidFill>
                <a:latin typeface="Symbol" pitchFamily="18" charset="2"/>
              </a:rPr>
              <a:t>n</a:t>
            </a:r>
            <a:r>
              <a:rPr lang="en-US" sz="2200" b="1" kern="0" dirty="0" smtClean="0">
                <a:solidFill>
                  <a:srgbClr val="FFFF00"/>
                </a:solidFill>
              </a:rPr>
              <a:t>  </a:t>
            </a:r>
            <a:r>
              <a:rPr lang="en-US" sz="2200" b="1" kern="0" dirty="0" smtClean="0"/>
              <a:t/>
            </a:r>
            <a:br>
              <a:rPr lang="en-US" sz="2200" b="1" kern="0" dirty="0" smtClean="0"/>
            </a:br>
            <a:r>
              <a:rPr lang="en-US" sz="2200" b="1" kern="0" dirty="0" smtClean="0"/>
              <a:t>Other </a:t>
            </a:r>
            <a:r>
              <a:rPr lang="en-US" sz="2200" b="1" kern="0" dirty="0" smtClean="0">
                <a:latin typeface="+mj-lt"/>
              </a:rPr>
              <a:t>Low Mass Modes: </a:t>
            </a:r>
            <a:r>
              <a:rPr lang="en-US" sz="2200" b="1" kern="0" dirty="0" smtClean="0">
                <a:solidFill>
                  <a:srgbClr val="FFFF00"/>
                </a:solidFill>
                <a:latin typeface="+mj-lt"/>
              </a:rPr>
              <a:t>WH + ZH</a:t>
            </a:r>
            <a:r>
              <a:rPr lang="en-US" sz="2200" b="1" kern="0" dirty="0" smtClean="0">
                <a:solidFill>
                  <a:srgbClr val="FFFF00"/>
                </a:solidFill>
                <a:sym typeface="Wingdings 3"/>
              </a:rPr>
              <a:t>  </a:t>
            </a:r>
            <a:r>
              <a:rPr lang="en-US" sz="2200" b="1" kern="0" dirty="0" err="1" smtClean="0">
                <a:solidFill>
                  <a:srgbClr val="FFFF00"/>
                </a:solidFill>
                <a:latin typeface="+mj-lt"/>
              </a:rPr>
              <a:t>qq</a:t>
            </a:r>
            <a:r>
              <a:rPr lang="en-US" sz="2200" b="1" kern="0" dirty="0" smtClean="0">
                <a:solidFill>
                  <a:srgbClr val="FFFF00"/>
                </a:solidFill>
                <a:latin typeface="+mj-lt"/>
                <a:sym typeface="Symbol"/>
              </a:rPr>
              <a:t></a:t>
            </a:r>
            <a:r>
              <a:rPr lang="en-US" sz="2200" b="1" kern="0" dirty="0" smtClean="0">
                <a:solidFill>
                  <a:srgbClr val="FFFF00"/>
                </a:solidFill>
                <a:latin typeface="+mj-lt"/>
              </a:rPr>
              <a:t> 2l 2</a:t>
            </a:r>
            <a:r>
              <a:rPr lang="en-US" sz="2200" b="1" kern="0" dirty="0" smtClean="0">
                <a:solidFill>
                  <a:srgbClr val="FFFF00"/>
                </a:solidFill>
                <a:latin typeface="Symbol" pitchFamily="18" charset="2"/>
              </a:rPr>
              <a:t>n</a:t>
            </a:r>
            <a:endParaRPr lang="en-US" sz="2200" b="1" kern="0" dirty="0" smtClean="0">
              <a:solidFill>
                <a:srgbClr val="FFFF00"/>
              </a:solidFill>
              <a:latin typeface="Symbol" pitchFamily="18" charset="2"/>
              <a:sym typeface="Wingding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73429" y="614856"/>
            <a:ext cx="2605314" cy="566309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700" b="1" dirty="0" smtClean="0">
                <a:solidFill>
                  <a:srgbClr val="FFFFFF"/>
                </a:solidFill>
                <a:ea typeface="MS PGothic" pitchFamily="34" charset="-128"/>
              </a:rPr>
              <a:t>CMS-HIG-12-028 (HCP);</a:t>
            </a:r>
            <a:br>
              <a:rPr lang="en-US" sz="1700" b="1" dirty="0" smtClean="0">
                <a:solidFill>
                  <a:srgbClr val="FFFFFF"/>
                </a:solidFill>
                <a:ea typeface="MS PGothic" pitchFamily="34" charset="-128"/>
              </a:rPr>
            </a:br>
            <a:r>
              <a:rPr lang="en-US" sz="1700" b="1" dirty="0" smtClean="0">
                <a:solidFill>
                  <a:srgbClr val="FFFFFF"/>
                </a:solidFill>
                <a:ea typeface="MS PGothic" pitchFamily="34" charset="-128"/>
              </a:rPr>
              <a:t>13-001 Through 009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4919133" y="1278467"/>
            <a:ext cx="1134534" cy="3369733"/>
          </a:xfrm>
          <a:prstGeom prst="rect">
            <a:avLst/>
          </a:prstGeom>
          <a:noFill/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0400" y="2130335"/>
            <a:ext cx="830580" cy="388619"/>
          </a:xfrm>
          <a:prstGeom prst="rect">
            <a:avLst/>
          </a:prstGeom>
          <a:solidFill>
            <a:schemeClr val="tx1"/>
          </a:solidFill>
        </p:spPr>
        <p:txBody>
          <a:bodyPr wrap="square" lIns="0" rIns="0" rtlCol="0">
            <a:noAutofit/>
          </a:bodyPr>
          <a:lstStyle/>
          <a:p>
            <a:r>
              <a:rPr lang="en-US" sz="2200" b="1" dirty="0" smtClean="0">
                <a:solidFill>
                  <a:srgbClr val="0000AC"/>
                </a:solidFill>
              </a:rPr>
              <a:t>19.6</a:t>
            </a:r>
            <a:endParaRPr lang="en-US" sz="2200" b="1" dirty="0">
              <a:solidFill>
                <a:srgbClr val="0000A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44906" y="2696226"/>
            <a:ext cx="830580" cy="29640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0000AC"/>
                </a:solidFill>
              </a:rPr>
              <a:t>19.6</a:t>
            </a:r>
            <a:endParaRPr lang="en-US" sz="2200" b="1" dirty="0">
              <a:solidFill>
                <a:srgbClr val="0000A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87540" y="3783874"/>
            <a:ext cx="830580" cy="320040"/>
          </a:xfrm>
          <a:prstGeom prst="rect">
            <a:avLst/>
          </a:prstGeom>
          <a:solidFill>
            <a:schemeClr val="tx1"/>
          </a:solidFill>
        </p:spPr>
        <p:txBody>
          <a:bodyPr wrap="square" lIns="0" rIns="0" rtlCol="0">
            <a:noAutofit/>
          </a:bodyPr>
          <a:lstStyle/>
          <a:p>
            <a:r>
              <a:rPr lang="en-US" sz="2200" b="1" dirty="0" smtClean="0">
                <a:solidFill>
                  <a:srgbClr val="0000AC"/>
                </a:solidFill>
              </a:rPr>
              <a:t>19.4</a:t>
            </a:r>
            <a:endParaRPr lang="en-US" sz="2200" b="1" dirty="0">
              <a:solidFill>
                <a:srgbClr val="0000A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2780" y="3136175"/>
            <a:ext cx="830580" cy="388619"/>
          </a:xfrm>
          <a:prstGeom prst="rect">
            <a:avLst/>
          </a:prstGeom>
          <a:solidFill>
            <a:schemeClr val="tx1"/>
          </a:solidFill>
        </p:spPr>
        <p:txBody>
          <a:bodyPr wrap="square" lIns="0" rIns="0" rtlCol="0">
            <a:noAutofit/>
          </a:bodyPr>
          <a:lstStyle/>
          <a:p>
            <a:r>
              <a:rPr lang="en-US" sz="2200" b="1" dirty="0" smtClean="0">
                <a:solidFill>
                  <a:srgbClr val="0000AC"/>
                </a:solidFill>
              </a:rPr>
              <a:t>19.5</a:t>
            </a:r>
            <a:endParaRPr lang="en-US" sz="2200" b="1" dirty="0">
              <a:solidFill>
                <a:srgbClr val="0000A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76654" y="4354286"/>
            <a:ext cx="830580" cy="25146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0000AC"/>
                </a:solidFill>
              </a:rPr>
              <a:t>12</a:t>
            </a:r>
            <a:endParaRPr lang="en-US" sz="2200" b="1" dirty="0">
              <a:solidFill>
                <a:srgbClr val="0000A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48058" y="2693349"/>
            <a:ext cx="1230271" cy="29640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0000AC"/>
                </a:solidFill>
              </a:rPr>
              <a:t>110-1000</a:t>
            </a:r>
            <a:endParaRPr lang="en-US" sz="2200" b="1" dirty="0">
              <a:solidFill>
                <a:srgbClr val="0000A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05510" y="2681849"/>
            <a:ext cx="1624224" cy="29640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0000AC"/>
                </a:solidFill>
              </a:rPr>
              <a:t>4l and  </a:t>
            </a:r>
            <a:r>
              <a:rPr lang="en-US" sz="2200" b="1" i="1" dirty="0" smtClean="0">
                <a:solidFill>
                  <a:srgbClr val="800000"/>
                </a:solidFill>
              </a:rPr>
              <a:t>2l2</a:t>
            </a:r>
            <a:r>
              <a:rPr lang="en-US" b="1" i="1" dirty="0" smtClean="0">
                <a:solidFill>
                  <a:srgbClr val="800000"/>
                </a:solidFill>
                <a:latin typeface="Symbol" pitchFamily="18" charset="2"/>
              </a:rPr>
              <a:t>t</a:t>
            </a:r>
            <a:endParaRPr lang="en-US" sz="2200" b="1" i="1" dirty="0">
              <a:solidFill>
                <a:srgbClr val="800000"/>
              </a:solidFill>
              <a:latin typeface="Symbol" pitchFamily="18" charset="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54674" y="2229769"/>
            <a:ext cx="465993" cy="30872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0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2000" b="1" dirty="0" smtClean="0">
                <a:solidFill>
                  <a:srgbClr val="800000"/>
                </a:solidFill>
                <a:sym typeface="Wingdings"/>
              </a:rPr>
              <a:t></a:t>
            </a:r>
            <a:endParaRPr lang="it-CH" sz="3200" b="1" dirty="0">
              <a:solidFill>
                <a:srgbClr val="80000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67795" y="3151234"/>
            <a:ext cx="465993" cy="30872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0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2000" b="1" dirty="0" smtClean="0">
                <a:solidFill>
                  <a:srgbClr val="800000"/>
                </a:solidFill>
                <a:sym typeface="Wingdings"/>
              </a:rPr>
              <a:t></a:t>
            </a:r>
            <a:endParaRPr lang="it-CH" sz="3200" b="1" dirty="0">
              <a:solidFill>
                <a:srgbClr val="80000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68804" y="2667793"/>
            <a:ext cx="465993" cy="30872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0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2000" b="1" dirty="0" smtClean="0">
                <a:solidFill>
                  <a:srgbClr val="800000"/>
                </a:solidFill>
                <a:sym typeface="Wingdings"/>
              </a:rPr>
              <a:t></a:t>
            </a:r>
            <a:endParaRPr lang="it-CH" sz="3200" b="1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5728" y="1888960"/>
            <a:ext cx="987068" cy="36979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b="1" dirty="0" smtClean="0">
                <a:solidFill>
                  <a:srgbClr val="800000"/>
                </a:solidFill>
              </a:rPr>
              <a:t>High Sensitivity</a:t>
            </a:r>
            <a:endParaRPr lang="en-US" sz="1400" b="1" dirty="0">
              <a:solidFill>
                <a:srgbClr val="800000"/>
              </a:solidFill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396676" y="4669681"/>
            <a:ext cx="9160717" cy="435694"/>
          </a:xfrm>
          <a:prstGeom prst="rect">
            <a:avLst/>
          </a:prstGeom>
          <a:solidFill>
            <a:srgbClr val="080541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33363" indent="-233363" eaLnBrk="0" hangingPunct="0">
              <a:lnSpc>
                <a:spcPct val="92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2200" b="1" kern="0" dirty="0" smtClean="0">
                <a:latin typeface="Arial"/>
              </a:rPr>
              <a:t>Other Modes Updated for </a:t>
            </a:r>
            <a:r>
              <a:rPr lang="en-US" sz="2200" b="1" i="1" kern="0" dirty="0" smtClean="0">
                <a:solidFill>
                  <a:srgbClr val="FFFF00"/>
                </a:solidFill>
                <a:latin typeface="Arial"/>
              </a:rPr>
              <a:t>HCP</a:t>
            </a:r>
            <a:r>
              <a:rPr lang="en-US" sz="2200" b="1" kern="0" dirty="0" smtClean="0">
                <a:solidFill>
                  <a:srgbClr val="9BE7FF"/>
                </a:solidFill>
                <a:latin typeface="Arial"/>
              </a:rPr>
              <a:t> </a:t>
            </a:r>
            <a:r>
              <a:rPr lang="en-US" sz="2200" b="1" kern="0" dirty="0" smtClean="0">
                <a:latin typeface="Arial"/>
              </a:rPr>
              <a:t>(11/12) and</a:t>
            </a:r>
            <a:r>
              <a:rPr lang="en-US" sz="2200" b="1" kern="0" dirty="0" smtClean="0">
                <a:solidFill>
                  <a:srgbClr val="9BE7FF"/>
                </a:solidFill>
                <a:latin typeface="Arial"/>
              </a:rPr>
              <a:t> </a:t>
            </a:r>
            <a:r>
              <a:rPr lang="en-US" sz="2200" b="1" i="1" kern="0" dirty="0" err="1" smtClean="0">
                <a:solidFill>
                  <a:srgbClr val="7DFFFF"/>
                </a:solidFill>
                <a:latin typeface="Arial"/>
              </a:rPr>
              <a:t>Moriond</a:t>
            </a:r>
            <a:r>
              <a:rPr lang="en-US" sz="2200" b="1" i="1" kern="0" dirty="0" smtClean="0">
                <a:solidFill>
                  <a:srgbClr val="7DFFFF"/>
                </a:solidFill>
                <a:latin typeface="Arial"/>
              </a:rPr>
              <a:t> </a:t>
            </a:r>
            <a:r>
              <a:rPr lang="en-US" sz="2200" b="1" i="1" kern="0" dirty="0" smtClean="0">
                <a:latin typeface="Arial"/>
              </a:rPr>
              <a:t>(this month)</a:t>
            </a:r>
            <a:endParaRPr lang="en-US" sz="2200" b="1" i="1" kern="0" dirty="0" smtClean="0">
              <a:latin typeface="Arial"/>
              <a:sym typeface="Wingdings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87906" y="2678654"/>
            <a:ext cx="591670" cy="322730"/>
          </a:xfrm>
          <a:prstGeom prst="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93462" y="2318626"/>
            <a:ext cx="3003233" cy="296408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0000AC"/>
                </a:solidFill>
              </a:rPr>
              <a:t>Dijet, e, </a:t>
            </a:r>
            <a:r>
              <a:rPr lang="en-US" b="1" dirty="0" smtClean="0">
                <a:solidFill>
                  <a:srgbClr val="0000AC"/>
                </a:solidFill>
                <a:latin typeface="Symbol" pitchFamily="18" charset="2"/>
              </a:rPr>
              <a:t>m</a:t>
            </a:r>
            <a:r>
              <a:rPr lang="en-US" sz="2200" b="1" dirty="0" smtClean="0">
                <a:solidFill>
                  <a:srgbClr val="0000AC"/>
                </a:solidFill>
              </a:rPr>
              <a:t>, MET </a:t>
            </a:r>
            <a:endParaRPr lang="en-US" sz="2200" b="1" dirty="0">
              <a:solidFill>
                <a:srgbClr val="0000AC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2648175" y="2346960"/>
            <a:ext cx="1332154" cy="322730"/>
          </a:xfrm>
          <a:prstGeom prst="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dmva_noratio.png"/>
          <p:cNvPicPr>
            <a:picLocks noChangeAspect="1"/>
          </p:cNvPicPr>
          <p:nvPr/>
        </p:nvPicPr>
        <p:blipFill rotWithShape="1">
          <a:blip r:embed="rId2" cstate="print">
            <a:lum bright="-11000" contrast="17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569" t="8420" r="5298"/>
          <a:stretch/>
        </p:blipFill>
        <p:spPr>
          <a:xfrm>
            <a:off x="5453150" y="3886200"/>
            <a:ext cx="4178540" cy="2783342"/>
          </a:xfrm>
          <a:prstGeom prst="rect">
            <a:avLst/>
          </a:prstGeom>
          <a:ln w="22225">
            <a:solidFill>
              <a:srgbClr val="05BE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25425"/>
            <a:ext cx="4742873" cy="94874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FFE311"/>
                </a:solidFill>
              </a:rPr>
              <a:t> MVA Photon ID</a:t>
            </a:r>
            <a:endParaRPr lang="en-US" sz="4000" dirty="0">
              <a:solidFill>
                <a:srgbClr val="FFE3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42" y="1205345"/>
            <a:ext cx="5122719" cy="5538355"/>
          </a:xfrm>
          <a:ln w="22225">
            <a:solidFill>
              <a:srgbClr val="05BEFF"/>
            </a:solidFill>
          </a:ln>
        </p:spPr>
        <p:txBody>
          <a:bodyPr lIns="0" rIns="0"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F08"/>
                </a:solidFill>
              </a:rPr>
              <a:t>Photon pre-selection: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b="1" dirty="0" smtClean="0"/>
              <a:t>E</a:t>
            </a:r>
            <a:r>
              <a:rPr lang="en-US" sz="2200" b="1" baseline="-25000" dirty="0" smtClean="0"/>
              <a:t>T</a:t>
            </a:r>
            <a:r>
              <a:rPr lang="en-US" b="1" baseline="-25000" dirty="0" smtClean="0">
                <a:latin typeface="Symbol" pitchFamily="18" charset="2"/>
              </a:rPr>
              <a:t>g</a:t>
            </a:r>
            <a:r>
              <a:rPr lang="en-US" sz="2200" b="1" baseline="-25000" dirty="0" smtClean="0"/>
              <a:t>1</a:t>
            </a:r>
            <a:r>
              <a:rPr lang="en-US" sz="2200" b="1" dirty="0" smtClean="0"/>
              <a:t>/</a:t>
            </a:r>
            <a:r>
              <a:rPr lang="en-US" sz="2200" b="1" dirty="0" err="1" smtClean="0"/>
              <a:t>m</a:t>
            </a:r>
            <a:r>
              <a:rPr lang="en-US" sz="2800" b="1" baseline="-25000" dirty="0" err="1" smtClean="0">
                <a:latin typeface="Symbol" pitchFamily="18" charset="2"/>
              </a:rPr>
              <a:t>g</a:t>
            </a:r>
            <a:r>
              <a:rPr lang="en-US" sz="2800" b="1" baseline="-25000" dirty="0" err="1" smtClean="0">
                <a:latin typeface="Symbol" pitchFamily="18" charset="2"/>
                <a:ea typeface="+mn-ea"/>
                <a:cs typeface="+mn-cs"/>
              </a:rPr>
              <a:t>g</a:t>
            </a:r>
            <a:r>
              <a:rPr lang="en-US" sz="2800" b="1" baseline="-25000" dirty="0" smtClean="0">
                <a:latin typeface="Symbol" pitchFamily="18" charset="2"/>
                <a:ea typeface="+mn-ea"/>
                <a:cs typeface="+mn-cs"/>
              </a:rPr>
              <a:t> </a:t>
            </a:r>
            <a:r>
              <a:rPr lang="en-US" sz="2200" b="1" dirty="0" smtClean="0"/>
              <a:t>&gt; 1/3, E</a:t>
            </a:r>
            <a:r>
              <a:rPr lang="en-US" sz="2200" b="1" baseline="-25000" dirty="0" smtClean="0"/>
              <a:t>T</a:t>
            </a:r>
            <a:r>
              <a:rPr lang="en-US" sz="2800" b="1" baseline="-25000" dirty="0" smtClean="0">
                <a:latin typeface="Symbol" pitchFamily="18" charset="2"/>
                <a:ea typeface="+mn-ea"/>
                <a:cs typeface="+mn-cs"/>
              </a:rPr>
              <a:t>g</a:t>
            </a:r>
            <a:r>
              <a:rPr lang="en-US" sz="2200" b="1" baseline="-25000" dirty="0" smtClean="0"/>
              <a:t>2</a:t>
            </a:r>
            <a:r>
              <a:rPr lang="en-US" sz="2200" b="1" dirty="0" smtClean="0"/>
              <a:t>/</a:t>
            </a:r>
            <a:r>
              <a:rPr lang="en-US" sz="2200" b="1" dirty="0" err="1" smtClean="0"/>
              <a:t>m</a:t>
            </a:r>
            <a:r>
              <a:rPr lang="en-US" sz="2800" b="1" baseline="-25000" dirty="0" err="1" smtClean="0">
                <a:latin typeface="Symbol" pitchFamily="18" charset="2"/>
                <a:ea typeface="+mn-ea"/>
                <a:cs typeface="+mn-cs"/>
              </a:rPr>
              <a:t>gg</a:t>
            </a:r>
            <a:r>
              <a:rPr lang="en-US" sz="2800" b="1" baseline="-25000" dirty="0" smtClean="0">
                <a:latin typeface="Symbol" pitchFamily="18" charset="2"/>
                <a:ea typeface="+mn-ea"/>
                <a:cs typeface="+mn-cs"/>
              </a:rPr>
              <a:t> </a:t>
            </a:r>
            <a:r>
              <a:rPr lang="en-US" sz="2200" b="1" dirty="0" smtClean="0"/>
              <a:t>&gt; 1/4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b="1" dirty="0" smtClean="0"/>
              <a:t>Photon ID a bit tighter than trigger selection</a:t>
            </a:r>
            <a:r>
              <a:rPr lang="en-US" sz="2200" b="1" dirty="0"/>
              <a:t> </a:t>
            </a:r>
            <a:r>
              <a:rPr lang="en-US" sz="2200" b="1" dirty="0" smtClean="0"/>
              <a:t>and MC EM enrichment filters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b="1" dirty="0" smtClean="0"/>
              <a:t>Efficiency measured using tag and probe with </a:t>
            </a:r>
            <a:r>
              <a:rPr lang="en-US" sz="2200" b="1" dirty="0" err="1" smtClean="0"/>
              <a:t>Z</a:t>
            </a:r>
            <a:r>
              <a:rPr lang="en-US" sz="2200" b="1" dirty="0" err="1" smtClean="0">
                <a:latin typeface="Symbol" charset="2"/>
                <a:cs typeface="Symbol" charset="2"/>
              </a:rPr>
              <a:t>®</a:t>
            </a:r>
            <a:r>
              <a:rPr lang="en-US" sz="2200" b="1" dirty="0" err="1" smtClean="0"/>
              <a:t>ee</a:t>
            </a:r>
            <a:endParaRPr lang="en-US" sz="2200" b="1" dirty="0" smtClean="0"/>
          </a:p>
          <a:p>
            <a:pPr lvl="1">
              <a:buFont typeface="Wingdings" pitchFamily="2" charset="2"/>
              <a:buChar char="§"/>
            </a:pPr>
            <a:r>
              <a:rPr lang="en-US" sz="2200" b="1" dirty="0" smtClean="0"/>
              <a:t>Electron veto:</a:t>
            </a:r>
            <a:r>
              <a:rPr lang="en-US" sz="2200" b="1" dirty="0"/>
              <a:t> </a:t>
            </a:r>
            <a:r>
              <a:rPr lang="en-US" sz="2200" b="1" dirty="0" smtClean="0"/>
              <a:t>Efficiency measured using tag and probe with </a:t>
            </a:r>
            <a:r>
              <a:rPr lang="en-US" sz="2200" b="1" dirty="0" err="1" smtClean="0"/>
              <a:t>Z</a:t>
            </a:r>
            <a:r>
              <a:rPr lang="en-US" sz="2200" b="1" dirty="0" err="1" smtClean="0">
                <a:latin typeface="Symbol" charset="2"/>
                <a:cs typeface="Symbol" charset="2"/>
              </a:rPr>
              <a:t>®mmg</a:t>
            </a:r>
            <a:endParaRPr lang="en-US" sz="2200" b="1" dirty="0" smtClean="0"/>
          </a:p>
          <a:p>
            <a:pPr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F08"/>
                </a:solidFill>
              </a:rPr>
              <a:t>MVA based photon ID discriminates photons from fakes:</a:t>
            </a:r>
            <a:endParaRPr lang="en-US" sz="2200" dirty="0">
              <a:solidFill>
                <a:srgbClr val="FFEF08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200" b="1" dirty="0" smtClean="0"/>
              <a:t>Inputs: isolation, shower shape, per-event </a:t>
            </a:r>
            <a:r>
              <a:rPr lang="en-US" sz="2200" b="1" dirty="0"/>
              <a:t>energy </a:t>
            </a:r>
            <a:r>
              <a:rPr lang="en-US" sz="2200" b="1" dirty="0" smtClean="0"/>
              <a:t>density, </a:t>
            </a:r>
            <a:r>
              <a:rPr lang="en-US" sz="2200" b="1" dirty="0" err="1" smtClean="0"/>
              <a:t>pseudorapidity</a:t>
            </a:r>
            <a:r>
              <a:rPr lang="en-US" sz="2200" b="1" dirty="0" smtClean="0"/>
              <a:t> </a:t>
            </a:r>
            <a:endParaRPr lang="en-US" sz="1600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99607" y="6497960"/>
            <a:ext cx="632520" cy="360040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z="1400" smtClean="0">
                <a:solidFill>
                  <a:srgbClr val="FFFF99"/>
                </a:solidFill>
              </a:rPr>
              <a:pPr/>
              <a:t>100</a:t>
            </a:fld>
            <a:endParaRPr lang="en-US" sz="1400" dirty="0">
              <a:solidFill>
                <a:srgbClr val="FFFF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31839" y="514377"/>
            <a:ext cx="3037698" cy="707886"/>
          </a:xfrm>
          <a:prstGeom prst="rect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46"/>
                </a:solidFill>
              </a:rPr>
              <a:t>Validation with </a:t>
            </a:r>
            <a:r>
              <a:rPr lang="en-US" sz="2000" b="1" dirty="0" err="1" smtClean="0">
                <a:solidFill>
                  <a:srgbClr val="000046"/>
                </a:solidFill>
              </a:rPr>
              <a:t>Z</a:t>
            </a:r>
            <a:r>
              <a:rPr lang="en-US" sz="2000" b="1" dirty="0" err="1" smtClean="0">
                <a:solidFill>
                  <a:srgbClr val="000046"/>
                </a:solidFill>
                <a:latin typeface="Symbol" charset="2"/>
                <a:cs typeface="Symbol" charset="2"/>
              </a:rPr>
              <a:t>®</a:t>
            </a:r>
            <a:r>
              <a:rPr lang="en-US" sz="2000" b="1" dirty="0" err="1" smtClean="0">
                <a:solidFill>
                  <a:srgbClr val="000046"/>
                </a:solidFill>
              </a:rPr>
              <a:t>ee</a:t>
            </a:r>
            <a:r>
              <a:rPr lang="en-US" sz="2000" b="1" dirty="0" smtClean="0">
                <a:solidFill>
                  <a:srgbClr val="000046"/>
                </a:solidFill>
              </a:rPr>
              <a:t> </a:t>
            </a:r>
            <a:br>
              <a:rPr lang="en-US" sz="2000" b="1" dirty="0" smtClean="0">
                <a:solidFill>
                  <a:srgbClr val="000046"/>
                </a:solidFill>
              </a:rPr>
            </a:br>
            <a:r>
              <a:rPr lang="en-US" sz="2000" b="1" dirty="0" smtClean="0">
                <a:solidFill>
                  <a:srgbClr val="000046"/>
                </a:solidFill>
              </a:rPr>
              <a:t>(inverted electron veto</a:t>
            </a:r>
            <a:r>
              <a:rPr lang="en-US" sz="1800" b="1" dirty="0" smtClean="0">
                <a:solidFill>
                  <a:srgbClr val="808080"/>
                </a:solidFill>
              </a:rPr>
              <a:t>)</a:t>
            </a:r>
            <a:endParaRPr lang="en-US" sz="1800" b="1" dirty="0">
              <a:solidFill>
                <a:srgbClr val="808080"/>
              </a:solidFill>
            </a:endParaRPr>
          </a:p>
        </p:txBody>
      </p:sp>
      <p:pic>
        <p:nvPicPr>
          <p:cNvPr id="9" name="Picture 8" descr="idmva_noratio.png"/>
          <p:cNvPicPr>
            <a:picLocks noChangeAspect="1"/>
          </p:cNvPicPr>
          <p:nvPr/>
        </p:nvPicPr>
        <p:blipFill rotWithShape="1">
          <a:blip r:embed="rId2" cstate="print">
            <a:lum bright="-11000" contrast="17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420" r="55385"/>
          <a:stretch/>
        </p:blipFill>
        <p:spPr>
          <a:xfrm>
            <a:off x="5465026" y="1264229"/>
            <a:ext cx="4033340" cy="2694708"/>
          </a:xfrm>
          <a:prstGeom prst="rect">
            <a:avLst/>
          </a:prstGeom>
          <a:ln w="22225">
            <a:solidFill>
              <a:srgbClr val="05BE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761" y="281573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551818" y="1250250"/>
            <a:ext cx="957944" cy="400110"/>
          </a:xfrm>
          <a:prstGeom prst="rect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46"/>
                </a:solidFill>
              </a:rPr>
              <a:t>Barrel</a:t>
            </a:r>
            <a:endParaRPr lang="en-US" sz="1800" b="1" dirty="0">
              <a:solidFill>
                <a:srgbClr val="80808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7950" y="4050055"/>
            <a:ext cx="1045031" cy="369332"/>
          </a:xfrm>
          <a:prstGeom prst="rect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r>
              <a:rPr lang="en-US" sz="1800" b="1" dirty="0" err="1" smtClean="0">
                <a:solidFill>
                  <a:srgbClr val="000046"/>
                </a:solidFill>
              </a:rPr>
              <a:t>Endcaps</a:t>
            </a:r>
            <a:endParaRPr lang="en-US" sz="1600" b="1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5813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ertex_efficiencyVsPt22Jun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538" y="4488872"/>
            <a:ext cx="3666969" cy="2185058"/>
          </a:xfrm>
          <a:prstGeom prst="rect">
            <a:avLst/>
          </a:prstGeom>
          <a:ln w="22225">
            <a:solidFill>
              <a:srgbClr val="0000FF"/>
            </a:solidFill>
          </a:ln>
        </p:spPr>
      </p:pic>
      <p:pic>
        <p:nvPicPr>
          <p:cNvPr id="3" name="Picture 2" descr="vtxProbP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158" y="1603168"/>
            <a:ext cx="3669474" cy="2286000"/>
          </a:xfrm>
          <a:prstGeom prst="rect">
            <a:avLst/>
          </a:prstGeom>
          <a:ln w="22225">
            <a:solidFill>
              <a:srgbClr val="0000FF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25425"/>
            <a:ext cx="7797800" cy="96953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EF08"/>
                </a:solidFill>
              </a:rPr>
              <a:t>MVA </a:t>
            </a:r>
            <a:r>
              <a:rPr lang="en-US" sz="4400" baseline="0" dirty="0" err="1" smtClean="0">
                <a:solidFill>
                  <a:srgbClr val="FFEF08"/>
                </a:solidFill>
                <a:latin typeface="Symbol" charset="2"/>
                <a:cs typeface="Symbol" charset="2"/>
              </a:rPr>
              <a:t>gg</a:t>
            </a:r>
            <a:r>
              <a:rPr lang="en-US" sz="4400" baseline="0" dirty="0" smtClean="0">
                <a:solidFill>
                  <a:srgbClr val="FFEF08"/>
                </a:solidFill>
              </a:rPr>
              <a:t> Vertex </a:t>
            </a:r>
            <a:r>
              <a:rPr lang="en-US" sz="4400" dirty="0">
                <a:solidFill>
                  <a:srgbClr val="FFEF08"/>
                </a:solidFill>
              </a:rPr>
              <a:t>C</a:t>
            </a:r>
            <a:r>
              <a:rPr lang="en-US" sz="4400" baseline="0" dirty="0" smtClean="0">
                <a:solidFill>
                  <a:srgbClr val="FFEF08"/>
                </a:solidFill>
              </a:rPr>
              <a:t>hoice</a:t>
            </a:r>
            <a:endParaRPr lang="en-US" sz="4400" dirty="0">
              <a:solidFill>
                <a:srgbClr val="FFEF08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>
          <a:xfrm>
            <a:off x="386780" y="1271676"/>
            <a:ext cx="5286659" cy="5420069"/>
          </a:xfrm>
          <a:ln w="22225">
            <a:solidFill>
              <a:srgbClr val="05BEFF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dirty="0">
                <a:solidFill>
                  <a:srgbClr val="FFEF08"/>
                </a:solidFill>
              </a:rPr>
              <a:t>Mass </a:t>
            </a:r>
            <a:r>
              <a:rPr lang="en-US" sz="2200" dirty="0" smtClean="0">
                <a:solidFill>
                  <a:srgbClr val="FFEF08"/>
                </a:solidFill>
              </a:rPr>
              <a:t>reconstruction: Depends </a:t>
            </a:r>
            <a:br>
              <a:rPr lang="en-US" sz="2200" dirty="0" smtClean="0">
                <a:solidFill>
                  <a:srgbClr val="FFEF08"/>
                </a:solidFill>
              </a:rPr>
            </a:br>
            <a:r>
              <a:rPr lang="en-US" sz="2200" dirty="0" smtClean="0">
                <a:solidFill>
                  <a:srgbClr val="FFEF08"/>
                </a:solidFill>
              </a:rPr>
              <a:t>on correct </a:t>
            </a:r>
            <a:r>
              <a:rPr lang="en-US" sz="2200" dirty="0">
                <a:solidFill>
                  <a:srgbClr val="FFEF08"/>
                </a:solidFill>
              </a:rPr>
              <a:t>position of the primary vertex</a:t>
            </a:r>
          </a:p>
          <a:p>
            <a:pPr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F08"/>
                </a:solidFill>
              </a:rPr>
              <a:t>Interaction vertex is identified using tracks from recoiling jets </a:t>
            </a:r>
            <a:br>
              <a:rPr lang="en-US" sz="2200" dirty="0" smtClean="0">
                <a:solidFill>
                  <a:srgbClr val="FFEF08"/>
                </a:solidFill>
              </a:rPr>
            </a:br>
            <a:r>
              <a:rPr lang="en-US" sz="2200" dirty="0" smtClean="0">
                <a:solidFill>
                  <a:srgbClr val="FFEF08"/>
                </a:solidFill>
              </a:rPr>
              <a:t>and the underlying event plus conversions</a:t>
            </a:r>
          </a:p>
          <a:p>
            <a:pPr lvl="1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b="1" dirty="0" smtClean="0"/>
              <a:t>correct in 83% (79%) of cases for pileup in 2011 (2012)</a:t>
            </a:r>
          </a:p>
          <a:p>
            <a:pPr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F08"/>
                </a:solidFill>
              </a:rPr>
              <a:t>Vertex identification with a BDT</a:t>
            </a:r>
          </a:p>
          <a:p>
            <a:pPr lvl="1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dirty="0" smtClean="0"/>
              <a:t>Input variables: Σp</a:t>
            </a:r>
            <a:r>
              <a:rPr lang="en-US" sz="2200" baseline="-25000" dirty="0" smtClean="0"/>
              <a:t>t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, </a:t>
            </a:r>
            <a:r>
              <a:rPr lang="en-US" sz="2200" dirty="0" err="1"/>
              <a:t>Σp</a:t>
            </a:r>
            <a:r>
              <a:rPr lang="en-US" sz="2200" baseline="-25000" dirty="0" err="1"/>
              <a:t>t</a:t>
            </a:r>
            <a:r>
              <a:rPr lang="en-US" sz="2200" dirty="0" smtClean="0"/>
              <a:t> projected onto the </a:t>
            </a:r>
            <a:r>
              <a:rPr lang="en-US" dirty="0" err="1" smtClean="0">
                <a:latin typeface="Symbol" pitchFamily="18" charset="2"/>
              </a:rPr>
              <a:t>gg</a:t>
            </a:r>
            <a:r>
              <a:rPr lang="en-US" sz="2200" dirty="0" smtClean="0"/>
              <a:t> transverse direction, </a:t>
            </a:r>
            <a:br>
              <a:rPr lang="en-US" sz="2200" dirty="0" smtClean="0"/>
            </a:br>
            <a:r>
              <a:rPr lang="en-US" sz="2200" dirty="0" smtClean="0"/>
              <a:t>p</a:t>
            </a:r>
            <a:r>
              <a:rPr lang="en-US" sz="2200" baseline="-25000" dirty="0" smtClean="0"/>
              <a:t>t</a:t>
            </a:r>
            <a:r>
              <a:rPr lang="en-US" sz="2200" dirty="0" smtClean="0"/>
              <a:t> asymmetry and conversions</a:t>
            </a:r>
          </a:p>
          <a:p>
            <a:pPr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F08"/>
                </a:solidFill>
              </a:rPr>
              <a:t>Correct </a:t>
            </a:r>
            <a:r>
              <a:rPr lang="en-US" sz="2200" dirty="0" err="1" smtClean="0">
                <a:solidFill>
                  <a:srgbClr val="FFEF08"/>
                </a:solidFill>
              </a:rPr>
              <a:t>vtx</a:t>
            </a:r>
            <a:r>
              <a:rPr lang="en-US" sz="2200" dirty="0" smtClean="0">
                <a:solidFill>
                  <a:srgbClr val="FFEF08"/>
                </a:solidFill>
              </a:rPr>
              <a:t> finding probability also estimated </a:t>
            </a:r>
            <a:r>
              <a:rPr lang="en-US" sz="2200" dirty="0">
                <a:solidFill>
                  <a:srgbClr val="FFEF08"/>
                </a:solidFill>
              </a:rPr>
              <a:t>u</a:t>
            </a:r>
            <a:r>
              <a:rPr lang="en-US" sz="2200" dirty="0" smtClean="0">
                <a:solidFill>
                  <a:srgbClr val="FFEF08"/>
                </a:solidFill>
              </a:rPr>
              <a:t>sing a BDT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0158" y="1232333"/>
            <a:ext cx="3681349" cy="563213"/>
          </a:xfrm>
          <a:prstGeom prst="rect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45711" rIns="0" bIns="45711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700" b="1" dirty="0" smtClean="0">
                <a:solidFill>
                  <a:srgbClr val="000046"/>
                </a:solidFill>
              </a:rPr>
              <a:t>Efficiency to ID correct </a:t>
            </a:r>
            <a:br>
              <a:rPr lang="en-US" sz="1700" b="1" dirty="0" smtClean="0">
                <a:solidFill>
                  <a:srgbClr val="000046"/>
                </a:solidFill>
              </a:rPr>
            </a:br>
            <a:r>
              <a:rPr lang="en-US" sz="1700" b="1" dirty="0" smtClean="0">
                <a:solidFill>
                  <a:srgbClr val="000046"/>
                </a:solidFill>
              </a:rPr>
              <a:t>vertex within 10 mm</a:t>
            </a:r>
            <a:endParaRPr lang="en-US" sz="1700" b="1" dirty="0">
              <a:solidFill>
                <a:srgbClr val="00004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91250" y="3904056"/>
            <a:ext cx="3714008" cy="563213"/>
          </a:xfrm>
          <a:prstGeom prst="rect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4" tIns="45711" rIns="91424" bIns="45711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7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Data/MC efficiency for </a:t>
            </a:r>
            <a:r>
              <a:rPr lang="en-US" sz="1700" b="1" dirty="0" err="1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Z</a:t>
            </a:r>
            <a:r>
              <a:rPr lang="en-US" sz="1700" b="1" dirty="0" err="1" smtClean="0">
                <a:solidFill>
                  <a:srgbClr val="000000">
                    <a:lumMod val="95000"/>
                    <a:lumOff val="5000"/>
                  </a:srgbClr>
                </a:solidFill>
                <a:sym typeface="Wingdings 3"/>
              </a:rPr>
              <a:t></a:t>
            </a:r>
            <a:r>
              <a:rPr lang="en-US" sz="1700" b="1" dirty="0" err="1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μμ</a:t>
            </a:r>
            <a:r>
              <a:rPr lang="en-US" sz="17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 </a:t>
            </a:r>
            <a:br>
              <a:rPr lang="en-US" sz="17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</a:br>
            <a:r>
              <a:rPr lang="en-US" sz="17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after removing the μ tracks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6261266" y="1925286"/>
            <a:ext cx="2940627" cy="10391"/>
          </a:xfrm>
          <a:prstGeom prst="line">
            <a:avLst/>
          </a:prstGeom>
          <a:ln w="22225"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V="1">
            <a:off x="6186616" y="4642755"/>
            <a:ext cx="3083066" cy="11623"/>
          </a:xfrm>
          <a:prstGeom prst="line">
            <a:avLst/>
          </a:prstGeom>
          <a:ln w="22225"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761" y="281573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69352125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330506" y="150562"/>
            <a:ext cx="8538063" cy="114300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DF00"/>
                </a:solidFill>
                <a:latin typeface="Arial" pitchFamily="34" charset="0"/>
              </a:rPr>
              <a:t>Pileup Robustness: </a:t>
            </a:r>
            <a:br>
              <a:rPr lang="en-US" sz="3200" dirty="0" smtClean="0">
                <a:solidFill>
                  <a:srgbClr val="FFDF00"/>
                </a:solidFill>
                <a:latin typeface="Arial" pitchFamily="34" charset="0"/>
              </a:rPr>
            </a:br>
            <a:r>
              <a:rPr lang="en-US" sz="3200" dirty="0" smtClean="0">
                <a:solidFill>
                  <a:srgbClr val="FFDF00"/>
                </a:solidFill>
                <a:latin typeface="Arial" pitchFamily="34" charset="0"/>
              </a:rPr>
              <a:t>Cut-based ID Efficiency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321602" y="1255922"/>
            <a:ext cx="9283435" cy="494167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DF00"/>
                </a:solidFill>
              </a:rPr>
              <a:t>Cut-based Photon ID efficiency per event decreases </a:t>
            </a:r>
            <a:br>
              <a:rPr lang="en-US" sz="2400" dirty="0" smtClean="0">
                <a:solidFill>
                  <a:srgbClr val="FFDF00"/>
                </a:solidFill>
              </a:rPr>
            </a:br>
            <a:r>
              <a:rPr lang="en-US" sz="2400" dirty="0" smtClean="0">
                <a:solidFill>
                  <a:srgbClr val="FFDF00"/>
                </a:solidFill>
              </a:rPr>
              <a:t>with increasing  pileup; well described by MC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357758" y="6428746"/>
            <a:ext cx="548242" cy="274637"/>
          </a:xfrm>
          <a:prstGeom prst="rect">
            <a:avLst/>
          </a:prstGeom>
        </p:spPr>
        <p:txBody>
          <a:bodyPr/>
          <a:lstStyle/>
          <a:p>
            <a:pPr algn="l"/>
            <a:fld id="{82B8214B-71EC-415B-8C94-BD79C659445C}" type="slidenum">
              <a:rPr lang="en-US" sz="1400"/>
              <a:pPr algn="l"/>
              <a:t>102</a:t>
            </a:fld>
            <a:endParaRPr lang="en-US" sz="1400" dirty="0"/>
          </a:p>
        </p:txBody>
      </p:sp>
      <p:pic>
        <p:nvPicPr>
          <p:cNvPr id="46084" name="Picture 4" descr="CiCScaleFactorVsNvtx.png"/>
          <p:cNvPicPr>
            <a:picLocks noChangeAspect="1"/>
          </p:cNvPicPr>
          <p:nvPr/>
        </p:nvPicPr>
        <p:blipFill>
          <a:blip r:embed="rId2" cstate="print">
            <a:lum bright="-11000" contrast="24000"/>
          </a:blip>
          <a:srcRect l="5172" t="7627" r="6034"/>
          <a:stretch>
            <a:fillRect/>
          </a:stretch>
        </p:blipFill>
        <p:spPr bwMode="auto">
          <a:xfrm>
            <a:off x="1002534" y="2122317"/>
            <a:ext cx="6797407" cy="4550727"/>
          </a:xfrm>
          <a:prstGeom prst="rect">
            <a:avLst/>
          </a:prstGeom>
          <a:noFill/>
          <a:ln w="22225">
            <a:solidFill>
              <a:srgbClr val="FFD8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1219199"/>
            <a:ext cx="9509414" cy="261504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2800" dirty="0" smtClean="0">
                <a:solidFill>
                  <a:srgbClr val="FFF011"/>
                </a:solidFill>
              </a:rPr>
              <a:t>Analysis improvements in 2012:  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2400" dirty="0" smtClean="0">
                <a:solidFill>
                  <a:srgbClr val="FFF011"/>
                </a:solidFill>
              </a:rPr>
              <a:t>Split di-jet tagged events in two categories based on </a:t>
            </a:r>
            <a:r>
              <a:rPr lang="en-US" sz="2400" dirty="0" err="1" smtClean="0">
                <a:solidFill>
                  <a:srgbClr val="FFF011"/>
                </a:solidFill>
              </a:rPr>
              <a:t>M</a:t>
            </a:r>
            <a:r>
              <a:rPr lang="en-US" sz="2400" baseline="-25000" dirty="0" err="1" smtClean="0">
                <a:solidFill>
                  <a:srgbClr val="FFF011"/>
                </a:solidFill>
              </a:rPr>
              <a:t>jj</a:t>
            </a:r>
            <a:r>
              <a:rPr lang="en-US" sz="2400" dirty="0" smtClean="0">
                <a:solidFill>
                  <a:srgbClr val="FFF011"/>
                </a:solidFill>
              </a:rPr>
              <a:t> and jet </a:t>
            </a:r>
            <a:r>
              <a:rPr lang="en-US" sz="2400" dirty="0" err="1" smtClean="0">
                <a:solidFill>
                  <a:srgbClr val="FFF011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FFF011"/>
                </a:solidFill>
              </a:rPr>
              <a:t>T</a:t>
            </a:r>
            <a:endParaRPr lang="en-US" sz="2400" baseline="-25000" dirty="0" smtClean="0">
              <a:solidFill>
                <a:srgbClr val="FFF011"/>
              </a:solidFill>
            </a:endParaRPr>
          </a:p>
          <a:p>
            <a:pPr lvl="1">
              <a:spcBef>
                <a:spcPts val="0"/>
              </a:spcBef>
              <a:spcAft>
                <a:spcPts val="400"/>
              </a:spcAft>
              <a:buFont typeface="Wingdings 3" pitchFamily="18" charset="2"/>
              <a:buChar char="&quot;"/>
            </a:pPr>
            <a:r>
              <a:rPr lang="en-US" sz="2400" b="1" dirty="0" smtClean="0">
                <a:solidFill>
                  <a:schemeClr val="tx1"/>
                </a:solidFill>
              </a:rPr>
              <a:t> ~15% improvement in sensitivity for </a:t>
            </a:r>
            <a:r>
              <a:rPr lang="en-US" sz="2400" b="1" dirty="0" err="1" smtClean="0">
                <a:solidFill>
                  <a:schemeClr val="tx1"/>
                </a:solidFill>
              </a:rPr>
              <a:t>dijet</a:t>
            </a:r>
            <a:r>
              <a:rPr lang="en-US" sz="2400" b="1" dirty="0" smtClean="0">
                <a:solidFill>
                  <a:schemeClr val="tx1"/>
                </a:solidFill>
              </a:rPr>
              <a:t> category </a:t>
            </a:r>
          </a:p>
          <a:p>
            <a:pPr lvl="1">
              <a:spcBef>
                <a:spcPts val="0"/>
              </a:spcBef>
              <a:spcAft>
                <a:spcPts val="400"/>
              </a:spcAft>
              <a:buFont typeface="Wingdings 3" pitchFamily="18" charset="2"/>
              <a:buChar char="&quot;"/>
            </a:pPr>
            <a:r>
              <a:rPr lang="en-US" sz="2400" b="1" dirty="0" smtClean="0">
                <a:solidFill>
                  <a:schemeClr val="tx1"/>
                </a:solidFill>
              </a:rPr>
              <a:t> Better sensitivity to separate different Higgs production modes 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2400" dirty="0" smtClean="0">
                <a:solidFill>
                  <a:srgbClr val="FFF011"/>
                </a:solidFill>
              </a:rPr>
              <a:t>Removal of jets from pileup events </a:t>
            </a:r>
          </a:p>
          <a:p>
            <a:pPr lvl="1">
              <a:spcBef>
                <a:spcPts val="0"/>
              </a:spcBef>
              <a:spcAft>
                <a:spcPts val="400"/>
              </a:spcAft>
              <a:buFont typeface="Wingdings 3" pitchFamily="18" charset="2"/>
              <a:buChar char="&quot;"/>
            </a:pPr>
            <a:r>
              <a:rPr lang="en-US" sz="2400" b="1" dirty="0" smtClean="0">
                <a:solidFill>
                  <a:schemeClr val="tx1"/>
                </a:solidFill>
              </a:rPr>
              <a:t> Based on the jet shape variables, tracks in jet and </a:t>
            </a:r>
            <a:r>
              <a:rPr lang="en-US" sz="2400" b="1" dirty="0" err="1" smtClean="0">
                <a:solidFill>
                  <a:schemeClr val="tx1"/>
                </a:solidFill>
              </a:rPr>
              <a:t>vertexing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  <a:spcAft>
                <a:spcPts val="400"/>
              </a:spcAft>
              <a:buFont typeface="Wingdings 3" pitchFamily="18" charset="2"/>
              <a:buChar char="&quot;"/>
            </a:pPr>
            <a:r>
              <a:rPr lang="en-US" sz="2400" b="1" dirty="0" smtClean="0">
                <a:solidFill>
                  <a:schemeClr val="tx1"/>
                </a:solidFill>
              </a:rPr>
              <a:t> Cross-checked using </a:t>
            </a:r>
            <a:r>
              <a:rPr lang="en-US" sz="2400" b="1" dirty="0" err="1" smtClean="0">
                <a:solidFill>
                  <a:schemeClr val="tx1"/>
                </a:solidFill>
              </a:rPr>
              <a:t>Z+jet</a:t>
            </a:r>
            <a:r>
              <a:rPr lang="en-US" sz="2400" b="1" dirty="0" smtClean="0">
                <a:solidFill>
                  <a:schemeClr val="tx1"/>
                </a:solidFill>
              </a:rPr>
              <a:t> and </a:t>
            </a:r>
            <a:r>
              <a:rPr lang="en-US" sz="2600" b="1" dirty="0" err="1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US" sz="2400" b="1" dirty="0" err="1" smtClean="0">
                <a:solidFill>
                  <a:schemeClr val="tx1"/>
                </a:solidFill>
              </a:rPr>
              <a:t>+jet</a:t>
            </a:r>
            <a:r>
              <a:rPr lang="en-US" sz="2400" b="1" dirty="0" smtClean="0">
                <a:solidFill>
                  <a:schemeClr val="tx1"/>
                </a:solidFill>
              </a:rPr>
              <a:t> events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7659" y="155864"/>
            <a:ext cx="8255000" cy="914400"/>
          </a:xfrm>
        </p:spPr>
        <p:txBody>
          <a:bodyPr/>
          <a:lstStyle/>
          <a:p>
            <a:r>
              <a:rPr lang="en-US" dirty="0" smtClean="0">
                <a:solidFill>
                  <a:srgbClr val="FFF011"/>
                </a:solidFill>
              </a:rPr>
              <a:t>Di-jet Tagging: Selection</a:t>
            </a:r>
            <a:endParaRPr lang="en-US" dirty="0">
              <a:solidFill>
                <a:srgbClr val="FFF01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7096" y="3788311"/>
            <a:ext cx="3675201" cy="53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Dijet selection cuts</a:t>
            </a:r>
            <a:endParaRPr lang="en-US" sz="2800" b="1" dirty="0">
              <a:solidFill>
                <a:srgbClr val="FFFFFF"/>
              </a:solidFill>
            </a:endParaRPr>
          </a:p>
        </p:txBody>
      </p:sp>
      <p:pic>
        <p:nvPicPr>
          <p:cNvPr id="6" name="Picture 5" descr="latex-image-1.png"/>
          <p:cNvPicPr>
            <a:picLocks noChangeAspect="1"/>
          </p:cNvPicPr>
          <p:nvPr/>
        </p:nvPicPr>
        <p:blipFill>
          <a:blip r:embed="rId2" cstate="print">
            <a:lum bright="-13000" contrast="21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246" y="4272314"/>
            <a:ext cx="7010400" cy="2450604"/>
          </a:xfrm>
          <a:prstGeom prst="rect">
            <a:avLst/>
          </a:prstGeom>
          <a:ln w="22225">
            <a:solidFill>
              <a:srgbClr val="05BEFF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9537187" y="6505599"/>
            <a:ext cx="384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2AC53DF-4216-466D-99A7-94400E6C2A25}" type="slidenum">
              <a:rPr lang="en-US" sz="1400">
                <a:solidFill>
                  <a:srgbClr val="FFFF99"/>
                </a:solidFill>
              </a:rPr>
              <a:pPr/>
              <a:t>103</a:t>
            </a:fld>
            <a:endParaRPr lang="en-US" sz="1400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5528845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9427" y="6428746"/>
            <a:ext cx="751442" cy="274637"/>
          </a:xfrm>
          <a:prstGeom prst="rect">
            <a:avLst/>
          </a:prstGeom>
        </p:spPr>
        <p:txBody>
          <a:bodyPr/>
          <a:lstStyle/>
          <a:p>
            <a:fld id="{81A118FF-503D-44AF-A6E5-D2624F2323CB}" type="slidenum">
              <a:rPr lang="en-US" sz="1600"/>
              <a:pPr/>
              <a:t>104</a:t>
            </a:fld>
            <a:endParaRPr lang="en-US" sz="1600" dirty="0"/>
          </a:p>
        </p:txBody>
      </p:sp>
      <p:pic>
        <p:nvPicPr>
          <p:cNvPr id="40965" name="Picture 7" descr="Screen Shot 2013-03-13 at 11.02.04 AM.png"/>
          <p:cNvPicPr>
            <a:picLocks noChangeAspect="1"/>
          </p:cNvPicPr>
          <p:nvPr/>
        </p:nvPicPr>
        <p:blipFill>
          <a:blip r:embed="rId2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1685586" y="1156769"/>
            <a:ext cx="6059272" cy="5482763"/>
          </a:xfrm>
          <a:prstGeom prst="rect">
            <a:avLst/>
          </a:prstGeom>
          <a:noFill/>
          <a:ln w="22225">
            <a:solidFill>
              <a:srgbClr val="FFD800"/>
            </a:solidFill>
            <a:miter lim="800000"/>
            <a:headEnd/>
            <a:tailEnd/>
          </a:ln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28371" y="176445"/>
            <a:ext cx="8829187" cy="9144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H→ </a:t>
            </a:r>
            <a:r>
              <a:rPr lang="en-US" sz="3200" dirty="0" err="1" smtClean="0">
                <a:solidFill>
                  <a:schemeClr val="tx1"/>
                </a:solidFill>
                <a:latin typeface="Symbol" pitchFamily="18" charset="2"/>
              </a:rPr>
              <a:t>gg</a:t>
            </a:r>
            <a:r>
              <a:rPr lang="en-US" sz="3200" dirty="0" smtClean="0">
                <a:solidFill>
                  <a:schemeClr val="tx1"/>
                </a:solidFill>
                <a:latin typeface="Symbol" pitchFamily="18" charset="2"/>
              </a:rPr>
              <a:t> </a:t>
            </a:r>
            <a:r>
              <a:rPr lang="en-US" sz="3200" dirty="0" smtClean="0">
                <a:solidFill>
                  <a:srgbClr val="FFF200"/>
                </a:solidFill>
              </a:rPr>
              <a:t>MVA: Systematic Uncertainties</a:t>
            </a:r>
            <a:br>
              <a:rPr lang="en-US" sz="3200" dirty="0" smtClean="0">
                <a:solidFill>
                  <a:srgbClr val="FFF2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Per Photon, Per Event, Per Category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95300" y="6538914"/>
            <a:ext cx="2311400" cy="274637"/>
          </a:xfrm>
          <a:prstGeom prst="rect">
            <a:avLst/>
          </a:prstGeom>
        </p:spPr>
        <p:txBody>
          <a:bodyPr/>
          <a:lstStyle/>
          <a:p>
            <a:pPr algn="l"/>
            <a:fld id="{B43C26C7-6E88-4F7D-ADA9-B0D117756525}" type="slidenum">
              <a:rPr lang="en-US">
                <a:solidFill>
                  <a:srgbClr val="FFFFFF"/>
                </a:solidFill>
              </a:rPr>
              <a:pPr algn="l"/>
              <a:t>105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805" y="1368445"/>
            <a:ext cx="9635991" cy="46180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D800"/>
                </a:solidFill>
              </a:rPr>
              <a:t>Cut-based analysis uses a cut-based photon identification </a:t>
            </a:r>
            <a:br>
              <a:rPr lang="en-US" sz="2400" dirty="0" smtClean="0">
                <a:solidFill>
                  <a:srgbClr val="FFD800"/>
                </a:solidFill>
              </a:rPr>
            </a:br>
            <a:r>
              <a:rPr lang="en-US" sz="2400" dirty="0" smtClean="0">
                <a:solidFill>
                  <a:srgbClr val="FFD800"/>
                </a:solidFill>
              </a:rPr>
              <a:t>and a different definition of event classes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b="1" dirty="0" smtClean="0"/>
              <a:t>Photon identification data/MC efficiency scale factors computed from </a:t>
            </a:r>
            <a:r>
              <a:rPr lang="en-US" b="1" dirty="0" err="1" smtClean="0"/>
              <a:t>Z→ee</a:t>
            </a:r>
            <a:r>
              <a:rPr lang="en-US" b="1" dirty="0" smtClean="0"/>
              <a:t> and </a:t>
            </a:r>
            <a:r>
              <a:rPr lang="en-US" b="1" dirty="0" err="1" smtClean="0"/>
              <a:t>Z→μμγ</a:t>
            </a:r>
            <a:r>
              <a:rPr lang="en-US" b="1" dirty="0" smtClean="0"/>
              <a:t>.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D800"/>
                </a:solidFill>
              </a:rPr>
              <a:t>4 categories are defined according to the photon characteristics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b="1" dirty="0" smtClean="0"/>
              <a:t>Barrel-</a:t>
            </a:r>
            <a:r>
              <a:rPr lang="en-US" b="1" dirty="0" err="1" smtClean="0"/>
              <a:t>endcap</a:t>
            </a:r>
            <a:r>
              <a:rPr lang="en-US" b="1" dirty="0" smtClean="0"/>
              <a:t> &amp; converted/unconverted from shower shape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b="1" dirty="0" smtClean="0"/>
              <a:t>Different mass resolution and S/B among the 4 categories</a:t>
            </a:r>
          </a:p>
        </p:txBody>
      </p:sp>
      <p:sp>
        <p:nvSpPr>
          <p:cNvPr id="2253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D800"/>
                </a:solidFill>
              </a:rPr>
              <a:t>H → </a:t>
            </a:r>
            <a:r>
              <a:rPr lang="en-US" dirty="0" err="1" smtClean="0">
                <a:solidFill>
                  <a:srgbClr val="FFD800"/>
                </a:solidFill>
                <a:latin typeface="Symbol" charset="2"/>
                <a:cs typeface="Symbol" charset="2"/>
              </a:rPr>
              <a:t>gg</a:t>
            </a:r>
            <a:r>
              <a:rPr lang="en-US" dirty="0" smtClean="0">
                <a:solidFill>
                  <a:srgbClr val="FFD800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FFD800"/>
                </a:solidFill>
                <a:latin typeface="Arial" pitchFamily="34" charset="0"/>
              </a:rPr>
              <a:t>Cut-based analysis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73197" y="4459327"/>
          <a:ext cx="9046226" cy="219441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07949"/>
                <a:gridCol w="3254265"/>
                <a:gridCol w="4884012"/>
              </a:tblGrid>
              <a:tr h="396081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Cat 0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Both photons in barrel</a:t>
                      </a:r>
                    </a:p>
                  </a:txBody>
                  <a:tcPr marL="99060" marR="99060" marT="45702" marB="45702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Both photons R</a:t>
                      </a:r>
                      <a:r>
                        <a:rPr lang="en-US" sz="2000" b="1" baseline="-25000" dirty="0" smtClean="0"/>
                        <a:t>9 </a:t>
                      </a:r>
                      <a:r>
                        <a:rPr lang="en-US" sz="2000" b="1" dirty="0" smtClean="0"/>
                        <a:t>&gt; 0.94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</a:tr>
              <a:tr h="396081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Cat 1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Both photons in barrel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At least one photon</a:t>
                      </a:r>
                      <a:r>
                        <a:rPr lang="en-US" sz="2000" b="1" baseline="0" dirty="0" smtClean="0"/>
                        <a:t> with</a:t>
                      </a:r>
                      <a:r>
                        <a:rPr lang="en-US" sz="2000" b="1" dirty="0" smtClean="0"/>
                        <a:t> R</a:t>
                      </a:r>
                      <a:r>
                        <a:rPr lang="en-US" sz="2000" b="1" baseline="-25000" dirty="0" smtClean="0"/>
                        <a:t>9</a:t>
                      </a:r>
                      <a:r>
                        <a:rPr lang="en-US" sz="2000" b="1" baseline="0" dirty="0" smtClean="0"/>
                        <a:t> &lt; </a:t>
                      </a:r>
                      <a:r>
                        <a:rPr lang="en-US" sz="2000" b="1" dirty="0" smtClean="0"/>
                        <a:t>0.94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</a:tr>
              <a:tr h="396081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Cat 2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At least one photon</a:t>
                      </a:r>
                      <a:br>
                        <a:rPr lang="en-US" sz="2000" b="1" dirty="0" smtClean="0"/>
                      </a:br>
                      <a:r>
                        <a:rPr lang="en-US" sz="2000" b="1" baseline="0" dirty="0" smtClean="0"/>
                        <a:t> in </a:t>
                      </a:r>
                      <a:r>
                        <a:rPr lang="en-US" sz="2000" b="1" baseline="0" dirty="0" err="1" smtClean="0"/>
                        <a:t>endcaps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Both photons R</a:t>
                      </a:r>
                      <a:r>
                        <a:rPr lang="en-US" sz="2000" b="1" baseline="-25000" dirty="0" smtClean="0"/>
                        <a:t>9 </a:t>
                      </a:r>
                      <a:r>
                        <a:rPr lang="en-US" sz="2000" b="1" dirty="0" smtClean="0"/>
                        <a:t>&gt; 0.94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</a:tr>
              <a:tr h="396081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Cat 3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At least one photon</a:t>
                      </a:r>
                      <a:r>
                        <a:rPr lang="en-US" sz="2000" b="1" baseline="0" dirty="0" smtClean="0"/>
                        <a:t> </a:t>
                      </a:r>
                      <a:br>
                        <a:rPr lang="en-US" sz="2000" b="1" baseline="0" dirty="0" smtClean="0"/>
                      </a:br>
                      <a:r>
                        <a:rPr lang="en-US" sz="2000" b="1" baseline="0" dirty="0" smtClean="0"/>
                        <a:t>in </a:t>
                      </a:r>
                      <a:r>
                        <a:rPr lang="en-US" sz="2000" b="1" baseline="0" dirty="0" err="1" smtClean="0"/>
                        <a:t>endcaps</a:t>
                      </a:r>
                      <a:endParaRPr lang="en-US" sz="2000" b="1" dirty="0" smtClean="0"/>
                    </a:p>
                  </a:txBody>
                  <a:tcPr marL="99060" marR="99060" marT="45702" marB="45702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At least one photon</a:t>
                      </a:r>
                      <a:r>
                        <a:rPr lang="en-US" sz="2000" b="1" baseline="0" dirty="0" smtClean="0"/>
                        <a:t> with</a:t>
                      </a:r>
                      <a:r>
                        <a:rPr lang="en-US" sz="2000" b="1" dirty="0" smtClean="0"/>
                        <a:t> R</a:t>
                      </a:r>
                      <a:r>
                        <a:rPr lang="en-US" sz="2000" b="1" baseline="-25000" dirty="0" smtClean="0"/>
                        <a:t>9</a:t>
                      </a:r>
                      <a:r>
                        <a:rPr lang="en-US" sz="2000" b="1" baseline="0" dirty="0" smtClean="0"/>
                        <a:t> &lt; </a:t>
                      </a:r>
                      <a:r>
                        <a:rPr lang="en-US" sz="2000" b="1" dirty="0" smtClean="0"/>
                        <a:t>0.94</a:t>
                      </a:r>
                      <a:endParaRPr lang="en-US" sz="2000" b="1" dirty="0"/>
                    </a:p>
                  </a:txBody>
                  <a:tcPr marL="99060" marR="99060" marT="45702" marB="45702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042" y="225425"/>
            <a:ext cx="5076166" cy="94874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FFE311"/>
                </a:solidFill>
              </a:rPr>
              <a:t> Photon ID: Cut Based</a:t>
            </a:r>
            <a:endParaRPr lang="en-US" sz="4000" dirty="0">
              <a:solidFill>
                <a:srgbClr val="FFE3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42" y="1205345"/>
            <a:ext cx="8843232" cy="5538355"/>
          </a:xfrm>
          <a:ln w="22225">
            <a:solidFill>
              <a:srgbClr val="05BEFF"/>
            </a:solidFill>
          </a:ln>
        </p:spPr>
        <p:txBody>
          <a:bodyPr lIns="0" rIns="0">
            <a:noAutofit/>
          </a:bodyPr>
          <a:lstStyle/>
          <a:p>
            <a:pPr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FFE311"/>
                </a:solidFill>
              </a:rPr>
              <a:t>Four Categories: Barrel or </a:t>
            </a:r>
            <a:r>
              <a:rPr lang="en-US" sz="2400" b="1" dirty="0" err="1" smtClean="0">
                <a:solidFill>
                  <a:srgbClr val="FFE311"/>
                </a:solidFill>
              </a:rPr>
              <a:t>Endcap</a:t>
            </a:r>
            <a:r>
              <a:rPr lang="en-US" sz="2400" b="1" dirty="0" smtClean="0">
                <a:solidFill>
                  <a:srgbClr val="FFE311"/>
                </a:solidFill>
              </a:rPr>
              <a:t>; </a:t>
            </a:r>
            <a:br>
              <a:rPr lang="en-US" sz="2400" b="1" dirty="0" smtClean="0">
                <a:solidFill>
                  <a:srgbClr val="FFE311"/>
                </a:solidFill>
              </a:rPr>
            </a:br>
            <a:r>
              <a:rPr lang="en-US" sz="2400" b="1" dirty="0" smtClean="0">
                <a:solidFill>
                  <a:srgbClr val="FFE311"/>
                </a:solidFill>
              </a:rPr>
              <a:t> Shower Shape R</a:t>
            </a:r>
            <a:r>
              <a:rPr lang="en-US" sz="2400" b="1" baseline="-25000" dirty="0" smtClean="0">
                <a:solidFill>
                  <a:srgbClr val="FFE311"/>
                </a:solidFill>
              </a:rPr>
              <a:t>9</a:t>
            </a:r>
            <a:r>
              <a:rPr lang="en-US" sz="2400" b="1" dirty="0" smtClean="0">
                <a:solidFill>
                  <a:srgbClr val="FFE311"/>
                </a:solidFill>
              </a:rPr>
              <a:t> &lt; 0.94</a:t>
            </a:r>
            <a:r>
              <a:rPr lang="en-US" sz="2400" dirty="0" smtClean="0">
                <a:solidFill>
                  <a:srgbClr val="FFE311"/>
                </a:solidFill>
              </a:rPr>
              <a:t>, R</a:t>
            </a:r>
            <a:r>
              <a:rPr lang="en-US" sz="2400" baseline="-25000" dirty="0" smtClean="0">
                <a:solidFill>
                  <a:srgbClr val="FFE311"/>
                </a:solidFill>
              </a:rPr>
              <a:t>9 </a:t>
            </a:r>
            <a:r>
              <a:rPr lang="en-US" sz="2400" b="1" dirty="0" smtClean="0">
                <a:solidFill>
                  <a:srgbClr val="FFE311"/>
                </a:solidFill>
              </a:rPr>
              <a:t>&gt; 0.94</a:t>
            </a:r>
          </a:p>
          <a:p>
            <a:pPr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FFE311"/>
                </a:solidFill>
              </a:rPr>
              <a:t>Photon pre-selection:</a:t>
            </a:r>
          </a:p>
          <a:p>
            <a:pPr lvl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/>
              <a:t>E</a:t>
            </a:r>
            <a:r>
              <a:rPr lang="en-US" b="1" baseline="-25000" dirty="0" smtClean="0"/>
              <a:t>T</a:t>
            </a:r>
            <a:r>
              <a:rPr lang="en-US" sz="2800" b="1" baseline="-25000" dirty="0" smtClean="0">
                <a:latin typeface="Symbol" pitchFamily="18" charset="2"/>
              </a:rPr>
              <a:t>g</a:t>
            </a:r>
            <a:r>
              <a:rPr lang="en-US" b="1" baseline="-25000" dirty="0" smtClean="0"/>
              <a:t>1</a:t>
            </a:r>
            <a:r>
              <a:rPr lang="en-US" b="1" dirty="0" smtClean="0"/>
              <a:t>/</a:t>
            </a:r>
            <a:r>
              <a:rPr lang="en-US" b="1" dirty="0" err="1" smtClean="0"/>
              <a:t>m</a:t>
            </a:r>
            <a:r>
              <a:rPr lang="en-US" sz="3200" b="1" baseline="-25000" dirty="0" err="1" smtClean="0">
                <a:latin typeface="Symbol" pitchFamily="18" charset="2"/>
              </a:rPr>
              <a:t>g</a:t>
            </a:r>
            <a:r>
              <a:rPr lang="en-US" sz="3200" b="1" baseline="-25000" dirty="0" err="1" smtClean="0">
                <a:latin typeface="Symbol" pitchFamily="18" charset="2"/>
                <a:ea typeface="+mn-ea"/>
                <a:cs typeface="+mn-cs"/>
              </a:rPr>
              <a:t>g</a:t>
            </a:r>
            <a:r>
              <a:rPr lang="en-US" sz="3200" b="1" baseline="-25000" dirty="0" smtClean="0">
                <a:latin typeface="Symbol" pitchFamily="18" charset="2"/>
                <a:ea typeface="+mn-ea"/>
                <a:cs typeface="+mn-cs"/>
              </a:rPr>
              <a:t> </a:t>
            </a:r>
            <a:r>
              <a:rPr lang="en-US" b="1" dirty="0" smtClean="0"/>
              <a:t>&gt; 1/3, E</a:t>
            </a:r>
            <a:r>
              <a:rPr lang="en-US" b="1" baseline="-25000" dirty="0" smtClean="0"/>
              <a:t>T</a:t>
            </a:r>
            <a:r>
              <a:rPr lang="en-US" sz="3200" b="1" baseline="-25000" dirty="0" smtClean="0">
                <a:latin typeface="Symbol" pitchFamily="18" charset="2"/>
                <a:ea typeface="+mn-ea"/>
                <a:cs typeface="+mn-cs"/>
              </a:rPr>
              <a:t>g</a:t>
            </a:r>
            <a:r>
              <a:rPr lang="en-US" b="1" baseline="-25000" dirty="0" smtClean="0"/>
              <a:t>2</a:t>
            </a:r>
            <a:r>
              <a:rPr lang="en-US" b="1" dirty="0" smtClean="0"/>
              <a:t>/</a:t>
            </a:r>
            <a:r>
              <a:rPr lang="en-US" b="1" dirty="0" err="1" smtClean="0"/>
              <a:t>m</a:t>
            </a:r>
            <a:r>
              <a:rPr lang="en-US" sz="3200" b="1" baseline="-25000" dirty="0" err="1" smtClean="0">
                <a:latin typeface="Symbol" pitchFamily="18" charset="2"/>
                <a:ea typeface="+mn-ea"/>
                <a:cs typeface="+mn-cs"/>
              </a:rPr>
              <a:t>gg</a:t>
            </a:r>
            <a:r>
              <a:rPr lang="en-US" sz="3200" b="1" baseline="-25000" dirty="0" smtClean="0">
                <a:latin typeface="Symbol" pitchFamily="18" charset="2"/>
                <a:ea typeface="+mn-ea"/>
                <a:cs typeface="+mn-cs"/>
              </a:rPr>
              <a:t> </a:t>
            </a:r>
            <a:r>
              <a:rPr lang="en-US" b="1" dirty="0" smtClean="0"/>
              <a:t>&gt;1/4</a:t>
            </a:r>
          </a:p>
          <a:p>
            <a:pPr lvl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/>
              <a:t>H/E, shower shape, Isolation </a:t>
            </a:r>
          </a:p>
          <a:p>
            <a:pPr lvl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/>
              <a:t>Photon ID a bit tighter than trigger selection </a:t>
            </a:r>
            <a:br>
              <a:rPr lang="en-US" b="1" dirty="0" smtClean="0"/>
            </a:br>
            <a:r>
              <a:rPr lang="en-US" b="1" dirty="0" smtClean="0"/>
              <a:t>and MC EM enrichment filters</a:t>
            </a:r>
          </a:p>
          <a:p>
            <a:pPr lvl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/>
              <a:t>Efficiency measured using tag and probe with </a:t>
            </a:r>
            <a:r>
              <a:rPr lang="en-US" b="1" dirty="0" err="1" smtClean="0"/>
              <a:t>Z</a:t>
            </a:r>
            <a:r>
              <a:rPr lang="en-US" b="1" dirty="0" err="1" smtClean="0">
                <a:latin typeface="Symbol" charset="2"/>
                <a:cs typeface="Symbol" charset="2"/>
              </a:rPr>
              <a:t>®</a:t>
            </a:r>
            <a:r>
              <a:rPr lang="en-US" b="1" dirty="0" err="1" smtClean="0"/>
              <a:t>ee</a:t>
            </a:r>
            <a:endParaRPr lang="en-US" b="1" dirty="0" smtClean="0"/>
          </a:p>
          <a:p>
            <a:pPr lvl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/>
              <a:t>Electron veto:</a:t>
            </a:r>
            <a:r>
              <a:rPr lang="en-US" b="1" dirty="0"/>
              <a:t> </a:t>
            </a:r>
            <a:r>
              <a:rPr lang="en-US" b="1" dirty="0" smtClean="0"/>
              <a:t>Efficiency measured using tag </a:t>
            </a:r>
            <a:br>
              <a:rPr lang="en-US" b="1" dirty="0" smtClean="0"/>
            </a:br>
            <a:r>
              <a:rPr lang="en-US" b="1" dirty="0" smtClean="0"/>
              <a:t>and probe with </a:t>
            </a:r>
            <a:r>
              <a:rPr lang="en-US" b="1" dirty="0" err="1" smtClean="0"/>
              <a:t>Z</a:t>
            </a:r>
            <a:r>
              <a:rPr lang="en-US" b="1" dirty="0" err="1" smtClean="0">
                <a:latin typeface="Symbol" charset="2"/>
                <a:cs typeface="Symbol" charset="2"/>
              </a:rPr>
              <a:t>®mmg</a:t>
            </a:r>
            <a:r>
              <a:rPr lang="en-US" b="1" dirty="0" smtClean="0">
                <a:latin typeface="Symbol" charset="2"/>
                <a:cs typeface="Symbol" charset="2"/>
              </a:rPr>
              <a:t>  </a:t>
            </a:r>
            <a:r>
              <a:rPr lang="en-US" b="1" dirty="0" smtClean="0">
                <a:latin typeface="+mj-lt"/>
                <a:cs typeface="Symbol" charset="2"/>
              </a:rPr>
              <a:t>(no electron veto)</a:t>
            </a:r>
            <a:endParaRPr lang="en-US" b="1" dirty="0" smtClean="0">
              <a:latin typeface="+mj-lt"/>
            </a:endParaRPr>
          </a:p>
          <a:p>
            <a:pPr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FFE311"/>
                </a:solidFill>
              </a:rPr>
              <a:t>ID Selection in Each Category:</a:t>
            </a:r>
            <a:endParaRPr lang="en-US" sz="2400" dirty="0" smtClean="0">
              <a:solidFill>
                <a:srgbClr val="FFE311"/>
              </a:solidFill>
            </a:endParaRPr>
          </a:p>
          <a:p>
            <a:pPr lvl="1"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/>
              <a:t>Shower shape, H/E, global event isolation, </a:t>
            </a:r>
            <a:br>
              <a:rPr lang="en-US" b="1" dirty="0" smtClean="0"/>
            </a:br>
            <a:r>
              <a:rPr lang="en-US" b="1" dirty="0" smtClean="0"/>
              <a:t>corrected by per-event energy density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874589" y="514377"/>
            <a:ext cx="2894948" cy="707886"/>
          </a:xfrm>
          <a:prstGeom prst="rect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r>
              <a:rPr lang="en-US" sz="2000" b="1" dirty="0" smtClean="0">
                <a:solidFill>
                  <a:srgbClr val="000046"/>
                </a:solidFill>
              </a:rPr>
              <a:t>Validation with </a:t>
            </a:r>
            <a:r>
              <a:rPr lang="en-US" sz="2000" b="1" dirty="0" err="1" smtClean="0">
                <a:solidFill>
                  <a:srgbClr val="000046"/>
                </a:solidFill>
              </a:rPr>
              <a:t>Z</a:t>
            </a:r>
            <a:r>
              <a:rPr lang="en-US" sz="2000" b="1" dirty="0" err="1" smtClean="0">
                <a:solidFill>
                  <a:srgbClr val="000046"/>
                </a:solidFill>
                <a:latin typeface="Symbol" charset="2"/>
                <a:cs typeface="Symbol" charset="2"/>
              </a:rPr>
              <a:t>®</a:t>
            </a:r>
            <a:r>
              <a:rPr lang="en-US" sz="2000" b="1" dirty="0" err="1" smtClean="0">
                <a:solidFill>
                  <a:srgbClr val="000046"/>
                </a:solidFill>
              </a:rPr>
              <a:t>ee</a:t>
            </a:r>
            <a:r>
              <a:rPr lang="en-US" sz="2000" b="1" dirty="0" smtClean="0">
                <a:solidFill>
                  <a:srgbClr val="000046"/>
                </a:solidFill>
              </a:rPr>
              <a:t> </a:t>
            </a:r>
            <a:br>
              <a:rPr lang="en-US" sz="2000" b="1" dirty="0" smtClean="0">
                <a:solidFill>
                  <a:srgbClr val="000046"/>
                </a:solidFill>
              </a:rPr>
            </a:br>
            <a:r>
              <a:rPr lang="en-US" sz="2000" b="1" dirty="0" smtClean="0">
                <a:solidFill>
                  <a:srgbClr val="000046"/>
                </a:solidFill>
              </a:rPr>
              <a:t>(inverted electron veto</a:t>
            </a:r>
            <a:r>
              <a:rPr lang="en-US" sz="1800" b="1" dirty="0" smtClean="0">
                <a:solidFill>
                  <a:srgbClr val="808080"/>
                </a:solidFill>
              </a:rPr>
              <a:t>)</a:t>
            </a:r>
            <a:endParaRPr lang="en-US" sz="1800" b="1" dirty="0">
              <a:solidFill>
                <a:srgbClr val="808080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761" y="281573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65813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5660" y="155864"/>
            <a:ext cx="8936999" cy="9144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H→ </a:t>
            </a:r>
            <a:r>
              <a:rPr lang="en-US" sz="2800" dirty="0" err="1" smtClean="0">
                <a:solidFill>
                  <a:schemeClr val="tx1"/>
                </a:solidFill>
                <a:latin typeface="Symbol" pitchFamily="18" charset="2"/>
              </a:rPr>
              <a:t>gg</a:t>
            </a:r>
            <a:r>
              <a:rPr lang="en-US" sz="2800" dirty="0" smtClean="0">
                <a:solidFill>
                  <a:schemeClr val="tx1"/>
                </a:solidFill>
                <a:latin typeface="Symbol" pitchFamily="18" charset="2"/>
              </a:rPr>
              <a:t> </a:t>
            </a:r>
            <a:r>
              <a:rPr lang="en-US" sz="2800" dirty="0" smtClean="0">
                <a:solidFill>
                  <a:srgbClr val="FFF200"/>
                </a:solidFill>
              </a:rPr>
              <a:t>Cuts Based Expected Event Yields, Resolution  and Backgrounds </a:t>
            </a:r>
            <a:r>
              <a:rPr lang="en-US" sz="2800" dirty="0" smtClean="0">
                <a:solidFill>
                  <a:schemeClr val="tx1"/>
                </a:solidFill>
              </a:rPr>
              <a:t>in Each Category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37187" y="6505599"/>
            <a:ext cx="384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2AC53DF-4216-466D-99A7-94400E6C2A25}" type="slidenum">
              <a:rPr lang="en-US" sz="1400">
                <a:solidFill>
                  <a:srgbClr val="FFFF99"/>
                </a:solidFill>
              </a:rPr>
              <a:pPr/>
              <a:t>107</a:t>
            </a:fld>
            <a:endParaRPr lang="en-US" sz="1400" dirty="0">
              <a:solidFill>
                <a:srgbClr val="FFFF99"/>
              </a:solidFill>
            </a:endParaRPr>
          </a:p>
        </p:txBody>
      </p:sp>
      <p:pic>
        <p:nvPicPr>
          <p:cNvPr id="6918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413" y="1237410"/>
            <a:ext cx="8204790" cy="5357028"/>
          </a:xfrm>
          <a:prstGeom prst="rect">
            <a:avLst/>
          </a:prstGeom>
          <a:noFill/>
          <a:ln w="25400">
            <a:solidFill>
              <a:srgbClr val="FF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25528845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71" y="176445"/>
            <a:ext cx="8829187" cy="9144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H→ </a:t>
            </a:r>
            <a:r>
              <a:rPr lang="en-US" sz="3200" dirty="0" err="1" smtClean="0">
                <a:solidFill>
                  <a:schemeClr val="tx1"/>
                </a:solidFill>
                <a:latin typeface="Symbol" pitchFamily="18" charset="2"/>
              </a:rPr>
              <a:t>gg</a:t>
            </a:r>
            <a:r>
              <a:rPr lang="en-US" sz="3200" dirty="0" smtClean="0">
                <a:solidFill>
                  <a:schemeClr val="tx1"/>
                </a:solidFill>
                <a:latin typeface="Symbol" pitchFamily="18" charset="2"/>
              </a:rPr>
              <a:t> </a:t>
            </a:r>
            <a:r>
              <a:rPr lang="en-US" sz="3200" dirty="0" smtClean="0">
                <a:solidFill>
                  <a:srgbClr val="FFF200"/>
                </a:solidFill>
              </a:rPr>
              <a:t>Cuts Based: Systematic Uncertainties</a:t>
            </a:r>
            <a:br>
              <a:rPr lang="en-US" sz="3200" dirty="0" smtClean="0">
                <a:solidFill>
                  <a:srgbClr val="FFF2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Per Photon, Per Event, Per Category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37187" y="6505599"/>
            <a:ext cx="384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2AC53DF-4216-466D-99A7-94400E6C2A25}" type="slidenum">
              <a:rPr lang="en-US" sz="1400">
                <a:solidFill>
                  <a:srgbClr val="FFFF99"/>
                </a:solidFill>
              </a:rPr>
              <a:pPr/>
              <a:t>108</a:t>
            </a:fld>
            <a:endParaRPr lang="en-US" sz="1400" dirty="0">
              <a:solidFill>
                <a:srgbClr val="FFFF99"/>
              </a:solidFill>
            </a:endParaRPr>
          </a:p>
        </p:txBody>
      </p:sp>
      <p:pic>
        <p:nvPicPr>
          <p:cNvPr id="6607874" name="Picture 2"/>
          <p:cNvPicPr>
            <a:picLocks noChangeAspect="1" noChangeArrowheads="1"/>
          </p:cNvPicPr>
          <p:nvPr/>
        </p:nvPicPr>
        <p:blipFill>
          <a:blip r:embed="rId2" cstate="print">
            <a:lum bright="-12000" contrast="26000"/>
          </a:blip>
          <a:srcRect/>
          <a:stretch>
            <a:fillRect/>
          </a:stretch>
        </p:blipFill>
        <p:spPr bwMode="auto">
          <a:xfrm>
            <a:off x="1155952" y="1244906"/>
            <a:ext cx="6944264" cy="5492324"/>
          </a:xfrm>
          <a:prstGeom prst="rect">
            <a:avLst/>
          </a:prstGeom>
          <a:noFill/>
          <a:ln w="25400">
            <a:solidFill>
              <a:srgbClr val="FFF01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25528845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978" y="29375"/>
            <a:ext cx="77978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E800"/>
                </a:solidFill>
                <a:ea typeface="+mj-ea"/>
              </a:rPr>
              <a:t>H </a:t>
            </a:r>
            <a:r>
              <a:rPr lang="en-US" dirty="0" smtClean="0">
                <a:solidFill>
                  <a:srgbClr val="FFE800"/>
                </a:solidFill>
                <a:ea typeface="+mj-ea"/>
                <a:sym typeface="Wingdings 3"/>
              </a:rPr>
              <a:t> </a:t>
            </a:r>
            <a:r>
              <a:rPr lang="en-US" sz="4000" dirty="0" err="1" smtClean="0">
                <a:solidFill>
                  <a:srgbClr val="FFE800"/>
                </a:solidFill>
                <a:latin typeface="Symbol" pitchFamily="18" charset="2"/>
              </a:rPr>
              <a:t>gg</a:t>
            </a:r>
            <a:r>
              <a:rPr lang="en-US" dirty="0" smtClean="0">
                <a:solidFill>
                  <a:srgbClr val="FFE800"/>
                </a:solidFill>
                <a:ea typeface="+mj-ea"/>
              </a:rPr>
              <a:t> Results: 95% CL Limits</a:t>
            </a:r>
            <a:endParaRPr lang="en-US" dirty="0">
              <a:solidFill>
                <a:srgbClr val="FFE800"/>
              </a:solidFill>
              <a:ea typeface="+mj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275743" y="6583363"/>
            <a:ext cx="630257" cy="274637"/>
          </a:xfrm>
          <a:prstGeom prst="rect">
            <a:avLst/>
          </a:prstGeom>
        </p:spPr>
        <p:txBody>
          <a:bodyPr/>
          <a:lstStyle/>
          <a:p>
            <a:fld id="{C85579AA-19CC-4B47-AB46-FDF69399265A}" type="slidenum">
              <a:rPr lang="en-US"/>
              <a:pPr/>
              <a:t>109</a:t>
            </a:fld>
            <a:endParaRPr lang="en-US" dirty="0"/>
          </a:p>
        </p:txBody>
      </p: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5045725" y="1277957"/>
            <a:ext cx="4483865" cy="461665"/>
          </a:xfrm>
          <a:prstGeom prst="rect">
            <a:avLst/>
          </a:prstGeom>
          <a:solidFill>
            <a:srgbClr val="002060"/>
          </a:solidFill>
          <a:ln w="22225">
            <a:solidFill>
              <a:srgbClr val="FFE8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E800"/>
                </a:solidFill>
              </a:rPr>
              <a:t>Cut-based</a:t>
            </a:r>
          </a:p>
        </p:txBody>
      </p:sp>
      <p:sp>
        <p:nvSpPr>
          <p:cNvPr id="33798" name="TextBox 7"/>
          <p:cNvSpPr txBox="1">
            <a:spLocks noChangeArrowheads="1"/>
          </p:cNvSpPr>
          <p:nvPr/>
        </p:nvSpPr>
        <p:spPr bwMode="auto">
          <a:xfrm>
            <a:off x="572878" y="1281897"/>
            <a:ext cx="4472848" cy="461665"/>
          </a:xfrm>
          <a:prstGeom prst="rect">
            <a:avLst/>
          </a:prstGeom>
          <a:solidFill>
            <a:srgbClr val="002060"/>
          </a:solidFill>
          <a:ln w="22225">
            <a:solidFill>
              <a:srgbClr val="FFE8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E800"/>
                </a:solidFill>
              </a:rPr>
              <a:t>MVA </a:t>
            </a:r>
            <a:r>
              <a:rPr lang="en-US" sz="2400" b="1" dirty="0" smtClean="0">
                <a:solidFill>
                  <a:srgbClr val="FFE800"/>
                </a:solidFill>
              </a:rPr>
              <a:t>mass-fit</a:t>
            </a:r>
            <a:endParaRPr lang="en-US" sz="2400" b="1" dirty="0">
              <a:solidFill>
                <a:srgbClr val="FFE800"/>
              </a:solidFill>
            </a:endParaRPr>
          </a:p>
        </p:txBody>
      </p:sp>
      <p:sp>
        <p:nvSpPr>
          <p:cNvPr id="33799" name="TextBox 11"/>
          <p:cNvSpPr txBox="1">
            <a:spLocks noChangeArrowheads="1"/>
          </p:cNvSpPr>
          <p:nvPr/>
        </p:nvSpPr>
        <p:spPr bwMode="auto">
          <a:xfrm>
            <a:off x="594911" y="5681797"/>
            <a:ext cx="8912646" cy="830997"/>
          </a:xfrm>
          <a:prstGeom prst="rect">
            <a:avLst/>
          </a:prstGeom>
          <a:solidFill>
            <a:srgbClr val="002060"/>
          </a:solidFill>
          <a:ln w="22225">
            <a:solidFill>
              <a:srgbClr val="FFE8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Exclude </a:t>
            </a:r>
            <a:r>
              <a:rPr lang="en-US" b="1" dirty="0" smtClean="0"/>
              <a:t>almost </a:t>
            </a:r>
            <a:r>
              <a:rPr lang="en-US" b="1" dirty="0"/>
              <a:t>the full mass range </a:t>
            </a:r>
            <a:r>
              <a:rPr lang="en-US" b="1" dirty="0" smtClean="0"/>
              <a:t>at 95% CL</a:t>
            </a:r>
            <a:br>
              <a:rPr lang="en-US" b="1" dirty="0" smtClean="0"/>
            </a:br>
            <a:r>
              <a:rPr lang="en-US" b="1" dirty="0" smtClean="0">
                <a:solidFill>
                  <a:srgbClr val="FFE800"/>
                </a:solidFill>
              </a:rPr>
              <a:t>Except </a:t>
            </a:r>
            <a:r>
              <a:rPr lang="en-US" b="1" dirty="0">
                <a:solidFill>
                  <a:srgbClr val="FFE800"/>
                </a:solidFill>
              </a:rPr>
              <a:t>the region around 125 </a:t>
            </a:r>
            <a:r>
              <a:rPr lang="en-US" b="1" dirty="0" err="1">
                <a:solidFill>
                  <a:srgbClr val="FFE800"/>
                </a:solidFill>
              </a:rPr>
              <a:t>GeV</a:t>
            </a:r>
            <a:r>
              <a:rPr lang="en-US" b="1" dirty="0">
                <a:solidFill>
                  <a:srgbClr val="FFE800"/>
                </a:solidFill>
              </a:rPr>
              <a:t> </a:t>
            </a:r>
          </a:p>
        </p:txBody>
      </p:sp>
      <p:pic>
        <p:nvPicPr>
          <p:cNvPr id="33800" name="Picture 2"/>
          <p:cNvPicPr>
            <a:picLocks noChangeAspect="1"/>
          </p:cNvPicPr>
          <p:nvPr/>
        </p:nvPicPr>
        <p:blipFill>
          <a:blip r:embed="rId2" cstate="print">
            <a:lum bright="-10000" contrast="23000"/>
          </a:blip>
          <a:srcRect/>
          <a:stretch>
            <a:fillRect/>
          </a:stretch>
        </p:blipFill>
        <p:spPr bwMode="auto">
          <a:xfrm>
            <a:off x="603256" y="1771555"/>
            <a:ext cx="4431452" cy="3898900"/>
          </a:xfrm>
          <a:prstGeom prst="rect">
            <a:avLst/>
          </a:prstGeom>
          <a:noFill/>
          <a:ln w="22225">
            <a:solidFill>
              <a:srgbClr val="FFE800"/>
            </a:solidFill>
            <a:miter lim="800000"/>
            <a:headEnd/>
            <a:tailEnd/>
          </a:ln>
        </p:spPr>
      </p:pic>
      <p:pic>
        <p:nvPicPr>
          <p:cNvPr id="33801" name="Picture 6"/>
          <p:cNvPicPr>
            <a:picLocks noChangeAspect="1"/>
          </p:cNvPicPr>
          <p:nvPr/>
        </p:nvPicPr>
        <p:blipFill>
          <a:blip r:embed="rId3" cstate="print">
            <a:lum bright="-10000" contrast="23000"/>
          </a:blip>
          <a:srcRect/>
          <a:stretch>
            <a:fillRect/>
          </a:stretch>
        </p:blipFill>
        <p:spPr bwMode="auto">
          <a:xfrm>
            <a:off x="5072859" y="1773716"/>
            <a:ext cx="4423681" cy="3890102"/>
          </a:xfrm>
          <a:prstGeom prst="rect">
            <a:avLst/>
          </a:prstGeom>
          <a:noFill/>
          <a:ln w="22225">
            <a:solidFill>
              <a:srgbClr val="FFE8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57633" name="Picture 1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94361" y="1283836"/>
            <a:ext cx="3870960" cy="3558272"/>
          </a:xfrm>
          <a:prstGeom prst="rect">
            <a:avLst/>
          </a:prstGeom>
          <a:noFill/>
          <a:ln w="254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78886" y="119098"/>
            <a:ext cx="843209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200" b="1" dirty="0">
                <a:solidFill>
                  <a:srgbClr val="FFE311"/>
                </a:solidFill>
              </a:rPr>
              <a:t>CMS </a:t>
            </a:r>
            <a:r>
              <a:rPr lang="en-US" sz="3200" b="1" dirty="0" smtClean="0">
                <a:solidFill>
                  <a:srgbClr val="FFE311"/>
                </a:solidFill>
              </a:rPr>
              <a:t>Higgs Search Channels </a:t>
            </a:r>
            <a:br>
              <a:rPr lang="en-US" sz="3200" b="1" dirty="0" smtClean="0">
                <a:solidFill>
                  <a:srgbClr val="FFE311"/>
                </a:solidFill>
              </a:rPr>
            </a:br>
            <a:r>
              <a:rPr lang="en-US" sz="3200" b="1" i="1" dirty="0" smtClean="0">
                <a:solidFill>
                  <a:srgbClr val="FFDE00"/>
                </a:solidFill>
              </a:rPr>
              <a:t>Expected</a:t>
            </a:r>
            <a:r>
              <a:rPr lang="en-US" sz="3200" b="1" dirty="0" smtClean="0">
                <a:solidFill>
                  <a:srgbClr val="FFDE00"/>
                </a:solidFill>
              </a:rPr>
              <a:t> </a:t>
            </a:r>
            <a:r>
              <a:rPr lang="en-US" sz="3200" b="1" dirty="0" smtClean="0">
                <a:solidFill>
                  <a:srgbClr val="FFFFFF"/>
                </a:solidFill>
              </a:rPr>
              <a:t>Sensitivity: p-values </a:t>
            </a:r>
            <a:endParaRPr lang="en-US" sz="3200" b="1" baseline="30000" dirty="0">
              <a:solidFill>
                <a:srgbClr val="FFFFFF"/>
              </a:solidFill>
            </a:endParaRPr>
          </a:p>
        </p:txBody>
      </p:sp>
      <p:sp>
        <p:nvSpPr>
          <p:cNvPr id="54277" name="TextBox 6"/>
          <p:cNvSpPr txBox="1">
            <a:spLocks noChangeArrowheads="1"/>
          </p:cNvSpPr>
          <p:nvPr/>
        </p:nvSpPr>
        <p:spPr bwMode="auto">
          <a:xfrm>
            <a:off x="571500" y="4865015"/>
            <a:ext cx="3878580" cy="1107996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marL="231775" indent="-231775" algn="l"/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    ICHEP (July) to HCP (Nov.)</a:t>
            </a:r>
          </a:p>
          <a:p>
            <a:pPr marL="288925" indent="-174625" algn="l"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ED00"/>
                </a:solidFill>
                <a:latin typeface="Arial"/>
              </a:rPr>
              <a:t>Sensitivity Increase </a:t>
            </a:r>
            <a:br>
              <a:rPr lang="en-US" sz="2200" b="1" dirty="0" smtClean="0">
                <a:solidFill>
                  <a:srgbClr val="FFED00"/>
                </a:solidFill>
                <a:latin typeface="Arial"/>
              </a:rPr>
            </a:br>
            <a:r>
              <a:rPr lang="en-US" sz="2200" b="1" dirty="0" smtClean="0">
                <a:solidFill>
                  <a:srgbClr val="FFED00"/>
                </a:solidFill>
                <a:latin typeface="Arial"/>
              </a:rPr>
              <a:t> from 5.8 </a:t>
            </a:r>
            <a:r>
              <a:rPr lang="en-US" sz="2200" b="1" dirty="0" smtClean="0">
                <a:solidFill>
                  <a:srgbClr val="FFED00"/>
                </a:solidFill>
                <a:latin typeface="Symbol" pitchFamily="18" charset="2"/>
              </a:rPr>
              <a:t>s</a:t>
            </a:r>
            <a:r>
              <a:rPr lang="en-US" sz="2200" b="1" dirty="0" smtClean="0">
                <a:solidFill>
                  <a:srgbClr val="FFED00"/>
                </a:solidFill>
                <a:latin typeface="Arial"/>
              </a:rPr>
              <a:t> to 7.8 </a:t>
            </a:r>
            <a:r>
              <a:rPr lang="en-US" sz="2200" b="1" dirty="0" smtClean="0">
                <a:solidFill>
                  <a:srgbClr val="FFED00"/>
                </a:solidFill>
                <a:latin typeface="Symbol" pitchFamily="18" charset="2"/>
              </a:rPr>
              <a:t>s </a:t>
            </a:r>
            <a:r>
              <a:rPr lang="en-US" sz="2200" b="1" dirty="0" smtClean="0">
                <a:solidFill>
                  <a:srgbClr val="FFED00"/>
                </a:solidFill>
                <a:latin typeface="+mj-lt"/>
              </a:rPr>
              <a:t>by HCP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986" y="225910"/>
            <a:ext cx="917330" cy="91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5"/>
          <p:cNvSpPr txBox="1">
            <a:spLocks noChangeArrowheads="1"/>
          </p:cNvSpPr>
          <p:nvPr/>
        </p:nvSpPr>
        <p:spPr bwMode="auto">
          <a:xfrm rot="2666715">
            <a:off x="2600004" y="2483374"/>
            <a:ext cx="749013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ZZ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  <a:sym typeface="Wingdings 3"/>
              </a:rPr>
              <a:t>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4l</a:t>
            </a:r>
            <a:endParaRPr lang="en-US" sz="1600" b="1" baseline="3000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3128490" y="1881361"/>
            <a:ext cx="438911" cy="3508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00B050"/>
                </a:solidFill>
                <a:latin typeface="Arial"/>
                <a:sym typeface="Symbol"/>
              </a:rPr>
              <a:t></a:t>
            </a:r>
            <a:endParaRPr lang="en-US" b="1" baseline="30000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25" name="TextBox 5"/>
          <p:cNvSpPr txBox="1">
            <a:spLocks noChangeArrowheads="1"/>
          </p:cNvSpPr>
          <p:nvPr/>
        </p:nvSpPr>
        <p:spPr bwMode="auto">
          <a:xfrm rot="2567108">
            <a:off x="3397675" y="2424111"/>
            <a:ext cx="384464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0000CC"/>
                </a:solidFill>
                <a:latin typeface="Arial"/>
              </a:rPr>
              <a:t>WW</a:t>
            </a:r>
            <a:endParaRPr lang="en-US" sz="1600" b="1" baseline="30000" dirty="0">
              <a:solidFill>
                <a:srgbClr val="0000CC"/>
              </a:solidFill>
              <a:latin typeface="Arial"/>
            </a:endParaRPr>
          </a:p>
        </p:txBody>
      </p:sp>
      <p:sp>
        <p:nvSpPr>
          <p:cNvPr id="31" name="TextBox 5"/>
          <p:cNvSpPr txBox="1">
            <a:spLocks noChangeArrowheads="1"/>
          </p:cNvSpPr>
          <p:nvPr/>
        </p:nvSpPr>
        <p:spPr bwMode="auto">
          <a:xfrm>
            <a:off x="1328388" y="1993650"/>
            <a:ext cx="438911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CCEBC"/>
                </a:solidFill>
                <a:latin typeface="Arial"/>
                <a:sym typeface="Symbol"/>
              </a:rPr>
              <a:t>bb</a:t>
            </a:r>
            <a:endParaRPr lang="en-US" sz="2000" b="1" dirty="0">
              <a:solidFill>
                <a:srgbClr val="0CCEBC"/>
              </a:solidFill>
              <a:latin typeface="Arial"/>
            </a:endParaRPr>
          </a:p>
        </p:txBody>
      </p:sp>
      <p:sp>
        <p:nvSpPr>
          <p:cNvPr id="33" name="TextBox 5"/>
          <p:cNvSpPr txBox="1">
            <a:spLocks noChangeArrowheads="1"/>
          </p:cNvSpPr>
          <p:nvPr/>
        </p:nvSpPr>
        <p:spPr bwMode="auto">
          <a:xfrm>
            <a:off x="2120538" y="1462217"/>
            <a:ext cx="438911" cy="3508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6600CC"/>
                </a:solidFill>
                <a:latin typeface="Arial"/>
                <a:sym typeface="Symbol"/>
              </a:rPr>
              <a:t></a:t>
            </a:r>
            <a:endParaRPr lang="en-US" b="1" baseline="30000" dirty="0">
              <a:solidFill>
                <a:srgbClr val="6600CC"/>
              </a:solidFill>
              <a:latin typeface="Arial"/>
            </a:endParaRPr>
          </a:p>
        </p:txBody>
      </p:sp>
      <p:sp>
        <p:nvSpPr>
          <p:cNvPr id="34" name="TextBox 5"/>
          <p:cNvSpPr txBox="1">
            <a:spLocks noChangeArrowheads="1"/>
          </p:cNvSpPr>
          <p:nvPr/>
        </p:nvSpPr>
        <p:spPr bwMode="auto">
          <a:xfrm rot="2247723">
            <a:off x="1900754" y="3256209"/>
            <a:ext cx="1368226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/>
                <a:sym typeface="Symbol"/>
              </a:rPr>
              <a:t>Combined</a:t>
            </a:r>
            <a:endParaRPr lang="en-US" sz="2000" b="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957634" name="Picture 2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4474845" y="1287780"/>
            <a:ext cx="4981575" cy="5394960"/>
          </a:xfrm>
          <a:prstGeom prst="rect">
            <a:avLst/>
          </a:prstGeom>
          <a:noFill/>
          <a:ln w="254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35" name="TextBox 5"/>
          <p:cNvSpPr txBox="1">
            <a:spLocks noChangeArrowheads="1"/>
          </p:cNvSpPr>
          <p:nvPr/>
        </p:nvSpPr>
        <p:spPr bwMode="auto">
          <a:xfrm rot="2358996">
            <a:off x="6474547" y="2609324"/>
            <a:ext cx="749013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ZZ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  <a:sym typeface="Wingdings 3"/>
              </a:rPr>
              <a:t>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4l</a:t>
            </a:r>
            <a:endParaRPr lang="en-US" sz="1600" b="1" baseline="3000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6633688" y="1930218"/>
            <a:ext cx="438911" cy="3508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00B050"/>
                </a:solidFill>
                <a:latin typeface="Arial"/>
                <a:sym typeface="Symbol"/>
              </a:rPr>
              <a:t></a:t>
            </a:r>
            <a:endParaRPr lang="en-US" b="1" baseline="30000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39" name="TextBox 5"/>
          <p:cNvSpPr txBox="1">
            <a:spLocks noChangeArrowheads="1"/>
          </p:cNvSpPr>
          <p:nvPr/>
        </p:nvSpPr>
        <p:spPr bwMode="auto">
          <a:xfrm rot="2567108">
            <a:off x="6951727" y="2294565"/>
            <a:ext cx="384464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0000CC"/>
                </a:solidFill>
                <a:latin typeface="Arial"/>
              </a:rPr>
              <a:t>WW</a:t>
            </a:r>
            <a:endParaRPr lang="en-US" sz="1600" b="1" baseline="30000" dirty="0">
              <a:solidFill>
                <a:srgbClr val="0000CC"/>
              </a:solidFill>
              <a:latin typeface="Arial"/>
            </a:endParaRPr>
          </a:p>
        </p:txBody>
      </p:sp>
      <p:sp>
        <p:nvSpPr>
          <p:cNvPr id="40" name="TextBox 5"/>
          <p:cNvSpPr txBox="1">
            <a:spLocks noChangeArrowheads="1"/>
          </p:cNvSpPr>
          <p:nvPr/>
        </p:nvSpPr>
        <p:spPr bwMode="auto">
          <a:xfrm rot="21183719">
            <a:off x="5603209" y="2024130"/>
            <a:ext cx="438911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CCEBC"/>
                </a:solidFill>
                <a:latin typeface="Arial"/>
                <a:sym typeface="Symbol"/>
              </a:rPr>
              <a:t>bb</a:t>
            </a:r>
            <a:endParaRPr lang="en-US" sz="2000" b="1" dirty="0">
              <a:solidFill>
                <a:srgbClr val="0CCEBC"/>
              </a:solidFill>
              <a:latin typeface="Arial"/>
            </a:endParaRPr>
          </a:p>
        </p:txBody>
      </p:sp>
      <p:sp>
        <p:nvSpPr>
          <p:cNvPr id="41" name="TextBox 5"/>
          <p:cNvSpPr txBox="1">
            <a:spLocks noChangeArrowheads="1"/>
          </p:cNvSpPr>
          <p:nvPr/>
        </p:nvSpPr>
        <p:spPr bwMode="auto">
          <a:xfrm>
            <a:off x="6205747" y="1553657"/>
            <a:ext cx="438911" cy="3508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6600CC"/>
                </a:solidFill>
                <a:latin typeface="Arial"/>
                <a:sym typeface="Symbol"/>
              </a:rPr>
              <a:t></a:t>
            </a:r>
            <a:endParaRPr lang="en-US" b="1" baseline="30000" dirty="0">
              <a:solidFill>
                <a:srgbClr val="6600CC"/>
              </a:solidFill>
              <a:latin typeface="Arial"/>
            </a:endParaRPr>
          </a:p>
        </p:txBody>
      </p:sp>
      <p:sp>
        <p:nvSpPr>
          <p:cNvPr id="42" name="TextBox 5"/>
          <p:cNvSpPr txBox="1">
            <a:spLocks noChangeArrowheads="1"/>
          </p:cNvSpPr>
          <p:nvPr/>
        </p:nvSpPr>
        <p:spPr bwMode="auto">
          <a:xfrm rot="2621020">
            <a:off x="7173795" y="4658288"/>
            <a:ext cx="1368226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/>
                <a:sym typeface="Symbol"/>
              </a:rPr>
              <a:t>Combined</a:t>
            </a:r>
            <a:endParaRPr lang="en-US" sz="2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82441" y="1222893"/>
            <a:ext cx="3882880" cy="308727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36576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1600" b="1" dirty="0" smtClean="0">
                <a:solidFill>
                  <a:srgbClr val="FFFFFF"/>
                </a:solidFill>
              </a:rPr>
              <a:t>ICHEP: 5 + 5 fb</a:t>
            </a:r>
            <a:r>
              <a:rPr lang="it-CH" sz="2000" b="1" baseline="30000" dirty="0" smtClean="0">
                <a:solidFill>
                  <a:srgbClr val="FFFFFF"/>
                </a:solidFill>
              </a:rPr>
              <a:t>-1</a:t>
            </a:r>
            <a:r>
              <a:rPr lang="it-CH" sz="1600" b="1" dirty="0" smtClean="0">
                <a:solidFill>
                  <a:srgbClr val="FFFFFF"/>
                </a:solidFill>
              </a:rPr>
              <a:t> at 7 and 8 TeV</a:t>
            </a:r>
            <a:endParaRPr lang="it-CH" b="1" dirty="0">
              <a:solidFill>
                <a:srgbClr val="FFFFFF"/>
              </a:solidFill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468640" y="1230513"/>
            <a:ext cx="5003019" cy="308727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36576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1600" b="1" dirty="0" smtClean="0">
                <a:solidFill>
                  <a:srgbClr val="FFFFFF"/>
                </a:solidFill>
              </a:rPr>
              <a:t>HCP: 5 + 12 fb</a:t>
            </a:r>
            <a:r>
              <a:rPr lang="it-CH" sz="2000" b="1" baseline="30000" dirty="0" smtClean="0">
                <a:solidFill>
                  <a:srgbClr val="FFFFFF"/>
                </a:solidFill>
              </a:rPr>
              <a:t>-1</a:t>
            </a:r>
            <a:r>
              <a:rPr lang="it-CH" sz="1600" b="1" dirty="0" smtClean="0">
                <a:solidFill>
                  <a:srgbClr val="FFFFFF"/>
                </a:solidFill>
              </a:rPr>
              <a:t> at 7 and 8 TeV</a:t>
            </a:r>
            <a:endParaRPr lang="it-CH" b="1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474392" y="6334476"/>
            <a:ext cx="3358394" cy="308727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0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2000" b="1" dirty="0" smtClean="0">
                <a:solidFill>
                  <a:srgbClr val="FFF011"/>
                </a:solidFill>
              </a:rPr>
              <a:t>HCP:</a:t>
            </a:r>
            <a:r>
              <a:rPr lang="it-CH" sz="2000" b="1" dirty="0" smtClean="0">
                <a:solidFill>
                  <a:srgbClr val="FFFFFF"/>
                </a:solidFill>
              </a:rPr>
              <a:t> For Illustration only</a:t>
            </a:r>
            <a:endParaRPr lang="it-CH" sz="3200" b="1" dirty="0">
              <a:solidFill>
                <a:srgbClr val="FFFFFF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486861" y="1602887"/>
            <a:ext cx="860612" cy="1635163"/>
          </a:xfrm>
          <a:prstGeom prst="ellipse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551778" y="5964087"/>
            <a:ext cx="3878580" cy="772519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marL="231775" indent="-231775" algn="l">
              <a:lnSpc>
                <a:spcPct val="85000"/>
              </a:lnSpc>
            </a:pP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   Driven by </a:t>
            </a:r>
            <a:r>
              <a:rPr lang="en-US" sz="2200" b="1" dirty="0" smtClean="0">
                <a:solidFill>
                  <a:srgbClr val="FFED00"/>
                </a:solidFill>
                <a:latin typeface="Arial"/>
              </a:rPr>
              <a:t>ZZ (4l), WW, </a:t>
            </a:r>
            <a:r>
              <a:rPr lang="en-US" b="1" dirty="0" err="1" smtClean="0">
                <a:solidFill>
                  <a:srgbClr val="FFED00"/>
                </a:solidFill>
                <a:latin typeface="Symbol" pitchFamily="18" charset="2"/>
              </a:rPr>
              <a:t>gg</a:t>
            </a:r>
            <a:r>
              <a:rPr lang="en-US" b="1" dirty="0" smtClean="0">
                <a:solidFill>
                  <a:srgbClr val="FFED00"/>
                </a:solidFill>
                <a:latin typeface="Symbol" pitchFamily="18" charset="2"/>
              </a:rPr>
              <a:t>;</a:t>
            </a:r>
            <a:br>
              <a:rPr lang="en-US" b="1" dirty="0" smtClean="0">
                <a:solidFill>
                  <a:srgbClr val="FFED00"/>
                </a:solidFill>
                <a:latin typeface="Symbol" pitchFamily="18" charset="2"/>
              </a:rPr>
            </a:br>
            <a:r>
              <a:rPr lang="en-US" sz="2200" b="1" dirty="0" smtClean="0">
                <a:solidFill>
                  <a:srgbClr val="FFED00"/>
                </a:solidFill>
                <a:latin typeface="Arial"/>
              </a:rPr>
              <a:t>bb, </a:t>
            </a:r>
            <a:r>
              <a:rPr lang="en-US" sz="2800" b="1" dirty="0" err="1" smtClean="0">
                <a:solidFill>
                  <a:srgbClr val="FFED00"/>
                </a:solidFill>
                <a:latin typeface="Symbol" pitchFamily="18" charset="2"/>
              </a:rPr>
              <a:t>tt</a:t>
            </a:r>
            <a:r>
              <a:rPr lang="en-US" sz="2200" b="1" dirty="0" smtClean="0">
                <a:solidFill>
                  <a:srgbClr val="FFED00"/>
                </a:solidFill>
                <a:latin typeface="Arial"/>
              </a:rPr>
              <a:t> </a:t>
            </a: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Important</a:t>
            </a:r>
            <a:endParaRPr lang="en-US" sz="2200" b="1" dirty="0" smtClean="0">
              <a:solidFill>
                <a:srgbClr val="FFDE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8163" y="885826"/>
            <a:ext cx="9310580" cy="5834463"/>
          </a:xfrm>
          <a:solidFill>
            <a:srgbClr val="002060"/>
          </a:solidFill>
          <a:ln w="22225">
            <a:solidFill>
              <a:srgbClr val="FFD800"/>
            </a:solidFill>
          </a:ln>
        </p:spPr>
        <p:txBody>
          <a:bodyPr tIns="22401"/>
          <a:lstStyle/>
          <a:p>
            <a:pPr marL="390525" indent="-293688">
              <a:buSzPct val="100000"/>
              <a:buFont typeface="Wingdings" pitchFamily="2" charset="2"/>
              <a:buChar char="§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sz="2400" dirty="0" smtClean="0"/>
              <a:t>Jackknife </a:t>
            </a:r>
            <a:r>
              <a:rPr lang="en-US" sz="2400" dirty="0" err="1" smtClean="0"/>
              <a:t>resampling</a:t>
            </a:r>
            <a:r>
              <a:rPr lang="en-US" sz="2400" dirty="0" smtClean="0"/>
              <a:t> can be used to estimate the </a:t>
            </a:r>
            <a:br>
              <a:rPr lang="en-US" sz="2400" dirty="0" smtClean="0"/>
            </a:br>
            <a:r>
              <a:rPr lang="en-US" sz="2400" dirty="0" smtClean="0"/>
              <a:t>variance of statistical estimators in a non parametric way.</a:t>
            </a:r>
          </a:p>
          <a:p>
            <a:pPr marL="782638" lvl="1" indent="-293688">
              <a:buSzPct val="100000"/>
              <a:buFont typeface="Wingdings" pitchFamily="2" charset="2"/>
              <a:buChar char="§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b="1" dirty="0" smtClean="0"/>
              <a:t>Achieved evaluating </a:t>
            </a:r>
            <a:br>
              <a:rPr lang="en-US" b="1" dirty="0" smtClean="0"/>
            </a:br>
            <a:r>
              <a:rPr lang="en-US" b="1" dirty="0" smtClean="0"/>
              <a:t>the estimator on subsets </a:t>
            </a:r>
            <a:br>
              <a:rPr lang="en-US" b="1" dirty="0" smtClean="0"/>
            </a:br>
            <a:r>
              <a:rPr lang="en-US" b="1" dirty="0" smtClean="0"/>
              <a:t>of the statistical  sample.</a:t>
            </a:r>
          </a:p>
          <a:p>
            <a:pPr marL="390525" indent="-293688">
              <a:buSzPct val="100000"/>
              <a:buFont typeface="Wingdings" pitchFamily="2" charset="2"/>
              <a:buChar char="§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sz="2400" dirty="0" smtClean="0"/>
              <a:t>Given analyses A and B,</a:t>
            </a:r>
            <a:br>
              <a:rPr lang="en-US" sz="2400" dirty="0" smtClean="0"/>
            </a:br>
            <a:r>
              <a:rPr lang="en-US" sz="2400" dirty="0" smtClean="0"/>
              <a:t> used to estimate the variance of </a:t>
            </a:r>
            <a:r>
              <a:rPr lang="en-US" sz="2400" dirty="0" smtClean="0">
                <a:latin typeface="Standard Symbols L" charset="2"/>
                <a:sym typeface="Symbol"/>
              </a:rPr>
              <a:t></a:t>
            </a:r>
            <a:r>
              <a:rPr lang="en-US" sz="2400" baseline="-33000" dirty="0" smtClean="0"/>
              <a:t>A</a:t>
            </a:r>
            <a:r>
              <a:rPr lang="en-US" sz="2400" dirty="0" smtClean="0"/>
              <a:t>-</a:t>
            </a:r>
            <a:r>
              <a:rPr lang="en-US" sz="2400" dirty="0" smtClean="0">
                <a:latin typeface="Standard Symbols L" charset="2"/>
                <a:sym typeface="Symbol"/>
              </a:rPr>
              <a:t></a:t>
            </a:r>
            <a:r>
              <a:rPr lang="en-US" sz="2400" baseline="-33000" dirty="0" smtClean="0"/>
              <a:t>B</a:t>
            </a:r>
            <a:r>
              <a:rPr lang="en-US" sz="2400" dirty="0" smtClean="0"/>
              <a:t> by applying the jackknife </a:t>
            </a:r>
            <a:r>
              <a:rPr lang="en-US" sz="2400" dirty="0" err="1" smtClean="0"/>
              <a:t>resampling</a:t>
            </a:r>
            <a:r>
              <a:rPr lang="en-US" sz="2400" dirty="0" smtClean="0"/>
              <a:t> method to the events selected by </a:t>
            </a:r>
            <a:br>
              <a:rPr lang="en-US" sz="2400" dirty="0" smtClean="0"/>
            </a:br>
            <a:r>
              <a:rPr lang="en-US" sz="2400" dirty="0" smtClean="0"/>
              <a:t>either analysis.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21" t="65536" r="14497"/>
          <a:stretch>
            <a:fillRect/>
          </a:stretch>
        </p:blipFill>
        <p:spPr bwMode="auto">
          <a:xfrm>
            <a:off x="5012675" y="1737395"/>
            <a:ext cx="4516915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 xmlns:r="http://schemas.openxmlformats.org/officeDocument/2006/relationships"/>
                  <a:srcRect l="16321" t="65536" r="1449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6868" name="Title 1"/>
          <p:cNvSpPr>
            <a:spLocks noGrp="1"/>
          </p:cNvSpPr>
          <p:nvPr>
            <p:ph type="title"/>
          </p:nvPr>
        </p:nvSpPr>
        <p:spPr>
          <a:xfrm>
            <a:off x="804863" y="90489"/>
            <a:ext cx="8420100" cy="713742"/>
          </a:xfrm>
        </p:spPr>
        <p:txBody>
          <a:bodyPr/>
          <a:lstStyle/>
          <a:p>
            <a:pPr algn="ctr"/>
            <a:r>
              <a:rPr lang="en-US" dirty="0" err="1" smtClean="0">
                <a:latin typeface="Arial" pitchFamily="34" charset="0"/>
              </a:rPr>
              <a:t>Jacknife</a:t>
            </a:r>
            <a:r>
              <a:rPr lang="en-US" dirty="0" smtClean="0">
                <a:latin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</a:rPr>
              <a:t>Resampling</a:t>
            </a:r>
            <a:endParaRPr lang="en-US" dirty="0" smtClean="0">
              <a:latin typeface="Arial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688" t="40475" r="9863"/>
          <a:stretch>
            <a:fillRect/>
          </a:stretch>
        </p:blipFill>
        <p:spPr bwMode="auto">
          <a:xfrm>
            <a:off x="3289368" y="4198368"/>
            <a:ext cx="6273274" cy="245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 xmlns:r="http://schemas.openxmlformats.org/officeDocument/2006/relationships"/>
                  <a:srcRect l="9688" t="40475" r="986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Overlap of Selected Events</a:t>
            </a:r>
            <a:endParaRPr lang="en-US" dirty="0">
              <a:ea typeface="ＭＳ Ｐゴシック" charset="0"/>
            </a:endParaRP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5322813" y="1590677"/>
            <a:ext cx="3714693" cy="2970306"/>
            <a:chOff x="5391403" y="3317896"/>
            <a:chExt cx="3714671" cy="2651280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5795827" y="3643260"/>
              <a:ext cx="2392043" cy="1805211"/>
            </a:xfrm>
            <a:prstGeom prst="ellipse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6270031" y="3317896"/>
              <a:ext cx="2392043" cy="1805211"/>
            </a:xfrm>
            <a:prstGeom prst="ellipse">
              <a:avLst/>
            </a:prstGeom>
            <a:noFill/>
            <a:ln w="28575">
              <a:solidFill>
                <a:srgbClr val="93FFFF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118" name="TextBox 9"/>
            <p:cNvSpPr txBox="1">
              <a:spLocks noChangeArrowheads="1"/>
            </p:cNvSpPr>
            <p:nvPr/>
          </p:nvSpPr>
          <p:spPr bwMode="auto">
            <a:xfrm>
              <a:off x="6739663" y="4120500"/>
              <a:ext cx="801818" cy="461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81%</a:t>
              </a:r>
            </a:p>
          </p:txBody>
        </p:sp>
        <p:sp>
          <p:nvSpPr>
            <p:cNvPr id="47119" name="TextBox 10"/>
            <p:cNvSpPr txBox="1">
              <a:spLocks noChangeArrowheads="1"/>
            </p:cNvSpPr>
            <p:nvPr/>
          </p:nvSpPr>
          <p:spPr bwMode="auto">
            <a:xfrm>
              <a:off x="7679645" y="3504641"/>
              <a:ext cx="630297" cy="461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8%</a:t>
              </a:r>
            </a:p>
          </p:txBody>
        </p:sp>
        <p:sp>
          <p:nvSpPr>
            <p:cNvPr id="47120" name="TextBox 11"/>
            <p:cNvSpPr txBox="1">
              <a:spLocks noChangeArrowheads="1"/>
            </p:cNvSpPr>
            <p:nvPr/>
          </p:nvSpPr>
          <p:spPr bwMode="auto">
            <a:xfrm>
              <a:off x="5938867" y="4822238"/>
              <a:ext cx="784826" cy="461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11%</a:t>
              </a:r>
            </a:p>
          </p:txBody>
        </p:sp>
        <p:sp>
          <p:nvSpPr>
            <p:cNvPr id="47121" name="TextBox 12"/>
            <p:cNvSpPr txBox="1">
              <a:spLocks noChangeArrowheads="1"/>
            </p:cNvSpPr>
            <p:nvPr/>
          </p:nvSpPr>
          <p:spPr bwMode="auto">
            <a:xfrm>
              <a:off x="5391403" y="4452493"/>
              <a:ext cx="715256" cy="4618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8000"/>
                  </a:solidFill>
                </a:rPr>
                <a:t>CiC</a:t>
              </a:r>
            </a:p>
          </p:txBody>
        </p:sp>
        <p:sp>
          <p:nvSpPr>
            <p:cNvPr id="47122" name="TextBox 13"/>
            <p:cNvSpPr txBox="1">
              <a:spLocks noChangeArrowheads="1"/>
            </p:cNvSpPr>
            <p:nvPr/>
          </p:nvSpPr>
          <p:spPr bwMode="auto">
            <a:xfrm>
              <a:off x="8254907" y="3654720"/>
              <a:ext cx="851167" cy="4618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00090"/>
                  </a:solidFill>
                </a:rPr>
                <a:t>MVA</a:t>
              </a:r>
            </a:p>
          </p:txBody>
        </p:sp>
        <p:sp>
          <p:nvSpPr>
            <p:cNvPr id="47123" name="TextBox 14"/>
            <p:cNvSpPr txBox="1">
              <a:spLocks noChangeArrowheads="1"/>
            </p:cNvSpPr>
            <p:nvPr/>
          </p:nvSpPr>
          <p:spPr bwMode="auto">
            <a:xfrm>
              <a:off x="6731330" y="5507284"/>
              <a:ext cx="1670640" cy="461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u="sng"/>
                <a:t>Signal MC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759504" y="1471614"/>
            <a:ext cx="3828292" cy="3166192"/>
            <a:chOff x="68394" y="1203360"/>
            <a:chExt cx="3827737" cy="3167175"/>
          </a:xfrm>
          <a:noFill/>
        </p:grpSpPr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596109" y="1785360"/>
              <a:ext cx="2130807" cy="1808880"/>
            </a:xfrm>
            <a:prstGeom prst="ellipse">
              <a:avLst/>
            </a:prstGeom>
            <a:grpFill/>
            <a:ln w="28575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1306962" y="1373760"/>
              <a:ext cx="2321529" cy="1771200"/>
            </a:xfrm>
            <a:prstGeom prst="ellipse">
              <a:avLst/>
            </a:prstGeom>
            <a:grpFill/>
            <a:ln w="28575">
              <a:solidFill>
                <a:srgbClr val="93FFFF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110" name="TextBox 19"/>
            <p:cNvSpPr txBox="1">
              <a:spLocks noChangeArrowheads="1"/>
            </p:cNvSpPr>
            <p:nvPr/>
          </p:nvSpPr>
          <p:spPr bwMode="auto">
            <a:xfrm>
              <a:off x="1638599" y="2182800"/>
              <a:ext cx="801707" cy="46180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50%</a:t>
              </a:r>
            </a:p>
          </p:txBody>
        </p:sp>
        <p:sp>
          <p:nvSpPr>
            <p:cNvPr id="47111" name="TextBox 20"/>
            <p:cNvSpPr txBox="1">
              <a:spLocks noChangeArrowheads="1"/>
            </p:cNvSpPr>
            <p:nvPr/>
          </p:nvSpPr>
          <p:spPr bwMode="auto">
            <a:xfrm>
              <a:off x="2292061" y="1713120"/>
              <a:ext cx="801707" cy="46180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18%</a:t>
              </a:r>
            </a:p>
          </p:txBody>
        </p:sp>
        <p:sp>
          <p:nvSpPr>
            <p:cNvPr id="47112" name="TextBox 21"/>
            <p:cNvSpPr txBox="1">
              <a:spLocks noChangeArrowheads="1"/>
            </p:cNvSpPr>
            <p:nvPr/>
          </p:nvSpPr>
          <p:spPr bwMode="auto">
            <a:xfrm>
              <a:off x="830114" y="2811282"/>
              <a:ext cx="801707" cy="46180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/>
                <a:t>32%</a:t>
              </a:r>
            </a:p>
          </p:txBody>
        </p:sp>
        <p:sp>
          <p:nvSpPr>
            <p:cNvPr id="47113" name="TextBox 22"/>
            <p:cNvSpPr txBox="1">
              <a:spLocks noChangeArrowheads="1"/>
            </p:cNvSpPr>
            <p:nvPr/>
          </p:nvSpPr>
          <p:spPr bwMode="auto">
            <a:xfrm>
              <a:off x="239366" y="2459280"/>
              <a:ext cx="715156" cy="46180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err="1">
                  <a:solidFill>
                    <a:srgbClr val="008000"/>
                  </a:solidFill>
                </a:rPr>
                <a:t>CiC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  <p:sp>
          <p:nvSpPr>
            <p:cNvPr id="47114" name="TextBox 23"/>
            <p:cNvSpPr txBox="1">
              <a:spLocks noChangeArrowheads="1"/>
            </p:cNvSpPr>
            <p:nvPr/>
          </p:nvSpPr>
          <p:spPr bwMode="auto">
            <a:xfrm>
              <a:off x="1951296" y="1203360"/>
              <a:ext cx="846199" cy="46180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0090"/>
                  </a:solidFill>
                </a:rPr>
                <a:t>MVA</a:t>
              </a:r>
            </a:p>
          </p:txBody>
        </p:sp>
        <p:sp>
          <p:nvSpPr>
            <p:cNvPr id="47115" name="TextBox 24"/>
            <p:cNvSpPr txBox="1">
              <a:spLocks noChangeArrowheads="1"/>
            </p:cNvSpPr>
            <p:nvPr/>
          </p:nvSpPr>
          <p:spPr bwMode="auto">
            <a:xfrm>
              <a:off x="68394" y="3539280"/>
              <a:ext cx="3827737" cy="83125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u="sng"/>
                <a:t>Data</a:t>
              </a:r>
            </a:p>
            <a:p>
              <a:pPr algn="ctr"/>
              <a:r>
                <a:rPr lang="en-US" b="1"/>
                <a:t>(Background MC agrees)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302" y="277184"/>
            <a:ext cx="7884029" cy="809744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EB11"/>
                </a:solidFill>
              </a:rPr>
              <a:t>H </a:t>
            </a:r>
            <a:r>
              <a:rPr lang="en-US" sz="3200" dirty="0" smtClean="0">
                <a:solidFill>
                  <a:srgbClr val="FFEB11"/>
                </a:solidFill>
                <a:sym typeface="Wingdings 3"/>
              </a:rPr>
              <a:t></a:t>
            </a:r>
            <a:r>
              <a:rPr lang="en-US" sz="3200" dirty="0" smtClean="0">
                <a:solidFill>
                  <a:srgbClr val="FFEB11"/>
                </a:solidFill>
              </a:rPr>
              <a:t> ZZ(*) Event Yields 110 – 160 </a:t>
            </a:r>
            <a:r>
              <a:rPr lang="en-US" sz="3200" dirty="0" err="1" smtClean="0">
                <a:solidFill>
                  <a:srgbClr val="FFEB11"/>
                </a:solidFill>
              </a:rPr>
              <a:t>GeV</a:t>
            </a:r>
            <a:r>
              <a:rPr lang="en-US" sz="4000" dirty="0" smtClean="0">
                <a:solidFill>
                  <a:srgbClr val="FFEB11"/>
                </a:solidFill>
              </a:rPr>
              <a:t/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Observed Vs. Expected Signal + Background Rates</a:t>
            </a:r>
            <a:endParaRPr lang="it-CH" sz="24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79589" y="6061803"/>
            <a:ext cx="419879" cy="20314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112</a:t>
            </a:fld>
            <a:endParaRPr lang="en-US" sz="1100" dirty="0">
              <a:solidFill>
                <a:srgbClr val="FFFFFF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709" y="232171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290671" y="5404257"/>
            <a:ext cx="9041054" cy="790652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33363" marR="0" lvl="0" indent="-233363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Z+X Background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from</a:t>
            </a:r>
            <a:r>
              <a:rPr kumimoji="0" lang="it-CH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data in control regions</a:t>
            </a:r>
          </a:p>
          <a:p>
            <a:pPr marL="233363" marR="0" lvl="0" indent="-233363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it-CH" b="1" kern="0" baseline="0" dirty="0" smtClean="0">
                <a:solidFill>
                  <a:srgbClr val="FFF011"/>
                </a:solidFill>
                <a:latin typeface="+mn-lt"/>
                <a:cs typeface="+mn-cs"/>
              </a:rPr>
              <a:t>ZZ</a:t>
            </a:r>
            <a:r>
              <a:rPr lang="it-CH" b="1" kern="0" dirty="0" smtClean="0">
                <a:solidFill>
                  <a:srgbClr val="FFF011"/>
                </a:solidFill>
                <a:latin typeface="+mn-lt"/>
                <a:cs typeface="+mn-cs"/>
              </a:rPr>
              <a:t> background </a:t>
            </a:r>
            <a:r>
              <a:rPr lang="it-CH" b="1" kern="0" dirty="0" smtClean="0">
                <a:latin typeface="+mn-lt"/>
                <a:cs typeface="+mn-cs"/>
              </a:rPr>
              <a:t>from Simulation</a:t>
            </a:r>
            <a:endParaRPr kumimoji="0" lang="it-CH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611970" name="Picture 2"/>
          <p:cNvPicPr>
            <a:picLocks noChangeAspect="1" noChangeArrowheads="1"/>
          </p:cNvPicPr>
          <p:nvPr/>
        </p:nvPicPr>
        <p:blipFill>
          <a:blip r:embed="rId4" cstate="print">
            <a:lum bright="-10000" contrast="25000"/>
          </a:blip>
          <a:srcRect/>
          <a:stretch>
            <a:fillRect/>
          </a:stretch>
        </p:blipFill>
        <p:spPr bwMode="auto">
          <a:xfrm>
            <a:off x="288435" y="1247944"/>
            <a:ext cx="9067511" cy="4135509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302" y="277184"/>
            <a:ext cx="7884029" cy="809744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EB11"/>
                </a:solidFill>
              </a:rPr>
              <a:t>H </a:t>
            </a:r>
            <a:r>
              <a:rPr lang="en-US" sz="3200" dirty="0" smtClean="0">
                <a:solidFill>
                  <a:srgbClr val="FFEB11"/>
                </a:solidFill>
                <a:sym typeface="Wingdings 3"/>
              </a:rPr>
              <a:t></a:t>
            </a:r>
            <a:r>
              <a:rPr lang="en-US" sz="3200" dirty="0" smtClean="0">
                <a:solidFill>
                  <a:srgbClr val="FFEB11"/>
                </a:solidFill>
              </a:rPr>
              <a:t> ZZ(*) Event Yields 100 – 1000 </a:t>
            </a:r>
            <a:r>
              <a:rPr lang="en-US" sz="3200" dirty="0" err="1" smtClean="0">
                <a:solidFill>
                  <a:srgbClr val="FFEB11"/>
                </a:solidFill>
              </a:rPr>
              <a:t>GeV</a:t>
            </a:r>
            <a:r>
              <a:rPr lang="en-US" sz="4000" dirty="0" smtClean="0">
                <a:solidFill>
                  <a:srgbClr val="FFEB11"/>
                </a:solidFill>
              </a:rPr>
              <a:t/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Observed Vs. Expected Signal + Background Rates</a:t>
            </a:r>
            <a:endParaRPr lang="it-CH" sz="24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79589" y="6061803"/>
            <a:ext cx="419879" cy="20314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113</a:t>
            </a:fld>
            <a:endParaRPr lang="en-US" sz="1100" dirty="0">
              <a:solidFill>
                <a:srgbClr val="FFFFFF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709" y="232171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10946" name="Picture 2"/>
          <p:cNvPicPr>
            <a:picLocks noChangeAspect="1" noChangeArrowheads="1"/>
          </p:cNvPicPr>
          <p:nvPr/>
        </p:nvPicPr>
        <p:blipFill>
          <a:blip r:embed="rId4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357283" y="1251258"/>
            <a:ext cx="8798828" cy="4132196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39115" y="5404257"/>
            <a:ext cx="8824061" cy="814874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33363" marR="0" lvl="0" indent="-233363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Z+X Background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from</a:t>
            </a:r>
            <a:r>
              <a:rPr kumimoji="0" lang="it-CH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data in control regions</a:t>
            </a:r>
          </a:p>
          <a:p>
            <a:pPr marL="233363" marR="0" lvl="0" indent="-233363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it-CH" b="1" kern="0" baseline="0" dirty="0" smtClean="0">
                <a:solidFill>
                  <a:srgbClr val="FFF011"/>
                </a:solidFill>
                <a:latin typeface="+mn-lt"/>
                <a:cs typeface="+mn-cs"/>
              </a:rPr>
              <a:t>ZZ</a:t>
            </a:r>
            <a:r>
              <a:rPr lang="it-CH" b="1" kern="0" dirty="0" smtClean="0">
                <a:solidFill>
                  <a:srgbClr val="FFF011"/>
                </a:solidFill>
                <a:latin typeface="+mn-lt"/>
                <a:cs typeface="+mn-cs"/>
              </a:rPr>
              <a:t> background </a:t>
            </a:r>
            <a:r>
              <a:rPr lang="it-CH" b="1" kern="0" dirty="0" smtClean="0">
                <a:latin typeface="+mn-lt"/>
                <a:cs typeface="+mn-cs"/>
              </a:rPr>
              <a:t>from Simulation</a:t>
            </a:r>
            <a:endParaRPr kumimoji="0" lang="it-CH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873104" y="193808"/>
            <a:ext cx="7598979" cy="1023303"/>
          </a:xfrm>
        </p:spPr>
        <p:txBody>
          <a:bodyPr lIns="0" rIns="0"/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FFEB11"/>
                </a:solidFill>
                <a:latin typeface="Arial" pitchFamily="34" charset="0"/>
              </a:rPr>
              <a:t>H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ZZ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2</a:t>
            </a:r>
            <a:r>
              <a:rPr lang="en-US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i="1" baseline="-22000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</a:t>
            </a:r>
            <a:r>
              <a:rPr lang="en-US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2l</a:t>
            </a:r>
            <a:r>
              <a:rPr lang="en-US" i="1" baseline="-22000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(</a:t>
            </a:r>
            <a:r>
              <a:rPr lang="en-US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= e,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)</a:t>
            </a:r>
            <a:br>
              <a:rPr lang="en-US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</a:br>
            <a:r>
              <a:rPr lang="en-US" sz="2800" i="1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Improved Electron Resolution in 2012</a:t>
            </a:r>
            <a:endParaRPr lang="en-US" sz="2800" i="1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9245600" y="6498653"/>
            <a:ext cx="660400" cy="385048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spcAft>
                <a:spcPts val="600"/>
              </a:spcAft>
            </a:pPr>
            <a:fld id="{75A9818F-3219-F04F-9A95-6DA98015B5BA}" type="slidenum">
              <a:rPr lang="en-US" smtClean="0">
                <a:solidFill>
                  <a:srgbClr val="000000"/>
                </a:solidFill>
              </a:rPr>
              <a:pPr>
                <a:spcAft>
                  <a:spcPts val="600"/>
                </a:spcAft>
              </a:pPr>
              <a:t>114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182" y="219487"/>
            <a:ext cx="685769" cy="68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Content Placeholder 3"/>
          <p:cNvSpPr>
            <a:spLocks noGrp="1"/>
          </p:cNvSpPr>
          <p:nvPr>
            <p:ph sz="half" idx="2"/>
          </p:nvPr>
        </p:nvSpPr>
        <p:spPr>
          <a:xfrm>
            <a:off x="233447" y="5271989"/>
            <a:ext cx="9470754" cy="1459857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rIns="0"/>
          <a:lstStyle/>
          <a:p>
            <a:pPr marL="174625" indent="5238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F08"/>
              </a:buClr>
              <a:buFont typeface="Wingdings 3" pitchFamily="18" charset="2"/>
              <a:buChar char="Æ"/>
            </a:pPr>
            <a:r>
              <a:rPr lang="en-US" sz="2200" b="1" dirty="0" smtClean="0">
                <a:solidFill>
                  <a:srgbClr val="FFCE3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New electron Energy Determination </a:t>
            </a:r>
            <a:r>
              <a:rPr lang="en-US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using regression </a:t>
            </a:r>
          </a:p>
          <a:p>
            <a:pPr marL="398463" lvl="1" indent="-22383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M</a:t>
            </a:r>
            <a:r>
              <a:rPr lang="en-US" sz="2200" b="1" baseline="-220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(126) 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Resolution Improved </a:t>
            </a:r>
          </a:p>
          <a:p>
            <a:pPr marL="798513" lvl="2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Symbol" pitchFamily="18" charset="2"/>
                <a:cs typeface="Arial" pitchFamily="34" charset="0"/>
              </a:rPr>
              <a:t>s</a:t>
            </a:r>
            <a:r>
              <a:rPr lang="en-US" sz="2200" b="1" baseline="-22000" dirty="0" err="1" smtClean="0">
                <a:latin typeface="Arial" pitchFamily="34" charset="0"/>
                <a:cs typeface="Arial" pitchFamily="34" charset="0"/>
              </a:rPr>
              <a:t>CB</a:t>
            </a:r>
            <a:r>
              <a:rPr lang="en-US" sz="2200" b="1" baseline="-2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from 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2.7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2.0 </a:t>
            </a:r>
            <a:r>
              <a:rPr lang="en-US" sz="22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n-US" sz="2400" b="1" dirty="0" err="1" smtClean="0">
                <a:latin typeface="Symbol" pitchFamily="18" charset="2"/>
                <a:cs typeface="Arial" pitchFamily="34" charset="0"/>
              </a:rPr>
              <a:t>s</a:t>
            </a:r>
            <a:r>
              <a:rPr lang="en-US" sz="2200" b="1" baseline="-22000" dirty="0" err="1" smtClean="0">
                <a:latin typeface="Arial" pitchFamily="34" charset="0"/>
                <a:cs typeface="Arial" pitchFamily="34" charset="0"/>
              </a:rPr>
              <a:t>eff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from 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3.8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3.0 </a:t>
            </a:r>
            <a:r>
              <a:rPr lang="en-US" sz="22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(4e events)</a:t>
            </a:r>
          </a:p>
          <a:p>
            <a:pPr marL="798513" lvl="2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200" b="1" dirty="0" smtClean="0">
                <a:solidFill>
                  <a:srgbClr val="FFF011"/>
                </a:solidFill>
                <a:cs typeface="Arial" pitchFamily="34" charset="0"/>
              </a:rPr>
              <a:t> </a:t>
            </a:r>
            <a:r>
              <a:rPr lang="en-US" sz="2400" b="1" dirty="0" err="1" smtClean="0">
                <a:latin typeface="Symbol" pitchFamily="18" charset="2"/>
                <a:cs typeface="Arial" pitchFamily="34" charset="0"/>
              </a:rPr>
              <a:t>s</a:t>
            </a:r>
            <a:r>
              <a:rPr lang="en-US" sz="2200" b="1" baseline="-22000" dirty="0" err="1" smtClean="0">
                <a:latin typeface="Arial" pitchFamily="34" charset="0"/>
                <a:cs typeface="Arial" pitchFamily="34" charset="0"/>
              </a:rPr>
              <a:t>CB</a:t>
            </a:r>
            <a:r>
              <a:rPr lang="en-US" sz="2200" b="1" baseline="-2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from </a:t>
            </a:r>
            <a:r>
              <a:rPr lang="en-US" sz="2200" b="1" dirty="0" smtClean="0">
                <a:solidFill>
                  <a:srgbClr val="FFEF08"/>
                </a:solidFill>
                <a:latin typeface="Arial" pitchFamily="34" charset="0"/>
                <a:cs typeface="Arial" pitchFamily="34" charset="0"/>
              </a:rPr>
              <a:t>1.8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to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1.7 </a:t>
            </a:r>
            <a:r>
              <a:rPr lang="en-US" sz="22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n-US" sz="2400" b="1" dirty="0" err="1" smtClean="0">
                <a:latin typeface="Symbol" pitchFamily="18" charset="2"/>
                <a:cs typeface="Arial" pitchFamily="34" charset="0"/>
              </a:rPr>
              <a:t>s</a:t>
            </a:r>
            <a:r>
              <a:rPr lang="en-US" sz="2200" b="1" baseline="-22000" dirty="0" err="1" smtClean="0">
                <a:latin typeface="Arial" pitchFamily="34" charset="0"/>
                <a:cs typeface="Arial" pitchFamily="34" charset="0"/>
              </a:rPr>
              <a:t>eff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from </a:t>
            </a:r>
            <a:r>
              <a:rPr lang="en-US" sz="2200" b="1" dirty="0" smtClean="0">
                <a:solidFill>
                  <a:srgbClr val="FFEF08"/>
                </a:solidFill>
                <a:latin typeface="Arial" pitchFamily="34" charset="0"/>
                <a:cs typeface="Arial" pitchFamily="34" charset="0"/>
              </a:rPr>
              <a:t>2.8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to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2.4 </a:t>
            </a:r>
            <a:r>
              <a:rPr lang="en-US" sz="22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(2e2</a:t>
            </a:r>
            <a:r>
              <a:rPr lang="en-US" sz="2400" b="1" dirty="0" smtClean="0">
                <a:solidFill>
                  <a:srgbClr val="FFF011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events)</a:t>
            </a:r>
          </a:p>
          <a:p>
            <a:pPr marL="798513" lvl="2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endParaRPr lang="en-US" sz="2200" b="1" dirty="0" smtClean="0">
              <a:solidFill>
                <a:srgbClr val="FFF011"/>
              </a:solidFill>
              <a:cs typeface="Arial" pitchFamily="34" charset="0"/>
            </a:endParaRPr>
          </a:p>
        </p:txBody>
      </p:sp>
      <p:sp>
        <p:nvSpPr>
          <p:cNvPr id="6620162" name="AutoShape 2" descr="imap://newman@imap.hep.caltech.edu:993/fetch%3EUID%3E.INBOX%3E450717?part=1.1.2.2&amp;filename=compmH126_NomNoRegr_channel1.png"/>
          <p:cNvSpPr>
            <a:spLocks noChangeAspect="1" noChangeArrowheads="1"/>
          </p:cNvSpPr>
          <p:nvPr/>
        </p:nvSpPr>
        <p:spPr bwMode="auto">
          <a:xfrm>
            <a:off x="155575" y="-3040063"/>
            <a:ext cx="6553200" cy="6343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0164" name="AutoShape 4" descr="imap://newman@imap.hep.caltech.edu:993/fetch%3EUID%3E.INBOX%3E450717?part=1.1.2.2&amp;filename=compmH126_NomNoRegr_channel1.png"/>
          <p:cNvSpPr>
            <a:spLocks noChangeAspect="1" noChangeArrowheads="1"/>
          </p:cNvSpPr>
          <p:nvPr/>
        </p:nvSpPr>
        <p:spPr bwMode="auto">
          <a:xfrm>
            <a:off x="155575" y="-3040063"/>
            <a:ext cx="6553200" cy="6343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0165" name="AutoShape 5" descr="imap://newman@imap.hep.caltech.edu:993/fetch%3EUID%3E.INBOX%3E450717?part=1.1.2.2&amp;filename=compmH126_NomNoRegr_channel1.png"/>
          <p:cNvSpPr>
            <a:spLocks noChangeAspect="1" noChangeArrowheads="1"/>
          </p:cNvSpPr>
          <p:nvPr/>
        </p:nvSpPr>
        <p:spPr bwMode="auto">
          <a:xfrm>
            <a:off x="0" y="0"/>
            <a:ext cx="6553200" cy="6343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0166" name="AutoShape 6" descr="imap://newman@imap.hep.caltech.edu:993/fetch%3EUID%3E.INBOX%3E450717?part=1.1.2.2&amp;filename=compmH126_NomNoRegr_channel1.png"/>
          <p:cNvSpPr>
            <a:spLocks noChangeAspect="1" noChangeArrowheads="1"/>
          </p:cNvSpPr>
          <p:nvPr/>
        </p:nvSpPr>
        <p:spPr bwMode="auto">
          <a:xfrm>
            <a:off x="0" y="0"/>
            <a:ext cx="6553200" cy="6343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0167" name="AutoShape 7" descr="imap://newman@imap.hep.caltech.edu:993/fetch%3EUID%3E.INBOX%3E450717?part=1.1.2.2&amp;filename=compmH126_NomNoRegr_channel1.png"/>
          <p:cNvSpPr>
            <a:spLocks noChangeAspect="1" noChangeArrowheads="1"/>
          </p:cNvSpPr>
          <p:nvPr/>
        </p:nvSpPr>
        <p:spPr bwMode="auto">
          <a:xfrm>
            <a:off x="0" y="0"/>
            <a:ext cx="6553200" cy="6343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620169" name="Picture 9"/>
          <p:cNvPicPr>
            <a:picLocks noChangeAspect="1" noChangeArrowheads="1"/>
          </p:cNvPicPr>
          <p:nvPr/>
        </p:nvPicPr>
        <p:blipFill>
          <a:blip r:embed="rId3" cstate="print">
            <a:lum bright="-13000" contrast="28000"/>
          </a:blip>
          <a:srcRect l="2555" r="3193" b="4767"/>
          <a:stretch>
            <a:fillRect/>
          </a:stretch>
        </p:blipFill>
        <p:spPr bwMode="auto">
          <a:xfrm>
            <a:off x="567559" y="1291959"/>
            <a:ext cx="8242212" cy="3975330"/>
          </a:xfrm>
          <a:prstGeom prst="rect">
            <a:avLst/>
          </a:prstGeom>
          <a:noFill/>
          <a:ln w="25400">
            <a:solidFill>
              <a:srgbClr val="A8FAF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681" y="231729"/>
            <a:ext cx="7797800" cy="86106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4000" dirty="0" smtClean="0">
                <a:solidFill>
                  <a:srgbClr val="FFEB11"/>
                </a:solidFill>
              </a:rPr>
              <a:t>H → ZZ → 4l and 2l2</a:t>
            </a:r>
            <a:r>
              <a:rPr lang="en-US" sz="4000" dirty="0" smtClean="0">
                <a:solidFill>
                  <a:srgbClr val="FFEB11"/>
                </a:solidFill>
                <a:latin typeface="Symbol" pitchFamily="18" charset="2"/>
              </a:rPr>
              <a:t>t</a:t>
            </a:r>
            <a:r>
              <a:rPr lang="en-US" sz="4000" dirty="0" smtClean="0">
                <a:solidFill>
                  <a:srgbClr val="FFEB11"/>
                </a:solidFill>
              </a:rPr>
              <a:t> </a:t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2400" dirty="0" smtClean="0">
                <a:solidFill>
                  <a:srgbClr val="FFF011"/>
                </a:solidFill>
              </a:rPr>
              <a:t>Over the Full Range: </a:t>
            </a:r>
            <a:r>
              <a:rPr lang="en-US" sz="2400" dirty="0" smtClean="0">
                <a:solidFill>
                  <a:schemeClr val="tx1"/>
                </a:solidFill>
              </a:rPr>
              <a:t>P-Values</a:t>
            </a:r>
            <a:endParaRPr lang="it-CH" sz="4000" baseline="-25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28" y="1212045"/>
            <a:ext cx="9526555" cy="4525963"/>
          </a:xfrm>
        </p:spPr>
        <p:txBody>
          <a:bodyPr lIns="0" rIns="0">
            <a:normAutofit/>
          </a:bodyPr>
          <a:lstStyle/>
          <a:p>
            <a:pPr marL="284163" indent="-2841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400" dirty="0" smtClean="0">
                <a:solidFill>
                  <a:srgbClr val="A8FAF2"/>
                </a:solidFill>
              </a:rPr>
              <a:t>SM Higgs is excluded at 95% CL in the range 130 – 827 GeV </a:t>
            </a:r>
            <a:br>
              <a:rPr lang="it-CH" sz="2400" dirty="0" smtClean="0">
                <a:solidFill>
                  <a:srgbClr val="A8FAF2"/>
                </a:solidFill>
              </a:rPr>
            </a:br>
            <a:r>
              <a:rPr lang="it-CH" sz="2400" dirty="0" smtClean="0">
                <a:solidFill>
                  <a:srgbClr val="FFF011"/>
                </a:solidFill>
              </a:rPr>
              <a:t>expected exclusion 130 – 778 GeV</a:t>
            </a:r>
          </a:p>
          <a:p>
            <a:pPr marL="284163" indent="-2841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it-CH" sz="2400" dirty="0" smtClean="0">
              <a:solidFill>
                <a:srgbClr val="FFF01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98003" y="1038050"/>
            <a:ext cx="432857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115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47" y="316950"/>
            <a:ext cx="718563" cy="7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16068" name="Picture 4"/>
          <p:cNvPicPr>
            <a:picLocks noChangeAspect="1" noChangeArrowheads="1"/>
          </p:cNvPicPr>
          <p:nvPr/>
        </p:nvPicPr>
        <p:blipFill>
          <a:blip r:embed="rId3" cstate="print">
            <a:lum bright="-11000" contrast="27000"/>
          </a:blip>
          <a:srcRect/>
          <a:stretch>
            <a:fillRect/>
          </a:stretch>
        </p:blipFill>
        <p:spPr bwMode="auto">
          <a:xfrm>
            <a:off x="1488260" y="2036904"/>
            <a:ext cx="5322444" cy="4594706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31391" y="6289441"/>
            <a:ext cx="432857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116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13" y="256394"/>
            <a:ext cx="684587" cy="68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14018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5000"/>
          </a:blip>
          <a:srcRect/>
          <a:stretch>
            <a:fillRect/>
          </a:stretch>
        </p:blipFill>
        <p:spPr bwMode="auto">
          <a:xfrm>
            <a:off x="2708605" y="1610725"/>
            <a:ext cx="2320596" cy="2961275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614019" name="Picture 3"/>
          <p:cNvPicPr>
            <a:picLocks noChangeAspect="1" noChangeArrowheads="1"/>
          </p:cNvPicPr>
          <p:nvPr/>
        </p:nvPicPr>
        <p:blipFill>
          <a:blip r:embed="rId4" cstate="print">
            <a:lum bright="-10000" contrast="25000"/>
          </a:blip>
          <a:srcRect/>
          <a:stretch>
            <a:fillRect/>
          </a:stretch>
        </p:blipFill>
        <p:spPr bwMode="auto">
          <a:xfrm>
            <a:off x="175437" y="1611426"/>
            <a:ext cx="2497081" cy="2971205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247" y="91389"/>
            <a:ext cx="8436089" cy="1143000"/>
          </a:xfrm>
        </p:spPr>
        <p:txBody>
          <a:bodyPr/>
          <a:lstStyle/>
          <a:p>
            <a:r>
              <a:rPr lang="en-US" sz="3000" dirty="0" smtClean="0">
                <a:solidFill>
                  <a:srgbClr val="FFEB11"/>
                </a:solidFill>
              </a:rPr>
              <a:t>H → ZZ(*) → 4l: </a:t>
            </a:r>
            <a:r>
              <a:rPr lang="en-US" sz="2600" dirty="0" smtClean="0">
                <a:solidFill>
                  <a:schemeClr val="tx1"/>
                </a:solidFill>
              </a:rPr>
              <a:t>Signal/Background Separation</a:t>
            </a:r>
            <a:r>
              <a:rPr lang="en-US" dirty="0" smtClean="0">
                <a:solidFill>
                  <a:srgbClr val="FFEB11"/>
                </a:solidFill>
              </a:rPr>
              <a:t/>
            </a:r>
            <a:br>
              <a:rPr lang="en-US" dirty="0" smtClean="0">
                <a:solidFill>
                  <a:srgbClr val="FFEB11"/>
                </a:solidFill>
              </a:rPr>
            </a:br>
            <a:r>
              <a:rPr lang="it-CH" sz="2400" dirty="0" smtClean="0">
                <a:solidFill>
                  <a:schemeClr val="tx1"/>
                </a:solidFill>
              </a:rPr>
              <a:t>Variables in 1D, 2D, 3D Fits: </a:t>
            </a:r>
            <a:r>
              <a:rPr lang="it-CH" sz="2400" dirty="0" smtClean="0">
                <a:solidFill>
                  <a:srgbClr val="FFF011"/>
                </a:solidFill>
              </a:rPr>
              <a:t>M</a:t>
            </a:r>
            <a:r>
              <a:rPr lang="it-CH" sz="3200" baseline="-25000" dirty="0" smtClean="0">
                <a:solidFill>
                  <a:srgbClr val="FFF011"/>
                </a:solidFill>
              </a:rPr>
              <a:t>4l</a:t>
            </a:r>
            <a:r>
              <a:rPr lang="it-CH" sz="2400" dirty="0" smtClean="0">
                <a:solidFill>
                  <a:srgbClr val="FFF011"/>
                </a:solidFill>
              </a:rPr>
              <a:t>, K</a:t>
            </a:r>
            <a:r>
              <a:rPr lang="it-CH" sz="2400" baseline="-25000" dirty="0" smtClean="0">
                <a:solidFill>
                  <a:srgbClr val="FFF011"/>
                </a:solidFill>
              </a:rPr>
              <a:t>D</a:t>
            </a:r>
            <a:r>
              <a:rPr lang="it-CH" sz="2400" dirty="0" smtClean="0">
                <a:solidFill>
                  <a:srgbClr val="FFF011"/>
                </a:solidFill>
              </a:rPr>
              <a:t> </a:t>
            </a:r>
            <a:r>
              <a:rPr lang="it-CH" sz="2400" dirty="0" smtClean="0">
                <a:solidFill>
                  <a:schemeClr val="tx1"/>
                </a:solidFill>
              </a:rPr>
              <a:t>and (P</a:t>
            </a:r>
            <a:r>
              <a:rPr lang="it-CH" sz="2800" baseline="-20000" dirty="0" smtClean="0">
                <a:solidFill>
                  <a:schemeClr val="tx1"/>
                </a:solidFill>
              </a:rPr>
              <a:t>T</a:t>
            </a:r>
            <a:r>
              <a:rPr lang="it-CH" sz="2400" dirty="0" smtClean="0">
                <a:solidFill>
                  <a:schemeClr val="tx1"/>
                </a:solidFill>
              </a:rPr>
              <a:t>/M or V</a:t>
            </a:r>
            <a:r>
              <a:rPr lang="it-CH" sz="2800" baseline="-20000" dirty="0" smtClean="0">
                <a:solidFill>
                  <a:schemeClr val="tx1"/>
                </a:solidFill>
              </a:rPr>
              <a:t>D</a:t>
            </a:r>
            <a:r>
              <a:rPr lang="it-CH" sz="2400" dirty="0" smtClean="0">
                <a:solidFill>
                  <a:schemeClr val="tx1"/>
                </a:solidFill>
              </a:rPr>
              <a:t>) </a:t>
            </a:r>
            <a:endParaRPr lang="it-CH" sz="2400" dirty="0">
              <a:solidFill>
                <a:schemeClr val="tx1"/>
              </a:solidFill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 bwMode="auto">
          <a:xfrm>
            <a:off x="159489" y="1248886"/>
            <a:ext cx="2560876" cy="368795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54864" rIns="91440" bIns="0" numCol="1" anchor="t" anchorCtr="0" compatLnSpc="1">
            <a:prstTxWarp prst="textNoShape">
              <a:avLst/>
            </a:prstTxWarp>
            <a:noAutofit/>
          </a:bodyPr>
          <a:lstStyle/>
          <a:p>
            <a:pPr marL="233363" lvl="0" indent="-233363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it-CH" sz="2000" b="1" dirty="0" smtClean="0">
                <a:solidFill>
                  <a:srgbClr val="FFF011"/>
                </a:solidFill>
              </a:rPr>
              <a:t>M</a:t>
            </a:r>
            <a:r>
              <a:rPr lang="it-CH" sz="2000" b="1" baseline="-25000" dirty="0" smtClean="0">
                <a:solidFill>
                  <a:srgbClr val="FFF011"/>
                </a:solidFill>
              </a:rPr>
              <a:t>4l </a:t>
            </a:r>
            <a:r>
              <a:rPr lang="it-CH" sz="2000" b="1" kern="0" dirty="0" smtClean="0"/>
              <a:t>with </a:t>
            </a:r>
            <a:r>
              <a:rPr lang="it-CH" sz="2000" b="1" dirty="0" smtClean="0">
                <a:solidFill>
                  <a:srgbClr val="FFF011"/>
                </a:solidFill>
              </a:rPr>
              <a:t>K</a:t>
            </a:r>
            <a:r>
              <a:rPr lang="it-CH" sz="2000" b="1" baseline="-25000" dirty="0" smtClean="0">
                <a:solidFill>
                  <a:srgbClr val="FFF011"/>
                </a:solidFill>
              </a:rPr>
              <a:t>D </a:t>
            </a: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0.5</a:t>
            </a:r>
            <a:endParaRPr kumimoji="0" lang="it-CH" sz="2000" b="1" i="0" u="none" strike="noStrike" kern="0" cap="none" spc="0" normalizeH="0" baseline="-20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 bwMode="auto">
          <a:xfrm>
            <a:off x="2722107" y="1259990"/>
            <a:ext cx="2312410" cy="334895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it-CH" sz="1800" b="1" dirty="0" smtClean="0"/>
              <a:t>Kinematic Disc. </a:t>
            </a:r>
            <a:r>
              <a:rPr lang="it-CH" sz="1800" b="1" dirty="0" smtClean="0">
                <a:solidFill>
                  <a:srgbClr val="FFF011"/>
                </a:solidFill>
              </a:rPr>
              <a:t>K</a:t>
            </a:r>
            <a:r>
              <a:rPr lang="it-CH" sz="1800" b="1" baseline="-25000" dirty="0" smtClean="0">
                <a:solidFill>
                  <a:srgbClr val="FFF011"/>
                </a:solidFill>
              </a:rPr>
              <a:t>D</a:t>
            </a:r>
            <a:endParaRPr kumimoji="0" lang="it-CH" sz="1800" b="1" i="0" u="none" strike="noStrike" kern="0" cap="none" spc="0" normalizeH="0" baseline="0" noProof="0" dirty="0" smtClean="0">
              <a:ln>
                <a:noFill/>
              </a:ln>
              <a:solidFill>
                <a:srgbClr val="FFF01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614020" name="Picture 4"/>
          <p:cNvPicPr>
            <a:picLocks noChangeAspect="1" noChangeArrowheads="1"/>
          </p:cNvPicPr>
          <p:nvPr/>
        </p:nvPicPr>
        <p:blipFill>
          <a:blip r:embed="rId5" cstate="print">
            <a:lum bright="-10000" contrast="25000"/>
          </a:blip>
          <a:srcRect/>
          <a:stretch>
            <a:fillRect/>
          </a:stretch>
        </p:blipFill>
        <p:spPr bwMode="auto">
          <a:xfrm>
            <a:off x="5037286" y="1604521"/>
            <a:ext cx="2362975" cy="2956848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5038233" y="1252902"/>
            <a:ext cx="2367344" cy="326034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it-CH" sz="1800" b="1" dirty="0" smtClean="0">
                <a:solidFill>
                  <a:srgbClr val="FFF011"/>
                </a:solidFill>
              </a:rPr>
              <a:t>P</a:t>
            </a:r>
            <a:r>
              <a:rPr lang="it-CH" sz="2000" b="1" baseline="-20000" dirty="0" smtClean="0">
                <a:solidFill>
                  <a:srgbClr val="FFF011"/>
                </a:solidFill>
              </a:rPr>
              <a:t>T</a:t>
            </a:r>
            <a:r>
              <a:rPr lang="it-CH" sz="1800" b="1" dirty="0" smtClean="0">
                <a:solidFill>
                  <a:srgbClr val="FFF011"/>
                </a:solidFill>
              </a:rPr>
              <a:t>/M</a:t>
            </a:r>
            <a:r>
              <a:rPr lang="it-CH" sz="2000" b="1" baseline="-25000" dirty="0" smtClean="0">
                <a:solidFill>
                  <a:srgbClr val="FFF011"/>
                </a:solidFill>
              </a:rPr>
              <a:t>4l</a:t>
            </a:r>
            <a:endParaRPr kumimoji="0" lang="it-CH" sz="1600" b="1" i="0" u="none" strike="noStrike" kern="0" cap="none" spc="0" normalizeH="0" baseline="-25000" noProof="0" dirty="0" smtClean="0">
              <a:ln>
                <a:noFill/>
              </a:ln>
              <a:solidFill>
                <a:srgbClr val="FFF01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614021" name="Picture 5"/>
          <p:cNvPicPr>
            <a:picLocks noChangeAspect="1" noChangeArrowheads="1"/>
          </p:cNvPicPr>
          <p:nvPr/>
        </p:nvPicPr>
        <p:blipFill>
          <a:blip r:embed="rId6" cstate="print">
            <a:lum bright="-10000" contrast="25000"/>
          </a:blip>
          <a:srcRect/>
          <a:stretch>
            <a:fillRect/>
          </a:stretch>
        </p:blipFill>
        <p:spPr bwMode="auto">
          <a:xfrm>
            <a:off x="7380820" y="1594885"/>
            <a:ext cx="2395818" cy="2966484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7423470" y="1256446"/>
            <a:ext cx="2367344" cy="317174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it-CH" sz="1800" dirty="0" smtClean="0"/>
              <a:t>DiJet Discriminant </a:t>
            </a:r>
            <a:r>
              <a:rPr lang="it-CH" sz="1800" b="1" dirty="0" smtClean="0">
                <a:solidFill>
                  <a:srgbClr val="FFF011"/>
                </a:solidFill>
              </a:rPr>
              <a:t>V</a:t>
            </a:r>
            <a:r>
              <a:rPr lang="it-CH" sz="1800" b="1" baseline="-25000" dirty="0" smtClean="0">
                <a:solidFill>
                  <a:srgbClr val="FFF011"/>
                </a:solidFill>
              </a:rPr>
              <a:t>D</a:t>
            </a:r>
            <a:endParaRPr kumimoji="0" lang="it-CH" sz="1600" b="1" i="0" u="none" strike="noStrike" kern="0" cap="none" spc="0" normalizeH="0" baseline="-25000" noProof="0" dirty="0" smtClean="0">
              <a:ln>
                <a:noFill/>
              </a:ln>
              <a:solidFill>
                <a:srgbClr val="FFF01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2700842" y="4577348"/>
            <a:ext cx="7081112" cy="393373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it-CH" sz="2200" b="1" dirty="0" smtClean="0">
                <a:solidFill>
                  <a:srgbClr val="FFF011"/>
                </a:solidFill>
              </a:rPr>
              <a:t>Events in the Peak Region: </a:t>
            </a:r>
            <a:r>
              <a:rPr lang="it-CH" sz="2200" b="1" kern="0" dirty="0" smtClean="0"/>
              <a:t>121.5 &lt; </a:t>
            </a:r>
            <a:r>
              <a:rPr lang="it-CH" sz="2200" b="1" dirty="0" smtClean="0"/>
              <a:t>M</a:t>
            </a:r>
            <a:r>
              <a:rPr lang="it-CH" sz="2200" b="1" baseline="-25000" dirty="0" smtClean="0"/>
              <a:t>4l</a:t>
            </a:r>
            <a:r>
              <a:rPr lang="it-CH" sz="2200" b="1" kern="0" dirty="0" smtClean="0"/>
              <a:t> &lt; 130.5 GeV</a:t>
            </a:r>
            <a:endParaRPr kumimoji="0" lang="it-CH" sz="2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Content Placeholder 2"/>
          <p:cNvSpPr>
            <a:spLocks noGrp="1"/>
          </p:cNvSpPr>
          <p:nvPr>
            <p:ph idx="1"/>
          </p:nvPr>
        </p:nvSpPr>
        <p:spPr>
          <a:xfrm>
            <a:off x="101009" y="4976036"/>
            <a:ext cx="4279605" cy="1754373"/>
          </a:xfrm>
        </p:spPr>
        <p:txBody>
          <a:bodyPr lIns="0" rIns="0">
            <a:noAutofit/>
          </a:bodyPr>
          <a:lstStyle/>
          <a:p>
            <a:pPr marL="168275" indent="-168275" algn="ctr"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it-CH" sz="2400" dirty="0" smtClean="0">
                <a:solidFill>
                  <a:srgbClr val="FFF011"/>
                </a:solidFill>
              </a:rPr>
              <a:t>V</a:t>
            </a:r>
            <a:r>
              <a:rPr lang="it-CH" baseline="-20000" dirty="0" smtClean="0">
                <a:solidFill>
                  <a:srgbClr val="FFF011"/>
                </a:solidFill>
              </a:rPr>
              <a:t>D</a:t>
            </a:r>
            <a:r>
              <a:rPr lang="it-CH" sz="2400" dirty="0" smtClean="0">
                <a:solidFill>
                  <a:srgbClr val="FFF011"/>
                </a:solidFill>
              </a:rPr>
              <a:t>:</a:t>
            </a:r>
            <a:r>
              <a:rPr lang="it-CH" sz="2000" dirty="0" smtClean="0">
                <a:solidFill>
                  <a:srgbClr val="FFF011"/>
                </a:solidFill>
              </a:rPr>
              <a:t> </a:t>
            </a:r>
            <a:r>
              <a:rPr lang="it-CH" sz="2000" dirty="0" smtClean="0">
                <a:solidFill>
                  <a:schemeClr val="tx1"/>
                </a:solidFill>
              </a:rPr>
              <a:t>A Fisher Discriminant for </a:t>
            </a:r>
            <a:br>
              <a:rPr lang="it-CH" sz="2000" dirty="0" smtClean="0">
                <a:solidFill>
                  <a:schemeClr val="tx1"/>
                </a:solidFill>
              </a:rPr>
            </a:br>
            <a:r>
              <a:rPr lang="it-CH" sz="2000" dirty="0" smtClean="0">
                <a:solidFill>
                  <a:schemeClr val="tx1"/>
                </a:solidFill>
              </a:rPr>
              <a:t>the Dijet-tagged Category using </a:t>
            </a:r>
            <a:br>
              <a:rPr lang="it-CH" sz="2000" dirty="0" smtClean="0">
                <a:solidFill>
                  <a:schemeClr val="tx1"/>
                </a:solidFill>
              </a:rPr>
            </a:br>
            <a:r>
              <a:rPr lang="it-CH" sz="2000" dirty="0" smtClean="0">
                <a:solidFill>
                  <a:schemeClr val="tx1"/>
                </a:solidFill>
              </a:rPr>
              <a:t>m</a:t>
            </a:r>
            <a:r>
              <a:rPr lang="it-CH" sz="2400" baseline="-25000" dirty="0" smtClean="0">
                <a:solidFill>
                  <a:schemeClr val="tx1"/>
                </a:solidFill>
              </a:rPr>
              <a:t>jj</a:t>
            </a:r>
            <a:r>
              <a:rPr lang="it-CH" sz="2000" dirty="0" smtClean="0">
                <a:solidFill>
                  <a:schemeClr val="tx1"/>
                </a:solidFill>
              </a:rPr>
              <a:t> and </a:t>
            </a:r>
            <a:r>
              <a:rPr lang="it-CH" sz="2000" dirty="0" smtClean="0">
                <a:solidFill>
                  <a:schemeClr val="tx1"/>
                </a:solidFill>
                <a:latin typeface="Symbol" pitchFamily="18" charset="2"/>
              </a:rPr>
              <a:t>Dh</a:t>
            </a:r>
            <a:r>
              <a:rPr lang="it-CH" sz="2000" baseline="-25000" dirty="0" smtClean="0">
                <a:solidFill>
                  <a:schemeClr val="tx1"/>
                </a:solidFill>
              </a:rPr>
              <a:t>jj</a:t>
            </a:r>
            <a:r>
              <a:rPr lang="it-CH" sz="2000" dirty="0" smtClean="0">
                <a:solidFill>
                  <a:schemeClr val="tx1"/>
                </a:solidFill>
              </a:rPr>
              <a:t> as inputs. </a:t>
            </a:r>
            <a:br>
              <a:rPr lang="it-CH" sz="2000" dirty="0" smtClean="0">
                <a:solidFill>
                  <a:schemeClr val="tx1"/>
                </a:solidFill>
              </a:rPr>
            </a:br>
            <a:r>
              <a:rPr lang="it-CH" sz="2000" dirty="0" smtClean="0">
                <a:solidFill>
                  <a:srgbClr val="FFF011"/>
                </a:solidFill>
              </a:rPr>
              <a:t>Events are mainly gg </a:t>
            </a:r>
            <a:r>
              <a:rPr lang="it-CH" sz="2000" dirty="0" smtClean="0">
                <a:solidFill>
                  <a:srgbClr val="FFF011"/>
                </a:solidFill>
                <a:sym typeface="Wingdings 3"/>
              </a:rPr>
              <a:t> H + 2 jets; also targets VBF</a:t>
            </a:r>
            <a:endParaRPr lang="it-CH" sz="2400" dirty="0" smtClean="0">
              <a:solidFill>
                <a:srgbClr val="FFEB11"/>
              </a:solidFill>
            </a:endParaRPr>
          </a:p>
        </p:txBody>
      </p:sp>
      <p:pic>
        <p:nvPicPr>
          <p:cNvPr id="661402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8326" y="5023440"/>
            <a:ext cx="4674006" cy="1541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681" y="231729"/>
            <a:ext cx="7797800" cy="86106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4000" dirty="0" smtClean="0">
                <a:solidFill>
                  <a:srgbClr val="FFEB11"/>
                </a:solidFill>
              </a:rPr>
              <a:t>H → ZZ → 4l </a:t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M</a:t>
            </a:r>
            <a:r>
              <a:rPr lang="en-US" sz="3200" baseline="-20000" dirty="0" smtClean="0">
                <a:solidFill>
                  <a:schemeClr val="tx1"/>
                </a:solidFill>
              </a:rPr>
              <a:t>Z1</a:t>
            </a:r>
            <a:r>
              <a:rPr lang="en-US" sz="3200" dirty="0" smtClean="0">
                <a:solidFill>
                  <a:schemeClr val="tx1"/>
                </a:solidFill>
              </a:rPr>
              <a:t> Versus M</a:t>
            </a:r>
            <a:r>
              <a:rPr lang="en-US" sz="3200" baseline="-20000" dirty="0" smtClean="0">
                <a:solidFill>
                  <a:schemeClr val="tx1"/>
                </a:solidFill>
              </a:rPr>
              <a:t>Z2</a:t>
            </a:r>
            <a:endParaRPr lang="it-CH" sz="2000" baseline="-20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98003" y="1038050"/>
            <a:ext cx="432857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117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47" y="316950"/>
            <a:ext cx="718563" cy="7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06530" name="Picture 2" descr="https://twiki.cern.ch/twiki/pub/CMSPublic/Hig13002TWiki/MZ1VSMZ2.png"/>
          <p:cNvPicPr>
            <a:picLocks noChangeAspect="1" noChangeArrowheads="1"/>
          </p:cNvPicPr>
          <p:nvPr/>
        </p:nvPicPr>
        <p:blipFill>
          <a:blip r:embed="rId3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1861975" y="1277958"/>
            <a:ext cx="5834825" cy="5321856"/>
          </a:xfrm>
          <a:prstGeom prst="rect">
            <a:avLst/>
          </a:prstGeom>
          <a:noFill/>
          <a:ln w="25400">
            <a:solidFill>
              <a:srgbClr val="FFEF08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31073" name="Picture 1"/>
          <p:cNvPicPr>
            <a:picLocks noChangeAspect="1" noChangeArrowheads="1"/>
          </p:cNvPicPr>
          <p:nvPr/>
        </p:nvPicPr>
        <p:blipFill>
          <a:blip r:embed="rId2" cstate="print">
            <a:lum bright="-14000" contrast="26000"/>
          </a:blip>
          <a:srcRect/>
          <a:stretch>
            <a:fillRect/>
          </a:stretch>
        </p:blipFill>
        <p:spPr bwMode="auto">
          <a:xfrm>
            <a:off x="492033" y="1021978"/>
            <a:ext cx="8694997" cy="5604733"/>
          </a:xfrm>
          <a:prstGeom prst="rect">
            <a:avLst/>
          </a:prstGeom>
          <a:solidFill>
            <a:srgbClr val="002060"/>
          </a:solidFill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91044" y="-1"/>
            <a:ext cx="7123146" cy="966019"/>
          </a:xfrm>
        </p:spPr>
        <p:txBody>
          <a:bodyPr/>
          <a:lstStyle/>
          <a:p>
            <a:pPr algn="ctr">
              <a:lnSpc>
                <a:spcPct val="70000"/>
              </a:lnSpc>
              <a:tabLst>
                <a:tab pos="1376363" algn="l"/>
              </a:tabLst>
            </a:pP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H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8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</a:t>
            </a:r>
            <a:r>
              <a:rPr lang="en-US" sz="40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</a:rPr>
              <a:t> </a:t>
            </a:r>
            <a:r>
              <a:rPr lang="en-US" sz="28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/>
            </a:r>
            <a:br>
              <a:rPr lang="en-US" sz="28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</a:br>
            <a:r>
              <a:rPr lang="en-US" sz="2400" dirty="0" smtClean="0">
                <a:solidFill>
                  <a:schemeClr val="tx1"/>
                </a:solidFill>
              </a:rPr>
              <a:t>Signatures: </a:t>
            </a:r>
            <a:r>
              <a:rPr lang="en-US" sz="2800" dirty="0" err="1" smtClean="0">
                <a:solidFill>
                  <a:schemeClr val="tx1"/>
                </a:solidFill>
              </a:rPr>
              <a:t>e</a:t>
            </a:r>
            <a:r>
              <a:rPr lang="en-US" sz="3200" dirty="0" err="1" smtClean="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3100" dirty="0" err="1" smtClean="0">
                <a:solidFill>
                  <a:srgbClr val="00FFFF"/>
                </a:solidFill>
                <a:latin typeface="Symbol" pitchFamily="18" charset="2"/>
              </a:rPr>
              <a:t>m</a:t>
            </a:r>
            <a:r>
              <a:rPr lang="en-US" sz="3100" dirty="0" err="1" smtClean="0">
                <a:solidFill>
                  <a:srgbClr val="00FFFF"/>
                </a:solidFill>
                <a:latin typeface="Symbol" pitchFamily="18" charset="2"/>
                <a:sym typeface="Symbol"/>
              </a:rPr>
              <a:t></a:t>
            </a:r>
            <a:r>
              <a:rPr lang="en-US" sz="3100" baseline="-25000" dirty="0" err="1" smtClean="0">
                <a:solidFill>
                  <a:srgbClr val="00FFFF"/>
                </a:solidFill>
              </a:rPr>
              <a:t>h</a:t>
            </a:r>
            <a:r>
              <a:rPr lang="en-US" sz="3100" dirty="0" smtClean="0">
                <a:solidFill>
                  <a:srgbClr val="00FFFF"/>
                </a:solidFill>
              </a:rPr>
              <a:t> </a:t>
            </a:r>
            <a:r>
              <a:rPr lang="en-US" sz="3100" dirty="0" err="1" smtClean="0">
                <a:solidFill>
                  <a:srgbClr val="FFFF00"/>
                </a:solidFill>
              </a:rPr>
              <a:t>e</a:t>
            </a:r>
            <a:r>
              <a:rPr lang="en-US" sz="3100" dirty="0" err="1" smtClean="0">
                <a:solidFill>
                  <a:srgbClr val="FFFF00"/>
                </a:solidFill>
                <a:latin typeface="Symbol" pitchFamily="18" charset="2"/>
                <a:sym typeface="Symbol"/>
              </a:rPr>
              <a:t></a:t>
            </a:r>
            <a:r>
              <a:rPr lang="en-US" sz="3100" baseline="-25000" dirty="0" err="1" smtClean="0">
                <a:solidFill>
                  <a:srgbClr val="FFFF00"/>
                </a:solidFill>
              </a:rPr>
              <a:t>h</a:t>
            </a:r>
            <a:r>
              <a:rPr lang="en-US" sz="3100" baseline="-25000" dirty="0" smtClean="0">
                <a:solidFill>
                  <a:srgbClr val="FFFF00"/>
                </a:solidFill>
              </a:rPr>
              <a:t> </a:t>
            </a:r>
            <a:r>
              <a:rPr lang="en-US" sz="3100" dirty="0" smtClean="0">
                <a:solidFill>
                  <a:srgbClr val="FF0000"/>
                </a:solidFill>
                <a:latin typeface="Symbol" pitchFamily="18" charset="2"/>
              </a:rPr>
              <a:t>mm 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  <a:sym typeface="Symbol"/>
              </a:rPr>
              <a:t></a:t>
            </a:r>
            <a:r>
              <a:rPr lang="en-US" sz="31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sz="3100" dirty="0" err="1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  <a:sym typeface="Symbol"/>
              </a:rPr>
              <a:t></a:t>
            </a:r>
            <a:r>
              <a:rPr lang="en-US" sz="31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3100" dirty="0" smtClean="0">
              <a:solidFill>
                <a:schemeClr val="accent1">
                  <a:lumMod val="75000"/>
                </a:schemeClr>
              </a:solidFill>
              <a:latin typeface="Symbol" pitchFamily="18" charset="2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025" y="94379"/>
            <a:ext cx="905933" cy="90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3636085" y="978945"/>
            <a:ext cx="2366682" cy="387275"/>
          </a:xfrm>
          <a:prstGeom prst="rect">
            <a:avLst/>
          </a:prstGeom>
          <a:solidFill>
            <a:srgbClr val="0000CC"/>
          </a:solidFill>
          <a:ln w="12700">
            <a:solidFill>
              <a:srgbClr val="27D2E9"/>
            </a:solidFill>
            <a:miter lim="800000"/>
            <a:headEnd/>
            <a:tailEnd/>
          </a:ln>
        </p:spPr>
        <p:txBody>
          <a:bodyPr wrap="square" lIns="45720" tIns="36576" rIns="0" bIns="0" anchor="ctr" anchorCtr="1">
            <a:noAutofit/>
          </a:bodyPr>
          <a:lstStyle/>
          <a:p>
            <a:pPr marL="168275" indent="-168275" algn="l">
              <a:lnSpc>
                <a:spcPct val="92000"/>
              </a:lnSpc>
              <a:spcAft>
                <a:spcPts val="600"/>
              </a:spcAft>
              <a:buSzPct val="90000"/>
            </a:pPr>
            <a:r>
              <a:rPr lang="en-US" sz="2000" b="1" dirty="0" smtClean="0">
                <a:solidFill>
                  <a:srgbClr val="FFFFFF"/>
                </a:solidFill>
              </a:rPr>
              <a:t> Jets P</a:t>
            </a:r>
            <a:r>
              <a:rPr lang="en-US" b="1" baseline="-20000" dirty="0" smtClean="0">
                <a:solidFill>
                  <a:srgbClr val="FFFFFF"/>
                </a:solidFill>
              </a:rPr>
              <a:t>T</a:t>
            </a:r>
            <a:r>
              <a:rPr lang="en-US" sz="2000" b="1" dirty="0" smtClean="0">
                <a:solidFill>
                  <a:srgbClr val="FFFFFF"/>
                </a:solidFill>
              </a:rPr>
              <a:t> &gt; 30 </a:t>
            </a:r>
            <a:r>
              <a:rPr lang="en-US" sz="2000" b="1" dirty="0" err="1" smtClean="0">
                <a:solidFill>
                  <a:srgbClr val="FFFFFF"/>
                </a:solidFill>
              </a:rPr>
              <a:t>GeV</a:t>
            </a:r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650801" y="134911"/>
            <a:ext cx="2045208" cy="338554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CMS PAS-HIG-13-004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4036" y="6314740"/>
            <a:ext cx="2134617" cy="275048"/>
          </a:xfrm>
          <a:prstGeom prst="rect">
            <a:avLst/>
          </a:prstGeom>
          <a:solidFill>
            <a:srgbClr val="000066"/>
          </a:solidFill>
          <a:ln w="19050">
            <a:solidFill>
              <a:srgbClr val="FFE311"/>
            </a:solidFill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  <a:latin typeface="Arial"/>
              </a:rPr>
              <a:t>V. </a:t>
            </a:r>
            <a:r>
              <a:rPr lang="en-US" sz="1600" b="1" dirty="0" err="1" smtClean="0">
                <a:solidFill>
                  <a:srgbClr val="FFFFFF"/>
                </a:solidFill>
                <a:latin typeface="Arial"/>
              </a:rPr>
              <a:t>Dutta</a:t>
            </a:r>
            <a:r>
              <a:rPr lang="en-US" sz="1600" b="1" dirty="0" smtClean="0">
                <a:solidFill>
                  <a:srgbClr val="FFFFFF"/>
                </a:solidFill>
                <a:latin typeface="Arial"/>
              </a:rPr>
              <a:t> at </a:t>
            </a:r>
            <a:r>
              <a:rPr lang="en-US" sz="1600" b="1" dirty="0" err="1" smtClean="0">
                <a:solidFill>
                  <a:srgbClr val="FFFFFF"/>
                </a:solidFill>
                <a:latin typeface="Arial"/>
              </a:rPr>
              <a:t>Moriond</a:t>
            </a:r>
            <a:endParaRPr lang="en-US" sz="2000" b="1" baseline="-20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829722" y="1570616"/>
            <a:ext cx="5325036" cy="4970033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400" y="193705"/>
            <a:ext cx="7298346" cy="994160"/>
          </a:xfrm>
        </p:spPr>
        <p:txBody>
          <a:bodyPr/>
          <a:lstStyle/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US" dirty="0" smtClean="0">
                <a:solidFill>
                  <a:srgbClr val="FFE311"/>
                </a:solidFill>
                <a:latin typeface="Arial" pitchFamily="34" charset="0"/>
              </a:rPr>
              <a:t>M(</a:t>
            </a:r>
            <a:r>
              <a:rPr lang="en-US" sz="4000" dirty="0" smtClean="0">
                <a:solidFill>
                  <a:srgbClr val="FFE311"/>
                </a:solidFill>
                <a:latin typeface="Symbol" pitchFamily="18" charset="2"/>
                <a:sym typeface="Symbol"/>
              </a:rPr>
              <a:t>)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Symbol" pitchFamily="18" charset="2"/>
              </a:rPr>
            </a:br>
            <a:r>
              <a:rPr lang="en-US" sz="2800" dirty="0" smtClean="0">
                <a:solidFill>
                  <a:schemeClr val="tx1"/>
                </a:solidFill>
              </a:rPr>
              <a:t>Improved Reconstruction</a:t>
            </a:r>
            <a:endParaRPr lang="it-CH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452474" y="6289076"/>
            <a:ext cx="478365" cy="365125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 smtClean="0">
                <a:solidFill>
                  <a:srgbClr val="FFFFFF"/>
                </a:solidFill>
              </a:rPr>
              <a:pPr/>
              <a:t>119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75" y="297580"/>
            <a:ext cx="905933" cy="90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7378" name="Picture 2"/>
          <p:cNvPicPr>
            <a:picLocks noChangeAspect="1" noChangeArrowheads="1"/>
          </p:cNvPicPr>
          <p:nvPr/>
        </p:nvPicPr>
        <p:blipFill>
          <a:blip r:embed="rId3" cstate="print">
            <a:lum bright="-7000" contrast="16000"/>
          </a:blip>
          <a:srcRect/>
          <a:stretch>
            <a:fillRect/>
          </a:stretch>
        </p:blipFill>
        <p:spPr bwMode="auto">
          <a:xfrm>
            <a:off x="719721" y="1320391"/>
            <a:ext cx="8355575" cy="5056812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ammagamma_run194108_evt564224000_ispy_3d-annotated-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906000" cy="68853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26579" y="-203203"/>
            <a:ext cx="3083632" cy="1631216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r>
              <a:rPr lang="en-US" sz="4000" b="1" dirty="0">
                <a:solidFill>
                  <a:srgbClr val="FFFFFF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FF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FF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 smtClean="0">
                <a:solidFill>
                  <a:srgbClr val="FFFFFF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FF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4000" dirty="0" smtClean="0">
                <a:solidFill>
                  <a:srgbClr val="FFFFFF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candidate</a:t>
            </a:r>
            <a:endParaRPr lang="en-US" sz="4000" dirty="0">
              <a:solidFill>
                <a:srgbClr val="FFFFFF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187" y="6277371"/>
            <a:ext cx="2820319" cy="400110"/>
          </a:xfrm>
          <a:prstGeom prst="rect">
            <a:avLst/>
          </a:prstGeom>
          <a:solidFill>
            <a:srgbClr val="00002E">
              <a:alpha val="29000"/>
            </a:srgb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CMS PAS HIG-13-001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88392" y="4549676"/>
            <a:ext cx="6729402" cy="2308324"/>
          </a:xfrm>
          <a:prstGeom prst="rect">
            <a:avLst/>
          </a:prstGeom>
          <a:solidFill>
            <a:srgbClr val="00002E">
              <a:alpha val="30000"/>
            </a:srgbClr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pPr marL="346075" indent="-233363" algn="l">
              <a:buFont typeface="Wingdings" pitchFamily="2" charset="2"/>
              <a:buChar char="§"/>
            </a:pPr>
            <a:r>
              <a:rPr lang="en-US" sz="2300" dirty="0" smtClean="0">
                <a:solidFill>
                  <a:srgbClr val="FFFFFF"/>
                </a:solidFill>
              </a:rPr>
              <a:t>Analysis optimized categorizing events by </a:t>
            </a:r>
            <a:r>
              <a:rPr lang="en-US" sz="2300" dirty="0" smtClean="0">
                <a:solidFill>
                  <a:srgbClr val="FFFFFF"/>
                </a:solidFill>
                <a:sym typeface="Symbol"/>
              </a:rPr>
              <a:t> </a:t>
            </a:r>
            <a:r>
              <a:rPr lang="en-US" sz="2300" dirty="0" smtClean="0">
                <a:solidFill>
                  <a:srgbClr val="FFFFFF"/>
                </a:solidFill>
              </a:rPr>
              <a:t>ID and vertex efficiency; S/B &amp; mass resolution.</a:t>
            </a:r>
          </a:p>
          <a:p>
            <a:pPr marL="346075" indent="-233363" algn="l">
              <a:buFont typeface="Wingdings" pitchFamily="2" charset="2"/>
              <a:buChar char="§"/>
            </a:pPr>
            <a:r>
              <a:rPr lang="en-US" sz="2300" dirty="0" smtClean="0">
                <a:solidFill>
                  <a:srgbClr val="FFFFFF"/>
                </a:solidFill>
              </a:rPr>
              <a:t>Specific </a:t>
            </a:r>
            <a:r>
              <a:rPr lang="en-US" sz="2300" dirty="0" err="1" smtClean="0">
                <a:solidFill>
                  <a:srgbClr val="FFFFFF"/>
                </a:solidFill>
              </a:rPr>
              <a:t>di</a:t>
            </a:r>
            <a:r>
              <a:rPr lang="en-US" sz="2300" dirty="0" smtClean="0">
                <a:solidFill>
                  <a:srgbClr val="FFFFFF"/>
                </a:solidFill>
              </a:rPr>
              <a:t>-jet tag categories targeting VBF</a:t>
            </a:r>
            <a:br>
              <a:rPr lang="en-US" sz="2300" dirty="0" smtClean="0">
                <a:solidFill>
                  <a:srgbClr val="FFFFFF"/>
                </a:solidFill>
              </a:rPr>
            </a:br>
            <a:r>
              <a:rPr lang="en-US" sz="2300" dirty="0" smtClean="0">
                <a:solidFill>
                  <a:srgbClr val="FFFFFF"/>
                </a:solidFill>
              </a:rPr>
              <a:t>production mode (Higher S/B)</a:t>
            </a:r>
          </a:p>
          <a:p>
            <a:pPr marL="346075" indent="-233363" algn="l">
              <a:buFont typeface="Wingdings" pitchFamily="2" charset="2"/>
              <a:buChar char="§"/>
            </a:pPr>
            <a:r>
              <a:rPr lang="en-US" dirty="0" smtClean="0">
                <a:solidFill>
                  <a:srgbClr val="FFFFFF"/>
                </a:solidFill>
              </a:rPr>
              <a:t>Exclusive categories (</a:t>
            </a:r>
            <a:r>
              <a:rPr lang="en-US" sz="2800" dirty="0" err="1" smtClean="0">
                <a:solidFill>
                  <a:srgbClr val="FFFFFF"/>
                </a:solidFill>
              </a:rPr>
              <a:t>e,</a:t>
            </a:r>
            <a:r>
              <a:rPr lang="en-US" sz="2800" dirty="0" err="1" smtClean="0">
                <a:solidFill>
                  <a:srgbClr val="FFFFFF"/>
                </a:solidFill>
                <a:latin typeface="Symbol" pitchFamily="18" charset="2"/>
              </a:rPr>
              <a:t>m</a:t>
            </a:r>
            <a:r>
              <a:rPr lang="en-US" sz="2800" dirty="0" smtClean="0">
                <a:solidFill>
                  <a:srgbClr val="FFFFFF"/>
                </a:solidFill>
              </a:rPr>
              <a:t>,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b="1" baseline="-20000" dirty="0" err="1" smtClean="0"/>
              <a:t>T</a:t>
            </a:r>
            <a:r>
              <a:rPr lang="en-US" sz="2800" b="1" baseline="22000" dirty="0" err="1" smtClean="0"/>
              <a:t>Miss</a:t>
            </a:r>
            <a:r>
              <a:rPr lang="en-US" b="1" dirty="0" smtClean="0">
                <a:solidFill>
                  <a:srgbClr val="FFFFFF"/>
                </a:solidFill>
              </a:rPr>
              <a:t>) </a:t>
            </a:r>
            <a:r>
              <a:rPr lang="en-US" dirty="0" smtClean="0">
                <a:solidFill>
                  <a:srgbClr val="FFFFFF"/>
                </a:solidFill>
              </a:rPr>
              <a:t>targeting 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WH, ZH Associated Production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9154" y="1013828"/>
            <a:ext cx="5544385" cy="1815882"/>
          </a:xfrm>
          <a:prstGeom prst="rect">
            <a:avLst/>
          </a:prstGeom>
          <a:solidFill>
            <a:srgbClr val="00002E">
              <a:alpha val="29000"/>
            </a:srgb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Search for a narrow mass peak with two isolated high E</a:t>
            </a:r>
            <a:r>
              <a:rPr lang="en-US" sz="2800" baseline="-20000" dirty="0" smtClean="0">
                <a:solidFill>
                  <a:srgbClr val="FFFFFF"/>
                </a:solidFill>
              </a:rPr>
              <a:t>T</a:t>
            </a:r>
            <a:r>
              <a:rPr lang="en-US" sz="2800" dirty="0" smtClean="0">
                <a:solidFill>
                  <a:srgbClr val="FFFFFF"/>
                </a:solidFill>
              </a:rPr>
              <a:t> photons</a:t>
            </a:r>
            <a:br>
              <a:rPr lang="en-US" sz="2800" dirty="0" smtClean="0">
                <a:solidFill>
                  <a:srgbClr val="FFFFFF"/>
                </a:solidFill>
              </a:rPr>
            </a:br>
            <a:r>
              <a:rPr lang="en-US" sz="2800" dirty="0" smtClean="0">
                <a:solidFill>
                  <a:srgbClr val="FFFFFF"/>
                </a:solidFill>
              </a:rPr>
              <a:t>on a smoothly falling background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FFFFFF"/>
                </a:solidFill>
              </a:rPr>
              <a:t> High Resolution: ~1% in barrel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04197" y="3460558"/>
            <a:ext cx="26532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FFFF00"/>
                </a:solidFill>
              </a:rPr>
              <a:t>M</a:t>
            </a:r>
            <a:r>
              <a:rPr lang="en-US" sz="2800" baseline="-25000" dirty="0" err="1">
                <a:solidFill>
                  <a:srgbClr val="FFFF00"/>
                </a:solidFill>
              </a:rPr>
              <a:t>γγ</a:t>
            </a:r>
            <a:r>
              <a:rPr lang="en-US" sz="2800" dirty="0">
                <a:solidFill>
                  <a:srgbClr val="FFFF00"/>
                </a:solidFill>
              </a:rPr>
              <a:t>=125.9 </a:t>
            </a:r>
            <a:r>
              <a:rPr lang="en-US" sz="2800" dirty="0" err="1">
                <a:solidFill>
                  <a:srgbClr val="FFFF00"/>
                </a:solidFill>
              </a:rPr>
              <a:t>GeV</a:t>
            </a:r>
            <a:r>
              <a:rPr lang="en-US" sz="2800" dirty="0">
                <a:solidFill>
                  <a:srgbClr val="FFFF00"/>
                </a:solidFill>
              </a:rPr>
              <a:t/>
            </a:r>
            <a:br>
              <a:rPr lang="en-US" sz="2800" dirty="0">
                <a:solidFill>
                  <a:srgbClr val="FFFF00"/>
                </a:solidFill>
              </a:rPr>
            </a:br>
            <a:r>
              <a:rPr lang="en-US" sz="2800" dirty="0" err="1">
                <a:solidFill>
                  <a:srgbClr val="FFFF00"/>
                </a:solidFill>
              </a:rPr>
              <a:t>σ</a:t>
            </a:r>
            <a:r>
              <a:rPr lang="en-US" sz="2800" baseline="-25000" dirty="0" err="1">
                <a:solidFill>
                  <a:srgbClr val="FFFF00"/>
                </a:solidFill>
              </a:rPr>
              <a:t>M</a:t>
            </a:r>
            <a:r>
              <a:rPr lang="en-US" sz="2800" dirty="0">
                <a:solidFill>
                  <a:srgbClr val="FFFF00"/>
                </a:solidFill>
              </a:rPr>
              <a:t>/M=0.9%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21209" y="183911"/>
            <a:ext cx="4906714" cy="675405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36576" rIns="0" bIns="0">
            <a:noAutofit/>
          </a:bodyPr>
          <a:lstStyle/>
          <a:p>
            <a:pPr>
              <a:lnSpc>
                <a:spcPct val="90000"/>
              </a:lnSpc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2200" b="1" dirty="0" smtClean="0">
                <a:solidFill>
                  <a:srgbClr val="FFFFFF"/>
                </a:solidFill>
              </a:rPr>
              <a:t>Full 2011-12 Dataset:  </a:t>
            </a:r>
            <a:br>
              <a:rPr lang="it-CH" sz="2200" b="1" dirty="0" smtClean="0">
                <a:solidFill>
                  <a:srgbClr val="FFFFFF"/>
                </a:solidFill>
              </a:rPr>
            </a:br>
            <a:r>
              <a:rPr lang="it-CH" sz="2200" b="1" dirty="0" smtClean="0">
                <a:solidFill>
                  <a:srgbClr val="FFFFFF"/>
                </a:solidFill>
              </a:rPr>
              <a:t>5.1 fb</a:t>
            </a:r>
            <a:r>
              <a:rPr lang="it-CH" sz="2200" b="1" baseline="30000" dirty="0" smtClean="0">
                <a:solidFill>
                  <a:srgbClr val="FFFFFF"/>
                </a:solidFill>
              </a:rPr>
              <a:t>-1 </a:t>
            </a:r>
            <a:r>
              <a:rPr lang="it-CH" sz="2200" b="1" dirty="0" smtClean="0">
                <a:solidFill>
                  <a:srgbClr val="FFFFFF"/>
                </a:solidFill>
              </a:rPr>
              <a:t>at 7 TeV + 19.6 fb</a:t>
            </a:r>
            <a:r>
              <a:rPr lang="it-CH" sz="2200" b="1" baseline="30000" dirty="0" smtClean="0">
                <a:solidFill>
                  <a:srgbClr val="FFFFFF"/>
                </a:solidFill>
              </a:rPr>
              <a:t>-1 </a:t>
            </a:r>
            <a:r>
              <a:rPr lang="it-CH" sz="2200" b="1" dirty="0" smtClean="0">
                <a:solidFill>
                  <a:srgbClr val="FFFFFF"/>
                </a:solidFill>
              </a:rPr>
              <a:t>at 8 TeV</a:t>
            </a:r>
            <a:endParaRPr lang="it-CH" sz="2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875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681" y="231729"/>
            <a:ext cx="7797800" cy="86106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4000" dirty="0" smtClean="0">
                <a:solidFill>
                  <a:srgbClr val="FFEB11"/>
                </a:solidFill>
              </a:rPr>
              <a:t>H → bb-bar Reconstruction</a:t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Regression Input Variables</a:t>
            </a:r>
            <a:endParaRPr lang="it-CH" sz="2800" baseline="-25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28" y="1212045"/>
            <a:ext cx="9526555" cy="4525963"/>
          </a:xfrm>
        </p:spPr>
        <p:txBody>
          <a:bodyPr lIns="0" rIns="0">
            <a:normAutofit/>
          </a:bodyPr>
          <a:lstStyle/>
          <a:p>
            <a:pPr marL="284163" indent="-2841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400" dirty="0" smtClean="0">
                <a:solidFill>
                  <a:srgbClr val="FFEF08"/>
                </a:solidFill>
              </a:rPr>
              <a:t>15% Improvement in Resolution</a:t>
            </a:r>
          </a:p>
          <a:p>
            <a:pPr marL="284163" indent="-2841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400" dirty="0" smtClean="0">
                <a:solidFill>
                  <a:srgbClr val="FFEF08"/>
                </a:solidFill>
              </a:rPr>
              <a:t>10-20% Increase in Analysis Sensitivity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98003" y="1038050"/>
            <a:ext cx="432857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120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47" y="316950"/>
            <a:ext cx="718563" cy="7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08579" name="Picture 3"/>
          <p:cNvPicPr>
            <a:picLocks noChangeAspect="1" noChangeArrowheads="1"/>
          </p:cNvPicPr>
          <p:nvPr/>
        </p:nvPicPr>
        <p:blipFill>
          <a:blip r:embed="rId3" cstate="print">
            <a:lum bright="-12000" contrast="26000"/>
          </a:blip>
          <a:srcRect/>
          <a:stretch>
            <a:fillRect/>
          </a:stretch>
        </p:blipFill>
        <p:spPr bwMode="auto">
          <a:xfrm>
            <a:off x="254388" y="2182000"/>
            <a:ext cx="9155583" cy="4251691"/>
          </a:xfrm>
          <a:prstGeom prst="rect">
            <a:avLst/>
          </a:prstGeom>
          <a:noFill/>
          <a:ln w="25400">
            <a:solidFill>
              <a:srgbClr val="27D2E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5325" y="1829468"/>
            <a:ext cx="5277853" cy="392783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77200" y="6284688"/>
            <a:ext cx="1238250" cy="304800"/>
          </a:xfrm>
        </p:spPr>
        <p:txBody>
          <a:bodyPr/>
          <a:lstStyle/>
          <a:p>
            <a:pPr>
              <a:defRPr/>
            </a:pPr>
            <a:fld id="{5604F2F2-3720-0847-811C-095EB6012D58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121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492738" name="Picture 2" descr="https://encrypted-tbn2.google.com/images?q=tbn:ANd9GcRTkpCSiEoe0hskyZDm7TJEJv-CkYtChwYI8I5rliTHLAQFMdZH"/>
          <p:cNvPicPr>
            <a:picLocks noChangeAspect="1" noChangeArrowheads="1"/>
          </p:cNvPicPr>
          <p:nvPr/>
        </p:nvPicPr>
        <p:blipFill>
          <a:blip r:embed="rId4" cstate="print">
            <a:lum bright="-5000" contrast="6000"/>
          </a:blip>
          <a:srcRect/>
          <a:stretch>
            <a:fillRect/>
          </a:stretch>
        </p:blipFill>
        <p:spPr bwMode="auto">
          <a:xfrm>
            <a:off x="6200849" y="105557"/>
            <a:ext cx="1670611" cy="1117791"/>
          </a:xfrm>
          <a:prstGeom prst="rect">
            <a:avLst/>
          </a:prstGeom>
          <a:noFill/>
          <a:ln w="15875">
            <a:solidFill>
              <a:srgbClr val="FFE311"/>
            </a:solidFill>
          </a:ln>
        </p:spPr>
      </p:pic>
      <p:pic>
        <p:nvPicPr>
          <p:cNvPr id="5492740" name="Picture 4" descr="http://www.signis.net/malone/img/wiki_up/combination.jpg"/>
          <p:cNvPicPr>
            <a:picLocks noChangeAspect="1" noChangeArrowheads="1"/>
          </p:cNvPicPr>
          <p:nvPr/>
        </p:nvPicPr>
        <p:blipFill>
          <a:blip r:embed="rId5" cstate="print">
            <a:lum bright="-4000" contrast="10000"/>
          </a:blip>
          <a:srcRect/>
          <a:stretch>
            <a:fillRect/>
          </a:stretch>
        </p:blipFill>
        <p:spPr bwMode="auto">
          <a:xfrm>
            <a:off x="5208555" y="1698447"/>
            <a:ext cx="4389567" cy="3256108"/>
          </a:xfrm>
          <a:prstGeom prst="rect">
            <a:avLst/>
          </a:prstGeom>
          <a:noFill/>
          <a:ln w="19050">
            <a:solidFill>
              <a:srgbClr val="FFE31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98" y="0"/>
            <a:ext cx="6504582" cy="1275806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dirty="0" smtClean="0"/>
              <a:t>Combining CMS 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SM Higgs Searches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52686" y="6191062"/>
            <a:ext cx="5370285" cy="433965"/>
          </a:xfrm>
          <a:prstGeom prst="rect">
            <a:avLst/>
          </a:prstGeom>
          <a:solidFill>
            <a:srgbClr val="000066"/>
          </a:solidFill>
          <a:ln w="25400">
            <a:solidFill>
              <a:srgbClr val="FFC000"/>
            </a:solidFill>
          </a:ln>
        </p:spPr>
        <p:txBody>
          <a:bodyPr wrap="square" tIns="0" bIns="4572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FFC000"/>
                </a:solidFill>
                <a:sym typeface="Wingdings"/>
              </a:rPr>
              <a:t></a:t>
            </a:r>
            <a:r>
              <a:rPr lang="en-US" sz="2200" b="1" dirty="0" smtClean="0">
                <a:solidFill>
                  <a:srgbClr val="FFFFFF"/>
                </a:solidFill>
                <a:sym typeface="Wingdings 3"/>
              </a:rPr>
              <a:t> </a:t>
            </a:r>
            <a:r>
              <a:rPr lang="en-US" sz="2200" b="1" dirty="0" smtClean="0">
                <a:solidFill>
                  <a:srgbClr val="FFFFFF"/>
                </a:solidFill>
              </a:rPr>
              <a:t>Main Channels: </a:t>
            </a:r>
            <a:r>
              <a:rPr lang="en-US" sz="2200" b="1" dirty="0" smtClean="0">
                <a:solidFill>
                  <a:srgbClr val="CC0000"/>
                </a:solidFill>
              </a:rPr>
              <a:t>ZZ,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b="1" dirty="0" err="1" smtClean="0">
                <a:solidFill>
                  <a:srgbClr val="00D661"/>
                </a:solidFill>
                <a:latin typeface="Symbol" pitchFamily="18" charset="2"/>
              </a:rPr>
              <a:t>gg</a:t>
            </a:r>
            <a:r>
              <a:rPr lang="en-US" b="1" dirty="0" smtClean="0">
                <a:solidFill>
                  <a:srgbClr val="00D661"/>
                </a:solidFill>
                <a:latin typeface="Symbol" pitchFamily="18" charset="2"/>
              </a:rPr>
              <a:t>,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 smtClean="0">
                <a:solidFill>
                  <a:srgbClr val="0066FF"/>
                </a:solidFill>
              </a:rPr>
              <a:t>WW,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 smtClean="0">
                <a:solidFill>
                  <a:srgbClr val="05BEFF"/>
                </a:solidFill>
              </a:rPr>
              <a:t>bb,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800" b="1" dirty="0" err="1" smtClean="0">
                <a:solidFill>
                  <a:srgbClr val="9966FF"/>
                </a:solidFill>
                <a:latin typeface="Symbol" pitchFamily="18" charset="2"/>
              </a:rPr>
              <a:t>tt</a:t>
            </a:r>
            <a:endParaRPr lang="en-US" b="1" baseline="-20000" dirty="0">
              <a:solidFill>
                <a:srgbClr val="9966FF"/>
              </a:solidFill>
              <a:latin typeface="Symbol" pitchFamily="18" charset="2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6727" y="164445"/>
            <a:ext cx="861396" cy="86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261956" y="1270323"/>
          <a:ext cx="5428342" cy="4908045"/>
        </p:xfrm>
        <a:graphic>
          <a:graphicData uri="http://schemas.openxmlformats.org/drawingml/2006/table">
            <a:tbl>
              <a:tblPr firstRow="1" bandRow="1"/>
              <a:tblGrid>
                <a:gridCol w="1293024"/>
                <a:gridCol w="1424940"/>
                <a:gridCol w="2710378"/>
              </a:tblGrid>
              <a:tr h="80818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000" b="1" dirty="0" smtClean="0">
                          <a:solidFill>
                            <a:schemeClr val="bg1"/>
                          </a:solidFill>
                        </a:rPr>
                        <a:t>Decay</a:t>
                      </a:r>
                      <a:endParaRPr lang="it-CH" sz="20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000" b="1" dirty="0" smtClean="0">
                          <a:solidFill>
                            <a:schemeClr val="bg1"/>
                          </a:solidFill>
                        </a:rPr>
                        <a:t>Prod. Topology</a:t>
                      </a:r>
                      <a:endParaRPr lang="it-CH" sz="20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000" b="1" dirty="0" smtClean="0">
                          <a:solidFill>
                            <a:schemeClr val="bg1"/>
                          </a:solidFill>
                        </a:rPr>
                        <a:t>Lumi</a:t>
                      </a:r>
                      <a:r>
                        <a:rPr lang="it-CH" sz="2000" b="1" baseline="0" dirty="0" smtClean="0">
                          <a:solidFill>
                            <a:schemeClr val="bg1"/>
                          </a:solidFill>
                        </a:rPr>
                        <a:t>nosity</a:t>
                      </a:r>
                      <a:endParaRPr lang="it-CH" sz="20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81013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H→bb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D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VH + ttH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D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5+</a:t>
                      </a:r>
                      <a:r>
                        <a:rPr lang="it-CH" sz="2800" b="1" dirty="0" smtClean="0">
                          <a:solidFill>
                            <a:srgbClr val="800000"/>
                          </a:solidFill>
                        </a:rPr>
                        <a:t>12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fb</a:t>
                      </a:r>
                      <a:r>
                        <a:rPr lang="it-CH" sz="2400" b="1" baseline="3000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at 7+8 TeV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DFFFF"/>
                    </a:solidFill>
                  </a:tcPr>
                </a:tc>
              </a:tr>
              <a:tr h="81450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H→ </a:t>
                      </a:r>
                      <a:r>
                        <a:rPr lang="el-GR" sz="2400" b="1" dirty="0" smtClean="0">
                          <a:solidFill>
                            <a:schemeClr val="bg1"/>
                          </a:solidFill>
                        </a:rPr>
                        <a:t>ττ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B3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Inclusive</a:t>
                      </a:r>
                      <a:r>
                        <a:rPr lang="it-CH" sz="2400" b="1" baseline="0" dirty="0" smtClean="0">
                          <a:solidFill>
                            <a:schemeClr val="bg1"/>
                          </a:solidFill>
                        </a:rPr>
                        <a:t> + 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VBF + VH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B3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5+</a:t>
                      </a:r>
                      <a:r>
                        <a:rPr lang="it-CH" sz="2400" b="1" dirty="0" smtClean="0">
                          <a:solidFill>
                            <a:srgbClr val="800000"/>
                          </a:solidFill>
                        </a:rPr>
                        <a:t>12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fb</a:t>
                      </a:r>
                      <a:r>
                        <a:rPr lang="it-CH" sz="2400" b="1" baseline="3000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at 7+8 TeV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B3FF"/>
                    </a:solidFill>
                  </a:tcPr>
                </a:tc>
              </a:tr>
              <a:tr h="81013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H → </a:t>
                      </a:r>
                      <a:r>
                        <a:rPr lang="el-GR" sz="2400" b="1" dirty="0" smtClean="0">
                          <a:solidFill>
                            <a:schemeClr val="bg1"/>
                          </a:solidFill>
                        </a:rPr>
                        <a:t>γγ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FF75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Inclusive</a:t>
                      </a:r>
                      <a:r>
                        <a:rPr lang="it-CH" sz="2400" b="1" baseline="0" dirty="0" smtClean="0">
                          <a:solidFill>
                            <a:schemeClr val="bg1"/>
                          </a:solidFill>
                        </a:rPr>
                        <a:t> + 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VBF</a:t>
                      </a:r>
                      <a:endParaRPr lang="it-CH" sz="2400" b="1" dirty="0" smtClean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FF75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5+</a:t>
                      </a:r>
                      <a:r>
                        <a:rPr lang="it-CH" sz="2400" b="1" dirty="0" smtClean="0">
                          <a:solidFill>
                            <a:srgbClr val="800000"/>
                          </a:solidFill>
                        </a:rPr>
                        <a:t>12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fb</a:t>
                      </a:r>
                      <a:r>
                        <a:rPr lang="it-CH" sz="2400" b="1" baseline="3000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at 7+8 TeV</a:t>
                      </a:r>
                      <a:endParaRPr lang="it-CH" sz="2400" b="1" dirty="0" smtClean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FF75"/>
                    </a:solidFill>
                  </a:tcPr>
                </a:tc>
              </a:tr>
              <a:tr h="81013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/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H → WW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A3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1 jet </a:t>
                      </a:r>
                      <a:br>
                        <a:rPr lang="it-CH" sz="2400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+ VBF + VH</a:t>
                      </a:r>
                      <a:endParaRPr lang="it-CH" sz="2400" b="1" dirty="0" smtClean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A3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5+</a:t>
                      </a:r>
                      <a:r>
                        <a:rPr lang="it-CH" sz="2400" b="1" dirty="0" smtClean="0">
                          <a:solidFill>
                            <a:srgbClr val="800000"/>
                          </a:solidFill>
                        </a:rPr>
                        <a:t>12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fb</a:t>
                      </a:r>
                      <a:r>
                        <a:rPr lang="it-CH" sz="2400" b="1" baseline="3000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at 7+8 TeV</a:t>
                      </a:r>
                      <a:endParaRPr lang="it-CH" sz="2400" b="1" dirty="0" smtClean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A3FF"/>
                    </a:solidFill>
                  </a:tcPr>
                </a:tc>
              </a:tr>
              <a:tr h="81013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H → ZZ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69E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Inclusive</a:t>
                      </a:r>
                      <a:r>
                        <a:rPr lang="it-CH" sz="2400" b="1" baseline="0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 </a:t>
                      </a:r>
                      <a:br>
                        <a:rPr lang="it-CH" sz="2400" b="1" baseline="0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</a:br>
                      <a:r>
                        <a:rPr lang="it-CH" sz="2400" b="1" baseline="0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[</a:t>
                      </a:r>
                      <a:r>
                        <a:rPr lang="it-CH" sz="1800" b="1" baseline="0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+ dijet tag at Moriond]</a:t>
                      </a:r>
                      <a:endParaRPr lang="it-CH" sz="2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69E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  5+</a:t>
                      </a:r>
                      <a:r>
                        <a:rPr lang="it-CH" sz="2400" b="1" dirty="0" smtClean="0">
                          <a:solidFill>
                            <a:srgbClr val="800000"/>
                          </a:solidFill>
                        </a:rPr>
                        <a:t>12 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fb</a:t>
                      </a:r>
                      <a:r>
                        <a:rPr lang="it-CH" sz="2400" b="1" baseline="3000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</a:rPr>
                        <a:t> at 7+8 TeV</a:t>
                      </a:r>
                      <a:endParaRPr lang="it-CH" sz="2400" b="1" dirty="0" smtClean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69E"/>
                    </a:solidFill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 bwMode="auto">
          <a:xfrm>
            <a:off x="4232535" y="1239351"/>
            <a:ext cx="5428343" cy="4934857"/>
          </a:xfrm>
          <a:prstGeom prst="rect">
            <a:avLst/>
          </a:prstGeom>
          <a:noFill/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  <p:pic>
        <p:nvPicPr>
          <p:cNvPr id="6231041" name="Picture 10" descr="ttH.png"/>
          <p:cNvPicPr>
            <a:picLocks noChangeAspect="1"/>
          </p:cNvPicPr>
          <p:nvPr/>
        </p:nvPicPr>
        <p:blipFill>
          <a:blip r:embed="rId7" cstate="print">
            <a:lum bright="-13000" contrast="13000"/>
          </a:blip>
          <a:srcRect/>
          <a:stretch>
            <a:fillRect/>
          </a:stretch>
        </p:blipFill>
        <p:spPr bwMode="auto">
          <a:xfrm>
            <a:off x="2482037" y="2565126"/>
            <a:ext cx="1684020" cy="1131946"/>
          </a:xfrm>
          <a:prstGeom prst="rect">
            <a:avLst/>
          </a:prstGeom>
          <a:solidFill>
            <a:schemeClr val="tx1"/>
          </a:solidFill>
          <a:ln w="25400">
            <a:solidFill>
              <a:srgbClr val="0DE3CF"/>
            </a:solidFill>
            <a:miter lim="800000"/>
            <a:headEnd/>
            <a:tailEnd/>
          </a:ln>
        </p:spPr>
      </p:pic>
      <p:pic>
        <p:nvPicPr>
          <p:cNvPr id="6231042" name="Picture 11" descr="VH.png"/>
          <p:cNvPicPr>
            <a:picLocks noChangeAspect="1"/>
          </p:cNvPicPr>
          <p:nvPr/>
        </p:nvPicPr>
        <p:blipFill>
          <a:blip r:embed="rId8" cstate="print">
            <a:lum bright="-13000" contrast="13000"/>
          </a:blip>
          <a:srcRect/>
          <a:stretch>
            <a:fillRect/>
          </a:stretch>
        </p:blipFill>
        <p:spPr bwMode="auto">
          <a:xfrm>
            <a:off x="475223" y="2551713"/>
            <a:ext cx="1950020" cy="1125622"/>
          </a:xfrm>
          <a:prstGeom prst="rect">
            <a:avLst/>
          </a:prstGeom>
          <a:solidFill>
            <a:schemeClr val="tx1"/>
          </a:solidFill>
          <a:ln w="25400">
            <a:solidFill>
              <a:srgbClr val="0DE3CF"/>
            </a:solidFill>
            <a:miter lim="800000"/>
            <a:headEnd/>
            <a:tailEnd/>
          </a:ln>
        </p:spPr>
      </p:pic>
      <p:pic>
        <p:nvPicPr>
          <p:cNvPr id="6231043" name="Picture 12" descr="vbf.png"/>
          <p:cNvPicPr>
            <a:picLocks noChangeAspect="1"/>
          </p:cNvPicPr>
          <p:nvPr/>
        </p:nvPicPr>
        <p:blipFill>
          <a:blip r:embed="rId9" cstate="print">
            <a:lum bright="-13000" contrast="13000"/>
          </a:blip>
          <a:srcRect/>
          <a:stretch>
            <a:fillRect/>
          </a:stretch>
        </p:blipFill>
        <p:spPr bwMode="auto">
          <a:xfrm>
            <a:off x="2453640" y="1348740"/>
            <a:ext cx="1706880" cy="1190530"/>
          </a:xfrm>
          <a:prstGeom prst="rect">
            <a:avLst/>
          </a:prstGeom>
          <a:solidFill>
            <a:schemeClr val="tx1"/>
          </a:solidFill>
          <a:ln w="25400">
            <a:solidFill>
              <a:srgbClr val="0DE3CF"/>
            </a:solidFill>
            <a:miter lim="800000"/>
            <a:headEnd/>
            <a:tailEnd/>
          </a:ln>
        </p:spPr>
      </p:pic>
      <p:pic>
        <p:nvPicPr>
          <p:cNvPr id="6231044" name="Picture 13" descr="ggH.png"/>
          <p:cNvPicPr>
            <a:picLocks noChangeAspect="1"/>
          </p:cNvPicPr>
          <p:nvPr/>
        </p:nvPicPr>
        <p:blipFill>
          <a:blip r:embed="rId10" cstate="print">
            <a:lum bright="-13000" contrast="13000"/>
          </a:blip>
          <a:srcRect/>
          <a:stretch>
            <a:fillRect/>
          </a:stretch>
        </p:blipFill>
        <p:spPr bwMode="auto">
          <a:xfrm>
            <a:off x="495300" y="1341120"/>
            <a:ext cx="1950720" cy="1191571"/>
          </a:xfrm>
          <a:prstGeom prst="rect">
            <a:avLst/>
          </a:prstGeom>
          <a:solidFill>
            <a:schemeClr val="tx1"/>
          </a:solidFill>
          <a:ln w="25400">
            <a:solidFill>
              <a:srgbClr val="0DE3CF"/>
            </a:solidFill>
            <a:miter lim="800000"/>
            <a:headEnd/>
            <a:tailEnd/>
          </a:ln>
        </p:spPr>
      </p:pic>
      <p:pic>
        <p:nvPicPr>
          <p:cNvPr id="6231046" name="Picture 14" descr="httgg.png"/>
          <p:cNvPicPr>
            <a:picLocks noChangeAspect="1"/>
          </p:cNvPicPr>
          <p:nvPr/>
        </p:nvPicPr>
        <p:blipFill>
          <a:blip r:embed="rId11" cstate="print">
            <a:lum bright="-13000" contrast="13000"/>
          </a:blip>
          <a:srcRect/>
          <a:stretch>
            <a:fillRect/>
          </a:stretch>
        </p:blipFill>
        <p:spPr bwMode="auto">
          <a:xfrm>
            <a:off x="2439442" y="3710228"/>
            <a:ext cx="1733868" cy="1217008"/>
          </a:xfrm>
          <a:prstGeom prst="rect">
            <a:avLst/>
          </a:prstGeom>
          <a:solidFill>
            <a:schemeClr val="tx1"/>
          </a:solidFill>
          <a:ln w="25400">
            <a:solidFill>
              <a:srgbClr val="0DE3CF"/>
            </a:solidFill>
            <a:miter lim="800000"/>
            <a:headEnd/>
            <a:tailEnd/>
          </a:ln>
        </p:spPr>
      </p:pic>
      <p:sp>
        <p:nvSpPr>
          <p:cNvPr id="3" name="Rectangle 15"/>
          <p:cNvSpPr/>
          <p:nvPr/>
        </p:nvSpPr>
        <p:spPr bwMode="auto">
          <a:xfrm>
            <a:off x="2477172" y="3705895"/>
            <a:ext cx="491681" cy="353265"/>
          </a:xfrm>
          <a:prstGeom prst="rect">
            <a:avLst/>
          </a:prstGeom>
          <a:solidFill>
            <a:schemeClr val="tx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231049" name="Picture 16" descr="hWgg.png"/>
          <p:cNvPicPr>
            <a:picLocks noChangeAspect="1"/>
          </p:cNvPicPr>
          <p:nvPr/>
        </p:nvPicPr>
        <p:blipFill>
          <a:blip r:embed="rId12" cstate="print">
            <a:lum bright="-13000" contrast="13000"/>
          </a:blip>
          <a:srcRect/>
          <a:stretch>
            <a:fillRect/>
          </a:stretch>
        </p:blipFill>
        <p:spPr bwMode="auto">
          <a:xfrm>
            <a:off x="464061" y="3712385"/>
            <a:ext cx="1956797" cy="1214850"/>
          </a:xfrm>
          <a:prstGeom prst="rect">
            <a:avLst/>
          </a:prstGeom>
          <a:solidFill>
            <a:schemeClr val="tx1"/>
          </a:solidFill>
          <a:ln w="25400">
            <a:solidFill>
              <a:srgbClr val="0DE3CF"/>
            </a:solidFill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 bwMode="auto">
          <a:xfrm>
            <a:off x="547789" y="3718963"/>
            <a:ext cx="524460" cy="290365"/>
          </a:xfrm>
          <a:prstGeom prst="rect">
            <a:avLst/>
          </a:prstGeom>
          <a:solidFill>
            <a:schemeClr val="tx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948282" y="1709823"/>
            <a:ext cx="1674637" cy="338554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CMS HIG-12-045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6766594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4227" y="4965295"/>
            <a:ext cx="3795960" cy="1803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2299048" y="6396335"/>
            <a:ext cx="426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CH" b="1" dirty="0" smtClean="0">
                <a:solidFill>
                  <a:srgbClr val="0000CC"/>
                </a:solidFill>
                <a:latin typeface="Hypatia Sans Pro" pitchFamily="34" charset="0"/>
                <a:sym typeface="Wingdings"/>
              </a:rPr>
              <a:t></a:t>
            </a:r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2873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681" y="231729"/>
            <a:ext cx="7797800" cy="86106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4000" dirty="0" smtClean="0">
                <a:solidFill>
                  <a:srgbClr val="FFEB11"/>
                </a:solidFill>
              </a:rPr>
              <a:t>H → ZZ → WW/ZZ, 2l2q, 2l2</a:t>
            </a:r>
            <a:r>
              <a:rPr lang="en-US" sz="4000" dirty="0" smtClean="0">
                <a:solidFill>
                  <a:srgbClr val="FFEB11"/>
                </a:solidFill>
                <a:latin typeface="Symbol" pitchFamily="18" charset="2"/>
              </a:rPr>
              <a:t>n</a:t>
            </a:r>
            <a:r>
              <a:rPr lang="en-US" sz="4000" dirty="0" smtClean="0">
                <a:solidFill>
                  <a:srgbClr val="FFEB11"/>
                </a:solidFill>
              </a:rPr>
              <a:t/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2600" dirty="0" smtClean="0">
                <a:solidFill>
                  <a:srgbClr val="FFEF08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Searches for Additional Bosons</a:t>
            </a:r>
            <a:endParaRPr lang="it-CH" sz="2600" baseline="-25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98003" y="1038050"/>
            <a:ext cx="432857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122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47" y="316950"/>
            <a:ext cx="718563" cy="7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09602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6038972" y="1223586"/>
            <a:ext cx="3039228" cy="5200950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809603" name="Picture 3"/>
          <p:cNvPicPr>
            <a:picLocks noChangeAspect="1" noChangeArrowheads="1"/>
          </p:cNvPicPr>
          <p:nvPr/>
        </p:nvPicPr>
        <p:blipFill>
          <a:blip r:embed="rId4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377557" y="1216975"/>
            <a:ext cx="5639919" cy="5210139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617959" y="230075"/>
            <a:ext cx="7225966" cy="817002"/>
          </a:xfrm>
        </p:spPr>
        <p:txBody>
          <a:bodyPr lIns="0" rIns="0"/>
          <a:lstStyle/>
          <a:p>
            <a:pPr algn="ctr">
              <a:lnSpc>
                <a:spcPct val="90000"/>
              </a:lnSpc>
            </a:pP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    H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ZZ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2</a:t>
            </a:r>
            <a:r>
              <a:rPr lang="en-US" sz="4000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2</a:t>
            </a:r>
            <a:r>
              <a:rPr lang="en-US" sz="40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n</a:t>
            </a:r>
            <a:endParaRPr lang="en-US" sz="2800" i="1" dirty="0" smtClean="0">
              <a:solidFill>
                <a:schemeClr val="tx1"/>
              </a:solidFill>
              <a:latin typeface="Symbol" pitchFamily="18" charset="2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182" y="219487"/>
            <a:ext cx="685769" cy="68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407053" y="1002904"/>
            <a:ext cx="4351529" cy="523220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2800" b="1" dirty="0" err="1" smtClean="0"/>
              <a:t>E</a:t>
            </a:r>
            <a:r>
              <a:rPr lang="en-US" sz="2800" b="1" baseline="-25000" dirty="0" err="1" smtClean="0"/>
              <a:t>T</a:t>
            </a:r>
            <a:r>
              <a:rPr lang="en-US" sz="2800" b="1" baseline="24000" dirty="0" err="1" smtClean="0"/>
              <a:t>Miss</a:t>
            </a:r>
            <a:endParaRPr lang="en-US" sz="2800" b="1" dirty="0"/>
          </a:p>
        </p:txBody>
      </p:sp>
      <p:sp>
        <p:nvSpPr>
          <p:cNvPr id="12" name="Rectangle 11"/>
          <p:cNvSpPr/>
          <p:nvPr/>
        </p:nvSpPr>
        <p:spPr>
          <a:xfrm>
            <a:off x="4752016" y="1002904"/>
            <a:ext cx="4409679" cy="477848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tIns="0" rIns="0" bIns="0">
            <a:noAutofit/>
          </a:bodyPr>
          <a:lstStyle/>
          <a:p>
            <a:r>
              <a:rPr lang="en-US" b="1" dirty="0" smtClean="0"/>
              <a:t>95% CL Limit on </a:t>
            </a:r>
            <a:r>
              <a:rPr lang="en-US" sz="3200" b="1" dirty="0" smtClean="0">
                <a:latin typeface="Symbol" pitchFamily="18" charset="2"/>
              </a:rPr>
              <a:t>s/</a:t>
            </a:r>
            <a:r>
              <a:rPr lang="en-US" sz="3200" b="1" dirty="0" err="1" smtClean="0">
                <a:latin typeface="Symbol" pitchFamily="18" charset="2"/>
              </a:rPr>
              <a:t>s</a:t>
            </a:r>
            <a:r>
              <a:rPr lang="en-US" b="1" baseline="-20000" dirty="0" err="1" smtClean="0"/>
              <a:t>SM</a:t>
            </a:r>
            <a:r>
              <a:rPr lang="en-US" b="1" dirty="0" smtClean="0"/>
              <a:t> </a:t>
            </a:r>
            <a:r>
              <a:rPr lang="en-US" b="1" dirty="0" err="1" smtClean="0"/>
              <a:t>vs</a:t>
            </a:r>
            <a:r>
              <a:rPr lang="en-US" b="1" dirty="0" smtClean="0"/>
              <a:t> M</a:t>
            </a:r>
            <a:r>
              <a:rPr lang="en-US" b="1" baseline="-20000" dirty="0" smtClean="0"/>
              <a:t>H </a:t>
            </a:r>
            <a:endParaRPr lang="en-US" b="1" baseline="-20000" dirty="0"/>
          </a:p>
        </p:txBody>
      </p:sp>
      <p:pic>
        <p:nvPicPr>
          <p:cNvPr id="6752258" name="Picture 2"/>
          <p:cNvPicPr>
            <a:picLocks noChangeAspect="1" noChangeArrowheads="1"/>
          </p:cNvPicPr>
          <p:nvPr/>
        </p:nvPicPr>
        <p:blipFill>
          <a:blip r:embed="rId3" cstate="print">
            <a:lum bright="-11000" contrast="27000"/>
          </a:blip>
          <a:srcRect/>
          <a:stretch>
            <a:fillRect/>
          </a:stretch>
        </p:blipFill>
        <p:spPr bwMode="auto">
          <a:xfrm>
            <a:off x="424751" y="1492550"/>
            <a:ext cx="4324226" cy="4029260"/>
          </a:xfrm>
          <a:prstGeom prst="rect">
            <a:avLst/>
          </a:prstGeom>
          <a:noFill/>
          <a:ln w="25400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752259" name="Picture 3"/>
          <p:cNvPicPr>
            <a:picLocks noChangeAspect="1" noChangeArrowheads="1"/>
          </p:cNvPicPr>
          <p:nvPr/>
        </p:nvPicPr>
        <p:blipFill>
          <a:blip r:embed="rId4" cstate="print">
            <a:lum bright="-11000" contrast="27000"/>
          </a:blip>
          <a:srcRect/>
          <a:stretch>
            <a:fillRect/>
          </a:stretch>
        </p:blipFill>
        <p:spPr bwMode="auto">
          <a:xfrm>
            <a:off x="4797303" y="1504349"/>
            <a:ext cx="4346694" cy="4005662"/>
          </a:xfrm>
          <a:prstGeom prst="rect">
            <a:avLst/>
          </a:prstGeom>
          <a:noFill/>
          <a:ln w="25400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35" name="Content Placeholder 3"/>
          <p:cNvSpPr>
            <a:spLocks noGrp="1"/>
          </p:cNvSpPr>
          <p:nvPr>
            <p:ph sz="half" idx="2"/>
          </p:nvPr>
        </p:nvSpPr>
        <p:spPr>
          <a:xfrm>
            <a:off x="395254" y="5515910"/>
            <a:ext cx="8772341" cy="1085468"/>
          </a:xfrm>
          <a:solidFill>
            <a:srgbClr val="000054"/>
          </a:solidFill>
          <a:ln w="25400">
            <a:solidFill>
              <a:srgbClr val="FFEF08"/>
            </a:solidFill>
          </a:ln>
        </p:spPr>
        <p:txBody>
          <a:bodyPr lIns="0" tIns="128016" rIns="0"/>
          <a:lstStyle/>
          <a:p>
            <a:pPr marL="347663" lvl="1" indent="-228600">
              <a:lnSpc>
                <a:spcPct val="7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Final State: </a:t>
            </a:r>
            <a:r>
              <a:rPr lang="en-US" sz="2100" b="1" dirty="0" err="1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Dilepton</a:t>
            </a:r>
            <a:r>
              <a:rPr lang="en-US" sz="21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 from a Z, Large </a:t>
            </a:r>
            <a:r>
              <a:rPr lang="en-US" sz="20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000" b="1" baseline="-25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000" b="1" baseline="24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Miss</a:t>
            </a:r>
            <a:endParaRPr lang="en-US" sz="2100" b="1" dirty="0" smtClean="0">
              <a:solidFill>
                <a:srgbClr val="FFF02D"/>
              </a:solidFill>
              <a:latin typeface="Arial" pitchFamily="34" charset="0"/>
              <a:cs typeface="Arial" pitchFamily="34" charset="0"/>
            </a:endParaRPr>
          </a:p>
          <a:p>
            <a:pPr marL="347663" lvl="1" indent="-228600">
              <a:lnSpc>
                <a:spcPct val="7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Split in Categories: </a:t>
            </a:r>
            <a:r>
              <a:rPr lang="en-US" sz="2100" b="1" dirty="0" smtClean="0">
                <a:solidFill>
                  <a:srgbClr val="FFEF08"/>
                </a:solidFill>
                <a:latin typeface="Arial" pitchFamily="34" charset="0"/>
                <a:cs typeface="Arial" pitchFamily="34" charset="0"/>
              </a:rPr>
              <a:t>e, </a:t>
            </a:r>
            <a:r>
              <a:rPr lang="en-US" b="1" dirty="0" smtClean="0">
                <a:solidFill>
                  <a:srgbClr val="FFEF08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sz="2100" b="1" dirty="0" smtClean="0">
                <a:solidFill>
                  <a:srgbClr val="FFEF08"/>
                </a:solidFill>
                <a:latin typeface="Arial" pitchFamily="34" charset="0"/>
                <a:cs typeface="Arial" pitchFamily="34" charset="0"/>
              </a:rPr>
              <a:t>; 0,1,2 Jets</a:t>
            </a:r>
          </a:p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Use M</a:t>
            </a:r>
            <a:r>
              <a:rPr lang="en-US" b="1" baseline="-220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as the Final Variable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617959" y="230075"/>
            <a:ext cx="7225966" cy="817002"/>
          </a:xfrm>
        </p:spPr>
        <p:txBody>
          <a:bodyPr lIns="0" rIns="0"/>
          <a:lstStyle/>
          <a:p>
            <a:pPr algn="ctr">
              <a:lnSpc>
                <a:spcPct val="90000"/>
              </a:lnSpc>
            </a:pP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    H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ZZ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2</a:t>
            </a:r>
            <a:r>
              <a:rPr lang="en-US" sz="4000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2q</a:t>
            </a:r>
            <a:endParaRPr lang="en-US" sz="2800" i="1" dirty="0" smtClean="0">
              <a:solidFill>
                <a:schemeClr val="tx1"/>
              </a:solidFill>
              <a:latin typeface="Symbol" pitchFamily="18" charset="2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182" y="219487"/>
            <a:ext cx="685769" cy="68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407053" y="1002904"/>
            <a:ext cx="4351529" cy="523220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2800" b="1" dirty="0" smtClean="0"/>
              <a:t>M</a:t>
            </a:r>
            <a:r>
              <a:rPr lang="en-US" sz="3200" b="1" baseline="-22000" dirty="0" smtClean="0"/>
              <a:t>ZZ</a:t>
            </a:r>
            <a:endParaRPr lang="en-US" sz="2800" b="1" baseline="-22000" dirty="0"/>
          </a:p>
        </p:txBody>
      </p:sp>
      <p:sp>
        <p:nvSpPr>
          <p:cNvPr id="12" name="Rectangle 11"/>
          <p:cNvSpPr/>
          <p:nvPr/>
        </p:nvSpPr>
        <p:spPr>
          <a:xfrm>
            <a:off x="4752016" y="1002904"/>
            <a:ext cx="4409679" cy="519130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tIns="0" rIns="0" bIns="0">
            <a:noAutofit/>
          </a:bodyPr>
          <a:lstStyle/>
          <a:p>
            <a:r>
              <a:rPr lang="en-US" b="1" dirty="0" smtClean="0"/>
              <a:t>95% CL Limit on </a:t>
            </a:r>
            <a:r>
              <a:rPr lang="en-US" sz="3200" b="1" dirty="0" smtClean="0">
                <a:latin typeface="Symbol" pitchFamily="18" charset="2"/>
              </a:rPr>
              <a:t>s/</a:t>
            </a:r>
            <a:r>
              <a:rPr lang="en-US" sz="3200" b="1" dirty="0" err="1" smtClean="0">
                <a:latin typeface="Symbol" pitchFamily="18" charset="2"/>
              </a:rPr>
              <a:t>s</a:t>
            </a:r>
            <a:r>
              <a:rPr lang="en-US" b="1" baseline="-20000" dirty="0" err="1" smtClean="0"/>
              <a:t>SM</a:t>
            </a:r>
            <a:r>
              <a:rPr lang="en-US" b="1" dirty="0" smtClean="0"/>
              <a:t> </a:t>
            </a:r>
            <a:r>
              <a:rPr lang="en-US" b="1" dirty="0" err="1" smtClean="0"/>
              <a:t>vs</a:t>
            </a:r>
            <a:r>
              <a:rPr lang="en-US" b="1" dirty="0" smtClean="0"/>
              <a:t> M</a:t>
            </a:r>
            <a:r>
              <a:rPr lang="en-US" b="1" baseline="-20000" dirty="0" smtClean="0"/>
              <a:t>H </a:t>
            </a:r>
            <a:endParaRPr lang="en-US" b="1" baseline="-20000" dirty="0"/>
          </a:p>
        </p:txBody>
      </p:sp>
      <p:sp>
        <p:nvSpPr>
          <p:cNvPr id="35" name="Content Placeholder 3"/>
          <p:cNvSpPr>
            <a:spLocks noGrp="1"/>
          </p:cNvSpPr>
          <p:nvPr>
            <p:ph sz="half" idx="2"/>
          </p:nvPr>
        </p:nvSpPr>
        <p:spPr>
          <a:xfrm>
            <a:off x="395254" y="5515910"/>
            <a:ext cx="8772341" cy="1085468"/>
          </a:xfrm>
          <a:solidFill>
            <a:srgbClr val="000054"/>
          </a:solidFill>
          <a:ln w="25400">
            <a:solidFill>
              <a:srgbClr val="FFEF08"/>
            </a:solidFill>
          </a:ln>
        </p:spPr>
        <p:txBody>
          <a:bodyPr lIns="0" tIns="128016" rIns="0"/>
          <a:lstStyle/>
          <a:p>
            <a:pPr marL="347663" lvl="1" indent="-228600">
              <a:lnSpc>
                <a:spcPct val="7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Final State: </a:t>
            </a:r>
            <a:r>
              <a:rPr lang="en-US" sz="2200" b="1" dirty="0" err="1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Dilepton</a:t>
            </a:r>
            <a:r>
              <a:rPr lang="en-US" sz="22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 from a Z, </a:t>
            </a:r>
            <a:r>
              <a:rPr lang="en-US" sz="2200" b="1" dirty="0" err="1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DiJet</a:t>
            </a:r>
            <a:r>
              <a:rPr lang="en-US" sz="22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 from another Z</a:t>
            </a:r>
          </a:p>
          <a:p>
            <a:pPr marL="347663" lvl="1" indent="-228600">
              <a:lnSpc>
                <a:spcPct val="7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Split in Categories: </a:t>
            </a:r>
            <a:r>
              <a:rPr lang="en-US" b="1" dirty="0" smtClean="0">
                <a:solidFill>
                  <a:srgbClr val="FFEF08"/>
                </a:solidFill>
                <a:latin typeface="Arial" pitchFamily="34" charset="0"/>
                <a:cs typeface="Arial" pitchFamily="34" charset="0"/>
              </a:rPr>
              <a:t>e, </a:t>
            </a:r>
            <a:r>
              <a:rPr lang="en-US" b="1" dirty="0" smtClean="0">
                <a:solidFill>
                  <a:srgbClr val="FFEF08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sz="2200" b="1" dirty="0" smtClean="0">
                <a:solidFill>
                  <a:srgbClr val="FFEF08"/>
                </a:solidFill>
                <a:latin typeface="Arial" pitchFamily="34" charset="0"/>
                <a:cs typeface="Arial" pitchFamily="34" charset="0"/>
              </a:rPr>
              <a:t>; 0,1,2 b-Jets</a:t>
            </a:r>
          </a:p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Use M(</a:t>
            </a:r>
            <a:r>
              <a:rPr lang="en-US" sz="2200" b="1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2</a:t>
            </a:r>
            <a:r>
              <a:rPr lang="en-US" sz="2200" b="1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sz="2200" b="1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2q)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as the Final Variable</a:t>
            </a:r>
          </a:p>
        </p:txBody>
      </p:sp>
      <p:pic>
        <p:nvPicPr>
          <p:cNvPr id="6753282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400091" y="1526724"/>
            <a:ext cx="4354789" cy="3959676"/>
          </a:xfrm>
          <a:prstGeom prst="rect">
            <a:avLst/>
          </a:prstGeom>
          <a:noFill/>
          <a:ln w="25400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753283" name="Picture 3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4748652" y="1531681"/>
            <a:ext cx="4413045" cy="3960618"/>
          </a:xfrm>
          <a:prstGeom prst="rect">
            <a:avLst/>
          </a:prstGeom>
          <a:noFill/>
          <a:ln w="25400">
            <a:solidFill>
              <a:srgbClr val="FFEF08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3"/>
          <p:cNvSpPr>
            <a:spLocks noGrp="1"/>
          </p:cNvSpPr>
          <p:nvPr>
            <p:ph sz="half" idx="2"/>
          </p:nvPr>
        </p:nvSpPr>
        <p:spPr>
          <a:xfrm>
            <a:off x="128187" y="5970147"/>
            <a:ext cx="9110203" cy="781031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tIns="91440" rIns="0"/>
          <a:lstStyle/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Final State: </a:t>
            </a:r>
            <a:r>
              <a:rPr lang="en-US" sz="21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Two leptons, Two Jets and </a:t>
            </a:r>
            <a:r>
              <a:rPr lang="en-US" sz="20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000" b="1" baseline="-25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000" b="1" baseline="24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Miss</a:t>
            </a:r>
            <a:endParaRPr lang="en-US" sz="2100" b="1" dirty="0" smtClean="0">
              <a:solidFill>
                <a:srgbClr val="FFF02D"/>
              </a:solidFill>
              <a:latin typeface="Arial" pitchFamily="34" charset="0"/>
              <a:cs typeface="Arial" pitchFamily="34" charset="0"/>
            </a:endParaRPr>
          </a:p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Use Methods from the main</a:t>
            </a:r>
            <a:r>
              <a:rPr lang="en-US" sz="21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 H </a:t>
            </a:r>
            <a:r>
              <a:rPr lang="en-US" sz="2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 </a:t>
            </a:r>
            <a:r>
              <a:rPr lang="en-US" sz="21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WW </a:t>
            </a:r>
            <a:r>
              <a:rPr lang="en-US" sz="2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 </a:t>
            </a:r>
            <a:r>
              <a:rPr lang="en-US" sz="22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2</a:t>
            </a:r>
            <a:r>
              <a:rPr lang="en-US" sz="2200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sz="22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2</a:t>
            </a:r>
            <a:r>
              <a:rPr lang="en-US" sz="22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n</a:t>
            </a:r>
            <a:r>
              <a:rPr lang="en-US" sz="20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analysis</a:t>
            </a:r>
            <a:r>
              <a:rPr lang="en-US" sz="20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200" b="1" baseline="-25000" dirty="0" smtClean="0">
              <a:solidFill>
                <a:srgbClr val="FFF01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617959" y="230075"/>
            <a:ext cx="7225966" cy="817002"/>
          </a:xfrm>
        </p:spPr>
        <p:txBody>
          <a:bodyPr lIns="0" rIns="0"/>
          <a:lstStyle/>
          <a:p>
            <a:pPr algn="ctr">
              <a:lnSpc>
                <a:spcPct val="90000"/>
              </a:lnSpc>
            </a:pP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    WH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err="1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qq</a:t>
            </a:r>
            <a:r>
              <a:rPr lang="en-US" sz="4000" dirty="0" err="1" smtClean="0">
                <a:solidFill>
                  <a:srgbClr val="FFEB11"/>
                </a:solidFill>
                <a:latin typeface="Arial" pitchFamily="34" charset="0"/>
                <a:sym typeface="Symbol"/>
              </a:rPr>
              <a:t>WW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qq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2</a:t>
            </a:r>
            <a:r>
              <a:rPr lang="en-US" sz="4000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2</a:t>
            </a:r>
            <a:r>
              <a:rPr lang="en-US" sz="40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n</a:t>
            </a:r>
            <a:endParaRPr lang="en-US" sz="2800" i="1" dirty="0" smtClean="0">
              <a:solidFill>
                <a:schemeClr val="tx1"/>
              </a:solidFill>
              <a:latin typeface="Symbol" pitchFamily="18" charset="2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182" y="219487"/>
            <a:ext cx="685769" cy="68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18648" y="1174872"/>
            <a:ext cx="4580943" cy="461665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b="1" dirty="0" smtClean="0"/>
              <a:t>M (Jet-Jet)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4704824" y="1173972"/>
            <a:ext cx="4580943" cy="474075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tIns="0" rIns="0" bIns="0">
            <a:noAutofit/>
          </a:bodyPr>
          <a:lstStyle/>
          <a:p>
            <a:r>
              <a:rPr lang="en-US" sz="2000" b="1" dirty="0" smtClean="0"/>
              <a:t>95% CL Limit on </a:t>
            </a:r>
            <a:r>
              <a:rPr lang="en-US" sz="2800" b="1" dirty="0" smtClean="0">
                <a:latin typeface="Symbol" pitchFamily="18" charset="2"/>
              </a:rPr>
              <a:t>s/</a:t>
            </a:r>
            <a:r>
              <a:rPr lang="en-US" sz="2800" b="1" dirty="0" err="1" smtClean="0">
                <a:latin typeface="Symbol" pitchFamily="18" charset="2"/>
              </a:rPr>
              <a:t>s</a:t>
            </a:r>
            <a:r>
              <a:rPr lang="en-US" sz="2000" b="1" baseline="-20000" dirty="0" err="1" smtClean="0"/>
              <a:t>SM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 M</a:t>
            </a:r>
            <a:r>
              <a:rPr lang="en-US" sz="2000" b="1" baseline="-20000" dirty="0" smtClean="0"/>
              <a:t>H </a:t>
            </a:r>
            <a:endParaRPr lang="en-US" sz="2000" b="1" baseline="-20000" dirty="0"/>
          </a:p>
        </p:txBody>
      </p:sp>
      <p:pic>
        <p:nvPicPr>
          <p:cNvPr id="6751234" name="Picture 2"/>
          <p:cNvPicPr>
            <a:picLocks noChangeAspect="1" noChangeArrowheads="1"/>
          </p:cNvPicPr>
          <p:nvPr/>
        </p:nvPicPr>
        <p:blipFill>
          <a:blip r:embed="rId3" cstate="print">
            <a:lum bright="-11000" contrast="22000"/>
          </a:blip>
          <a:srcRect t="3750"/>
          <a:stretch>
            <a:fillRect/>
          </a:stretch>
        </p:blipFill>
        <p:spPr bwMode="auto">
          <a:xfrm>
            <a:off x="141584" y="1640021"/>
            <a:ext cx="4560201" cy="4318022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751235" name="Picture 3"/>
          <p:cNvPicPr>
            <a:picLocks noChangeAspect="1" noChangeArrowheads="1"/>
          </p:cNvPicPr>
          <p:nvPr/>
        </p:nvPicPr>
        <p:blipFill>
          <a:blip r:embed="rId4" cstate="print">
            <a:lum bright="-11000" contrast="22000"/>
          </a:blip>
          <a:srcRect t="1821"/>
          <a:stretch>
            <a:fillRect/>
          </a:stretch>
        </p:blipFill>
        <p:spPr bwMode="auto">
          <a:xfrm>
            <a:off x="4707635" y="1651820"/>
            <a:ext cx="4518956" cy="4300630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1367177" y="141585"/>
            <a:ext cx="5181107" cy="817002"/>
          </a:xfrm>
        </p:spPr>
        <p:txBody>
          <a:bodyPr lIns="0" rIns="0"/>
          <a:lstStyle/>
          <a:p>
            <a:pPr algn="ctr">
              <a:lnSpc>
                <a:spcPct val="90000"/>
              </a:lnSpc>
            </a:pP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    H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WW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err="1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qq</a:t>
            </a:r>
            <a:r>
              <a:rPr lang="en-US" sz="4000" dirty="0" err="1" smtClean="0">
                <a:solidFill>
                  <a:srgbClr val="FFEB11"/>
                </a:solidFill>
                <a:latin typeface="Arial" pitchFamily="34" charset="0"/>
                <a:sym typeface="Symbol"/>
              </a:rPr>
              <a:t></a:t>
            </a:r>
            <a:r>
              <a:rPr lang="en-US" sz="4000" i="1" dirty="0" err="1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sz="4000" dirty="0" err="1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n</a:t>
            </a:r>
            <a:endParaRPr lang="en-US" sz="2800" i="1" dirty="0" smtClean="0">
              <a:solidFill>
                <a:schemeClr val="tx1"/>
              </a:solidFill>
              <a:latin typeface="Symbol" pitchFamily="18" charset="2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182" y="219487"/>
            <a:ext cx="685769" cy="68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18648" y="1174872"/>
            <a:ext cx="4580943" cy="430887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tIns="0" rIns="0" bIns="0">
            <a:spAutoFit/>
          </a:bodyPr>
          <a:lstStyle/>
          <a:p>
            <a:r>
              <a:rPr lang="en-US" sz="2800" b="1" dirty="0" smtClean="0"/>
              <a:t>M(</a:t>
            </a:r>
            <a:r>
              <a:rPr lang="en-US" b="1" dirty="0" err="1" smtClean="0">
                <a:sym typeface="Wingdings" pitchFamily="2" charset="2"/>
              </a:rPr>
              <a:t>qq</a:t>
            </a:r>
            <a:r>
              <a:rPr lang="en-US" b="1" dirty="0" err="1" smtClean="0">
                <a:sym typeface="Symbol"/>
              </a:rPr>
              <a:t>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b="1" dirty="0" err="1" smtClean="0">
                <a:latin typeface="Symbol" pitchFamily="18" charset="2"/>
                <a:sym typeface="Symbol"/>
              </a:rPr>
              <a:t>n</a:t>
            </a:r>
            <a:r>
              <a:rPr lang="en-US" sz="2800" b="1" dirty="0" smtClean="0"/>
              <a:t>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4704824" y="1173972"/>
            <a:ext cx="4580943" cy="442451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tIns="0" rIns="0" bIns="0">
            <a:noAutofit/>
          </a:bodyPr>
          <a:lstStyle/>
          <a:p>
            <a:r>
              <a:rPr lang="en-US" sz="2000" b="1" dirty="0" smtClean="0"/>
              <a:t>95% CL Limit on </a:t>
            </a:r>
            <a:r>
              <a:rPr lang="en-US" sz="2800" b="1" dirty="0" smtClean="0">
                <a:latin typeface="Symbol" pitchFamily="18" charset="2"/>
              </a:rPr>
              <a:t>s/</a:t>
            </a:r>
            <a:r>
              <a:rPr lang="en-US" sz="2800" b="1" dirty="0" err="1" smtClean="0">
                <a:latin typeface="Symbol" pitchFamily="18" charset="2"/>
              </a:rPr>
              <a:t>s</a:t>
            </a:r>
            <a:r>
              <a:rPr lang="en-US" sz="2000" b="1" baseline="-20000" dirty="0" err="1" smtClean="0"/>
              <a:t>SM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 M</a:t>
            </a:r>
            <a:r>
              <a:rPr lang="en-US" sz="2000" b="1" baseline="-20000" dirty="0" smtClean="0"/>
              <a:t>H </a:t>
            </a:r>
            <a:endParaRPr lang="en-US" sz="2000" b="1" baseline="-20000" dirty="0"/>
          </a:p>
        </p:txBody>
      </p:sp>
      <p:sp>
        <p:nvSpPr>
          <p:cNvPr id="9" name="Rectangle 8"/>
          <p:cNvSpPr/>
          <p:nvPr/>
        </p:nvSpPr>
        <p:spPr>
          <a:xfrm>
            <a:off x="5875757" y="842624"/>
            <a:ext cx="2636211" cy="313649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tIns="0" rIns="0" bIns="0">
            <a:noAutofit/>
          </a:bodyPr>
          <a:lstStyle/>
          <a:p>
            <a:r>
              <a:rPr lang="en-US" sz="2000" b="1" dirty="0" smtClean="0"/>
              <a:t>CMS-PAS-HIG-12-046</a:t>
            </a:r>
            <a:endParaRPr lang="en-US" sz="2000" b="1" baseline="-20000" dirty="0"/>
          </a:p>
        </p:txBody>
      </p:sp>
      <p:sp>
        <p:nvSpPr>
          <p:cNvPr id="35" name="Content Placeholder 3"/>
          <p:cNvSpPr>
            <a:spLocks noGrp="1"/>
          </p:cNvSpPr>
          <p:nvPr>
            <p:ph sz="half" idx="2"/>
          </p:nvPr>
        </p:nvSpPr>
        <p:spPr>
          <a:xfrm>
            <a:off x="128187" y="5262226"/>
            <a:ext cx="9110203" cy="1522032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tIns="91440" rIns="0"/>
          <a:lstStyle/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Final State: One high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pT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isolated </a:t>
            </a:r>
            <a:r>
              <a:rPr lang="en-US" sz="20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lepton, two or more Jets, </a:t>
            </a:r>
            <a:br>
              <a:rPr lang="en-US" sz="20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                    and large </a:t>
            </a:r>
            <a:r>
              <a:rPr lang="en-US" sz="20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000" b="1" baseline="-25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000" b="1" baseline="24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Miss</a:t>
            </a:r>
            <a:endParaRPr lang="en-US" sz="2000" b="1" dirty="0" smtClean="0">
              <a:solidFill>
                <a:srgbClr val="FFF02D"/>
              </a:solidFill>
              <a:latin typeface="Arial" pitchFamily="34" charset="0"/>
              <a:cs typeface="Arial" pitchFamily="34" charset="0"/>
            </a:endParaRPr>
          </a:p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sz="2000" b="1" dirty="0" smtClean="0">
                <a:solidFill>
                  <a:srgbClr val="FFEF08"/>
                </a:solidFill>
                <a:latin typeface="Arial" pitchFamily="34" charset="0"/>
                <a:cs typeface="Arial" pitchFamily="34" charset="0"/>
              </a:rPr>
              <a:t>M(</a:t>
            </a:r>
            <a:r>
              <a:rPr lang="en-US" sz="2000" b="1" dirty="0" err="1" smtClean="0">
                <a:solidFill>
                  <a:srgbClr val="FFEF08"/>
                </a:solidFill>
                <a:latin typeface="Arial" pitchFamily="34" charset="0"/>
                <a:sym typeface="Wingdings" pitchFamily="2" charset="2"/>
              </a:rPr>
              <a:t>qq</a:t>
            </a:r>
            <a:r>
              <a:rPr lang="en-US" sz="2000" b="1" dirty="0" err="1" smtClean="0">
                <a:solidFill>
                  <a:srgbClr val="FFEF08"/>
                </a:solidFill>
                <a:latin typeface="Arial" pitchFamily="34" charset="0"/>
                <a:sym typeface="Symbol"/>
              </a:rPr>
              <a:t></a:t>
            </a:r>
            <a:r>
              <a:rPr lang="en-US" sz="2000" b="1" i="1" dirty="0" err="1" smtClean="0">
                <a:solidFill>
                  <a:srgbClr val="FFEF08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sz="2000" b="1" dirty="0" err="1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n</a:t>
            </a:r>
            <a:r>
              <a:rPr lang="en-US" sz="2000" b="1" dirty="0" smtClean="0">
                <a:solidFill>
                  <a:srgbClr val="FFEF08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as the final variable</a:t>
            </a:r>
          </a:p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No significant excess observed</a:t>
            </a:r>
          </a:p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Analysis in progress: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looking at higher masses </a:t>
            </a:r>
            <a:endParaRPr lang="en-US" sz="2000" b="1" baseline="-25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754306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3000"/>
          </a:blip>
          <a:srcRect/>
          <a:stretch>
            <a:fillRect/>
          </a:stretch>
        </p:blipFill>
        <p:spPr bwMode="auto">
          <a:xfrm>
            <a:off x="125454" y="1612183"/>
            <a:ext cx="4576331" cy="3650042"/>
          </a:xfrm>
          <a:prstGeom prst="rect">
            <a:avLst/>
          </a:prstGeom>
          <a:noFill/>
          <a:ln w="222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6754307" name="Picture 3"/>
          <p:cNvPicPr>
            <a:picLocks noChangeAspect="1" noChangeArrowheads="1"/>
          </p:cNvPicPr>
          <p:nvPr/>
        </p:nvPicPr>
        <p:blipFill>
          <a:blip r:embed="rId4" cstate="print">
            <a:lum bright="-10000" contrast="23000"/>
          </a:blip>
          <a:srcRect r="1116"/>
          <a:stretch>
            <a:fillRect/>
          </a:stretch>
        </p:blipFill>
        <p:spPr bwMode="auto">
          <a:xfrm>
            <a:off x="4730574" y="1616424"/>
            <a:ext cx="4539142" cy="3634002"/>
          </a:xfrm>
          <a:prstGeom prst="rect">
            <a:avLst/>
          </a:prstGeom>
          <a:noFill/>
          <a:ln w="2222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990" y="50800"/>
            <a:ext cx="7912358" cy="11430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FCD904"/>
                </a:solidFill>
              </a:rPr>
              <a:t>Statistics: Computing Limits</a:t>
            </a:r>
            <a:br>
              <a:rPr lang="en-US" dirty="0" smtClean="0">
                <a:solidFill>
                  <a:srgbClr val="FCD904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for the Higgs Search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574" y="175726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38019" name="Picture 3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669925" y="1135238"/>
            <a:ext cx="8565515" cy="5003235"/>
          </a:xfrm>
          <a:prstGeom prst="rect">
            <a:avLst/>
          </a:prstGeom>
          <a:noFill/>
          <a:ln w="25400">
            <a:solidFill>
              <a:srgbClr val="66FFFF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114800" y="6175788"/>
            <a:ext cx="5149121" cy="584775"/>
          </a:xfrm>
          <a:prstGeom prst="rect">
            <a:avLst/>
          </a:prstGeom>
          <a:solidFill>
            <a:srgbClr val="000026"/>
          </a:solidFill>
          <a:ln w="25400"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FFFF"/>
                </a:solidFill>
              </a:rPr>
              <a:t>CERN-CMS Note-2011-005: Procedure for the LHC Higgs Boson Search Combination in Summer 2011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0660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991" y="50800"/>
            <a:ext cx="7705010" cy="11430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3400" dirty="0" smtClean="0">
                <a:solidFill>
                  <a:srgbClr val="FCD904"/>
                </a:solidFill>
              </a:rPr>
              <a:t>Statistics: Computing Significance </a:t>
            </a:r>
            <a:br>
              <a:rPr lang="en-US" sz="3400" dirty="0" smtClean="0">
                <a:solidFill>
                  <a:srgbClr val="FCD904"/>
                </a:solidFill>
              </a:rPr>
            </a:br>
            <a:r>
              <a:rPr lang="en-US" sz="3400" dirty="0" smtClean="0">
                <a:solidFill>
                  <a:schemeClr val="tx1"/>
                </a:solidFill>
              </a:rPr>
              <a:t>for the Higgs Search</a:t>
            </a:r>
            <a:endParaRPr lang="en-US" sz="3400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316" y="219269"/>
            <a:ext cx="847856" cy="84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41090" name="Picture 2"/>
          <p:cNvPicPr>
            <a:picLocks noChangeAspect="1" noChangeArrowheads="1"/>
          </p:cNvPicPr>
          <p:nvPr/>
        </p:nvPicPr>
        <p:blipFill>
          <a:blip r:embed="rId3" cstate="print">
            <a:lum bright="-6000" contrast="13000"/>
          </a:blip>
          <a:srcRect/>
          <a:stretch>
            <a:fillRect/>
          </a:stretch>
        </p:blipFill>
        <p:spPr bwMode="auto">
          <a:xfrm>
            <a:off x="558801" y="1240156"/>
            <a:ext cx="8615680" cy="5394324"/>
          </a:xfrm>
          <a:prstGeom prst="rect">
            <a:avLst/>
          </a:prstGeom>
          <a:noFill/>
          <a:ln w="25400">
            <a:solidFill>
              <a:srgbClr val="66FF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60660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542" y="236388"/>
            <a:ext cx="8198805" cy="864006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FFEF08"/>
                </a:solidFill>
              </a:rPr>
              <a:t>Searching for New Physics </a:t>
            </a:r>
            <a:r>
              <a:rPr lang="en-US" sz="2800" dirty="0" smtClean="0">
                <a:solidFill>
                  <a:schemeClr val="tx1"/>
                </a:solidFill>
              </a:rPr>
              <a:t>in the Relative Couplings to u and Quarks and to Leptons</a:t>
            </a:r>
            <a:endParaRPr lang="en-US" sz="2400" baseline="-20000" dirty="0">
              <a:solidFill>
                <a:srgbClr val="FFEF0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13876" y="1302527"/>
            <a:ext cx="2295867" cy="4414117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tIns="0" rIns="0" bIns="0" anchor="ctr" anchorCtr="0">
            <a:noAutofit/>
          </a:bodyPr>
          <a:lstStyle/>
          <a:p>
            <a:pPr marL="282575" lvl="1" indent="-223838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b="1" dirty="0" smtClean="0"/>
              <a:t>In the MSSM </a:t>
            </a:r>
            <a:r>
              <a:rPr lang="en-US" sz="2000" b="1" dirty="0" smtClean="0">
                <a:solidFill>
                  <a:srgbClr val="FFEF08"/>
                </a:solidFill>
              </a:rPr>
              <a:t>the relative couplings to u and d quarks are modified</a:t>
            </a:r>
          </a:p>
          <a:p>
            <a:pPr marL="282575" lvl="1" indent="-223838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F08"/>
                </a:solidFill>
              </a:rPr>
              <a:t>The relative couplings to leptons and quarks </a:t>
            </a:r>
            <a:r>
              <a:rPr lang="en-US" sz="2000" b="1" dirty="0" smtClean="0"/>
              <a:t>also </a:t>
            </a:r>
            <a:br>
              <a:rPr lang="en-US" sz="2000" b="1" dirty="0" smtClean="0"/>
            </a:br>
            <a:r>
              <a:rPr lang="en-US" sz="2000" b="1" dirty="0" smtClean="0"/>
              <a:t>can be modified in more general two Higgs doublet models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9340483" y="6159869"/>
            <a:ext cx="565517" cy="365125"/>
          </a:xfrm>
          <a:prstGeom prst="rect">
            <a:avLst/>
          </a:prstGeom>
        </p:spPr>
        <p:txBody>
          <a:bodyPr/>
          <a:lstStyle/>
          <a:p>
            <a:fld id="{518F8EC8-AD07-D247-A196-5328CC21ADAD}" type="slidenum">
              <a:rPr lang="en-US" sz="1400" smtClean="0"/>
              <a:pPr/>
              <a:t>129</a:t>
            </a:fld>
            <a:endParaRPr lang="en-US" sz="140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362910" y="5697225"/>
            <a:ext cx="9346834" cy="808830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tIns="0" rIns="0" bIns="0" anchor="ctr" anchorCtr="0">
            <a:noAutofit/>
          </a:bodyPr>
          <a:lstStyle/>
          <a:p>
            <a:pPr marL="282575" lvl="1" indent="-223838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FFEF08"/>
                </a:solidFill>
              </a:rPr>
              <a:t>  Result: </a:t>
            </a:r>
            <a:r>
              <a:rPr lang="en-US" b="1" dirty="0" smtClean="0"/>
              <a:t>the up/down and lepton/quark Coupling Ratios </a:t>
            </a:r>
            <a:br>
              <a:rPr lang="en-US" b="1" dirty="0" smtClean="0"/>
            </a:br>
            <a:r>
              <a:rPr lang="en-US" b="1" dirty="0" err="1" smtClean="0">
                <a:latin typeface="Symbol" pitchFamily="18" charset="2"/>
                <a:ea typeface="ＭＳ Ｐゴシック" charset="-128"/>
              </a:rPr>
              <a:t>l</a:t>
            </a:r>
            <a:r>
              <a:rPr lang="en-US" b="1" baseline="-22000" dirty="0" err="1" smtClean="0">
                <a:latin typeface="Arial" charset="0"/>
                <a:ea typeface="ＭＳ Ｐゴシック" charset="-128"/>
              </a:rPr>
              <a:t>du</a:t>
            </a:r>
            <a:r>
              <a:rPr lang="en-US" b="1" baseline="-2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200" b="1" dirty="0" smtClean="0"/>
              <a:t>and</a:t>
            </a:r>
            <a:r>
              <a:rPr lang="en-US" b="1" dirty="0" smtClean="0"/>
              <a:t> </a:t>
            </a:r>
            <a:r>
              <a:rPr lang="en-US" b="1" dirty="0" err="1" smtClean="0">
                <a:latin typeface="Symbol" pitchFamily="18" charset="2"/>
                <a:ea typeface="ＭＳ Ｐゴシック" charset="-128"/>
              </a:rPr>
              <a:t>l</a:t>
            </a:r>
            <a:r>
              <a:rPr lang="en-US" b="1" baseline="-22000" dirty="0" err="1" smtClean="0">
                <a:latin typeface="Arial" charset="0"/>
                <a:ea typeface="ＭＳ Ｐゴシック" charset="-128"/>
              </a:rPr>
              <a:t>lq</a:t>
            </a:r>
            <a:r>
              <a:rPr lang="en-US" b="1" baseline="-22000" dirty="0" smtClean="0">
                <a:latin typeface="Arial" charset="0"/>
                <a:ea typeface="ＭＳ Ｐゴシック" charset="-128"/>
              </a:rPr>
              <a:t> </a:t>
            </a:r>
            <a:r>
              <a:rPr lang="en-US" sz="2200" b="1" dirty="0" smtClean="0"/>
              <a:t>are both consistent with 1</a:t>
            </a:r>
            <a:r>
              <a:rPr lang="en-US" b="1" dirty="0" smtClean="0"/>
              <a:t> </a:t>
            </a:r>
            <a:r>
              <a:rPr lang="en-US" b="1" dirty="0" smtClean="0">
                <a:sym typeface="Wingdings 3"/>
              </a:rPr>
              <a:t> </a:t>
            </a:r>
            <a:r>
              <a:rPr lang="en-US" b="1" dirty="0" smtClean="0">
                <a:solidFill>
                  <a:srgbClr val="FFEF08"/>
                </a:solidFill>
                <a:sym typeface="Wingdings 3"/>
              </a:rPr>
              <a:t>C</a:t>
            </a:r>
            <a:r>
              <a:rPr lang="en-US" b="1" dirty="0" smtClean="0">
                <a:solidFill>
                  <a:srgbClr val="FFEF08"/>
                </a:solidFill>
              </a:rPr>
              <a:t>onsistent with the SM</a:t>
            </a:r>
          </a:p>
        </p:txBody>
      </p:sp>
      <p:pic>
        <p:nvPicPr>
          <p:cNvPr id="6772739" name="Picture 3"/>
          <p:cNvPicPr>
            <a:picLocks noChangeAspect="1" noChangeArrowheads="1"/>
          </p:cNvPicPr>
          <p:nvPr/>
        </p:nvPicPr>
        <p:blipFill>
          <a:blip r:embed="rId2" cstate="print">
            <a:lum bright="-11000" contrast="26000"/>
          </a:blip>
          <a:srcRect/>
          <a:stretch>
            <a:fillRect/>
          </a:stretch>
        </p:blipFill>
        <p:spPr bwMode="auto">
          <a:xfrm>
            <a:off x="360306" y="1309105"/>
            <a:ext cx="3744626" cy="4374648"/>
          </a:xfrm>
          <a:prstGeom prst="rect">
            <a:avLst/>
          </a:prstGeom>
          <a:noFill/>
          <a:ln w="25400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772740" name="Picture 4"/>
          <p:cNvPicPr>
            <a:picLocks noChangeAspect="1" noChangeArrowheads="1"/>
          </p:cNvPicPr>
          <p:nvPr/>
        </p:nvPicPr>
        <p:blipFill>
          <a:blip r:embed="rId3" cstate="print">
            <a:lum bright="-11000" contrast="26000"/>
          </a:blip>
          <a:srcRect/>
          <a:stretch>
            <a:fillRect/>
          </a:stretch>
        </p:blipFill>
        <p:spPr bwMode="auto">
          <a:xfrm>
            <a:off x="4104381" y="1315683"/>
            <a:ext cx="3289761" cy="4374648"/>
          </a:xfrm>
          <a:prstGeom prst="rect">
            <a:avLst/>
          </a:prstGeom>
          <a:noFill/>
          <a:ln w="25400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9298" y="5036363"/>
            <a:ext cx="474840" cy="307777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pPr defTabSz="457200"/>
            <a:r>
              <a:rPr lang="en-US" sz="1400" b="1" dirty="0" smtClean="0">
                <a:latin typeface="Arial" charset="0"/>
                <a:ea typeface="ＭＳ Ｐゴシック" charset="-128"/>
              </a:rPr>
              <a:t>HCP</a:t>
            </a:r>
            <a:endParaRPr lang="en-US" sz="1400" b="1" dirty="0">
              <a:latin typeface="Arial" charset="0"/>
              <a:ea typeface="ＭＳ Ｐゴシック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43645" y="2401121"/>
            <a:ext cx="771918" cy="578901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noAutofit/>
          </a:bodyPr>
          <a:lstStyle/>
          <a:p>
            <a:pPr defTabSz="457200"/>
            <a:r>
              <a:rPr lang="en-US" sz="2800" b="1" dirty="0" err="1" smtClean="0">
                <a:latin typeface="Symbol" pitchFamily="18" charset="2"/>
                <a:ea typeface="ＭＳ Ｐゴシック" charset="-128"/>
              </a:rPr>
              <a:t>l</a:t>
            </a:r>
            <a:r>
              <a:rPr lang="en-US" sz="2800" b="1" baseline="-22000" dirty="0" err="1" smtClean="0">
                <a:latin typeface="Arial" charset="0"/>
                <a:ea typeface="ＭＳ Ｐゴシック" charset="-128"/>
              </a:rPr>
              <a:t>du</a:t>
            </a:r>
            <a:endParaRPr lang="en-US" sz="2800" b="1" baseline="-22000" dirty="0">
              <a:latin typeface="Arial" charset="0"/>
              <a:ea typeface="ＭＳ Ｐゴシック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23441" y="2366623"/>
            <a:ext cx="771918" cy="606827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noAutofit/>
          </a:bodyPr>
          <a:lstStyle/>
          <a:p>
            <a:pPr defTabSz="457200"/>
            <a:r>
              <a:rPr lang="en-US" sz="2800" b="1" dirty="0" err="1" smtClean="0">
                <a:latin typeface="Symbol" pitchFamily="18" charset="2"/>
                <a:ea typeface="ＭＳ Ｐゴシック" charset="-128"/>
              </a:rPr>
              <a:t>l</a:t>
            </a:r>
            <a:r>
              <a:rPr lang="en-US" sz="2800" b="1" baseline="-22000" dirty="0" err="1" smtClean="0">
                <a:latin typeface="Arial" charset="0"/>
                <a:ea typeface="ＭＳ Ｐゴシック" charset="-128"/>
              </a:rPr>
              <a:t>lq</a:t>
            </a:r>
            <a:endParaRPr lang="en-US" sz="2800" b="1" baseline="-22000" dirty="0">
              <a:latin typeface="Arial" charset="0"/>
              <a:ea typeface="ＭＳ Ｐゴシック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9877" y="388125"/>
            <a:ext cx="535855" cy="49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434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/>
          <p:cNvPicPr>
            <a:picLocks noChangeAspect="1"/>
          </p:cNvPicPr>
          <p:nvPr/>
        </p:nvPicPr>
        <p:blipFill rotWithShape="1">
          <a:blip r:embed="rId3" cstate="print">
            <a:lum bright="-11000" contrast="24000"/>
          </a:blip>
          <a:srcRect l="785"/>
          <a:stretch/>
        </p:blipFill>
        <p:spPr>
          <a:xfrm>
            <a:off x="213756" y="1310242"/>
            <a:ext cx="9564952" cy="536517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14532" y="176645"/>
            <a:ext cx="8255000" cy="914400"/>
          </a:xfrm>
          <a:effectLst/>
        </p:spPr>
        <p:txBody>
          <a:bodyPr/>
          <a:lstStyle/>
          <a:p>
            <a:pPr algn="ctr"/>
            <a:r>
              <a:rPr lang="en-US" dirty="0" smtClean="0">
                <a:solidFill>
                  <a:srgbClr val="FFEB11"/>
                </a:solidFill>
              </a:rPr>
              <a:t>Di-jet Tagging</a:t>
            </a:r>
            <a:endParaRPr lang="en-US" dirty="0">
              <a:solidFill>
                <a:srgbClr val="FFEB1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9534" y="1314702"/>
            <a:ext cx="3794166" cy="1631216"/>
          </a:xfrm>
          <a:prstGeom prst="rect">
            <a:avLst/>
          </a:prstGeom>
          <a:solidFill>
            <a:srgbClr val="000066">
              <a:alpha val="11000"/>
            </a:srgbClr>
          </a:solidFill>
          <a:ln w="22225">
            <a:solidFill>
              <a:srgbClr val="05BEFF"/>
            </a:solidFill>
          </a:ln>
        </p:spPr>
        <p:txBody>
          <a:bodyPr wrap="square" rtlCol="0">
            <a:spAutoFit/>
          </a:bodyPr>
          <a:lstStyle/>
          <a:p>
            <a:pPr defTabSz="912813"/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Di-jet event with: </a:t>
            </a:r>
          </a:p>
          <a:p>
            <a:pPr algn="l" defTabSz="912813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diphoton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 mass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  121.9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GeV</a:t>
            </a:r>
            <a:endParaRPr lang="en-US" sz="2000" b="1" dirty="0">
              <a:solidFill>
                <a:srgbClr val="000000"/>
              </a:solidFill>
              <a:latin typeface="Arial"/>
              <a:ea typeface="ＭＳ Ｐゴシック" pitchFamily="84" charset="-128"/>
            </a:endParaRPr>
          </a:p>
          <a:p>
            <a:pPr algn="l" defTabSz="912813">
              <a:buFont typeface="Arial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dijet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 mass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	   1460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GeV</a:t>
            </a:r>
            <a:endParaRPr lang="en-US" sz="2000" b="1" dirty="0">
              <a:solidFill>
                <a:srgbClr val="000000"/>
              </a:solidFill>
              <a:latin typeface="Arial"/>
              <a:ea typeface="ＭＳ Ｐゴシック" pitchFamily="84" charset="-128"/>
            </a:endParaRPr>
          </a:p>
          <a:p>
            <a:pPr algn="l" defTabSz="912813">
              <a:buFont typeface="Arial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 jet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p</a:t>
            </a:r>
            <a:r>
              <a:rPr lang="en-US" sz="2000" b="1" baseline="-25000" dirty="0" err="1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T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: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    289 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and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189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GeV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 </a:t>
            </a:r>
          </a:p>
          <a:p>
            <a:pPr algn="l" defTabSz="912813">
              <a:buFont typeface="Arial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 jet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ea typeface="ＭＳ Ｐゴシック" pitchFamily="84" charset="-128"/>
                <a:cs typeface="Symbol" charset="2"/>
              </a:rPr>
              <a:t>η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:      -</a:t>
            </a:r>
            <a:r>
              <a:rPr lang="en-US" sz="2000" b="1" dirty="0">
                <a:solidFill>
                  <a:srgbClr val="000000"/>
                </a:solidFill>
                <a:latin typeface="Arial"/>
                <a:ea typeface="ＭＳ Ｐゴシック" pitchFamily="84" charset="-128"/>
              </a:rPr>
              <a:t>2.022 and 1.860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1" y="1264228"/>
            <a:ext cx="3748595" cy="2678380"/>
          </a:xfrm>
          <a:solidFill>
            <a:srgbClr val="000066">
              <a:alpha val="68000"/>
            </a:srgbClr>
          </a:solidFill>
          <a:ln w="25400">
            <a:solidFill>
              <a:srgbClr val="FFE311"/>
            </a:solidFill>
          </a:ln>
        </p:spPr>
        <p:txBody>
          <a:bodyPr/>
          <a:lstStyle/>
          <a:p>
            <a:pPr>
              <a:lnSpc>
                <a:spcPct val="90000"/>
              </a:lnSpc>
              <a:buClr>
                <a:srgbClr val="FFE311"/>
              </a:buClr>
              <a:buFont typeface="Wingdings" pitchFamily="2" charset="2"/>
              <a:buChar char=""/>
            </a:pPr>
            <a:r>
              <a:rPr lang="en-US" sz="2000" dirty="0" smtClean="0">
                <a:solidFill>
                  <a:srgbClr val="FFEB11"/>
                </a:solidFill>
              </a:rPr>
              <a:t>Lower Rate but Higher S/B</a:t>
            </a:r>
          </a:p>
          <a:p>
            <a:pPr>
              <a:lnSpc>
                <a:spcPct val="90000"/>
              </a:lnSpc>
              <a:buClr>
                <a:srgbClr val="FFE311"/>
              </a:buClr>
              <a:buFont typeface="Wingdings" pitchFamily="2" charset="2"/>
              <a:buChar char=""/>
            </a:pPr>
            <a:r>
              <a:rPr lang="en-US" sz="2000" dirty="0" smtClean="0">
                <a:solidFill>
                  <a:schemeClr val="tx1"/>
                </a:solidFill>
              </a:rPr>
              <a:t>Exclusive selection of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err="1" smtClean="0">
                <a:solidFill>
                  <a:schemeClr val="tx1"/>
                </a:solidFill>
              </a:rPr>
              <a:t>di</a:t>
            </a:r>
            <a:r>
              <a:rPr lang="en-US" sz="2000" dirty="0" smtClean="0">
                <a:solidFill>
                  <a:schemeClr val="tx1"/>
                </a:solidFill>
              </a:rPr>
              <a:t>-photon events with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VBF-like topology:</a:t>
            </a:r>
          </a:p>
          <a:p>
            <a:pPr lvl="1">
              <a:lnSpc>
                <a:spcPct val="90000"/>
              </a:lnSpc>
              <a:buClr>
                <a:srgbClr val="FFE311"/>
              </a:buClr>
              <a:buFont typeface="Wingdings" pitchFamily="2" charset="2"/>
              <a:buChar char=""/>
            </a:pPr>
            <a:r>
              <a:rPr lang="en-US" sz="2000" b="1" dirty="0" smtClean="0">
                <a:solidFill>
                  <a:srgbClr val="FFEB11"/>
                </a:solidFill>
              </a:rPr>
              <a:t>Two high </a:t>
            </a:r>
            <a:r>
              <a:rPr lang="en-US" sz="2000" b="1" dirty="0" err="1" smtClean="0">
                <a:solidFill>
                  <a:srgbClr val="FFEB11"/>
                </a:solidFill>
              </a:rPr>
              <a:t>p</a:t>
            </a:r>
            <a:r>
              <a:rPr lang="en-US" sz="2000" b="1" baseline="-25000" dirty="0" err="1" smtClean="0">
                <a:solidFill>
                  <a:srgbClr val="FFEB11"/>
                </a:solidFill>
              </a:rPr>
              <a:t>T</a:t>
            </a:r>
            <a:r>
              <a:rPr lang="en-US" sz="2000" b="1" dirty="0" smtClean="0">
                <a:solidFill>
                  <a:srgbClr val="FFEB11"/>
                </a:solidFill>
              </a:rPr>
              <a:t> jets with </a:t>
            </a:r>
            <a:br>
              <a:rPr lang="en-US" sz="2000" b="1" dirty="0" smtClean="0">
                <a:solidFill>
                  <a:srgbClr val="FFEB11"/>
                </a:solidFill>
              </a:rPr>
            </a:br>
            <a:r>
              <a:rPr lang="en-US" sz="2000" b="1" dirty="0" smtClean="0">
                <a:solidFill>
                  <a:srgbClr val="FFEB11"/>
                </a:solidFill>
              </a:rPr>
              <a:t>large </a:t>
            </a:r>
            <a:r>
              <a:rPr lang="en-US" sz="2000" b="1" dirty="0" smtClean="0">
                <a:solidFill>
                  <a:srgbClr val="FFEB11"/>
                </a:solidFill>
                <a:latin typeface="Symbol" pitchFamily="18" charset="2"/>
              </a:rPr>
              <a:t>Dh</a:t>
            </a:r>
            <a:r>
              <a:rPr lang="en-US" sz="2000" b="1" dirty="0" smtClean="0">
                <a:solidFill>
                  <a:srgbClr val="FFEB11"/>
                </a:solidFill>
              </a:rPr>
              <a:t> and </a:t>
            </a:r>
            <a:r>
              <a:rPr lang="en-US" sz="2000" b="1" dirty="0" err="1" smtClean="0">
                <a:solidFill>
                  <a:srgbClr val="FFEB11"/>
                </a:solidFill>
              </a:rPr>
              <a:t>dijet</a:t>
            </a:r>
            <a:r>
              <a:rPr lang="en-US" sz="2000" b="1" dirty="0" smtClean="0">
                <a:solidFill>
                  <a:srgbClr val="FFEB11"/>
                </a:solidFill>
              </a:rPr>
              <a:t> </a:t>
            </a:r>
            <a:r>
              <a:rPr lang="en-US" sz="2000" b="1" dirty="0" err="1" smtClean="0">
                <a:solidFill>
                  <a:srgbClr val="FFEB11"/>
                </a:solidFill>
              </a:rPr>
              <a:t>M</a:t>
            </a:r>
            <a:r>
              <a:rPr lang="en-US" sz="2000" b="1" baseline="-20000" dirty="0" err="1" smtClean="0">
                <a:solidFill>
                  <a:srgbClr val="FFEB11"/>
                </a:solidFill>
              </a:rPr>
              <a:t>jj</a:t>
            </a:r>
            <a:endParaRPr lang="en-US" sz="2000" b="1" baseline="-20000" dirty="0" smtClean="0">
              <a:solidFill>
                <a:srgbClr val="FFEB11"/>
              </a:solidFill>
            </a:endParaRPr>
          </a:p>
          <a:p>
            <a:pPr>
              <a:lnSpc>
                <a:spcPct val="90000"/>
              </a:lnSpc>
              <a:buClr>
                <a:srgbClr val="FFE311"/>
              </a:buClr>
              <a:buFont typeface="Wingdings" pitchFamily="2" charset="2"/>
              <a:buChar char=""/>
            </a:pPr>
            <a:r>
              <a:rPr lang="en-US" sz="2000" dirty="0" smtClean="0">
                <a:solidFill>
                  <a:srgbClr val="FFEB11"/>
                </a:solidFill>
              </a:rPr>
              <a:t>~80%-pure VBF events </a:t>
            </a:r>
            <a:br>
              <a:rPr lang="en-US" sz="2000" dirty="0" smtClean="0">
                <a:solidFill>
                  <a:srgbClr val="FFEB11"/>
                </a:solidFill>
              </a:rPr>
            </a:br>
            <a:r>
              <a:rPr lang="en-US" sz="2000" dirty="0" smtClean="0">
                <a:solidFill>
                  <a:srgbClr val="FFEB11"/>
                </a:solidFill>
              </a:rPr>
              <a:t>for large </a:t>
            </a:r>
            <a:r>
              <a:rPr lang="en-US" sz="2000" dirty="0" err="1" smtClean="0">
                <a:solidFill>
                  <a:srgbClr val="FFEB11"/>
                </a:solidFill>
              </a:rPr>
              <a:t>Mjj</a:t>
            </a:r>
            <a:endParaRPr lang="en-US" sz="2000" dirty="0" smtClean="0">
              <a:solidFill>
                <a:srgbClr val="FFEB11"/>
              </a:solidFill>
            </a:endParaRPr>
          </a:p>
          <a:p>
            <a:endParaRPr lang="en-US" sz="2000" dirty="0" smtClean="0"/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9433669" y="1030317"/>
            <a:ext cx="384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72AC53DF-4216-466D-99A7-94400E6C2A25}" type="slidenum">
              <a:rPr lang="en-US" sz="1400">
                <a:solidFill>
                  <a:srgbClr val="FFFF99"/>
                </a:solidFill>
              </a:rPr>
              <a:pPr algn="r"/>
              <a:t>13</a:t>
            </a:fld>
            <a:endParaRPr lang="en-US" sz="1400" dirty="0">
              <a:solidFill>
                <a:srgbClr val="FFFF99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5331125" y="3697597"/>
            <a:ext cx="4462580" cy="2962899"/>
          </a:xfrm>
          <a:solidFill>
            <a:srgbClr val="00003C">
              <a:alpha val="68000"/>
            </a:srgbClr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900" dirty="0" smtClean="0">
                <a:solidFill>
                  <a:srgbClr val="FFE311"/>
                </a:solidFill>
              </a:rPr>
              <a:t>Analysis improvements in 2012:  </a:t>
            </a:r>
          </a:p>
          <a:p>
            <a:pPr marL="225425" indent="-225425">
              <a:spcBef>
                <a:spcPts val="0"/>
              </a:spcBef>
              <a:spcAft>
                <a:spcPts val="400"/>
              </a:spcAft>
            </a:pPr>
            <a:r>
              <a:rPr lang="en-US" sz="1900" dirty="0" smtClean="0">
                <a:solidFill>
                  <a:srgbClr val="FFE311"/>
                </a:solidFill>
                <a:latin typeface="+mj-lt"/>
              </a:rPr>
              <a:t>Split tagged events in two classes based on </a:t>
            </a:r>
            <a:r>
              <a:rPr lang="en-US" sz="1900" dirty="0" err="1" smtClean="0">
                <a:solidFill>
                  <a:srgbClr val="FFE311"/>
                </a:solidFill>
                <a:latin typeface="+mj-lt"/>
              </a:rPr>
              <a:t>M</a:t>
            </a:r>
            <a:r>
              <a:rPr lang="en-US" sz="1900" baseline="-25000" dirty="0" err="1" smtClean="0">
                <a:solidFill>
                  <a:srgbClr val="FFE311"/>
                </a:solidFill>
                <a:latin typeface="+mj-lt"/>
              </a:rPr>
              <a:t>jj</a:t>
            </a:r>
            <a:r>
              <a:rPr lang="en-US" sz="1900" dirty="0" smtClean="0">
                <a:solidFill>
                  <a:srgbClr val="FFE311"/>
                </a:solidFill>
                <a:latin typeface="+mj-lt"/>
              </a:rPr>
              <a:t> + jet </a:t>
            </a:r>
            <a:r>
              <a:rPr lang="en-US" sz="1900" dirty="0" err="1" smtClean="0">
                <a:solidFill>
                  <a:srgbClr val="FFE311"/>
                </a:solidFill>
                <a:latin typeface="+mj-lt"/>
              </a:rPr>
              <a:t>p</a:t>
            </a:r>
            <a:r>
              <a:rPr lang="en-US" sz="1900" baseline="-25000" dirty="0" err="1" smtClean="0">
                <a:solidFill>
                  <a:srgbClr val="FFE311"/>
                </a:solidFill>
                <a:latin typeface="+mj-lt"/>
              </a:rPr>
              <a:t>T</a:t>
            </a:r>
            <a:endParaRPr lang="en-US" sz="1900" baseline="-25000" dirty="0" smtClean="0">
              <a:solidFill>
                <a:srgbClr val="FFE311"/>
              </a:solidFill>
              <a:latin typeface="+mj-lt"/>
            </a:endParaRPr>
          </a:p>
          <a:p>
            <a:pPr marL="403225" lvl="1" indent="-177800">
              <a:spcBef>
                <a:spcPts val="0"/>
              </a:spcBef>
              <a:spcAft>
                <a:spcPts val="400"/>
              </a:spcAft>
              <a:buFont typeface="Wingdings 3" pitchFamily="18" charset="2"/>
              <a:buChar char="&quot;"/>
            </a:pPr>
            <a:r>
              <a:rPr lang="en-US" sz="1900" b="1" dirty="0" smtClean="0">
                <a:solidFill>
                  <a:schemeClr val="tx1"/>
                </a:solidFill>
                <a:latin typeface="+mj-lt"/>
              </a:rPr>
              <a:t> ~15% improvement in sensitivity </a:t>
            </a:r>
          </a:p>
          <a:p>
            <a:pPr marL="225425" indent="-225425">
              <a:spcBef>
                <a:spcPts val="0"/>
              </a:spcBef>
              <a:spcAft>
                <a:spcPts val="400"/>
              </a:spcAft>
            </a:pPr>
            <a:r>
              <a:rPr lang="en-US" sz="1900" dirty="0" smtClean="0">
                <a:solidFill>
                  <a:srgbClr val="FFEB11"/>
                </a:solidFill>
                <a:latin typeface="+mj-lt"/>
              </a:rPr>
              <a:t>Removal of jets from pileup events </a:t>
            </a:r>
          </a:p>
          <a:p>
            <a:pPr marL="569913" lvl="1" indent="-344488">
              <a:spcBef>
                <a:spcPts val="0"/>
              </a:spcBef>
              <a:spcAft>
                <a:spcPts val="400"/>
              </a:spcAft>
              <a:buFont typeface="Wingdings 3" pitchFamily="18" charset="2"/>
              <a:buChar char="&quot;"/>
            </a:pPr>
            <a:r>
              <a:rPr lang="en-US" sz="1900" b="1" dirty="0" smtClean="0">
                <a:solidFill>
                  <a:schemeClr val="tx1"/>
                </a:solidFill>
                <a:latin typeface="+mj-lt"/>
              </a:rPr>
              <a:t>Based on jet shape variables, tracks in jet and </a:t>
            </a:r>
            <a:r>
              <a:rPr lang="en-US" sz="1900" b="1" dirty="0" err="1" smtClean="0">
                <a:solidFill>
                  <a:schemeClr val="tx1"/>
                </a:solidFill>
                <a:latin typeface="+mj-lt"/>
              </a:rPr>
              <a:t>vertexing</a:t>
            </a:r>
            <a:r>
              <a:rPr lang="en-US" sz="1900" b="1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marL="569913" lvl="1" indent="-344488">
              <a:spcBef>
                <a:spcPts val="0"/>
              </a:spcBef>
              <a:spcAft>
                <a:spcPts val="400"/>
              </a:spcAft>
              <a:buFont typeface="Wingdings 3" pitchFamily="18" charset="2"/>
              <a:buChar char="&quot;"/>
            </a:pPr>
            <a:r>
              <a:rPr lang="en-US" sz="1900" b="1" dirty="0" smtClean="0">
                <a:solidFill>
                  <a:schemeClr val="tx1"/>
                </a:solidFill>
                <a:latin typeface="+mj-lt"/>
              </a:rPr>
              <a:t>Cross-checked with </a:t>
            </a:r>
            <a:r>
              <a:rPr lang="en-US" sz="1900" b="1" dirty="0" err="1" smtClean="0">
                <a:solidFill>
                  <a:schemeClr val="tx1"/>
                </a:solidFill>
                <a:latin typeface="+mj-lt"/>
              </a:rPr>
              <a:t>Z+jet</a:t>
            </a:r>
            <a:r>
              <a:rPr lang="en-US" sz="1900" b="1" dirty="0" smtClean="0">
                <a:solidFill>
                  <a:schemeClr val="tx1"/>
                </a:solidFill>
                <a:latin typeface="+mj-lt"/>
              </a:rPr>
              <a:t> </a:t>
            </a:r>
            <a:br>
              <a:rPr lang="en-US" sz="1900" b="1" dirty="0" smtClean="0">
                <a:solidFill>
                  <a:schemeClr val="tx1"/>
                </a:solidFill>
                <a:latin typeface="+mj-lt"/>
              </a:rPr>
            </a:br>
            <a:r>
              <a:rPr lang="en-US" sz="1900" b="1" dirty="0" smtClean="0">
                <a:solidFill>
                  <a:schemeClr val="tx1"/>
                </a:solidFill>
                <a:latin typeface="+mj-lt"/>
              </a:rPr>
              <a:t>and </a:t>
            </a:r>
            <a:r>
              <a:rPr lang="en-US" sz="1900" b="1" dirty="0" err="1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US" sz="1900" b="1" dirty="0" err="1" smtClean="0">
                <a:solidFill>
                  <a:schemeClr val="tx1"/>
                </a:solidFill>
                <a:latin typeface="+mj-lt"/>
              </a:rPr>
              <a:t>+jet</a:t>
            </a:r>
            <a:r>
              <a:rPr lang="en-US" sz="1900" b="1" dirty="0" smtClean="0">
                <a:solidFill>
                  <a:schemeClr val="tx1"/>
                </a:solidFill>
                <a:latin typeface="+mj-lt"/>
              </a:rPr>
              <a:t> events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689" y="160422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598660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7" grpId="0" build="p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597" y="374969"/>
            <a:ext cx="7584609" cy="776253"/>
          </a:xfrm>
        </p:spPr>
        <p:txBody>
          <a:bodyPr/>
          <a:lstStyle/>
          <a:p>
            <a:r>
              <a:rPr lang="en-US" sz="3200" dirty="0" smtClean="0">
                <a:solidFill>
                  <a:srgbClr val="FFEB11"/>
                </a:solidFill>
              </a:rPr>
              <a:t>  Charged Higgs in Top Quark Decays</a:t>
            </a:r>
            <a:br>
              <a:rPr lang="en-US" sz="3200" dirty="0" smtClean="0">
                <a:solidFill>
                  <a:srgbClr val="FFEB11"/>
                </a:solidFill>
              </a:rPr>
            </a:br>
            <a:r>
              <a:rPr lang="en-US" sz="3200" dirty="0" smtClean="0">
                <a:solidFill>
                  <a:srgbClr val="FFEB11"/>
                </a:solidFill>
              </a:rPr>
              <a:t>            </a:t>
            </a:r>
            <a:r>
              <a:rPr lang="en-US" sz="3200" dirty="0" smtClean="0">
                <a:solidFill>
                  <a:schemeClr val="tx1"/>
                </a:solidFill>
              </a:rPr>
              <a:t>Event Selections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15740" y="6367165"/>
            <a:ext cx="579315" cy="365125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z="1200" smtClean="0">
                <a:solidFill>
                  <a:srgbClr val="FFFFFF"/>
                </a:solidFill>
              </a:rPr>
              <a:pPr/>
              <a:t>130</a:t>
            </a:fld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905" y="373295"/>
            <a:ext cx="656515" cy="656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 bwMode="auto">
          <a:xfrm>
            <a:off x="1901177" y="1723555"/>
            <a:ext cx="93039" cy="10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927170" y="581056"/>
            <a:ext cx="2341916" cy="584775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JHEP 07(2012)143 CMS-PAS-HIG-12-052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6811651" name="Picture 3"/>
          <p:cNvPicPr>
            <a:picLocks noChangeAspect="1" noChangeArrowheads="1"/>
          </p:cNvPicPr>
          <p:nvPr/>
        </p:nvPicPr>
        <p:blipFill>
          <a:blip r:embed="rId3" cstate="print">
            <a:lum bright="-10000" contrast="21000"/>
          </a:blip>
          <a:srcRect/>
          <a:stretch>
            <a:fillRect/>
          </a:stretch>
        </p:blipFill>
        <p:spPr bwMode="auto">
          <a:xfrm>
            <a:off x="207232" y="1302526"/>
            <a:ext cx="2983300" cy="2295865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811652" name="Picture 4"/>
          <p:cNvPicPr>
            <a:picLocks noChangeAspect="1" noChangeArrowheads="1"/>
          </p:cNvPicPr>
          <p:nvPr/>
        </p:nvPicPr>
        <p:blipFill>
          <a:blip r:embed="rId4" cstate="print">
            <a:lum bright="-10000" contrast="21000"/>
          </a:blip>
          <a:srcRect/>
          <a:stretch>
            <a:fillRect/>
          </a:stretch>
        </p:blipFill>
        <p:spPr bwMode="auto">
          <a:xfrm>
            <a:off x="3236581" y="1302692"/>
            <a:ext cx="3328679" cy="2295704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811653" name="Picture 5"/>
          <p:cNvPicPr>
            <a:picLocks noChangeAspect="1" noChangeArrowheads="1"/>
          </p:cNvPicPr>
          <p:nvPr/>
        </p:nvPicPr>
        <p:blipFill>
          <a:blip r:embed="rId5" cstate="print">
            <a:lum bright="-10000" contrast="21000"/>
          </a:blip>
          <a:srcRect/>
          <a:stretch>
            <a:fillRect/>
          </a:stretch>
        </p:blipFill>
        <p:spPr bwMode="auto">
          <a:xfrm>
            <a:off x="6597279" y="1302511"/>
            <a:ext cx="3020367" cy="2282729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812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0512" y="3617354"/>
            <a:ext cx="2973442" cy="2763838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  <p:pic>
        <p:nvPicPr>
          <p:cNvPr id="68126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0003" y="3629472"/>
            <a:ext cx="3348415" cy="2745016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  <p:pic>
        <p:nvPicPr>
          <p:cNvPr id="68126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4996" y="3618815"/>
            <a:ext cx="3039228" cy="874244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  <p:pic>
        <p:nvPicPr>
          <p:cNvPr id="6812677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4996" y="4499569"/>
            <a:ext cx="3026072" cy="434244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9401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60867" y="6047930"/>
            <a:ext cx="9635065" cy="615553"/>
          </a:xfrm>
          <a:prstGeom prst="rect">
            <a:avLst/>
          </a:prstGeom>
          <a:solidFill>
            <a:srgbClr val="00003C"/>
          </a:solidFill>
          <a:ln w="25400">
            <a:solidFill>
              <a:srgbClr val="FFE311"/>
            </a:solidFill>
          </a:ln>
        </p:spPr>
        <p:txBody>
          <a:bodyPr wrap="square" lIns="0" rIns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FFFF"/>
                </a:solidFill>
              </a:rPr>
              <a:t> Previous 95%CL limits: </a:t>
            </a:r>
            <a:r>
              <a:rPr lang="en-US" sz="1600" b="1" dirty="0" err="1" smtClean="0">
                <a:solidFill>
                  <a:srgbClr val="FFFFFF"/>
                </a:solidFill>
              </a:rPr>
              <a:t>Tevatron</a:t>
            </a:r>
            <a:r>
              <a:rPr lang="en-US" sz="1600" b="1" dirty="0" smtClean="0">
                <a:solidFill>
                  <a:srgbClr val="FFFFFF"/>
                </a:solidFill>
              </a:rPr>
              <a:t> 119 </a:t>
            </a:r>
            <a:r>
              <a:rPr lang="en-US" sz="1600" b="1" dirty="0" err="1" smtClean="0">
                <a:solidFill>
                  <a:srgbClr val="FFFFFF"/>
                </a:solidFill>
              </a:rPr>
              <a:t>GeV</a:t>
            </a:r>
            <a:r>
              <a:rPr lang="en-US" sz="1600" b="1" dirty="0" smtClean="0">
                <a:solidFill>
                  <a:srgbClr val="FFFFFF"/>
                </a:solidFill>
              </a:rPr>
              <a:t>  [arXiv:1109:0576v1], ATLAS 121 </a:t>
            </a:r>
            <a:r>
              <a:rPr lang="en-US" sz="1600" b="1" dirty="0" err="1" smtClean="0">
                <a:solidFill>
                  <a:srgbClr val="FFFFFF"/>
                </a:solidFill>
              </a:rPr>
              <a:t>GeV</a:t>
            </a:r>
            <a:r>
              <a:rPr lang="en-US" sz="1600" b="1" dirty="0" smtClean="0">
                <a:solidFill>
                  <a:srgbClr val="FFFFFF"/>
                </a:solidFill>
              </a:rPr>
              <a:t>[arXiv:1205.0701v1]</a:t>
            </a:r>
            <a:br>
              <a:rPr lang="en-US" sz="1600" b="1" dirty="0" smtClean="0">
                <a:solidFill>
                  <a:srgbClr val="FFFFFF"/>
                </a:solidFill>
              </a:rPr>
            </a:br>
            <a:r>
              <a:rPr lang="en-US" sz="1700" b="1" dirty="0" smtClean="0">
                <a:solidFill>
                  <a:srgbClr val="FFE311"/>
                </a:solidFill>
              </a:rPr>
              <a:t>                                       CMS 110-194 </a:t>
            </a:r>
            <a:r>
              <a:rPr lang="en-US" sz="1700" b="1" dirty="0" err="1" smtClean="0">
                <a:solidFill>
                  <a:srgbClr val="FFE311"/>
                </a:solidFill>
              </a:rPr>
              <a:t>GeV</a:t>
            </a:r>
            <a:r>
              <a:rPr lang="en-US" sz="1700" b="1" dirty="0" smtClean="0">
                <a:solidFill>
                  <a:srgbClr val="FFE311"/>
                </a:solidFill>
              </a:rPr>
              <a:t> [arXiv1207.1130v1]</a:t>
            </a:r>
            <a:endParaRPr lang="en-US" sz="1700" b="1" dirty="0">
              <a:solidFill>
                <a:srgbClr val="FFE31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420" y="0"/>
            <a:ext cx="7556413" cy="774915"/>
          </a:xfrm>
        </p:spPr>
        <p:txBody>
          <a:bodyPr/>
          <a:lstStyle/>
          <a:p>
            <a:pPr algn="ctr"/>
            <a:r>
              <a:rPr lang="en-US" sz="3200" dirty="0" err="1" smtClean="0">
                <a:solidFill>
                  <a:srgbClr val="FFEB11"/>
                </a:solidFill>
              </a:rPr>
              <a:t>Fermiophobic</a:t>
            </a:r>
            <a:r>
              <a:rPr lang="en-US" sz="3200" dirty="0" smtClean="0">
                <a:solidFill>
                  <a:srgbClr val="FFEB11"/>
                </a:solidFill>
              </a:rPr>
              <a:t> Higgs: </a:t>
            </a:r>
            <a:r>
              <a:rPr lang="en-US" dirty="0" err="1" smtClean="0">
                <a:solidFill>
                  <a:srgbClr val="9BE7FF"/>
                </a:solidFill>
                <a:latin typeface="Symbol" pitchFamily="18" charset="2"/>
              </a:rPr>
              <a:t>gg</a:t>
            </a:r>
            <a:r>
              <a:rPr lang="en-US" sz="3200" dirty="0" smtClean="0">
                <a:solidFill>
                  <a:srgbClr val="9BE7FF"/>
                </a:solidFill>
              </a:rPr>
              <a:t>, WW, ZZ</a:t>
            </a:r>
            <a:endParaRPr lang="en-US" sz="3200" dirty="0">
              <a:solidFill>
                <a:srgbClr val="9BE7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75451" y="768805"/>
            <a:ext cx="5680775" cy="2357036"/>
          </a:xfrm>
          <a:solidFill>
            <a:srgbClr val="00003C"/>
          </a:solidFill>
          <a:ln w="25400">
            <a:solidFill>
              <a:srgbClr val="FFE311"/>
            </a:solidFill>
          </a:ln>
        </p:spPr>
        <p:txBody>
          <a:bodyPr lIns="0" rIns="0">
            <a:noAutofit/>
          </a:bodyPr>
          <a:lstStyle/>
          <a:p>
            <a:pPr marL="231775" indent="-177800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E311"/>
                </a:solidFill>
              </a:rPr>
              <a:t> BSM Model with two Higgs doublets  </a:t>
            </a:r>
            <a:br>
              <a:rPr lang="en-US" sz="2400" dirty="0" smtClean="0">
                <a:solidFill>
                  <a:srgbClr val="FFE311"/>
                </a:solidFill>
              </a:rPr>
            </a:br>
            <a:r>
              <a:rPr lang="en-US" sz="2400" dirty="0" smtClean="0">
                <a:solidFill>
                  <a:srgbClr val="FFE311"/>
                </a:solidFill>
              </a:rPr>
              <a:t> and no coupling to fermions</a:t>
            </a:r>
          </a:p>
          <a:p>
            <a:pPr marL="573088"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b="1" dirty="0" smtClean="0"/>
              <a:t>Gluon fusion and </a:t>
            </a:r>
            <a:r>
              <a:rPr lang="en-US" sz="2000" b="1" dirty="0" err="1" smtClean="0"/>
              <a:t>ttH</a:t>
            </a:r>
            <a:r>
              <a:rPr lang="en-US" sz="2000" b="1" dirty="0" smtClean="0"/>
              <a:t> production </a:t>
            </a:r>
            <a:br>
              <a:rPr lang="en-US" sz="2000" b="1" dirty="0" smtClean="0"/>
            </a:br>
            <a:r>
              <a:rPr lang="en-US" sz="2000" b="1" dirty="0" smtClean="0"/>
              <a:t>forbidden; </a:t>
            </a:r>
            <a:r>
              <a:rPr lang="en-US" sz="2000" b="1" dirty="0" smtClean="0">
                <a:solidFill>
                  <a:srgbClr val="FFEB11"/>
                </a:solidFill>
              </a:rPr>
              <a:t>no change in VBF and VH</a:t>
            </a:r>
          </a:p>
          <a:p>
            <a:pPr marL="573088"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B11"/>
                </a:solidFill>
              </a:rPr>
              <a:t>Big enhancement (10x) to </a:t>
            </a:r>
            <a:r>
              <a:rPr lang="en-US" b="1" dirty="0" err="1" smtClean="0">
                <a:solidFill>
                  <a:srgbClr val="FFEB11"/>
                </a:solidFill>
                <a:latin typeface="Symbol" pitchFamily="18" charset="2"/>
              </a:rPr>
              <a:t>gg</a:t>
            </a:r>
            <a:r>
              <a:rPr lang="en-US" sz="2000" b="1" dirty="0" smtClean="0">
                <a:solidFill>
                  <a:srgbClr val="FFEB11"/>
                </a:solidFill>
              </a:rPr>
              <a:t> branching</a:t>
            </a:r>
          </a:p>
          <a:p>
            <a:pPr marL="573088"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B11"/>
                </a:solidFill>
              </a:rPr>
              <a:t>Yields</a:t>
            </a:r>
            <a:r>
              <a:rPr lang="en-US" sz="2000" b="1" dirty="0" smtClean="0"/>
              <a:t> for FP Higgs at 125 </a:t>
            </a:r>
            <a:r>
              <a:rPr lang="en-US" sz="2000" b="1" dirty="0" err="1" smtClean="0"/>
              <a:t>GeV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EB11"/>
                </a:solidFill>
              </a:rPr>
              <a:t>comparable to SM: </a:t>
            </a:r>
            <a:r>
              <a:rPr lang="en-US" sz="2000" b="1" dirty="0" err="1" smtClean="0">
                <a:solidFill>
                  <a:srgbClr val="EE86EE"/>
                </a:solidFill>
                <a:latin typeface="Symbol" pitchFamily="18" charset="2"/>
              </a:rPr>
              <a:t>gg</a:t>
            </a:r>
            <a:r>
              <a:rPr lang="en-US" sz="2000" b="1" dirty="0" smtClean="0">
                <a:solidFill>
                  <a:srgbClr val="EE86EE"/>
                </a:solidFill>
                <a:latin typeface="Symbol" pitchFamily="18" charset="2"/>
              </a:rPr>
              <a:t>,</a:t>
            </a:r>
            <a:r>
              <a:rPr lang="en-US" sz="2000" b="1" dirty="0" smtClean="0">
                <a:solidFill>
                  <a:srgbClr val="FFEB11"/>
                </a:solidFill>
              </a:rPr>
              <a:t> </a:t>
            </a:r>
            <a:r>
              <a:rPr lang="en-US" sz="2000" b="1" dirty="0" smtClean="0">
                <a:solidFill>
                  <a:srgbClr val="9966FF"/>
                </a:solidFill>
              </a:rPr>
              <a:t>ZZ,</a:t>
            </a:r>
            <a:r>
              <a:rPr lang="en-US" sz="2000" b="1" dirty="0" smtClean="0">
                <a:solidFill>
                  <a:srgbClr val="FFEB11"/>
                </a:solidFill>
              </a:rPr>
              <a:t> </a:t>
            </a:r>
            <a:r>
              <a:rPr lang="en-US" sz="2000" b="1" dirty="0" smtClean="0">
                <a:solidFill>
                  <a:srgbClr val="92D050"/>
                </a:solidFill>
              </a:rPr>
              <a:t>WW</a:t>
            </a:r>
            <a:r>
              <a:rPr lang="en-US" sz="2000" b="1" dirty="0" smtClean="0">
                <a:solidFill>
                  <a:srgbClr val="FFEB11"/>
                </a:solidFill>
              </a:rPr>
              <a:t>; also </a:t>
            </a:r>
            <a:r>
              <a:rPr lang="en-US" sz="2000" b="1" dirty="0" err="1" smtClean="0">
                <a:solidFill>
                  <a:srgbClr val="27D2E9"/>
                </a:solidFill>
              </a:rPr>
              <a:t>Z</a:t>
            </a:r>
            <a:r>
              <a:rPr lang="en-US" sz="2000" b="1" dirty="0" err="1" smtClean="0">
                <a:solidFill>
                  <a:srgbClr val="27D2E9"/>
                </a:solidFill>
                <a:latin typeface="Symbol" pitchFamily="18" charset="2"/>
              </a:rPr>
              <a:t>g</a:t>
            </a:r>
            <a:endParaRPr lang="en-US" sz="2000" b="1" dirty="0" smtClean="0">
              <a:solidFill>
                <a:srgbClr val="27D2E9"/>
              </a:solidFill>
              <a:latin typeface="Symbol" pitchFamily="18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279738" y="2486497"/>
            <a:ext cx="433306" cy="365125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z="1100" smtClean="0">
                <a:solidFill>
                  <a:srgbClr val="FFFFFF"/>
                </a:solidFill>
              </a:rPr>
              <a:pPr/>
              <a:t>131</a:t>
            </a:fld>
            <a:endParaRPr lang="en-US" sz="1100" dirty="0">
              <a:solidFill>
                <a:srgbClr val="FFFFFF"/>
              </a:solidFill>
            </a:endParaRPr>
          </a:p>
        </p:txBody>
      </p:sp>
      <p:pic>
        <p:nvPicPr>
          <p:cNvPr id="6" name="Picture 7" descr="XSBR_7TeV_Fermiophobic.eps"/>
          <p:cNvPicPr>
            <a:picLocks noChangeAspect="1"/>
          </p:cNvPicPr>
          <p:nvPr/>
        </p:nvPicPr>
        <p:blipFill>
          <a:blip r:embed="rId2" cstate="print">
            <a:lum bright="-12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38" t="2220" b="2220"/>
          <a:stretch>
            <a:fillRect/>
          </a:stretch>
        </p:blipFill>
        <p:spPr bwMode="auto">
          <a:xfrm>
            <a:off x="5963976" y="2932670"/>
            <a:ext cx="3738841" cy="3103920"/>
          </a:xfrm>
          <a:prstGeom prst="rect">
            <a:avLst/>
          </a:prstGeom>
          <a:noFill/>
          <a:ln w="25400">
            <a:solidFill>
              <a:srgbClr val="FFE31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249" name="Picture 1"/>
          <p:cNvPicPr>
            <a:picLocks noChangeAspect="1" noChangeArrowheads="1"/>
          </p:cNvPicPr>
          <p:nvPr/>
        </p:nvPicPr>
        <p:blipFill>
          <a:blip r:embed="rId3" cstate="print">
            <a:lum bright="-13000" contrast="25000"/>
          </a:blip>
          <a:srcRect/>
          <a:stretch>
            <a:fillRect/>
          </a:stretch>
        </p:blipFill>
        <p:spPr bwMode="auto">
          <a:xfrm>
            <a:off x="5994973" y="777848"/>
            <a:ext cx="3390222" cy="1175051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5941250" name="Picture 2"/>
          <p:cNvPicPr>
            <a:picLocks noChangeAspect="1" noChangeArrowheads="1"/>
          </p:cNvPicPr>
          <p:nvPr/>
        </p:nvPicPr>
        <p:blipFill>
          <a:blip r:embed="rId4" cstate="print">
            <a:lum bright="-13000" contrast="25000"/>
          </a:blip>
          <a:srcRect/>
          <a:stretch>
            <a:fillRect/>
          </a:stretch>
        </p:blipFill>
        <p:spPr bwMode="auto">
          <a:xfrm>
            <a:off x="5965488" y="1935848"/>
            <a:ext cx="3442009" cy="977902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4" name="Content Placeholder 8"/>
          <p:cNvSpPr txBox="1">
            <a:spLocks/>
          </p:cNvSpPr>
          <p:nvPr/>
        </p:nvSpPr>
        <p:spPr bwMode="auto">
          <a:xfrm>
            <a:off x="295582" y="3128339"/>
            <a:ext cx="5672631" cy="2908394"/>
          </a:xfrm>
          <a:prstGeom prst="rect">
            <a:avLst/>
          </a:prstGeom>
          <a:solidFill>
            <a:srgbClr val="00003C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31775" indent="-177800" algn="l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2200" b="1" kern="0" dirty="0" smtClean="0">
                <a:solidFill>
                  <a:srgbClr val="FFEB11"/>
                </a:solidFill>
                <a:latin typeface="Arial"/>
              </a:rPr>
              <a:t>Jets (</a:t>
            </a:r>
            <a:r>
              <a:rPr lang="en-US" sz="2200" b="1" kern="0" dirty="0" smtClean="0">
                <a:solidFill>
                  <a:srgbClr val="FFFFFF"/>
                </a:solidFill>
                <a:latin typeface="Arial"/>
              </a:rPr>
              <a:t>VBF</a:t>
            </a:r>
            <a:r>
              <a:rPr lang="en-US" sz="2200" b="1" kern="0" dirty="0" smtClean="0">
                <a:solidFill>
                  <a:srgbClr val="FFEB11"/>
                </a:solidFill>
                <a:latin typeface="Arial"/>
              </a:rPr>
              <a:t>) and Leptons (</a:t>
            </a:r>
            <a:r>
              <a:rPr lang="en-US" sz="2200" b="1" kern="0" dirty="0" smtClean="0">
                <a:solidFill>
                  <a:srgbClr val="FFFFFF"/>
                </a:solidFill>
                <a:latin typeface="Arial"/>
              </a:rPr>
              <a:t>VH</a:t>
            </a:r>
            <a:r>
              <a:rPr lang="en-US" sz="2200" b="1" kern="0" dirty="0" smtClean="0">
                <a:solidFill>
                  <a:srgbClr val="FFEB11"/>
                </a:solidFill>
                <a:latin typeface="Arial"/>
              </a:rPr>
              <a:t>)</a:t>
            </a:r>
            <a:r>
              <a:rPr lang="en-US" sz="2200" b="1" kern="0" dirty="0" smtClean="0">
                <a:solidFill>
                  <a:srgbClr val="FFE311"/>
                </a:solidFill>
                <a:latin typeface="Arial"/>
              </a:rPr>
              <a:t> </a:t>
            </a:r>
            <a:br>
              <a:rPr lang="en-US" sz="2200" b="1" kern="0" dirty="0" smtClean="0">
                <a:solidFill>
                  <a:srgbClr val="FFE311"/>
                </a:solidFill>
                <a:latin typeface="Arial"/>
              </a:rPr>
            </a:br>
            <a:r>
              <a:rPr lang="en-US" sz="2200" b="1" kern="0" dirty="0" smtClean="0">
                <a:solidFill>
                  <a:srgbClr val="FFE311"/>
                </a:solidFill>
                <a:latin typeface="Arial"/>
              </a:rPr>
              <a:t>produced at LO:</a:t>
            </a:r>
          </a:p>
          <a:p>
            <a:pPr marL="515938" lvl="1" indent="-287338" algn="l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kern="0" dirty="0" smtClean="0">
                <a:solidFill>
                  <a:srgbClr val="FFE311"/>
                </a:solidFill>
                <a:latin typeface="Arial"/>
              </a:rPr>
              <a:t>WW and </a:t>
            </a:r>
            <a:r>
              <a:rPr lang="en-US" sz="2800" b="1" kern="0" dirty="0" err="1" smtClean="0">
                <a:solidFill>
                  <a:srgbClr val="FFE311"/>
                </a:solidFill>
                <a:latin typeface="Symbol" pitchFamily="18" charset="2"/>
              </a:rPr>
              <a:t>gg</a:t>
            </a:r>
            <a:r>
              <a:rPr lang="en-US" b="1" kern="0" dirty="0" smtClean="0">
                <a:solidFill>
                  <a:srgbClr val="FFE311"/>
                </a:solidFill>
                <a:latin typeface="Symbol" pitchFamily="18" charset="2"/>
              </a:rPr>
              <a:t>  </a:t>
            </a:r>
            <a:r>
              <a:rPr lang="en-US" sz="2200" b="1" kern="0" dirty="0" smtClean="0">
                <a:solidFill>
                  <a:srgbClr val="FFE311"/>
                </a:solidFill>
                <a:latin typeface="Arial"/>
              </a:rPr>
              <a:t>have </a:t>
            </a:r>
            <a:br>
              <a:rPr lang="en-US" sz="2200" b="1" kern="0" dirty="0" smtClean="0">
                <a:solidFill>
                  <a:srgbClr val="FFE311"/>
                </a:solidFill>
                <a:latin typeface="Arial"/>
              </a:rPr>
            </a:br>
            <a:r>
              <a:rPr lang="en-US" sz="2200" b="1" kern="0" dirty="0" smtClean="0">
                <a:solidFill>
                  <a:srgbClr val="FFFFFF"/>
                </a:solidFill>
                <a:latin typeface="Arial"/>
              </a:rPr>
              <a:t>both VBF and VH</a:t>
            </a:r>
          </a:p>
          <a:p>
            <a:pPr marL="515938" lvl="1" indent="-287338" algn="l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  <a:defRPr/>
            </a:pPr>
            <a:r>
              <a:rPr lang="en-US" sz="2200" b="1" kern="0" dirty="0" smtClean="0">
                <a:solidFill>
                  <a:srgbClr val="FFE311"/>
                </a:solidFill>
                <a:latin typeface="Arial"/>
              </a:rPr>
              <a:t>Boosted Higgs</a:t>
            </a:r>
          </a:p>
          <a:p>
            <a:pPr marL="515938" lvl="1" indent="-287338" algn="l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FFFFFF"/>
                </a:solidFill>
                <a:latin typeface="Arial"/>
              </a:rPr>
              <a:t>For ZZ: repurpose </a:t>
            </a:r>
            <a:br>
              <a:rPr lang="en-US" sz="2000" b="1" kern="0" dirty="0" smtClean="0">
                <a:solidFill>
                  <a:srgbClr val="FFFFFF"/>
                </a:solidFill>
                <a:latin typeface="Arial"/>
              </a:rPr>
            </a:br>
            <a:r>
              <a:rPr lang="en-US" sz="2000" b="1" kern="0" dirty="0" smtClean="0">
                <a:solidFill>
                  <a:srgbClr val="FFFFFF"/>
                </a:solidFill>
                <a:latin typeface="Arial"/>
              </a:rPr>
              <a:t>SM Analysis</a:t>
            </a:r>
          </a:p>
          <a:p>
            <a:pPr marL="515938" lvl="1" indent="-287338" algn="l" eaLnBrk="0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9BE7FF"/>
                </a:solidFill>
                <a:latin typeface="Arial"/>
              </a:rPr>
              <a:t>2012: 8 </a:t>
            </a:r>
            <a:r>
              <a:rPr lang="en-US" sz="2000" b="1" kern="0" dirty="0" err="1" smtClean="0">
                <a:solidFill>
                  <a:srgbClr val="9BE7FF"/>
                </a:solidFill>
                <a:latin typeface="Arial"/>
              </a:rPr>
              <a:t>TeV</a:t>
            </a:r>
            <a:r>
              <a:rPr lang="en-US" sz="2000" b="1" kern="0" dirty="0" smtClean="0">
                <a:solidFill>
                  <a:srgbClr val="9BE7FF"/>
                </a:solidFill>
                <a:latin typeface="Arial"/>
              </a:rPr>
              <a:t> </a:t>
            </a:r>
            <a:r>
              <a:rPr lang="en-US" b="1" kern="0" dirty="0" err="1" smtClean="0">
                <a:solidFill>
                  <a:srgbClr val="9BE7FF"/>
                </a:solidFill>
                <a:latin typeface="Symbol" pitchFamily="18" charset="2"/>
              </a:rPr>
              <a:t>gg</a:t>
            </a:r>
            <a:r>
              <a:rPr lang="en-US" sz="2000" b="1" kern="0" dirty="0" smtClean="0">
                <a:solidFill>
                  <a:srgbClr val="9BE7FF"/>
                </a:solidFill>
                <a:latin typeface="Arial"/>
              </a:rPr>
              <a:t> Update </a:t>
            </a:r>
            <a:r>
              <a:rPr lang="en-US" sz="2000" b="1" kern="0" dirty="0" smtClean="0">
                <a:solidFill>
                  <a:srgbClr val="FFFFFF"/>
                </a:solidFill>
                <a:latin typeface="Arial"/>
              </a:rPr>
              <a:t/>
            </a:r>
            <a:br>
              <a:rPr lang="en-US" sz="2000" b="1" kern="0" dirty="0" smtClean="0">
                <a:solidFill>
                  <a:srgbClr val="FFFFFF"/>
                </a:solidFill>
                <a:latin typeface="Arial"/>
              </a:rPr>
            </a:br>
            <a:endParaRPr lang="en-US" sz="2000" b="1" kern="0" dirty="0" smtClea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941251" name="Picture 3"/>
          <p:cNvPicPr>
            <a:picLocks noChangeAspect="1" noChangeArrowheads="1"/>
          </p:cNvPicPr>
          <p:nvPr/>
        </p:nvPicPr>
        <p:blipFill>
          <a:blip r:embed="rId5" cstate="print">
            <a:lum bright="-12000" contrast="23000"/>
          </a:blip>
          <a:srcRect/>
          <a:stretch>
            <a:fillRect/>
          </a:stretch>
        </p:blipFill>
        <p:spPr bwMode="auto">
          <a:xfrm>
            <a:off x="3581400" y="3798849"/>
            <a:ext cx="2339482" cy="2222557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20" name="Oval 19"/>
          <p:cNvSpPr/>
          <p:nvPr/>
        </p:nvSpPr>
        <p:spPr bwMode="auto">
          <a:xfrm>
            <a:off x="6908465" y="4492103"/>
            <a:ext cx="447008" cy="399494"/>
          </a:xfrm>
          <a:prstGeom prst="ellipse">
            <a:avLst/>
          </a:prstGeom>
          <a:noFill/>
          <a:ln w="2540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dirty="0" smtClean="0">
              <a:solidFill>
                <a:srgbClr val="FFFFFF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822450" y="4160108"/>
            <a:ext cx="381740" cy="353787"/>
          </a:xfrm>
          <a:prstGeom prst="ellipse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dirty="0" smtClean="0">
              <a:solidFill>
                <a:srgbClr val="FFFFFF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824570" y="3690551"/>
            <a:ext cx="381740" cy="354308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dirty="0" smtClean="0">
              <a:solidFill>
                <a:srgbClr val="FFFFFF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851842" y="4786986"/>
            <a:ext cx="381740" cy="328711"/>
          </a:xfrm>
          <a:prstGeom prst="ellipse">
            <a:avLst/>
          </a:prstGeom>
          <a:noFill/>
          <a:ln w="254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dirty="0" smtClean="0">
              <a:solidFill>
                <a:srgbClr val="FFFFFF"/>
              </a:solidFill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3315" y="115842"/>
            <a:ext cx="503330" cy="50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ight Arrow 16"/>
          <p:cNvSpPr/>
          <p:nvPr/>
        </p:nvSpPr>
        <p:spPr bwMode="auto">
          <a:xfrm>
            <a:off x="2868612" y="4538132"/>
            <a:ext cx="731962" cy="401551"/>
          </a:xfrm>
          <a:prstGeom prst="rightArrow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06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955" y="109010"/>
            <a:ext cx="7730013" cy="991654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dirty="0" err="1" smtClean="0">
                <a:solidFill>
                  <a:srgbClr val="FFEB11"/>
                </a:solidFill>
              </a:rPr>
              <a:t>Fermiophobic</a:t>
            </a:r>
            <a:r>
              <a:rPr lang="en-US" dirty="0" smtClean="0">
                <a:solidFill>
                  <a:srgbClr val="FFEB11"/>
                </a:solidFill>
              </a:rPr>
              <a:t> Higgs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By Tag and Overall Combined Result</a:t>
            </a: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357364" y="6381954"/>
            <a:ext cx="433306" cy="365125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z="1100" smtClean="0">
                <a:solidFill>
                  <a:srgbClr val="FFFFFF"/>
                </a:solidFill>
              </a:rPr>
              <a:pPr/>
              <a:t>132</a:t>
            </a:fld>
            <a:endParaRPr lang="en-US" sz="1100" dirty="0">
              <a:solidFill>
                <a:srgbClr val="FFFFFF"/>
              </a:solidFill>
            </a:endParaRPr>
          </a:p>
        </p:txBody>
      </p:sp>
      <p:pic>
        <p:nvPicPr>
          <p:cNvPr id="6037506" name="Picture 2"/>
          <p:cNvPicPr>
            <a:picLocks noChangeAspect="1" noChangeArrowheads="1"/>
          </p:cNvPicPr>
          <p:nvPr/>
        </p:nvPicPr>
        <p:blipFill>
          <a:blip r:embed="rId2" cstate="print">
            <a:lum bright="-12000" contrast="26000"/>
          </a:blip>
          <a:srcRect/>
          <a:stretch>
            <a:fillRect/>
          </a:stretch>
        </p:blipFill>
        <p:spPr bwMode="auto">
          <a:xfrm>
            <a:off x="4378713" y="1754458"/>
            <a:ext cx="5094848" cy="4638907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 bwMode="auto">
          <a:xfrm>
            <a:off x="4383434" y="6132137"/>
            <a:ext cx="3679150" cy="239698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601" y="151523"/>
            <a:ext cx="811665" cy="81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8"/>
          <p:cNvSpPr txBox="1">
            <a:spLocks/>
          </p:cNvSpPr>
          <p:nvPr/>
        </p:nvSpPr>
        <p:spPr bwMode="auto">
          <a:xfrm>
            <a:off x="125424" y="1286933"/>
            <a:ext cx="4225412" cy="3507787"/>
          </a:xfrm>
          <a:prstGeom prst="rect">
            <a:avLst/>
          </a:prstGeom>
          <a:solidFill>
            <a:srgbClr val="00003C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31775" indent="-177800" algn="l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Dijet 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Tag: </a:t>
            </a: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Most sensitive channel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/>
            </a:r>
            <a:br>
              <a:rPr lang="en-US" sz="1900" b="1" kern="0" dirty="0" smtClean="0">
                <a:solidFill>
                  <a:srgbClr val="FFFFFF"/>
                </a:solidFill>
                <a:latin typeface="Arial"/>
              </a:rPr>
            </a:b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95% CL M</a:t>
            </a:r>
            <a:r>
              <a:rPr lang="en-US" sz="1900" b="1" kern="0" baseline="-22000" dirty="0" smtClean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 Limit 131 </a:t>
            </a:r>
            <a:r>
              <a:rPr lang="en-US" sz="1900" b="1" kern="0" dirty="0" err="1" smtClean="0">
                <a:solidFill>
                  <a:srgbClr val="FFFFFF"/>
                </a:solidFill>
                <a:latin typeface="Arial"/>
              </a:rPr>
              <a:t>GeV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 in 2012</a:t>
            </a:r>
          </a:p>
          <a:p>
            <a:pPr marL="231775" indent="-177800" algn="l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Lepton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 Tag: </a:t>
            </a: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Best S/B channel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/>
            </a:r>
            <a:br>
              <a:rPr lang="en-US" sz="1900" b="1" kern="0" dirty="0" smtClean="0">
                <a:solidFill>
                  <a:srgbClr val="FFFFFF"/>
                </a:solidFill>
                <a:latin typeface="Arial"/>
              </a:rPr>
            </a:b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95% CL M</a:t>
            </a:r>
            <a:r>
              <a:rPr lang="en-US" sz="1900" b="1" kern="0" baseline="-22000" dirty="0" smtClean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 Limit 121 </a:t>
            </a:r>
            <a:r>
              <a:rPr lang="en-US" sz="1900" b="1" kern="0" dirty="0" err="1" smtClean="0">
                <a:solidFill>
                  <a:srgbClr val="FFFFFF"/>
                </a:solidFill>
                <a:latin typeface="Arial"/>
              </a:rPr>
              <a:t>GeV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 in 2012</a:t>
            </a:r>
          </a:p>
          <a:p>
            <a:pPr marL="231775" indent="-177800" algn="l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MET 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Tag:</a:t>
            </a: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 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High S/B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; </a:t>
            </a:r>
            <a:br>
              <a:rPr lang="en-US" sz="1900" b="1" kern="0" dirty="0" smtClean="0">
                <a:solidFill>
                  <a:srgbClr val="FFFFFF"/>
                </a:solidFill>
                <a:latin typeface="Arial"/>
              </a:rPr>
            </a:b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complements lepton tag</a:t>
            </a:r>
          </a:p>
          <a:p>
            <a:pPr marL="231775" indent="-177800" algn="l" eaLnBrk="0" hangingPunc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Untagged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: </a:t>
            </a: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70% of selected </a:t>
            </a:r>
            <a:r>
              <a:rPr lang="en-US" sz="1900" b="1" kern="0" dirty="0" smtClean="0">
                <a:solidFill>
                  <a:srgbClr val="FFFFFF"/>
                </a:solidFill>
                <a:latin typeface="Arial"/>
              </a:rPr>
              <a:t>sample</a:t>
            </a:r>
          </a:p>
          <a:p>
            <a:pPr marL="231775" indent="-177800" algn="l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1800" b="1" dirty="0" smtClean="0">
                <a:solidFill>
                  <a:srgbClr val="FFE311"/>
                </a:solidFill>
              </a:rPr>
              <a:t>Exploit harder VBF, VH </a:t>
            </a:r>
            <a:r>
              <a:rPr lang="en-US" sz="1800" b="1" dirty="0" err="1" smtClean="0">
                <a:solidFill>
                  <a:srgbClr val="FFE311"/>
                </a:solidFill>
              </a:rPr>
              <a:t>diphoton</a:t>
            </a:r>
            <a:r>
              <a:rPr lang="en-US" sz="1800" b="1" dirty="0" smtClean="0">
                <a:solidFill>
                  <a:srgbClr val="FFE311"/>
                </a:solidFill>
              </a:rPr>
              <a:t> P</a:t>
            </a:r>
            <a:r>
              <a:rPr lang="en-US" sz="2000" b="1" baseline="-22000" dirty="0" smtClean="0">
                <a:solidFill>
                  <a:srgbClr val="FFE311"/>
                </a:solidFill>
              </a:rPr>
              <a:t>T</a:t>
            </a:r>
            <a:r>
              <a:rPr lang="en-US" sz="1800" b="1" dirty="0" smtClean="0">
                <a:solidFill>
                  <a:srgbClr val="FFE311"/>
                </a:solidFill>
              </a:rPr>
              <a:t> spectrum </a:t>
            </a:r>
            <a:r>
              <a:rPr lang="en-US" sz="1800" b="1" dirty="0" smtClean="0">
                <a:solidFill>
                  <a:srgbClr val="FFFFFF"/>
                </a:solidFill>
              </a:rPr>
              <a:t>by using</a:t>
            </a:r>
          </a:p>
          <a:p>
            <a:pPr marL="231775" indent="-177800" algn="l">
              <a:lnSpc>
                <a:spcPct val="8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b="1" dirty="0" smtClean="0">
                <a:solidFill>
                  <a:srgbClr val="9BE7FF"/>
                </a:solidFill>
              </a:rPr>
              <a:t>Constructed 2D model using </a:t>
            </a:r>
            <a:r>
              <a:rPr lang="en-US" sz="2000" b="1" dirty="0" err="1" smtClean="0">
                <a:solidFill>
                  <a:srgbClr val="9BE7FF"/>
                </a:solidFill>
              </a:rPr>
              <a:t>m</a:t>
            </a:r>
            <a:r>
              <a:rPr lang="en-US" b="1" baseline="-22000" dirty="0" err="1" smtClean="0">
                <a:solidFill>
                  <a:srgbClr val="9BE7FF"/>
                </a:solidFill>
                <a:latin typeface="Symbol" pitchFamily="18" charset="2"/>
              </a:rPr>
              <a:t>gg</a:t>
            </a:r>
            <a:r>
              <a:rPr lang="en-US" b="1" dirty="0" smtClean="0">
                <a:solidFill>
                  <a:srgbClr val="9BE7FF"/>
                </a:solidFill>
                <a:latin typeface="Symbol" pitchFamily="18" charset="2"/>
              </a:rPr>
              <a:t>, </a:t>
            </a:r>
            <a:r>
              <a:rPr lang="en-US" sz="2600" b="1" dirty="0" err="1" smtClean="0">
                <a:solidFill>
                  <a:srgbClr val="9BE7FF"/>
                </a:solidFill>
                <a:latin typeface="Symbol" pitchFamily="18" charset="2"/>
              </a:rPr>
              <a:t>p</a:t>
            </a:r>
            <a:r>
              <a:rPr lang="en-US" sz="2000" b="1" baseline="-20000" dirty="0" err="1" smtClean="0">
                <a:solidFill>
                  <a:srgbClr val="9BE7FF"/>
                </a:solidFill>
                <a:latin typeface="Symbol" pitchFamily="18" charset="2"/>
              </a:rPr>
              <a:t>T</a:t>
            </a:r>
            <a:r>
              <a:rPr lang="en-US" b="1" baseline="24000" dirty="0" err="1" smtClean="0">
                <a:solidFill>
                  <a:srgbClr val="9BE7FF"/>
                </a:solidFill>
                <a:latin typeface="Symbol" pitchFamily="18" charset="2"/>
              </a:rPr>
              <a:t>gg</a:t>
            </a:r>
            <a:r>
              <a:rPr lang="en-US" b="1" baseline="24000" dirty="0" smtClean="0">
                <a:solidFill>
                  <a:srgbClr val="9BE7FF"/>
                </a:solidFill>
                <a:latin typeface="Symbol" pitchFamily="18" charset="2"/>
              </a:rPr>
              <a:t>  </a:t>
            </a:r>
            <a:r>
              <a:rPr lang="en-US" sz="1800" b="1" dirty="0" smtClean="0">
                <a:solidFill>
                  <a:srgbClr val="9BE7FF"/>
                </a:solidFill>
              </a:rPr>
              <a:t>for signal and background</a:t>
            </a:r>
          </a:p>
          <a:p>
            <a:pPr marL="231775" indent="-177800" algn="l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2000" b="1" kern="0" dirty="0" smtClean="0">
              <a:solidFill>
                <a:srgbClr val="FFFFFF"/>
              </a:solidFill>
              <a:latin typeface="Arial"/>
            </a:endParaRPr>
          </a:p>
          <a:p>
            <a:pPr marL="231775" indent="-1778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000" b="1" kern="0" dirty="0" smtClea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lum bright="-11000" contrast="21000"/>
          </a:blip>
          <a:srcRect t="66341" r="31424"/>
          <a:stretch>
            <a:fillRect/>
          </a:stretch>
        </p:blipFill>
        <p:spPr bwMode="auto">
          <a:xfrm>
            <a:off x="2424386" y="3745841"/>
            <a:ext cx="1859722" cy="352026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 bwMode="auto">
          <a:xfrm>
            <a:off x="2521393" y="3921213"/>
            <a:ext cx="255734" cy="13524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</a:pPr>
            <a:r>
              <a:rPr lang="en-US" sz="14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27" name="Content Placeholder 8"/>
          <p:cNvSpPr txBox="1">
            <a:spLocks/>
          </p:cNvSpPr>
          <p:nvPr/>
        </p:nvSpPr>
        <p:spPr bwMode="auto">
          <a:xfrm>
            <a:off x="129141" y="4796876"/>
            <a:ext cx="4225412" cy="1618789"/>
          </a:xfrm>
          <a:prstGeom prst="rect">
            <a:avLst/>
          </a:prstGeom>
          <a:solidFill>
            <a:srgbClr val="00003C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9144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460375" indent="-230188" algn="l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311"/>
                </a:solidFill>
              </a:rPr>
              <a:t>95% CL:</a:t>
            </a:r>
            <a:r>
              <a:rPr lang="en-US" sz="2000" b="1" dirty="0" smtClean="0">
                <a:solidFill>
                  <a:srgbClr val="FFFFFF"/>
                </a:solidFill>
              </a:rPr>
              <a:t> Exclude  </a:t>
            </a:r>
            <a:br>
              <a:rPr lang="en-US" sz="2000" b="1" dirty="0" smtClean="0">
                <a:solidFill>
                  <a:srgbClr val="FFFFFF"/>
                </a:solidFill>
              </a:rPr>
            </a:br>
            <a:r>
              <a:rPr lang="en-US" sz="2000" b="1" dirty="0" smtClean="0">
                <a:solidFill>
                  <a:srgbClr val="9BE7FF"/>
                </a:solidFill>
              </a:rPr>
              <a:t>110 </a:t>
            </a:r>
            <a:r>
              <a:rPr lang="en-US" sz="2000" b="1" dirty="0" err="1" smtClean="0">
                <a:solidFill>
                  <a:srgbClr val="9BE7FF"/>
                </a:solidFill>
              </a:rPr>
              <a:t>GeV</a:t>
            </a:r>
            <a:r>
              <a:rPr lang="en-US" sz="2000" b="1" dirty="0" smtClean="0">
                <a:solidFill>
                  <a:srgbClr val="9BE7FF"/>
                </a:solidFill>
              </a:rPr>
              <a:t> &lt; M</a:t>
            </a:r>
            <a:r>
              <a:rPr lang="en-US" sz="2000" b="1" baseline="-22000" dirty="0" smtClean="0">
                <a:solidFill>
                  <a:srgbClr val="9BE7FF"/>
                </a:solidFill>
              </a:rPr>
              <a:t>H</a:t>
            </a:r>
            <a:r>
              <a:rPr lang="en-US" sz="2000" b="1" dirty="0" smtClean="0">
                <a:solidFill>
                  <a:srgbClr val="9BE7FF"/>
                </a:solidFill>
              </a:rPr>
              <a:t> &lt; 147 </a:t>
            </a:r>
            <a:r>
              <a:rPr lang="en-US" sz="2000" b="1" dirty="0" err="1" smtClean="0">
                <a:solidFill>
                  <a:srgbClr val="9BE7FF"/>
                </a:solidFill>
              </a:rPr>
              <a:t>GeV</a:t>
            </a:r>
            <a:r>
              <a:rPr lang="en-US" sz="2000" b="1" dirty="0" smtClean="0">
                <a:solidFill>
                  <a:srgbClr val="9BE7FF"/>
                </a:solidFill>
              </a:rPr>
              <a:t/>
            </a:r>
            <a:br>
              <a:rPr lang="en-US" sz="2000" b="1" dirty="0" smtClean="0">
                <a:solidFill>
                  <a:srgbClr val="9BE7FF"/>
                </a:solidFill>
              </a:rPr>
            </a:br>
            <a:r>
              <a:rPr lang="en-US" sz="2000" b="1" dirty="0" smtClean="0">
                <a:solidFill>
                  <a:srgbClr val="FFFFFF"/>
                </a:solidFill>
              </a:rPr>
              <a:t>(nearly the whole range)</a:t>
            </a:r>
          </a:p>
          <a:p>
            <a:pPr marL="460375" indent="-230188" algn="l">
              <a:lnSpc>
                <a:spcPct val="88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311"/>
                </a:solidFill>
              </a:rPr>
              <a:t>99% CL: </a:t>
            </a:r>
            <a:r>
              <a:rPr lang="en-US" sz="2000" b="1" dirty="0" smtClean="0">
                <a:solidFill>
                  <a:srgbClr val="FFFFFF"/>
                </a:solidFill>
              </a:rPr>
              <a:t>Exclude  </a:t>
            </a:r>
            <a:br>
              <a:rPr lang="en-US" sz="2000" b="1" dirty="0" smtClean="0">
                <a:solidFill>
                  <a:srgbClr val="FFFFFF"/>
                </a:solidFill>
              </a:rPr>
            </a:br>
            <a:r>
              <a:rPr lang="en-US" sz="2000" b="1" dirty="0" smtClean="0">
                <a:solidFill>
                  <a:srgbClr val="9BE7FF"/>
                </a:solidFill>
              </a:rPr>
              <a:t>110 </a:t>
            </a:r>
            <a:r>
              <a:rPr lang="en-US" sz="2000" b="1" dirty="0" err="1" smtClean="0">
                <a:solidFill>
                  <a:srgbClr val="9BE7FF"/>
                </a:solidFill>
              </a:rPr>
              <a:t>GeV</a:t>
            </a:r>
            <a:r>
              <a:rPr lang="en-US" sz="2000" b="1" dirty="0" smtClean="0">
                <a:solidFill>
                  <a:srgbClr val="9BE7FF"/>
                </a:solidFill>
              </a:rPr>
              <a:t> &lt; M</a:t>
            </a:r>
            <a:r>
              <a:rPr lang="en-US" sz="2000" b="1" baseline="-22000" dirty="0" smtClean="0">
                <a:solidFill>
                  <a:srgbClr val="9BE7FF"/>
                </a:solidFill>
              </a:rPr>
              <a:t>H</a:t>
            </a:r>
            <a:r>
              <a:rPr lang="en-US" sz="2000" b="1" dirty="0" smtClean="0">
                <a:solidFill>
                  <a:srgbClr val="9BE7FF"/>
                </a:solidFill>
              </a:rPr>
              <a:t> &lt; 134 </a:t>
            </a:r>
            <a:r>
              <a:rPr lang="en-US" sz="2000" b="1" dirty="0" err="1" smtClean="0">
                <a:solidFill>
                  <a:srgbClr val="9BE7FF"/>
                </a:solidFill>
              </a:rPr>
              <a:t>GeV</a:t>
            </a:r>
            <a:endParaRPr lang="en-US" sz="2000" b="1" dirty="0" smtClean="0">
              <a:solidFill>
                <a:srgbClr val="9BE7FF"/>
              </a:solidFill>
            </a:endParaRPr>
          </a:p>
          <a:p>
            <a:pPr marL="231775" indent="-177800" algn="l" eaLnBrk="0" hangingPunct="0">
              <a:lnSpc>
                <a:spcPct val="88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endParaRPr lang="en-US" sz="2000" b="1" kern="0" dirty="0" smtClean="0">
              <a:solidFill>
                <a:srgbClr val="FFFFFF"/>
              </a:solidFill>
              <a:latin typeface="Arial"/>
            </a:endParaRPr>
          </a:p>
          <a:p>
            <a:pPr marL="231775" indent="-1778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000" b="1" kern="0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Content Placeholder 8"/>
          <p:cNvSpPr txBox="1">
            <a:spLocks/>
          </p:cNvSpPr>
          <p:nvPr/>
        </p:nvSpPr>
        <p:spPr bwMode="auto">
          <a:xfrm>
            <a:off x="4369288" y="1296014"/>
            <a:ext cx="5100781" cy="425610"/>
          </a:xfrm>
          <a:prstGeom prst="rect">
            <a:avLst/>
          </a:prstGeom>
          <a:solidFill>
            <a:srgbClr val="00003C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460375" indent="-230188" algn="l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DE62B"/>
                </a:solidFill>
              </a:rPr>
              <a:t>2012: 8 </a:t>
            </a:r>
            <a:r>
              <a:rPr lang="en-US" sz="2000" b="1" dirty="0" err="1" smtClean="0">
                <a:solidFill>
                  <a:srgbClr val="FDE62B"/>
                </a:solidFill>
              </a:rPr>
              <a:t>TeV</a:t>
            </a:r>
            <a:r>
              <a:rPr lang="en-US" sz="2000" b="1" dirty="0" smtClean="0">
                <a:solidFill>
                  <a:srgbClr val="FDE62B"/>
                </a:solidFill>
              </a:rPr>
              <a:t> Update </a:t>
            </a:r>
            <a:r>
              <a:rPr lang="en-US" sz="2000" b="1" dirty="0" smtClean="0">
                <a:solidFill>
                  <a:srgbClr val="FFFFFF"/>
                </a:solidFill>
              </a:rPr>
              <a:t>in the</a:t>
            </a:r>
            <a:r>
              <a:rPr lang="en-US" sz="2000" b="1" dirty="0" smtClean="0">
                <a:solidFill>
                  <a:srgbClr val="FDE62B"/>
                </a:solidFill>
              </a:rPr>
              <a:t> </a:t>
            </a:r>
            <a:r>
              <a:rPr lang="en-US" sz="2000" b="1" dirty="0" err="1" smtClean="0">
                <a:solidFill>
                  <a:srgbClr val="FDE62B"/>
                </a:solidFill>
                <a:latin typeface="Symbol" pitchFamily="18" charset="2"/>
              </a:rPr>
              <a:t>gg</a:t>
            </a:r>
            <a:r>
              <a:rPr lang="en-US" sz="2000" b="1" dirty="0" smtClean="0">
                <a:solidFill>
                  <a:srgbClr val="FDE62B"/>
                </a:solidFill>
                <a:latin typeface="Symbol" pitchFamily="18" charset="2"/>
              </a:rPr>
              <a:t> </a:t>
            </a:r>
            <a:r>
              <a:rPr lang="en-US" sz="2000" b="1" dirty="0" smtClean="0">
                <a:solidFill>
                  <a:srgbClr val="FDE62B"/>
                </a:solidFill>
              </a:rPr>
              <a:t>mode</a:t>
            </a:r>
            <a:endParaRPr lang="en-US" sz="2000" b="1" kern="0" dirty="0" smtClean="0">
              <a:solidFill>
                <a:srgbClr val="FDE62B"/>
              </a:solidFill>
              <a:latin typeface="Arial"/>
            </a:endParaRPr>
          </a:p>
        </p:txBody>
      </p:sp>
      <p:sp>
        <p:nvSpPr>
          <p:cNvPr id="6404097" name="Rectangle 1"/>
          <p:cNvSpPr>
            <a:spLocks noChangeArrowheads="1"/>
          </p:cNvSpPr>
          <p:nvPr/>
        </p:nvSpPr>
        <p:spPr bwMode="auto">
          <a:xfrm>
            <a:off x="3598334" y="6417789"/>
            <a:ext cx="59425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arXiv:1207.1130 ; CMS-HIG-12-009 ; CERN-PH-EP-2012-174 </a:t>
            </a:r>
          </a:p>
        </p:txBody>
      </p:sp>
    </p:spTree>
    <p:extLst>
      <p:ext uri="{BB962C8B-B14F-4D97-AF65-F5344CB8AC3E}">
        <p14:creationId xmlns:p14="http://schemas.microsoft.com/office/powerpoint/2010/main" xmlns="" val="8106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647" y="42335"/>
            <a:ext cx="8257539" cy="762000"/>
          </a:xfrm>
        </p:spPr>
        <p:txBody>
          <a:bodyPr/>
          <a:lstStyle/>
          <a:p>
            <a:pPr algn="ctr"/>
            <a:r>
              <a:rPr lang="en-US" sz="3300" dirty="0" smtClean="0">
                <a:solidFill>
                  <a:srgbClr val="FFEB11"/>
                </a:solidFill>
              </a:rPr>
              <a:t>NMSSM: </a:t>
            </a:r>
            <a:r>
              <a:rPr lang="en-US" sz="3300" dirty="0" smtClean="0">
                <a:solidFill>
                  <a:schemeClr val="tx1"/>
                </a:solidFill>
              </a:rPr>
              <a:t>Light </a:t>
            </a:r>
            <a:r>
              <a:rPr lang="en-US" sz="3300" dirty="0" err="1" smtClean="0">
                <a:solidFill>
                  <a:schemeClr val="tx1"/>
                </a:solidFill>
              </a:rPr>
              <a:t>Pseudoscalar</a:t>
            </a:r>
            <a:r>
              <a:rPr lang="en-US" sz="33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FFEB11"/>
                </a:solidFill>
              </a:rPr>
              <a:t>a</a:t>
            </a:r>
            <a:r>
              <a:rPr lang="en-US" baseline="-25000" dirty="0" smtClean="0">
                <a:solidFill>
                  <a:srgbClr val="FFEB11"/>
                </a:solidFill>
              </a:rPr>
              <a:t>1</a:t>
            </a:r>
            <a:r>
              <a:rPr lang="en-US" dirty="0" smtClean="0">
                <a:solidFill>
                  <a:srgbClr val="FFEB11"/>
                </a:solidFill>
              </a:rPr>
              <a:t> </a:t>
            </a:r>
            <a:r>
              <a:rPr lang="en-US" dirty="0" smtClean="0">
                <a:solidFill>
                  <a:srgbClr val="FFEB11"/>
                </a:solidFill>
                <a:sym typeface="Symbol"/>
              </a:rPr>
              <a:t> </a:t>
            </a:r>
            <a:r>
              <a:rPr lang="en-US" dirty="0" err="1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m</a:t>
            </a:r>
            <a:r>
              <a:rPr lang="en-US" baseline="30000" dirty="0" err="1" smtClean="0">
                <a:solidFill>
                  <a:srgbClr val="FFEB11"/>
                </a:solidFill>
                <a:sym typeface="Symbol"/>
              </a:rPr>
              <a:t>+</a:t>
            </a:r>
            <a:r>
              <a:rPr lang="en-US" dirty="0" err="1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m</a:t>
            </a:r>
            <a:r>
              <a:rPr lang="en-US" baseline="30000" dirty="0">
                <a:solidFill>
                  <a:srgbClr val="FFEB11"/>
                </a:solidFill>
                <a:sym typeface="Symbol"/>
              </a:rPr>
              <a:t>-</a:t>
            </a:r>
            <a:endParaRPr lang="en-US" dirty="0">
              <a:solidFill>
                <a:srgbClr val="FFEB1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970433" y="6373953"/>
            <a:ext cx="935567" cy="365125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z="1100" smtClean="0">
                <a:solidFill>
                  <a:srgbClr val="FFFFFF"/>
                </a:solidFill>
              </a:rPr>
              <a:pPr/>
              <a:t>133</a:t>
            </a:fld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662829" y="2721428"/>
            <a:ext cx="297180" cy="3348884"/>
          </a:xfrm>
          <a:prstGeom prst="rect">
            <a:avLst/>
          </a:prstGeom>
          <a:solidFill>
            <a:srgbClr val="D34817">
              <a:alpha val="5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52944" y="2721428"/>
            <a:ext cx="208020" cy="3337996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5501" y="3925670"/>
            <a:ext cx="1707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FFCC"/>
                </a:solidFill>
              </a:rPr>
              <a:t>Mass range 1:</a:t>
            </a:r>
          </a:p>
          <a:p>
            <a:r>
              <a:rPr lang="en-US" b="1" dirty="0" smtClean="0">
                <a:solidFill>
                  <a:srgbClr val="66FFCC"/>
                </a:solidFill>
              </a:rPr>
              <a:t>5.5 – 8.8 </a:t>
            </a:r>
            <a:r>
              <a:rPr lang="en-US" b="1" dirty="0" err="1" smtClean="0">
                <a:solidFill>
                  <a:srgbClr val="66FFCC"/>
                </a:solidFill>
              </a:rPr>
              <a:t>GeV</a:t>
            </a:r>
            <a:endParaRPr lang="en-US" b="1" dirty="0">
              <a:solidFill>
                <a:srgbClr val="66FFC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49651" y="2895601"/>
            <a:ext cx="19552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FFCC"/>
                </a:solidFill>
              </a:rPr>
              <a:t>Mass range 2:</a:t>
            </a:r>
          </a:p>
          <a:p>
            <a:r>
              <a:rPr lang="en-US" b="1" dirty="0" smtClean="0">
                <a:solidFill>
                  <a:srgbClr val="66FFCC"/>
                </a:solidFill>
              </a:rPr>
              <a:t>11.5 – 14.0 </a:t>
            </a:r>
            <a:r>
              <a:rPr lang="en-US" b="1" dirty="0" err="1" smtClean="0">
                <a:solidFill>
                  <a:srgbClr val="66FFCC"/>
                </a:solidFill>
              </a:rPr>
              <a:t>GeV</a:t>
            </a:r>
            <a:endParaRPr lang="en-US" b="1" dirty="0">
              <a:solidFill>
                <a:srgbClr val="66FFCC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372757" y="3509274"/>
            <a:ext cx="271236" cy="115669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150724" y="4553681"/>
            <a:ext cx="280903" cy="152399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10000" contrast="21000"/>
          </a:blip>
          <a:srcRect t="14118"/>
          <a:stretch>
            <a:fillRect/>
          </a:stretch>
        </p:blipFill>
        <p:spPr bwMode="auto">
          <a:xfrm>
            <a:off x="315063" y="765551"/>
            <a:ext cx="9104000" cy="5581573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4614817" y="1714190"/>
            <a:ext cx="167788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800" b="1" dirty="0" err="1" smtClean="0">
                <a:solidFill>
                  <a:srgbClr val="000099"/>
                </a:solidFill>
              </a:rPr>
              <a:t>pseudoscalar</a:t>
            </a:r>
            <a:endParaRPr lang="en-US" sz="1800" b="1" dirty="0">
              <a:solidFill>
                <a:srgbClr val="000099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73873" y="4624038"/>
            <a:ext cx="1664072" cy="1289959"/>
          </a:xfrm>
          <a:prstGeom prst="rect">
            <a:avLst/>
          </a:prstGeom>
          <a:solidFill>
            <a:srgbClr val="000066"/>
          </a:solidFill>
          <a:ln w="25400">
            <a:solidFill>
              <a:srgbClr val="FFE311"/>
            </a:solidFill>
          </a:ln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1800" b="1" dirty="0" smtClean="0">
                <a:solidFill>
                  <a:srgbClr val="FFE311"/>
                </a:solidFill>
              </a:rPr>
              <a:t>Excellent </a:t>
            </a:r>
            <a:r>
              <a:rPr lang="en-US" b="1" dirty="0" smtClean="0">
                <a:solidFill>
                  <a:srgbClr val="FFE311"/>
                </a:solidFill>
                <a:latin typeface="Symbol" pitchFamily="18" charset="2"/>
              </a:rPr>
              <a:t>mm</a:t>
            </a:r>
            <a:r>
              <a:rPr lang="en-US" sz="1800" b="1" dirty="0" smtClean="0">
                <a:solidFill>
                  <a:srgbClr val="FFE311"/>
                </a:solidFill>
              </a:rPr>
              <a:t> mass </a:t>
            </a:r>
            <a:r>
              <a:rPr lang="en-US" sz="1800" b="1" dirty="0" err="1" smtClean="0">
                <a:solidFill>
                  <a:srgbClr val="FFE311"/>
                </a:solidFill>
              </a:rPr>
              <a:t>resoln</a:t>
            </a:r>
            <a:endParaRPr lang="en-US" sz="1800" b="1" dirty="0">
              <a:solidFill>
                <a:srgbClr val="FFE311"/>
              </a:solidFill>
            </a:endParaRPr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905" y="177985"/>
            <a:ext cx="523350" cy="52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818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8380" y="4204369"/>
            <a:ext cx="848960" cy="724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940712" y="5249317"/>
            <a:ext cx="1541825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 dirty="0" smtClean="0">
                <a:solidFill>
                  <a:srgbClr val="FFFFFF"/>
                </a:solidFill>
              </a:rPr>
              <a:t>|</a:t>
            </a:r>
            <a:r>
              <a:rPr lang="en-US" sz="1800" b="1" dirty="0" smtClean="0">
                <a:solidFill>
                  <a:srgbClr val="FFFFFF"/>
                </a:solidFill>
                <a:latin typeface="Symbol" pitchFamily="18" charset="2"/>
              </a:rPr>
              <a:t>h</a:t>
            </a:r>
            <a:r>
              <a:rPr lang="en-US" sz="1800" b="1" dirty="0" smtClean="0">
                <a:solidFill>
                  <a:srgbClr val="FFFFFF"/>
                </a:solidFill>
              </a:rPr>
              <a:t>| &lt; 1.1: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FFE311"/>
                </a:solidFill>
                <a:latin typeface="Symbol" pitchFamily="18" charset="2"/>
              </a:rPr>
              <a:t>s</a:t>
            </a:r>
            <a:r>
              <a:rPr lang="en-US" sz="1800" b="1" dirty="0" smtClean="0">
                <a:solidFill>
                  <a:srgbClr val="FFE311"/>
                </a:solidFill>
              </a:rPr>
              <a:t> </a:t>
            </a:r>
            <a:r>
              <a:rPr lang="en-US" sz="1800" b="1" dirty="0" smtClean="0">
                <a:solidFill>
                  <a:srgbClr val="FFE311"/>
                </a:solidFill>
                <a:sym typeface="Symbol"/>
              </a:rPr>
              <a:t> </a:t>
            </a:r>
            <a:r>
              <a:rPr lang="en-US" sz="1800" b="1" dirty="0" smtClean="0">
                <a:solidFill>
                  <a:srgbClr val="FFE311"/>
                </a:solidFill>
              </a:rPr>
              <a:t>67 </a:t>
            </a:r>
            <a:r>
              <a:rPr lang="en-US" sz="1800" b="1" dirty="0" err="1" smtClean="0">
                <a:solidFill>
                  <a:srgbClr val="FFE311"/>
                </a:solidFill>
              </a:rPr>
              <a:t>MeV</a:t>
            </a:r>
            <a:endParaRPr lang="en-US" sz="1800" b="1" dirty="0">
              <a:solidFill>
                <a:srgbClr val="FFE311"/>
              </a:solidFill>
            </a:endParaRPr>
          </a:p>
        </p:txBody>
      </p:sp>
      <p:pic>
        <p:nvPicPr>
          <p:cNvPr id="588186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6708" y="777240"/>
            <a:ext cx="5555931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8186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75937" y="806721"/>
            <a:ext cx="2197256" cy="149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lum bright="-13000" contrast="25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48" t="2791" b="1675"/>
          <a:stretch>
            <a:fillRect/>
          </a:stretch>
        </p:blipFill>
        <p:spPr>
          <a:xfrm>
            <a:off x="5897881" y="1070362"/>
            <a:ext cx="3916480" cy="2579147"/>
          </a:xfrm>
          <a:prstGeom prst="rect">
            <a:avLst/>
          </a:prstGeom>
          <a:ln w="25400">
            <a:solidFill>
              <a:srgbClr val="FFE31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lum bright="-13000" contrast="25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4" t="2770"/>
          <a:stretch>
            <a:fillRect/>
          </a:stretch>
        </p:blipFill>
        <p:spPr>
          <a:xfrm>
            <a:off x="5859780" y="3676858"/>
            <a:ext cx="3980218" cy="2701639"/>
          </a:xfrm>
          <a:prstGeom prst="rect">
            <a:avLst/>
          </a:prstGeom>
          <a:ln w="25400">
            <a:solidFill>
              <a:srgbClr val="FFE311"/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7790204" y="1553801"/>
            <a:ext cx="2082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 smtClean="0">
                <a:solidFill>
                  <a:srgbClr val="000066"/>
                </a:solidFill>
              </a:rPr>
              <a:t>Mass Range 1</a:t>
            </a:r>
          </a:p>
          <a:p>
            <a:pPr>
              <a:lnSpc>
                <a:spcPct val="90000"/>
              </a:lnSpc>
            </a:pPr>
            <a:r>
              <a:rPr lang="en-US" sz="2000" b="1" dirty="0" smtClean="0">
                <a:solidFill>
                  <a:srgbClr val="000066"/>
                </a:solidFill>
              </a:rPr>
              <a:t>5.5 – 8.8 </a:t>
            </a:r>
            <a:r>
              <a:rPr lang="en-US" sz="2000" b="1" dirty="0" err="1" smtClean="0">
                <a:solidFill>
                  <a:srgbClr val="000066"/>
                </a:solidFill>
              </a:rPr>
              <a:t>GeV</a:t>
            </a:r>
            <a:endParaRPr lang="en-US" sz="2000" b="1" dirty="0" smtClean="0">
              <a:solidFill>
                <a:srgbClr val="000066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45401" y="4435398"/>
            <a:ext cx="2087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66"/>
                </a:solidFill>
              </a:rPr>
              <a:t>Mass Range 2</a:t>
            </a:r>
          </a:p>
          <a:p>
            <a:r>
              <a:rPr lang="en-US" sz="2000" b="1" dirty="0" smtClean="0">
                <a:solidFill>
                  <a:srgbClr val="000066"/>
                </a:solidFill>
              </a:rPr>
              <a:t>11.5 – 14 </a:t>
            </a:r>
            <a:r>
              <a:rPr lang="en-US" sz="2000" b="1" dirty="0" err="1" smtClean="0">
                <a:solidFill>
                  <a:srgbClr val="000066"/>
                </a:solidFill>
              </a:rPr>
              <a:t>GeV</a:t>
            </a:r>
            <a:endParaRPr lang="en-US" sz="2000" b="1" dirty="0" smtClean="0">
              <a:solidFill>
                <a:srgbClr val="00006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90260" y="755784"/>
            <a:ext cx="3921670" cy="369332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</a:rPr>
              <a:t>Cross Section x BF Upper Limits</a:t>
            </a:r>
            <a:endParaRPr lang="en-US" sz="1800" b="1" dirty="0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921478" y="2061895"/>
            <a:ext cx="1013460" cy="46482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96552" y="3247619"/>
            <a:ext cx="1832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90033"/>
                </a:solidFill>
              </a:rPr>
              <a:t>[First time]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93793" y="772717"/>
            <a:ext cx="5615940" cy="369332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</a:rPr>
              <a:t>Add a Scalar Singlet to the MSSM Higgs Family</a:t>
            </a:r>
            <a:endParaRPr lang="en-US" sz="1800" b="1" dirty="0">
              <a:solidFill>
                <a:srgbClr val="FFFFFF"/>
              </a:solidFill>
            </a:endParaRPr>
          </a:p>
        </p:txBody>
      </p:sp>
      <p:sp>
        <p:nvSpPr>
          <p:cNvPr id="6400001" name="Rectangle 1"/>
          <p:cNvSpPr>
            <a:spLocks noChangeArrowheads="1"/>
          </p:cNvSpPr>
          <p:nvPr/>
        </p:nvSpPr>
        <p:spPr bwMode="auto">
          <a:xfrm>
            <a:off x="3407449" y="6392390"/>
            <a:ext cx="5867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arXiv:1206.6326 ; CMS-HIG-12-004 ; CERN-PH-EP-2012-176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054341" y="2127388"/>
            <a:ext cx="1516380" cy="270843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</a:ln>
        </p:spPr>
        <p:txBody>
          <a:bodyPr wrap="square" lIns="0" tIns="27432" rIns="0" bIns="27432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Limits of 2-6 </a:t>
            </a:r>
            <a:r>
              <a:rPr lang="en-US" sz="1400" b="1" dirty="0" err="1" smtClean="0">
                <a:solidFill>
                  <a:srgbClr val="FFFFFF"/>
                </a:solidFill>
              </a:rPr>
              <a:t>pb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72558" y="5083948"/>
            <a:ext cx="1876698" cy="270843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</a:ln>
        </p:spPr>
        <p:txBody>
          <a:bodyPr wrap="square" lIns="0" tIns="27432" rIns="0" bIns="27432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Limits of 1.5-2.5pb</a:t>
            </a:r>
            <a:endParaRPr lang="en-US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826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9797" name="Picture 5"/>
          <p:cNvPicPr>
            <a:picLocks noChangeAspect="1" noChangeArrowheads="1"/>
          </p:cNvPicPr>
          <p:nvPr/>
        </p:nvPicPr>
        <p:blipFill>
          <a:blip r:embed="rId3" cstate="print">
            <a:lum bright="-12000" contrast="22000"/>
          </a:blip>
          <a:srcRect t="958" r="1406"/>
          <a:stretch>
            <a:fillRect/>
          </a:stretch>
        </p:blipFill>
        <p:spPr bwMode="auto">
          <a:xfrm>
            <a:off x="5543607" y="1705233"/>
            <a:ext cx="4201529" cy="4308390"/>
          </a:xfrm>
          <a:prstGeom prst="rect">
            <a:avLst/>
          </a:prstGeom>
          <a:noFill/>
          <a:ln w="25400">
            <a:solidFill>
              <a:srgbClr val="FDE62B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655" y="140501"/>
            <a:ext cx="4709984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B11"/>
                </a:solidFill>
              </a:rPr>
              <a:t>Doubly Charged </a:t>
            </a:r>
            <a:br>
              <a:rPr lang="en-US" dirty="0" smtClean="0">
                <a:solidFill>
                  <a:srgbClr val="FFEB11"/>
                </a:solidFill>
              </a:rPr>
            </a:br>
            <a:r>
              <a:rPr lang="en-US" dirty="0" smtClean="0">
                <a:solidFill>
                  <a:srgbClr val="FFEB11"/>
                </a:solidFill>
              </a:rPr>
              <a:t>Higgs </a:t>
            </a:r>
            <a:r>
              <a:rPr lang="en-US" dirty="0" smtClean="0">
                <a:solidFill>
                  <a:srgbClr val="FFEB11"/>
                </a:solidFill>
                <a:latin typeface="Symbol" pitchFamily="18" charset="2"/>
              </a:rPr>
              <a:t>F</a:t>
            </a:r>
            <a:r>
              <a:rPr lang="en-US" baseline="30000" dirty="0" smtClean="0">
                <a:solidFill>
                  <a:srgbClr val="FFEB11"/>
                </a:solidFill>
              </a:rPr>
              <a:t>++</a:t>
            </a:r>
            <a:endParaRPr lang="en-US" dirty="0">
              <a:solidFill>
                <a:srgbClr val="FFEB11"/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188419" y="1312333"/>
            <a:ext cx="5339169" cy="5054600"/>
          </a:xfrm>
          <a:solidFill>
            <a:srgbClr val="000042"/>
          </a:solidFill>
          <a:ln w="25400">
            <a:solidFill>
              <a:srgbClr val="FFE311"/>
            </a:solidFill>
          </a:ln>
        </p:spPr>
        <p:txBody>
          <a:bodyPr lIns="0" rIns="0">
            <a:noAutofit/>
          </a:bodyPr>
          <a:lstStyle/>
          <a:p>
            <a:pPr>
              <a:spcBef>
                <a:spcPts val="0"/>
              </a:spcBef>
              <a:spcAft>
                <a:spcPts val="75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F08"/>
                </a:solidFill>
              </a:rPr>
              <a:t>Minimal Type II See-Saw </a:t>
            </a:r>
            <a:r>
              <a:rPr lang="en-US" sz="2200" dirty="0">
                <a:solidFill>
                  <a:srgbClr val="FFEF08"/>
                </a:solidFill>
              </a:rPr>
              <a:t>M</a:t>
            </a:r>
            <a:r>
              <a:rPr lang="en-US" sz="2200" dirty="0" smtClean="0">
                <a:solidFill>
                  <a:srgbClr val="FFEF08"/>
                </a:solidFill>
              </a:rPr>
              <a:t>odels</a:t>
            </a:r>
          </a:p>
          <a:p>
            <a:pPr marL="457200" lvl="1" indent="-228600">
              <a:lnSpc>
                <a:spcPct val="80000"/>
              </a:lnSpc>
              <a:spcBef>
                <a:spcPts val="0"/>
              </a:spcBef>
              <a:spcAft>
                <a:spcPts val="750"/>
              </a:spcAft>
              <a:buFont typeface="Wingdings" pitchFamily="2" charset="2"/>
              <a:buChar char="§"/>
            </a:pPr>
            <a:r>
              <a:rPr lang="en-US" sz="2000" b="1" dirty="0" smtClean="0"/>
              <a:t>An additional scalar field that is a triplet under SU(2)</a:t>
            </a:r>
            <a:r>
              <a:rPr lang="en-US" sz="2000" b="1" baseline="-25000" dirty="0" smtClean="0"/>
              <a:t>L</a:t>
            </a:r>
            <a:r>
              <a:rPr lang="en-US" sz="2000" b="1" dirty="0" smtClean="0"/>
              <a:t> ; </a:t>
            </a:r>
            <a:r>
              <a:rPr lang="en-US" sz="2100" b="1" dirty="0" smtClean="0">
                <a:solidFill>
                  <a:srgbClr val="FFEF08"/>
                </a:solidFill>
              </a:rPr>
              <a:t>motivated by </a:t>
            </a:r>
            <a:r>
              <a:rPr lang="en-US" b="1" dirty="0" smtClean="0">
                <a:solidFill>
                  <a:srgbClr val="FFEF08"/>
                </a:solidFill>
                <a:latin typeface="Symbol" pitchFamily="18" charset="2"/>
              </a:rPr>
              <a:t>n</a:t>
            </a:r>
            <a:r>
              <a:rPr lang="en-US" sz="2100" b="1" dirty="0" smtClean="0">
                <a:solidFill>
                  <a:srgbClr val="FFEF08"/>
                </a:solidFill>
              </a:rPr>
              <a:t> masses</a:t>
            </a:r>
          </a:p>
          <a:p>
            <a:pPr marL="457200" lvl="1" indent="-228600">
              <a:spcBef>
                <a:spcPts val="0"/>
              </a:spcBef>
              <a:spcAft>
                <a:spcPts val="750"/>
              </a:spcAft>
              <a:buFont typeface="Wingdings" pitchFamily="2" charset="2"/>
              <a:buChar char="§"/>
            </a:pPr>
            <a:r>
              <a:rPr lang="en-US" sz="2100" b="1" dirty="0" smtClean="0"/>
              <a:t>New Higgs-like particles: </a:t>
            </a:r>
            <a:r>
              <a:rPr lang="en-US" b="1" dirty="0" smtClean="0">
                <a:solidFill>
                  <a:srgbClr val="FFEF08"/>
                </a:solidFill>
                <a:latin typeface="Symbol" pitchFamily="18" charset="2"/>
              </a:rPr>
              <a:t>F</a:t>
            </a:r>
            <a:r>
              <a:rPr lang="en-US" b="1" baseline="30000" dirty="0" smtClean="0">
                <a:solidFill>
                  <a:srgbClr val="FFEF08"/>
                </a:solidFill>
              </a:rPr>
              <a:t>++</a:t>
            </a:r>
            <a:r>
              <a:rPr lang="en-US" b="1" dirty="0" smtClean="0">
                <a:solidFill>
                  <a:srgbClr val="FFEF08"/>
                </a:solidFill>
              </a:rPr>
              <a:t>, </a:t>
            </a:r>
            <a:r>
              <a:rPr lang="en-US" b="1" dirty="0" smtClean="0">
                <a:solidFill>
                  <a:srgbClr val="FFEF08"/>
                </a:solidFill>
                <a:latin typeface="Symbol" pitchFamily="18" charset="2"/>
              </a:rPr>
              <a:t>F</a:t>
            </a:r>
            <a:r>
              <a:rPr lang="en-US" b="1" baseline="30000" dirty="0" smtClean="0">
                <a:solidFill>
                  <a:srgbClr val="FFEF08"/>
                </a:solidFill>
              </a:rPr>
              <a:t>+</a:t>
            </a:r>
            <a:r>
              <a:rPr lang="en-US" b="1" dirty="0" smtClean="0">
                <a:solidFill>
                  <a:srgbClr val="FFEF08"/>
                </a:solidFill>
              </a:rPr>
              <a:t>, </a:t>
            </a:r>
            <a:r>
              <a:rPr lang="en-US" b="1" dirty="0" smtClean="0">
                <a:solidFill>
                  <a:srgbClr val="FFEF08"/>
                </a:solidFill>
                <a:latin typeface="Symbol" pitchFamily="18" charset="2"/>
              </a:rPr>
              <a:t>F</a:t>
            </a:r>
            <a:r>
              <a:rPr lang="en-US" b="1" baseline="30000" dirty="0" smtClean="0">
                <a:solidFill>
                  <a:srgbClr val="FFEF08"/>
                </a:solidFill>
              </a:rPr>
              <a:t>0</a:t>
            </a:r>
            <a:endParaRPr lang="en-US" sz="2000" b="1" baseline="30000" dirty="0" smtClean="0">
              <a:solidFill>
                <a:srgbClr val="FFEF08"/>
              </a:solidFill>
            </a:endParaRPr>
          </a:p>
          <a:p>
            <a:pPr marL="457200" lvl="1" indent="-228600">
              <a:spcBef>
                <a:spcPts val="0"/>
              </a:spcBef>
              <a:spcAft>
                <a:spcPts val="75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F08"/>
                </a:solidFill>
              </a:rPr>
              <a:t>If observed would open a new window </a:t>
            </a:r>
            <a:br>
              <a:rPr lang="en-US" sz="2000" b="1" dirty="0" smtClean="0">
                <a:solidFill>
                  <a:srgbClr val="FFEF08"/>
                </a:solidFill>
              </a:rPr>
            </a:br>
            <a:r>
              <a:rPr lang="en-US" sz="2000" b="1" dirty="0" smtClean="0">
                <a:solidFill>
                  <a:srgbClr val="FFEF08"/>
                </a:solidFill>
              </a:rPr>
              <a:t>on neutrino physics at the LHC</a:t>
            </a:r>
          </a:p>
          <a:p>
            <a:pPr>
              <a:spcBef>
                <a:spcPts val="0"/>
              </a:spcBef>
              <a:spcAft>
                <a:spcPts val="75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F08"/>
                </a:solidFill>
              </a:rPr>
              <a:t>CMS search for </a:t>
            </a:r>
            <a:r>
              <a:rPr lang="en-US" sz="2400" dirty="0" smtClean="0">
                <a:solidFill>
                  <a:srgbClr val="FFEF08"/>
                </a:solidFill>
                <a:latin typeface="Symbol" pitchFamily="18" charset="2"/>
              </a:rPr>
              <a:t>F</a:t>
            </a:r>
            <a:r>
              <a:rPr lang="en-US" sz="2400" baseline="24000" dirty="0" smtClean="0">
                <a:solidFill>
                  <a:srgbClr val="FFEF08"/>
                </a:solidFill>
              </a:rPr>
              <a:t>++</a:t>
            </a:r>
            <a:r>
              <a:rPr lang="en-US" sz="2400" dirty="0" smtClean="0">
                <a:solidFill>
                  <a:srgbClr val="FFEF08"/>
                </a:solidFill>
              </a:rPr>
              <a:t> </a:t>
            </a:r>
            <a:r>
              <a:rPr lang="en-US" sz="2200" dirty="0" smtClean="0">
                <a:solidFill>
                  <a:srgbClr val="FFEF08"/>
                </a:solidFill>
              </a:rPr>
              <a:t>and</a:t>
            </a:r>
            <a:r>
              <a:rPr lang="en-US" sz="2400" dirty="0" smtClean="0">
                <a:solidFill>
                  <a:srgbClr val="FFEF08"/>
                </a:solidFill>
              </a:rPr>
              <a:t> </a:t>
            </a:r>
            <a:r>
              <a:rPr lang="en-US" sz="2400" dirty="0" smtClean="0">
                <a:solidFill>
                  <a:srgbClr val="FFEF08"/>
                </a:solidFill>
                <a:latin typeface="Symbol" pitchFamily="18" charset="2"/>
              </a:rPr>
              <a:t>F</a:t>
            </a:r>
            <a:r>
              <a:rPr lang="en-US" sz="2400" baseline="24000" dirty="0" smtClean="0">
                <a:solidFill>
                  <a:srgbClr val="FFEF08"/>
                </a:solidFill>
              </a:rPr>
              <a:t>+</a:t>
            </a:r>
            <a:endParaRPr lang="en-US" sz="2200" baseline="24000" dirty="0" smtClean="0">
              <a:solidFill>
                <a:srgbClr val="FFEF08"/>
              </a:solidFill>
            </a:endParaRPr>
          </a:p>
          <a:p>
            <a:pPr marL="457200" lvl="1" indent="-228600">
              <a:spcBef>
                <a:spcPts val="0"/>
              </a:spcBef>
              <a:spcAft>
                <a:spcPts val="750"/>
              </a:spcAft>
              <a:buFont typeface="Wingdings" pitchFamily="2" charset="2"/>
              <a:buChar char="§"/>
            </a:pPr>
            <a:r>
              <a:rPr lang="en-US" sz="2000" b="1" dirty="0" smtClean="0"/>
              <a:t>Produced in pairs, </a:t>
            </a:r>
            <a:r>
              <a:rPr lang="en-US" sz="2000" b="1" dirty="0" smtClean="0">
                <a:solidFill>
                  <a:srgbClr val="FFEF08"/>
                </a:solidFill>
              </a:rPr>
              <a:t>or in association </a:t>
            </a:r>
            <a:br>
              <a:rPr lang="en-US" sz="2000" b="1" dirty="0" smtClean="0">
                <a:solidFill>
                  <a:srgbClr val="FFEF08"/>
                </a:solidFill>
              </a:rPr>
            </a:br>
            <a:r>
              <a:rPr lang="en-US" sz="2000" b="1" dirty="0" smtClean="0">
                <a:solidFill>
                  <a:srgbClr val="FFEF08"/>
                </a:solidFill>
              </a:rPr>
              <a:t>with singly charged Higgs (first time)</a:t>
            </a:r>
          </a:p>
          <a:p>
            <a:pPr marL="457200" lvl="1" indent="-228600">
              <a:spcBef>
                <a:spcPts val="0"/>
              </a:spcBef>
              <a:spcAft>
                <a:spcPts val="750"/>
              </a:spcAft>
              <a:buFont typeface="Wingdings" pitchFamily="2" charset="2"/>
              <a:buChar char="§"/>
            </a:pPr>
            <a:r>
              <a:rPr lang="en-US" sz="2100" b="1" dirty="0" smtClean="0"/>
              <a:t>Unique experimental signatures</a:t>
            </a:r>
          </a:p>
          <a:p>
            <a:pPr marL="457200" lvl="1" indent="-228600">
              <a:spcBef>
                <a:spcPts val="0"/>
              </a:spcBef>
              <a:spcAft>
                <a:spcPts val="750"/>
              </a:spcAft>
              <a:buFont typeface="Wingdings" pitchFamily="2" charset="2"/>
              <a:buChar char="§"/>
            </a:pPr>
            <a:endParaRPr lang="en-US" sz="2100" b="1" dirty="0" smtClean="0"/>
          </a:p>
          <a:p>
            <a:pPr marL="457200" lvl="1" indent="-228600">
              <a:spcBef>
                <a:spcPts val="0"/>
              </a:spcBef>
              <a:spcAft>
                <a:spcPts val="750"/>
              </a:spcAft>
              <a:buFont typeface="Wingdings" pitchFamily="2" charset="2"/>
              <a:buChar char="§"/>
            </a:pPr>
            <a:r>
              <a:rPr lang="en-US" sz="2100" b="1" dirty="0" smtClean="0"/>
              <a:t>Search in 7 </a:t>
            </a:r>
            <a:r>
              <a:rPr lang="en-US" sz="2100" b="1" dirty="0" err="1" smtClean="0"/>
              <a:t>TeV</a:t>
            </a:r>
            <a:r>
              <a:rPr lang="en-US" sz="2100" b="1" dirty="0" smtClean="0"/>
              <a:t> data using </a:t>
            </a:r>
            <a:r>
              <a:rPr lang="en-US" sz="2100" b="1" dirty="0" smtClean="0">
                <a:solidFill>
                  <a:srgbClr val="FFEF08"/>
                </a:solidFill>
              </a:rPr>
              <a:t>same-sign lepton combinations of all flavors</a:t>
            </a:r>
          </a:p>
        </p:txBody>
      </p:sp>
      <p:pic>
        <p:nvPicPr>
          <p:cNvPr id="7" name="Picture 8" descr="production_associated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812" y="156520"/>
            <a:ext cx="1694986" cy="1159860"/>
          </a:xfrm>
          <a:prstGeom prst="rect">
            <a:avLst/>
          </a:prstGeom>
          <a:noFill/>
          <a:ln w="25400">
            <a:solidFill>
              <a:srgbClr val="FFE31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production_pair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194" y="164757"/>
            <a:ext cx="1713777" cy="1120346"/>
          </a:xfrm>
          <a:prstGeom prst="rect">
            <a:avLst/>
          </a:prstGeom>
          <a:noFill/>
          <a:ln w="25400">
            <a:solidFill>
              <a:srgbClr val="FFE31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266763" y="1058340"/>
            <a:ext cx="537633" cy="365125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z="1200" smtClean="0">
                <a:solidFill>
                  <a:srgbClr val="FFFFFF"/>
                </a:solidFill>
              </a:rPr>
              <a:pPr/>
              <a:t>134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32174" y="6026776"/>
            <a:ext cx="4629894" cy="369332"/>
          </a:xfrm>
          <a:prstGeom prst="rect">
            <a:avLst/>
          </a:prstGeom>
          <a:solidFill>
            <a:srgbClr val="000042"/>
          </a:solidFill>
          <a:ln w="25400">
            <a:solidFill>
              <a:srgbClr val="FFE31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FFFF"/>
                </a:solidFill>
                <a:latin typeface="Symbol" pitchFamily="18" charset="2"/>
              </a:rPr>
              <a:t>F</a:t>
            </a:r>
            <a:r>
              <a:rPr lang="en-US" sz="1800" b="1" baseline="30000" dirty="0">
                <a:solidFill>
                  <a:srgbClr val="FFFFFF"/>
                </a:solidFill>
              </a:rPr>
              <a:t>++</a:t>
            </a:r>
            <a:r>
              <a:rPr lang="en-US" sz="1800" b="1" dirty="0">
                <a:solidFill>
                  <a:srgbClr val="FFFFFF"/>
                </a:solidFill>
              </a:rPr>
              <a:t> and </a:t>
            </a:r>
            <a:r>
              <a:rPr lang="en-US" sz="1800" b="1" dirty="0">
                <a:solidFill>
                  <a:srgbClr val="FFFFFF"/>
                </a:solidFill>
                <a:latin typeface="Symbol" pitchFamily="18" charset="2"/>
              </a:rPr>
              <a:t>F</a:t>
            </a:r>
            <a:r>
              <a:rPr lang="en-US" sz="1800" b="1" baseline="30000" dirty="0">
                <a:solidFill>
                  <a:srgbClr val="FFFFFF"/>
                </a:solidFill>
              </a:rPr>
              <a:t>+</a:t>
            </a:r>
            <a:r>
              <a:rPr lang="en-US" sz="1800" b="1" dirty="0">
                <a:solidFill>
                  <a:srgbClr val="FFFFFF"/>
                </a:solidFill>
              </a:rPr>
              <a:t> </a:t>
            </a:r>
            <a:r>
              <a:rPr lang="en-US" sz="1800" b="1" dirty="0" smtClean="0">
                <a:solidFill>
                  <a:srgbClr val="FFFFFF"/>
                </a:solidFill>
              </a:rPr>
              <a:t>masses assumed degenerate</a:t>
            </a:r>
            <a:endParaRPr lang="en-US" sz="1800" b="1" dirty="0">
              <a:solidFill>
                <a:srgbClr val="FFFFFF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948" y="382172"/>
            <a:ext cx="745292" cy="74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5506536" y="1302147"/>
            <a:ext cx="4238599" cy="369332"/>
          </a:xfrm>
          <a:prstGeom prst="rect">
            <a:avLst/>
          </a:prstGeom>
          <a:solidFill>
            <a:srgbClr val="000042"/>
          </a:solidFill>
          <a:ln w="25400">
            <a:solidFill>
              <a:srgbClr val="FFE31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</a:rPr>
              <a:t>7 </a:t>
            </a:r>
            <a:r>
              <a:rPr lang="en-US" sz="1800" b="1" dirty="0" err="1" smtClean="0">
                <a:solidFill>
                  <a:srgbClr val="FFFFFF"/>
                </a:solidFill>
              </a:rPr>
              <a:t>TeV</a:t>
            </a:r>
            <a:r>
              <a:rPr lang="en-US" sz="1800" b="1" dirty="0" smtClean="0">
                <a:solidFill>
                  <a:srgbClr val="FFFFFF"/>
                </a:solidFill>
              </a:rPr>
              <a:t> CMS Results: 0.036, 1, 4.9/</a:t>
            </a:r>
            <a:r>
              <a:rPr lang="en-US" sz="1800" b="1" dirty="0" err="1" smtClean="0">
                <a:solidFill>
                  <a:srgbClr val="FFFFFF"/>
                </a:solidFill>
              </a:rPr>
              <a:t>fb</a:t>
            </a:r>
            <a:endParaRPr lang="en-US" sz="1800" b="1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8161" y="5136630"/>
            <a:ext cx="2701994" cy="465100"/>
          </a:xfrm>
          <a:prstGeom prst="rect">
            <a:avLst/>
          </a:prstGeom>
          <a:solidFill>
            <a:schemeClr val="tx1"/>
          </a:solidFill>
          <a:ln w="25400">
            <a:solidFill>
              <a:srgbClr val="FFE311"/>
            </a:solidFill>
          </a:ln>
        </p:spPr>
        <p:txBody>
          <a:bodyPr wrap="square" lIns="0" rIns="0" rtlCol="0">
            <a:noAutofit/>
          </a:bodyPr>
          <a:lstStyle/>
          <a:p>
            <a:r>
              <a:rPr lang="en-US" sz="2200" b="1" dirty="0" smtClean="0">
                <a:solidFill>
                  <a:srgbClr val="002060"/>
                </a:solidFill>
                <a:latin typeface="Arial"/>
                <a:cs typeface="Arial"/>
              </a:rPr>
              <a:t>ℓℓℓℓ, </a:t>
            </a:r>
            <a:r>
              <a:rPr lang="en-US" sz="2200" b="1" dirty="0" err="1" smtClean="0">
                <a:solidFill>
                  <a:srgbClr val="002060"/>
                </a:solidFill>
                <a:latin typeface="Arial"/>
                <a:cs typeface="Arial"/>
              </a:rPr>
              <a:t>ℓℓℓ</a:t>
            </a:r>
            <a:r>
              <a:rPr lang="en-US" sz="2200" b="1" dirty="0" err="1" smtClean="0">
                <a:solidFill>
                  <a:srgbClr val="002060"/>
                </a:solidFill>
                <a:latin typeface="Symbol" pitchFamily="18" charset="2"/>
                <a:cs typeface="Arial"/>
              </a:rPr>
              <a:t>t</a:t>
            </a:r>
            <a:r>
              <a:rPr lang="en-US" sz="2200" b="1" baseline="-25000" dirty="0" err="1" smtClean="0">
                <a:solidFill>
                  <a:srgbClr val="002060"/>
                </a:solidFill>
                <a:latin typeface="Arial"/>
                <a:cs typeface="Arial"/>
              </a:rPr>
              <a:t>h</a:t>
            </a:r>
            <a:r>
              <a:rPr lang="en-US" sz="2200" b="1" dirty="0" err="1" smtClean="0">
                <a:solidFill>
                  <a:srgbClr val="002060"/>
                </a:solidFill>
                <a:latin typeface="Arial"/>
                <a:cs typeface="Arial"/>
              </a:rPr>
              <a:t>,ℓℓ</a:t>
            </a:r>
            <a:r>
              <a:rPr lang="en-US" sz="2200" b="1" dirty="0" err="1" smtClean="0">
                <a:solidFill>
                  <a:srgbClr val="002060"/>
                </a:solidFill>
                <a:latin typeface="Symbol" pitchFamily="18" charset="2"/>
                <a:cs typeface="Arial"/>
              </a:rPr>
              <a:t>t</a:t>
            </a:r>
            <a:r>
              <a:rPr lang="en-US" sz="2200" b="1" baseline="-25000" dirty="0" err="1" smtClean="0">
                <a:solidFill>
                  <a:srgbClr val="002060"/>
                </a:solidFill>
                <a:latin typeface="Arial"/>
                <a:cs typeface="Arial"/>
              </a:rPr>
              <a:t>h</a:t>
            </a:r>
            <a:r>
              <a:rPr lang="en-US" sz="2200" b="1" dirty="0" err="1" smtClean="0">
                <a:solidFill>
                  <a:srgbClr val="002060"/>
                </a:solidFill>
                <a:latin typeface="Symbol" pitchFamily="18" charset="2"/>
                <a:cs typeface="Arial"/>
              </a:rPr>
              <a:t>t</a:t>
            </a:r>
            <a:r>
              <a:rPr lang="en-US" sz="2200" b="1" baseline="-25000" dirty="0" err="1" smtClean="0">
                <a:solidFill>
                  <a:srgbClr val="002060"/>
                </a:solidFill>
                <a:latin typeface="Arial"/>
                <a:cs typeface="Arial"/>
              </a:rPr>
              <a:t>h</a:t>
            </a:r>
            <a:endParaRPr lang="en-US" sz="22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2706" y="5139720"/>
            <a:ext cx="1634707" cy="461665"/>
          </a:xfrm>
          <a:prstGeom prst="rect">
            <a:avLst/>
          </a:prstGeom>
          <a:solidFill>
            <a:schemeClr val="tx1"/>
          </a:solidFill>
          <a:ln w="25400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  <a:latin typeface="Arial"/>
                <a:cs typeface="Arial"/>
              </a:rPr>
              <a:t>ℓℓℓ</a:t>
            </a:r>
            <a:r>
              <a:rPr lang="en-US" b="1" dirty="0" smtClean="0">
                <a:solidFill>
                  <a:srgbClr val="002060"/>
                </a:solidFill>
                <a:latin typeface="Arial"/>
                <a:cs typeface="Arial"/>
              </a:rPr>
              <a:t>, </a:t>
            </a:r>
            <a:r>
              <a:rPr lang="en-US" b="1" dirty="0" err="1" smtClean="0">
                <a:solidFill>
                  <a:srgbClr val="002060"/>
                </a:solidFill>
                <a:latin typeface="Arial"/>
                <a:cs typeface="Arial"/>
              </a:rPr>
              <a:t>ℓℓ</a:t>
            </a:r>
            <a:r>
              <a:rPr lang="en-US" b="1" dirty="0" err="1" smtClean="0">
                <a:solidFill>
                  <a:srgbClr val="002060"/>
                </a:solidFill>
                <a:latin typeface="Symbol" pitchFamily="18" charset="2"/>
                <a:cs typeface="Arial"/>
              </a:rPr>
              <a:t>t</a:t>
            </a:r>
            <a:r>
              <a:rPr lang="en-US" b="1" baseline="-25000" dirty="0" err="1" smtClean="0">
                <a:solidFill>
                  <a:srgbClr val="002060"/>
                </a:solidFill>
                <a:latin typeface="Arial"/>
                <a:cs typeface="Arial"/>
              </a:rPr>
              <a:t>h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049794" name="AutoShape 2" descr="imap://newman@mail-ul.caltech.edu:993/fetch%3EUID%3E.INBOX%3E371587?part=1.2.2&amp;filename=punchline.png"/>
          <p:cNvSpPr>
            <a:spLocks noChangeAspect="1" noChangeArrowheads="1"/>
          </p:cNvSpPr>
          <p:nvPr/>
        </p:nvSpPr>
        <p:spPr bwMode="auto">
          <a:xfrm>
            <a:off x="155575" y="-2332038"/>
            <a:ext cx="9734550" cy="486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049796" name="AutoShape 4" descr="imap://newman@mail-ul.caltech.edu:993/fetch%3EUID%3E.INBOX%3E371587?part=1.2.2&amp;filename=punchline.png"/>
          <p:cNvSpPr>
            <a:spLocks noChangeAspect="1" noChangeArrowheads="1"/>
          </p:cNvSpPr>
          <p:nvPr/>
        </p:nvSpPr>
        <p:spPr bwMode="auto">
          <a:xfrm>
            <a:off x="155575" y="-2332038"/>
            <a:ext cx="9734550" cy="486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6049798" name="Picture 6"/>
          <p:cNvPicPr>
            <a:picLocks noChangeAspect="1" noChangeArrowheads="1"/>
          </p:cNvPicPr>
          <p:nvPr/>
        </p:nvPicPr>
        <p:blipFill>
          <a:blip r:embed="rId7" cstate="print">
            <a:lum bright="-20000" contrast="36000"/>
          </a:blip>
          <a:srcRect/>
          <a:stretch>
            <a:fillRect/>
          </a:stretch>
        </p:blipFill>
        <p:spPr bwMode="auto">
          <a:xfrm>
            <a:off x="4959179" y="98854"/>
            <a:ext cx="1812325" cy="1188079"/>
          </a:xfrm>
          <a:prstGeom prst="rect">
            <a:avLst/>
          </a:prstGeom>
          <a:noFill/>
          <a:ln w="25400">
            <a:solidFill>
              <a:srgbClr val="FDE62B"/>
            </a:solidFill>
            <a:miter lim="800000"/>
            <a:headEnd/>
            <a:tailEnd/>
          </a:ln>
        </p:spPr>
      </p:pic>
      <p:pic>
        <p:nvPicPr>
          <p:cNvPr id="6049799" name="Picture 7"/>
          <p:cNvPicPr>
            <a:picLocks noChangeAspect="1" noChangeArrowheads="1"/>
          </p:cNvPicPr>
          <p:nvPr/>
        </p:nvPicPr>
        <p:blipFill>
          <a:blip r:embed="rId8" cstate="print">
            <a:lum bright="-20000" contrast="36000"/>
          </a:blip>
          <a:srcRect/>
          <a:stretch>
            <a:fillRect/>
          </a:stretch>
        </p:blipFill>
        <p:spPr bwMode="auto">
          <a:xfrm>
            <a:off x="6812692" y="98854"/>
            <a:ext cx="1729946" cy="1196545"/>
          </a:xfrm>
          <a:prstGeom prst="rect">
            <a:avLst/>
          </a:prstGeom>
          <a:noFill/>
          <a:ln w="25400">
            <a:solidFill>
              <a:srgbClr val="FDE62B"/>
            </a:solidFill>
            <a:miter lim="800000"/>
            <a:headEnd/>
            <a:tailEnd/>
          </a:ln>
        </p:spPr>
      </p:pic>
      <p:pic>
        <p:nvPicPr>
          <p:cNvPr id="6394883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30193" y="4436533"/>
            <a:ext cx="1047207" cy="1193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94884" name="Rectangle 4"/>
          <p:cNvSpPr>
            <a:spLocks noChangeArrowheads="1"/>
          </p:cNvSpPr>
          <p:nvPr/>
        </p:nvSpPr>
        <p:spPr bwMode="auto">
          <a:xfrm>
            <a:off x="3962400" y="6400913"/>
            <a:ext cx="59181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arXiv:1207.2666 ; CMS-HIG-12-005 ; CERN-PH-EP-2012-169 </a:t>
            </a:r>
          </a:p>
        </p:txBody>
      </p:sp>
      <p:sp>
        <p:nvSpPr>
          <p:cNvPr id="19" name="Left Brace 18"/>
          <p:cNvSpPr/>
          <p:nvPr/>
        </p:nvSpPr>
        <p:spPr bwMode="auto">
          <a:xfrm rot="10800000">
            <a:off x="8325533" y="4075619"/>
            <a:ext cx="357051" cy="1741707"/>
          </a:xfrm>
          <a:prstGeom prst="leftBrace">
            <a:avLst/>
          </a:prstGeom>
          <a:noFill/>
          <a:ln w="2540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607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72457" y="333830"/>
            <a:ext cx="7794172" cy="566058"/>
          </a:xfrm>
        </p:spPr>
        <p:txBody>
          <a:bodyPr/>
          <a:lstStyle/>
          <a:p>
            <a:pPr algn="ctr"/>
            <a:r>
              <a:rPr lang="en-US" dirty="0" smtClean="0"/>
              <a:t>CMS Upgrade Program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5" y="304799"/>
            <a:ext cx="849297" cy="84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13698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4000"/>
          </a:blip>
          <a:srcRect l="1479"/>
          <a:stretch>
            <a:fillRect/>
          </a:stretch>
        </p:blipFill>
        <p:spPr bwMode="auto">
          <a:xfrm>
            <a:off x="4584588" y="2802397"/>
            <a:ext cx="4988516" cy="2729821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813699" name="Picture 3"/>
          <p:cNvPicPr>
            <a:picLocks noChangeAspect="1" noChangeArrowheads="1"/>
          </p:cNvPicPr>
          <p:nvPr/>
        </p:nvPicPr>
        <p:blipFill>
          <a:blip r:embed="rId4" cstate="print">
            <a:lum bright="-10000" contrast="24000"/>
          </a:blip>
          <a:srcRect l="653" t="4444" r="10446"/>
          <a:stretch>
            <a:fillRect/>
          </a:stretch>
        </p:blipFill>
        <p:spPr bwMode="auto">
          <a:xfrm>
            <a:off x="160563" y="1273054"/>
            <a:ext cx="9384719" cy="1496460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813700" name="Picture 4"/>
          <p:cNvPicPr>
            <a:picLocks noChangeAspect="1" noChangeArrowheads="1"/>
          </p:cNvPicPr>
          <p:nvPr/>
        </p:nvPicPr>
        <p:blipFill>
          <a:blip r:embed="rId5" cstate="print">
            <a:lum bright="-10000" contrast="24000"/>
          </a:blip>
          <a:srcRect r="7595"/>
          <a:stretch>
            <a:fillRect/>
          </a:stretch>
        </p:blipFill>
        <p:spPr bwMode="auto">
          <a:xfrm>
            <a:off x="138145" y="2764500"/>
            <a:ext cx="4416721" cy="1823849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813701" name="Picture 5"/>
          <p:cNvPicPr>
            <a:picLocks noChangeAspect="1" noChangeArrowheads="1"/>
          </p:cNvPicPr>
          <p:nvPr/>
        </p:nvPicPr>
        <p:blipFill>
          <a:blip r:embed="rId6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147325" y="4624626"/>
            <a:ext cx="4411516" cy="1791388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561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05385" y="105255"/>
            <a:ext cx="8230749" cy="117753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F08"/>
                </a:solidFill>
              </a:rPr>
              <a:t>CMS Phase 1: </a:t>
            </a:r>
            <a:r>
              <a:rPr lang="en-US" sz="2600" dirty="0" smtClean="0">
                <a:solidFill>
                  <a:schemeClr val="tx1"/>
                </a:solidFill>
              </a:rPr>
              <a:t>Projected Precision of Higgs </a:t>
            </a:r>
            <a:r>
              <a:rPr lang="en-US" sz="2400" dirty="0" smtClean="0">
                <a:solidFill>
                  <a:schemeClr val="tx1"/>
                </a:solidFill>
              </a:rPr>
              <a:t>Signal Strength Measurements with </a:t>
            </a:r>
            <a:r>
              <a:rPr lang="en-US" sz="2400" dirty="0" smtClean="0">
                <a:solidFill>
                  <a:srgbClr val="FFEF08"/>
                </a:solidFill>
              </a:rPr>
              <a:t>300 fb</a:t>
            </a:r>
            <a:r>
              <a:rPr lang="en-US" sz="2400" baseline="30000" dirty="0" smtClean="0">
                <a:solidFill>
                  <a:srgbClr val="FFEF08"/>
                </a:solidFill>
              </a:rPr>
              <a:t>-1 </a:t>
            </a:r>
            <a:r>
              <a:rPr lang="en-US" sz="2400" dirty="0" smtClean="0">
                <a:solidFill>
                  <a:schemeClr val="tx1"/>
                </a:solidFill>
              </a:rPr>
              <a:t>at 14 </a:t>
            </a:r>
            <a:r>
              <a:rPr lang="en-US" sz="2400" dirty="0" err="1" smtClean="0">
                <a:solidFill>
                  <a:schemeClr val="tx1"/>
                </a:solidFill>
              </a:rPr>
              <a:t>TeV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048" y="515309"/>
            <a:ext cx="484611" cy="48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42919" y="1289367"/>
            <a:ext cx="3394462" cy="5164058"/>
          </a:xfrm>
          <a:solidFill>
            <a:srgbClr val="000028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endParaRPr lang="en-US" sz="105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smtClean="0">
                <a:solidFill>
                  <a:schemeClr val="tx1"/>
                </a:solidFill>
              </a:rPr>
              <a:t>Detector and trigger performance assumed to be </a:t>
            </a:r>
            <a:br>
              <a:rPr lang="en-US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rgbClr val="FFEF08"/>
                </a:solidFill>
              </a:rPr>
              <a:t>the same as the current detector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smtClean="0">
                <a:solidFill>
                  <a:schemeClr val="tx1"/>
                </a:solidFill>
              </a:rPr>
              <a:t>Assume the </a:t>
            </a:r>
            <a:r>
              <a:rPr lang="en-US" sz="2200" dirty="0" smtClean="0">
                <a:solidFill>
                  <a:srgbClr val="FFEF08"/>
                </a:solidFill>
              </a:rPr>
              <a:t>same </a:t>
            </a:r>
            <a:r>
              <a:rPr lang="en-US" sz="2200" dirty="0" err="1" smtClean="0">
                <a:solidFill>
                  <a:srgbClr val="FFEF08"/>
                </a:solidFill>
              </a:rPr>
              <a:t>systematics</a:t>
            </a:r>
            <a:r>
              <a:rPr lang="en-US" sz="2200" dirty="0" smtClean="0">
                <a:solidFill>
                  <a:srgbClr val="FFEF08"/>
                </a:solidFill>
              </a:rPr>
              <a:t> as in </a:t>
            </a:r>
            <a:br>
              <a:rPr lang="en-US" sz="2200" dirty="0" smtClean="0">
                <a:solidFill>
                  <a:srgbClr val="FFEF08"/>
                </a:solidFill>
              </a:rPr>
            </a:br>
            <a:r>
              <a:rPr lang="en-US" sz="2200" dirty="0" smtClean="0">
                <a:solidFill>
                  <a:srgbClr val="FFEF08"/>
                </a:solidFill>
              </a:rPr>
              <a:t>the 2012 analysis </a:t>
            </a:r>
            <a:r>
              <a:rPr lang="en-US" sz="2200" dirty="0" smtClean="0">
                <a:solidFill>
                  <a:srgbClr val="00FF00"/>
                </a:solidFill>
              </a:rPr>
              <a:t>(Scenario 1)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400" dirty="0" smtClean="0">
                <a:solidFill>
                  <a:srgbClr val="FFEF08"/>
                </a:solidFill>
              </a:rPr>
              <a:t>Result: </a:t>
            </a:r>
            <a:r>
              <a:rPr lang="en-US" sz="2400" dirty="0" smtClean="0">
                <a:solidFill>
                  <a:schemeClr val="tx1"/>
                </a:solidFill>
              </a:rPr>
              <a:t>Precision expected per channel is typically </a:t>
            </a:r>
            <a:r>
              <a:rPr lang="en-US" sz="2400" dirty="0" smtClean="0">
                <a:solidFill>
                  <a:srgbClr val="FFEF08"/>
                </a:solidFill>
              </a:rPr>
              <a:t>10-15% with 300 fb</a:t>
            </a:r>
            <a:r>
              <a:rPr lang="en-US" baseline="30000" dirty="0" smtClean="0">
                <a:solidFill>
                  <a:srgbClr val="FFEF08"/>
                </a:solidFill>
              </a:rPr>
              <a:t>-1</a:t>
            </a:r>
            <a:endParaRPr lang="en-US" sz="2400" b="1" i="1" baseline="30000" dirty="0">
              <a:solidFill>
                <a:srgbClr val="FFEF08"/>
              </a:solidFill>
            </a:endParaRPr>
          </a:p>
        </p:txBody>
      </p:sp>
      <p:pic>
        <p:nvPicPr>
          <p:cNvPr id="6815746" name="Picture 2"/>
          <p:cNvPicPr>
            <a:picLocks noChangeAspect="1" noChangeArrowheads="1"/>
          </p:cNvPicPr>
          <p:nvPr/>
        </p:nvPicPr>
        <p:blipFill>
          <a:blip r:embed="rId3" cstate="print">
            <a:lum bright="-11000" contrast="20000"/>
          </a:blip>
          <a:srcRect/>
          <a:stretch>
            <a:fillRect/>
          </a:stretch>
        </p:blipFill>
        <p:spPr bwMode="auto">
          <a:xfrm>
            <a:off x="203063" y="1282791"/>
            <a:ext cx="6026698" cy="5177215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815747" name="Picture 3"/>
          <p:cNvPicPr>
            <a:picLocks noChangeAspect="1" noChangeArrowheads="1"/>
          </p:cNvPicPr>
          <p:nvPr/>
        </p:nvPicPr>
        <p:blipFill>
          <a:blip r:embed="rId4" cstate="print"/>
          <a:srcRect r="3117"/>
          <a:stretch>
            <a:fillRect/>
          </a:stretch>
        </p:blipFill>
        <p:spPr bwMode="auto">
          <a:xfrm>
            <a:off x="3152326" y="1873092"/>
            <a:ext cx="2210333" cy="1034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561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72457" y="78941"/>
            <a:ext cx="7794172" cy="117753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F08"/>
                </a:solidFill>
              </a:rPr>
              <a:t>CMS Phase 1 Upgrade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chemeClr val="tx1"/>
                </a:solidFill>
              </a:rPr>
              <a:t>Impact on H </a:t>
            </a:r>
            <a:r>
              <a:rPr lang="en-US" sz="3200" dirty="0" smtClean="0">
                <a:solidFill>
                  <a:schemeClr val="tx1"/>
                </a:solidFill>
                <a:sym typeface="Wingdings 3"/>
              </a:rPr>
              <a:t></a:t>
            </a:r>
            <a:r>
              <a:rPr lang="en-US" sz="3200" dirty="0" smtClean="0">
                <a:solidFill>
                  <a:schemeClr val="tx1"/>
                </a:solidFill>
              </a:rPr>
              <a:t>ZZ </a:t>
            </a:r>
            <a:r>
              <a:rPr lang="en-US" sz="3200" dirty="0" smtClean="0">
                <a:solidFill>
                  <a:schemeClr val="tx1"/>
                </a:solidFill>
                <a:sym typeface="Wingdings 3"/>
              </a:rPr>
              <a:t></a:t>
            </a:r>
            <a:r>
              <a:rPr lang="en-US" sz="3200" dirty="0" smtClean="0">
                <a:solidFill>
                  <a:schemeClr val="tx1"/>
                </a:solidFill>
              </a:rPr>
              <a:t>4l Analysis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5" y="304799"/>
            <a:ext cx="849297" cy="84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14722" name="Picture 2"/>
          <p:cNvPicPr>
            <a:picLocks noChangeAspect="1" noChangeArrowheads="1"/>
          </p:cNvPicPr>
          <p:nvPr/>
        </p:nvPicPr>
        <p:blipFill>
          <a:blip r:embed="rId3" cstate="print">
            <a:lum bright="-9000" contrast="18000"/>
          </a:blip>
          <a:srcRect/>
          <a:stretch>
            <a:fillRect/>
          </a:stretch>
        </p:blipFill>
        <p:spPr bwMode="auto">
          <a:xfrm>
            <a:off x="282297" y="1599274"/>
            <a:ext cx="8513047" cy="5129453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289451" y="3322101"/>
            <a:ext cx="2559004" cy="2434014"/>
          </a:xfrm>
          <a:prstGeom prst="rect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228600" y="1214375"/>
            <a:ext cx="8579901" cy="435825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2200" b="1" dirty="0" smtClean="0">
                <a:solidFill>
                  <a:srgbClr val="FFFFFA"/>
                </a:solidFill>
                <a:latin typeface="Helvetica" pitchFamily="1" charset="0"/>
              </a:rPr>
              <a:t>Analysis as developed for 7-8 </a:t>
            </a:r>
            <a:r>
              <a:rPr lang="en-US" sz="2200" b="1" dirty="0" err="1" smtClean="0">
                <a:solidFill>
                  <a:srgbClr val="FFFFFA"/>
                </a:solidFill>
                <a:latin typeface="Helvetica" pitchFamily="1" charset="0"/>
              </a:rPr>
              <a:t>TeV</a:t>
            </a:r>
            <a:r>
              <a:rPr lang="en-US" sz="2200" b="1" dirty="0" smtClean="0">
                <a:solidFill>
                  <a:srgbClr val="FFFFFA"/>
                </a:solidFill>
                <a:latin typeface="Helvetica" pitchFamily="1" charset="0"/>
              </a:rPr>
              <a:t>, Average Pileup = 50</a:t>
            </a:r>
            <a:endParaRPr lang="en-US" sz="2200" b="1" dirty="0">
              <a:solidFill>
                <a:srgbClr val="FFFFFA"/>
              </a:solidFill>
              <a:latin typeface="Helvetica" pitchFamily="1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616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05385" y="105255"/>
            <a:ext cx="8230749" cy="92755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F08"/>
                </a:solidFill>
              </a:rPr>
              <a:t>CMS Phase 1: </a:t>
            </a:r>
            <a:r>
              <a:rPr lang="en-US" sz="2600" dirty="0" smtClean="0">
                <a:solidFill>
                  <a:schemeClr val="tx1"/>
                </a:solidFill>
              </a:rPr>
              <a:t>Projected Precision 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on Higgs Couplings with </a:t>
            </a:r>
            <a:r>
              <a:rPr lang="en-US" sz="2600" dirty="0" smtClean="0">
                <a:solidFill>
                  <a:srgbClr val="FFEF08"/>
                </a:solidFill>
              </a:rPr>
              <a:t>300 fb</a:t>
            </a:r>
            <a:r>
              <a:rPr lang="en-US" sz="2600" baseline="30000" dirty="0" smtClean="0">
                <a:solidFill>
                  <a:srgbClr val="FFEF08"/>
                </a:solidFill>
              </a:rPr>
              <a:t>-1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rgbClr val="FFEF08"/>
                </a:solidFill>
              </a:rPr>
              <a:t>at 14 </a:t>
            </a:r>
            <a:r>
              <a:rPr lang="en-US" sz="2600" dirty="0" err="1" smtClean="0">
                <a:solidFill>
                  <a:srgbClr val="FFEF08"/>
                </a:solidFill>
              </a:rPr>
              <a:t>TeV</a:t>
            </a:r>
            <a:endParaRPr lang="en-US" sz="2600" dirty="0">
              <a:solidFill>
                <a:srgbClr val="FFEF08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048" y="282147"/>
            <a:ext cx="717774" cy="71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3666" y="1105182"/>
            <a:ext cx="9486078" cy="5552175"/>
          </a:xfrm>
          <a:solidFill>
            <a:srgbClr val="000028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84163" indent="-284163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smtClean="0">
                <a:solidFill>
                  <a:schemeClr val="tx1"/>
                </a:solidFill>
              </a:rPr>
              <a:t>Two Scenarios</a:t>
            </a:r>
          </a:p>
          <a:p>
            <a:pPr marL="284163" indent="-284163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smtClean="0">
                <a:solidFill>
                  <a:srgbClr val="00FF00"/>
                </a:solidFill>
              </a:rPr>
              <a:t>Scenario 1: </a:t>
            </a:r>
            <a:r>
              <a:rPr lang="en-US" sz="2200" dirty="0" smtClean="0">
                <a:solidFill>
                  <a:schemeClr val="tx1"/>
                </a:solidFill>
              </a:rPr>
              <a:t>same </a:t>
            </a:r>
            <a:r>
              <a:rPr lang="en-US" sz="2200" dirty="0" err="1" smtClean="0">
                <a:solidFill>
                  <a:schemeClr val="tx1"/>
                </a:solidFill>
              </a:rPr>
              <a:t>systematics</a:t>
            </a:r>
            <a:r>
              <a:rPr lang="en-US" sz="2200" dirty="0" smtClean="0">
                <a:solidFill>
                  <a:schemeClr val="tx1"/>
                </a:solidFill>
              </a:rPr>
              <a:t> as in 2012</a:t>
            </a:r>
          </a:p>
          <a:p>
            <a:pPr marL="284163" indent="-284163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smtClean="0">
                <a:solidFill>
                  <a:srgbClr val="FF0000"/>
                </a:solidFill>
              </a:rPr>
              <a:t>Scenario 2:</a:t>
            </a:r>
            <a:r>
              <a:rPr lang="en-US" sz="2200" dirty="0" smtClean="0">
                <a:solidFill>
                  <a:srgbClr val="00FF00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theory </a:t>
            </a:r>
            <a:r>
              <a:rPr lang="en-US" sz="2200" dirty="0" err="1" smtClean="0">
                <a:solidFill>
                  <a:schemeClr val="tx1"/>
                </a:solidFill>
              </a:rPr>
              <a:t>systematics</a:t>
            </a:r>
            <a:r>
              <a:rPr lang="en-US" sz="2200" dirty="0" smtClean="0">
                <a:solidFill>
                  <a:schemeClr val="tx1"/>
                </a:solidFill>
              </a:rPr>
              <a:t> halved, </a:t>
            </a:r>
            <a:br>
              <a:rPr lang="en-US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                    other </a:t>
            </a:r>
            <a:r>
              <a:rPr lang="en-US" sz="2200" dirty="0" err="1" smtClean="0">
                <a:solidFill>
                  <a:schemeClr val="tx1"/>
                </a:solidFill>
              </a:rPr>
              <a:t>systematics</a:t>
            </a:r>
            <a:r>
              <a:rPr lang="en-US" sz="2200" dirty="0" smtClean="0">
                <a:solidFill>
                  <a:schemeClr val="tx1"/>
                </a:solidFill>
              </a:rPr>
              <a:t> scaled by 1/</a:t>
            </a:r>
            <a:r>
              <a:rPr lang="en-US" sz="2200" dirty="0" smtClean="0">
                <a:solidFill>
                  <a:schemeClr val="tx1"/>
                </a:solidFill>
                <a:sym typeface="Symbol"/>
              </a:rPr>
              <a:t></a:t>
            </a:r>
            <a:r>
              <a:rPr lang="en-US" sz="2200" dirty="0" smtClean="0">
                <a:solidFill>
                  <a:schemeClr val="tx1"/>
                </a:solidFill>
              </a:rPr>
              <a:t>L   </a:t>
            </a:r>
          </a:p>
          <a:p>
            <a:pPr marL="284163" indent="-284163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000" dirty="0" smtClean="0">
                <a:solidFill>
                  <a:srgbClr val="FFEF08"/>
                </a:solidFill>
              </a:rPr>
              <a:t>Result: With 300 fb</a:t>
            </a:r>
            <a:r>
              <a:rPr lang="en-US" sz="2000" baseline="30000" dirty="0" smtClean="0">
                <a:solidFill>
                  <a:srgbClr val="FFEF08"/>
                </a:solidFill>
              </a:rPr>
              <a:t>-1</a:t>
            </a:r>
            <a:r>
              <a:rPr lang="en-US" sz="2000" dirty="0" smtClean="0">
                <a:solidFill>
                  <a:srgbClr val="FFEF08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the uncertainties on the Higgs Couplings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are expected to be in the range</a:t>
            </a:r>
            <a:r>
              <a:rPr lang="en-US" sz="2000" dirty="0" smtClean="0">
                <a:solidFill>
                  <a:srgbClr val="FFEF08"/>
                </a:solidFill>
              </a:rPr>
              <a:t> </a:t>
            </a:r>
            <a:r>
              <a:rPr lang="en-US" dirty="0" smtClean="0">
                <a:solidFill>
                  <a:srgbClr val="FFEF08"/>
                </a:solidFill>
                <a:latin typeface="Symbol" pitchFamily="18" charset="2"/>
              </a:rPr>
              <a:t>s</a:t>
            </a:r>
            <a:r>
              <a:rPr lang="en-US" sz="2400" dirty="0" smtClean="0">
                <a:solidFill>
                  <a:srgbClr val="FFEF08"/>
                </a:solidFill>
              </a:rPr>
              <a:t>(</a:t>
            </a:r>
            <a:r>
              <a:rPr lang="en-US" dirty="0" smtClean="0">
                <a:solidFill>
                  <a:srgbClr val="FFEF08"/>
                </a:solidFill>
                <a:latin typeface="Symbol" pitchFamily="18" charset="2"/>
              </a:rPr>
              <a:t>k</a:t>
            </a:r>
            <a:r>
              <a:rPr lang="en-US" baseline="-22000" dirty="0" smtClean="0">
                <a:solidFill>
                  <a:srgbClr val="FFEF08"/>
                </a:solidFill>
              </a:rPr>
              <a:t>V</a:t>
            </a:r>
            <a:r>
              <a:rPr lang="en-US" sz="2400" dirty="0" smtClean="0">
                <a:solidFill>
                  <a:srgbClr val="FFEF08"/>
                </a:solidFill>
              </a:rPr>
              <a:t>) = 3-6% to </a:t>
            </a:r>
            <a:r>
              <a:rPr lang="en-US" dirty="0" smtClean="0">
                <a:solidFill>
                  <a:srgbClr val="FFEF08"/>
                </a:solidFill>
                <a:latin typeface="Symbol" pitchFamily="18" charset="2"/>
              </a:rPr>
              <a:t>s</a:t>
            </a:r>
            <a:r>
              <a:rPr lang="en-US" sz="2400" dirty="0" smtClean="0">
                <a:solidFill>
                  <a:srgbClr val="FFEF08"/>
                </a:solidFill>
              </a:rPr>
              <a:t>(</a:t>
            </a:r>
            <a:r>
              <a:rPr lang="en-US" dirty="0" smtClean="0">
                <a:solidFill>
                  <a:srgbClr val="FFEF08"/>
                </a:solidFill>
                <a:latin typeface="Symbol" pitchFamily="18" charset="2"/>
              </a:rPr>
              <a:t>k</a:t>
            </a:r>
            <a:r>
              <a:rPr lang="en-US" baseline="-22000" dirty="0" smtClean="0">
                <a:solidFill>
                  <a:srgbClr val="FFEF08"/>
                </a:solidFill>
              </a:rPr>
              <a:t>b</a:t>
            </a:r>
            <a:r>
              <a:rPr lang="en-US" sz="2400" dirty="0" smtClean="0">
                <a:solidFill>
                  <a:srgbClr val="FFEF08"/>
                </a:solidFill>
              </a:rPr>
              <a:t>) = 7-15%</a:t>
            </a:r>
            <a:endParaRPr lang="en-US" sz="2000" b="1" i="1" baseline="30000" dirty="0">
              <a:solidFill>
                <a:srgbClr val="FFEF08"/>
              </a:solidFill>
            </a:endParaRPr>
          </a:p>
        </p:txBody>
      </p:sp>
      <p:pic>
        <p:nvPicPr>
          <p:cNvPr id="6816770" name="Picture 2"/>
          <p:cNvPicPr>
            <a:picLocks noChangeAspect="1" noChangeArrowheads="1"/>
          </p:cNvPicPr>
          <p:nvPr/>
        </p:nvPicPr>
        <p:blipFill>
          <a:blip r:embed="rId3" cstate="print">
            <a:lum bright="-11000" contrast="23000"/>
          </a:blip>
          <a:srcRect l="5316" t="933" r="3987" b="2426"/>
          <a:stretch>
            <a:fillRect/>
          </a:stretch>
        </p:blipFill>
        <p:spPr bwMode="auto">
          <a:xfrm>
            <a:off x="248996" y="3210268"/>
            <a:ext cx="5743942" cy="3447090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816771" name="Picture 3"/>
          <p:cNvPicPr>
            <a:picLocks noChangeAspect="1" noChangeArrowheads="1"/>
          </p:cNvPicPr>
          <p:nvPr/>
        </p:nvPicPr>
        <p:blipFill>
          <a:blip r:embed="rId4" cstate="print">
            <a:lum bright="-10000" contrast="23000"/>
          </a:blip>
          <a:srcRect/>
          <a:stretch>
            <a:fillRect/>
          </a:stretch>
        </p:blipFill>
        <p:spPr bwMode="auto">
          <a:xfrm>
            <a:off x="6025831" y="3203689"/>
            <a:ext cx="3644442" cy="3216846"/>
          </a:xfrm>
          <a:prstGeom prst="rect">
            <a:avLst/>
          </a:prstGeom>
          <a:noFill/>
          <a:ln w="222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566359" y="3486682"/>
            <a:ext cx="1196174" cy="263016"/>
          </a:xfrm>
          <a:prstGeom prst="rect">
            <a:avLst/>
          </a:prstGeom>
          <a:solidFill>
            <a:schemeClr val="tx1"/>
          </a:solidFill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27432" tIns="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4163" marR="0" lvl="0" indent="-284163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Scenario 1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999516" y="6420437"/>
            <a:ext cx="3716805" cy="246801"/>
          </a:xfrm>
          <a:prstGeom prst="rect">
            <a:avLst/>
          </a:prstGeom>
          <a:solidFill>
            <a:schemeClr val="tx1"/>
          </a:solidFill>
          <a:ln w="25400">
            <a:solidFill>
              <a:srgbClr val="0000CC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4163" marR="0" lvl="0" indent="-284163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Dotted lines: no theory uncertainties</a:t>
            </a:r>
          </a:p>
        </p:txBody>
      </p:sp>
    </p:spTree>
    <p:extLst>
      <p:ext uri="{BB962C8B-B14F-4D97-AF65-F5344CB8AC3E}">
        <p14:creationId xmlns="" xmlns:p14="http://schemas.microsoft.com/office/powerpoint/2010/main" val="8561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314" y="208172"/>
            <a:ext cx="8078158" cy="11430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E311"/>
                </a:solidFill>
              </a:rPr>
              <a:t>H → </a:t>
            </a:r>
            <a:r>
              <a:rPr lang="en-US" dirty="0" err="1">
                <a:solidFill>
                  <a:srgbClr val="FFE311"/>
                </a:solidFill>
                <a:latin typeface="Symbol" charset="2"/>
                <a:cs typeface="Symbol" charset="2"/>
              </a:rPr>
              <a:t>gg</a:t>
            </a:r>
            <a:r>
              <a:rPr lang="en-US" dirty="0">
                <a:solidFill>
                  <a:srgbClr val="FFE311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FFE311"/>
                </a:solidFill>
              </a:rPr>
              <a:t>Analysis Overview</a:t>
            </a:r>
            <a:endParaRPr lang="en-US" dirty="0">
              <a:solidFill>
                <a:srgbClr val="FFE3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73" y="1240394"/>
            <a:ext cx="9598583" cy="5472608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E311"/>
                </a:solidFill>
              </a:rPr>
              <a:t>MVA Analysis: Fit to </a:t>
            </a:r>
            <a:r>
              <a:rPr lang="en-US" sz="2400" dirty="0" err="1" smtClean="0">
                <a:solidFill>
                  <a:srgbClr val="FFE311"/>
                </a:solidFill>
              </a:rPr>
              <a:t>Diphoton</a:t>
            </a:r>
            <a:r>
              <a:rPr lang="en-US" sz="2400" dirty="0" smtClean="0">
                <a:solidFill>
                  <a:srgbClr val="FFE311"/>
                </a:solidFill>
              </a:rPr>
              <a:t> mass </a:t>
            </a:r>
            <a:r>
              <a:rPr lang="en-US" sz="2400" dirty="0" err="1" smtClean="0">
                <a:solidFill>
                  <a:srgbClr val="FFE311"/>
                </a:solidFill>
              </a:rPr>
              <a:t>m</a:t>
            </a:r>
            <a:r>
              <a:rPr lang="en-US" baseline="-20000" dirty="0" err="1" smtClean="0">
                <a:solidFill>
                  <a:srgbClr val="FFE311"/>
                </a:solidFill>
                <a:latin typeface="Symbol" pitchFamily="18" charset="2"/>
              </a:rPr>
              <a:t>gg</a:t>
            </a:r>
            <a:r>
              <a:rPr lang="en-US" sz="2400" dirty="0" smtClean="0">
                <a:solidFill>
                  <a:srgbClr val="FFE311"/>
                </a:solidFill>
              </a:rPr>
              <a:t> in event categories</a:t>
            </a:r>
          </a:p>
          <a:p>
            <a:pPr marL="685800" lvl="3" indent="-282575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200" b="1" dirty="0" smtClean="0"/>
              <a:t>4 event classes based on a </a:t>
            </a:r>
            <a:r>
              <a:rPr lang="en-US" sz="2200" b="1" dirty="0" err="1" smtClean="0"/>
              <a:t>Diphoton</a:t>
            </a:r>
            <a:r>
              <a:rPr lang="en-US" sz="2200" b="1" dirty="0" smtClean="0"/>
              <a:t> MVA output , 2 </a:t>
            </a:r>
            <a:r>
              <a:rPr lang="en-US" sz="2200" b="1" dirty="0" err="1" smtClean="0"/>
              <a:t>di</a:t>
            </a:r>
            <a:r>
              <a:rPr lang="en-US" sz="2200" b="1" dirty="0" smtClean="0"/>
              <a:t>-jet categories</a:t>
            </a:r>
          </a:p>
          <a:p>
            <a:pPr marL="685800" lvl="3" indent="-282575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2200" b="1" dirty="0" smtClean="0"/>
              <a:t>    (VBF) + 3 Exclusive categories (</a:t>
            </a:r>
            <a:r>
              <a:rPr lang="en-US" sz="2200" b="1" dirty="0" err="1" smtClean="0"/>
              <a:t>VH,ttH</a:t>
            </a:r>
            <a:r>
              <a:rPr lang="en-US" sz="2200" b="1" dirty="0" smtClean="0"/>
              <a:t>): Electron, </a:t>
            </a:r>
            <a:r>
              <a:rPr lang="en-US" sz="2200" b="1" dirty="0" err="1" smtClean="0"/>
              <a:t>Muon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E</a:t>
            </a:r>
            <a:r>
              <a:rPr lang="en-US" sz="2200" b="1" baseline="-20000" dirty="0" err="1" smtClean="0"/>
              <a:t>T</a:t>
            </a:r>
            <a:r>
              <a:rPr lang="en-US" sz="2800" b="1" baseline="22000" dirty="0" err="1" smtClean="0"/>
              <a:t>Miss</a:t>
            </a:r>
            <a:endParaRPr lang="en-US" sz="2200" b="1" baseline="22000" dirty="0" smtClean="0"/>
          </a:p>
          <a:p>
            <a:pPr marL="685800" lvl="3" indent="-282575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200" b="1" dirty="0" err="1" smtClean="0"/>
              <a:t>Diphoton</a:t>
            </a:r>
            <a:r>
              <a:rPr lang="en-US" sz="2200" b="1" dirty="0" smtClean="0"/>
              <a:t> MVA Score uses: </a:t>
            </a:r>
            <a:r>
              <a:rPr lang="en-US" sz="2200" b="1" dirty="0" smtClean="0">
                <a:solidFill>
                  <a:srgbClr val="FFED00"/>
                </a:solidFill>
              </a:rPr>
              <a:t>Probability (correct vertex), per-event </a:t>
            </a:r>
            <a:r>
              <a:rPr lang="en-US" sz="2200" b="1" dirty="0" err="1" smtClean="0">
                <a:solidFill>
                  <a:srgbClr val="FFED00"/>
                </a:solidFill>
              </a:rPr>
              <a:t>m</a:t>
            </a:r>
            <a:r>
              <a:rPr lang="en-US" sz="2200" b="1" baseline="-20000" dirty="0" err="1" smtClean="0">
                <a:solidFill>
                  <a:srgbClr val="FFED00"/>
                </a:solidFill>
                <a:latin typeface="Symbol" pitchFamily="18" charset="2"/>
              </a:rPr>
              <a:t>gg</a:t>
            </a:r>
            <a:r>
              <a:rPr lang="en-US" sz="2200" b="1" baseline="-20000" dirty="0" smtClean="0">
                <a:solidFill>
                  <a:srgbClr val="FFED00"/>
                </a:solidFill>
                <a:latin typeface="Symbol" pitchFamily="18" charset="2"/>
              </a:rPr>
              <a:t> </a:t>
            </a:r>
            <a:r>
              <a:rPr lang="en-US" sz="2200" b="1" dirty="0" smtClean="0">
                <a:solidFill>
                  <a:srgbClr val="FFED00"/>
                </a:solidFill>
              </a:rPr>
              <a:t>resolution estimate, prompt photon ID score, + </a:t>
            </a:r>
            <a:r>
              <a:rPr lang="en-US" sz="2200" b="1" dirty="0" err="1" smtClean="0">
                <a:solidFill>
                  <a:srgbClr val="FFED00"/>
                </a:solidFill>
              </a:rPr>
              <a:t>diphoton</a:t>
            </a:r>
            <a:r>
              <a:rPr lang="en-US" sz="2200" b="1" dirty="0" smtClean="0">
                <a:solidFill>
                  <a:srgbClr val="FFED00"/>
                </a:solidFill>
              </a:rPr>
              <a:t>  kinematics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E311"/>
                </a:solidFill>
              </a:rPr>
              <a:t>Cross-checked with a cut based analysis</a:t>
            </a:r>
          </a:p>
          <a:p>
            <a:pPr lvl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b="1" dirty="0" smtClean="0"/>
              <a:t>Simple and robust: photon ID &amp; mass fit in categories</a:t>
            </a:r>
          </a:p>
          <a:p>
            <a:pPr marL="974725" lvl="3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200" b="1" dirty="0" smtClean="0"/>
              <a:t>2 rapidity x 2 shower shape categories with different  </a:t>
            </a:r>
            <a:br>
              <a:rPr lang="en-US" sz="2200" b="1" dirty="0" smtClean="0"/>
            </a:br>
            <a:r>
              <a:rPr lang="en-US" sz="2200" b="1" dirty="0" smtClean="0"/>
              <a:t>Signal/Background ratios; + 2 </a:t>
            </a:r>
            <a:r>
              <a:rPr lang="en-US" sz="2200" b="1" dirty="0" err="1" smtClean="0"/>
              <a:t>di</a:t>
            </a:r>
            <a:r>
              <a:rPr lang="en-US" sz="2200" b="1" dirty="0" smtClean="0"/>
              <a:t>-jet + 3 Exclusive Categories 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300" dirty="0" smtClean="0">
                <a:solidFill>
                  <a:srgbClr val="FFE311"/>
                </a:solidFill>
              </a:rPr>
              <a:t>Also cross-checked with alternative background model:  </a:t>
            </a:r>
          </a:p>
          <a:p>
            <a:pPr marL="862013" lvl="2" indent="-114300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200" b="1" dirty="0" smtClean="0"/>
              <a:t> MVA combining </a:t>
            </a:r>
            <a:r>
              <a:rPr lang="en-US" sz="2200" b="1" dirty="0" err="1" smtClean="0"/>
              <a:t>diphoton</a:t>
            </a:r>
            <a:r>
              <a:rPr lang="en-US" sz="2200" b="1" dirty="0" smtClean="0"/>
              <a:t> ID and </a:t>
            </a:r>
            <a:r>
              <a:rPr lang="en-US" sz="2200" b="1" dirty="0" err="1" smtClean="0"/>
              <a:t>m</a:t>
            </a:r>
            <a:r>
              <a:rPr lang="en-US" sz="2200" b="1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sz="2200" b="1" dirty="0" smtClean="0"/>
              <a:t> ; fit data in mass </a:t>
            </a:r>
            <a:br>
              <a:rPr lang="en-US" sz="2200" b="1" dirty="0" smtClean="0"/>
            </a:br>
            <a:r>
              <a:rPr lang="en-US" sz="2200" b="1" dirty="0" smtClean="0"/>
              <a:t>  sidebands to model background under the peak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E311"/>
                </a:solidFill>
              </a:rPr>
              <a:t>MVA analysis 15% more sensitive than cut-based analysis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73480" y="6497960"/>
            <a:ext cx="632520" cy="360040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z="1400" smtClean="0">
                <a:solidFill>
                  <a:srgbClr val="FFFF99"/>
                </a:solidFill>
              </a:rPr>
              <a:pPr/>
              <a:t>14</a:t>
            </a:fld>
            <a:endParaRPr lang="en-US" sz="1400" dirty="0">
              <a:solidFill>
                <a:srgbClr val="FFFF99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942" y="385482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71697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088915" y="6450779"/>
            <a:ext cx="592309" cy="274637"/>
          </a:xfrm>
          <a:prstGeom prst="rect">
            <a:avLst/>
          </a:prstGeom>
        </p:spPr>
        <p:txBody>
          <a:bodyPr/>
          <a:lstStyle/>
          <a:p>
            <a:pPr algn="l"/>
            <a:fld id="{1B662BF0-851D-496D-A8EF-BA1C26E2E8CC}" type="slidenum">
              <a:rPr lang="en-US"/>
              <a:pPr algn="l"/>
              <a:t>15</a:t>
            </a:fld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8591" y="1196707"/>
            <a:ext cx="8492490" cy="510494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800"/>
                </a:solidFill>
              </a:rPr>
              <a:t>In addition to the untagged categories, high S/B </a:t>
            </a:r>
            <a:br>
              <a:rPr lang="en-US" sz="2200" dirty="0" smtClean="0">
                <a:solidFill>
                  <a:srgbClr val="FFE800"/>
                </a:solidFill>
              </a:rPr>
            </a:br>
            <a:r>
              <a:rPr lang="en-US" sz="2200" dirty="0" smtClean="0">
                <a:solidFill>
                  <a:srgbClr val="FFE800"/>
                </a:solidFill>
              </a:rPr>
              <a:t>categories are defined using </a:t>
            </a:r>
            <a:r>
              <a:rPr lang="en-US" sz="2200" dirty="0" err="1" smtClean="0">
                <a:solidFill>
                  <a:srgbClr val="FFE800"/>
                </a:solidFill>
              </a:rPr>
              <a:t>add’l</a:t>
            </a:r>
            <a:r>
              <a:rPr lang="en-US" sz="2200" dirty="0" smtClean="0">
                <a:solidFill>
                  <a:srgbClr val="FFE800"/>
                </a:solidFill>
              </a:rPr>
              <a:t> objects in the event</a:t>
            </a:r>
          </a:p>
          <a:p>
            <a:pPr marL="481013" lvl="1" eaLnBrk="1" hangingPunct="1">
              <a:spcBef>
                <a:spcPct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800"/>
                </a:solidFill>
              </a:rPr>
              <a:t>Di-jet:</a:t>
            </a:r>
            <a:r>
              <a:rPr lang="en-US" sz="2200" b="1" dirty="0" smtClean="0"/>
              <a:t> 2 categories (loose/tight) with increasing </a:t>
            </a:r>
            <a:br>
              <a:rPr lang="en-US" sz="2200" b="1" dirty="0" smtClean="0"/>
            </a:br>
            <a:r>
              <a:rPr lang="en-US" sz="2200" b="1" dirty="0" smtClean="0"/>
              <a:t>VBF purity (loose ~50%, tight ~80%). MVA </a:t>
            </a:r>
            <a:br>
              <a:rPr lang="en-US" sz="2200" b="1" dirty="0" smtClean="0"/>
            </a:br>
            <a:r>
              <a:rPr lang="en-US" sz="2200" b="1" dirty="0" smtClean="0"/>
              <a:t>analysis uses a </a:t>
            </a:r>
            <a:r>
              <a:rPr lang="en-US" sz="2200" b="1" dirty="0" err="1" smtClean="0"/>
              <a:t>dijet</a:t>
            </a:r>
            <a:r>
              <a:rPr lang="en-US" sz="2200" b="1" dirty="0" smtClean="0"/>
              <a:t> BDT-based selection </a:t>
            </a:r>
            <a:br>
              <a:rPr lang="en-US" sz="2200" b="1" dirty="0" smtClean="0"/>
            </a:br>
            <a:r>
              <a:rPr lang="en-US" sz="2200" b="1" dirty="0" smtClean="0"/>
              <a:t>(validated using </a:t>
            </a:r>
            <a:r>
              <a:rPr lang="en-US" sz="2200" b="1" dirty="0" err="1" smtClean="0"/>
              <a:t>Z+jets</a:t>
            </a:r>
            <a:r>
              <a:rPr lang="en-US" sz="2200" b="1" dirty="0" smtClean="0"/>
              <a:t> events)</a:t>
            </a:r>
          </a:p>
          <a:p>
            <a:pPr marL="481013" lvl="1" eaLnBrk="1" hangingPunct="1">
              <a:spcBef>
                <a:spcPct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800"/>
                </a:solidFill>
              </a:rPr>
              <a:t>VH:</a:t>
            </a:r>
            <a:r>
              <a:rPr lang="en-US" sz="2200" b="1" dirty="0" smtClean="0"/>
              <a:t> Additional </a:t>
            </a:r>
            <a:r>
              <a:rPr lang="en-US" sz="2200" b="1" dirty="0" smtClean="0">
                <a:solidFill>
                  <a:srgbClr val="FFDF00"/>
                </a:solidFill>
              </a:rPr>
              <a:t>Leptons</a:t>
            </a:r>
            <a:r>
              <a:rPr lang="en-US" sz="2200" b="1" dirty="0" smtClean="0"/>
              <a:t> (electrons and </a:t>
            </a:r>
            <a:r>
              <a:rPr lang="en-US" sz="2200" b="1" dirty="0" err="1" smtClean="0"/>
              <a:t>muons</a:t>
            </a:r>
            <a:r>
              <a:rPr lang="en-US" sz="2200" b="1" dirty="0" smtClean="0"/>
              <a:t> with </a:t>
            </a:r>
            <a:br>
              <a:rPr lang="en-US" sz="2200" b="1" dirty="0" smtClean="0"/>
            </a:br>
            <a:r>
              <a:rPr lang="en-US" sz="2200" b="1" dirty="0" err="1" smtClean="0"/>
              <a:t>p</a:t>
            </a:r>
            <a:r>
              <a:rPr lang="en-US" sz="2200" b="1" baseline="-25000" dirty="0" err="1" smtClean="0"/>
              <a:t>T</a:t>
            </a:r>
            <a:r>
              <a:rPr lang="en-US" sz="2200" b="1" dirty="0" smtClean="0"/>
              <a:t>&gt;20 </a:t>
            </a:r>
            <a:r>
              <a:rPr lang="en-US" sz="2200" b="1" dirty="0" err="1" smtClean="0"/>
              <a:t>GeV</a:t>
            </a:r>
            <a:r>
              <a:rPr lang="en-US" sz="2200" b="1" dirty="0" smtClean="0"/>
              <a:t>) or </a:t>
            </a:r>
            <a:r>
              <a:rPr lang="en-US" sz="2200" b="1" dirty="0" smtClean="0">
                <a:solidFill>
                  <a:srgbClr val="FFDF00"/>
                </a:solidFill>
              </a:rPr>
              <a:t>MET </a:t>
            </a:r>
            <a:r>
              <a:rPr lang="en-US" sz="2200" b="1" dirty="0" smtClean="0"/>
              <a:t>(&gt;70 </a:t>
            </a:r>
            <a:r>
              <a:rPr lang="en-US" sz="2200" b="1" dirty="0" err="1" smtClean="0"/>
              <a:t>GeV</a:t>
            </a:r>
            <a:r>
              <a:rPr lang="en-US" sz="2200" b="1" dirty="0" smtClean="0"/>
              <a:t>): </a:t>
            </a:r>
            <a:r>
              <a:rPr lang="en-US" sz="2200" b="1" dirty="0" smtClean="0">
                <a:solidFill>
                  <a:srgbClr val="FFED00"/>
                </a:solidFill>
              </a:rPr>
              <a:t>lepton categories</a:t>
            </a:r>
            <a:br>
              <a:rPr lang="en-US" sz="2200" b="1" dirty="0" smtClean="0">
                <a:solidFill>
                  <a:srgbClr val="FFED00"/>
                </a:solidFill>
              </a:rPr>
            </a:br>
            <a:r>
              <a:rPr lang="en-US" sz="2200" b="1" dirty="0" smtClean="0">
                <a:solidFill>
                  <a:srgbClr val="FFED00"/>
                </a:solidFill>
              </a:rPr>
              <a:t> have negligible </a:t>
            </a:r>
            <a:r>
              <a:rPr lang="en-US" sz="2200" b="1" dirty="0" err="1" smtClean="0">
                <a:solidFill>
                  <a:srgbClr val="FFED00"/>
                </a:solidFill>
              </a:rPr>
              <a:t>gg</a:t>
            </a:r>
            <a:r>
              <a:rPr lang="en-US" sz="2200" b="1" dirty="0" smtClean="0">
                <a:solidFill>
                  <a:srgbClr val="FFED00"/>
                </a:solidFill>
              </a:rPr>
              <a:t> contamination, 20% for MET</a:t>
            </a:r>
          </a:p>
          <a:p>
            <a:pPr eaLnBrk="1" hangingPunct="1">
              <a:spcBef>
                <a:spcPct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800"/>
                </a:solidFill>
              </a:rPr>
              <a:t>Significantly improves the sensitivity to </a:t>
            </a:r>
            <a:br>
              <a:rPr lang="en-US" sz="2200" dirty="0" smtClean="0">
                <a:solidFill>
                  <a:srgbClr val="FFE800"/>
                </a:solidFill>
              </a:rPr>
            </a:br>
            <a:r>
              <a:rPr lang="en-US" sz="2200" dirty="0" smtClean="0">
                <a:solidFill>
                  <a:srgbClr val="FFE800"/>
                </a:solidFill>
              </a:rPr>
              <a:t>measure the Higgs couplings</a:t>
            </a:r>
          </a:p>
          <a:p>
            <a:pPr eaLnBrk="1" hangingPunct="1">
              <a:spcBef>
                <a:spcPct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800"/>
                </a:solidFill>
              </a:rPr>
              <a:t>Events are uniquely assigned to a category </a:t>
            </a:r>
            <a:br>
              <a:rPr lang="en-US" sz="2200" dirty="0" smtClean="0">
                <a:solidFill>
                  <a:srgbClr val="FFE800"/>
                </a:solidFill>
              </a:rPr>
            </a:br>
            <a:r>
              <a:rPr lang="en-US" sz="2200" dirty="0" smtClean="0">
                <a:solidFill>
                  <a:srgbClr val="FFE800"/>
                </a:solidFill>
              </a:rPr>
              <a:t>following the S/B ordering: 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>
            <a:lum bright="-14000" contrast="28000"/>
          </a:blip>
          <a:srcRect l="3354" t="10140" r="1118" b="25351"/>
          <a:stretch>
            <a:fillRect/>
          </a:stretch>
        </p:blipFill>
        <p:spPr bwMode="auto">
          <a:xfrm>
            <a:off x="462708" y="6180463"/>
            <a:ext cx="6499952" cy="491212"/>
          </a:xfrm>
          <a:prstGeom prst="rect">
            <a:avLst/>
          </a:prstGeom>
          <a:noFill/>
          <a:ln w="25400">
            <a:solidFill>
              <a:srgbClr val="6600FF"/>
            </a:solidFill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 l="6081" b="5143"/>
          <a:stretch>
            <a:fillRect/>
          </a:stretch>
        </p:blipFill>
        <p:spPr bwMode="auto">
          <a:xfrm>
            <a:off x="7495826" y="2031382"/>
            <a:ext cx="2247629" cy="1532523"/>
          </a:xfrm>
          <a:prstGeom prst="rect">
            <a:avLst/>
          </a:prstGeom>
          <a:noFill/>
          <a:ln w="25400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 l="3760" t="4260" r="3760" b="8520"/>
          <a:stretch>
            <a:fillRect/>
          </a:stretch>
        </p:blipFill>
        <p:spPr bwMode="auto">
          <a:xfrm>
            <a:off x="7478689" y="4553809"/>
            <a:ext cx="2283930" cy="1423598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23558" name="Rectangle 6"/>
          <p:cNvSpPr>
            <a:spLocks/>
          </p:cNvSpPr>
          <p:nvPr/>
        </p:nvSpPr>
        <p:spPr bwMode="auto">
          <a:xfrm>
            <a:off x="8240301" y="1565384"/>
            <a:ext cx="61555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b="1" dirty="0">
                <a:solidFill>
                  <a:srgbClr val="FFDF00"/>
                </a:solidFill>
              </a:rPr>
              <a:t>VBF</a:t>
            </a: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8278304" y="4017410"/>
            <a:ext cx="42800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b="1" dirty="0">
                <a:solidFill>
                  <a:srgbClr val="FFDF00"/>
                </a:solidFill>
              </a:rPr>
              <a:t>VH</a:t>
            </a:r>
          </a:p>
        </p:txBody>
      </p:sp>
      <p:sp>
        <p:nvSpPr>
          <p:cNvPr id="23560" name="Title 1"/>
          <p:cNvSpPr>
            <a:spLocks noGrp="1"/>
          </p:cNvSpPr>
          <p:nvPr>
            <p:ph type="title"/>
          </p:nvPr>
        </p:nvSpPr>
        <p:spPr>
          <a:xfrm>
            <a:off x="1151068" y="225425"/>
            <a:ext cx="7307132" cy="11430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E800"/>
                </a:solidFill>
              </a:rPr>
              <a:t>H → </a:t>
            </a:r>
            <a:r>
              <a:rPr lang="en-US" dirty="0" err="1" smtClean="0">
                <a:solidFill>
                  <a:srgbClr val="FFE800"/>
                </a:solidFill>
                <a:latin typeface="Symbol" charset="2"/>
                <a:cs typeface="Symbol" charset="2"/>
              </a:rPr>
              <a:t>gg</a:t>
            </a:r>
            <a:r>
              <a:rPr lang="en-US" dirty="0" smtClean="0">
                <a:solidFill>
                  <a:srgbClr val="FFE800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FFE800"/>
                </a:solidFill>
                <a:latin typeface="Arial" pitchFamily="34" charset="0"/>
              </a:rPr>
              <a:t>Exclusive Categories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942" y="385482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mass_h125_mva_idsys.pdf"/>
          <p:cNvPicPr>
            <a:picLocks noChangeAspect="1"/>
          </p:cNvPicPr>
          <p:nvPr/>
        </p:nvPicPr>
        <p:blipFill>
          <a:blip r:embed="rId3" cstate="print">
            <a:lum bright="-11000" contrast="22000"/>
          </a:blip>
          <a:srcRect l="8890" t="5924" r="1905" b="19747"/>
          <a:stretch>
            <a:fillRect/>
          </a:stretch>
        </p:blipFill>
        <p:spPr>
          <a:xfrm>
            <a:off x="5703592" y="1239145"/>
            <a:ext cx="3825995" cy="2737942"/>
          </a:xfrm>
          <a:prstGeom prst="rect">
            <a:avLst/>
          </a:prstGeom>
          <a:ln w="22225">
            <a:solidFill>
              <a:srgbClr val="FFEF08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884" y="107087"/>
            <a:ext cx="77978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EF08"/>
                </a:solidFill>
              </a:rPr>
              <a:t>Diphoton</a:t>
            </a:r>
            <a:r>
              <a:rPr lang="en-US" dirty="0" smtClean="0">
                <a:solidFill>
                  <a:srgbClr val="FFEF08"/>
                </a:solidFill>
              </a:rPr>
              <a:t> MVA </a:t>
            </a:r>
            <a:br>
              <a:rPr lang="en-US" dirty="0" smtClean="0">
                <a:solidFill>
                  <a:srgbClr val="FFEF08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Event Classification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068" y="1223212"/>
            <a:ext cx="5577703" cy="563478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100" dirty="0" smtClean="0">
                <a:solidFill>
                  <a:srgbClr val="FFEF08"/>
                </a:solidFill>
              </a:rPr>
              <a:t>Encode all relevant information on </a:t>
            </a:r>
            <a:br>
              <a:rPr lang="en-US" sz="2100" dirty="0" smtClean="0">
                <a:solidFill>
                  <a:srgbClr val="FFEF08"/>
                </a:solidFill>
              </a:rPr>
            </a:br>
            <a:r>
              <a:rPr lang="en-US" sz="2100" dirty="0" smtClean="0">
                <a:solidFill>
                  <a:srgbClr val="FFEF08"/>
                </a:solidFill>
              </a:rPr>
              <a:t>S </a:t>
            </a:r>
            <a:r>
              <a:rPr lang="en-US" sz="2100" dirty="0" err="1" smtClean="0">
                <a:solidFill>
                  <a:srgbClr val="FFEF08"/>
                </a:solidFill>
              </a:rPr>
              <a:t>vs</a:t>
            </a:r>
            <a:r>
              <a:rPr lang="en-US" sz="2100" dirty="0" smtClean="0">
                <a:solidFill>
                  <a:srgbClr val="FFEF08"/>
                </a:solidFill>
              </a:rPr>
              <a:t> B (aside from </a:t>
            </a:r>
            <a:r>
              <a:rPr lang="en-US" sz="2100" dirty="0" err="1" smtClean="0">
                <a:solidFill>
                  <a:srgbClr val="FFEF08"/>
                </a:solidFill>
              </a:rPr>
              <a:t>m</a:t>
            </a:r>
            <a:r>
              <a:rPr lang="en-US" sz="2100" baseline="-25000" dirty="0" err="1" smtClean="0">
                <a:solidFill>
                  <a:srgbClr val="FFEF08"/>
                </a:solidFill>
                <a:latin typeface="Symbol" charset="2"/>
                <a:cs typeface="Symbol" charset="2"/>
              </a:rPr>
              <a:t>gg</a:t>
            </a:r>
            <a:r>
              <a:rPr lang="en-US" sz="2100" dirty="0" smtClean="0">
                <a:solidFill>
                  <a:srgbClr val="FFEF08"/>
                </a:solidFill>
              </a:rPr>
              <a:t> itself) into a single MVA </a:t>
            </a:r>
            <a:r>
              <a:rPr lang="en-US" sz="2100" dirty="0" err="1" smtClean="0">
                <a:solidFill>
                  <a:srgbClr val="FFEF08"/>
                </a:solidFill>
              </a:rPr>
              <a:t>diphoton</a:t>
            </a:r>
            <a:r>
              <a:rPr lang="en-US" sz="2100" dirty="0" smtClean="0">
                <a:solidFill>
                  <a:srgbClr val="FFEF08"/>
                </a:solidFill>
              </a:rPr>
              <a:t> </a:t>
            </a:r>
            <a:r>
              <a:rPr lang="en-US" sz="2100" dirty="0" err="1" smtClean="0">
                <a:solidFill>
                  <a:srgbClr val="FFEF08"/>
                </a:solidFill>
              </a:rPr>
              <a:t>discriminant</a:t>
            </a:r>
            <a:r>
              <a:rPr lang="en-US" sz="2100" dirty="0" smtClean="0">
                <a:solidFill>
                  <a:srgbClr val="FFEF08"/>
                </a:solidFill>
              </a:rPr>
              <a:t>, </a:t>
            </a:r>
            <a:br>
              <a:rPr lang="en-US" sz="2100" dirty="0" smtClean="0">
                <a:solidFill>
                  <a:srgbClr val="FFEF08"/>
                </a:solidFill>
              </a:rPr>
            </a:br>
            <a:r>
              <a:rPr lang="en-US" sz="2100" dirty="0" smtClean="0">
                <a:solidFill>
                  <a:schemeClr val="tx1"/>
                </a:solidFill>
              </a:rPr>
              <a:t>with input variables largely independent of </a:t>
            </a:r>
            <a:r>
              <a:rPr lang="en-US" sz="2100" dirty="0" err="1" smtClean="0">
                <a:solidFill>
                  <a:schemeClr val="tx1"/>
                </a:solidFill>
              </a:rPr>
              <a:t>m</a:t>
            </a:r>
            <a:r>
              <a:rPr lang="en-US" sz="2100" baseline="-2500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gg</a:t>
            </a:r>
            <a:r>
              <a:rPr lang="en-US" sz="2100" baseline="-25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 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100" b="1" dirty="0" smtClean="0">
                <a:solidFill>
                  <a:srgbClr val="FFEF08"/>
                </a:solidFill>
              </a:rPr>
              <a:t>Photon ID MVA for each photon:  </a:t>
            </a:r>
            <a:r>
              <a:rPr lang="en-US" sz="2100" b="1" dirty="0" smtClean="0"/>
              <a:t>based on isolation, shower shape, energy density per event 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100" b="1" dirty="0" smtClean="0">
                <a:solidFill>
                  <a:srgbClr val="FFEF08"/>
                </a:solidFill>
              </a:rPr>
              <a:t>Kinematics and Topology:</a:t>
            </a:r>
            <a:r>
              <a:rPr lang="en-US" sz="2100" b="1" dirty="0" smtClean="0"/>
              <a:t> </a:t>
            </a:r>
            <a:r>
              <a:rPr lang="en-US" sz="2100" b="1" dirty="0" err="1" smtClean="0"/>
              <a:t>p</a:t>
            </a:r>
            <a:r>
              <a:rPr lang="en-US" sz="2100" b="1" baseline="-25000" dirty="0" err="1" smtClean="0"/>
              <a:t>T</a:t>
            </a:r>
            <a:r>
              <a:rPr lang="en-US" sz="2100" b="1" dirty="0" smtClean="0"/>
              <a:t> and </a:t>
            </a:r>
            <a:r>
              <a:rPr lang="en-US" sz="2100" b="1" dirty="0" smtClean="0">
                <a:latin typeface="Symbol" charset="2"/>
                <a:cs typeface="Symbol" charset="2"/>
              </a:rPr>
              <a:t>h</a:t>
            </a:r>
            <a:r>
              <a:rPr lang="en-US" sz="2100" b="1" dirty="0" smtClean="0"/>
              <a:t> of each photon, and </a:t>
            </a:r>
            <a:r>
              <a:rPr lang="en-US" sz="2100" b="1" dirty="0" err="1" smtClean="0"/>
              <a:t>cos</a:t>
            </a:r>
            <a:r>
              <a:rPr lang="en-US" sz="2100" b="1" dirty="0" smtClean="0"/>
              <a:t> </a:t>
            </a:r>
            <a:r>
              <a:rPr lang="en-US" sz="2100" b="1" dirty="0" err="1" smtClean="0">
                <a:latin typeface="Symbol" charset="2"/>
                <a:cs typeface="Symbol" charset="2"/>
              </a:rPr>
              <a:t>Df</a:t>
            </a:r>
            <a:r>
              <a:rPr lang="en-US" sz="2100" b="1" dirty="0" smtClean="0"/>
              <a:t> between </a:t>
            </a:r>
            <a:br>
              <a:rPr lang="en-US" sz="2100" b="1" dirty="0" smtClean="0"/>
            </a:br>
            <a:r>
              <a:rPr lang="en-US" sz="2100" b="1" dirty="0" smtClean="0"/>
              <a:t>the two photons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100" b="1" dirty="0" smtClean="0">
                <a:solidFill>
                  <a:srgbClr val="FFEF08"/>
                </a:solidFill>
              </a:rPr>
              <a:t>Per-event mass resolution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100" b="1" dirty="0" smtClean="0">
                <a:solidFill>
                  <a:srgbClr val="FFEF08"/>
                </a:solidFill>
              </a:rPr>
              <a:t>Correct-vertex probability 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100" dirty="0" smtClean="0">
                <a:solidFill>
                  <a:srgbClr val="FFEF08"/>
                </a:solidFill>
              </a:rPr>
              <a:t>Validation of the inputs (photon ID, energy resolution): </a:t>
            </a:r>
            <a:r>
              <a:rPr lang="en-US" sz="2100" dirty="0" smtClean="0">
                <a:solidFill>
                  <a:schemeClr val="tx1"/>
                </a:solidFill>
              </a:rPr>
              <a:t>uses </a:t>
            </a:r>
            <a:r>
              <a:rPr lang="en-US" sz="2100" dirty="0" err="1" smtClean="0">
                <a:solidFill>
                  <a:schemeClr val="tx1"/>
                </a:solidFill>
              </a:rPr>
              <a:t>Z→ee</a:t>
            </a:r>
            <a:r>
              <a:rPr lang="en-US" sz="2100" dirty="0" smtClean="0">
                <a:solidFill>
                  <a:schemeClr val="tx1"/>
                </a:solidFill>
              </a:rPr>
              <a:t>, </a:t>
            </a:r>
            <a:r>
              <a:rPr lang="en-US" sz="2100" dirty="0" err="1" smtClean="0">
                <a:solidFill>
                  <a:schemeClr val="tx1"/>
                </a:solidFill>
              </a:rPr>
              <a:t>μμγ</a:t>
            </a:r>
            <a:endParaRPr lang="en-US" sz="21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r>
              <a:rPr lang="en-US" sz="2100" dirty="0" smtClean="0">
                <a:solidFill>
                  <a:srgbClr val="FFEF08"/>
                </a:solidFill>
              </a:rPr>
              <a:t>Validation of the output with </a:t>
            </a:r>
            <a:r>
              <a:rPr lang="en-US" sz="2100" dirty="0" err="1" smtClean="0">
                <a:solidFill>
                  <a:schemeClr val="tx1"/>
                </a:solidFill>
              </a:rPr>
              <a:t>Z→ee</a:t>
            </a:r>
            <a:endParaRPr lang="en-US" sz="21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100" baseline="-25000" dirty="0" smtClean="0">
              <a:solidFill>
                <a:schemeClr val="tx1"/>
              </a:solidFill>
              <a:latin typeface="Symbol" charset="2"/>
              <a:cs typeface="Symbol" charset="2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800"/>
              </a:spcAft>
            </a:pPr>
            <a:endParaRPr lang="en-US" sz="2100" dirty="0" smtClean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8885170" y="1615292"/>
            <a:ext cx="785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Cat 0</a:t>
            </a:r>
            <a:endParaRPr lang="en-US" sz="16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8621474" y="1620487"/>
            <a:ext cx="796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Cat 1 </a:t>
            </a:r>
            <a:endParaRPr lang="en-US" sz="16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8322419" y="1613363"/>
            <a:ext cx="826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Cat 2</a:t>
            </a:r>
            <a:endParaRPr lang="en-US" sz="16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7703768" y="1601482"/>
            <a:ext cx="890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Cat 3</a:t>
            </a:r>
            <a:endParaRPr lang="en-US" sz="16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871" y="281573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bdtdata_100_180_idsys.pdf"/>
          <p:cNvPicPr>
            <a:picLocks noChangeAspect="1"/>
          </p:cNvPicPr>
          <p:nvPr/>
        </p:nvPicPr>
        <p:blipFill>
          <a:blip r:embed="rId5" cstate="print">
            <a:lum bright="-11000" contrast="22000"/>
          </a:blip>
          <a:srcRect l="8890" t="6582" r="1905" b="19747"/>
          <a:stretch>
            <a:fillRect/>
          </a:stretch>
        </p:blipFill>
        <p:spPr>
          <a:xfrm>
            <a:off x="5676390" y="4011754"/>
            <a:ext cx="3831163" cy="2675483"/>
          </a:xfrm>
          <a:prstGeom prst="rect">
            <a:avLst/>
          </a:prstGeom>
          <a:ln w="22225">
            <a:solidFill>
              <a:srgbClr val="FFEF08"/>
            </a:solidFill>
          </a:ln>
        </p:spPr>
      </p:pic>
      <p:cxnSp>
        <p:nvCxnSpPr>
          <p:cNvPr id="34" name="Straight Arrow Connector 33"/>
          <p:cNvCxnSpPr/>
          <p:nvPr/>
        </p:nvCxnSpPr>
        <p:spPr bwMode="auto">
          <a:xfrm>
            <a:off x="7046193" y="5658107"/>
            <a:ext cx="498959" cy="2382"/>
          </a:xfrm>
          <a:prstGeom prst="straightConnector1">
            <a:avLst/>
          </a:prstGeom>
          <a:solidFill>
            <a:srgbClr val="B7C1FF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</p:cxnSp>
      <p:sp>
        <p:nvSpPr>
          <p:cNvPr id="35" name="TextBox 34"/>
          <p:cNvSpPr txBox="1"/>
          <p:nvPr/>
        </p:nvSpPr>
        <p:spPr>
          <a:xfrm>
            <a:off x="6764354" y="5205149"/>
            <a:ext cx="886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CUT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8916385" y="5127836"/>
            <a:ext cx="785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Cat 0</a:t>
            </a:r>
            <a:endParaRPr lang="en-US" sz="16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8707774" y="5133031"/>
            <a:ext cx="796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Cat 1 </a:t>
            </a:r>
            <a:endParaRPr lang="en-US" sz="16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8375668" y="5103873"/>
            <a:ext cx="826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Cat 2</a:t>
            </a:r>
            <a:endParaRPr lang="en-US" sz="16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7757017" y="5091992"/>
            <a:ext cx="890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Helvetica"/>
                <a:cs typeface="Helvetica"/>
              </a:rPr>
              <a:t>Cat 3</a:t>
            </a:r>
            <a:endParaRPr lang="en-US" sz="16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74730" y="2102665"/>
            <a:ext cx="1405722" cy="563213"/>
          </a:xfrm>
          <a:prstGeom prst="rect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45711" rIns="0" bIns="45711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700" b="1" dirty="0" smtClean="0">
                <a:solidFill>
                  <a:srgbClr val="000046"/>
                </a:solidFill>
              </a:rPr>
              <a:t>Signal MC </a:t>
            </a:r>
            <a:br>
              <a:rPr lang="en-US" sz="1700" b="1" dirty="0" smtClean="0">
                <a:solidFill>
                  <a:srgbClr val="000046"/>
                </a:solidFill>
              </a:rPr>
            </a:br>
            <a:r>
              <a:rPr lang="en-US" sz="1700" b="1" dirty="0" smtClean="0">
                <a:solidFill>
                  <a:srgbClr val="000046"/>
                </a:solidFill>
              </a:rPr>
              <a:t>and Data</a:t>
            </a:r>
            <a:endParaRPr lang="en-US" sz="1700" b="1" dirty="0">
              <a:solidFill>
                <a:srgbClr val="00004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50012" y="4006747"/>
            <a:ext cx="1405722" cy="563213"/>
          </a:xfrm>
          <a:prstGeom prst="rect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45711" rIns="0" bIns="45711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700" b="1" dirty="0" smtClean="0">
                <a:solidFill>
                  <a:srgbClr val="000046"/>
                </a:solidFill>
              </a:rPr>
              <a:t>Background  MC &amp; Data</a:t>
            </a:r>
            <a:endParaRPr lang="en-US" sz="1700" b="1" dirty="0">
              <a:solidFill>
                <a:srgbClr val="00004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6961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6"/>
          <p:cNvSpPr txBox="1">
            <a:spLocks/>
          </p:cNvSpPr>
          <p:nvPr/>
        </p:nvSpPr>
        <p:spPr bwMode="auto">
          <a:xfrm>
            <a:off x="113161" y="1231238"/>
            <a:ext cx="3078614" cy="5350718"/>
          </a:xfrm>
          <a:prstGeom prst="rect">
            <a:avLst/>
          </a:prstGeom>
          <a:solidFill>
            <a:srgbClr val="00003C"/>
          </a:solidFill>
          <a:ln w="22225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4163" indent="-284163" algn="l" eaLnBrk="0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2200" b="1" kern="0" dirty="0" smtClean="0">
                <a:solidFill>
                  <a:srgbClr val="FFFFFF"/>
                </a:solidFill>
                <a:latin typeface="Arial"/>
              </a:rPr>
              <a:t>Background model </a:t>
            </a:r>
            <a:br>
              <a:rPr lang="en-US" sz="2200" b="1" kern="0" dirty="0" smtClean="0">
                <a:solidFill>
                  <a:srgbClr val="FFFFFF"/>
                </a:solidFill>
                <a:latin typeface="Arial"/>
              </a:rPr>
            </a:br>
            <a:r>
              <a:rPr lang="en-US" sz="2200" b="1" kern="0" dirty="0" smtClean="0">
                <a:solidFill>
                  <a:srgbClr val="FFFFFF"/>
                </a:solidFill>
                <a:latin typeface="Arial"/>
              </a:rPr>
              <a:t>is from the data:</a:t>
            </a:r>
          </a:p>
          <a:p>
            <a:pPr marL="346075" lvl="1" indent="-173038" algn="l" eaLnBrk="0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2200" b="1" kern="0" dirty="0" smtClean="0">
                <a:solidFill>
                  <a:srgbClr val="FFED00"/>
                </a:solidFill>
                <a:latin typeface="Arial"/>
              </a:rPr>
              <a:t>Mass distribution in each category fitted with a 2</a:t>
            </a:r>
            <a:r>
              <a:rPr lang="en-US" b="1" kern="0" baseline="22000" dirty="0" smtClean="0">
                <a:solidFill>
                  <a:srgbClr val="FFED00"/>
                </a:solidFill>
                <a:latin typeface="Arial"/>
              </a:rPr>
              <a:t>nd</a:t>
            </a:r>
            <a:r>
              <a:rPr lang="en-US" sz="2200" b="1" kern="0" dirty="0" smtClean="0">
                <a:solidFill>
                  <a:srgbClr val="FFED00"/>
                </a:solidFill>
                <a:latin typeface="Arial"/>
              </a:rPr>
              <a:t> to 5</a:t>
            </a:r>
            <a:r>
              <a:rPr lang="en-US" sz="2200" b="1" kern="0" baseline="30000" dirty="0" smtClean="0">
                <a:solidFill>
                  <a:srgbClr val="FFED00"/>
                </a:solidFill>
                <a:latin typeface="Arial"/>
              </a:rPr>
              <a:t>th</a:t>
            </a:r>
            <a:r>
              <a:rPr lang="en-US" sz="2200" b="1" kern="0" dirty="0" smtClean="0">
                <a:solidFill>
                  <a:srgbClr val="FFED00"/>
                </a:solidFill>
                <a:latin typeface="Arial"/>
              </a:rPr>
              <a:t> order polynomial</a:t>
            </a:r>
          </a:p>
          <a:p>
            <a:pPr marL="342900" lvl="1" indent="-228600" algn="l" eaLnBrk="0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2100" b="1" kern="0" dirty="0" smtClean="0">
                <a:solidFill>
                  <a:srgbClr val="FFED00"/>
                </a:solidFill>
                <a:latin typeface="Arial"/>
              </a:rPr>
              <a:t>Order: </a:t>
            </a:r>
            <a:r>
              <a:rPr lang="en-US" sz="2100" b="1" kern="0" dirty="0" smtClean="0">
                <a:solidFill>
                  <a:srgbClr val="FFFFFF"/>
                </a:solidFill>
                <a:latin typeface="Arial"/>
              </a:rPr>
              <a:t>bias below 20% of stat. fit error</a:t>
            </a:r>
          </a:p>
          <a:p>
            <a:pPr marL="342900" lvl="1" indent="-228600" algn="l" eaLnBrk="0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2100" b="1" kern="0" dirty="0" smtClean="0">
                <a:solidFill>
                  <a:srgbClr val="FFFFFF"/>
                </a:solidFill>
                <a:latin typeface="Arial"/>
              </a:rPr>
              <a:t>Causes some loss </a:t>
            </a:r>
            <a:br>
              <a:rPr lang="en-US" sz="2100" b="1" kern="0" dirty="0" smtClean="0">
                <a:solidFill>
                  <a:srgbClr val="FFFFFF"/>
                </a:solidFill>
                <a:latin typeface="Arial"/>
              </a:rPr>
            </a:br>
            <a:r>
              <a:rPr lang="en-US" sz="2100" b="1" kern="0" dirty="0" smtClean="0">
                <a:solidFill>
                  <a:srgbClr val="FFFFFF"/>
                </a:solidFill>
                <a:latin typeface="Arial"/>
              </a:rPr>
              <a:t>of  performance due to the number of fit function parameters</a:t>
            </a:r>
          </a:p>
          <a:p>
            <a:pPr marL="230188" lvl="1" indent="-230188" algn="l" eaLnBrk="0" hangingPunc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FFEB11"/>
                </a:solidFill>
                <a:latin typeface="Arial"/>
              </a:rPr>
              <a:t>Also found to agree with MC within errors (~15%)</a:t>
            </a:r>
          </a:p>
        </p:txBody>
      </p:sp>
      <p:pic>
        <p:nvPicPr>
          <p:cNvPr id="6606854" name="Picture 6"/>
          <p:cNvPicPr>
            <a:picLocks noChangeAspect="1" noChangeArrowheads="1"/>
          </p:cNvPicPr>
          <p:nvPr/>
        </p:nvPicPr>
        <p:blipFill>
          <a:blip r:embed="rId2" cstate="print">
            <a:lum bright="-10000" contrast="27000"/>
          </a:blip>
          <a:srcRect/>
          <a:stretch>
            <a:fillRect/>
          </a:stretch>
        </p:blipFill>
        <p:spPr bwMode="auto">
          <a:xfrm>
            <a:off x="7556745" y="3942272"/>
            <a:ext cx="2096218" cy="2639682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6606853" name="Picture 5"/>
          <p:cNvPicPr>
            <a:picLocks noChangeAspect="1" noChangeArrowheads="1"/>
          </p:cNvPicPr>
          <p:nvPr/>
        </p:nvPicPr>
        <p:blipFill>
          <a:blip r:embed="rId3" cstate="print">
            <a:lum bright="-10000" contrast="27000"/>
          </a:blip>
          <a:srcRect/>
          <a:stretch>
            <a:fillRect/>
          </a:stretch>
        </p:blipFill>
        <p:spPr bwMode="auto">
          <a:xfrm>
            <a:off x="3214243" y="3936341"/>
            <a:ext cx="2254909" cy="2645614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6606852" name="Picture 4"/>
          <p:cNvPicPr>
            <a:picLocks noChangeAspect="1" noChangeArrowheads="1"/>
          </p:cNvPicPr>
          <p:nvPr/>
        </p:nvPicPr>
        <p:blipFill>
          <a:blip r:embed="rId4" cstate="print">
            <a:lum bright="-10000" contrast="27000"/>
          </a:blip>
          <a:srcRect/>
          <a:stretch>
            <a:fillRect/>
          </a:stretch>
        </p:blipFill>
        <p:spPr bwMode="auto">
          <a:xfrm>
            <a:off x="7556746" y="1224952"/>
            <a:ext cx="2096218" cy="2700067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6606851" name="Picture 3"/>
          <p:cNvPicPr>
            <a:picLocks noChangeAspect="1" noChangeArrowheads="1"/>
          </p:cNvPicPr>
          <p:nvPr/>
        </p:nvPicPr>
        <p:blipFill>
          <a:blip r:embed="rId5" cstate="print">
            <a:lum bright="-10000" contrast="27000"/>
          </a:blip>
          <a:srcRect/>
          <a:stretch>
            <a:fillRect/>
          </a:stretch>
        </p:blipFill>
        <p:spPr bwMode="auto">
          <a:xfrm>
            <a:off x="5460527" y="1212190"/>
            <a:ext cx="2087592" cy="2721455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6606850" name="Picture 2"/>
          <p:cNvPicPr>
            <a:picLocks noChangeAspect="1" noChangeArrowheads="1"/>
          </p:cNvPicPr>
          <p:nvPr/>
        </p:nvPicPr>
        <p:blipFill>
          <a:blip r:embed="rId6" cstate="print">
            <a:lum bright="-10000" contrast="27000"/>
          </a:blip>
          <a:srcRect/>
          <a:stretch>
            <a:fillRect/>
          </a:stretch>
        </p:blipFill>
        <p:spPr bwMode="auto">
          <a:xfrm>
            <a:off x="3218378" y="1242204"/>
            <a:ext cx="2224896" cy="2682815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215735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ED00"/>
                </a:solidFill>
              </a:rPr>
              <a:t>8 </a:t>
            </a:r>
            <a:r>
              <a:rPr lang="en-US" sz="3200" dirty="0" err="1" smtClean="0">
                <a:solidFill>
                  <a:srgbClr val="FFED00"/>
                </a:solidFill>
              </a:rPr>
              <a:t>TeV</a:t>
            </a:r>
            <a:r>
              <a:rPr lang="en-US" sz="3200" dirty="0" smtClean="0">
                <a:solidFill>
                  <a:srgbClr val="FFED00"/>
                </a:solidFill>
              </a:rPr>
              <a:t> </a:t>
            </a:r>
            <a:r>
              <a:rPr lang="en-US" sz="3200" dirty="0" err="1" smtClean="0">
                <a:solidFill>
                  <a:srgbClr val="FFED00"/>
                </a:solidFill>
              </a:rPr>
              <a:t>Diphoton</a:t>
            </a:r>
            <a:r>
              <a:rPr lang="en-US" sz="3200" dirty="0" smtClean="0">
                <a:solidFill>
                  <a:srgbClr val="FFED00"/>
                </a:solidFill>
              </a:rPr>
              <a:t> Mass Distributions</a:t>
            </a:r>
            <a:r>
              <a:rPr lang="en-US" dirty="0" smtClean="0">
                <a:solidFill>
                  <a:srgbClr val="FFED00"/>
                </a:solidFill>
              </a:rPr>
              <a:t/>
            </a:r>
            <a:br>
              <a:rPr lang="en-US" dirty="0" smtClean="0">
                <a:solidFill>
                  <a:srgbClr val="FFED00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S+B Mass Fits to 4 Inclusive and 2 Dijet Classes</a:t>
            </a: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2057" y="2208345"/>
            <a:ext cx="1272477" cy="3539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700" b="1" dirty="0" smtClean="0">
                <a:solidFill>
                  <a:srgbClr val="000000"/>
                </a:solidFill>
              </a:rPr>
              <a:t>Untagged 0</a:t>
            </a:r>
            <a:endParaRPr lang="en-US" sz="1700" b="1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47858" y="2197297"/>
            <a:ext cx="13876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000000"/>
                </a:solidFill>
              </a:rPr>
              <a:t>Untagged 1</a:t>
            </a:r>
            <a:endParaRPr lang="en-US" sz="1700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45306" y="2187459"/>
            <a:ext cx="13876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000000"/>
                </a:solidFill>
              </a:rPr>
              <a:t>Untagged 2</a:t>
            </a:r>
            <a:endParaRPr lang="en-US" sz="1700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75138" y="4763580"/>
            <a:ext cx="13876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000000"/>
                </a:solidFill>
              </a:rPr>
              <a:t>Untagged 3</a:t>
            </a:r>
            <a:endParaRPr lang="en-US" sz="1700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36555" y="4763580"/>
            <a:ext cx="12097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000000"/>
                </a:solidFill>
              </a:rPr>
              <a:t>Dijet tight</a:t>
            </a:r>
            <a:endParaRPr lang="en-US" sz="1700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38562" y="4677319"/>
            <a:ext cx="845389" cy="52322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700" b="1" dirty="0" smtClean="0">
                <a:solidFill>
                  <a:srgbClr val="000000"/>
                </a:solidFill>
              </a:rPr>
              <a:t>Dijet Loose</a:t>
            </a:r>
            <a:endParaRPr lang="en-US" sz="1700" b="1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65232" y="6550223"/>
            <a:ext cx="384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2AC53DF-4216-466D-99A7-94400E6C2A25}" type="slidenum">
              <a:rPr lang="en-US" sz="1400">
                <a:solidFill>
                  <a:srgbClr val="FFFF99"/>
                </a:solidFill>
              </a:rPr>
              <a:pPr/>
              <a:t>17</a:t>
            </a:fld>
            <a:endParaRPr lang="en-US" sz="1400" dirty="0">
              <a:solidFill>
                <a:srgbClr val="FFFF99"/>
              </a:solidFill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6689" y="160422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8" cstate="print">
            <a:lum bright="-10000" contrast="27000"/>
          </a:blip>
          <a:srcRect/>
          <a:stretch>
            <a:fillRect/>
          </a:stretch>
        </p:blipFill>
        <p:spPr bwMode="auto">
          <a:xfrm>
            <a:off x="5473786" y="3950897"/>
            <a:ext cx="2100211" cy="2631055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6987400" y="4668690"/>
            <a:ext cx="586601" cy="492443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Dijet Tight</a:t>
            </a:r>
            <a:endParaRPr lang="en-US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2456744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/>
          <p:cNvPicPr>
            <a:picLocks noChangeAspect="1"/>
          </p:cNvPicPr>
          <p:nvPr/>
        </p:nvPicPr>
        <p:blipFill>
          <a:blip r:embed="rId3" cstate="print"/>
          <a:srcRect l="232" r="-232"/>
          <a:stretch>
            <a:fillRect/>
          </a:stretch>
        </p:blipFill>
        <p:spPr bwMode="auto">
          <a:xfrm>
            <a:off x="143220" y="2049137"/>
            <a:ext cx="3910988" cy="462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02" y="121187"/>
            <a:ext cx="8018880" cy="114300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DF00"/>
                </a:solidFill>
              </a:rPr>
              <a:t>S/(S+B) Weighted Mass Distributions</a:t>
            </a:r>
            <a:r>
              <a:rPr lang="en-US" sz="3200" dirty="0" smtClean="0">
                <a:solidFill>
                  <a:srgbClr val="FFF011"/>
                </a:solidFill>
              </a:rPr>
              <a:t/>
            </a:r>
            <a:br>
              <a:rPr lang="en-US" sz="3200" dirty="0" smtClean="0">
                <a:solidFill>
                  <a:srgbClr val="FFF01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MVA and Cuts-Based Analysis </a:t>
            </a:r>
            <a:r>
              <a:rPr lang="en-US" sz="2800" dirty="0" smtClean="0">
                <a:solidFill>
                  <a:srgbClr val="93FFFF"/>
                </a:solidFill>
              </a:rPr>
              <a:t>Side by Side</a:t>
            </a:r>
            <a:endParaRPr lang="en-US" sz="3200" dirty="0">
              <a:solidFill>
                <a:srgbClr val="93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310" y="1291729"/>
            <a:ext cx="9715689" cy="864096"/>
          </a:xfrm>
        </p:spPr>
        <p:txBody>
          <a:bodyPr>
            <a:noAutofit/>
          </a:bodyPr>
          <a:lstStyle/>
          <a:p>
            <a:pPr marL="169863" indent="-169863"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DF00"/>
                </a:solidFill>
              </a:rPr>
              <a:t>Sum of mass distributions </a:t>
            </a:r>
            <a:r>
              <a:rPr lang="en-US" sz="2200" dirty="0" smtClean="0">
                <a:solidFill>
                  <a:schemeClr val="tx1"/>
                </a:solidFill>
              </a:rPr>
              <a:t>for each event class, </a:t>
            </a:r>
            <a:r>
              <a:rPr lang="en-US" sz="2200" dirty="0" smtClean="0">
                <a:solidFill>
                  <a:srgbClr val="FFDF00"/>
                </a:solidFill>
              </a:rPr>
              <a:t>weighted by S/(S+B)</a:t>
            </a:r>
          </a:p>
          <a:p>
            <a:pPr marL="465138" lvl="1" indent="-233363">
              <a:buFont typeface="Wingdings" pitchFamily="2" charset="2"/>
              <a:buChar char="§"/>
            </a:pPr>
            <a:r>
              <a:rPr lang="en-US" sz="2000" b="1" dirty="0" smtClean="0"/>
              <a:t>B is integral of background model over a constant signal fraction interval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149183" y="6187230"/>
            <a:ext cx="632520" cy="360040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z="1400" smtClean="0">
                <a:solidFill>
                  <a:srgbClr val="FFFF99"/>
                </a:solidFill>
              </a:rPr>
              <a:pPr/>
              <a:t>18</a:t>
            </a:fld>
            <a:endParaRPr lang="en-US" sz="1400" dirty="0">
              <a:solidFill>
                <a:srgbClr val="FFFF99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3082" y="5378366"/>
            <a:ext cx="1062181" cy="590931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rgbClr val="FFFFFF"/>
                </a:solidFill>
                <a:ea typeface="MS PGothic" pitchFamily="34" charset="-128"/>
              </a:rPr>
              <a:t>S/(S+B) Weighted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6120" y="6401584"/>
            <a:ext cx="9274627" cy="369332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rgbClr val="FFFFFF"/>
                </a:solidFill>
                <a:ea typeface="MS PGothic" pitchFamily="34" charset="-128"/>
              </a:rPr>
              <a:t>R.J. Barlow, </a:t>
            </a:r>
            <a:r>
              <a:rPr lang="en-US" sz="1600" b="1" dirty="0" smtClean="0">
                <a:solidFill>
                  <a:srgbClr val="FFF011"/>
                </a:solidFill>
                <a:ea typeface="MS PGothic" pitchFamily="34" charset="-128"/>
              </a:rPr>
              <a:t>“Event Classification Using Weighting Methods”, </a:t>
            </a:r>
            <a:r>
              <a:rPr lang="en-US" sz="1600" b="1" dirty="0" smtClean="0">
                <a:solidFill>
                  <a:srgbClr val="FFFFFF"/>
                </a:solidFill>
                <a:ea typeface="MS PGothic" pitchFamily="34" charset="-128"/>
              </a:rPr>
              <a:t>J. </a:t>
            </a:r>
            <a:r>
              <a:rPr lang="en-US" sz="1600" b="1" dirty="0" err="1" smtClean="0">
                <a:solidFill>
                  <a:srgbClr val="FFFFFF"/>
                </a:solidFill>
                <a:ea typeface="MS PGothic" pitchFamily="34" charset="-128"/>
              </a:rPr>
              <a:t>Comput</a:t>
            </a:r>
            <a:r>
              <a:rPr lang="en-US" sz="1600" b="1" dirty="0" smtClean="0">
                <a:solidFill>
                  <a:srgbClr val="FFFFFF"/>
                </a:solidFill>
                <a:ea typeface="MS PGothic" pitchFamily="34" charset="-128"/>
              </a:rPr>
              <a:t>. Phys. 72 (1987) 202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176" y="283670"/>
            <a:ext cx="861396" cy="86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7832783" y="2089802"/>
            <a:ext cx="1906128" cy="1255728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FF"/>
                </a:solidFill>
                <a:ea typeface="MS PGothic" pitchFamily="34" charset="-128"/>
              </a:rPr>
              <a:t>Weighting </a:t>
            </a:r>
            <a:br>
              <a:rPr lang="en-US" sz="2000" b="1" dirty="0" smtClean="0">
                <a:solidFill>
                  <a:srgbClr val="FFFFFF"/>
                </a:solidFill>
                <a:ea typeface="MS PGothic" pitchFamily="34" charset="-128"/>
              </a:rPr>
            </a:br>
            <a:r>
              <a:rPr lang="en-US" sz="2000" b="1" dirty="0" smtClean="0">
                <a:solidFill>
                  <a:srgbClr val="FFFFFF"/>
                </a:solidFill>
                <a:ea typeface="MS PGothic" pitchFamily="34" charset="-128"/>
              </a:rPr>
              <a:t>to Correctly </a:t>
            </a:r>
            <a:br>
              <a:rPr lang="en-US" sz="2000" b="1" dirty="0" smtClean="0">
                <a:solidFill>
                  <a:srgbClr val="FFFFFF"/>
                </a:solidFill>
                <a:ea typeface="MS PGothic" pitchFamily="34" charset="-128"/>
              </a:rPr>
            </a:br>
            <a:r>
              <a:rPr lang="en-US" sz="2000" b="1" dirty="0" smtClean="0">
                <a:solidFill>
                  <a:srgbClr val="FFF011"/>
                </a:solidFill>
                <a:ea typeface="MS PGothic" pitchFamily="34" charset="-128"/>
              </a:rPr>
              <a:t>Show </a:t>
            </a:r>
            <a:br>
              <a:rPr lang="en-US" sz="2000" b="1" dirty="0" smtClean="0">
                <a:solidFill>
                  <a:srgbClr val="FFF011"/>
                </a:solidFill>
                <a:ea typeface="MS PGothic" pitchFamily="34" charset="-128"/>
              </a:rPr>
            </a:br>
            <a:r>
              <a:rPr lang="en-US" sz="2000" b="1" dirty="0" smtClean="0">
                <a:solidFill>
                  <a:srgbClr val="FFF011"/>
                </a:solidFill>
                <a:ea typeface="MS PGothic" pitchFamily="34" charset="-128"/>
              </a:rPr>
              <a:t>S/(S+B)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50038" y="3344121"/>
            <a:ext cx="1899890" cy="1532727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FFFF"/>
                </a:solidFill>
                <a:ea typeface="MS PGothic" pitchFamily="34" charset="-128"/>
              </a:rPr>
              <a:t> </a:t>
            </a:r>
            <a:r>
              <a:rPr lang="en-US" sz="2000" b="1" dirty="0" smtClean="0">
                <a:solidFill>
                  <a:srgbClr val="FFEB11"/>
                </a:solidFill>
                <a:ea typeface="MS PGothic" pitchFamily="34" charset="-128"/>
              </a:rPr>
              <a:t>An illustration:</a:t>
            </a:r>
            <a:r>
              <a:rPr lang="en-US" sz="2000" b="1" dirty="0" smtClean="0">
                <a:solidFill>
                  <a:srgbClr val="FFE311"/>
                </a:solidFill>
                <a:ea typeface="MS PGothic" pitchFamily="34" charset="-128"/>
              </a:rPr>
              <a:t/>
            </a:r>
            <a:br>
              <a:rPr lang="en-US" sz="2000" b="1" dirty="0" smtClean="0">
                <a:solidFill>
                  <a:srgbClr val="FFE311"/>
                </a:solidFill>
                <a:ea typeface="MS PGothic" pitchFamily="34" charset="-128"/>
              </a:rPr>
            </a:br>
            <a:r>
              <a:rPr lang="en-US" sz="2000" b="1" dirty="0" smtClean="0">
                <a:solidFill>
                  <a:srgbClr val="FFFFFF"/>
                </a:solidFill>
                <a:ea typeface="MS PGothic" pitchFamily="34" charset="-128"/>
              </a:rPr>
              <a:t>Not used to derive the quantitative Results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423712" y="3481629"/>
            <a:ext cx="1189364" cy="812530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MVA Based </a:t>
            </a: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5" cstate="print">
            <a:lum bright="-11000" contrast="29000"/>
          </a:blip>
          <a:srcRect b="7653"/>
          <a:stretch>
            <a:fillRect/>
          </a:stretch>
        </p:blipFill>
        <p:spPr bwMode="auto">
          <a:xfrm>
            <a:off x="4027532" y="2098684"/>
            <a:ext cx="3864633" cy="4288614"/>
          </a:xfrm>
          <a:prstGeom prst="rect">
            <a:avLst/>
          </a:prstGeom>
          <a:noFill/>
          <a:ln w="25400">
            <a:solidFill>
              <a:srgbClr val="FFF011"/>
            </a:solidFill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4721217" y="5398564"/>
            <a:ext cx="1062181" cy="590931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rgbClr val="FFFFFF"/>
                </a:solidFill>
                <a:ea typeface="MS PGothic" pitchFamily="34" charset="-128"/>
              </a:rPr>
              <a:t>S/(S+B) Weighted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321847" y="3501827"/>
            <a:ext cx="1189364" cy="812530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Cuts Based </a:t>
            </a:r>
          </a:p>
        </p:txBody>
      </p:sp>
    </p:spTree>
    <p:extLst>
      <p:ext uri="{BB962C8B-B14F-4D97-AF65-F5344CB8AC3E}">
        <p14:creationId xmlns:p14="http://schemas.microsoft.com/office/powerpoint/2010/main" xmlns="" val="239824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/>
          <p:cNvPicPr>
            <a:picLocks noChangeAspect="1"/>
          </p:cNvPicPr>
          <p:nvPr/>
        </p:nvPicPr>
        <p:blipFill>
          <a:blip r:embed="rId2" cstate="print">
            <a:lum bright="-10000" contrast="22000"/>
          </a:blip>
          <a:srcRect/>
          <a:stretch>
            <a:fillRect/>
          </a:stretch>
        </p:blipFill>
        <p:spPr bwMode="auto">
          <a:xfrm>
            <a:off x="252929" y="1554314"/>
            <a:ext cx="4583476" cy="3590559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17" name="Picture 9"/>
          <p:cNvPicPr>
            <a:picLocks noChangeAspect="1"/>
          </p:cNvPicPr>
          <p:nvPr/>
        </p:nvPicPr>
        <p:blipFill>
          <a:blip r:embed="rId3" cstate="print">
            <a:lum bright="-10000" contrast="22000"/>
          </a:blip>
          <a:srcRect r="253"/>
          <a:stretch>
            <a:fillRect/>
          </a:stretch>
        </p:blipFill>
        <p:spPr bwMode="auto">
          <a:xfrm>
            <a:off x="4826674" y="1545495"/>
            <a:ext cx="4515185" cy="3632434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789" y="134156"/>
            <a:ext cx="8219211" cy="753454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FFD800"/>
                </a:solidFill>
              </a:rPr>
              <a:t>P-Values for SM Higgs</a:t>
            </a:r>
            <a:br>
              <a:rPr lang="en-US" dirty="0" smtClean="0">
                <a:solidFill>
                  <a:srgbClr val="FFD800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Full 7 + 8 </a:t>
            </a:r>
            <a:r>
              <a:rPr lang="en-US" sz="2800" dirty="0" err="1" smtClean="0">
                <a:solidFill>
                  <a:schemeClr val="tx1"/>
                </a:solidFill>
              </a:rPr>
              <a:t>TeV</a:t>
            </a:r>
            <a:r>
              <a:rPr lang="en-US" sz="2800" dirty="0" smtClean="0">
                <a:solidFill>
                  <a:schemeClr val="tx1"/>
                </a:solidFill>
              </a:rPr>
              <a:t> Dataset </a:t>
            </a:r>
            <a:r>
              <a:rPr lang="en-US" sz="2800" dirty="0" smtClean="0">
                <a:solidFill>
                  <a:srgbClr val="93FFFF"/>
                </a:solidFill>
              </a:rPr>
              <a:t>Side by Side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416000" y="6428480"/>
            <a:ext cx="384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2AC53DF-4216-466D-99A7-94400E6C2A25}" type="slidenum">
              <a:rPr lang="en-US" sz="1400">
                <a:solidFill>
                  <a:srgbClr val="FFFF99"/>
                </a:solidFill>
              </a:rPr>
              <a:pPr/>
              <a:t>19</a:t>
            </a:fld>
            <a:endParaRPr lang="en-US" sz="1400" dirty="0">
              <a:solidFill>
                <a:srgbClr val="FFFF99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689" y="95874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3"/>
          <p:cNvSpPr>
            <a:spLocks noGrp="1"/>
          </p:cNvSpPr>
          <p:nvPr>
            <p:ph sz="half" idx="4294967295"/>
          </p:nvPr>
        </p:nvSpPr>
        <p:spPr>
          <a:xfrm>
            <a:off x="244865" y="5134476"/>
            <a:ext cx="4580523" cy="976755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</a:ln>
        </p:spPr>
        <p:txBody>
          <a:bodyPr lIns="91440" tIns="91440" rIns="0" anchor="ctr" anchorCtr="0">
            <a:noAutofit/>
          </a:bodyPr>
          <a:lstStyle/>
          <a:p>
            <a:pPr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­"/>
            </a:pPr>
            <a:r>
              <a:rPr lang="en-US" sz="2000" dirty="0" smtClean="0">
                <a:solidFill>
                  <a:srgbClr val="FFE311"/>
                </a:solidFill>
              </a:rPr>
              <a:t>Minimum p-value at 125 </a:t>
            </a:r>
            <a:r>
              <a:rPr lang="en-US" sz="2000" dirty="0" err="1" smtClean="0">
                <a:solidFill>
                  <a:srgbClr val="FFE311"/>
                </a:solidFill>
              </a:rPr>
              <a:t>GeV</a:t>
            </a:r>
            <a:r>
              <a:rPr lang="en-US" sz="2000" dirty="0" smtClean="0">
                <a:solidFill>
                  <a:srgbClr val="FFE311"/>
                </a:solidFill>
              </a:rPr>
              <a:t> </a:t>
            </a:r>
            <a:br>
              <a:rPr lang="en-US" sz="2000" dirty="0" smtClean="0">
                <a:solidFill>
                  <a:srgbClr val="FFE311"/>
                </a:solidFill>
              </a:rPr>
            </a:br>
            <a:r>
              <a:rPr lang="en-US" sz="2000" dirty="0" smtClean="0">
                <a:solidFill>
                  <a:srgbClr val="FFE311"/>
                </a:solidFill>
              </a:rPr>
              <a:t>with local significance      </a:t>
            </a:r>
            <a:r>
              <a:rPr lang="en-US" sz="2400" dirty="0" smtClean="0">
                <a:solidFill>
                  <a:srgbClr val="4FD1FF"/>
                </a:solidFill>
              </a:rPr>
              <a:t>3.2 σ</a:t>
            </a:r>
            <a:endParaRPr lang="en-US" sz="2000" dirty="0" smtClean="0">
              <a:solidFill>
                <a:srgbClr val="4FD1FF"/>
              </a:solidFill>
            </a:endParaRPr>
          </a:p>
          <a:p>
            <a:pPr marL="336550" lvl="1" indent="-33655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   (Expected from SM Higgs: </a:t>
            </a:r>
            <a:r>
              <a:rPr lang="en-US" sz="2000" b="1" dirty="0" smtClean="0">
                <a:solidFill>
                  <a:srgbClr val="FFE311"/>
                </a:solidFill>
              </a:rPr>
              <a:t>4.2</a:t>
            </a:r>
            <a:r>
              <a:rPr lang="en-US" sz="2000" dirty="0" smtClean="0">
                <a:solidFill>
                  <a:srgbClr val="FFE311"/>
                </a:solidFill>
              </a:rPr>
              <a:t> σ)</a:t>
            </a:r>
            <a:endParaRPr lang="en-US" sz="2000" b="1" dirty="0" smtClean="0">
              <a:solidFill>
                <a:srgbClr val="FFE311"/>
              </a:solidFill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 bwMode="auto">
          <a:xfrm>
            <a:off x="254765" y="1039372"/>
            <a:ext cx="4540067" cy="507248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36576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MVA Analysis</a:t>
            </a:r>
            <a:endParaRPr kumimoji="0" lang="en-US" sz="2800" b="1" i="0" u="none" strike="noStrike" kern="0" cap="none" spc="0" normalizeH="0" baseline="-22000" noProof="0" dirty="0">
              <a:ln>
                <a:noFill/>
              </a:ln>
              <a:solidFill>
                <a:srgbClr val="FFED0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 bwMode="auto">
          <a:xfrm>
            <a:off x="4824928" y="1026519"/>
            <a:ext cx="4540067" cy="507248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36576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Cuts Based</a:t>
            </a:r>
            <a:endParaRPr kumimoji="0" lang="en-US" sz="2800" b="1" i="0" u="none" strike="noStrike" kern="0" cap="none" spc="0" normalizeH="0" baseline="-22000" noProof="0" dirty="0">
              <a:ln>
                <a:noFill/>
              </a:ln>
              <a:solidFill>
                <a:srgbClr val="FFED0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 Placeholder 3"/>
          <p:cNvSpPr>
            <a:spLocks noGrp="1"/>
          </p:cNvSpPr>
          <p:nvPr>
            <p:ph sz="half" idx="4294967295"/>
          </p:nvPr>
        </p:nvSpPr>
        <p:spPr>
          <a:xfrm>
            <a:off x="4826048" y="5132640"/>
            <a:ext cx="4483206" cy="976755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</a:ln>
        </p:spPr>
        <p:txBody>
          <a:bodyPr lIns="91440" tIns="91440" rIns="0" anchor="ctr" anchorCtr="0">
            <a:noAutofit/>
          </a:bodyPr>
          <a:lstStyle/>
          <a:p>
            <a:pPr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­"/>
            </a:pPr>
            <a:r>
              <a:rPr lang="en-US" sz="2000" dirty="0" smtClean="0">
                <a:solidFill>
                  <a:srgbClr val="FFE311"/>
                </a:solidFill>
              </a:rPr>
              <a:t>Minimum p-value at 124.5 </a:t>
            </a:r>
            <a:r>
              <a:rPr lang="en-US" sz="2000" dirty="0" err="1" smtClean="0">
                <a:solidFill>
                  <a:srgbClr val="FFE311"/>
                </a:solidFill>
              </a:rPr>
              <a:t>GeV</a:t>
            </a:r>
            <a:r>
              <a:rPr lang="en-US" sz="2000" dirty="0" smtClean="0">
                <a:solidFill>
                  <a:srgbClr val="FFE311"/>
                </a:solidFill>
              </a:rPr>
              <a:t> </a:t>
            </a:r>
            <a:br>
              <a:rPr lang="en-US" sz="2000" dirty="0" smtClean="0">
                <a:solidFill>
                  <a:srgbClr val="FFE311"/>
                </a:solidFill>
              </a:rPr>
            </a:br>
            <a:r>
              <a:rPr lang="en-US" sz="2000" dirty="0" smtClean="0">
                <a:solidFill>
                  <a:srgbClr val="FFE311"/>
                </a:solidFill>
              </a:rPr>
              <a:t>with local significance      </a:t>
            </a:r>
            <a:r>
              <a:rPr lang="en-US" sz="2400" dirty="0" smtClean="0">
                <a:solidFill>
                  <a:srgbClr val="4FD1FF"/>
                </a:solidFill>
              </a:rPr>
              <a:t>3.9 σ</a:t>
            </a:r>
            <a:endParaRPr lang="en-US" sz="2000" dirty="0" smtClean="0">
              <a:solidFill>
                <a:srgbClr val="4FD1FF"/>
              </a:solidFill>
            </a:endParaRPr>
          </a:p>
          <a:p>
            <a:pPr marL="336550" lvl="1" indent="-33655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   (Expected from SM Higgs: </a:t>
            </a:r>
            <a:r>
              <a:rPr lang="en-US" sz="2000" b="1" dirty="0" smtClean="0">
                <a:solidFill>
                  <a:srgbClr val="FFE311"/>
                </a:solidFill>
              </a:rPr>
              <a:t>3.5</a:t>
            </a:r>
            <a:r>
              <a:rPr lang="en-US" sz="2000" dirty="0" smtClean="0">
                <a:solidFill>
                  <a:srgbClr val="FFE311"/>
                </a:solidFill>
              </a:rPr>
              <a:t> σ)</a:t>
            </a:r>
            <a:endParaRPr lang="en-US" sz="2000" b="1" dirty="0" smtClean="0">
              <a:solidFill>
                <a:srgbClr val="FFE311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sz="half" idx="4294967295"/>
          </p:nvPr>
        </p:nvSpPr>
        <p:spPr>
          <a:xfrm>
            <a:off x="254046" y="6091784"/>
            <a:ext cx="9088258" cy="700114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</a:ln>
        </p:spPr>
        <p:txBody>
          <a:bodyPr lIns="91440" tIns="91440" rIns="0" anchor="ctr" anchorCtr="0">
            <a:noAutofit/>
          </a:bodyPr>
          <a:lstStyle/>
          <a:p>
            <a:pPr algn="ctr">
              <a:lnSpc>
                <a:spcPct val="88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</a:t>
            </a:r>
            <a:r>
              <a:rPr lang="en-US" sz="2200" dirty="0" smtClean="0">
                <a:solidFill>
                  <a:schemeClr val="tx1">
                    <a:lumMod val="95000"/>
                  </a:schemeClr>
                </a:solidFill>
              </a:rPr>
              <a:t>Significance decreased a bit with more data and new </a:t>
            </a:r>
            <a:br>
              <a:rPr lang="en-US" sz="22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lumMod val="95000"/>
                  </a:schemeClr>
                </a:solidFill>
              </a:rPr>
              <a:t>analysis, compared to the published results</a:t>
            </a:r>
            <a:endParaRPr lang="en-US" sz="22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073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-79025" y="67734"/>
            <a:ext cx="9471378" cy="762000"/>
          </a:xfrm>
        </p:spPr>
        <p:txBody>
          <a:bodyPr/>
          <a:lstStyle/>
          <a:p>
            <a:r>
              <a:rPr lang="en-US" sz="4000" dirty="0" smtClean="0"/>
              <a:t>On behalf of the CMS Collaboration</a:t>
            </a:r>
            <a:endParaRPr lang="en-US" sz="4000" dirty="0"/>
          </a:p>
        </p:txBody>
      </p:sp>
      <p:pic>
        <p:nvPicPr>
          <p:cNvPr id="7" name="Content Placeholder 6" descr="CMScollaboration_20120627_0139light.jp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5659" b="5659"/>
          <a:stretch>
            <a:fillRect/>
          </a:stretch>
        </p:blipFill>
        <p:spPr>
          <a:xfrm>
            <a:off x="0" y="971550"/>
            <a:ext cx="9942513" cy="5876925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4" descr="http://4.bp.blogspot.com/-ttXWlqSN6Wc/USyQZkXQ1iI/AAAAAAABdF8/nQlZ1FjMWOY/s1600/fotos-do-rio-de-janeiro-fotos+%2814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6822" y="957415"/>
            <a:ext cx="10069158" cy="5879069"/>
          </a:xfrm>
          <a:prstGeom prst="rect">
            <a:avLst/>
          </a:prstGeom>
          <a:noFill/>
        </p:spPr>
      </p:pic>
      <p:pic>
        <p:nvPicPr>
          <p:cNvPr id="68392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95787" y="-1"/>
            <a:ext cx="1310213" cy="946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415967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10627" name="Picture 3"/>
          <p:cNvPicPr>
            <a:picLocks noChangeAspect="1" noChangeArrowheads="1"/>
          </p:cNvPicPr>
          <p:nvPr/>
        </p:nvPicPr>
        <p:blipFill>
          <a:blip r:embed="rId2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4947950" y="980500"/>
            <a:ext cx="4581640" cy="4279989"/>
          </a:xfrm>
          <a:prstGeom prst="rect">
            <a:avLst/>
          </a:prstGeom>
          <a:noFill/>
          <a:ln w="22225">
            <a:solidFill>
              <a:srgbClr val="FFE606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31" y="-11017"/>
            <a:ext cx="8447597" cy="1004884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 smtClean="0">
                <a:solidFill>
                  <a:srgbClr val="FFEB11"/>
                </a:solidFill>
              </a:rPr>
              <a:t>H </a:t>
            </a:r>
            <a:r>
              <a:rPr lang="en-US" sz="3200" dirty="0" smtClean="0">
                <a:solidFill>
                  <a:srgbClr val="FFEB11"/>
                </a:solidFill>
                <a:sym typeface="Wingdings 3"/>
              </a:rPr>
              <a:t> </a:t>
            </a:r>
            <a:r>
              <a:rPr lang="en-US" sz="3200" dirty="0" err="1" smtClean="0">
                <a:solidFill>
                  <a:srgbClr val="FFEB11"/>
                </a:solidFill>
                <a:latin typeface="Symbol" pitchFamily="18" charset="2"/>
              </a:rPr>
              <a:t>gg</a:t>
            </a:r>
            <a:r>
              <a:rPr lang="en-US" sz="3200" dirty="0" smtClean="0">
                <a:solidFill>
                  <a:srgbClr val="FFEB11"/>
                </a:solidFill>
                <a:latin typeface="Symbol" pitchFamily="18" charset="2"/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Fitted </a:t>
            </a:r>
            <a:r>
              <a:rPr lang="en-US" sz="3000" baseline="0" dirty="0" smtClean="0">
                <a:solidFill>
                  <a:schemeClr val="tx1"/>
                </a:solidFill>
              </a:rPr>
              <a:t>Signal </a:t>
            </a:r>
            <a:br>
              <a:rPr lang="en-US" sz="3000" baseline="0" dirty="0" smtClean="0">
                <a:solidFill>
                  <a:schemeClr val="tx1"/>
                </a:solidFill>
              </a:rPr>
            </a:br>
            <a:r>
              <a:rPr lang="en-US" sz="3000" baseline="0" dirty="0" smtClean="0">
                <a:solidFill>
                  <a:schemeClr val="tx1"/>
                </a:solidFill>
              </a:rPr>
              <a:t>Strength Vs M</a:t>
            </a:r>
            <a:r>
              <a:rPr lang="en-US" sz="3000" baseline="-20000" dirty="0" smtClean="0">
                <a:solidFill>
                  <a:schemeClr val="tx1"/>
                </a:solidFill>
              </a:rPr>
              <a:t>H</a:t>
            </a:r>
            <a:endParaRPr lang="en-US" sz="3000" baseline="-20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541463" y="6406446"/>
            <a:ext cx="397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72AC53DF-4216-466D-99A7-94400E6C2A25}" type="slidenum">
              <a:rPr lang="en-US" sz="1400" b="1">
                <a:solidFill>
                  <a:srgbClr val="FFFF99"/>
                </a:solidFill>
              </a:rPr>
              <a:pPr/>
              <a:t>20</a:t>
            </a:fld>
            <a:endParaRPr lang="en-US" sz="1400" b="1" dirty="0">
              <a:solidFill>
                <a:srgbClr val="FFFF99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470" y="153167"/>
            <a:ext cx="790402" cy="79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/>
          </p:cNvPicPr>
          <p:nvPr/>
        </p:nvPicPr>
        <p:blipFill>
          <a:blip r:embed="rId4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451694" y="975496"/>
            <a:ext cx="4487452" cy="4306509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2963540" y="1522178"/>
            <a:ext cx="1784276" cy="480131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MVA Based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932153" y="1529802"/>
            <a:ext cx="1729647" cy="480131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Cut Based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29657" y="5264523"/>
            <a:ext cx="4538949" cy="837152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Fitted Signal Strength </a:t>
            </a:r>
            <a:b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</a:br>
            <a:r>
              <a:rPr lang="en-US" sz="3200" b="1" dirty="0" smtClean="0">
                <a:solidFill>
                  <a:srgbClr val="FFE211"/>
                </a:solidFill>
                <a:latin typeface="Symbol" pitchFamily="18" charset="2"/>
                <a:ea typeface="MS PGothic" pitchFamily="34" charset="-128"/>
              </a:rPr>
              <a:t>s/</a:t>
            </a:r>
            <a:r>
              <a:rPr lang="en-US" sz="3200" b="1" dirty="0" err="1" smtClean="0">
                <a:solidFill>
                  <a:srgbClr val="FFE211"/>
                </a:solidFill>
                <a:latin typeface="Symbol" pitchFamily="18" charset="2"/>
                <a:ea typeface="MS PGothic" pitchFamily="34" charset="-128"/>
              </a:rPr>
              <a:t>s</a:t>
            </a:r>
            <a:r>
              <a:rPr lang="en-US" sz="2800" b="1" baseline="-20000" dirty="0" err="1" smtClean="0">
                <a:solidFill>
                  <a:srgbClr val="FFE211"/>
                </a:solidFill>
                <a:ea typeface="MS PGothic" pitchFamily="34" charset="-128"/>
              </a:rPr>
              <a:t>SM</a:t>
            </a:r>
            <a:r>
              <a:rPr lang="en-US" b="1" dirty="0" smtClean="0">
                <a:solidFill>
                  <a:srgbClr val="FFE211"/>
                </a:solidFill>
                <a:ea typeface="MS PGothic" pitchFamily="34" charset="-128"/>
              </a:rPr>
              <a:t> =  </a:t>
            </a:r>
            <a:r>
              <a:rPr lang="en-US" sz="2800" b="1" dirty="0" smtClean="0">
                <a:solidFill>
                  <a:srgbClr val="FFE211"/>
                </a:solidFill>
                <a:ea typeface="MS PGothic" pitchFamily="34" charset="-128"/>
              </a:rPr>
              <a:t>0.78</a:t>
            </a:r>
            <a:endParaRPr lang="en-US" b="1" dirty="0" smtClean="0">
              <a:solidFill>
                <a:srgbClr val="FFE211"/>
              </a:solidFill>
              <a:ea typeface="MS PGothic" pitchFamily="34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33718" y="5284721"/>
            <a:ext cx="4617905" cy="837152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Fitted Signal Strength </a:t>
            </a:r>
            <a:b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</a:br>
            <a:r>
              <a:rPr lang="en-US" sz="3200" b="1" dirty="0" smtClean="0">
                <a:solidFill>
                  <a:srgbClr val="FFE211"/>
                </a:solidFill>
                <a:latin typeface="Symbol" pitchFamily="18" charset="2"/>
                <a:ea typeface="MS PGothic" pitchFamily="34" charset="-128"/>
              </a:rPr>
              <a:t>s/</a:t>
            </a:r>
            <a:r>
              <a:rPr lang="en-US" sz="3200" b="1" dirty="0" err="1" smtClean="0">
                <a:solidFill>
                  <a:srgbClr val="FFE211"/>
                </a:solidFill>
                <a:latin typeface="Symbol" pitchFamily="18" charset="2"/>
                <a:ea typeface="MS PGothic" pitchFamily="34" charset="-128"/>
              </a:rPr>
              <a:t>s</a:t>
            </a:r>
            <a:r>
              <a:rPr lang="en-US" sz="2800" b="1" baseline="-20000" dirty="0" err="1" smtClean="0">
                <a:solidFill>
                  <a:srgbClr val="FFE211"/>
                </a:solidFill>
                <a:ea typeface="MS PGothic" pitchFamily="34" charset="-128"/>
              </a:rPr>
              <a:t>SM</a:t>
            </a:r>
            <a:r>
              <a:rPr lang="en-US" b="1" dirty="0" smtClean="0">
                <a:solidFill>
                  <a:srgbClr val="FFE211"/>
                </a:solidFill>
                <a:ea typeface="MS PGothic" pitchFamily="34" charset="-128"/>
              </a:rPr>
              <a:t> =  </a:t>
            </a:r>
            <a:r>
              <a:rPr lang="en-US" sz="2800" b="1" dirty="0" smtClean="0">
                <a:solidFill>
                  <a:srgbClr val="FFE211"/>
                </a:solidFill>
                <a:ea typeface="MS PGothic" pitchFamily="34" charset="-128"/>
              </a:rPr>
              <a:t>1.11</a:t>
            </a:r>
            <a:r>
              <a:rPr lang="en-US" b="1" dirty="0" smtClean="0">
                <a:solidFill>
                  <a:srgbClr val="FFE211"/>
                </a:solidFill>
                <a:ea typeface="MS PGothic" pitchFamily="34" charset="-128"/>
              </a:rPr>
              <a:t>  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sz="half" idx="4294967295"/>
          </p:nvPr>
        </p:nvSpPr>
        <p:spPr>
          <a:xfrm>
            <a:off x="454185" y="6110344"/>
            <a:ext cx="9097439" cy="615452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</a:ln>
        </p:spPr>
        <p:txBody>
          <a:bodyPr lIns="91440" tIns="91440" rIns="0" anchor="ctr" anchorCtr="0">
            <a:noAutofit/>
          </a:bodyPr>
          <a:lstStyle/>
          <a:p>
            <a:pPr algn="ctr">
              <a:lnSpc>
                <a:spcPct val="88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</a:t>
            </a:r>
            <a:r>
              <a:rPr lang="en-US" sz="2200" dirty="0" smtClean="0">
                <a:solidFill>
                  <a:schemeClr val="tx1">
                    <a:lumMod val="95000"/>
                  </a:schemeClr>
                </a:solidFill>
              </a:rPr>
              <a:t>Signal strength decreased a bit with more data and new </a:t>
            </a:r>
            <a:br>
              <a:rPr lang="en-US" sz="22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lumMod val="95000"/>
                  </a:schemeClr>
                </a:solidFill>
              </a:rPr>
              <a:t>analysis, compared to the published results</a:t>
            </a:r>
            <a:endParaRPr lang="en-US" sz="22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810626" name="AutoShape 2" descr="https://malberti.web.cern.ch/malberti/Hgg/Moriond2013/cutbased/approval_v1/7and8TeVCiCParametric_v2/results/7and8TeV_maxlh.png"/>
          <p:cNvSpPr>
            <a:spLocks noChangeAspect="1" noChangeArrowheads="1"/>
          </p:cNvSpPr>
          <p:nvPr/>
        </p:nvSpPr>
        <p:spPr bwMode="auto">
          <a:xfrm>
            <a:off x="63500" y="-136525"/>
            <a:ext cx="8477250" cy="809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735348" y="5615490"/>
            <a:ext cx="696802" cy="376517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0" rIns="0" bIns="0">
            <a:noAutofit/>
          </a:bodyPr>
          <a:lstStyle/>
          <a:p>
            <a:pPr defTabSz="4572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E800"/>
                </a:solidFill>
                <a:ea typeface="MS PGothic" pitchFamily="34" charset="-128"/>
              </a:rPr>
              <a:t>+0.28- 0.26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255341" y="5638797"/>
            <a:ext cx="696802" cy="376517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0" rIns="0" bIns="0">
            <a:noAutofit/>
          </a:bodyPr>
          <a:lstStyle/>
          <a:p>
            <a:pPr defTabSz="4572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E800"/>
                </a:solidFill>
                <a:ea typeface="MS PGothic" pitchFamily="34" charset="-128"/>
              </a:rPr>
              <a:t>+0.32- 0.30</a:t>
            </a:r>
          </a:p>
        </p:txBody>
      </p:sp>
    </p:spTree>
    <p:extLst>
      <p:ext uri="{BB962C8B-B14F-4D97-AF65-F5344CB8AC3E}">
        <p14:creationId xmlns:p14="http://schemas.microsoft.com/office/powerpoint/2010/main" xmlns="" val="23206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748" y="113702"/>
            <a:ext cx="8447597" cy="100488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FFD800"/>
                </a:solidFill>
              </a:rPr>
              <a:t>H </a:t>
            </a:r>
            <a:r>
              <a:rPr lang="en-US" sz="4000" dirty="0" smtClean="0">
                <a:solidFill>
                  <a:srgbClr val="FFD800"/>
                </a:solidFill>
                <a:sym typeface="Wingdings 3"/>
              </a:rPr>
              <a:t></a:t>
            </a:r>
            <a:r>
              <a:rPr lang="en-US" sz="4000" dirty="0" err="1" smtClean="0">
                <a:solidFill>
                  <a:srgbClr val="FFD800"/>
                </a:solidFill>
                <a:latin typeface="Symbol" pitchFamily="18" charset="2"/>
              </a:rPr>
              <a:t>gg</a:t>
            </a:r>
            <a:r>
              <a:rPr lang="en-US" sz="4000" dirty="0" smtClean="0">
                <a:solidFill>
                  <a:srgbClr val="FFD800"/>
                </a:solidFill>
                <a:latin typeface="Symbol" pitchFamily="18" charset="2"/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Best Fit Signal Strength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rgbClr val="FFD800"/>
                </a:solidFill>
              </a:rPr>
              <a:t>Compatibility Among the Classes</a:t>
            </a:r>
            <a:endParaRPr lang="en-US" sz="4000" dirty="0">
              <a:solidFill>
                <a:srgbClr val="FFD8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3528" y="5349201"/>
            <a:ext cx="9111825" cy="830997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EB11"/>
                </a:solidFill>
              </a:rPr>
              <a:t>Best fit signal strength </a:t>
            </a:r>
            <a:r>
              <a:rPr lang="en-US" b="1" dirty="0" smtClean="0">
                <a:solidFill>
                  <a:srgbClr val="FFEB11"/>
                </a:solidFill>
              </a:rPr>
              <a:t>σ/</a:t>
            </a:r>
            <a:r>
              <a:rPr lang="en-US" b="1" dirty="0" err="1" smtClean="0">
                <a:solidFill>
                  <a:srgbClr val="FFEB11"/>
                </a:solidFill>
              </a:rPr>
              <a:t>σ</a:t>
            </a:r>
            <a:r>
              <a:rPr lang="en-US" b="1" baseline="-25000" dirty="0" err="1" smtClean="0">
                <a:solidFill>
                  <a:srgbClr val="FFEB11"/>
                </a:solidFill>
              </a:rPr>
              <a:t>SM</a:t>
            </a:r>
            <a:r>
              <a:rPr lang="en-US" b="1" baseline="-25000" dirty="0" smtClean="0">
                <a:solidFill>
                  <a:srgbClr val="FFEB11"/>
                </a:solidFill>
              </a:rPr>
              <a:t> </a:t>
            </a:r>
            <a:r>
              <a:rPr lang="en-US" b="1" dirty="0" smtClean="0">
                <a:solidFill>
                  <a:srgbClr val="FFEB11"/>
                </a:solidFill>
              </a:rPr>
              <a:t>is consistent </a:t>
            </a:r>
          </a:p>
          <a:p>
            <a:r>
              <a:rPr lang="en-US" b="1" dirty="0" smtClean="0">
                <a:solidFill>
                  <a:srgbClr val="FFFFFF"/>
                </a:solidFill>
              </a:rPr>
              <a:t>among different classes and with the SM, within errors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523965" y="6505599"/>
            <a:ext cx="397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72AC53DF-4216-466D-99A7-94400E6C2A25}" type="slidenum">
              <a:rPr lang="en-US" sz="1400" b="1">
                <a:solidFill>
                  <a:srgbClr val="FFFF99"/>
                </a:solidFill>
              </a:rPr>
              <a:pPr/>
              <a:t>21</a:t>
            </a:fld>
            <a:endParaRPr lang="en-US" sz="1400" b="1" dirty="0">
              <a:solidFill>
                <a:srgbClr val="FFFF99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202" y="219269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3" cstate="print">
            <a:lum bright="-11000" contrast="22000"/>
          </a:blip>
          <a:srcRect/>
          <a:stretch>
            <a:fillRect/>
          </a:stretch>
        </p:blipFill>
        <p:spPr bwMode="auto">
          <a:xfrm>
            <a:off x="283595" y="1249324"/>
            <a:ext cx="4541793" cy="4082840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4" cstate="print">
            <a:lum bright="-11000" contrast="22000"/>
          </a:blip>
          <a:srcRect/>
          <a:stretch>
            <a:fillRect/>
          </a:stretch>
        </p:blipFill>
        <p:spPr bwMode="auto">
          <a:xfrm>
            <a:off x="4858439" y="1233889"/>
            <a:ext cx="4538658" cy="4120309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98304" y="6181238"/>
            <a:ext cx="9461652" cy="369332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EB11"/>
                </a:solidFill>
              </a:rPr>
              <a:t>Note: in spite of the same names, </a:t>
            </a:r>
            <a:r>
              <a:rPr lang="en-US" sz="1800" b="1" dirty="0" smtClean="0"/>
              <a:t>untagged classes in the two analyses are different</a:t>
            </a:r>
            <a:endParaRPr lang="en-US" sz="1800" b="1" dirty="0"/>
          </a:p>
        </p:txBody>
      </p:sp>
      <p:sp>
        <p:nvSpPr>
          <p:cNvPr id="12" name="Rectangle 11"/>
          <p:cNvSpPr/>
          <p:nvPr/>
        </p:nvSpPr>
        <p:spPr>
          <a:xfrm>
            <a:off x="3474719" y="2436574"/>
            <a:ext cx="1240823" cy="812530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MVA</a:t>
            </a:r>
            <a:b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</a:b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Based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089736" y="2433440"/>
            <a:ext cx="1163260" cy="812530"/>
          </a:xfrm>
          <a:prstGeom prst="rect">
            <a:avLst/>
          </a:prstGeom>
          <a:solidFill>
            <a:srgbClr val="00006C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Cut</a:t>
            </a:r>
            <a:b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</a:b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 Based</a:t>
            </a:r>
          </a:p>
        </p:txBody>
      </p:sp>
    </p:spTree>
    <p:extLst>
      <p:ext uri="{BB962C8B-B14F-4D97-AF65-F5344CB8AC3E}">
        <p14:creationId xmlns:p14="http://schemas.microsoft.com/office/powerpoint/2010/main" xmlns="" val="23206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10625" name="Picture 1"/>
          <p:cNvPicPr>
            <a:picLocks noChangeAspect="1" noChangeArrowheads="1"/>
          </p:cNvPicPr>
          <p:nvPr/>
        </p:nvPicPr>
        <p:blipFill>
          <a:blip r:embed="rId2" cstate="print"/>
          <a:srcRect t="8867"/>
          <a:stretch>
            <a:fillRect/>
          </a:stretch>
        </p:blipFill>
        <p:spPr bwMode="auto">
          <a:xfrm>
            <a:off x="103517" y="1319842"/>
            <a:ext cx="4856672" cy="461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615" y="32274"/>
            <a:ext cx="8447597" cy="1004884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 smtClean="0">
                <a:solidFill>
                  <a:srgbClr val="FFEB11"/>
                </a:solidFill>
              </a:rPr>
              <a:t>H </a:t>
            </a:r>
            <a:r>
              <a:rPr lang="en-US" sz="3200" dirty="0" smtClean="0">
                <a:solidFill>
                  <a:srgbClr val="FFEB11"/>
                </a:solidFill>
                <a:sym typeface="Wingdings 3"/>
              </a:rPr>
              <a:t></a:t>
            </a:r>
            <a:r>
              <a:rPr lang="en-US" dirty="0" err="1" smtClean="0">
                <a:solidFill>
                  <a:srgbClr val="FFEB11"/>
                </a:solidFill>
                <a:latin typeface="Symbol" pitchFamily="18" charset="2"/>
              </a:rPr>
              <a:t>gg</a:t>
            </a:r>
            <a:r>
              <a:rPr lang="en-US" sz="3200" dirty="0" smtClean="0">
                <a:solidFill>
                  <a:srgbClr val="FFEB11"/>
                </a:solidFill>
                <a:latin typeface="Symbol" pitchFamily="18" charset="2"/>
              </a:rPr>
              <a:t> : </a:t>
            </a:r>
            <a:r>
              <a:rPr lang="en-US" sz="3200" dirty="0" smtClean="0">
                <a:solidFill>
                  <a:srgbClr val="FFEB11"/>
                </a:solidFill>
              </a:rPr>
              <a:t>Couplings </a:t>
            </a:r>
            <a:r>
              <a:rPr lang="en-US" dirty="0" smtClean="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sz="3200" baseline="-20000" dirty="0" smtClean="0">
                <a:solidFill>
                  <a:schemeClr val="tx1"/>
                </a:solidFill>
              </a:rPr>
              <a:t>V</a:t>
            </a:r>
            <a:r>
              <a:rPr lang="en-US" sz="3200" dirty="0" smtClean="0">
                <a:solidFill>
                  <a:schemeClr val="tx1"/>
                </a:solidFill>
              </a:rPr>
              <a:t> (VBF+VH) </a:t>
            </a:r>
            <a:r>
              <a:rPr lang="en-US" sz="3200" dirty="0" err="1" smtClean="0">
                <a:solidFill>
                  <a:schemeClr val="tx1"/>
                </a:solidFill>
              </a:rPr>
              <a:t>vs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sz="3200" baseline="-20000" dirty="0" smtClean="0">
                <a:solidFill>
                  <a:schemeClr val="tx1"/>
                </a:solidFill>
              </a:rPr>
              <a:t>F</a:t>
            </a:r>
            <a:r>
              <a:rPr lang="en-US" sz="3200" dirty="0" smtClean="0">
                <a:solidFill>
                  <a:schemeClr val="tx1"/>
                </a:solidFill>
              </a:rPr>
              <a:t> (</a:t>
            </a:r>
            <a:r>
              <a:rPr lang="en-US" sz="3200" dirty="0" err="1" smtClean="0">
                <a:solidFill>
                  <a:schemeClr val="tx1"/>
                </a:solidFill>
              </a:rPr>
              <a:t>ggH+ttH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r>
              <a:rPr lang="en-US" sz="3200" dirty="0" smtClean="0">
                <a:solidFill>
                  <a:srgbClr val="FFEB11"/>
                </a:solidFill>
              </a:rPr>
              <a:t> and Mass Determination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508412" y="964115"/>
            <a:ext cx="397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72AC53DF-4216-466D-99A7-94400E6C2A25}" type="slidenum">
              <a:rPr lang="en-US" sz="1400" b="1">
                <a:solidFill>
                  <a:srgbClr val="FFFF99"/>
                </a:solidFill>
              </a:rPr>
              <a:pPr/>
              <a:t>22</a:t>
            </a:fld>
            <a:endParaRPr lang="en-US" sz="1400" b="1" dirty="0">
              <a:solidFill>
                <a:srgbClr val="FFFF99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066" y="219269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797407" y="1268083"/>
            <a:ext cx="2959066" cy="4426700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lIns="0" tIns="0" rIns="0" bIns="0" rtlCol="0">
            <a:noAutofit/>
          </a:bodyPr>
          <a:lstStyle/>
          <a:p>
            <a:pPr marL="53975" lvl="0" indent="-53975">
              <a:spcBef>
                <a:spcPct val="20000"/>
              </a:spcBef>
              <a:defRPr/>
            </a:pPr>
            <a:r>
              <a:rPr lang="en-US" b="1" kern="0" dirty="0" smtClean="0">
                <a:solidFill>
                  <a:srgbClr val="FFDF00"/>
                </a:solidFill>
              </a:rPr>
              <a:t>   </a:t>
            </a:r>
            <a:r>
              <a:rPr lang="en-US" b="1" kern="0" dirty="0" smtClean="0">
                <a:solidFill>
                  <a:srgbClr val="FFE211"/>
                </a:solidFill>
              </a:rPr>
              <a:t>Mass measured </a:t>
            </a:r>
            <a:r>
              <a:rPr lang="en-US" b="1" kern="0" dirty="0" smtClean="0"/>
              <a:t>profiling </a:t>
            </a:r>
            <a:r>
              <a:rPr lang="en-US" sz="2800" b="1" kern="0" dirty="0" smtClean="0">
                <a:latin typeface="Symbol" pitchFamily="18" charset="2"/>
              </a:rPr>
              <a:t>m</a:t>
            </a:r>
            <a:r>
              <a:rPr lang="en-US" b="1" kern="0" baseline="-25000" dirty="0" smtClean="0"/>
              <a:t>V</a:t>
            </a:r>
            <a:r>
              <a:rPr lang="en-US" b="1" kern="0" dirty="0" smtClean="0"/>
              <a:t>, </a:t>
            </a:r>
            <a:r>
              <a:rPr lang="en-US" sz="2800" b="1" kern="0" dirty="0" smtClean="0">
                <a:latin typeface="Symbol" pitchFamily="18" charset="2"/>
              </a:rPr>
              <a:t>m</a:t>
            </a:r>
            <a:r>
              <a:rPr lang="en-US" b="1" kern="0" baseline="-25000" dirty="0" smtClean="0"/>
              <a:t>F</a:t>
            </a:r>
            <a:r>
              <a:rPr lang="en-US" b="1" kern="0" dirty="0" smtClean="0"/>
              <a:t> </a:t>
            </a:r>
            <a:r>
              <a:rPr lang="en-US" sz="2000" b="1" kern="0" dirty="0" smtClean="0"/>
              <a:t/>
            </a:r>
            <a:br>
              <a:rPr lang="en-US" sz="2000" b="1" kern="0" dirty="0" smtClean="0"/>
            </a:br>
            <a:r>
              <a:rPr lang="en-US" sz="2100" b="1" kern="0" dirty="0" smtClean="0"/>
              <a:t>along with all other  nuisances to reduce model dependence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US" b="1" dirty="0" smtClean="0">
              <a:solidFill>
                <a:srgbClr val="FFF011"/>
              </a:solidFill>
            </a:endParaRPr>
          </a:p>
          <a:p>
            <a:pPr>
              <a:spcAft>
                <a:spcPts val="1200"/>
              </a:spcAft>
            </a:pPr>
            <a:r>
              <a:rPr lang="en-US" b="1" dirty="0" smtClean="0">
                <a:solidFill>
                  <a:srgbClr val="FFE211"/>
                </a:solidFill>
              </a:rPr>
              <a:t>Main Systematic: </a:t>
            </a:r>
            <a:r>
              <a:rPr lang="en-US" b="1" dirty="0" smtClean="0">
                <a:solidFill>
                  <a:srgbClr val="FFF011"/>
                </a:solidFill>
              </a:rPr>
              <a:t/>
            </a:r>
            <a:br>
              <a:rPr lang="en-US" b="1" dirty="0" smtClean="0">
                <a:solidFill>
                  <a:srgbClr val="FFF011"/>
                </a:solidFill>
              </a:rPr>
            </a:br>
            <a:r>
              <a:rPr lang="en-US" b="1" dirty="0" smtClean="0"/>
              <a:t>Energy Scale extrapolation from  </a:t>
            </a:r>
            <a:br>
              <a:rPr lang="en-US" b="1" dirty="0" smtClean="0"/>
            </a:br>
            <a:r>
              <a:rPr lang="en-US" b="1" dirty="0" smtClean="0">
                <a:solidFill>
                  <a:srgbClr val="FFE211"/>
                </a:solidFill>
              </a:rPr>
              <a:t>M</a:t>
            </a:r>
            <a:r>
              <a:rPr lang="en-US" b="1" baseline="-25000" dirty="0" smtClean="0">
                <a:solidFill>
                  <a:srgbClr val="FFE211"/>
                </a:solidFill>
              </a:rPr>
              <a:t>Z </a:t>
            </a:r>
            <a:r>
              <a:rPr lang="en-US" b="1" dirty="0" smtClean="0">
                <a:solidFill>
                  <a:srgbClr val="FFE211"/>
                </a:solidFill>
              </a:rPr>
              <a:t>to M</a:t>
            </a:r>
            <a:r>
              <a:rPr lang="en-US" b="1" baseline="-25000" dirty="0" smtClean="0">
                <a:solidFill>
                  <a:srgbClr val="FFE211"/>
                </a:solidFill>
              </a:rPr>
              <a:t>H</a:t>
            </a:r>
            <a:r>
              <a:rPr lang="en-US" b="1" dirty="0" smtClean="0">
                <a:solidFill>
                  <a:srgbClr val="FFE211"/>
                </a:solidFill>
              </a:rPr>
              <a:t> ~125  </a:t>
            </a:r>
            <a:r>
              <a:rPr lang="en-US" b="1" dirty="0" err="1" smtClean="0">
                <a:solidFill>
                  <a:srgbClr val="FFE211"/>
                </a:solidFill>
              </a:rPr>
              <a:t>GeV</a:t>
            </a:r>
            <a:endParaRPr lang="en-US" b="1" dirty="0" smtClean="0">
              <a:solidFill>
                <a:srgbClr val="FFE211"/>
              </a:solidFill>
            </a:endParaRPr>
          </a:p>
          <a:p>
            <a:pPr>
              <a:spcAft>
                <a:spcPts val="1200"/>
              </a:spcAft>
            </a:pPr>
            <a:r>
              <a:rPr lang="en-US" b="1" dirty="0" smtClean="0">
                <a:solidFill>
                  <a:srgbClr val="FFE211"/>
                </a:solidFill>
              </a:rPr>
              <a:t>(0.47%)</a:t>
            </a:r>
          </a:p>
          <a:p>
            <a:pPr marL="344488" indent="-231775" algn="l">
              <a:spcAft>
                <a:spcPts val="1200"/>
              </a:spcAft>
              <a:buFont typeface="Wingdings" pitchFamily="2" charset="2"/>
              <a:buChar char="§"/>
            </a:pPr>
            <a:endParaRPr lang="en-US" b="1" dirty="0" smtClean="0">
              <a:solidFill>
                <a:srgbClr val="FFF01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153" y="6202576"/>
            <a:ext cx="9629956" cy="523220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 smtClean="0">
                <a:solidFill>
                  <a:srgbClr val="FFE211"/>
                </a:solidFill>
              </a:rPr>
              <a:t>Best Fit: Mass =</a:t>
            </a:r>
            <a:r>
              <a:rPr lang="en-US" sz="2800" b="1" dirty="0" smtClean="0"/>
              <a:t> </a:t>
            </a:r>
            <a:r>
              <a:rPr lang="en-US" sz="2600" b="1" dirty="0" smtClean="0">
                <a:solidFill>
                  <a:srgbClr val="93FFFF"/>
                </a:solidFill>
              </a:rPr>
              <a:t>125.4 </a:t>
            </a:r>
            <a:r>
              <a:rPr lang="en-US" sz="2600" b="1" dirty="0" err="1" smtClean="0">
                <a:solidFill>
                  <a:srgbClr val="93FFFF"/>
                </a:solidFill>
              </a:rPr>
              <a:t>GeV</a:t>
            </a:r>
            <a:r>
              <a:rPr lang="en-US" sz="2600" b="1" dirty="0" smtClean="0">
                <a:solidFill>
                  <a:srgbClr val="93FFFF"/>
                </a:solidFill>
              </a:rPr>
              <a:t> ± 0.5 (stat)  ± 0.6 (syst.) </a:t>
            </a:r>
            <a:r>
              <a:rPr lang="en-US" sz="2600" b="1" dirty="0" err="1" smtClean="0">
                <a:solidFill>
                  <a:srgbClr val="93FFFF"/>
                </a:solidFill>
              </a:rPr>
              <a:t>GeV</a:t>
            </a:r>
            <a:endParaRPr lang="en-US" sz="1800" b="1" dirty="0" smtClean="0">
              <a:solidFill>
                <a:srgbClr val="93FFFF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698255" y="1228438"/>
            <a:ext cx="3073706" cy="562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2" descr="Screen Shot 2013-03-13 at 1.01.57 AM.png"/>
          <p:cNvPicPr>
            <a:picLocks noChangeAspect="1"/>
          </p:cNvPicPr>
          <p:nvPr/>
        </p:nvPicPr>
        <p:blipFill>
          <a:blip r:embed="rId4" cstate="print">
            <a:lum bright="-10000" contrast="22000"/>
          </a:blip>
          <a:srcRect/>
          <a:stretch>
            <a:fillRect/>
          </a:stretch>
        </p:blipFill>
        <p:spPr bwMode="auto">
          <a:xfrm>
            <a:off x="4080294" y="1247885"/>
            <a:ext cx="2706356" cy="4442909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12143" y="1339748"/>
            <a:ext cx="664234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sym typeface="Symbol"/>
              </a:rPr>
              <a:t></a:t>
            </a:r>
            <a:r>
              <a:rPr lang="en-US" sz="3200" b="1" baseline="-20000" dirty="0" smtClean="0">
                <a:solidFill>
                  <a:schemeClr val="bg1"/>
                </a:solidFill>
                <a:sym typeface="Symbol"/>
              </a:rPr>
              <a:t>V</a:t>
            </a:r>
            <a:endParaRPr lang="en-US" sz="3200" b="1" baseline="-200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98785" y="4764456"/>
            <a:ext cx="646980" cy="6960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sym typeface="Symbol"/>
              </a:rPr>
              <a:t></a:t>
            </a:r>
            <a:r>
              <a:rPr lang="en-US" sz="3200" b="1" baseline="-20000" dirty="0" smtClean="0">
                <a:solidFill>
                  <a:schemeClr val="bg1"/>
                </a:solidFill>
                <a:sym typeface="Symbol"/>
              </a:rPr>
              <a:t>F</a:t>
            </a:r>
            <a:endParaRPr lang="en-US" sz="3200" b="1" baseline="-20000" dirty="0">
              <a:solidFill>
                <a:schemeClr val="bg1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9708" y="5706191"/>
            <a:ext cx="9629203" cy="496047"/>
          </a:xfrm>
          <a:solidFill>
            <a:srgbClr val="00153E"/>
          </a:solidFill>
          <a:ln w="22225">
            <a:solidFill>
              <a:srgbClr val="FFE800"/>
            </a:solidFill>
          </a:ln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en-US" sz="3300" dirty="0" smtClean="0">
                <a:solidFill>
                  <a:srgbClr val="FFE211"/>
                </a:solidFill>
                <a:latin typeface="Symbol" pitchFamily="18" charset="2"/>
              </a:rPr>
              <a:t>m</a:t>
            </a:r>
            <a:r>
              <a:rPr lang="en-US" baseline="-25000" dirty="0" smtClean="0">
                <a:solidFill>
                  <a:srgbClr val="FFE211"/>
                </a:solidFill>
                <a:ea typeface="+mn-ea"/>
                <a:cs typeface="+mn-cs"/>
              </a:rPr>
              <a:t>V </a:t>
            </a:r>
            <a:r>
              <a:rPr lang="en-US" dirty="0" smtClean="0">
                <a:solidFill>
                  <a:srgbClr val="FFE211"/>
                </a:solidFill>
                <a:ea typeface="+mn-ea"/>
                <a:cs typeface="+mn-cs"/>
              </a:rPr>
              <a:t>and </a:t>
            </a:r>
            <a:r>
              <a:rPr lang="en-US" sz="3300" dirty="0" smtClean="0">
                <a:solidFill>
                  <a:srgbClr val="FFE211"/>
                </a:solidFill>
                <a:latin typeface="Symbol" pitchFamily="18" charset="2"/>
              </a:rPr>
              <a:t>m</a:t>
            </a:r>
            <a:r>
              <a:rPr lang="en-US" baseline="-25000" dirty="0" smtClean="0">
                <a:solidFill>
                  <a:srgbClr val="FFE211"/>
                </a:solidFill>
                <a:ea typeface="+mn-ea"/>
                <a:cs typeface="+mn-cs"/>
              </a:rPr>
              <a:t>F</a:t>
            </a:r>
            <a:r>
              <a:rPr lang="en-US" dirty="0" smtClean="0">
                <a:solidFill>
                  <a:srgbClr val="FFE211"/>
                </a:solidFill>
                <a:ea typeface="+mn-ea"/>
                <a:cs typeface="+mn-cs"/>
              </a:rPr>
              <a:t> are consistent, 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within 1 sigma, of SM prediction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93598" y="2365038"/>
            <a:ext cx="16860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Best Fit</a:t>
            </a:r>
          </a:p>
          <a:p>
            <a:r>
              <a:rPr lang="en-US" sz="2200" b="1" dirty="0" smtClean="0"/>
              <a:t>(0.52, 1.48) </a:t>
            </a:r>
            <a:endParaRPr lang="en-US" sz="2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00134" y="3180903"/>
            <a:ext cx="364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977494" y="3516182"/>
            <a:ext cx="415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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04931" y="3550173"/>
            <a:ext cx="62432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SM</a:t>
            </a:r>
            <a:endParaRPr lang="en-US" sz="2300" b="1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1925619" y="3022899"/>
            <a:ext cx="666974" cy="365760"/>
          </a:xfrm>
          <a:prstGeom prst="straightConnector1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23206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1000461" y="146649"/>
            <a:ext cx="7455050" cy="1112914"/>
          </a:xfrm>
        </p:spPr>
        <p:txBody>
          <a:bodyPr lIns="0" tIns="274320" rIns="0"/>
          <a:lstStyle/>
          <a:p>
            <a:pPr algn="ctr">
              <a:lnSpc>
                <a:spcPct val="90000"/>
              </a:lnSpc>
            </a:pP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  H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 ZZ(*) 4</a:t>
            </a:r>
            <a:r>
              <a:rPr lang="en-US" sz="4400" b="0" dirty="0" smtClean="0">
                <a:solidFill>
                  <a:srgbClr val="FFF011"/>
                </a:solidFill>
              </a:rPr>
              <a:t>𝓵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, 2</a:t>
            </a:r>
            <a:r>
              <a:rPr lang="en-US" sz="4400" b="0" dirty="0" smtClean="0">
                <a:solidFill>
                  <a:srgbClr val="FFF011"/>
                </a:solidFill>
              </a:rPr>
              <a:t>𝓵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2</a:t>
            </a:r>
            <a:r>
              <a:rPr lang="en-US" sz="48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t </a:t>
            </a:r>
            <a:r>
              <a:rPr lang="en-US" sz="4000" dirty="0" smtClean="0">
                <a:solidFill>
                  <a:srgbClr val="FFEB11"/>
                </a:solidFill>
                <a:sym typeface="Symbol"/>
              </a:rPr>
              <a:t>(</a:t>
            </a:r>
            <a:r>
              <a:rPr lang="en-US" sz="4000" b="0" dirty="0" smtClean="0">
                <a:solidFill>
                  <a:srgbClr val="FFF011"/>
                </a:solidFill>
              </a:rPr>
              <a:t>𝓵 = </a:t>
            </a:r>
            <a:r>
              <a:rPr lang="en-US" sz="4000" dirty="0" err="1" smtClean="0">
                <a:solidFill>
                  <a:srgbClr val="FFF011"/>
                </a:solidFill>
              </a:rPr>
              <a:t>e,</a:t>
            </a:r>
            <a:r>
              <a:rPr lang="en-US" sz="4000" dirty="0" err="1" smtClean="0">
                <a:solidFill>
                  <a:srgbClr val="FFF011"/>
                </a:solidFill>
                <a:latin typeface="Symbol" pitchFamily="18" charset="2"/>
              </a:rPr>
              <a:t>m</a:t>
            </a:r>
            <a:r>
              <a:rPr lang="en-US" sz="4000" dirty="0" smtClean="0">
                <a:solidFill>
                  <a:srgbClr val="FFF011"/>
                </a:solidFill>
                <a:latin typeface="Symbol" pitchFamily="18" charset="2"/>
              </a:rPr>
              <a:t>)</a:t>
            </a:r>
            <a:br>
              <a:rPr lang="en-US" sz="4000" dirty="0" smtClean="0">
                <a:solidFill>
                  <a:srgbClr val="FFF011"/>
                </a:solidFill>
                <a:latin typeface="Symbol" pitchFamily="18" charset="2"/>
              </a:rPr>
            </a:b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</a:rPr>
              <a:t>The Golden Channels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sym typeface="Symbol"/>
              </a:rPr>
              <a:t>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/>
            </a:r>
            <a:b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</a:br>
            <a:endParaRPr lang="en-US" sz="32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00220" y="5117003"/>
            <a:ext cx="1844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M</a:t>
            </a:r>
            <a:r>
              <a:rPr lang="en-US" sz="2000" b="1" baseline="-250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4μ</a:t>
            </a:r>
            <a:r>
              <a:rPr lang="en-US" sz="2000" b="1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 = 201 GeV</a:t>
            </a:r>
            <a:endParaRPr lang="en-US" sz="2000" b="1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1" name="Content Placeholder 6"/>
          <p:cNvSpPr>
            <a:spLocks noGrp="1"/>
          </p:cNvSpPr>
          <p:nvPr>
            <p:ph sz="half" idx="2"/>
          </p:nvPr>
        </p:nvSpPr>
        <p:spPr>
          <a:xfrm>
            <a:off x="3589868" y="1253068"/>
            <a:ext cx="6192548" cy="5495140"/>
          </a:xfrm>
          <a:solidFill>
            <a:srgbClr val="000054"/>
          </a:solidFill>
          <a:ln w="25400">
            <a:solidFill>
              <a:srgbClr val="FFC350"/>
            </a:solidFill>
          </a:ln>
        </p:spPr>
        <p:txBody>
          <a:bodyPr tIns="91440"/>
          <a:lstStyle/>
          <a:p>
            <a:pPr marL="173038" indent="-1730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1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Signal:</a:t>
            </a:r>
            <a:r>
              <a:rPr lang="en-US" sz="2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smtClean="0">
                <a:solidFill>
                  <a:srgbClr val="E1FFFF"/>
                </a:solidFill>
                <a:latin typeface="Arial" pitchFamily="34" charset="0"/>
                <a:cs typeface="Arial" pitchFamily="34" charset="0"/>
              </a:rPr>
              <a:t>4 isolated lepton-pairs (SF, OS) from a common </a:t>
            </a:r>
            <a:r>
              <a:rPr lang="en-US" sz="2100" b="1" dirty="0" err="1" smtClean="0">
                <a:solidFill>
                  <a:srgbClr val="E1FFFF"/>
                </a:solidFill>
                <a:latin typeface="Arial" pitchFamily="34" charset="0"/>
                <a:cs typeface="Arial" pitchFamily="34" charset="0"/>
              </a:rPr>
              <a:t>vtx</a:t>
            </a:r>
            <a:r>
              <a:rPr lang="en-US" sz="2100" dirty="0" smtClean="0">
                <a:solidFill>
                  <a:srgbClr val="E1FFFF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n-US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peak over small continuum BG</a:t>
            </a:r>
            <a:endParaRPr lang="en-US" sz="2100" b="1" dirty="0" smtClean="0">
              <a:solidFill>
                <a:srgbClr val="E1FFFF"/>
              </a:solidFill>
              <a:latin typeface="Arial" pitchFamily="34" charset="0"/>
              <a:cs typeface="Arial" pitchFamily="34" charset="0"/>
            </a:endParaRPr>
          </a:p>
          <a:p>
            <a:pPr marL="173038" indent="-1730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1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Fully reconstructed, Mass resolution ~ 1-2%</a:t>
            </a:r>
          </a:p>
          <a:p>
            <a:pPr marL="173038" indent="-1730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Kinematic info.</a:t>
            </a:r>
            <a:r>
              <a:rPr lang="en-US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 3"/>
              </a:rPr>
              <a:t></a:t>
            </a:r>
            <a:r>
              <a:rPr lang="en-US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ideal for properties tests </a:t>
            </a:r>
            <a:endParaRPr lang="en-US" sz="2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3038" indent="-1730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1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Selection:</a:t>
            </a:r>
            <a:r>
              <a:rPr lang="en-US" sz="2100" b="1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2100" b="1" dirty="0" smtClean="0">
                <a:solidFill>
                  <a:srgbClr val="E1FFFF"/>
                </a:solidFill>
                <a:latin typeface="Arial" pitchFamily="34" charset="0"/>
                <a:cs typeface="Arial" pitchFamily="34" charset="0"/>
                <a:sym typeface="Wingdings"/>
              </a:rPr>
              <a:t>Same flavor, opposite charge pairs</a:t>
            </a:r>
          </a:p>
          <a:p>
            <a:pPr marL="396875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Z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  <a:sym typeface="Wingdings"/>
              </a:rPr>
              <a:t>1</a:t>
            </a:r>
            <a:r>
              <a:rPr lang="en-US" sz="20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: </a:t>
            </a:r>
            <a:r>
              <a:rPr lang="en-US" sz="2000" b="1" i="1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P</a:t>
            </a:r>
            <a:r>
              <a:rPr lang="en-US" sz="2000" b="1" i="1" baseline="-25000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T</a:t>
            </a:r>
            <a:r>
              <a:rPr lang="en-US" b="1" i="1" baseline="22000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min</a:t>
            </a:r>
            <a:r>
              <a:rPr lang="en-US" sz="2000" b="1" i="1" baseline="-250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2000" b="1" i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(e) &gt; 7, </a:t>
            </a:r>
            <a:r>
              <a:rPr lang="en-US" sz="2000" b="1" i="1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P</a:t>
            </a:r>
            <a:r>
              <a:rPr lang="en-US" sz="2000" b="1" i="1" baseline="-25000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T</a:t>
            </a:r>
            <a:r>
              <a:rPr lang="en-US" b="1" i="1" baseline="22000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min</a:t>
            </a:r>
            <a:r>
              <a:rPr lang="en-US" sz="2000" b="1" i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 (</a:t>
            </a:r>
            <a:r>
              <a:rPr lang="en-US" sz="2000" b="1" i="1" dirty="0" smtClean="0">
                <a:solidFill>
                  <a:srgbClr val="FFEB11"/>
                </a:solidFill>
                <a:latin typeface="Symbol" pitchFamily="18" charset="2"/>
                <a:cs typeface="Arial" pitchFamily="34" charset="0"/>
                <a:sym typeface="Wingdings"/>
              </a:rPr>
              <a:t>m</a:t>
            </a:r>
            <a:r>
              <a:rPr lang="en-US" sz="2000" b="1" i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)</a:t>
            </a:r>
            <a:r>
              <a:rPr lang="en-US" sz="2000" b="1" i="1" baseline="-250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2000" b="1" i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&gt;5, 40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&lt;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  <a:sym typeface="Wingdings"/>
              </a:rPr>
              <a:t>M</a:t>
            </a:r>
            <a:r>
              <a:rPr lang="en-US" sz="2000" b="1" baseline="-25000" dirty="0" err="1" smtClean="0">
                <a:latin typeface="Arial" pitchFamily="34" charset="0"/>
                <a:cs typeface="Arial" pitchFamily="34" charset="0"/>
                <a:sym typeface="Wingdings"/>
              </a:rPr>
              <a:t>ll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  <a:sym typeface="Wingdings"/>
              </a:rPr>
              <a:t> 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&lt;120 </a:t>
            </a:r>
            <a:r>
              <a:rPr lang="en-US" sz="2000" b="1" i="1" dirty="0" err="1" smtClean="0">
                <a:latin typeface="Arial" pitchFamily="34" charset="0"/>
                <a:cs typeface="Arial" pitchFamily="34" charset="0"/>
                <a:sym typeface="Wingdings"/>
              </a:rPr>
              <a:t>GeV</a:t>
            </a:r>
            <a:endParaRPr lang="en-US" sz="2000" b="1" dirty="0" smtClean="0">
              <a:latin typeface="Arial" pitchFamily="34" charset="0"/>
              <a:cs typeface="Arial" pitchFamily="34" charset="0"/>
              <a:sym typeface="Wingdings"/>
            </a:endParaRPr>
          </a:p>
          <a:p>
            <a:pPr marL="396875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Z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  <a:sym typeface="Wingdings"/>
              </a:rPr>
              <a:t>2</a:t>
            </a:r>
            <a:r>
              <a:rPr lang="en-US" sz="2000" b="1" dirty="0" smtClean="0">
                <a:solidFill>
                  <a:srgbClr val="FFE311"/>
                </a:solidFill>
                <a:latin typeface="Arial" pitchFamily="34" charset="0"/>
                <a:cs typeface="Arial" pitchFamily="34" charset="0"/>
                <a:sym typeface="Wingdings"/>
              </a:rPr>
              <a:t>:   </a:t>
            </a:r>
            <a:r>
              <a:rPr lang="en-US" sz="2000" b="1" i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12</a:t>
            </a:r>
            <a:r>
              <a:rPr lang="en-US" sz="2000" b="1" dirty="0" smtClean="0">
                <a:solidFill>
                  <a:srgbClr val="FFE311"/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&lt;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  <a:sym typeface="Wingdings"/>
              </a:rPr>
              <a:t>M</a:t>
            </a:r>
            <a:r>
              <a:rPr lang="en-US" sz="2000" b="1" baseline="-25000" dirty="0" err="1" smtClean="0">
                <a:latin typeface="Arial" pitchFamily="34" charset="0"/>
                <a:cs typeface="Arial" pitchFamily="34" charset="0"/>
                <a:sym typeface="Wingdings"/>
              </a:rPr>
              <a:t>ll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&lt; 120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  <a:sym typeface="Wingdings"/>
              </a:rPr>
              <a:t>GeV</a:t>
            </a:r>
            <a:endParaRPr lang="en-US" sz="2000" b="1" dirty="0" smtClean="0">
              <a:latin typeface="Arial" pitchFamily="34" charset="0"/>
              <a:cs typeface="Arial" pitchFamily="34" charset="0"/>
              <a:sym typeface="Wingdings"/>
            </a:endParaRPr>
          </a:p>
          <a:p>
            <a:pPr marL="396875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3D IP to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  <a:sym typeface="Wingdings"/>
              </a:rPr>
              <a:t>vtx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 &lt; 4</a:t>
            </a:r>
            <a:r>
              <a:rPr lang="en-US" sz="2000" b="1" dirty="0" smtClean="0">
                <a:latin typeface="Symbol" pitchFamily="18" charset="2"/>
                <a:cs typeface="Arial" pitchFamily="34" charset="0"/>
                <a:sym typeface="Wingdings"/>
              </a:rPr>
              <a:t>s</a:t>
            </a:r>
          </a:p>
          <a:p>
            <a:pPr marL="396875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Z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  <a:sym typeface="Wingdings"/>
              </a:rPr>
              <a:t>p</a:t>
            </a:r>
            <a:r>
              <a:rPr lang="en-US" b="1" baseline="-20000" dirty="0" err="1" smtClean="0">
                <a:latin typeface="Arial" pitchFamily="34" charset="0"/>
                <a:cs typeface="Arial" pitchFamily="34" charset="0"/>
                <a:sym typeface="Wingdings"/>
              </a:rPr>
              <a:t>T</a:t>
            </a:r>
            <a:r>
              <a:rPr lang="en-US" b="1" baseline="-20000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Thresholds; </a:t>
            </a: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  <a:sym typeface="Wingdings"/>
              </a:rPr>
              <a:t>Special selections for </a:t>
            </a:r>
            <a:r>
              <a:rPr lang="en-US" sz="2800" b="1" dirty="0" err="1" smtClean="0">
                <a:solidFill>
                  <a:srgbClr val="FFF011"/>
                </a:solidFill>
                <a:latin typeface="Symbol" pitchFamily="18" charset="2"/>
                <a:cs typeface="Arial" pitchFamily="34" charset="0"/>
                <a:sym typeface="Wingdings"/>
              </a:rPr>
              <a:t>tt</a:t>
            </a:r>
            <a:endParaRPr lang="en-US" sz="2000" b="1" dirty="0" smtClean="0">
              <a:solidFill>
                <a:srgbClr val="FFF011"/>
              </a:solidFill>
              <a:latin typeface="Symbol" pitchFamily="18" charset="2"/>
              <a:cs typeface="Arial" pitchFamily="34" charset="0"/>
              <a:sym typeface="Wingdings"/>
            </a:endParaRPr>
          </a:p>
          <a:p>
            <a:pPr marL="173038" indent="-1730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Reducible Backgrounds: </a:t>
            </a:r>
          </a:p>
          <a:p>
            <a:pPr marL="344488" lvl="1" indent="-17145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t-</a:t>
            </a:r>
            <a:r>
              <a:rPr lang="en-US" sz="2200" b="1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tbar</a:t>
            </a:r>
            <a:r>
              <a:rPr lang="en-US" sz="22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sz="22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 2l 2</a:t>
            </a:r>
            <a:r>
              <a:rPr lang="en-US" sz="22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Symbol"/>
              </a:rPr>
              <a:t> </a:t>
            </a:r>
            <a:r>
              <a:rPr lang="en-US" sz="22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2b ;  Z + bb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Removed by Isolation &amp; Impact parameter requirements</a:t>
            </a:r>
          </a:p>
          <a:p>
            <a:pPr marL="173038" indent="-1730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1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Irreducible background: pp </a:t>
            </a:r>
            <a:r>
              <a:rPr lang="en-US" sz="21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 ZZ Continuum </a:t>
            </a:r>
          </a:p>
          <a:p>
            <a:pPr marL="396875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Rate obtained from Z yield in data, + theory prediction for ratio of ZZ to Z cross sections</a:t>
            </a:r>
          </a:p>
          <a:p>
            <a:pPr marL="396875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1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BG shape corrected to NLO </a:t>
            </a:r>
            <a:r>
              <a:rPr lang="en-US" sz="2100" b="1" dirty="0" smtClean="0">
                <a:latin typeface="Arial" pitchFamily="34" charset="0"/>
                <a:cs typeface="Arial" pitchFamily="34" charset="0"/>
                <a:sym typeface="Wingdings"/>
              </a:rPr>
              <a:t>w/ MCFM</a:t>
            </a:r>
            <a:endParaRPr lang="en-US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9059169" y="6329977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fld id="{75A9818F-3219-F04F-9A95-6DA98015B5BA}" type="slidenum">
              <a:rPr lang="en-US" b="1" smtClean="0">
                <a:solidFill>
                  <a:srgbClr val="FFFFFF"/>
                </a:solidFill>
              </a:rPr>
              <a:pPr/>
              <a:t>23</a:t>
            </a:fld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lum bright="-11000" contrast="24000"/>
          </a:blip>
          <a:stretch>
            <a:fillRect/>
          </a:stretch>
        </p:blipFill>
        <p:spPr>
          <a:xfrm>
            <a:off x="180623" y="3403600"/>
            <a:ext cx="3409244" cy="3313289"/>
          </a:xfrm>
          <a:prstGeom prst="rect">
            <a:avLst/>
          </a:prstGeom>
          <a:ln w="25400">
            <a:solidFill>
              <a:srgbClr val="FFE31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178143" y="5367877"/>
            <a:ext cx="1436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sz="1800" b="1" dirty="0" smtClean="0">
                <a:solidFill>
                  <a:prstClr val="black"/>
                </a:solidFill>
                <a:latin typeface="Arial"/>
              </a:rPr>
              <a:t>μ</a:t>
            </a:r>
            <a:r>
              <a:rPr lang="en-US" sz="1800" b="1" baseline="30000" dirty="0">
                <a:solidFill>
                  <a:prstClr val="black"/>
                </a:solidFill>
                <a:latin typeface="Arial"/>
              </a:rPr>
              <a:t>-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(Z</a:t>
            </a:r>
            <a:r>
              <a:rPr lang="en-US" sz="1800" b="1" baseline="-25000" dirty="0" smtClean="0">
                <a:solidFill>
                  <a:prstClr val="black"/>
                </a:solidFill>
                <a:latin typeface="Arial"/>
              </a:rPr>
              <a:t>1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) </a:t>
            </a:r>
            <a:r>
              <a:rPr lang="en-US" sz="1800" b="1" dirty="0" err="1" smtClean="0">
                <a:solidFill>
                  <a:prstClr val="black"/>
                </a:solidFill>
                <a:latin typeface="Arial"/>
              </a:rPr>
              <a:t>p</a:t>
            </a:r>
            <a:r>
              <a:rPr lang="en-US" sz="1800" b="1" baseline="-25000" dirty="0" err="1" smtClean="0">
                <a:solidFill>
                  <a:prstClr val="black"/>
                </a:solidFill>
                <a:latin typeface="Arial"/>
              </a:rPr>
              <a:t>T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 : </a:t>
            </a:r>
            <a:br>
              <a:rPr lang="en-US" sz="1800" b="1" dirty="0" smtClean="0">
                <a:solidFill>
                  <a:prstClr val="black"/>
                </a:solidFill>
                <a:latin typeface="Arial"/>
              </a:rPr>
            </a:b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24 </a:t>
            </a:r>
            <a:r>
              <a:rPr lang="en-US" sz="1800" b="1" dirty="0" err="1" smtClean="0">
                <a:solidFill>
                  <a:prstClr val="black"/>
                </a:solidFill>
                <a:latin typeface="Arial"/>
              </a:rPr>
              <a:t>GeV</a:t>
            </a:r>
            <a:endParaRPr lang="en-US" sz="1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91733" y="3513675"/>
            <a:ext cx="1670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sz="1800" b="1" dirty="0" smtClean="0">
                <a:solidFill>
                  <a:prstClr val="black"/>
                </a:solidFill>
                <a:latin typeface="Arial"/>
              </a:rPr>
              <a:t>μ</a:t>
            </a:r>
            <a:r>
              <a:rPr lang="en-US" sz="1800" b="1" baseline="30000" dirty="0" smtClean="0">
                <a:solidFill>
                  <a:prstClr val="black"/>
                </a:solidFill>
                <a:latin typeface="Arial"/>
              </a:rPr>
              <a:t>+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(Z</a:t>
            </a:r>
            <a:r>
              <a:rPr lang="en-US" sz="1800" b="1" baseline="-25000" dirty="0" smtClean="0">
                <a:solidFill>
                  <a:prstClr val="black"/>
                </a:solidFill>
                <a:latin typeface="Arial"/>
              </a:rPr>
              <a:t>1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) </a:t>
            </a:r>
            <a:r>
              <a:rPr lang="en-US" sz="1800" b="1" dirty="0" err="1" smtClean="0">
                <a:solidFill>
                  <a:prstClr val="black"/>
                </a:solidFill>
                <a:latin typeface="Arial"/>
              </a:rPr>
              <a:t>p</a:t>
            </a:r>
            <a:r>
              <a:rPr lang="en-US" sz="1800" b="1" baseline="-25000" dirty="0" err="1" smtClean="0">
                <a:solidFill>
                  <a:prstClr val="black"/>
                </a:solidFill>
                <a:latin typeface="Arial"/>
              </a:rPr>
              <a:t>T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 : </a:t>
            </a:r>
            <a:br>
              <a:rPr lang="en-US" sz="1800" b="1" dirty="0" smtClean="0">
                <a:solidFill>
                  <a:prstClr val="black"/>
                </a:solidFill>
                <a:latin typeface="Arial"/>
              </a:rPr>
            </a:b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43 </a:t>
            </a:r>
            <a:r>
              <a:rPr lang="en-US" sz="1800" b="1" dirty="0" err="1" smtClean="0">
                <a:solidFill>
                  <a:prstClr val="black"/>
                </a:solidFill>
                <a:latin typeface="Arial"/>
              </a:rPr>
              <a:t>GeV</a:t>
            </a:r>
            <a:endParaRPr lang="en-US" sz="1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30401" y="4272849"/>
            <a:ext cx="1667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e</a:t>
            </a:r>
            <a:r>
              <a:rPr lang="en-US" sz="1800" b="1" baseline="30000" dirty="0">
                <a:solidFill>
                  <a:prstClr val="black"/>
                </a:solidFill>
                <a:latin typeface="Arial"/>
              </a:rPr>
              <a:t>-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(Z</a:t>
            </a:r>
            <a:r>
              <a:rPr lang="en-US" sz="1800" b="1" baseline="-25000" dirty="0">
                <a:solidFill>
                  <a:prstClr val="black"/>
                </a:solidFill>
                <a:latin typeface="Arial"/>
              </a:rPr>
              <a:t>2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) </a:t>
            </a:r>
            <a:br>
              <a:rPr lang="en-US" sz="1800" b="1" dirty="0" smtClean="0">
                <a:solidFill>
                  <a:prstClr val="black"/>
                </a:solidFill>
                <a:latin typeface="Arial"/>
              </a:rPr>
            </a:br>
            <a:r>
              <a:rPr lang="en-US" sz="1800" b="1" dirty="0" err="1" smtClean="0">
                <a:solidFill>
                  <a:prstClr val="black"/>
                </a:solidFill>
                <a:latin typeface="Arial"/>
              </a:rPr>
              <a:t>p</a:t>
            </a:r>
            <a:r>
              <a:rPr lang="en-US" sz="1800" b="1" baseline="-25000" dirty="0" err="1" smtClean="0">
                <a:solidFill>
                  <a:prstClr val="black"/>
                </a:solidFill>
                <a:latin typeface="Arial"/>
              </a:rPr>
              <a:t>T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 : 10 </a:t>
            </a:r>
            <a:r>
              <a:rPr lang="en-US" sz="1800" b="1" dirty="0" err="1" smtClean="0">
                <a:solidFill>
                  <a:prstClr val="black"/>
                </a:solidFill>
                <a:latin typeface="Arial"/>
              </a:rPr>
              <a:t>GeV</a:t>
            </a:r>
            <a:endParaRPr lang="en-US" sz="1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5356" y="5898449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e</a:t>
            </a:r>
            <a:r>
              <a:rPr lang="en-US" sz="1800" b="1" baseline="30000" dirty="0" smtClean="0">
                <a:solidFill>
                  <a:prstClr val="black"/>
                </a:solidFill>
                <a:latin typeface="Arial"/>
              </a:rPr>
              <a:t>+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(Z</a:t>
            </a:r>
            <a:r>
              <a:rPr lang="en-US" sz="1800" b="1" baseline="-25000" dirty="0">
                <a:solidFill>
                  <a:prstClr val="black"/>
                </a:solidFill>
                <a:latin typeface="Arial"/>
              </a:rPr>
              <a:t>2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) </a:t>
            </a:r>
            <a:r>
              <a:rPr lang="en-US" sz="1800" b="1" dirty="0" err="1" smtClean="0">
                <a:solidFill>
                  <a:prstClr val="black"/>
                </a:solidFill>
                <a:latin typeface="Arial"/>
              </a:rPr>
              <a:t>p</a:t>
            </a:r>
            <a:r>
              <a:rPr lang="en-US" sz="1800" b="1" baseline="-25000" dirty="0" err="1" smtClean="0">
                <a:solidFill>
                  <a:prstClr val="black"/>
                </a:solidFill>
                <a:latin typeface="Arial"/>
              </a:rPr>
              <a:t>T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 : 21 </a:t>
            </a:r>
            <a:r>
              <a:rPr lang="en-US" sz="1800" b="1" dirty="0" err="1" smtClean="0">
                <a:solidFill>
                  <a:prstClr val="black"/>
                </a:solidFill>
                <a:latin typeface="Arial"/>
              </a:rPr>
              <a:t>GeV</a:t>
            </a:r>
            <a:endParaRPr lang="en-US" sz="1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1913" y="4411139"/>
            <a:ext cx="20319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800000"/>
                </a:solidFill>
                <a:latin typeface="Arial"/>
              </a:rPr>
              <a:t>8 </a:t>
            </a:r>
            <a:r>
              <a:rPr lang="en-US" sz="2000" b="1" dirty="0" err="1" smtClean="0">
                <a:solidFill>
                  <a:srgbClr val="800000"/>
                </a:solidFill>
                <a:latin typeface="Arial"/>
              </a:rPr>
              <a:t>TeV</a:t>
            </a:r>
            <a:r>
              <a:rPr lang="en-US" sz="2000" b="1" dirty="0" smtClean="0">
                <a:solidFill>
                  <a:srgbClr val="800000"/>
                </a:solidFill>
                <a:latin typeface="Arial"/>
              </a:rPr>
              <a:t> DATA</a:t>
            </a:r>
            <a:endParaRPr lang="en-US" sz="1800" b="1" dirty="0" smtClean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US" sz="2000" b="1" dirty="0" smtClean="0">
                <a:solidFill>
                  <a:srgbClr val="0000FF"/>
                </a:solidFill>
                <a:latin typeface="Arial"/>
              </a:rPr>
              <a:t>4-lepton Mass </a:t>
            </a:r>
            <a:br>
              <a:rPr lang="en-US" sz="2000" b="1" dirty="0" smtClean="0">
                <a:solidFill>
                  <a:srgbClr val="0000FF"/>
                </a:solidFill>
                <a:latin typeface="Arial"/>
              </a:rPr>
            </a:br>
            <a:r>
              <a:rPr lang="en-US" sz="2000" b="1" dirty="0" smtClean="0">
                <a:solidFill>
                  <a:srgbClr val="0000FF"/>
                </a:solidFill>
                <a:latin typeface="Arial"/>
              </a:rPr>
              <a:t>126.9 </a:t>
            </a:r>
            <a:r>
              <a:rPr lang="en-US" sz="2000" b="1" dirty="0" err="1" smtClean="0">
                <a:solidFill>
                  <a:srgbClr val="0000FF"/>
                </a:solidFill>
                <a:latin typeface="Arial"/>
              </a:rPr>
              <a:t>GeV</a:t>
            </a:r>
            <a:endParaRPr lang="en-US" sz="2000" b="1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28" name="Picture 10" descr="https://cdsweb.cern.ch/record/1459462/files/eemm_run195099_evt137440354_ispy_3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622" y="1261534"/>
            <a:ext cx="3417712" cy="2142895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6489954" y="867713"/>
            <a:ext cx="2084832" cy="369332"/>
          </a:xfrm>
          <a:prstGeom prst="rect">
            <a:avLst/>
          </a:prstGeom>
          <a:solidFill>
            <a:srgbClr val="00002E">
              <a:alpha val="29000"/>
            </a:srgb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</a:rPr>
              <a:t>CMS HIG-13-002</a:t>
            </a:r>
            <a:endParaRPr lang="en-US" sz="1800" b="1" dirty="0">
              <a:solidFill>
                <a:srgbClr val="FFFFFF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91" y="331694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688" y="327377"/>
            <a:ext cx="7191023" cy="94826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B11"/>
                </a:solidFill>
              </a:rPr>
              <a:t>H → ZZ(*) → 4 Leptons</a:t>
            </a:r>
            <a:br>
              <a:rPr lang="en-US" dirty="0" smtClean="0">
                <a:solidFill>
                  <a:srgbClr val="FFEB1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Analysis Improvements in 2012-13  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529" y="1261535"/>
            <a:ext cx="4752621" cy="5458442"/>
          </a:xfrm>
          <a:solidFill>
            <a:srgbClr val="00003E"/>
          </a:solidFill>
          <a:ln w="22225">
            <a:solidFill>
              <a:srgbClr val="FFE311"/>
            </a:solidFill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  <a:spcAft>
                <a:spcPts val="400"/>
              </a:spcAft>
              <a:buNone/>
            </a:pPr>
            <a:r>
              <a:rPr lang="en-US" sz="2800" b="1" dirty="0" smtClean="0">
                <a:solidFill>
                  <a:srgbClr val="FFEB11"/>
                </a:solidFill>
              </a:rPr>
              <a:t>  </a:t>
            </a:r>
            <a:r>
              <a:rPr lang="en-US" sz="2600" b="1" dirty="0" smtClean="0">
                <a:solidFill>
                  <a:srgbClr val="FFEB11"/>
                </a:solidFill>
              </a:rPr>
              <a:t>Improvements in 2012 (I)</a:t>
            </a:r>
            <a:br>
              <a:rPr lang="en-US" sz="2600" b="1" dirty="0" smtClean="0">
                <a:solidFill>
                  <a:srgbClr val="FFEB1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Up to HCP:</a:t>
            </a:r>
            <a:endParaRPr lang="en-US" sz="2600" b="1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</a:rPr>
              <a:t>New lepton selection, </a:t>
            </a:r>
            <a:r>
              <a:rPr lang="en-US" sz="2200" dirty="0" smtClean="0">
                <a:solidFill>
                  <a:srgbClr val="FFE311"/>
                </a:solidFill>
              </a:rPr>
              <a:t> </a:t>
            </a:r>
            <a:br>
              <a:rPr lang="en-US" sz="2200" dirty="0" smtClean="0">
                <a:solidFill>
                  <a:srgbClr val="FFE311"/>
                </a:solidFill>
              </a:rPr>
            </a:br>
            <a:r>
              <a:rPr lang="en-US" sz="2200" dirty="0" smtClean="0">
                <a:solidFill>
                  <a:srgbClr val="FFEB11"/>
                </a:solidFill>
              </a:rPr>
              <a:t>extending the </a:t>
            </a:r>
            <a:r>
              <a:rPr lang="en-US" sz="2200" dirty="0" err="1" smtClean="0">
                <a:solidFill>
                  <a:srgbClr val="FFEB11"/>
                </a:solidFill>
              </a:rPr>
              <a:t>p</a:t>
            </a:r>
            <a:r>
              <a:rPr lang="en-US" sz="2200" baseline="-20000" dirty="0" err="1" smtClean="0">
                <a:solidFill>
                  <a:srgbClr val="FFEB11"/>
                </a:solidFill>
              </a:rPr>
              <a:t>T</a:t>
            </a:r>
            <a:r>
              <a:rPr lang="en-US" sz="2200" dirty="0" smtClean="0">
                <a:solidFill>
                  <a:srgbClr val="FFEB11"/>
                </a:solidFill>
              </a:rPr>
              <a:t> range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dirty="0" err="1" smtClean="0">
                <a:solidFill>
                  <a:schemeClr val="tx1"/>
                </a:solidFill>
              </a:rPr>
              <a:t>Muon</a:t>
            </a:r>
            <a:r>
              <a:rPr lang="en-US" sz="2200" dirty="0" smtClean="0">
                <a:solidFill>
                  <a:schemeClr val="tx1"/>
                </a:solidFill>
              </a:rPr>
              <a:t> reconstruction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B11"/>
                </a:solidFill>
              </a:rPr>
              <a:t>Recovery of photons </a:t>
            </a:r>
            <a:br>
              <a:rPr lang="en-US" sz="2200" dirty="0" smtClean="0">
                <a:solidFill>
                  <a:srgbClr val="FFEB1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from final state radiation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dirty="0" smtClean="0">
                <a:solidFill>
                  <a:schemeClr val="tx1">
                    <a:lumMod val="75000"/>
                  </a:schemeClr>
                </a:solidFill>
              </a:rPr>
              <a:t>Blind</a:t>
            </a:r>
            <a:r>
              <a:rPr lang="en-US" sz="2200" dirty="0" smtClean="0">
                <a:solidFill>
                  <a:srgbClr val="FFE311"/>
                </a:solidFill>
              </a:rPr>
              <a:t> low mass “signal” region.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D9F6FF"/>
                </a:solidFill>
              </a:rPr>
              <a:t>Kinematic </a:t>
            </a:r>
            <a:r>
              <a:rPr lang="en-US" sz="2200" dirty="0" err="1" smtClean="0">
                <a:solidFill>
                  <a:srgbClr val="D9F6FF"/>
                </a:solidFill>
              </a:rPr>
              <a:t>Discriminant</a:t>
            </a:r>
            <a:r>
              <a:rPr lang="en-US" sz="2200" dirty="0" smtClean="0">
                <a:solidFill>
                  <a:srgbClr val="D9F6FF"/>
                </a:solidFill>
              </a:rPr>
              <a:t/>
            </a:r>
            <a:br>
              <a:rPr lang="en-US" sz="2200" dirty="0" smtClean="0">
                <a:solidFill>
                  <a:srgbClr val="D9F6FF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Exploit angular information </a:t>
            </a:r>
            <a:br>
              <a:rPr lang="en-US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to discriminate signal from irreducible ZZ background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B11"/>
                </a:solidFill>
              </a:rPr>
              <a:t>~20% gain in sensitivity </a:t>
            </a:r>
            <a:br>
              <a:rPr lang="en-US" sz="2200" dirty="0" smtClean="0">
                <a:solidFill>
                  <a:srgbClr val="FFEB1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with respect to 2011 analysis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US" sz="2200" i="1" dirty="0" smtClean="0">
                <a:solidFill>
                  <a:srgbClr val="FFF011"/>
                </a:solidFill>
              </a:rPr>
              <a:t>Pure Scalar 0+ compared, </a:t>
            </a:r>
            <a:r>
              <a:rPr lang="en-US" sz="2200" i="1" dirty="0" smtClean="0">
                <a:solidFill>
                  <a:schemeClr val="tx1"/>
                </a:solidFill>
              </a:rPr>
              <a:t/>
            </a:r>
            <a:br>
              <a:rPr lang="en-US" sz="2200" i="1" dirty="0" smtClean="0">
                <a:solidFill>
                  <a:schemeClr val="tx1"/>
                </a:solidFill>
              </a:rPr>
            </a:br>
            <a:r>
              <a:rPr lang="en-US" sz="2200" i="1" dirty="0" smtClean="0">
                <a:solidFill>
                  <a:srgbClr val="D9F6FF"/>
                </a:solidFill>
              </a:rPr>
              <a:t>favored over pure 0-</a:t>
            </a:r>
          </a:p>
          <a:p>
            <a:pPr marL="0" indent="0">
              <a:lnSpc>
                <a:spcPct val="90000"/>
              </a:lnSpc>
              <a:spcAft>
                <a:spcPts val="400"/>
              </a:spcAft>
              <a:buNone/>
            </a:pPr>
            <a:endParaRPr lang="en-US" sz="2800" dirty="0" smtClean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073" y="232171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4892435" y="1250033"/>
            <a:ext cx="4829535" cy="5452692"/>
          </a:xfrm>
          <a:prstGeom prst="rect">
            <a:avLst/>
          </a:prstGeom>
          <a:solidFill>
            <a:srgbClr val="00003E"/>
          </a:solidFill>
          <a:ln w="22225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0" fontAlgn="base" latinLnBrk="0" hangingPunct="0">
              <a:spcBef>
                <a:spcPct val="2000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Improvements in 2012 (II)</a:t>
            </a:r>
            <a:br>
              <a:rPr kumimoji="0" lang="en-US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2600" b="1" kern="0" dirty="0" smtClean="0">
                <a:latin typeface="+mn-lt"/>
                <a:cs typeface="+mn-cs"/>
              </a:rPr>
              <a:t>S</a:t>
            </a:r>
            <a:r>
              <a:rPr kumimoji="0" lang="en-US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ince</a:t>
            </a:r>
            <a:r>
              <a:rPr kumimoji="0" lang="en-US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HCP:</a:t>
            </a:r>
          </a:p>
          <a:p>
            <a:pPr marL="233363" lvl="0" indent="-233363" algn="l" eaLnBrk="0" hangingPunct="0"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­"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2l 2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Symbol" pitchFamily="18" charset="2"/>
                <a:cs typeface="+mn-cs"/>
              </a:rPr>
              <a:t>t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Symbol" pitchFamily="18" charset="2"/>
                <a:cs typeface="+mn-cs"/>
              </a:rPr>
              <a:t> 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events: 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Constrain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Symbol" pitchFamily="18" charset="2"/>
                <a:cs typeface="+mn-cs"/>
              </a:rPr>
              <a:t>tt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mass to the nominal Z mass;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2800" b="1" kern="0" dirty="0" smtClean="0">
                <a:latin typeface="Symbol" pitchFamily="18" charset="2"/>
              </a:rPr>
              <a:t>t</a:t>
            </a:r>
            <a:r>
              <a:rPr lang="en-US" sz="2000" b="1" kern="0" dirty="0" smtClean="0">
                <a:latin typeface="Symbol" pitchFamily="18" charset="2"/>
              </a:rPr>
              <a:t> 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isolation requirements retuned </a:t>
            </a:r>
          </a:p>
          <a:p>
            <a:pPr marL="233363" marR="0" lvl="0" indent="-233363" algn="l" defTabSz="914400" rtl="0" eaLnBrk="0" fontAlgn="base" latinLnBrk="0" hangingPunct="0">
              <a:spcBef>
                <a:spcPts val="0"/>
              </a:spcBef>
              <a:spcAft>
                <a:spcPts val="900"/>
              </a:spcAft>
              <a:buClrTx/>
              <a:buSzTx/>
              <a:buFont typeface="Wingdings" pitchFamily="2" charset="2"/>
              <a:buChar char="­"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Dijet categories: </a:t>
            </a: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gg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Wingdings 3"/>
              </a:rPr>
              <a:t>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H + 2Jets Also search for VBF</a:t>
            </a:r>
          </a:p>
          <a:p>
            <a:pPr marL="233363" marR="0" lvl="0" indent="-233363" algn="l" defTabSz="914400" rtl="0" eaLnBrk="0" fontAlgn="base" latinLnBrk="0" hangingPunct="0">
              <a:spcBef>
                <a:spcPts val="0"/>
              </a:spcBef>
              <a:spcAft>
                <a:spcPts val="900"/>
              </a:spcAft>
              <a:buClrTx/>
              <a:buSzTx/>
              <a:buFont typeface="Wingdings" pitchFamily="2" charset="2"/>
              <a:buChar char="­"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Improved K</a:t>
            </a:r>
            <a:r>
              <a:rPr kumimoji="0" lang="en-US" sz="22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take interference among identical leptons 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fully into account</a:t>
            </a:r>
          </a:p>
          <a:p>
            <a:pPr marL="233363" marR="0" lvl="0" indent="-233363" algn="l" defTabSz="914400" rtl="0" eaLnBrk="0" fontAlgn="base" latinLnBrk="0" hangingPunct="0">
              <a:spcBef>
                <a:spcPts val="0"/>
              </a:spcBef>
              <a:spcAft>
                <a:spcPts val="900"/>
              </a:spcAft>
              <a:buClrTx/>
              <a:buSzTx/>
              <a:buFont typeface="Wingdings" pitchFamily="2" charset="2"/>
              <a:buChar char="­"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Compare pure 0</a:t>
            </a:r>
            <a:r>
              <a:rPr kumimoji="0" lang="en-US" sz="2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ypothesis </a:t>
            </a:r>
            <a:b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more alternative </a:t>
            </a:r>
            <a:r>
              <a:rPr kumimoji="0" lang="en-US" b="1" i="0" u="none" strike="noStrike" kern="0" cap="none" spc="0" normalizeH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en-US" b="1" i="0" u="none" strike="noStrike" kern="0" cap="none" spc="0" normalizeH="0" baseline="3000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b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hypotheses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EB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38241" name="Picture 1"/>
          <p:cNvPicPr>
            <a:picLocks noChangeAspect="1" noChangeArrowheads="1"/>
          </p:cNvPicPr>
          <p:nvPr/>
        </p:nvPicPr>
        <p:blipFill>
          <a:blip r:embed="rId3" cstate="print">
            <a:lum bright="-11000" contrast="25000"/>
          </a:blip>
          <a:srcRect/>
          <a:stretch>
            <a:fillRect/>
          </a:stretch>
        </p:blipFill>
        <p:spPr bwMode="auto">
          <a:xfrm>
            <a:off x="335665" y="1656297"/>
            <a:ext cx="5290587" cy="4261424"/>
          </a:xfrm>
          <a:prstGeom prst="rect">
            <a:avLst/>
          </a:prstGeom>
          <a:noFill/>
          <a:ln w="25400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303" y="277184"/>
            <a:ext cx="7829030" cy="80974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B11"/>
                </a:solidFill>
              </a:rPr>
              <a:t>H </a:t>
            </a:r>
            <a:r>
              <a:rPr lang="en-US" dirty="0" smtClean="0">
                <a:solidFill>
                  <a:srgbClr val="FFEB11"/>
                </a:solidFill>
                <a:sym typeface="Wingdings 3"/>
              </a:rPr>
              <a:t></a:t>
            </a:r>
            <a:r>
              <a:rPr lang="en-US" dirty="0" smtClean="0">
                <a:solidFill>
                  <a:srgbClr val="FFEB11"/>
                </a:solidFill>
              </a:rPr>
              <a:t> ZZ(*) </a:t>
            </a:r>
            <a:r>
              <a:rPr lang="en-US" dirty="0" smtClean="0">
                <a:solidFill>
                  <a:srgbClr val="FFF011"/>
                </a:solidFill>
                <a:sym typeface="Wingdings 3"/>
              </a:rPr>
              <a:t> </a:t>
            </a:r>
            <a:r>
              <a:rPr lang="en-US" dirty="0" smtClean="0">
                <a:solidFill>
                  <a:srgbClr val="FFF011"/>
                </a:solidFill>
              </a:rPr>
              <a:t>4e, 4</a:t>
            </a:r>
            <a:r>
              <a:rPr lang="en-US" dirty="0" smtClean="0">
                <a:solidFill>
                  <a:srgbClr val="FFF011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FFF011"/>
                </a:solidFill>
              </a:rPr>
              <a:t>, 2e2</a:t>
            </a:r>
            <a:r>
              <a:rPr lang="en-US" dirty="0" smtClean="0">
                <a:solidFill>
                  <a:srgbClr val="FFF011"/>
                </a:solidFill>
                <a:latin typeface="Symbol" pitchFamily="18" charset="2"/>
              </a:rPr>
              <a:t>m </a:t>
            </a:r>
            <a:r>
              <a:rPr lang="en-US" sz="3200" dirty="0" smtClean="0">
                <a:solidFill>
                  <a:srgbClr val="FFF011"/>
                </a:solidFill>
              </a:rPr>
              <a:t>Candidates </a:t>
            </a:r>
            <a:r>
              <a:rPr lang="en-US" sz="4000" dirty="0" smtClean="0">
                <a:solidFill>
                  <a:srgbClr val="FFF011"/>
                </a:solidFill>
              </a:rPr>
              <a:t/>
            </a:r>
            <a:br>
              <a:rPr lang="en-US" sz="4000" dirty="0" smtClean="0">
                <a:solidFill>
                  <a:srgbClr val="FFF01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Mass Spectrum</a:t>
            </a:r>
            <a:endParaRPr lang="it-CH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487" y="5948224"/>
            <a:ext cx="9122484" cy="775306"/>
          </a:xfrm>
          <a:solidFill>
            <a:srgbClr val="002060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33363" indent="-233363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it-CH" dirty="0" smtClean="0">
                <a:solidFill>
                  <a:srgbClr val="FFF011"/>
                </a:solidFill>
              </a:rPr>
              <a:t>Clear Signal Peak Near 126 GeV</a:t>
            </a:r>
          </a:p>
          <a:p>
            <a:pPr marL="233363" indent="-233363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it-CH" sz="2400" dirty="0" smtClean="0">
                <a:solidFill>
                  <a:schemeClr val="tx1"/>
                </a:solidFill>
              </a:rPr>
              <a:t>Z </a:t>
            </a:r>
            <a:r>
              <a:rPr lang="it-CH" sz="2400" dirty="0" smtClean="0">
                <a:solidFill>
                  <a:schemeClr val="tx1"/>
                </a:solidFill>
                <a:sym typeface="Wingdings 3"/>
              </a:rPr>
              <a:t></a:t>
            </a:r>
            <a:r>
              <a:rPr lang="it-CH" sz="2400" dirty="0" smtClean="0">
                <a:solidFill>
                  <a:schemeClr val="tx1"/>
                </a:solidFill>
              </a:rPr>
              <a:t>4l Peak Provides Cross Check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47316" y="1005709"/>
            <a:ext cx="419879" cy="20314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25</a:t>
            </a:fld>
            <a:endParaRPr lang="en-US" sz="1100" dirty="0">
              <a:solidFill>
                <a:srgbClr val="FFFFFF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340130" y="3044757"/>
            <a:ext cx="730920" cy="2805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 bwMode="auto">
          <a:xfrm>
            <a:off x="5169966" y="3683531"/>
            <a:ext cx="3593061" cy="1512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709" y="232171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345539" y="1227092"/>
            <a:ext cx="9153465" cy="461665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Good description of Z </a:t>
            </a:r>
            <a:r>
              <a:rPr lang="en-US" b="1" dirty="0" smtClean="0">
                <a:latin typeface="Arial Narrow" pitchFamily="34" charset="0"/>
                <a:sym typeface="Wingdings 3"/>
              </a:rPr>
              <a:t></a:t>
            </a:r>
            <a:r>
              <a:rPr lang="en-US" b="1" dirty="0" smtClean="0">
                <a:latin typeface="Arial Narrow" pitchFamily="34" charset="0"/>
              </a:rPr>
              <a:t>4L Peak, and ZZ continuum</a:t>
            </a:r>
            <a:endParaRPr lang="en-US" b="1" dirty="0">
              <a:latin typeface="Arial Narrow" pitchFamily="34" charset="0"/>
            </a:endParaRPr>
          </a:p>
        </p:txBody>
      </p:sp>
      <p:pic>
        <p:nvPicPr>
          <p:cNvPr id="6538243" name="Picture 3"/>
          <p:cNvPicPr>
            <a:picLocks noChangeAspect="1" noChangeArrowheads="1"/>
          </p:cNvPicPr>
          <p:nvPr/>
        </p:nvPicPr>
        <p:blipFill>
          <a:blip r:embed="rId5" cstate="print">
            <a:lum bright="-11000" contrast="27000"/>
          </a:blip>
          <a:srcRect r="3221" b="2098"/>
          <a:stretch>
            <a:fillRect/>
          </a:stretch>
        </p:blipFill>
        <p:spPr bwMode="auto">
          <a:xfrm>
            <a:off x="5626252" y="1710466"/>
            <a:ext cx="3883511" cy="4221557"/>
          </a:xfrm>
          <a:prstGeom prst="rect">
            <a:avLst/>
          </a:prstGeom>
          <a:noFill/>
          <a:ln w="25400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6228682" y="1682533"/>
            <a:ext cx="2086983" cy="468693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lIns="0" tIns="0" rIns="0" bIns="0" rtlCol="0" anchor="ctr" anchorCtr="1">
            <a:noAutofit/>
          </a:bodyPr>
          <a:lstStyle/>
          <a:p>
            <a:pPr>
              <a:lnSpc>
                <a:spcPct val="85000"/>
              </a:lnSpc>
            </a:pPr>
            <a:r>
              <a:rPr lang="en-US" sz="1800" b="1" dirty="0" smtClean="0"/>
              <a:t>Low Mass Region</a:t>
            </a:r>
            <a:endParaRPr lang="en-US" sz="1800" b="1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3216540" y="3596784"/>
            <a:ext cx="644249" cy="684760"/>
          </a:xfrm>
          <a:prstGeom prst="straightConnector1">
            <a:avLst/>
          </a:prstGeom>
          <a:ln w="38100"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448291" y="2495774"/>
            <a:ext cx="1973568" cy="1273437"/>
          </a:xfrm>
          <a:prstGeom prst="rect">
            <a:avLst/>
          </a:prstGeom>
          <a:solidFill>
            <a:srgbClr val="002060"/>
          </a:solidFill>
          <a:ln w="22225">
            <a:solidFill>
              <a:srgbClr val="FFE31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Arial Narrow" pitchFamily="34" charset="0"/>
                <a:sym typeface="Symbol"/>
              </a:rPr>
              <a:t></a:t>
            </a:r>
            <a:r>
              <a:rPr lang="en-US" sz="2000" b="1" dirty="0" smtClean="0">
                <a:latin typeface="Arial Narrow" pitchFamily="34" charset="0"/>
              </a:rPr>
              <a:t>(ZZ, 8TeV) = 8.4</a:t>
            </a:r>
            <a:r>
              <a:rPr lang="en-US" sz="2000" b="1" dirty="0" smtClean="0">
                <a:latin typeface="Arial Narrow" pitchFamily="34" charset="0"/>
                <a:sym typeface="Symbol"/>
              </a:rPr>
              <a:t></a:t>
            </a:r>
            <a:r>
              <a:rPr lang="en-US" sz="2000" b="1" dirty="0" smtClean="0">
                <a:latin typeface="Arial Narrow" pitchFamily="34" charset="0"/>
              </a:rPr>
              <a:t>1.0 (stat.)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  <a:sym typeface="Symbol"/>
              </a:rPr>
              <a:t> </a:t>
            </a:r>
            <a:r>
              <a:rPr lang="en-US" sz="2000" b="1" dirty="0" smtClean="0">
                <a:latin typeface="Arial Narrow" pitchFamily="34" charset="0"/>
              </a:rPr>
              <a:t>0.7 (syst.)</a:t>
            </a:r>
            <a:r>
              <a:rPr lang="en-US" sz="2000" b="1" dirty="0" smtClean="0">
                <a:latin typeface="Arial Narrow" pitchFamily="34" charset="0"/>
                <a:sym typeface="Symbol"/>
              </a:rPr>
              <a:t> </a:t>
            </a:r>
            <a:br>
              <a:rPr lang="en-US" sz="2000" b="1" dirty="0" smtClean="0">
                <a:latin typeface="Arial Narrow" pitchFamily="34" charset="0"/>
                <a:sym typeface="Symbol"/>
              </a:rPr>
            </a:br>
            <a:r>
              <a:rPr lang="en-US" sz="2000" b="1" dirty="0" smtClean="0">
                <a:latin typeface="Arial Narrow" pitchFamily="34" charset="0"/>
                <a:sym typeface="Symbol"/>
              </a:rPr>
              <a:t> </a:t>
            </a:r>
            <a:r>
              <a:rPr lang="en-US" sz="2000" b="1" dirty="0" smtClean="0">
                <a:latin typeface="Arial Narrow" pitchFamily="34" charset="0"/>
              </a:rPr>
              <a:t>0.4(</a:t>
            </a:r>
            <a:r>
              <a:rPr lang="en-US" sz="2000" b="1" dirty="0" err="1" smtClean="0">
                <a:latin typeface="Arial Narrow" pitchFamily="34" charset="0"/>
              </a:rPr>
              <a:t>lum</a:t>
            </a:r>
            <a:r>
              <a:rPr lang="en-US" sz="2000" b="1" dirty="0" smtClean="0">
                <a:latin typeface="Arial Narrow" pitchFamily="34" charset="0"/>
              </a:rPr>
              <a:t>.) </a:t>
            </a:r>
            <a:r>
              <a:rPr lang="en-US" sz="2000" b="1" dirty="0" err="1" smtClean="0">
                <a:latin typeface="Arial Narrow" pitchFamily="34" charset="0"/>
              </a:rPr>
              <a:t>pb</a:t>
            </a:r>
            <a:endParaRPr lang="en-US" sz="2000" b="1" dirty="0">
              <a:latin typeface="Arial Narrow" pitchFamily="34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53835" y="2224140"/>
            <a:ext cx="1086523" cy="906335"/>
          </a:xfrm>
          <a:prstGeom prst="rect">
            <a:avLst/>
          </a:prstGeom>
          <a:ln w="28575">
            <a:solidFill>
              <a:srgbClr val="00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Straight Arrow Connector 13"/>
          <p:cNvCxnSpPr>
            <a:stCxn id="13" idx="2"/>
          </p:cNvCxnSpPr>
          <p:nvPr/>
        </p:nvCxnSpPr>
        <p:spPr>
          <a:xfrm flipH="1">
            <a:off x="6960199" y="3130475"/>
            <a:ext cx="736898" cy="505610"/>
          </a:xfrm>
          <a:prstGeom prst="straightConnector1">
            <a:avLst/>
          </a:prstGeom>
          <a:ln w="38100"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8480" y="81901"/>
            <a:ext cx="7191023" cy="53577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B11"/>
                </a:solidFill>
              </a:rPr>
              <a:t>H → ZZ(*) → 4 Leptons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282130" y="1167458"/>
            <a:ext cx="392546" cy="288922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200">
                <a:solidFill>
                  <a:srgbClr val="FFFFFF"/>
                </a:solidFill>
              </a:rPr>
              <a:pPr/>
              <a:t>26</a:t>
            </a:fld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818" y="3410233"/>
            <a:ext cx="867518" cy="874804"/>
          </a:xfrm>
          <a:prstGeom prst="rect">
            <a:avLst/>
          </a:prstGeom>
          <a:noFill/>
          <a:ln w="95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11" name="Picture 10" descr="angles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8833" y="1223462"/>
            <a:ext cx="2561531" cy="1824656"/>
          </a:xfrm>
          <a:prstGeom prst="rect">
            <a:avLst/>
          </a:prstGeom>
          <a:solidFill>
            <a:schemeClr val="tx1"/>
          </a:solidFill>
          <a:ln w="22225">
            <a:solidFill>
              <a:srgbClr val="FFE311"/>
            </a:solidFill>
          </a:ln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306751" y="3713576"/>
            <a:ext cx="828454" cy="276999"/>
          </a:xfrm>
          <a:prstGeom prst="rect">
            <a:avLst/>
          </a:prstGeom>
          <a:solidFill>
            <a:srgbClr val="00002E">
              <a:alpha val="15000"/>
            </a:srgbClr>
          </a:soli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40680" bIns="0">
            <a:spAutoFit/>
          </a:bodyPr>
          <a:lstStyle/>
          <a:p>
            <a:pPr>
              <a:tabLst>
                <a:tab pos="723900" algn="l"/>
              </a:tabLst>
            </a:pPr>
            <a:r>
              <a:rPr lang="en-US" sz="1800" b="1" u="sng" dirty="0">
                <a:solidFill>
                  <a:srgbClr val="FFFFFF"/>
                </a:solidFill>
                <a:cs typeface="Arial" charset="0"/>
              </a:rPr>
              <a:t>signal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731903" y="617106"/>
            <a:ext cx="6957918" cy="590931"/>
          </a:xfrm>
          <a:prstGeom prst="rect">
            <a:avLst/>
          </a:prstGeom>
          <a:solidFill>
            <a:srgbClr val="00006C"/>
          </a:solidFill>
          <a:ln w="9525">
            <a:solidFill>
              <a:srgbClr val="FFE311"/>
            </a:solidFill>
          </a:ln>
        </p:spPr>
        <p:txBody>
          <a:bodyPr wrap="square" lIns="91440" tIns="73152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FFE311"/>
                </a:solidFill>
                <a:ea typeface="MS PGothic" pitchFamily="34" charset="-128"/>
              </a:rPr>
              <a:t>K</a:t>
            </a:r>
            <a:r>
              <a:rPr lang="en-US" sz="3200" b="1" baseline="-18000" dirty="0" smtClean="0">
                <a:solidFill>
                  <a:srgbClr val="FFE311"/>
                </a:solidFill>
                <a:ea typeface="MS PGothic" pitchFamily="34" charset="-128"/>
              </a:rPr>
              <a:t>D</a:t>
            </a:r>
            <a:r>
              <a:rPr lang="en-US" sz="3200" b="1" dirty="0" smtClean="0">
                <a:solidFill>
                  <a:srgbClr val="FFE311"/>
                </a:solidFill>
                <a:ea typeface="MS PGothic" pitchFamily="34" charset="-128"/>
              </a:rPr>
              <a:t>:</a:t>
            </a:r>
            <a:r>
              <a:rPr lang="en-US" b="1" dirty="0" smtClean="0">
                <a:solidFill>
                  <a:srgbClr val="FFFFFF"/>
                </a:solidFill>
                <a:ea typeface="MS PGothic" pitchFamily="34" charset="-128"/>
              </a:rPr>
              <a:t> Matrix Element Kinematic </a:t>
            </a:r>
            <a:r>
              <a:rPr lang="en-US" b="1" dirty="0" err="1" smtClean="0">
                <a:solidFill>
                  <a:srgbClr val="FFFFFF"/>
                </a:solidFill>
                <a:ea typeface="MS PGothic" pitchFamily="34" charset="-128"/>
              </a:rPr>
              <a:t>Discriminant</a:t>
            </a:r>
            <a:endParaRPr lang="en-US" b="1" dirty="0" smtClean="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281089" y="5724542"/>
            <a:ext cx="816467" cy="428299"/>
          </a:xfrm>
          <a:prstGeom prst="rect">
            <a:avLst/>
          </a:prstGeom>
          <a:solidFill>
            <a:schemeClr val="tx1"/>
          </a:solidFill>
          <a:ln w="22225">
            <a:solidFill>
              <a:srgbClr val="FFE311"/>
            </a:solidFill>
          </a:ln>
        </p:spPr>
        <p:txBody>
          <a:bodyPr wrap="square" lIns="91440" tIns="73152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00002E"/>
                </a:solidFill>
                <a:ea typeface="MS PGothic" pitchFamily="34" charset="-128"/>
              </a:rPr>
              <a:t>K</a:t>
            </a:r>
            <a:r>
              <a:rPr lang="en-US" sz="2000" b="1" baseline="-18000" dirty="0" smtClean="0">
                <a:solidFill>
                  <a:srgbClr val="00002E"/>
                </a:solidFill>
                <a:ea typeface="MS PGothic" pitchFamily="34" charset="-128"/>
              </a:rPr>
              <a:t>D </a:t>
            </a:r>
            <a:r>
              <a:rPr lang="en-US" sz="2000" b="1" dirty="0" smtClean="0">
                <a:solidFill>
                  <a:srgbClr val="00002E"/>
                </a:solidFill>
                <a:ea typeface="MS PGothic" pitchFamily="34" charset="-128"/>
              </a:rPr>
              <a:t>= </a:t>
            </a:r>
            <a:endParaRPr lang="en-US" sz="1900" b="1" dirty="0" smtClean="0">
              <a:solidFill>
                <a:srgbClr val="00002E"/>
              </a:solidFill>
              <a:ea typeface="MS PGothic" pitchFamily="34" charset="-128"/>
            </a:endParaRPr>
          </a:p>
        </p:txBody>
      </p:sp>
      <p:sp>
        <p:nvSpPr>
          <p:cNvPr id="28" name="Rectangle 27"/>
          <p:cNvSpPr/>
          <p:nvPr/>
        </p:nvSpPr>
        <p:spPr>
          <a:xfrm rot="16200000">
            <a:off x="7866650" y="4934329"/>
            <a:ext cx="411568" cy="200830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txBody>
          <a:bodyPr wrap="square" lIns="0" tIns="0" rIns="0" bIns="0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b="1" dirty="0" smtClean="0">
                <a:solidFill>
                  <a:srgbClr val="00002E"/>
                </a:solidFill>
                <a:ea typeface="MS PGothic" pitchFamily="34" charset="-128"/>
              </a:rPr>
              <a:t>K</a:t>
            </a:r>
            <a:r>
              <a:rPr lang="en-US" sz="1400" b="1" baseline="-18000" dirty="0" smtClean="0">
                <a:solidFill>
                  <a:srgbClr val="00002E"/>
                </a:solidFill>
                <a:ea typeface="MS PGothic" pitchFamily="34" charset="-128"/>
              </a:rPr>
              <a:t>D </a:t>
            </a:r>
            <a:r>
              <a:rPr lang="en-US" sz="1400" b="1" dirty="0" smtClean="0">
                <a:solidFill>
                  <a:srgbClr val="00002E"/>
                </a:solidFill>
                <a:ea typeface="MS PGothic" pitchFamily="34" charset="-128"/>
              </a:rPr>
              <a:t> 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3277739" y="6140356"/>
            <a:ext cx="3100452" cy="641949"/>
          </a:xfrm>
          <a:prstGeom prst="rect">
            <a:avLst/>
          </a:prstGeom>
          <a:solidFill>
            <a:srgbClr val="000055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115888" indent="-61913" algn="l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/>
            </a:pPr>
            <a:r>
              <a:rPr lang="it-CH" sz="2000" b="1" kern="0" dirty="0" smtClean="0">
                <a:solidFill>
                  <a:srgbClr val="FFE311"/>
                </a:solidFill>
                <a:latin typeface="Arial"/>
              </a:rPr>
              <a:t> </a:t>
            </a:r>
            <a:r>
              <a:rPr lang="it-CH" sz="1600" b="1" kern="0" dirty="0" smtClean="0">
                <a:solidFill>
                  <a:srgbClr val="FFF011"/>
                </a:solidFill>
              </a:rPr>
              <a:t>Low mass data with error bars</a:t>
            </a:r>
          </a:p>
          <a:p>
            <a:pPr marL="115888" indent="-61913" algn="l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/>
            </a:pPr>
            <a:r>
              <a:rPr lang="it-CH" sz="1600" b="1" kern="0" dirty="0" smtClean="0">
                <a:solidFill>
                  <a:srgbClr val="FFFFFF"/>
                </a:solidFill>
              </a:rPr>
              <a:t>Superimposed on background</a:t>
            </a:r>
            <a:endParaRPr lang="it-CH" sz="1400" b="1" kern="0" dirty="0" smtClean="0">
              <a:solidFill>
                <a:srgbClr val="FFE311"/>
              </a:solidFill>
              <a:latin typeface="Arial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7994" y="1241847"/>
            <a:ext cx="5854783" cy="978729"/>
          </a:xfrm>
          <a:prstGeom prst="rect">
            <a:avLst/>
          </a:prstGeom>
          <a:solidFill>
            <a:srgbClr val="00006C"/>
          </a:solidFill>
          <a:ln w="9525">
            <a:solidFill>
              <a:srgbClr val="FFE311"/>
            </a:solidFill>
          </a:ln>
        </p:spPr>
        <p:txBody>
          <a:bodyPr wrap="square" lIns="91440" tIns="73152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E311"/>
                </a:solidFill>
                <a:ea typeface="MS PGothic" pitchFamily="34" charset="-128"/>
              </a:rPr>
              <a:t>To further improve S vs. B </a:t>
            </a:r>
            <a:r>
              <a:rPr lang="en-US" sz="2000" b="1" dirty="0" smtClean="0">
                <a:solidFill>
                  <a:srgbClr val="FFF011"/>
                </a:solidFill>
                <a:ea typeface="MS PGothic" pitchFamily="34" charset="-128"/>
              </a:rPr>
              <a:t>separation, </a:t>
            </a:r>
            <a:r>
              <a:rPr lang="en-US" sz="2000" b="1" dirty="0" smtClean="0">
                <a:solidFill>
                  <a:srgbClr val="FFFFFF"/>
                </a:solidFill>
                <a:ea typeface="MS PGothic" pitchFamily="34" charset="-128"/>
              </a:rPr>
              <a:t>construct a </a:t>
            </a:r>
            <a:r>
              <a:rPr lang="en-US" sz="2000" b="1" dirty="0" err="1" smtClean="0">
                <a:solidFill>
                  <a:srgbClr val="FFFFFF"/>
                </a:solidFill>
                <a:ea typeface="MS PGothic" pitchFamily="34" charset="-128"/>
              </a:rPr>
              <a:t>discriminant</a:t>
            </a:r>
            <a:r>
              <a:rPr lang="en-US" sz="2000" b="1" dirty="0" smtClean="0">
                <a:solidFill>
                  <a:srgbClr val="FFFFFF"/>
                </a:solidFill>
                <a:ea typeface="MS PGothic" pitchFamily="34" charset="-128"/>
              </a:rPr>
              <a:t> based on the kinematic information (angles and masses)</a:t>
            </a:r>
          </a:p>
        </p:txBody>
      </p:sp>
      <p:pic>
        <p:nvPicPr>
          <p:cNvPr id="6612994" name="Picture 2"/>
          <p:cNvPicPr>
            <a:picLocks noChangeAspect="1" noChangeArrowheads="1"/>
          </p:cNvPicPr>
          <p:nvPr/>
        </p:nvPicPr>
        <p:blipFill>
          <a:blip r:embed="rId5" cstate="print"/>
          <a:srcRect t="4167" b="4167"/>
          <a:stretch>
            <a:fillRect/>
          </a:stretch>
        </p:blipFill>
        <p:spPr bwMode="auto">
          <a:xfrm>
            <a:off x="748028" y="2231503"/>
            <a:ext cx="5822361" cy="814478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33" name="Rectangle 32"/>
          <p:cNvSpPr/>
          <p:nvPr/>
        </p:nvSpPr>
        <p:spPr>
          <a:xfrm>
            <a:off x="926939" y="5586700"/>
            <a:ext cx="508272" cy="540029"/>
          </a:xfrm>
          <a:prstGeom prst="rect">
            <a:avLst/>
          </a:prstGeom>
          <a:solidFill>
            <a:schemeClr val="tx1"/>
          </a:solidFill>
          <a:ln w="22225">
            <a:solidFill>
              <a:srgbClr val="FFE311"/>
            </a:solidFill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rgbClr val="00002E"/>
                </a:solidFill>
                <a:ea typeface="MS PGothic" pitchFamily="34" charset="-128"/>
              </a:rPr>
              <a:t>K</a:t>
            </a:r>
            <a:r>
              <a:rPr lang="en-US" sz="2800" b="1" baseline="-18000" dirty="0" smtClean="0">
                <a:solidFill>
                  <a:srgbClr val="00002E"/>
                </a:solidFill>
                <a:ea typeface="MS PGothic" pitchFamily="34" charset="-128"/>
              </a:rPr>
              <a:t>D</a:t>
            </a:r>
            <a:endParaRPr lang="en-US" sz="1600" b="1" dirty="0" smtClean="0">
              <a:solidFill>
                <a:srgbClr val="00002E"/>
              </a:solidFill>
              <a:ea typeface="MS PGothic" pitchFamily="34" charset="-128"/>
            </a:endParaRPr>
          </a:p>
        </p:txBody>
      </p:sp>
      <p:pic>
        <p:nvPicPr>
          <p:cNvPr id="6612995" name="Picture 3"/>
          <p:cNvPicPr>
            <a:picLocks noChangeAspect="1" noChangeArrowheads="1"/>
          </p:cNvPicPr>
          <p:nvPr/>
        </p:nvPicPr>
        <p:blipFill>
          <a:blip r:embed="rId6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3275209" y="3074149"/>
            <a:ext cx="3102981" cy="3048092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40" name="Content Placeholder 2"/>
          <p:cNvSpPr txBox="1">
            <a:spLocks/>
          </p:cNvSpPr>
          <p:nvPr/>
        </p:nvSpPr>
        <p:spPr bwMode="auto">
          <a:xfrm>
            <a:off x="6377522" y="6135228"/>
            <a:ext cx="3396263" cy="641949"/>
          </a:xfrm>
          <a:prstGeom prst="rect">
            <a:avLst/>
          </a:prstGeom>
          <a:solidFill>
            <a:srgbClr val="000055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115888" indent="-61913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/>
            </a:pPr>
            <a:r>
              <a:rPr lang="it-CH" sz="1800" b="1" kern="0" dirty="0" smtClean="0">
                <a:solidFill>
                  <a:srgbClr val="FFE311"/>
                </a:solidFill>
                <a:latin typeface="Arial"/>
              </a:rPr>
              <a:t> </a:t>
            </a:r>
            <a:r>
              <a:rPr lang="it-CH" sz="1800" b="1" kern="0" dirty="0" smtClean="0">
                <a:solidFill>
                  <a:srgbClr val="FFF011"/>
                </a:solidFill>
              </a:rPr>
              <a:t>Low mass data:  </a:t>
            </a:r>
            <a:r>
              <a:rPr lang="it-CH" sz="1800" b="1" i="1" kern="0" dirty="0" smtClean="0">
                <a:solidFill>
                  <a:srgbClr val="D9F6FF"/>
                </a:solidFill>
              </a:rPr>
              <a:t>Signal-like clustering near 126 GeV</a:t>
            </a:r>
            <a:endParaRPr lang="it-CH" sz="1800" b="1" i="1" kern="0" dirty="0" smtClean="0">
              <a:solidFill>
                <a:srgbClr val="D9F6FF"/>
              </a:solidFill>
              <a:latin typeface="Arial"/>
            </a:endParaRP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8411279" y="4909976"/>
            <a:ext cx="848824" cy="430887"/>
          </a:xfrm>
          <a:prstGeom prst="rect">
            <a:avLst/>
          </a:prstGeom>
          <a:solidFill>
            <a:srgbClr val="00003E">
              <a:alpha val="0"/>
            </a:srgbClr>
          </a:soli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40680" bIns="0">
            <a:spAutoFit/>
          </a:bodyPr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400" b="1" u="sng" dirty="0" smtClean="0">
                <a:solidFill>
                  <a:srgbClr val="FFFFFF"/>
                </a:solidFill>
                <a:cs typeface="Arial" charset="0"/>
              </a:rPr>
              <a:t>Signal</a:t>
            </a:r>
            <a:br>
              <a:rPr lang="en-US" sz="1400" b="1" u="sng" dirty="0" smtClean="0">
                <a:solidFill>
                  <a:srgbClr val="FFFFFF"/>
                </a:solidFill>
                <a:cs typeface="Arial" charset="0"/>
              </a:rPr>
            </a:br>
            <a:r>
              <a:rPr lang="en-US" sz="1400" b="1" dirty="0" smtClean="0">
                <a:solidFill>
                  <a:srgbClr val="FFFFFF"/>
                </a:solidFill>
                <a:cs typeface="Arial" charset="0"/>
              </a:rPr>
              <a:t>template</a:t>
            </a:r>
            <a:endParaRPr lang="en-US" sz="14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06404" y="5910294"/>
            <a:ext cx="1120290" cy="248280"/>
          </a:xfrm>
          <a:prstGeom prst="rect">
            <a:avLst/>
          </a:prstGeom>
          <a:solidFill>
            <a:srgbClr val="00006C"/>
          </a:solidFill>
          <a:ln w="9525">
            <a:solidFill>
              <a:srgbClr val="FFE311"/>
            </a:solidFill>
          </a:ln>
        </p:spPr>
        <p:txBody>
          <a:bodyPr wrap="square" lIns="0" tIns="0" rIns="0" bIns="91440">
            <a:no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b="1" dirty="0" smtClean="0">
                <a:ea typeface="MS PGothic" pitchFamily="34" charset="-128"/>
              </a:rPr>
              <a:t>K</a:t>
            </a:r>
            <a:r>
              <a:rPr lang="en-US" sz="1400" b="1" baseline="-18000" dirty="0" smtClean="0">
                <a:ea typeface="MS PGothic" pitchFamily="34" charset="-128"/>
              </a:rPr>
              <a:t>D</a:t>
            </a:r>
            <a:r>
              <a:rPr lang="en-US" sz="1400" b="1" dirty="0" smtClean="0">
                <a:ea typeface="MS PGothic" pitchFamily="34" charset="-128"/>
              </a:rPr>
              <a:t> Vs M</a:t>
            </a:r>
            <a:r>
              <a:rPr lang="en-US" sz="1800" b="1" baseline="-20000" dirty="0" smtClean="0">
                <a:ea typeface="MS PGothic" pitchFamily="34" charset="-128"/>
              </a:rPr>
              <a:t>4l</a:t>
            </a:r>
            <a:endParaRPr lang="en-US" sz="1100" b="1" dirty="0" smtClean="0">
              <a:ea typeface="MS PGothic" pitchFamily="34" charset="-128"/>
            </a:endParaRPr>
          </a:p>
        </p:txBody>
      </p:sp>
      <p:pic>
        <p:nvPicPr>
          <p:cNvPr id="661299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7725" y="3064149"/>
            <a:ext cx="3064149" cy="3094676"/>
          </a:xfrm>
          <a:prstGeom prst="rect">
            <a:avLst/>
          </a:prstGeom>
          <a:noFill/>
          <a:ln w="95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44" name="Rectangle 43"/>
          <p:cNvSpPr/>
          <p:nvPr/>
        </p:nvSpPr>
        <p:spPr>
          <a:xfrm>
            <a:off x="6406920" y="5868670"/>
            <a:ext cx="1120290" cy="248280"/>
          </a:xfrm>
          <a:prstGeom prst="rect">
            <a:avLst/>
          </a:prstGeom>
          <a:solidFill>
            <a:srgbClr val="00006C"/>
          </a:solidFill>
          <a:ln w="9525">
            <a:solidFill>
              <a:srgbClr val="FFE311"/>
            </a:solidFill>
          </a:ln>
        </p:spPr>
        <p:txBody>
          <a:bodyPr wrap="square" lIns="0" tIns="0" rIns="0" bIns="91440">
            <a:no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b="1" dirty="0" smtClean="0">
                <a:ea typeface="MS PGothic" pitchFamily="34" charset="-128"/>
              </a:rPr>
              <a:t>K</a:t>
            </a:r>
            <a:r>
              <a:rPr lang="en-US" sz="1400" b="1" baseline="-18000" dirty="0" smtClean="0">
                <a:ea typeface="MS PGothic" pitchFamily="34" charset="-128"/>
              </a:rPr>
              <a:t>D</a:t>
            </a:r>
            <a:r>
              <a:rPr lang="en-US" sz="1400" b="1" dirty="0" smtClean="0">
                <a:ea typeface="MS PGothic" pitchFamily="34" charset="-128"/>
              </a:rPr>
              <a:t> Vs M</a:t>
            </a:r>
            <a:r>
              <a:rPr lang="en-US" sz="1800" b="1" baseline="-20000" dirty="0" smtClean="0">
                <a:ea typeface="MS PGothic" pitchFamily="34" charset="-128"/>
              </a:rPr>
              <a:t>4l</a:t>
            </a:r>
            <a:endParaRPr lang="en-US" sz="1100" b="1" dirty="0" smtClean="0">
              <a:ea typeface="MS PGothic" pitchFamily="34" charset="-12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83691" y="5892147"/>
            <a:ext cx="1120290" cy="250365"/>
          </a:xfrm>
          <a:prstGeom prst="rect">
            <a:avLst/>
          </a:prstGeom>
          <a:solidFill>
            <a:srgbClr val="00006C"/>
          </a:solidFill>
          <a:ln w="9525">
            <a:solidFill>
              <a:srgbClr val="FFE311"/>
            </a:solidFill>
          </a:ln>
        </p:spPr>
        <p:txBody>
          <a:bodyPr wrap="square" lIns="0" tIns="0" rIns="0" bIns="91440">
            <a:noAutofit/>
          </a:bodyPr>
          <a:lstStyle/>
          <a:p>
            <a:pPr defTabSz="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b="1" dirty="0" smtClean="0">
                <a:ea typeface="MS PGothic" pitchFamily="34" charset="-128"/>
              </a:rPr>
              <a:t>K</a:t>
            </a:r>
            <a:r>
              <a:rPr lang="en-US" sz="1400" b="1" baseline="-18000" dirty="0" smtClean="0">
                <a:ea typeface="MS PGothic" pitchFamily="34" charset="-128"/>
              </a:rPr>
              <a:t>D</a:t>
            </a:r>
            <a:r>
              <a:rPr lang="en-US" sz="1400" b="1" dirty="0" smtClean="0">
                <a:ea typeface="MS PGothic" pitchFamily="34" charset="-128"/>
              </a:rPr>
              <a:t> Vs M</a:t>
            </a:r>
            <a:r>
              <a:rPr lang="en-US" sz="1800" b="1" baseline="-20000" dirty="0" smtClean="0">
                <a:ea typeface="MS PGothic" pitchFamily="34" charset="-128"/>
              </a:rPr>
              <a:t>4l</a:t>
            </a:r>
            <a:endParaRPr lang="en-US" sz="1100" b="1" dirty="0" smtClean="0">
              <a:ea typeface="MS PGothic" pitchFamily="34" charset="-128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187551" y="6136940"/>
            <a:ext cx="3070419" cy="647341"/>
          </a:xfrm>
          <a:prstGeom prst="rect">
            <a:avLst/>
          </a:prstGeom>
          <a:solidFill>
            <a:srgbClr val="000055"/>
          </a:solidFill>
          <a:ln w="22225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115888" indent="-61913" algn="l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/>
            </a:pPr>
            <a:r>
              <a:rPr lang="it-CH" sz="2000" b="1" kern="0" dirty="0" smtClean="0">
                <a:solidFill>
                  <a:srgbClr val="FFE311"/>
                </a:solidFill>
                <a:latin typeface="Arial"/>
              </a:rPr>
              <a:t> </a:t>
            </a:r>
            <a:r>
              <a:rPr lang="it-CH" sz="1600" b="1" kern="0" dirty="0" smtClean="0">
                <a:solidFill>
                  <a:srgbClr val="FFF011"/>
                </a:solidFill>
              </a:rPr>
              <a:t>High mass data w/error bars</a:t>
            </a:r>
          </a:p>
          <a:p>
            <a:pPr marL="115888" indent="-61913" algn="l" ea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/>
            </a:pPr>
            <a:r>
              <a:rPr lang="it-CH" sz="1600" b="1" kern="0" dirty="0" smtClean="0">
                <a:solidFill>
                  <a:srgbClr val="FFFFFF"/>
                </a:solidFill>
              </a:rPr>
              <a:t>Superimposed on background</a:t>
            </a:r>
            <a:endParaRPr lang="it-CH" sz="1400" b="1" kern="0" dirty="0" smtClean="0">
              <a:solidFill>
                <a:srgbClr val="FFE311"/>
              </a:solidFill>
              <a:latin typeface="Arial"/>
            </a:endParaRPr>
          </a:p>
        </p:txBody>
      </p:sp>
      <p:sp>
        <p:nvSpPr>
          <p:cNvPr id="48" name="Rectangle 6"/>
          <p:cNvSpPr>
            <a:spLocks noChangeArrowheads="1"/>
          </p:cNvSpPr>
          <p:nvPr/>
        </p:nvSpPr>
        <p:spPr bwMode="auto">
          <a:xfrm>
            <a:off x="1769247" y="4216090"/>
            <a:ext cx="1113232" cy="434506"/>
          </a:xfrm>
          <a:prstGeom prst="rect">
            <a:avLst/>
          </a:prstGeom>
          <a:solidFill>
            <a:srgbClr val="00003E">
              <a:alpha val="0"/>
            </a:srgbClr>
          </a:solidFill>
          <a:ln w="25400">
            <a:solidFill>
              <a:srgbClr val="FFE311"/>
            </a:solidFill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40680" bIns="0">
            <a:spAutoFit/>
          </a:bodyPr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400" b="1" u="sng" dirty="0" smtClean="0">
                <a:solidFill>
                  <a:srgbClr val="FFFFFF"/>
                </a:solidFill>
                <a:cs typeface="Arial" charset="0"/>
              </a:rPr>
              <a:t>background</a:t>
            </a:r>
          </a:p>
          <a:p>
            <a:pPr>
              <a:tabLst>
                <a:tab pos="723900" algn="l"/>
                <a:tab pos="1447800" algn="l"/>
              </a:tabLst>
            </a:pPr>
            <a:r>
              <a:rPr lang="en-US" sz="1400" b="1" dirty="0" smtClean="0">
                <a:solidFill>
                  <a:srgbClr val="FFFFFF"/>
                </a:solidFill>
                <a:cs typeface="Arial" charset="0"/>
              </a:rPr>
              <a:t>template</a:t>
            </a:r>
            <a:endParaRPr lang="en-US" sz="1400" b="1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661299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18967" y="3076260"/>
            <a:ext cx="3300318" cy="3021758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8197323" y="3857893"/>
            <a:ext cx="1090161" cy="492443"/>
          </a:xfrm>
          <a:prstGeom prst="rect">
            <a:avLst/>
          </a:prstGeom>
          <a:solidFill>
            <a:srgbClr val="00003E">
              <a:alpha val="0"/>
            </a:srgbClr>
          </a:solidFill>
          <a:ln w="25400">
            <a:solidFill>
              <a:srgbClr val="FFE311"/>
            </a:solidFill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40680" bIns="0">
            <a:spAutoFit/>
          </a:bodyPr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600" b="1" u="sng" dirty="0" smtClean="0">
                <a:solidFill>
                  <a:srgbClr val="FFFFFF"/>
                </a:solidFill>
                <a:cs typeface="Arial" charset="0"/>
              </a:rPr>
              <a:t>Signal </a:t>
            </a:r>
            <a:br>
              <a:rPr lang="en-US" sz="1600" b="1" u="sng" dirty="0" smtClean="0">
                <a:solidFill>
                  <a:srgbClr val="FFFFFF"/>
                </a:solidFill>
                <a:cs typeface="Arial" charset="0"/>
              </a:rPr>
            </a:br>
            <a:r>
              <a:rPr lang="en-US" sz="1600" b="1" dirty="0" smtClean="0">
                <a:solidFill>
                  <a:srgbClr val="FFFFFF"/>
                </a:solidFill>
                <a:cs typeface="Arial" charset="0"/>
              </a:rPr>
              <a:t>template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1" name="Rectangle 6"/>
          <p:cNvSpPr>
            <a:spLocks noChangeArrowheads="1"/>
          </p:cNvSpPr>
          <p:nvPr/>
        </p:nvSpPr>
        <p:spPr bwMode="auto">
          <a:xfrm>
            <a:off x="5106907" y="4961941"/>
            <a:ext cx="1113232" cy="434506"/>
          </a:xfrm>
          <a:prstGeom prst="rect">
            <a:avLst/>
          </a:prstGeom>
          <a:solidFill>
            <a:srgbClr val="00003E">
              <a:alpha val="0"/>
            </a:srgbClr>
          </a:solidFill>
          <a:ln w="25400">
            <a:solidFill>
              <a:srgbClr val="FFE311"/>
            </a:solidFill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40680" bIns="0">
            <a:spAutoFit/>
          </a:bodyPr>
          <a:lstStyle/>
          <a:p>
            <a:pPr>
              <a:tabLst>
                <a:tab pos="723900" algn="l"/>
                <a:tab pos="1447800" algn="l"/>
              </a:tabLst>
            </a:pPr>
            <a:r>
              <a:rPr lang="en-US" sz="1400" b="1" u="sng" dirty="0" smtClean="0">
                <a:solidFill>
                  <a:srgbClr val="FFFFFF"/>
                </a:solidFill>
                <a:cs typeface="Arial" charset="0"/>
              </a:rPr>
              <a:t>background</a:t>
            </a:r>
          </a:p>
          <a:p>
            <a:pPr>
              <a:tabLst>
                <a:tab pos="723900" algn="l"/>
                <a:tab pos="1447800" algn="l"/>
              </a:tabLst>
            </a:pPr>
            <a:r>
              <a:rPr lang="en-US" sz="1400" b="1" dirty="0" smtClean="0">
                <a:solidFill>
                  <a:srgbClr val="FFFFFF"/>
                </a:solidFill>
                <a:cs typeface="Arial" charset="0"/>
              </a:rPr>
              <a:t>template</a:t>
            </a:r>
            <a:endParaRPr lang="en-US" sz="1400" b="1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942" y="385482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ight Arrow 29"/>
          <p:cNvSpPr/>
          <p:nvPr/>
        </p:nvSpPr>
        <p:spPr bwMode="auto">
          <a:xfrm rot="10800000">
            <a:off x="7594889" y="3775927"/>
            <a:ext cx="548637" cy="323267"/>
          </a:xfrm>
          <a:prstGeom prst="rightArrow">
            <a:avLst/>
          </a:prstGeom>
          <a:solidFill>
            <a:srgbClr val="93FFFF"/>
          </a:solidFill>
          <a:ln w="9525" cap="flat" cmpd="sng" algn="ctr">
            <a:solidFill>
              <a:schemeClr val="bg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681" y="231729"/>
            <a:ext cx="7797800" cy="86106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4000" dirty="0" smtClean="0">
                <a:solidFill>
                  <a:srgbClr val="FFEB11"/>
                </a:solidFill>
              </a:rPr>
              <a:t>H → ZZ → 4l and 2l2</a:t>
            </a:r>
            <a:r>
              <a:rPr lang="en-US" sz="4000" dirty="0" smtClean="0">
                <a:solidFill>
                  <a:srgbClr val="FFEB11"/>
                </a:solidFill>
                <a:latin typeface="Symbol" pitchFamily="18" charset="2"/>
              </a:rPr>
              <a:t>t </a:t>
            </a:r>
            <a:r>
              <a:rPr lang="en-US" sz="4000" dirty="0" smtClean="0">
                <a:solidFill>
                  <a:schemeClr val="tx1"/>
                </a:solidFill>
              </a:rPr>
              <a:t>(New)</a:t>
            </a:r>
            <a:r>
              <a:rPr lang="en-US" sz="4000" dirty="0" smtClean="0">
                <a:solidFill>
                  <a:srgbClr val="FFEB11"/>
                </a:solidFill>
                <a:latin typeface="Symbol" pitchFamily="18" charset="2"/>
              </a:rPr>
              <a:t> </a:t>
            </a:r>
            <a:r>
              <a:rPr lang="en-US" sz="4000" dirty="0" smtClean="0">
                <a:solidFill>
                  <a:srgbClr val="FFEB11"/>
                </a:solidFill>
              </a:rPr>
              <a:t> </a:t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2600" dirty="0" smtClean="0">
                <a:solidFill>
                  <a:srgbClr val="FFEF08"/>
                </a:solidFill>
              </a:rPr>
              <a:t>M (2l2</a:t>
            </a:r>
            <a:r>
              <a:rPr lang="en-US" sz="3200" dirty="0" smtClean="0">
                <a:solidFill>
                  <a:srgbClr val="FFEF08"/>
                </a:solidFill>
                <a:latin typeface="Symbol" pitchFamily="18" charset="2"/>
              </a:rPr>
              <a:t>t</a:t>
            </a:r>
            <a:r>
              <a:rPr lang="en-US" sz="2600" dirty="0" smtClean="0">
                <a:solidFill>
                  <a:srgbClr val="FFEF08"/>
                </a:solidFill>
              </a:rPr>
              <a:t>) and Upper Limits </a:t>
            </a:r>
            <a:r>
              <a:rPr lang="en-US" sz="2600" dirty="0" smtClean="0">
                <a:solidFill>
                  <a:schemeClr val="tx1"/>
                </a:solidFill>
              </a:rPr>
              <a:t>Over the Full Range </a:t>
            </a:r>
            <a:endParaRPr lang="it-CH" sz="2600" baseline="-25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725" y="5816470"/>
            <a:ext cx="9281104" cy="821150"/>
          </a:xfrm>
          <a:solidFill>
            <a:srgbClr val="002060"/>
          </a:solidFill>
          <a:ln w="25400">
            <a:solidFill>
              <a:srgbClr val="FFCC00"/>
            </a:solidFill>
          </a:ln>
        </p:spPr>
        <p:txBody>
          <a:bodyPr lIns="0" rIns="0">
            <a:normAutofit lnSpcReduction="10000"/>
          </a:bodyPr>
          <a:lstStyle/>
          <a:p>
            <a:pPr marL="284163" indent="-284163">
              <a:spcBef>
                <a:spcPts val="0"/>
              </a:spcBef>
              <a:spcAft>
                <a:spcPts val="600"/>
              </a:spcAft>
              <a:buNone/>
            </a:pPr>
            <a:r>
              <a:rPr lang="it-CH" sz="2500" dirty="0" smtClean="0">
                <a:solidFill>
                  <a:srgbClr val="A8FAF2"/>
                </a:solidFill>
              </a:rPr>
              <a:t>  </a:t>
            </a:r>
            <a:r>
              <a:rPr lang="it-CH" sz="2500" dirty="0" smtClean="0">
                <a:solidFill>
                  <a:srgbClr val="FFED08"/>
                </a:solidFill>
              </a:rPr>
              <a:t>SM Higgs is excluded at 95% CL in the range 130 – 827 GeV </a:t>
            </a:r>
            <a:r>
              <a:rPr lang="it-CH" sz="2500" dirty="0" smtClean="0">
                <a:solidFill>
                  <a:srgbClr val="A8FAF2"/>
                </a:solidFill>
              </a:rPr>
              <a:t/>
            </a:r>
            <a:br>
              <a:rPr lang="it-CH" sz="2500" dirty="0" smtClean="0">
                <a:solidFill>
                  <a:srgbClr val="A8FAF2"/>
                </a:solidFill>
              </a:rPr>
            </a:br>
            <a:r>
              <a:rPr lang="it-CH" sz="2400" dirty="0" smtClean="0">
                <a:solidFill>
                  <a:srgbClr val="A8FAF2"/>
                </a:solidFill>
              </a:rPr>
              <a:t>                                                 </a:t>
            </a:r>
            <a:r>
              <a:rPr lang="it-CH" sz="2300" dirty="0" smtClean="0">
                <a:solidFill>
                  <a:schemeClr val="tx1"/>
                </a:solidFill>
              </a:rPr>
              <a:t>Expected exclusion 130 – 778 GeV</a:t>
            </a:r>
            <a:endParaRPr lang="it-CH" sz="2400" dirty="0" smtClean="0">
              <a:solidFill>
                <a:srgbClr val="FFF01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542040" y="887438"/>
            <a:ext cx="353368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27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47" y="316950"/>
            <a:ext cx="718563" cy="7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4736441" y="1194378"/>
            <a:ext cx="4805592" cy="495066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 eaLnBrk="0" hangingPunct="0">
              <a:spcBef>
                <a:spcPts val="0"/>
              </a:spcBef>
              <a:spcAft>
                <a:spcPts val="300"/>
              </a:spcAft>
            </a:pP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95% CL on </a:t>
            </a:r>
            <a:r>
              <a:rPr kumimoji="0" lang="it-CH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Symbol" pitchFamily="18" charset="2"/>
                <a:cs typeface="+mn-cs"/>
              </a:rPr>
              <a:t>s/s</a:t>
            </a:r>
            <a:r>
              <a:rPr kumimoji="0" lang="it-CH" sz="2000" b="1" i="0" u="none" strike="noStrike" kern="0" cap="none" spc="0" normalizeH="0" baseline="-2400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</a:t>
            </a:r>
          </a:p>
        </p:txBody>
      </p:sp>
      <p:pic>
        <p:nvPicPr>
          <p:cNvPr id="6616067" name="Picture 3"/>
          <p:cNvPicPr>
            <a:picLocks noChangeAspect="1" noChangeArrowheads="1"/>
          </p:cNvPicPr>
          <p:nvPr/>
        </p:nvPicPr>
        <p:blipFill>
          <a:blip r:embed="rId3" cstate="print">
            <a:lum bright="-12000" contrast="25000"/>
          </a:blip>
          <a:srcRect/>
          <a:stretch>
            <a:fillRect/>
          </a:stretch>
        </p:blipFill>
        <p:spPr bwMode="auto">
          <a:xfrm>
            <a:off x="4713968" y="1695750"/>
            <a:ext cx="4806545" cy="4099256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354998" y="1195738"/>
            <a:ext cx="4358710" cy="495066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none" lIns="0" tIns="0" rIns="0" bIns="91440" numCol="1" anchor="t" anchorCtr="0" compatLnSpc="1">
            <a:prstTxWarp prst="textNoShape">
              <a:avLst/>
            </a:prstTxWarp>
            <a:noAutofit/>
          </a:bodyPr>
          <a:lstStyle/>
          <a:p>
            <a:pPr lvl="0" eaLnBrk="0" hangingPunct="0">
              <a:spcBef>
                <a:spcPts val="0"/>
              </a:spcBef>
              <a:spcAft>
                <a:spcPts val="300"/>
              </a:spcAft>
            </a:pPr>
            <a:r>
              <a:rPr lang="en-US" sz="2000" b="1" kern="0" dirty="0" smtClean="0">
                <a:solidFill>
                  <a:srgbClr val="FFED08"/>
                </a:solidFill>
                <a:latin typeface="Arial"/>
                <a:ea typeface="+mj-ea"/>
                <a:cs typeface="+mj-cs"/>
              </a:rPr>
              <a:t>M(2l2</a:t>
            </a:r>
            <a:r>
              <a:rPr lang="en-US" sz="2800" b="1" kern="0" dirty="0" smtClean="0">
                <a:solidFill>
                  <a:srgbClr val="FFED08"/>
                </a:solidFill>
                <a:latin typeface="Symbol" pitchFamily="18" charset="2"/>
                <a:ea typeface="+mj-ea"/>
                <a:cs typeface="+mj-cs"/>
              </a:rPr>
              <a:t>t</a:t>
            </a:r>
            <a:r>
              <a:rPr lang="en-US" sz="2000" b="1" kern="0" dirty="0" smtClean="0">
                <a:solidFill>
                  <a:srgbClr val="FFED08"/>
                </a:solidFill>
                <a:latin typeface="Arial"/>
                <a:ea typeface="+mj-ea"/>
                <a:cs typeface="+mj-cs"/>
              </a:rPr>
              <a:t>): </a:t>
            </a:r>
            <a:r>
              <a:rPr lang="en-US" sz="2000" b="1" kern="0" dirty="0" smtClean="0">
                <a:latin typeface="Arial"/>
                <a:ea typeface="+mj-ea"/>
                <a:cs typeface="+mj-cs"/>
              </a:rPr>
              <a:t>No Excess at High Mass</a:t>
            </a:r>
            <a:endParaRPr kumimoji="0" lang="it-CH" sz="1800" b="1" i="0" u="none" strike="noStrike" kern="0" cap="none" spc="0" normalizeH="0" baseline="-24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750210" name="Picture 2"/>
          <p:cNvPicPr>
            <a:picLocks noChangeAspect="1" noChangeArrowheads="1"/>
          </p:cNvPicPr>
          <p:nvPr/>
        </p:nvPicPr>
        <p:blipFill>
          <a:blip r:embed="rId4" cstate="print">
            <a:lum bright="-13000" contrast="20000"/>
          </a:blip>
          <a:srcRect/>
          <a:stretch>
            <a:fillRect/>
          </a:stretch>
        </p:blipFill>
        <p:spPr bwMode="auto">
          <a:xfrm>
            <a:off x="344241" y="1691305"/>
            <a:ext cx="4375862" cy="4084781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398951" y="3431689"/>
            <a:ext cx="1979414" cy="763793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/>
          <a:p>
            <a:pPr lvl="0" eaLnBrk="0" hangingPunct="0">
              <a:spcBef>
                <a:spcPts val="0"/>
              </a:spcBef>
              <a:spcAft>
                <a:spcPts val="300"/>
              </a:spcAft>
            </a:pP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2l2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Symbol" pitchFamily="18" charset="2"/>
                <a:cs typeface="+mn-cs"/>
              </a:rPr>
              <a:t>t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Sensitive </a:t>
            </a:r>
            <a:b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at High Mass</a:t>
            </a:r>
            <a:endParaRPr kumimoji="0" lang="it-CH" sz="2000" b="1" i="0" u="none" strike="noStrike" kern="0" cap="none" spc="0" normalizeH="0" baseline="-24000" noProof="0" dirty="0" smtClean="0">
              <a:ln>
                <a:noFill/>
              </a:ln>
              <a:solidFill>
                <a:srgbClr val="D9F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 flipV="1">
            <a:off x="5508016" y="3108990"/>
            <a:ext cx="107576" cy="107576"/>
          </a:xfrm>
          <a:prstGeom prst="ellipse">
            <a:avLst/>
          </a:prstGeom>
          <a:solidFill>
            <a:schemeClr val="accent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5550946" y="1796527"/>
            <a:ext cx="10758" cy="347472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8962913" y="1798329"/>
            <a:ext cx="10758" cy="347472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/>
          <p:cNvSpPr/>
          <p:nvPr/>
        </p:nvSpPr>
        <p:spPr bwMode="auto">
          <a:xfrm flipV="1">
            <a:off x="8920090" y="3121536"/>
            <a:ext cx="107576" cy="107576"/>
          </a:xfrm>
          <a:prstGeom prst="ellipse">
            <a:avLst/>
          </a:prstGeom>
          <a:solidFill>
            <a:schemeClr val="accent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36193" name="Picture 1"/>
          <p:cNvPicPr>
            <a:picLocks noChangeAspect="1" noChangeArrowheads="1"/>
          </p:cNvPicPr>
          <p:nvPr/>
        </p:nvPicPr>
        <p:blipFill>
          <a:blip r:embed="rId2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184626" y="1627684"/>
            <a:ext cx="3927140" cy="5015364"/>
          </a:xfrm>
          <a:prstGeom prst="rect">
            <a:avLst/>
          </a:prstGeom>
          <a:noFill/>
          <a:ln w="25400">
            <a:solidFill>
              <a:srgbClr val="FFF01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32" y="152758"/>
            <a:ext cx="8756104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B11"/>
                </a:solidFill>
              </a:rPr>
              <a:t>H → ZZ(*) → 4l Results</a:t>
            </a:r>
            <a:br>
              <a:rPr lang="en-US" dirty="0" smtClean="0">
                <a:solidFill>
                  <a:srgbClr val="FFEB1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P-values (1D, 2D, 3D best fits) and signal strength </a:t>
            </a:r>
            <a:endParaRPr lang="it-CH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474" y="1251243"/>
            <a:ext cx="2778525" cy="5606757"/>
          </a:xfrm>
        </p:spPr>
        <p:txBody>
          <a:bodyPr lIns="0" rIns="0">
            <a:noAutofit/>
          </a:bodyPr>
          <a:lstStyle/>
          <a:p>
            <a:pPr marL="168275" indent="-168275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§"/>
            </a:pPr>
            <a:r>
              <a:rPr lang="it-CH" sz="2400" dirty="0" smtClean="0">
                <a:solidFill>
                  <a:srgbClr val="FFF011"/>
                </a:solidFill>
              </a:rPr>
              <a:t>1D, 2D, 3D Fits: </a:t>
            </a:r>
            <a:br>
              <a:rPr lang="it-CH" sz="2400" dirty="0" smtClean="0">
                <a:solidFill>
                  <a:srgbClr val="FFF011"/>
                </a:solidFill>
              </a:rPr>
            </a:br>
            <a:r>
              <a:rPr lang="it-CH" sz="2400" dirty="0" smtClean="0">
                <a:solidFill>
                  <a:srgbClr val="FFF011"/>
                </a:solidFill>
              </a:rPr>
              <a:t>M</a:t>
            </a:r>
            <a:r>
              <a:rPr lang="it-CH" sz="2400" baseline="-25000" dirty="0" smtClean="0">
                <a:solidFill>
                  <a:srgbClr val="FFF011"/>
                </a:solidFill>
              </a:rPr>
              <a:t>4l</a:t>
            </a:r>
            <a:r>
              <a:rPr lang="it-CH" sz="2400" dirty="0" smtClean="0">
                <a:solidFill>
                  <a:srgbClr val="FFF011"/>
                </a:solidFill>
              </a:rPr>
              <a:t>, K</a:t>
            </a:r>
            <a:r>
              <a:rPr lang="it-CH" baseline="-25000" dirty="0" smtClean="0">
                <a:solidFill>
                  <a:srgbClr val="FFF011"/>
                </a:solidFill>
              </a:rPr>
              <a:t>D</a:t>
            </a:r>
            <a:r>
              <a:rPr lang="it-CH" sz="2400" dirty="0" smtClean="0">
                <a:solidFill>
                  <a:srgbClr val="FFF011"/>
                </a:solidFill>
              </a:rPr>
              <a:t> and </a:t>
            </a:r>
            <a:br>
              <a:rPr lang="it-CH" sz="2400" dirty="0" smtClean="0">
                <a:solidFill>
                  <a:srgbClr val="FFF011"/>
                </a:solidFill>
              </a:rPr>
            </a:br>
            <a:r>
              <a:rPr lang="it-CH" sz="2400" dirty="0" smtClean="0">
                <a:solidFill>
                  <a:srgbClr val="FFF011"/>
                </a:solidFill>
              </a:rPr>
              <a:t>P</a:t>
            </a:r>
            <a:r>
              <a:rPr lang="it-CH" baseline="-20000" dirty="0" smtClean="0">
                <a:solidFill>
                  <a:srgbClr val="FFF011"/>
                </a:solidFill>
              </a:rPr>
              <a:t>T</a:t>
            </a:r>
            <a:r>
              <a:rPr lang="it-CH" sz="2400" dirty="0" smtClean="0">
                <a:solidFill>
                  <a:srgbClr val="FFF011"/>
                </a:solidFill>
              </a:rPr>
              <a:t>/M; or V</a:t>
            </a:r>
            <a:r>
              <a:rPr lang="it-CH" baseline="-20000" dirty="0" smtClean="0">
                <a:solidFill>
                  <a:srgbClr val="FFF011"/>
                </a:solidFill>
              </a:rPr>
              <a:t>D</a:t>
            </a:r>
            <a:r>
              <a:rPr lang="it-CH" sz="2400" dirty="0" smtClean="0">
                <a:solidFill>
                  <a:srgbClr val="FFF011"/>
                </a:solidFill>
              </a:rPr>
              <a:t> for the dijet channel</a:t>
            </a:r>
            <a:endParaRPr lang="it-CH" sz="2400" dirty="0" smtClean="0">
              <a:solidFill>
                <a:schemeClr val="tx1"/>
              </a:solidFill>
            </a:endParaRPr>
          </a:p>
          <a:p>
            <a:pPr marL="119063" indent="-1190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200" dirty="0" smtClean="0">
                <a:solidFill>
                  <a:srgbClr val="FFF011"/>
                </a:solidFill>
              </a:rPr>
              <a:t> 3D Fit Significance</a:t>
            </a:r>
            <a:r>
              <a:rPr lang="it-CH" sz="2200" dirty="0" smtClean="0">
                <a:solidFill>
                  <a:srgbClr val="D9F6FF"/>
                </a:solidFill>
              </a:rPr>
              <a:t>  </a:t>
            </a:r>
            <a:r>
              <a:rPr lang="it-CH" sz="2000" dirty="0" smtClean="0">
                <a:solidFill>
                  <a:srgbClr val="D9F6FF"/>
                </a:solidFill>
              </a:rPr>
              <a:t/>
            </a:r>
            <a:br>
              <a:rPr lang="it-CH" sz="2000" dirty="0" smtClean="0">
                <a:solidFill>
                  <a:srgbClr val="D9F6FF"/>
                </a:solidFill>
              </a:rPr>
            </a:br>
            <a:r>
              <a:rPr lang="it-CH" sz="2500" dirty="0" smtClean="0">
                <a:solidFill>
                  <a:srgbClr val="7DFFFF"/>
                </a:solidFill>
              </a:rPr>
              <a:t>6.7</a:t>
            </a:r>
            <a:r>
              <a:rPr lang="el-GR" sz="2500" dirty="0" smtClean="0">
                <a:solidFill>
                  <a:srgbClr val="7DFFFF"/>
                </a:solidFill>
              </a:rPr>
              <a:t>σ</a:t>
            </a:r>
            <a:r>
              <a:rPr lang="it-CH" sz="2500" dirty="0" smtClean="0">
                <a:solidFill>
                  <a:srgbClr val="7DFFFF"/>
                </a:solidFill>
              </a:rPr>
              <a:t> at 126 GeV</a:t>
            </a:r>
            <a:r>
              <a:rPr lang="it-CH" sz="2000" dirty="0" smtClean="0">
                <a:solidFill>
                  <a:schemeClr val="tx1"/>
                </a:solidFill>
              </a:rPr>
              <a:t/>
            </a:r>
            <a:br>
              <a:rPr lang="it-CH" sz="2000" dirty="0" smtClean="0">
                <a:solidFill>
                  <a:schemeClr val="tx1"/>
                </a:solidFill>
              </a:rPr>
            </a:br>
            <a:r>
              <a:rPr lang="it-CH" sz="1900" dirty="0" smtClean="0">
                <a:solidFill>
                  <a:srgbClr val="FFF011"/>
                </a:solidFill>
              </a:rPr>
              <a:t>(</a:t>
            </a:r>
            <a:r>
              <a:rPr lang="it-CH" sz="1900" dirty="0" smtClean="0">
                <a:solidFill>
                  <a:schemeClr val="tx1"/>
                </a:solidFill>
              </a:rPr>
              <a:t>expect 7.2</a:t>
            </a:r>
            <a:r>
              <a:rPr lang="el-GR" sz="1900" dirty="0" smtClean="0">
                <a:solidFill>
                  <a:schemeClr val="tx1"/>
                </a:solidFill>
              </a:rPr>
              <a:t>σ</a:t>
            </a:r>
            <a:r>
              <a:rPr lang="it-CH" sz="1900" dirty="0" smtClean="0">
                <a:solidFill>
                  <a:schemeClr val="tx1"/>
                </a:solidFill>
              </a:rPr>
              <a:t> for SM H</a:t>
            </a:r>
            <a:r>
              <a:rPr lang="it-CH" sz="1900" dirty="0" smtClean="0">
                <a:solidFill>
                  <a:srgbClr val="FFF011"/>
                </a:solidFill>
              </a:rPr>
              <a:t>)</a:t>
            </a:r>
          </a:p>
          <a:p>
            <a:pPr marL="168275" indent="1588">
              <a:spcBef>
                <a:spcPts val="0"/>
              </a:spcBef>
              <a:spcAft>
                <a:spcPts val="600"/>
              </a:spcAft>
              <a:buNone/>
            </a:pPr>
            <a:r>
              <a:rPr lang="it-CH" sz="1900" dirty="0" smtClean="0">
                <a:solidFill>
                  <a:srgbClr val="FFF011"/>
                </a:solidFill>
                <a:sym typeface="Wingdings 3"/>
              </a:rPr>
              <a:t> </a:t>
            </a:r>
            <a:r>
              <a:rPr lang="it-CH" sz="2400" dirty="0" smtClean="0">
                <a:solidFill>
                  <a:srgbClr val="7DFFFF"/>
                </a:solidFill>
                <a:sym typeface="Wingdings 3"/>
              </a:rPr>
              <a:t>&gt;5</a:t>
            </a:r>
            <a:r>
              <a:rPr lang="it-CH" sz="2400" dirty="0" smtClean="0">
                <a:solidFill>
                  <a:srgbClr val="7DFFFF"/>
                </a:solidFill>
                <a:latin typeface="Symbol" pitchFamily="18" charset="2"/>
                <a:sym typeface="Wingdings 3"/>
              </a:rPr>
              <a:t>s</a:t>
            </a:r>
            <a:r>
              <a:rPr lang="it-CH" sz="2400" dirty="0" smtClean="0">
                <a:solidFill>
                  <a:srgbClr val="7DFFFF"/>
                </a:solidFill>
                <a:sym typeface="Wingdings 3"/>
              </a:rPr>
              <a:t> from this  </a:t>
            </a:r>
            <a:br>
              <a:rPr lang="it-CH" sz="2400" dirty="0" smtClean="0">
                <a:solidFill>
                  <a:srgbClr val="7DFFFF"/>
                </a:solidFill>
                <a:sym typeface="Wingdings 3"/>
              </a:rPr>
            </a:br>
            <a:r>
              <a:rPr lang="it-CH" sz="2400" dirty="0" smtClean="0">
                <a:solidFill>
                  <a:srgbClr val="7DFFFF"/>
                </a:solidFill>
                <a:sym typeface="Wingdings 3"/>
              </a:rPr>
              <a:t>    channel alone </a:t>
            </a:r>
            <a:endParaRPr lang="it-CH" sz="2200" dirty="0" smtClean="0">
              <a:solidFill>
                <a:srgbClr val="7DFFFF"/>
              </a:solidFill>
            </a:endParaRPr>
          </a:p>
          <a:p>
            <a:pPr marL="168275" indent="-168275"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400" dirty="0" smtClean="0">
                <a:solidFill>
                  <a:srgbClr val="FFF011"/>
                </a:solidFill>
              </a:rPr>
              <a:t>2D Fit: </a:t>
            </a:r>
            <a:r>
              <a:rPr lang="it-CH" sz="2400" dirty="0" smtClean="0">
                <a:solidFill>
                  <a:srgbClr val="7DFFFF"/>
                </a:solidFill>
              </a:rPr>
              <a:t>6.6</a:t>
            </a:r>
            <a:r>
              <a:rPr lang="it-CH" sz="2400" dirty="0" smtClean="0">
                <a:solidFill>
                  <a:srgbClr val="7DFFFF"/>
                </a:solidFill>
                <a:latin typeface="Symbol" pitchFamily="18" charset="2"/>
              </a:rPr>
              <a:t>s</a:t>
            </a:r>
            <a:r>
              <a:rPr lang="it-CH" sz="2400" dirty="0" smtClean="0">
                <a:solidFill>
                  <a:srgbClr val="7DFFFF"/>
                </a:solidFill>
              </a:rPr>
              <a:t>  </a:t>
            </a:r>
            <a:r>
              <a:rPr lang="it-CH" sz="2400" dirty="0" smtClean="0">
                <a:solidFill>
                  <a:srgbClr val="FFEB11"/>
                </a:solidFill>
              </a:rPr>
              <a:t/>
            </a:r>
            <a:br>
              <a:rPr lang="it-CH" sz="2400" dirty="0" smtClean="0">
                <a:solidFill>
                  <a:srgbClr val="FFEB11"/>
                </a:solidFill>
              </a:rPr>
            </a:br>
            <a:r>
              <a:rPr lang="it-CH" sz="2400" dirty="0" smtClean="0">
                <a:solidFill>
                  <a:srgbClr val="FFEB11"/>
                </a:solidFill>
              </a:rPr>
              <a:t>(</a:t>
            </a:r>
            <a:r>
              <a:rPr lang="it-CH" sz="2000" dirty="0" smtClean="0">
                <a:solidFill>
                  <a:schemeClr val="tx1"/>
                </a:solidFill>
              </a:rPr>
              <a:t>expect 6.9</a:t>
            </a:r>
            <a:r>
              <a:rPr lang="it-CH" sz="2000" dirty="0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it-CH" sz="2400" dirty="0" smtClean="0">
                <a:solidFill>
                  <a:srgbClr val="FFEB11"/>
                </a:solidFill>
              </a:rPr>
              <a:t>)</a:t>
            </a:r>
            <a:endParaRPr lang="it-CH" sz="1100" dirty="0" smtClean="0">
              <a:solidFill>
                <a:srgbClr val="E1FFFF"/>
              </a:solidFill>
            </a:endParaRPr>
          </a:p>
          <a:p>
            <a:pPr marL="168275" indent="-168275"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400" dirty="0" smtClean="0">
                <a:solidFill>
                  <a:srgbClr val="FFF011"/>
                </a:solidFill>
              </a:rPr>
              <a:t>1D Fit: </a:t>
            </a:r>
            <a:r>
              <a:rPr lang="it-CH" sz="2400" dirty="0" smtClean="0">
                <a:solidFill>
                  <a:srgbClr val="7DFFFF"/>
                </a:solidFill>
              </a:rPr>
              <a:t>4.7</a:t>
            </a:r>
            <a:r>
              <a:rPr lang="it-CH" sz="2400" dirty="0" smtClean="0">
                <a:solidFill>
                  <a:srgbClr val="7DFFFF"/>
                </a:solidFill>
                <a:latin typeface="Symbol" pitchFamily="18" charset="2"/>
              </a:rPr>
              <a:t>s</a:t>
            </a:r>
            <a:r>
              <a:rPr lang="it-CH" sz="2400" dirty="0" smtClean="0">
                <a:solidFill>
                  <a:srgbClr val="7DFFFF"/>
                </a:solidFill>
              </a:rPr>
              <a:t>  </a:t>
            </a:r>
            <a:r>
              <a:rPr lang="it-CH" sz="2400" dirty="0" smtClean="0">
                <a:solidFill>
                  <a:srgbClr val="D9F6FF"/>
                </a:solidFill>
              </a:rPr>
              <a:t/>
            </a:r>
            <a:br>
              <a:rPr lang="it-CH" sz="2400" dirty="0" smtClean="0">
                <a:solidFill>
                  <a:srgbClr val="D9F6FF"/>
                </a:solidFill>
              </a:rPr>
            </a:br>
            <a:r>
              <a:rPr lang="it-CH" sz="2400" dirty="0" smtClean="0">
                <a:solidFill>
                  <a:srgbClr val="FFEB11"/>
                </a:solidFill>
              </a:rPr>
              <a:t>(</a:t>
            </a:r>
            <a:r>
              <a:rPr lang="it-CH" sz="2000" dirty="0" smtClean="0">
                <a:solidFill>
                  <a:schemeClr val="tx1"/>
                </a:solidFill>
              </a:rPr>
              <a:t>expect 5.6</a:t>
            </a:r>
            <a:r>
              <a:rPr lang="it-CH" sz="2000" dirty="0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it-CH" sz="2400" dirty="0" smtClean="0">
                <a:solidFill>
                  <a:srgbClr val="FFEB11"/>
                </a:solidFill>
              </a:rPr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31391" y="6289441"/>
            <a:ext cx="432857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28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13" y="256394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2" name="Straight Connector 51"/>
          <p:cNvCxnSpPr/>
          <p:nvPr/>
        </p:nvCxnSpPr>
        <p:spPr bwMode="auto">
          <a:xfrm flipV="1">
            <a:off x="787225" y="3512288"/>
            <a:ext cx="2961203" cy="605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flipV="1">
            <a:off x="784928" y="2210327"/>
            <a:ext cx="2981669" cy="869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84927" y="2972662"/>
            <a:ext cx="30734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782516" y="4158342"/>
            <a:ext cx="1155279" cy="1400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3814761" y="4051230"/>
            <a:ext cx="254001" cy="245309"/>
          </a:xfrm>
          <a:prstGeom prst="rect">
            <a:avLst/>
          </a:prstGeom>
          <a:solidFill>
            <a:schemeClr val="tx1"/>
          </a:solidFill>
          <a:ln w="22225">
            <a:solidFill>
              <a:srgbClr val="990033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it-CH" sz="1400" b="1" kern="0" dirty="0" smtClean="0">
                <a:solidFill>
                  <a:srgbClr val="990033"/>
                </a:solidFill>
                <a:latin typeface="Arial"/>
              </a:rPr>
              <a:t>6</a:t>
            </a:r>
            <a:r>
              <a:rPr lang="it-CH" sz="1400" b="1" kern="0" dirty="0" smtClean="0">
                <a:solidFill>
                  <a:srgbClr val="990033"/>
                </a:solidFill>
                <a:latin typeface="Symbol" pitchFamily="18" charset="2"/>
              </a:rPr>
              <a:t>s</a:t>
            </a:r>
          </a:p>
        </p:txBody>
      </p:sp>
      <p:sp>
        <p:nvSpPr>
          <p:cNvPr id="58" name="Content Placeholder 2"/>
          <p:cNvSpPr txBox="1">
            <a:spLocks/>
          </p:cNvSpPr>
          <p:nvPr/>
        </p:nvSpPr>
        <p:spPr bwMode="auto">
          <a:xfrm>
            <a:off x="3780904" y="2095271"/>
            <a:ext cx="296333" cy="236226"/>
          </a:xfrm>
          <a:prstGeom prst="rect">
            <a:avLst/>
          </a:prstGeom>
          <a:solidFill>
            <a:schemeClr val="tx1"/>
          </a:solidFill>
          <a:ln w="22225">
            <a:solidFill>
              <a:srgbClr val="990033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indent="58738" algn="l" eaLnBrk="0" hangingPunct="0">
              <a:spcBef>
                <a:spcPct val="20000"/>
              </a:spcBef>
              <a:defRPr/>
            </a:pPr>
            <a:r>
              <a:rPr lang="it-CH" sz="1400" b="1" kern="0" dirty="0" smtClean="0">
                <a:solidFill>
                  <a:srgbClr val="990033"/>
                </a:solidFill>
                <a:latin typeface="Arial"/>
              </a:rPr>
              <a:t>2</a:t>
            </a:r>
            <a:r>
              <a:rPr lang="it-CH" sz="1400" b="1" kern="0" dirty="0" smtClean="0">
                <a:solidFill>
                  <a:srgbClr val="990033"/>
                </a:solidFill>
                <a:latin typeface="Symbol" pitchFamily="18" charset="2"/>
              </a:rPr>
              <a:t>s</a:t>
            </a:r>
          </a:p>
        </p:txBody>
      </p:sp>
      <p:sp>
        <p:nvSpPr>
          <p:cNvPr id="59" name="Content Placeholder 2"/>
          <p:cNvSpPr txBox="1">
            <a:spLocks/>
          </p:cNvSpPr>
          <p:nvPr/>
        </p:nvSpPr>
        <p:spPr bwMode="auto">
          <a:xfrm>
            <a:off x="3780845" y="3378310"/>
            <a:ext cx="296333" cy="230027"/>
          </a:xfrm>
          <a:prstGeom prst="rect">
            <a:avLst/>
          </a:prstGeom>
          <a:solidFill>
            <a:schemeClr val="tx1"/>
          </a:solidFill>
          <a:ln w="22225">
            <a:solidFill>
              <a:srgbClr val="990033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indent="58738" algn="l" eaLnBrk="0" hangingPunct="0">
              <a:spcBef>
                <a:spcPct val="20000"/>
              </a:spcBef>
              <a:defRPr/>
            </a:pPr>
            <a:r>
              <a:rPr lang="it-CH" sz="1400" b="1" kern="0" dirty="0" smtClean="0">
                <a:solidFill>
                  <a:srgbClr val="990033"/>
                </a:solidFill>
                <a:latin typeface="Arial"/>
              </a:rPr>
              <a:t>5</a:t>
            </a:r>
            <a:r>
              <a:rPr lang="it-CH" sz="1400" b="1" kern="0" dirty="0" smtClean="0">
                <a:solidFill>
                  <a:srgbClr val="990033"/>
                </a:solidFill>
                <a:latin typeface="Symbol" pitchFamily="18" charset="2"/>
              </a:rPr>
              <a:t>s</a:t>
            </a:r>
          </a:p>
        </p:txBody>
      </p:sp>
      <p:sp>
        <p:nvSpPr>
          <p:cNvPr id="60" name="Content Placeholder 2"/>
          <p:cNvSpPr txBox="1">
            <a:spLocks/>
          </p:cNvSpPr>
          <p:nvPr/>
        </p:nvSpPr>
        <p:spPr bwMode="auto">
          <a:xfrm>
            <a:off x="3776024" y="2851526"/>
            <a:ext cx="296333" cy="230027"/>
          </a:xfrm>
          <a:prstGeom prst="rect">
            <a:avLst/>
          </a:prstGeom>
          <a:solidFill>
            <a:schemeClr val="tx1"/>
          </a:solidFill>
          <a:ln w="22225">
            <a:solidFill>
              <a:srgbClr val="990033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indent="58738" algn="l" eaLnBrk="0" hangingPunct="0">
              <a:spcBef>
                <a:spcPct val="20000"/>
              </a:spcBef>
              <a:defRPr/>
            </a:pPr>
            <a:r>
              <a:rPr lang="it-CH" sz="1400" b="1" kern="0" dirty="0" smtClean="0">
                <a:solidFill>
                  <a:srgbClr val="990033"/>
                </a:solidFill>
                <a:latin typeface="Arial"/>
              </a:rPr>
              <a:t>4</a:t>
            </a:r>
            <a:r>
              <a:rPr lang="it-CH" sz="1400" b="1" kern="0" dirty="0" smtClean="0">
                <a:solidFill>
                  <a:srgbClr val="990033"/>
                </a:solidFill>
                <a:latin typeface="Symbol" pitchFamily="18" charset="2"/>
              </a:rPr>
              <a:t>s</a:t>
            </a:r>
          </a:p>
        </p:txBody>
      </p:sp>
      <p:sp>
        <p:nvSpPr>
          <p:cNvPr id="61" name="Content Placeholder 2"/>
          <p:cNvSpPr txBox="1">
            <a:spLocks/>
          </p:cNvSpPr>
          <p:nvPr/>
        </p:nvSpPr>
        <p:spPr bwMode="auto">
          <a:xfrm>
            <a:off x="2258742" y="3857457"/>
            <a:ext cx="1132403" cy="184577"/>
          </a:xfrm>
          <a:prstGeom prst="rect">
            <a:avLst/>
          </a:prstGeom>
          <a:solidFill>
            <a:schemeClr val="tx1"/>
          </a:solidFill>
          <a:ln w="222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168275" indent="-109538" algn="l" eaLnBrk="0" hangingPunct="0">
              <a:spcBef>
                <a:spcPct val="20000"/>
              </a:spcBef>
              <a:defRPr/>
            </a:pPr>
            <a:r>
              <a:rPr lang="it-CH" sz="1400" b="1" kern="0" dirty="0" smtClean="0">
                <a:solidFill>
                  <a:srgbClr val="007635"/>
                </a:solidFill>
                <a:latin typeface="Arial"/>
              </a:rPr>
              <a:t>Obs. M4l</a:t>
            </a:r>
          </a:p>
        </p:txBody>
      </p:sp>
      <p:sp>
        <p:nvSpPr>
          <p:cNvPr id="72" name="Content Placeholder 2"/>
          <p:cNvSpPr txBox="1">
            <a:spLocks/>
          </p:cNvSpPr>
          <p:nvPr/>
        </p:nvSpPr>
        <p:spPr bwMode="auto">
          <a:xfrm>
            <a:off x="1846913" y="6401384"/>
            <a:ext cx="1083735" cy="101600"/>
          </a:xfrm>
          <a:prstGeom prst="rect">
            <a:avLst/>
          </a:prstGeom>
          <a:solidFill>
            <a:schemeClr val="tx1"/>
          </a:solidFill>
          <a:ln w="222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168275" indent="-109538" algn="l" eaLnBrk="0" hangingPunct="0">
              <a:spcBef>
                <a:spcPct val="20000"/>
              </a:spcBef>
              <a:defRPr/>
            </a:pPr>
            <a:endParaRPr lang="it-CH" sz="1400" b="1" kern="0" dirty="0" smtClean="0">
              <a:solidFill>
                <a:srgbClr val="000066"/>
              </a:solidFill>
              <a:latin typeface="Arial"/>
            </a:endParaRPr>
          </a:p>
        </p:txBody>
      </p:sp>
      <p:cxnSp>
        <p:nvCxnSpPr>
          <p:cNvPr id="37" name="Straight Connector 36"/>
          <p:cNvCxnSpPr>
            <a:endCxn id="56" idx="1"/>
          </p:cNvCxnSpPr>
          <p:nvPr/>
        </p:nvCxnSpPr>
        <p:spPr bwMode="auto">
          <a:xfrm>
            <a:off x="3276089" y="4160230"/>
            <a:ext cx="538672" cy="1365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flipV="1">
            <a:off x="782179" y="4924258"/>
            <a:ext cx="2961203" cy="605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Content Placeholder 2"/>
          <p:cNvSpPr txBox="1">
            <a:spLocks/>
          </p:cNvSpPr>
          <p:nvPr/>
        </p:nvSpPr>
        <p:spPr bwMode="auto">
          <a:xfrm>
            <a:off x="3775799" y="4790280"/>
            <a:ext cx="296333" cy="230027"/>
          </a:xfrm>
          <a:prstGeom prst="rect">
            <a:avLst/>
          </a:prstGeom>
          <a:solidFill>
            <a:schemeClr val="tx1"/>
          </a:solidFill>
          <a:ln w="22225">
            <a:solidFill>
              <a:srgbClr val="990033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indent="58738" algn="l" eaLnBrk="0" hangingPunct="0">
              <a:spcBef>
                <a:spcPct val="20000"/>
              </a:spcBef>
              <a:defRPr/>
            </a:pPr>
            <a:r>
              <a:rPr lang="it-CH" sz="1400" b="1" kern="0" dirty="0" smtClean="0">
                <a:solidFill>
                  <a:srgbClr val="990033"/>
                </a:solidFill>
                <a:latin typeface="Arial"/>
              </a:rPr>
              <a:t>7</a:t>
            </a:r>
            <a:r>
              <a:rPr lang="it-CH" sz="1400" b="1" kern="0" dirty="0" smtClean="0">
                <a:solidFill>
                  <a:srgbClr val="990033"/>
                </a:solidFill>
                <a:latin typeface="Symbol" pitchFamily="18" charset="2"/>
              </a:rPr>
              <a:t>s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2259751" y="4082526"/>
            <a:ext cx="1222229" cy="184577"/>
          </a:xfrm>
          <a:prstGeom prst="rect">
            <a:avLst/>
          </a:prstGeom>
          <a:solidFill>
            <a:schemeClr val="tx1"/>
          </a:solidFill>
          <a:ln w="222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168275" indent="-109538" algn="l" eaLnBrk="0" hangingPunct="0">
              <a:spcBef>
                <a:spcPct val="20000"/>
              </a:spcBef>
              <a:defRPr/>
            </a:pPr>
            <a:r>
              <a:rPr lang="it-CH" sz="1400" b="1" kern="0" dirty="0" smtClean="0">
                <a:solidFill>
                  <a:srgbClr val="C00000"/>
                </a:solidFill>
                <a:latin typeface="Arial"/>
              </a:rPr>
              <a:t>Obs. M4l +KD</a:t>
            </a:r>
          </a:p>
        </p:txBody>
      </p: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2236538" y="4269243"/>
            <a:ext cx="1263609" cy="351226"/>
          </a:xfrm>
          <a:prstGeom prst="rect">
            <a:avLst/>
          </a:prstGeom>
          <a:solidFill>
            <a:schemeClr val="tx1"/>
          </a:solidFill>
          <a:ln w="22225">
            <a:noFill/>
            <a:miter lim="800000"/>
            <a:headEnd/>
            <a:tailEnd/>
          </a:ln>
        </p:spPr>
        <p:txBody>
          <a:bodyPr vert="horz" wrap="square" lIns="0" tIns="0" rIns="0" bIns="91440" numCol="1" anchor="ctr" anchorCtr="0" compatLnSpc="1">
            <a:prstTxWarp prst="textNoShape">
              <a:avLst/>
            </a:prstTxWarp>
            <a:noAutofit/>
          </a:bodyPr>
          <a:lstStyle/>
          <a:p>
            <a:pPr marL="168275" indent="-109538" algn="l" eaLnBrk="0" hangingPunct="0">
              <a:spcBef>
                <a:spcPct val="20000"/>
              </a:spcBef>
              <a:defRPr/>
            </a:pPr>
            <a:endParaRPr lang="it-CH" sz="1200" b="1" kern="0" dirty="0" smtClean="0">
              <a:solidFill>
                <a:srgbClr val="C00000"/>
              </a:solidFill>
              <a:latin typeface="Arial"/>
            </a:endParaRPr>
          </a:p>
          <a:p>
            <a:pPr marL="168275" indent="-109538" algn="l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it-CH" sz="1200" b="1" kern="0" dirty="0" smtClean="0">
                <a:solidFill>
                  <a:schemeClr val="bg1"/>
                </a:solidFill>
                <a:latin typeface="Arial"/>
              </a:rPr>
              <a:t>Obs. M4l+ KD +</a:t>
            </a:r>
            <a:br>
              <a:rPr lang="it-CH" sz="1200" b="1" kern="0" dirty="0" smtClean="0">
                <a:solidFill>
                  <a:schemeClr val="bg1"/>
                </a:solidFill>
                <a:latin typeface="Arial"/>
              </a:rPr>
            </a:br>
            <a:r>
              <a:rPr lang="it-CH" sz="1200" b="1" kern="0" dirty="0" smtClean="0">
                <a:solidFill>
                  <a:schemeClr val="bg1"/>
                </a:solidFill>
                <a:latin typeface="Arial"/>
              </a:rPr>
              <a:t>P</a:t>
            </a:r>
            <a:r>
              <a:rPr lang="it-CH" sz="1400" b="1" kern="0" baseline="-20000" dirty="0" smtClean="0">
                <a:solidFill>
                  <a:schemeClr val="bg1"/>
                </a:solidFill>
                <a:latin typeface="Arial"/>
              </a:rPr>
              <a:t>T</a:t>
            </a:r>
            <a:r>
              <a:rPr lang="it-CH" sz="1200" b="1" kern="0" dirty="0" smtClean="0">
                <a:solidFill>
                  <a:schemeClr val="bg1"/>
                </a:solidFill>
                <a:latin typeface="Arial"/>
              </a:rPr>
              <a:t>/M or V</a:t>
            </a:r>
            <a:r>
              <a:rPr lang="it-CH" sz="1400" b="1" kern="0" baseline="-20000" dirty="0" smtClean="0">
                <a:solidFill>
                  <a:schemeClr val="bg1"/>
                </a:solidFill>
                <a:latin typeface="Arial"/>
              </a:rPr>
              <a:t>D</a:t>
            </a:r>
            <a:r>
              <a:rPr lang="it-CH" sz="1400" b="1" kern="0" dirty="0" smtClean="0">
                <a:solidFill>
                  <a:srgbClr val="C00000"/>
                </a:solidFill>
                <a:latin typeface="Arial"/>
              </a:rPr>
              <a:t/>
            </a:r>
            <a:br>
              <a:rPr lang="it-CH" sz="1400" b="1" kern="0" dirty="0" smtClean="0">
                <a:solidFill>
                  <a:srgbClr val="C00000"/>
                </a:solidFill>
                <a:latin typeface="Arial"/>
              </a:rPr>
            </a:br>
            <a:endParaRPr lang="it-CH" sz="1200" b="1" kern="0" dirty="0" smtClean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 bwMode="auto">
          <a:xfrm>
            <a:off x="2278927" y="4592208"/>
            <a:ext cx="978995" cy="184577"/>
          </a:xfrm>
          <a:prstGeom prst="rect">
            <a:avLst/>
          </a:prstGeom>
          <a:solidFill>
            <a:schemeClr val="tx1"/>
          </a:solidFill>
          <a:ln w="222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168275" indent="-109538" algn="l" eaLnBrk="0" hangingPunct="0">
              <a:spcBef>
                <a:spcPct val="20000"/>
              </a:spcBef>
              <a:defRPr/>
            </a:pPr>
            <a:r>
              <a:rPr lang="it-CH" sz="1200" b="1" kern="0" dirty="0" smtClean="0">
                <a:solidFill>
                  <a:schemeClr val="bg1"/>
                </a:solidFill>
                <a:latin typeface="Arial"/>
              </a:rPr>
              <a:t>Expected 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1962018" y="4541744"/>
            <a:ext cx="357281" cy="20589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3143875" y="4591198"/>
            <a:ext cx="357281" cy="144327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3126719" y="3972516"/>
            <a:ext cx="215984" cy="103955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1937794" y="3845347"/>
            <a:ext cx="1586575" cy="968901"/>
          </a:xfrm>
          <a:prstGeom prst="rect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1998439" y="4681017"/>
            <a:ext cx="278536" cy="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pic>
        <p:nvPicPr>
          <p:cNvPr id="6536195" name="Picture 3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 l="18938"/>
          <a:stretch>
            <a:fillRect/>
          </a:stretch>
        </p:blipFill>
        <p:spPr bwMode="auto">
          <a:xfrm>
            <a:off x="4150092" y="1616853"/>
            <a:ext cx="2910773" cy="5028001"/>
          </a:xfrm>
          <a:prstGeom prst="rect">
            <a:avLst/>
          </a:prstGeom>
          <a:noFill/>
          <a:ln w="25400">
            <a:solidFill>
              <a:srgbClr val="FFF011"/>
            </a:solidFill>
            <a:miter lim="800000"/>
            <a:headEnd/>
            <a:tailEnd/>
          </a:ln>
        </p:spPr>
      </p:pic>
      <p:sp>
        <p:nvSpPr>
          <p:cNvPr id="79" name="Content Placeholder 2"/>
          <p:cNvSpPr txBox="1">
            <a:spLocks/>
          </p:cNvSpPr>
          <p:nvPr/>
        </p:nvSpPr>
        <p:spPr bwMode="auto">
          <a:xfrm>
            <a:off x="175608" y="1244040"/>
            <a:ext cx="3972493" cy="372813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0" rIns="91440" bIns="182880" numCol="1" anchor="t" anchorCtr="0" compatLnSpc="1">
            <a:prstTxWarp prst="textNoShape">
              <a:avLst/>
            </a:prstTxWarp>
            <a:noAutofit/>
          </a:bodyPr>
          <a:lstStyle/>
          <a:p>
            <a:pPr marL="233363" marR="0" lvl="0" indent="-233363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 Values (in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Symbol" pitchFamily="18" charset="2"/>
                <a:cs typeface="+mn-cs"/>
              </a:rPr>
              <a:t>s</a:t>
            </a: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from 1D, 2D, 3D Fits</a:t>
            </a:r>
          </a:p>
        </p:txBody>
      </p:sp>
      <p:sp>
        <p:nvSpPr>
          <p:cNvPr id="80" name="Content Placeholder 2"/>
          <p:cNvSpPr txBox="1">
            <a:spLocks/>
          </p:cNvSpPr>
          <p:nvPr/>
        </p:nvSpPr>
        <p:spPr bwMode="auto">
          <a:xfrm>
            <a:off x="4149111" y="1232938"/>
            <a:ext cx="2917808" cy="372813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0" rIns="91440" bIns="274320" numCol="1" anchor="t" anchorCtr="0" compatLnSpc="1">
            <a:prstTxWarp prst="textNoShape">
              <a:avLst/>
            </a:prstTxWarp>
            <a:noAutofit/>
          </a:bodyPr>
          <a:lstStyle/>
          <a:p>
            <a:pPr marL="233363" marR="0" lvl="0" indent="-233363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Best Fit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18" charset="2"/>
                <a:cs typeface="+mn-cs"/>
              </a:rPr>
              <a:t>m</a:t>
            </a: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Symbol" pitchFamily="18" charset="2"/>
                <a:cs typeface="+mn-cs"/>
              </a:rPr>
              <a:t>s/s</a:t>
            </a:r>
            <a:r>
              <a:rPr kumimoji="0" lang="it-CH" sz="2000" b="1" i="0" u="none" strike="noStrike" kern="0" cap="none" spc="0" normalizeH="0" baseline="-20000" noProof="0" dirty="0" smtClean="0">
                <a:ln>
                  <a:noFill/>
                </a:ln>
                <a:solidFill>
                  <a:srgbClr val="FFF0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</a:t>
            </a:r>
            <a:endParaRPr kumimoji="0" lang="it-CH" sz="2000" b="1" i="0" u="none" strike="noStrike" kern="0" cap="none" spc="0" normalizeH="0" baseline="-20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 bwMode="auto">
          <a:xfrm>
            <a:off x="5728624" y="3406889"/>
            <a:ext cx="1356462" cy="825996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33363" marR="0" lvl="0" indent="-233363" defTabSz="914400" rtl="0" eaLnBrk="0" fontAlgn="base" latinLnBrk="0" hangingPunct="0"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Untagged</a:t>
            </a:r>
            <a:endParaRPr kumimoji="0" lang="it-CH" sz="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33363" marR="0" lvl="0" indent="-233363" algn="l" defTabSz="914400" rtl="0" eaLnBrk="0" fontAlgn="base" latinLnBrk="0" hangingPunct="0"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it-CH" sz="800" b="1" kern="0" dirty="0" smtClean="0">
                <a:latin typeface="+mn-lt"/>
                <a:cs typeface="+mn-cs"/>
              </a:rPr>
              <a:t> </a:t>
            </a:r>
            <a:r>
              <a:rPr lang="it-CH" b="1" kern="0" dirty="0" smtClean="0">
                <a:solidFill>
                  <a:srgbClr val="7DFFFF"/>
                </a:solidFill>
                <a:latin typeface="Symbol" pitchFamily="18" charset="2"/>
                <a:cs typeface="+mn-cs"/>
              </a:rPr>
              <a:t>m</a:t>
            </a:r>
            <a:r>
              <a:rPr lang="it-CH" sz="1600" b="1" kern="0" dirty="0" smtClean="0">
                <a:solidFill>
                  <a:srgbClr val="7DFFFF"/>
                </a:solidFill>
                <a:latin typeface="+mn-lt"/>
                <a:cs typeface="+mn-cs"/>
              </a:rPr>
              <a:t>= </a:t>
            </a:r>
            <a:r>
              <a:rPr lang="it-CH" sz="1800" b="1" kern="0" dirty="0" smtClean="0">
                <a:solidFill>
                  <a:srgbClr val="7DFFFF"/>
                </a:solidFill>
                <a:latin typeface="+mn-lt"/>
                <a:cs typeface="+mn-cs"/>
              </a:rPr>
              <a:t>0.85</a:t>
            </a:r>
            <a:endParaRPr kumimoji="0" lang="it-CH" sz="1800" b="1" i="0" u="none" strike="noStrike" kern="0" cap="none" spc="0" normalizeH="0" baseline="0" noProof="0" dirty="0" smtClean="0">
              <a:ln>
                <a:noFill/>
              </a:ln>
              <a:solidFill>
                <a:srgbClr val="7D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 bwMode="auto">
          <a:xfrm>
            <a:off x="4156183" y="4619037"/>
            <a:ext cx="997156" cy="1145922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Dijet Tag</a:t>
            </a:r>
            <a:endParaRPr kumimoji="0" lang="it-CH" sz="16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ea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it-CH" b="1" kern="0" dirty="0" smtClean="0">
                <a:solidFill>
                  <a:srgbClr val="7DFFFF"/>
                </a:solidFill>
                <a:latin typeface="Symbol" pitchFamily="18" charset="2"/>
              </a:rPr>
              <a:t>m</a:t>
            </a:r>
            <a:r>
              <a:rPr lang="it-CH" sz="1600" b="1" kern="0" dirty="0" smtClean="0">
                <a:solidFill>
                  <a:srgbClr val="7DFFFF"/>
                </a:solidFill>
              </a:rPr>
              <a:t>= </a:t>
            </a:r>
            <a:r>
              <a:rPr lang="it-CH" sz="1800" b="1" kern="0" dirty="0" smtClean="0">
                <a:solidFill>
                  <a:srgbClr val="7DFFFF"/>
                </a:solidFill>
              </a:rPr>
              <a:t>1.22</a:t>
            </a:r>
            <a:endParaRPr kumimoji="0" lang="it-CH" sz="1800" b="1" i="0" u="none" strike="noStrike" kern="0" cap="none" spc="0" normalizeH="0" baseline="0" noProof="0" dirty="0" smtClean="0">
              <a:ln>
                <a:noFill/>
              </a:ln>
              <a:solidFill>
                <a:srgbClr val="7D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it-CH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99202" y="3657750"/>
            <a:ext cx="585885" cy="563231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b="1" dirty="0" smtClean="0">
                <a:solidFill>
                  <a:srgbClr val="E1FFFF"/>
                </a:solidFill>
                <a:ea typeface="MS PGothic" pitchFamily="34" charset="-128"/>
              </a:rPr>
              <a:t>+0.32</a:t>
            </a:r>
            <a:br>
              <a:rPr lang="en-US" sz="1500" b="1" dirty="0" smtClean="0">
                <a:solidFill>
                  <a:srgbClr val="E1FFFF"/>
                </a:solidFill>
                <a:ea typeface="MS PGothic" pitchFamily="34" charset="-128"/>
              </a:rPr>
            </a:br>
            <a:r>
              <a:rPr lang="en-US" sz="1500" b="1" dirty="0" smtClean="0">
                <a:solidFill>
                  <a:srgbClr val="E1FFFF"/>
                </a:solidFill>
                <a:ea typeface="MS PGothic" pitchFamily="34" charset="-128"/>
              </a:rPr>
              <a:t>- 0.26</a:t>
            </a:r>
          </a:p>
        </p:txBody>
      </p:sp>
      <p:sp>
        <p:nvSpPr>
          <p:cNvPr id="83" name="Rectangle 82"/>
          <p:cNvSpPr/>
          <p:nvPr/>
        </p:nvSpPr>
        <p:spPr>
          <a:xfrm>
            <a:off x="4501860" y="5184774"/>
            <a:ext cx="645425" cy="590931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E1FFFF"/>
                </a:solidFill>
                <a:ea typeface="MS PGothic" pitchFamily="34" charset="-128"/>
              </a:rPr>
              <a:t>+0.84</a:t>
            </a:r>
            <a:br>
              <a:rPr lang="en-US" sz="1600" b="1" dirty="0" smtClean="0">
                <a:solidFill>
                  <a:srgbClr val="E1FFFF"/>
                </a:solidFill>
                <a:ea typeface="MS PGothic" pitchFamily="34" charset="-128"/>
              </a:rPr>
            </a:br>
            <a:r>
              <a:rPr lang="en-US" sz="1600" b="1" dirty="0" smtClean="0">
                <a:solidFill>
                  <a:srgbClr val="E1FFFF"/>
                </a:solidFill>
                <a:ea typeface="MS PGothic" pitchFamily="34" charset="-128"/>
              </a:rPr>
              <a:t>- 0.57</a:t>
            </a:r>
          </a:p>
        </p:txBody>
      </p:sp>
      <p:sp>
        <p:nvSpPr>
          <p:cNvPr id="85" name="Content Placeholder 2"/>
          <p:cNvSpPr txBox="1">
            <a:spLocks/>
          </p:cNvSpPr>
          <p:nvPr/>
        </p:nvSpPr>
        <p:spPr bwMode="auto">
          <a:xfrm>
            <a:off x="4185442" y="2257333"/>
            <a:ext cx="2857255" cy="600928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33363" indent="-233363" algn="l" eaLnBrk="0" hangingPunct="0">
              <a:spcBef>
                <a:spcPts val="0"/>
              </a:spcBef>
              <a:spcAft>
                <a:spcPts val="300"/>
              </a:spcAft>
            </a:pPr>
            <a:r>
              <a:rPr kumimoji="0" lang="it-CH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Overall </a:t>
            </a:r>
            <a:r>
              <a:rPr lang="it-CH" sz="2800" b="1" kern="0" dirty="0" smtClean="0">
                <a:solidFill>
                  <a:srgbClr val="7DFFFF"/>
                </a:solidFill>
                <a:latin typeface="Symbol" pitchFamily="18" charset="2"/>
              </a:rPr>
              <a:t>m</a:t>
            </a:r>
            <a:r>
              <a:rPr lang="it-CH" sz="1800" b="1" kern="0" dirty="0" smtClean="0">
                <a:solidFill>
                  <a:srgbClr val="7DFFFF"/>
                </a:solidFill>
              </a:rPr>
              <a:t>= </a:t>
            </a:r>
            <a:r>
              <a:rPr lang="it-CH" b="1" kern="0" dirty="0" smtClean="0">
                <a:solidFill>
                  <a:srgbClr val="7DFFFF"/>
                </a:solidFill>
              </a:rPr>
              <a:t>0.91</a:t>
            </a:r>
            <a:endParaRPr lang="it-CH" sz="2000" b="1" kern="0" dirty="0" smtClean="0">
              <a:solidFill>
                <a:srgbClr val="7DFFFF"/>
              </a:solidFill>
            </a:endParaRPr>
          </a:p>
          <a:p>
            <a:pPr marL="233363" marR="0" lvl="0" indent="-233363" defTabSz="914400" rtl="0" eaLnBrk="0" fontAlgn="base" latinLnBrk="0" hangingPunct="0"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86" name="Rectangle 85"/>
          <p:cNvSpPr/>
          <p:nvPr/>
        </p:nvSpPr>
        <p:spPr>
          <a:xfrm>
            <a:off x="6249411" y="2241743"/>
            <a:ext cx="623731" cy="646331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  <a:t>+0.30</a:t>
            </a:r>
            <a:b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</a:br>
            <a: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  <a:t>- 0.24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1504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694" y="3108960"/>
            <a:ext cx="5155979" cy="3560781"/>
          </a:xfrm>
          <a:prstGeom prst="rect">
            <a:avLst/>
          </a:prstGeom>
          <a:noFill/>
          <a:ln w="25400">
            <a:solidFill>
              <a:srgbClr val="27D2E9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681" y="231729"/>
            <a:ext cx="7797800" cy="86106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4000" dirty="0" smtClean="0">
                <a:solidFill>
                  <a:srgbClr val="FFEB11"/>
                </a:solidFill>
              </a:rPr>
              <a:t>H → ZZ → 4l </a:t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2800" dirty="0" smtClean="0">
                <a:solidFill>
                  <a:srgbClr val="FFF011"/>
                </a:solidFill>
              </a:rPr>
              <a:t>Mass Fit </a:t>
            </a:r>
            <a:r>
              <a:rPr lang="en-US" sz="2800" dirty="0" smtClean="0">
                <a:solidFill>
                  <a:schemeClr val="tx1"/>
                </a:solidFill>
              </a:rPr>
              <a:t>and </a:t>
            </a:r>
            <a:r>
              <a:rPr lang="en-US" sz="2800" dirty="0" smtClean="0">
                <a:solidFill>
                  <a:srgbClr val="FFF011"/>
                </a:solidFill>
              </a:rPr>
              <a:t>Coupling Factors </a:t>
            </a:r>
            <a:r>
              <a:rPr lang="en-US" dirty="0" smtClean="0">
                <a:solidFill>
                  <a:srgbClr val="FFF011"/>
                </a:solidFill>
                <a:latin typeface="Symbol" pitchFamily="18" charset="2"/>
              </a:rPr>
              <a:t>m</a:t>
            </a:r>
            <a:r>
              <a:rPr lang="en-US" sz="2800" baseline="-25000" dirty="0" smtClean="0">
                <a:solidFill>
                  <a:srgbClr val="FFF011"/>
                </a:solidFill>
              </a:rPr>
              <a:t>V</a:t>
            </a:r>
            <a:r>
              <a:rPr lang="en-US" sz="2800" dirty="0" smtClean="0">
                <a:solidFill>
                  <a:schemeClr val="tx1"/>
                </a:solidFill>
              </a:rPr>
              <a:t> and </a:t>
            </a:r>
            <a:r>
              <a:rPr lang="en-US" dirty="0" smtClean="0">
                <a:solidFill>
                  <a:srgbClr val="FFF011"/>
                </a:solidFill>
                <a:latin typeface="Symbol" pitchFamily="18" charset="2"/>
              </a:rPr>
              <a:t>m</a:t>
            </a:r>
            <a:r>
              <a:rPr lang="en-US" sz="2800" baseline="-25000" dirty="0" smtClean="0">
                <a:solidFill>
                  <a:srgbClr val="FFF011"/>
                </a:solidFill>
              </a:rPr>
              <a:t>F</a:t>
            </a:r>
            <a:endParaRPr lang="it-CH" sz="4000" baseline="-25000" dirty="0">
              <a:solidFill>
                <a:srgbClr val="FFF0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046" y="1212045"/>
            <a:ext cx="9526555" cy="4525963"/>
          </a:xfrm>
        </p:spPr>
        <p:txBody>
          <a:bodyPr lIns="0" rIns="0">
            <a:normAutofit/>
          </a:bodyPr>
          <a:lstStyle/>
          <a:p>
            <a:pPr marL="284163" indent="-284163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CH" sz="2000" dirty="0" smtClean="0">
                <a:solidFill>
                  <a:srgbClr val="FFF011"/>
                </a:solidFill>
              </a:rPr>
              <a:t>3D Fit (M</a:t>
            </a:r>
            <a:r>
              <a:rPr lang="it-CH" sz="2000" baseline="-25000" dirty="0" smtClean="0">
                <a:solidFill>
                  <a:srgbClr val="FFF011"/>
                </a:solidFill>
              </a:rPr>
              <a:t>4l</a:t>
            </a:r>
            <a:r>
              <a:rPr lang="it-CH" sz="2000" dirty="0" smtClean="0">
                <a:solidFill>
                  <a:srgbClr val="FFF011"/>
                </a:solidFill>
              </a:rPr>
              <a:t>, K</a:t>
            </a:r>
            <a:r>
              <a:rPr lang="it-CH" sz="2000" baseline="-25000" dirty="0" smtClean="0">
                <a:solidFill>
                  <a:srgbClr val="FFF011"/>
                </a:solidFill>
              </a:rPr>
              <a:t>D</a:t>
            </a:r>
            <a:r>
              <a:rPr lang="it-CH" sz="2000" dirty="0" smtClean="0">
                <a:solidFill>
                  <a:srgbClr val="FFF011"/>
                </a:solidFill>
              </a:rPr>
              <a:t>, </a:t>
            </a:r>
            <a:r>
              <a:rPr lang="it-CH" sz="2000" dirty="0" smtClean="0">
                <a:solidFill>
                  <a:srgbClr val="FFF011"/>
                </a:solidFill>
                <a:latin typeface="Symbol" pitchFamily="18" charset="2"/>
              </a:rPr>
              <a:t>d</a:t>
            </a:r>
            <a:r>
              <a:rPr lang="it-CH" sz="2000" dirty="0" smtClean="0">
                <a:solidFill>
                  <a:srgbClr val="FFF011"/>
                </a:solidFill>
              </a:rPr>
              <a:t>M</a:t>
            </a:r>
            <a:r>
              <a:rPr lang="it-CH" sz="2000" baseline="-25000" dirty="0" smtClean="0">
                <a:solidFill>
                  <a:srgbClr val="FFF011"/>
                </a:solidFill>
              </a:rPr>
              <a:t>4l</a:t>
            </a:r>
            <a:r>
              <a:rPr lang="it-CH" sz="2000" dirty="0" smtClean="0">
                <a:solidFill>
                  <a:srgbClr val="FFF011"/>
                </a:solidFill>
              </a:rPr>
              <a:t>) for mass: </a:t>
            </a:r>
            <a:r>
              <a:rPr lang="it-CH" sz="2400" dirty="0" smtClean="0">
                <a:solidFill>
                  <a:srgbClr val="A8FAF2"/>
                </a:solidFill>
              </a:rPr>
              <a:t>M = 125.8 </a:t>
            </a:r>
            <a:r>
              <a:rPr lang="it-CH" sz="2400" dirty="0" smtClean="0">
                <a:solidFill>
                  <a:srgbClr val="A8FAF2"/>
                </a:solidFill>
                <a:sym typeface="Symbol"/>
              </a:rPr>
              <a:t> </a:t>
            </a:r>
            <a:r>
              <a:rPr lang="it-CH" sz="2400" dirty="0" smtClean="0">
                <a:solidFill>
                  <a:srgbClr val="A8FAF2"/>
                </a:solidFill>
              </a:rPr>
              <a:t>0.5 (stat) </a:t>
            </a:r>
            <a:r>
              <a:rPr lang="it-CH" sz="2400" dirty="0" smtClean="0">
                <a:solidFill>
                  <a:srgbClr val="A8FAF2"/>
                </a:solidFill>
                <a:sym typeface="Symbol"/>
              </a:rPr>
              <a:t> </a:t>
            </a:r>
            <a:r>
              <a:rPr lang="it-CH" sz="2400" dirty="0" smtClean="0">
                <a:solidFill>
                  <a:srgbClr val="A8FAF2"/>
                </a:solidFill>
              </a:rPr>
              <a:t>0.2 (syst) GeV</a:t>
            </a:r>
            <a:endParaRPr lang="it-CH" sz="2000" dirty="0" smtClean="0">
              <a:solidFill>
                <a:schemeClr val="tx1"/>
              </a:solidFill>
            </a:endParaRPr>
          </a:p>
          <a:p>
            <a:pPr marL="284163" indent="-284163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CH" sz="2000" dirty="0" smtClean="0">
                <a:solidFill>
                  <a:srgbClr val="FFF011"/>
                </a:solidFill>
              </a:rPr>
              <a:t>Momentum Scale, Resolution: </a:t>
            </a:r>
            <a:r>
              <a:rPr lang="it-CH" sz="2000" dirty="0" smtClean="0">
                <a:solidFill>
                  <a:schemeClr val="tx1"/>
                </a:solidFill>
              </a:rPr>
              <a:t>Studied &amp; tuned in </a:t>
            </a:r>
            <a:r>
              <a:rPr lang="it-CH" sz="2000" dirty="0" smtClean="0">
                <a:solidFill>
                  <a:srgbClr val="FFF011"/>
                </a:solidFill>
              </a:rPr>
              <a:t>dilepton control samples</a:t>
            </a:r>
          </a:p>
          <a:p>
            <a:pPr marL="284163" indent="-284163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CH" sz="2000" dirty="0" smtClean="0">
                <a:solidFill>
                  <a:srgbClr val="FFF011"/>
                </a:solidFill>
              </a:rPr>
              <a:t>In Dijet category: P</a:t>
            </a:r>
            <a:r>
              <a:rPr lang="it-CH" sz="2000" baseline="-20000" dirty="0" smtClean="0">
                <a:solidFill>
                  <a:srgbClr val="FFF011"/>
                </a:solidFill>
              </a:rPr>
              <a:t>T </a:t>
            </a:r>
            <a:r>
              <a:rPr lang="it-CH" sz="2000" dirty="0" smtClean="0">
                <a:solidFill>
                  <a:srgbClr val="FFF011"/>
                </a:solidFill>
              </a:rPr>
              <a:t>spectrum,</a:t>
            </a:r>
            <a:r>
              <a:rPr lang="it-CH" sz="2000" dirty="0" smtClean="0">
                <a:solidFill>
                  <a:schemeClr val="tx1"/>
                </a:solidFill>
              </a:rPr>
              <a:t> </a:t>
            </a:r>
            <a:r>
              <a:rPr lang="it-CH" sz="2000" dirty="0" smtClean="0">
                <a:solidFill>
                  <a:srgbClr val="FFF011"/>
                </a:solidFill>
              </a:rPr>
              <a:t>V</a:t>
            </a:r>
            <a:r>
              <a:rPr lang="it-CH" sz="2000" baseline="-25000" dirty="0" smtClean="0">
                <a:solidFill>
                  <a:srgbClr val="FFF011"/>
                </a:solidFill>
              </a:rPr>
              <a:t>D </a:t>
            </a:r>
            <a:r>
              <a:rPr lang="it-CH" sz="2000" dirty="0" smtClean="0">
                <a:solidFill>
                  <a:schemeClr val="tx1"/>
                </a:solidFill>
              </a:rPr>
              <a:t>: used to disentangle </a:t>
            </a:r>
            <a:r>
              <a:rPr lang="it-CH" sz="2000" dirty="0" smtClean="0">
                <a:solidFill>
                  <a:srgbClr val="FFF011"/>
                </a:solidFill>
              </a:rPr>
              <a:t>prod. Mechanisms:</a:t>
            </a:r>
            <a:br>
              <a:rPr lang="it-CH" sz="2000" dirty="0" smtClean="0">
                <a:solidFill>
                  <a:srgbClr val="FFF011"/>
                </a:solidFill>
              </a:rPr>
            </a:br>
            <a:r>
              <a:rPr lang="it-CH" sz="2000" dirty="0" smtClean="0">
                <a:solidFill>
                  <a:srgbClr val="FFF011"/>
                </a:solidFill>
              </a:rPr>
              <a:t>Scale factors for Couplings to Vector Bosons</a:t>
            </a:r>
            <a:r>
              <a:rPr lang="en-US" sz="2000" i="1" dirty="0" smtClean="0">
                <a:solidFill>
                  <a:srgbClr val="FFF011"/>
                </a:solidFill>
                <a:latin typeface="Symbol" pitchFamily="18" charset="2"/>
              </a:rPr>
              <a:t> </a:t>
            </a:r>
            <a:r>
              <a:rPr lang="en-US" sz="2400" dirty="0" err="1" smtClean="0">
                <a:solidFill>
                  <a:srgbClr val="A8FAF2"/>
                </a:solidFill>
                <a:latin typeface="Symbol" pitchFamily="18" charset="2"/>
              </a:rPr>
              <a:t>m</a:t>
            </a:r>
            <a:r>
              <a:rPr lang="en-US" sz="2400" baseline="-25000" dirty="0" err="1" smtClean="0">
                <a:solidFill>
                  <a:srgbClr val="A8FAF2"/>
                </a:solidFill>
              </a:rPr>
              <a:t>v</a:t>
            </a:r>
            <a:r>
              <a:rPr lang="it-CH" sz="2000" dirty="0" smtClean="0">
                <a:solidFill>
                  <a:srgbClr val="D9F6FF"/>
                </a:solidFill>
              </a:rPr>
              <a:t> </a:t>
            </a:r>
            <a:r>
              <a:rPr lang="it-CH" sz="2000" dirty="0" smtClean="0">
                <a:solidFill>
                  <a:schemeClr val="tx1"/>
                </a:solidFill>
              </a:rPr>
              <a:t>(from </a:t>
            </a:r>
            <a:r>
              <a:rPr lang="it-CH" sz="2000" dirty="0" smtClean="0">
                <a:solidFill>
                  <a:srgbClr val="FFF011"/>
                </a:solidFill>
              </a:rPr>
              <a:t>VBF, ZH, W</a:t>
            </a:r>
            <a:r>
              <a:rPr lang="it-CH" sz="2000" dirty="0" smtClean="0">
                <a:solidFill>
                  <a:srgbClr val="FFE211"/>
                </a:solidFill>
              </a:rPr>
              <a:t>H</a:t>
            </a:r>
            <a:r>
              <a:rPr lang="it-CH" sz="2000" dirty="0" smtClean="0">
                <a:solidFill>
                  <a:schemeClr val="tx1"/>
                </a:solidFill>
              </a:rPr>
              <a:t>)</a:t>
            </a:r>
            <a:br>
              <a:rPr lang="it-CH" sz="2000" dirty="0" smtClean="0">
                <a:solidFill>
                  <a:schemeClr val="tx1"/>
                </a:solidFill>
              </a:rPr>
            </a:br>
            <a:r>
              <a:rPr lang="it-CH" sz="2000" dirty="0" smtClean="0">
                <a:solidFill>
                  <a:schemeClr val="tx1"/>
                </a:solidFill>
              </a:rPr>
              <a:t>                                             and </a:t>
            </a:r>
            <a:r>
              <a:rPr lang="it-CH" sz="2000" dirty="0" smtClean="0">
                <a:solidFill>
                  <a:srgbClr val="FFF011"/>
                </a:solidFill>
              </a:rPr>
              <a:t>to Fermions </a:t>
            </a:r>
            <a:r>
              <a:rPr lang="en-US" sz="2400" dirty="0" smtClean="0">
                <a:solidFill>
                  <a:srgbClr val="A8FAF2"/>
                </a:solidFill>
                <a:latin typeface="Symbol" pitchFamily="18" charset="2"/>
              </a:rPr>
              <a:t>m</a:t>
            </a:r>
            <a:r>
              <a:rPr lang="en-US" sz="2400" baseline="-25000" dirty="0" smtClean="0">
                <a:solidFill>
                  <a:srgbClr val="A8FAF2"/>
                </a:solidFill>
              </a:rPr>
              <a:t>F</a:t>
            </a:r>
            <a:r>
              <a:rPr lang="en-US" sz="2000" dirty="0" smtClean="0">
                <a:solidFill>
                  <a:srgbClr val="A8FAF2"/>
                </a:solidFill>
              </a:rPr>
              <a:t> </a:t>
            </a:r>
            <a:r>
              <a:rPr lang="en-US" sz="2000" i="1" dirty="0" smtClean="0">
                <a:solidFill>
                  <a:srgbClr val="FFF011"/>
                </a:solidFill>
              </a:rPr>
              <a:t> </a:t>
            </a:r>
            <a:r>
              <a:rPr lang="it-CH" sz="2000" dirty="0" smtClean="0">
                <a:solidFill>
                  <a:schemeClr val="tx1"/>
                </a:solidFill>
              </a:rPr>
              <a:t>(from </a:t>
            </a:r>
            <a:r>
              <a:rPr lang="it-CH" sz="2000" dirty="0" smtClean="0">
                <a:solidFill>
                  <a:srgbClr val="FFF011"/>
                </a:solidFill>
              </a:rPr>
              <a:t>gg via quark loops, ttH</a:t>
            </a:r>
            <a:r>
              <a:rPr lang="it-CH" sz="2000" dirty="0" smtClean="0">
                <a:solidFill>
                  <a:schemeClr val="tx1"/>
                </a:solidFill>
              </a:rPr>
              <a:t>)  </a:t>
            </a:r>
            <a:endParaRPr lang="it-CH" sz="2000" baseline="-25000" dirty="0" smtClean="0">
              <a:solidFill>
                <a:schemeClr val="tx1"/>
              </a:solidFill>
            </a:endParaRPr>
          </a:p>
          <a:p>
            <a:pPr marL="168275" indent="-168275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it-CH" sz="2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98003" y="1038050"/>
            <a:ext cx="432857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29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147" y="316950"/>
            <a:ext cx="718563" cy="7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15047" name="Picture 7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561704" y="3108960"/>
            <a:ext cx="4086318" cy="3550024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785195" y="4406178"/>
            <a:ext cx="1054363" cy="380975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defTabSz="914400" rtl="0" eaLnBrk="0" fontAlgn="base" latinLnBrk="0" hangingPunct="0"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Mass Fit</a:t>
            </a:r>
            <a:endParaRPr kumimoji="0" lang="it-CH" sz="1800" b="1" i="0" u="none" strike="noStrike" kern="0" cap="none" spc="0" normalizeH="0" baseline="0" noProof="0" dirty="0" smtClean="0">
              <a:ln>
                <a:noFill/>
              </a:ln>
              <a:solidFill>
                <a:srgbClr val="D9F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 bwMode="auto">
          <a:xfrm>
            <a:off x="8370768" y="4554782"/>
            <a:ext cx="1386418" cy="389990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30188" lvl="0" indent="-176213" algn="l" eaLnBrk="0" hangingPunct="0">
              <a:spcBef>
                <a:spcPts val="0"/>
              </a:spcBef>
              <a:spcAft>
                <a:spcPts val="900"/>
              </a:spcAft>
              <a:defRPr/>
            </a:pPr>
            <a:r>
              <a:rPr lang="it-CH" sz="2000" b="1" kern="0" dirty="0" smtClean="0">
                <a:solidFill>
                  <a:srgbClr val="A8FAF2"/>
                </a:solidFill>
                <a:latin typeface="Symbol" pitchFamily="18" charset="2"/>
              </a:rPr>
              <a:t>m</a:t>
            </a:r>
            <a:r>
              <a:rPr lang="it-CH" sz="2000" b="1" baseline="-22000" dirty="0" smtClean="0">
                <a:solidFill>
                  <a:srgbClr val="A8FAF2"/>
                </a:solidFill>
              </a:rPr>
              <a:t>V</a:t>
            </a:r>
            <a:r>
              <a:rPr lang="it-CH" sz="2000" b="1" kern="0" dirty="0" smtClean="0">
                <a:solidFill>
                  <a:srgbClr val="A8FAF2"/>
                </a:solidFill>
                <a:latin typeface="Arial"/>
              </a:rPr>
              <a:t>= 1.0</a:t>
            </a:r>
          </a:p>
          <a:p>
            <a:pPr marL="233363" lvl="0" indent="-233363" algn="l" eaLnBrk="0" hangingPunct="0">
              <a:spcBef>
                <a:spcPts val="0"/>
              </a:spcBef>
              <a:spcAft>
                <a:spcPts val="300"/>
              </a:spcAft>
              <a:defRPr/>
            </a:pPr>
            <a:endParaRPr lang="it-CH" sz="1800" b="1" kern="0" dirty="0" smtClean="0">
              <a:solidFill>
                <a:srgbClr val="D9F6FF"/>
              </a:solidFill>
              <a:latin typeface="Arial"/>
            </a:endParaRPr>
          </a:p>
          <a:p>
            <a:pPr marL="233363" lvl="0" indent="-233363" algn="l" eaLnBrk="0" hangingPunct="0">
              <a:spcBef>
                <a:spcPts val="0"/>
              </a:spcBef>
              <a:spcAft>
                <a:spcPts val="300"/>
              </a:spcAft>
              <a:defRPr/>
            </a:pPr>
            <a:endParaRPr lang="it-CH" sz="1800" b="1" kern="0" dirty="0" smtClean="0">
              <a:solidFill>
                <a:srgbClr val="D9F6FF"/>
              </a:solidFill>
              <a:latin typeface="Arial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135295" y="4587645"/>
            <a:ext cx="632649" cy="393466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0" rIns="0" bIns="0">
            <a:noAutofit/>
          </a:bodyPr>
          <a:lstStyle/>
          <a:p>
            <a:pPr defTabSz="4572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E1FFFF"/>
                </a:solidFill>
                <a:ea typeface="MS PGothic" pitchFamily="34" charset="-128"/>
              </a:rPr>
              <a:t>+2.4</a:t>
            </a:r>
            <a:br>
              <a:rPr lang="en-US" sz="1400" b="1" dirty="0" smtClean="0">
                <a:solidFill>
                  <a:srgbClr val="E1FFFF"/>
                </a:solidFill>
                <a:ea typeface="MS PGothic" pitchFamily="34" charset="-128"/>
              </a:rPr>
            </a:br>
            <a:r>
              <a:rPr lang="en-US" sz="1400" b="1" dirty="0" smtClean="0">
                <a:solidFill>
                  <a:srgbClr val="E1FFFF"/>
                </a:solidFill>
                <a:ea typeface="MS PGothic" pitchFamily="34" charset="-128"/>
              </a:rPr>
              <a:t>- 2.3</a:t>
            </a: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8356700" y="4959598"/>
            <a:ext cx="1411970" cy="382513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33363" indent="-179388" algn="l" eaLnBrk="0" hangingPunct="0">
              <a:spcBef>
                <a:spcPts val="0"/>
              </a:spcBef>
              <a:spcAft>
                <a:spcPts val="900"/>
              </a:spcAft>
              <a:defRPr/>
            </a:pPr>
            <a:r>
              <a:rPr lang="it-CH" sz="2000" b="1" kern="0" dirty="0" smtClean="0">
                <a:solidFill>
                  <a:srgbClr val="A8FAF2"/>
                </a:solidFill>
                <a:latin typeface="Symbol" pitchFamily="18" charset="2"/>
              </a:rPr>
              <a:t>m</a:t>
            </a:r>
            <a:r>
              <a:rPr lang="it-CH" sz="2000" baseline="-22000" dirty="0" smtClean="0">
                <a:solidFill>
                  <a:srgbClr val="A8FAF2"/>
                </a:solidFill>
              </a:rPr>
              <a:t>F</a:t>
            </a:r>
            <a:r>
              <a:rPr lang="it-CH" sz="2000" b="1" kern="0" dirty="0" smtClean="0">
                <a:solidFill>
                  <a:srgbClr val="A8FAF2"/>
                </a:solidFill>
              </a:rPr>
              <a:t>= 0.9</a:t>
            </a:r>
          </a:p>
          <a:p>
            <a:pPr marL="233363" lvl="0" indent="-233363" algn="l" eaLnBrk="0" hangingPunct="0">
              <a:spcBef>
                <a:spcPts val="0"/>
              </a:spcBef>
              <a:spcAft>
                <a:spcPts val="300"/>
              </a:spcAft>
              <a:defRPr/>
            </a:pPr>
            <a:endParaRPr lang="it-CH" sz="1800" b="1" kern="0" dirty="0" smtClean="0">
              <a:solidFill>
                <a:srgbClr val="D9F6FF"/>
              </a:solidFill>
              <a:latin typeface="Arial"/>
            </a:endParaRPr>
          </a:p>
          <a:p>
            <a:pPr marL="233363" lvl="0" indent="-233363" algn="l" eaLnBrk="0" hangingPunct="0">
              <a:spcBef>
                <a:spcPts val="0"/>
              </a:spcBef>
              <a:spcAft>
                <a:spcPts val="300"/>
              </a:spcAft>
              <a:defRPr/>
            </a:pPr>
            <a:endParaRPr lang="it-CH" sz="1800" b="1" kern="0" dirty="0" smtClean="0">
              <a:solidFill>
                <a:srgbClr val="D9F6FF"/>
              </a:solidFill>
              <a:latin typeface="Arial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146449" y="4997095"/>
            <a:ext cx="585885" cy="393466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0" rIns="0" bIns="0">
            <a:noAutofit/>
          </a:bodyPr>
          <a:lstStyle/>
          <a:p>
            <a:pPr defTabSz="4572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E1FFFF"/>
                </a:solidFill>
                <a:ea typeface="MS PGothic" pitchFamily="34" charset="-128"/>
              </a:rPr>
              <a:t>+0.5</a:t>
            </a:r>
            <a:br>
              <a:rPr lang="en-US" sz="1400" b="1" dirty="0" smtClean="0">
                <a:solidFill>
                  <a:srgbClr val="E1FFFF"/>
                </a:solidFill>
                <a:ea typeface="MS PGothic" pitchFamily="34" charset="-128"/>
              </a:rPr>
            </a:br>
            <a:r>
              <a:rPr lang="en-US" sz="1400" b="1" dirty="0" smtClean="0">
                <a:solidFill>
                  <a:srgbClr val="E1FFFF"/>
                </a:solidFill>
                <a:ea typeface="MS PGothic" pitchFamily="34" charset="-128"/>
              </a:rPr>
              <a:t>- 0.4</a:t>
            </a:r>
          </a:p>
        </p:txBody>
      </p:sp>
      <p:sp>
        <p:nvSpPr>
          <p:cNvPr id="46" name="Content Placeholder 2"/>
          <p:cNvSpPr txBox="1">
            <a:spLocks/>
          </p:cNvSpPr>
          <p:nvPr/>
        </p:nvSpPr>
        <p:spPr bwMode="auto">
          <a:xfrm>
            <a:off x="4249279" y="3268836"/>
            <a:ext cx="1260387" cy="1238618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defTabSz="914400" rtl="0" eaLnBrk="0" fontAlgn="base" latinLnBrk="0" hangingPunct="0"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it-CH" sz="1800" b="1" kern="0" dirty="0" smtClean="0">
                <a:latin typeface="+mn-lt"/>
                <a:cs typeface="+mn-cs"/>
              </a:rPr>
              <a:t>Still Largely Statistics Dominated</a:t>
            </a:r>
            <a:endParaRPr kumimoji="0" lang="it-CH" sz="1800" b="1" i="0" u="none" strike="noStrike" kern="0" cap="none" spc="0" normalizeH="0" baseline="0" noProof="0" dirty="0" smtClean="0">
              <a:ln>
                <a:noFill/>
              </a:ln>
              <a:solidFill>
                <a:srgbClr val="D9F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615049" name="Picture 9"/>
          <p:cNvPicPr>
            <a:picLocks noChangeAspect="1" noChangeArrowheads="1"/>
          </p:cNvPicPr>
          <p:nvPr/>
        </p:nvPicPr>
        <p:blipFill>
          <a:blip r:embed="rId5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247426" y="4787155"/>
            <a:ext cx="2226833" cy="1086520"/>
          </a:xfrm>
          <a:prstGeom prst="rect">
            <a:avLst/>
          </a:prstGeom>
          <a:noFill/>
          <a:ln w="222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 bwMode="auto">
          <a:xfrm>
            <a:off x="1796527" y="5518673"/>
            <a:ext cx="677732" cy="333487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 txBox="1">
            <a:spLocks noChangeArrowheads="1"/>
          </p:cNvSpPr>
          <p:nvPr/>
        </p:nvSpPr>
        <p:spPr bwMode="auto">
          <a:xfrm>
            <a:off x="1084668" y="192546"/>
            <a:ext cx="7824663" cy="970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 dirty="0" smtClean="0">
                <a:solidFill>
                  <a:srgbClr val="FFE311"/>
                </a:solidFill>
              </a:rPr>
              <a:t>CMS: A New Boson</a:t>
            </a:r>
          </a:p>
          <a:p>
            <a:r>
              <a:rPr lang="en-US" sz="2800" b="1" dirty="0" smtClean="0"/>
              <a:t>Exploration in the Post-Discovery Era</a:t>
            </a:r>
            <a:endParaRPr lang="en-US" sz="3200" b="1" dirty="0"/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16931" y="1285102"/>
            <a:ext cx="4568713" cy="5295160"/>
          </a:xfrm>
          <a:prstGeom prst="rect">
            <a:avLst/>
          </a:prstGeom>
          <a:solidFill>
            <a:srgbClr val="000028"/>
          </a:solidFill>
          <a:ln w="25400">
            <a:solidFill>
              <a:srgbClr val="FFCC00"/>
            </a:solidFill>
            <a:miter lim="800000"/>
            <a:headEnd/>
            <a:tailEnd/>
          </a:ln>
        </p:spPr>
        <p:txBody>
          <a:bodyPr wrap="square">
            <a:noAutofit/>
          </a:bodyPr>
          <a:lstStyle/>
          <a:p>
            <a:pPr marL="346075" indent="-346075" algn="l"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>
                <a:solidFill>
                  <a:srgbClr val="FFF011"/>
                </a:solidFill>
              </a:rPr>
              <a:t>2012 Data in CMS</a:t>
            </a:r>
          </a:p>
          <a:p>
            <a:pPr marL="346075" indent="-346075" algn="l"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>
                <a:solidFill>
                  <a:srgbClr val="FFF011"/>
                </a:solidFill>
              </a:rPr>
              <a:t>Post Discovery Progress</a:t>
            </a:r>
          </a:p>
          <a:p>
            <a:pPr marL="803275" lvl="1" indent="-346075" algn="l">
              <a:lnSpc>
                <a:spcPct val="90000"/>
              </a:lnSpc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/>
              <a:t>Is it the SM Higgs Boson ?</a:t>
            </a:r>
          </a:p>
          <a:p>
            <a:pPr marL="803275" lvl="1" indent="-346075" algn="l">
              <a:lnSpc>
                <a:spcPct val="90000"/>
              </a:lnSpc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/>
              <a:t>Is there just one ?</a:t>
            </a:r>
          </a:p>
          <a:p>
            <a:pPr marL="346075" indent="-346075" algn="l"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>
                <a:solidFill>
                  <a:srgbClr val="FFF011"/>
                </a:solidFill>
              </a:rPr>
              <a:t>Updates on Signals in Individual Channels</a:t>
            </a:r>
          </a:p>
          <a:p>
            <a:pPr marL="346075" indent="-346075" algn="l"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>
                <a:solidFill>
                  <a:srgbClr val="FFF011"/>
                </a:solidFill>
              </a:rPr>
              <a:t>Properties </a:t>
            </a:r>
          </a:p>
          <a:p>
            <a:pPr marL="803275" lvl="1" indent="-346075" algn="l">
              <a:lnSpc>
                <a:spcPct val="90000"/>
              </a:lnSpc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/>
              <a:t>The Mass</a:t>
            </a:r>
          </a:p>
          <a:p>
            <a:pPr marL="803275" lvl="1" indent="-346075" algn="l">
              <a:lnSpc>
                <a:spcPct val="90000"/>
              </a:lnSpc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/>
              <a:t>Couplings to Fermions </a:t>
            </a:r>
            <a:br>
              <a:rPr lang="en-US" sz="2200" b="1" dirty="0" smtClean="0"/>
            </a:br>
            <a:r>
              <a:rPr lang="en-US" sz="2200" b="1" dirty="0" smtClean="0"/>
              <a:t>as well as Vector Bosons </a:t>
            </a:r>
          </a:p>
          <a:p>
            <a:pPr marL="803275" lvl="1" indent="-346075" algn="l">
              <a:lnSpc>
                <a:spcPct val="90000"/>
              </a:lnSpc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/>
              <a:t>Spin/Parity</a:t>
            </a:r>
          </a:p>
          <a:p>
            <a:pPr marL="287338" indent="-347663" algn="l"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>
                <a:solidFill>
                  <a:srgbClr val="FFF011"/>
                </a:solidFill>
              </a:rPr>
              <a:t>BSM Higgs Searches:</a:t>
            </a:r>
            <a:endParaRPr lang="en-US" sz="2200" b="1" dirty="0" smtClean="0">
              <a:solidFill>
                <a:srgbClr val="FFFFFF"/>
              </a:solidFill>
            </a:endParaRPr>
          </a:p>
          <a:p>
            <a:pPr algn="l">
              <a:spcAft>
                <a:spcPts val="6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 smtClean="0">
                <a:solidFill>
                  <a:srgbClr val="FFF011"/>
                </a:solidFill>
              </a:rPr>
              <a:t>Outlook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760007" y="1277175"/>
            <a:ext cx="4982199" cy="5294541"/>
          </a:xfrm>
          <a:prstGeom prst="rect">
            <a:avLst/>
          </a:prstGeom>
          <a:solidFill>
            <a:srgbClr val="000028"/>
          </a:solidFill>
          <a:ln w="25400">
            <a:solidFill>
              <a:srgbClr val="FFCC00"/>
            </a:solidFill>
            <a:miter lim="800000"/>
            <a:headEnd/>
            <a:tailEnd/>
          </a:ln>
        </p:spPr>
        <p:txBody>
          <a:bodyPr wrap="square">
            <a:noAutofit/>
          </a:bodyPr>
          <a:lstStyle/>
          <a:p>
            <a:pPr>
              <a:spcAft>
                <a:spcPts val="1500"/>
              </a:spcAft>
              <a:buClr>
                <a:srgbClr val="FFE311"/>
              </a:buClr>
            </a:pPr>
            <a:r>
              <a:rPr lang="en-US" sz="2800" dirty="0">
                <a:solidFill>
                  <a:srgbClr val="184B81"/>
                </a:solidFill>
              </a:rPr>
              <a:t> </a:t>
            </a:r>
            <a:r>
              <a:rPr lang="en-US" sz="2800" b="1" u="sng" dirty="0" smtClean="0">
                <a:solidFill>
                  <a:srgbClr val="FFF011"/>
                </a:solidFill>
              </a:rPr>
              <a:t>CMS Higgs Measurement </a:t>
            </a:r>
            <a:r>
              <a:rPr lang="en-US" sz="2800" b="1" u="sng" dirty="0" smtClean="0">
                <a:solidFill>
                  <a:srgbClr val="FFFFFF"/>
                </a:solidFill>
              </a:rPr>
              <a:t/>
            </a:r>
            <a:br>
              <a:rPr lang="en-US" sz="2800" b="1" u="sng" dirty="0" smtClean="0">
                <a:solidFill>
                  <a:srgbClr val="FFFFFF"/>
                </a:solidFill>
              </a:rPr>
            </a:br>
            <a:r>
              <a:rPr lang="en-US" sz="2800" b="1" u="sng" dirty="0" smtClean="0">
                <a:solidFill>
                  <a:srgbClr val="FFFFFF"/>
                </a:solidFill>
              </a:rPr>
              <a:t>Talks at This Session</a:t>
            </a:r>
          </a:p>
          <a:p>
            <a:pPr algn="l">
              <a:spcAft>
                <a:spcPts val="15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b="1" dirty="0" smtClean="0">
                <a:solidFill>
                  <a:srgbClr val="FFFFFF"/>
                </a:solidFill>
              </a:rPr>
              <a:t> </a:t>
            </a:r>
            <a:r>
              <a:rPr lang="en-US" b="1" dirty="0" smtClean="0">
                <a:solidFill>
                  <a:srgbClr val="FFF011"/>
                </a:solidFill>
              </a:rPr>
              <a:t>A New Boson in the </a:t>
            </a:r>
            <a:br>
              <a:rPr lang="en-US" b="1" dirty="0" smtClean="0">
                <a:solidFill>
                  <a:srgbClr val="FFF011"/>
                </a:solidFill>
              </a:rPr>
            </a:br>
            <a:r>
              <a:rPr lang="en-US" b="1" dirty="0" smtClean="0">
                <a:solidFill>
                  <a:srgbClr val="FFF011"/>
                </a:solidFill>
              </a:rPr>
              <a:t>    ZZ </a:t>
            </a:r>
            <a:r>
              <a:rPr lang="en-US" b="1" dirty="0" smtClean="0">
                <a:solidFill>
                  <a:srgbClr val="FFF011"/>
                </a:solidFill>
                <a:sym typeface="Wingdings 3"/>
              </a:rPr>
              <a:t> </a:t>
            </a:r>
            <a:r>
              <a:rPr lang="en-US" b="1" dirty="0" smtClean="0">
                <a:solidFill>
                  <a:srgbClr val="FFF011"/>
                </a:solidFill>
              </a:rPr>
              <a:t>4 Lepton Channel  </a:t>
            </a:r>
            <a:r>
              <a:rPr lang="en-US" b="1" dirty="0" smtClean="0">
                <a:solidFill>
                  <a:srgbClr val="FFFFFF"/>
                </a:solidFill>
              </a:rPr>
              <a:t/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    </a:t>
            </a:r>
            <a:r>
              <a:rPr lang="en-US" b="1" dirty="0" err="1" smtClean="0">
                <a:solidFill>
                  <a:srgbClr val="FFFFFF"/>
                </a:solidFill>
              </a:rPr>
              <a:t>Guenakh</a:t>
            </a:r>
            <a:r>
              <a:rPr lang="en-US" b="1" dirty="0" smtClean="0">
                <a:solidFill>
                  <a:srgbClr val="FFFFFF"/>
                </a:solidFill>
              </a:rPr>
              <a:t> </a:t>
            </a:r>
            <a:r>
              <a:rPr lang="en-US" b="1" dirty="0" err="1" smtClean="0">
                <a:solidFill>
                  <a:srgbClr val="FFFFFF"/>
                </a:solidFill>
              </a:rPr>
              <a:t>Mitselmaker</a:t>
            </a:r>
            <a:r>
              <a:rPr lang="en-US" b="1" dirty="0" smtClean="0">
                <a:solidFill>
                  <a:srgbClr val="FFFFFF"/>
                </a:solidFill>
              </a:rPr>
              <a:t> (Florida)</a:t>
            </a:r>
          </a:p>
          <a:p>
            <a:pPr algn="l">
              <a:lnSpc>
                <a:spcPct val="90000"/>
              </a:lnSpc>
              <a:spcAft>
                <a:spcPts val="15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b="1" dirty="0" smtClean="0">
                <a:solidFill>
                  <a:srgbClr val="FFE311"/>
                </a:solidFill>
              </a:rPr>
              <a:t> </a:t>
            </a:r>
            <a:r>
              <a:rPr lang="en-US" b="1" dirty="0" smtClean="0">
                <a:solidFill>
                  <a:srgbClr val="FFF011"/>
                </a:solidFill>
              </a:rPr>
              <a:t>A New Boson in the </a:t>
            </a:r>
            <a:br>
              <a:rPr lang="en-US" b="1" dirty="0" smtClean="0">
                <a:solidFill>
                  <a:srgbClr val="FFF011"/>
                </a:solidFill>
              </a:rPr>
            </a:br>
            <a:r>
              <a:rPr lang="en-US" b="1" dirty="0" smtClean="0">
                <a:solidFill>
                  <a:srgbClr val="FFF011"/>
                </a:solidFill>
              </a:rPr>
              <a:t>    </a:t>
            </a:r>
            <a:r>
              <a:rPr lang="en-US" sz="3200" b="1" dirty="0" err="1" smtClean="0">
                <a:solidFill>
                  <a:srgbClr val="FFF011"/>
                </a:solidFill>
                <a:latin typeface="Symbol" pitchFamily="18" charset="2"/>
              </a:rPr>
              <a:t>gg</a:t>
            </a:r>
            <a:r>
              <a:rPr lang="en-US" b="1" dirty="0" smtClean="0">
                <a:solidFill>
                  <a:srgbClr val="FFF011"/>
                </a:solidFill>
              </a:rPr>
              <a:t>   Channel </a:t>
            </a:r>
            <a:r>
              <a:rPr lang="en-US" b="1" dirty="0" smtClean="0">
                <a:solidFill>
                  <a:srgbClr val="FFE311"/>
                </a:solidFill>
              </a:rPr>
              <a:t/>
            </a:r>
            <a:br>
              <a:rPr lang="en-US" b="1" dirty="0" smtClean="0">
                <a:solidFill>
                  <a:srgbClr val="FFE311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     Chris Palmer (UC San Diego)</a:t>
            </a:r>
          </a:p>
          <a:p>
            <a:pPr algn="l">
              <a:lnSpc>
                <a:spcPct val="90000"/>
              </a:lnSpc>
              <a:spcAft>
                <a:spcPts val="1500"/>
              </a:spcAft>
              <a:buClr>
                <a:srgbClr val="FFE311"/>
              </a:buClr>
              <a:buFont typeface="Wingdings" pitchFamily="2" charset="2"/>
              <a:buChar char="­"/>
            </a:pPr>
            <a:r>
              <a:rPr lang="en-US" b="1" dirty="0" smtClean="0">
                <a:solidFill>
                  <a:srgbClr val="FFE311"/>
                </a:solidFill>
              </a:rPr>
              <a:t> </a:t>
            </a:r>
            <a:r>
              <a:rPr lang="en-US" b="1" dirty="0" smtClean="0">
                <a:solidFill>
                  <a:srgbClr val="FFF011"/>
                </a:solidFill>
              </a:rPr>
              <a:t>Measurements in the b-bar</a:t>
            </a:r>
            <a:br>
              <a:rPr lang="en-US" b="1" dirty="0" smtClean="0">
                <a:solidFill>
                  <a:srgbClr val="FFF011"/>
                </a:solidFill>
              </a:rPr>
            </a:br>
            <a:r>
              <a:rPr lang="en-US" b="1" dirty="0" smtClean="0">
                <a:solidFill>
                  <a:srgbClr val="FFF011"/>
                </a:solidFill>
              </a:rPr>
              <a:t>    and </a:t>
            </a:r>
            <a:r>
              <a:rPr lang="en-US" sz="3200" b="1" dirty="0" err="1" smtClean="0">
                <a:solidFill>
                  <a:srgbClr val="FFF011"/>
                </a:solidFill>
                <a:latin typeface="Symbol" pitchFamily="18" charset="2"/>
              </a:rPr>
              <a:t>t</a:t>
            </a:r>
            <a:r>
              <a:rPr lang="en-US" sz="2800" b="1" dirty="0" err="1" smtClean="0">
                <a:solidFill>
                  <a:srgbClr val="FFF011"/>
                </a:solidFill>
                <a:latin typeface="Symbol" pitchFamily="18" charset="2"/>
              </a:rPr>
              <a:t>+</a:t>
            </a:r>
            <a:r>
              <a:rPr lang="en-US" sz="3200" b="1" dirty="0" err="1" smtClean="0">
                <a:solidFill>
                  <a:srgbClr val="FFF011"/>
                </a:solidFill>
                <a:latin typeface="Symbol" pitchFamily="18" charset="2"/>
              </a:rPr>
              <a:t>t</a:t>
            </a:r>
            <a:r>
              <a:rPr lang="en-US" sz="2800" b="1" dirty="0" smtClean="0">
                <a:solidFill>
                  <a:srgbClr val="FFF011"/>
                </a:solidFill>
                <a:latin typeface="Symbol" pitchFamily="18" charset="2"/>
              </a:rPr>
              <a:t>-</a:t>
            </a:r>
            <a:r>
              <a:rPr lang="en-US" b="1" dirty="0" smtClean="0">
                <a:solidFill>
                  <a:srgbClr val="FFF011"/>
                </a:solidFill>
              </a:rPr>
              <a:t> Channels </a:t>
            </a:r>
            <a:r>
              <a:rPr lang="en-US" b="1" dirty="0" smtClean="0">
                <a:solidFill>
                  <a:srgbClr val="FFE311"/>
                </a:solidFill>
              </a:rPr>
              <a:t/>
            </a:r>
            <a:br>
              <a:rPr lang="en-US" b="1" dirty="0" smtClean="0">
                <a:solidFill>
                  <a:srgbClr val="FFE311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     </a:t>
            </a:r>
            <a:r>
              <a:rPr lang="en-US" b="1" dirty="0" err="1" smtClean="0">
                <a:solidFill>
                  <a:srgbClr val="FFFFFF"/>
                </a:solidFill>
              </a:rPr>
              <a:t>Robertval</a:t>
            </a:r>
            <a:r>
              <a:rPr lang="en-US" b="1" dirty="0" smtClean="0">
                <a:solidFill>
                  <a:srgbClr val="FFFFFF"/>
                </a:solidFill>
              </a:rPr>
              <a:t> Walsh (DESY)</a:t>
            </a:r>
            <a:endParaRPr lang="en-US" sz="1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681" y="231729"/>
            <a:ext cx="7797800" cy="86106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4000" dirty="0" smtClean="0">
                <a:solidFill>
                  <a:srgbClr val="FFEB11"/>
                </a:solidFill>
              </a:rPr>
              <a:t>H → ZZ → 4l </a:t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3200" dirty="0" smtClean="0">
                <a:solidFill>
                  <a:srgbClr val="A8FAF2"/>
                </a:solidFill>
              </a:rPr>
              <a:t>Spin and Parity Measurements</a:t>
            </a:r>
            <a:endParaRPr lang="it-CH" sz="4000" baseline="-25000" dirty="0">
              <a:solidFill>
                <a:srgbClr val="A8FAF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50" y="1212045"/>
            <a:ext cx="9669954" cy="5554515"/>
          </a:xfrm>
        </p:spPr>
        <p:txBody>
          <a:bodyPr lIns="0" rIns="0">
            <a:normAutofit/>
          </a:bodyPr>
          <a:lstStyle/>
          <a:p>
            <a:pPr marL="284163" indent="-284163"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F011"/>
                </a:solidFill>
              </a:rPr>
              <a:t>We know it is a boson, not Spin 1, not 100% 0-</a:t>
            </a:r>
            <a:r>
              <a:rPr lang="en-US" sz="2000" dirty="0" smtClean="0"/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[PRL 110 081803 (2013)]</a:t>
            </a:r>
            <a:endParaRPr lang="it-CH" sz="2000" dirty="0" smtClean="0">
              <a:solidFill>
                <a:srgbClr val="FFF011"/>
              </a:solidFill>
            </a:endParaRPr>
          </a:p>
          <a:p>
            <a:pPr marL="284163" indent="-2841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chemeClr val="tx1"/>
                </a:solidFill>
              </a:rPr>
              <a:t>To go further: </a:t>
            </a:r>
            <a:r>
              <a:rPr lang="it-CH" sz="2000" dirty="0" smtClean="0">
                <a:solidFill>
                  <a:srgbClr val="FFF011"/>
                </a:solidFill>
              </a:rPr>
              <a:t>build two discriminants based on the complete LO ME’s</a:t>
            </a:r>
          </a:p>
          <a:p>
            <a:pPr marL="457200" indent="-457200">
              <a:spcBef>
                <a:spcPts val="0"/>
              </a:spcBef>
              <a:spcAft>
                <a:spcPts val="500"/>
              </a:spcAft>
              <a:buFont typeface="+mj-lt"/>
              <a:buAutoNum type="arabicPeriod"/>
            </a:pPr>
            <a:r>
              <a:rPr lang="it-CH" sz="2200" dirty="0" smtClean="0">
                <a:solidFill>
                  <a:srgbClr val="FFF011"/>
                </a:solidFill>
              </a:rPr>
              <a:t>D</a:t>
            </a:r>
            <a:r>
              <a:rPr lang="it-CH" sz="2200" baseline="-25000" dirty="0" smtClean="0">
                <a:solidFill>
                  <a:srgbClr val="FFF011"/>
                </a:solidFill>
              </a:rPr>
              <a:t>bkg</a:t>
            </a:r>
            <a:r>
              <a:rPr lang="it-CH" sz="2200" dirty="0" smtClean="0">
                <a:solidFill>
                  <a:srgbClr val="FFF011"/>
                </a:solidFill>
              </a:rPr>
              <a:t> to separate Signal from Background, combined with mass info.</a:t>
            </a:r>
          </a:p>
          <a:p>
            <a:pPr marL="457200" indent="-457200">
              <a:spcBef>
                <a:spcPts val="0"/>
              </a:spcBef>
              <a:spcAft>
                <a:spcPts val="500"/>
              </a:spcAft>
              <a:buFont typeface="+mj-lt"/>
              <a:buAutoNum type="arabicPeriod"/>
            </a:pPr>
            <a:endParaRPr lang="it-CH" sz="2000" dirty="0" smtClean="0">
              <a:solidFill>
                <a:srgbClr val="FFF011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500"/>
              </a:spcAft>
              <a:buFont typeface="+mj-lt"/>
              <a:buAutoNum type="arabicPeriod"/>
            </a:pPr>
            <a:endParaRPr lang="it-CH" sz="2000" dirty="0" smtClean="0">
              <a:solidFill>
                <a:srgbClr val="FFF011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+mj-lt"/>
              <a:buAutoNum type="arabicPeriod"/>
            </a:pPr>
            <a:r>
              <a:rPr lang="it-CH" sz="2200" dirty="0" smtClean="0">
                <a:solidFill>
                  <a:srgbClr val="FFF011"/>
                </a:solidFill>
              </a:rPr>
              <a:t>D</a:t>
            </a:r>
            <a:r>
              <a:rPr lang="it-CH" sz="2200" baseline="-25000" dirty="0" smtClean="0">
                <a:solidFill>
                  <a:srgbClr val="FFF011"/>
                </a:solidFill>
              </a:rPr>
              <a:t>JP</a:t>
            </a:r>
            <a:r>
              <a:rPr lang="it-CH" sz="2200" dirty="0" smtClean="0">
                <a:solidFill>
                  <a:srgbClr val="FFF011"/>
                </a:solidFill>
              </a:rPr>
              <a:t> to Separate an SM Higgs from alternative J</a:t>
            </a:r>
            <a:r>
              <a:rPr lang="it-CH" sz="2200" baseline="30000" dirty="0" smtClean="0">
                <a:solidFill>
                  <a:srgbClr val="FFF011"/>
                </a:solidFill>
              </a:rPr>
              <a:t>P</a:t>
            </a:r>
            <a:r>
              <a:rPr lang="it-CH" sz="2200" dirty="0" smtClean="0">
                <a:solidFill>
                  <a:srgbClr val="FFF011"/>
                </a:solidFill>
              </a:rPr>
              <a:t> hypotheses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+mj-lt"/>
              <a:buAutoNum type="arabicPeriod"/>
            </a:pPr>
            <a:endParaRPr lang="it-CH" sz="2200" dirty="0" smtClean="0">
              <a:solidFill>
                <a:srgbClr val="FFF011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+mj-lt"/>
              <a:buAutoNum type="arabicPeriod"/>
            </a:pPr>
            <a:endParaRPr lang="it-CH" sz="2200" dirty="0" smtClean="0">
              <a:solidFill>
                <a:srgbClr val="FFF011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Wingdings" pitchFamily="2" charset="2"/>
              <a:buChar char="§"/>
            </a:pPr>
            <a:r>
              <a:rPr lang="it-CH" sz="2200" dirty="0" smtClean="0">
                <a:solidFill>
                  <a:srgbClr val="FFF011"/>
                </a:solidFill>
              </a:rPr>
              <a:t>Test (in ZZ and WW) several well-motivated alternatives using </a:t>
            </a:r>
            <a:br>
              <a:rPr lang="it-CH" sz="2200" dirty="0" smtClean="0">
                <a:solidFill>
                  <a:srgbClr val="FFF011"/>
                </a:solidFill>
              </a:rPr>
            </a:br>
            <a:r>
              <a:rPr lang="it-CH" sz="2200" dirty="0" smtClean="0">
                <a:solidFill>
                  <a:srgbClr val="FFF011"/>
                </a:solidFill>
              </a:rPr>
              <a:t>fully correlated information in the (D</a:t>
            </a:r>
            <a:r>
              <a:rPr lang="it-CH" sz="2200" baseline="-25000" dirty="0" smtClean="0">
                <a:solidFill>
                  <a:srgbClr val="FFF011"/>
                </a:solidFill>
              </a:rPr>
              <a:t>bkg </a:t>
            </a:r>
            <a:r>
              <a:rPr lang="it-CH" sz="2200" dirty="0" smtClean="0">
                <a:solidFill>
                  <a:srgbClr val="FFF011"/>
                </a:solidFill>
              </a:rPr>
              <a:t>,D</a:t>
            </a:r>
            <a:r>
              <a:rPr lang="it-CH" sz="2200" baseline="-25000" dirty="0" smtClean="0">
                <a:solidFill>
                  <a:srgbClr val="FFF011"/>
                </a:solidFill>
              </a:rPr>
              <a:t>JP</a:t>
            </a:r>
            <a:r>
              <a:rPr lang="it-CH" sz="2200" dirty="0" smtClean="0">
                <a:solidFill>
                  <a:srgbClr val="FFF011"/>
                </a:solidFill>
              </a:rPr>
              <a:t> ) plane: </a:t>
            </a:r>
            <a:r>
              <a:rPr lang="it-CH" sz="2200" dirty="0" smtClean="0">
                <a:solidFill>
                  <a:schemeClr val="tx1"/>
                </a:solidFill>
              </a:rPr>
              <a:t>Pure States Only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98003" y="1038050"/>
            <a:ext cx="432857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30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47" y="316950"/>
            <a:ext cx="718563" cy="7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170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8168" y="2286725"/>
            <a:ext cx="5987612" cy="75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1709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0504" y="3360555"/>
            <a:ext cx="4300833" cy="7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17098" name="Picture 10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</a:blip>
          <a:srcRect l="18500" t="4839" r="5000" b="6452"/>
          <a:stretch>
            <a:fillRect/>
          </a:stretch>
        </p:blipFill>
        <p:spPr bwMode="auto">
          <a:xfrm>
            <a:off x="1860307" y="4914078"/>
            <a:ext cx="6020636" cy="1809238"/>
          </a:xfrm>
          <a:prstGeom prst="rect">
            <a:avLst/>
          </a:prstGeom>
          <a:noFill/>
          <a:ln w="22225">
            <a:solidFill>
              <a:srgbClr val="7D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681" y="231729"/>
            <a:ext cx="7797800" cy="86106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4000" dirty="0" smtClean="0">
                <a:solidFill>
                  <a:srgbClr val="FFEB11"/>
                </a:solidFill>
              </a:rPr>
              <a:t>H → ZZ → 4l </a:t>
            </a:r>
            <a:br>
              <a:rPr lang="en-US" sz="4000" dirty="0" smtClean="0">
                <a:solidFill>
                  <a:srgbClr val="FFEB11"/>
                </a:solidFill>
              </a:rPr>
            </a:br>
            <a:r>
              <a:rPr lang="en-US" sz="3200" dirty="0" smtClean="0">
                <a:solidFill>
                  <a:srgbClr val="A8FAF2"/>
                </a:solidFill>
              </a:rPr>
              <a:t>Spin and Parity Test Statistics</a:t>
            </a:r>
            <a:endParaRPr lang="it-CH" sz="4000" baseline="-25000" dirty="0">
              <a:solidFill>
                <a:srgbClr val="A8FAF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98003" y="1038050"/>
            <a:ext cx="432857" cy="343029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>
                <a:solidFill>
                  <a:srgbClr val="FFFFFF"/>
                </a:solidFill>
              </a:rPr>
              <a:pPr/>
              <a:t>31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47" y="316950"/>
            <a:ext cx="718563" cy="71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18114" name="Picture 2"/>
          <p:cNvPicPr>
            <a:picLocks noChangeAspect="1" noChangeArrowheads="1"/>
          </p:cNvPicPr>
          <p:nvPr/>
        </p:nvPicPr>
        <p:blipFill>
          <a:blip r:embed="rId3" cstate="print">
            <a:lum bright="-14000" contrast="25000"/>
          </a:blip>
          <a:srcRect/>
          <a:stretch>
            <a:fillRect/>
          </a:stretch>
        </p:blipFill>
        <p:spPr bwMode="auto">
          <a:xfrm>
            <a:off x="736784" y="1153859"/>
            <a:ext cx="8467288" cy="3440176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618115" name="Picture 3"/>
          <p:cNvPicPr>
            <a:picLocks noChangeAspect="1" noChangeArrowheads="1"/>
          </p:cNvPicPr>
          <p:nvPr/>
        </p:nvPicPr>
        <p:blipFill>
          <a:blip r:embed="rId4" cstate="print">
            <a:lum bright="-9000" contrast="22000"/>
          </a:blip>
          <a:srcRect/>
          <a:stretch>
            <a:fillRect/>
          </a:stretch>
        </p:blipFill>
        <p:spPr bwMode="auto">
          <a:xfrm>
            <a:off x="752079" y="4594035"/>
            <a:ext cx="8446688" cy="2128617"/>
          </a:xfrm>
          <a:prstGeom prst="rect">
            <a:avLst/>
          </a:prstGeom>
          <a:noFill/>
          <a:ln w="22225">
            <a:solidFill>
              <a:srgbClr val="A8FAF2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 bwMode="auto">
          <a:xfrm>
            <a:off x="881509" y="4932224"/>
            <a:ext cx="414440" cy="230244"/>
          </a:xfrm>
          <a:prstGeom prst="rect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82001" y="4939899"/>
            <a:ext cx="656744" cy="230244"/>
          </a:xfrm>
          <a:prstGeom prst="rect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97901" y="5497416"/>
            <a:ext cx="604117" cy="1142188"/>
          </a:xfrm>
          <a:prstGeom prst="rect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339770" y="5471971"/>
            <a:ext cx="751604" cy="1193233"/>
          </a:xfrm>
          <a:prstGeom prst="rect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3"/>
          <p:cNvSpPr>
            <a:spLocks noGrp="1"/>
          </p:cNvSpPr>
          <p:nvPr>
            <p:ph sz="half" idx="2"/>
          </p:nvPr>
        </p:nvSpPr>
        <p:spPr>
          <a:xfrm>
            <a:off x="128187" y="5688419"/>
            <a:ext cx="9241724" cy="1062759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tIns="91440" rIns="0"/>
          <a:lstStyle/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1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Isolated leptons and photons</a:t>
            </a:r>
          </a:p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1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Four classes each for </a:t>
            </a:r>
            <a:r>
              <a:rPr lang="en-US" sz="2100" b="1" dirty="0" err="1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ee</a:t>
            </a:r>
            <a:r>
              <a:rPr lang="en-US" sz="2100" b="1" dirty="0" err="1" smtClean="0">
                <a:solidFill>
                  <a:srgbClr val="FFF02D"/>
                </a:solidFill>
                <a:latin typeface="Symbol" pitchFamily="18" charset="2"/>
                <a:cs typeface="Arial" pitchFamily="34" charset="0"/>
              </a:rPr>
              <a:t>g</a:t>
            </a:r>
            <a:r>
              <a:rPr lang="en-US" sz="2100" b="1" dirty="0" smtClean="0">
                <a:solidFill>
                  <a:srgbClr val="FFF02D"/>
                </a:solidFill>
                <a:latin typeface="Symbol" pitchFamily="18" charset="2"/>
                <a:cs typeface="Arial" pitchFamily="34" charset="0"/>
              </a:rPr>
              <a:t>, </a:t>
            </a:r>
            <a:r>
              <a:rPr lang="en-US" sz="2100" b="1" dirty="0" err="1" smtClean="0">
                <a:solidFill>
                  <a:srgbClr val="FFF02D"/>
                </a:solidFill>
                <a:latin typeface="Symbol" pitchFamily="18" charset="2"/>
                <a:cs typeface="Arial" pitchFamily="34" charset="0"/>
              </a:rPr>
              <a:t>mmg</a:t>
            </a:r>
            <a:r>
              <a:rPr lang="en-US" sz="2100" b="1" dirty="0" smtClean="0">
                <a:solidFill>
                  <a:srgbClr val="FFF02D"/>
                </a:solidFill>
                <a:latin typeface="Symbol" pitchFamily="18" charset="2"/>
                <a:cs typeface="Arial" pitchFamily="34" charset="0"/>
              </a:rPr>
              <a:t>  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divided by S/B: shower shape and </a:t>
            </a:r>
            <a:r>
              <a:rPr lang="en-US" sz="2100" b="1" dirty="0" smtClean="0">
                <a:latin typeface="Symbol" pitchFamily="18" charset="2"/>
                <a:cs typeface="Arial" pitchFamily="34" charset="0"/>
              </a:rPr>
              <a:t>h</a:t>
            </a:r>
            <a:endParaRPr lang="en-US" sz="2100" b="1" dirty="0" smtClean="0">
              <a:latin typeface="Arial" pitchFamily="34" charset="0"/>
              <a:cs typeface="Arial" pitchFamily="34" charset="0"/>
            </a:endParaRPr>
          </a:p>
          <a:p>
            <a:pPr marL="347663" lvl="1" indent="-228600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Mass resolution (</a:t>
            </a:r>
            <a:r>
              <a:rPr lang="en-US" sz="2800" b="1" dirty="0" err="1" smtClean="0">
                <a:latin typeface="Symbol" pitchFamily="18" charset="2"/>
                <a:cs typeface="Arial" pitchFamily="34" charset="0"/>
              </a:rPr>
              <a:t>s</a:t>
            </a:r>
            <a:r>
              <a:rPr lang="en-US" sz="2100" b="1" baseline="-25000" dirty="0" err="1" smtClean="0">
                <a:latin typeface="Arial" pitchFamily="34" charset="0"/>
                <a:cs typeface="Arial" pitchFamily="34" charset="0"/>
              </a:rPr>
              <a:t>eff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) = </a:t>
            </a:r>
            <a:r>
              <a:rPr lang="en-US" sz="2100" b="1" dirty="0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1.6 – 3.3 </a:t>
            </a:r>
            <a:r>
              <a:rPr lang="en-US" sz="2100" b="1" dirty="0" err="1" smtClean="0">
                <a:solidFill>
                  <a:srgbClr val="FFF02D"/>
                </a:solidFill>
                <a:latin typeface="Arial" pitchFamily="34" charset="0"/>
                <a:cs typeface="Arial" pitchFamily="34" charset="0"/>
              </a:rPr>
              <a:t>GeV</a:t>
            </a:r>
            <a:endParaRPr lang="en-US" sz="2100" b="1" dirty="0" smtClean="0">
              <a:solidFill>
                <a:srgbClr val="FFF02D"/>
              </a:solidFill>
              <a:latin typeface="Arial" pitchFamily="34" charset="0"/>
              <a:cs typeface="Arial" pitchFamily="34" charset="0"/>
            </a:endParaRPr>
          </a:p>
          <a:p>
            <a:pPr marL="347663" lvl="1" indent="-228600"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endParaRPr lang="en-US" b="1" baseline="-25000" dirty="0" smtClean="0">
              <a:solidFill>
                <a:srgbClr val="FFF01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476384" y="159459"/>
            <a:ext cx="8160839" cy="1023303"/>
          </a:xfrm>
        </p:spPr>
        <p:txBody>
          <a:bodyPr lIns="0" rIns="0"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EB11"/>
                </a:solidFill>
                <a:latin typeface="Arial" pitchFamily="34" charset="0"/>
              </a:rPr>
              <a:t>   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H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err="1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Z</a:t>
            </a:r>
            <a:r>
              <a:rPr lang="en-US" sz="4000" dirty="0" err="1" smtClean="0">
                <a:solidFill>
                  <a:srgbClr val="FFEB11"/>
                </a:solidFill>
                <a:latin typeface="Symbol" pitchFamily="18" charset="2"/>
                <a:sym typeface="Wingdings" pitchFamily="2" charset="2"/>
              </a:rPr>
              <a:t>g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i="1" dirty="0" err="1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l+l</a:t>
            </a:r>
            <a:r>
              <a:rPr lang="en-US" sz="4000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sz="4000" i="1" dirty="0" smtClean="0">
                <a:solidFill>
                  <a:srgbClr val="FFEB11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g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(</a:t>
            </a:r>
            <a:r>
              <a:rPr lang="en-US" sz="4000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= e,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): </a:t>
            </a: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New Rare</a:t>
            </a:r>
            <a:br>
              <a:rPr lang="en-US" sz="2400" i="1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</a:br>
            <a:r>
              <a:rPr lang="en-US" sz="2400" i="1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      Decay Channel with Good </a:t>
            </a:r>
            <a:r>
              <a:rPr lang="en-US" sz="2400" i="1" dirty="0" err="1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Resol’n</a:t>
            </a:r>
            <a:endParaRPr lang="en-US" sz="2400" i="1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182" y="219487"/>
            <a:ext cx="685769" cy="68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6202606" y="823691"/>
            <a:ext cx="2452837" cy="369332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</a:rPr>
              <a:t>CMS PAS-HIG-13-006</a:t>
            </a:r>
            <a:endParaRPr lang="en-US" sz="1800" b="1" dirty="0">
              <a:solidFill>
                <a:srgbClr val="FFFFFF"/>
              </a:solidFill>
            </a:endParaRPr>
          </a:p>
        </p:txBody>
      </p:sp>
      <p:pic>
        <p:nvPicPr>
          <p:cNvPr id="67491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907" y="1658679"/>
            <a:ext cx="4572044" cy="4003157"/>
          </a:xfrm>
          <a:prstGeom prst="rect">
            <a:avLst/>
          </a:prstGeom>
          <a:noFill/>
          <a:ln w="25400">
            <a:solidFill>
              <a:srgbClr val="A8FAF2"/>
            </a:solidFill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18648" y="1281062"/>
            <a:ext cx="4580943" cy="369332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1800" b="1" dirty="0" smtClean="0"/>
              <a:t>Combined</a:t>
            </a:r>
            <a:r>
              <a:rPr lang="en-US" sz="1800" b="1" dirty="0" smtClean="0">
                <a:solidFill>
                  <a:srgbClr val="FFF011"/>
                </a:solidFill>
              </a:rPr>
              <a:t> m(</a:t>
            </a:r>
            <a:r>
              <a:rPr lang="en-US" sz="1800" b="1" dirty="0" err="1" smtClean="0">
                <a:solidFill>
                  <a:srgbClr val="FFF011"/>
                </a:solidFill>
              </a:rPr>
              <a:t>ee</a:t>
            </a:r>
            <a:r>
              <a:rPr lang="en-US" sz="1800" b="1" dirty="0" err="1" smtClean="0">
                <a:solidFill>
                  <a:srgbClr val="FFF011"/>
                </a:solidFill>
                <a:latin typeface="Symbol" pitchFamily="18" charset="2"/>
              </a:rPr>
              <a:t>g</a:t>
            </a:r>
            <a:r>
              <a:rPr lang="en-US" sz="1800" b="1" dirty="0" smtClean="0">
                <a:solidFill>
                  <a:srgbClr val="FFF011"/>
                </a:solidFill>
                <a:latin typeface="Symbol" pitchFamily="18" charset="2"/>
              </a:rPr>
              <a:t>), </a:t>
            </a:r>
            <a:r>
              <a:rPr lang="en-US" sz="1800" b="1" dirty="0" smtClean="0">
                <a:solidFill>
                  <a:srgbClr val="FFF011"/>
                </a:solidFill>
                <a:latin typeface="+mj-lt"/>
              </a:rPr>
              <a:t>m</a:t>
            </a:r>
            <a:r>
              <a:rPr lang="en-US" sz="1800" b="1" dirty="0" smtClean="0">
                <a:solidFill>
                  <a:srgbClr val="FFF011"/>
                </a:solidFill>
                <a:latin typeface="Symbol" pitchFamily="18" charset="2"/>
              </a:rPr>
              <a:t>(</a:t>
            </a:r>
            <a:r>
              <a:rPr lang="en-US" sz="1800" b="1" dirty="0" err="1" smtClean="0">
                <a:solidFill>
                  <a:srgbClr val="FFF011"/>
                </a:solidFill>
                <a:latin typeface="Symbol" pitchFamily="18" charset="2"/>
              </a:rPr>
              <a:t>mmg</a:t>
            </a:r>
            <a:r>
              <a:rPr lang="en-US" sz="1800" b="1" dirty="0" smtClean="0">
                <a:solidFill>
                  <a:srgbClr val="FFF011"/>
                </a:solidFill>
                <a:latin typeface="Symbol" pitchFamily="18" charset="2"/>
              </a:rPr>
              <a:t>) </a:t>
            </a:r>
            <a:r>
              <a:rPr lang="en-US" sz="1800" b="1" dirty="0" smtClean="0"/>
              <a:t>Distribution</a:t>
            </a:r>
            <a:endParaRPr lang="en-US" sz="1800" b="1" dirty="0"/>
          </a:p>
        </p:txBody>
      </p:sp>
      <p:sp>
        <p:nvSpPr>
          <p:cNvPr id="12" name="Rectangle 11"/>
          <p:cNvSpPr/>
          <p:nvPr/>
        </p:nvSpPr>
        <p:spPr>
          <a:xfrm>
            <a:off x="4704824" y="1279290"/>
            <a:ext cx="4580943" cy="368757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tIns="0" rIns="0" bIns="0">
            <a:noAutofit/>
          </a:bodyPr>
          <a:lstStyle/>
          <a:p>
            <a:r>
              <a:rPr lang="en-US" sz="1800" b="1" dirty="0" smtClean="0"/>
              <a:t>95% CL Limit on </a:t>
            </a:r>
            <a:r>
              <a:rPr lang="en-US" b="1" dirty="0" smtClean="0">
                <a:solidFill>
                  <a:srgbClr val="FFEB2D"/>
                </a:solidFill>
                <a:latin typeface="Symbol" pitchFamily="18" charset="2"/>
              </a:rPr>
              <a:t>s/</a:t>
            </a:r>
            <a:r>
              <a:rPr lang="en-US" b="1" dirty="0" err="1" smtClean="0">
                <a:solidFill>
                  <a:srgbClr val="FFEB2D"/>
                </a:solidFill>
                <a:latin typeface="Symbol" pitchFamily="18" charset="2"/>
              </a:rPr>
              <a:t>s</a:t>
            </a:r>
            <a:r>
              <a:rPr lang="en-US" sz="1800" b="1" baseline="-20000" dirty="0" err="1" smtClean="0">
                <a:solidFill>
                  <a:srgbClr val="FFEB2D"/>
                </a:solidFill>
              </a:rPr>
              <a:t>SM</a:t>
            </a:r>
            <a:r>
              <a:rPr lang="en-US" sz="1800" b="1" dirty="0" smtClean="0">
                <a:solidFill>
                  <a:srgbClr val="FFEB2D"/>
                </a:solidFill>
              </a:rPr>
              <a:t> </a:t>
            </a:r>
            <a:r>
              <a:rPr lang="en-US" sz="1800" b="1" dirty="0" err="1" smtClean="0">
                <a:solidFill>
                  <a:srgbClr val="FFEB2D"/>
                </a:solidFill>
              </a:rPr>
              <a:t>vs</a:t>
            </a:r>
            <a:r>
              <a:rPr lang="en-US" sz="1800" b="1" dirty="0" smtClean="0">
                <a:solidFill>
                  <a:srgbClr val="FFEB2D"/>
                </a:solidFill>
              </a:rPr>
              <a:t> M</a:t>
            </a:r>
            <a:r>
              <a:rPr lang="en-US" sz="1800" b="1" baseline="-20000" dirty="0" smtClean="0">
                <a:solidFill>
                  <a:srgbClr val="FFEB2D"/>
                </a:solidFill>
              </a:rPr>
              <a:t>H </a:t>
            </a:r>
            <a:endParaRPr lang="en-US" sz="1800" b="1" baseline="-20000" dirty="0">
              <a:solidFill>
                <a:srgbClr val="FFEB2D"/>
              </a:solidFill>
            </a:endParaRPr>
          </a:p>
        </p:txBody>
      </p:sp>
      <p:pic>
        <p:nvPicPr>
          <p:cNvPr id="6749187" name="Picture 3"/>
          <p:cNvPicPr>
            <a:picLocks noChangeAspect="1" noChangeArrowheads="1"/>
          </p:cNvPicPr>
          <p:nvPr/>
        </p:nvPicPr>
        <p:blipFill>
          <a:blip r:embed="rId4" cstate="print">
            <a:lum bright="-13000" contrast="28000"/>
          </a:blip>
          <a:srcRect/>
          <a:stretch>
            <a:fillRect/>
          </a:stretch>
        </p:blipFill>
        <p:spPr bwMode="auto">
          <a:xfrm>
            <a:off x="4714941" y="1667117"/>
            <a:ext cx="4586714" cy="4014776"/>
          </a:xfrm>
          <a:prstGeom prst="rect">
            <a:avLst/>
          </a:prstGeom>
          <a:noFill/>
          <a:ln w="25400">
            <a:solidFill>
              <a:srgbClr val="A8FAF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3"/>
          <p:cNvSpPr>
            <a:spLocks noGrp="1"/>
          </p:cNvSpPr>
          <p:nvPr>
            <p:ph sz="half" idx="2"/>
          </p:nvPr>
        </p:nvSpPr>
        <p:spPr>
          <a:xfrm>
            <a:off x="3015443" y="1305370"/>
            <a:ext cx="6702421" cy="2118899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rIns="0"/>
          <a:lstStyle/>
          <a:p>
            <a:pPr marL="174625" indent="-174625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 smtClean="0">
                <a:solidFill>
                  <a:srgbClr val="FFCE32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Signal characteristics </a:t>
            </a:r>
            <a:endParaRPr lang="en-US" sz="2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7663" lvl="1" indent="-228600"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2 opposite sign, isolated leptons</a:t>
            </a:r>
          </a:p>
          <a:p>
            <a:pPr marL="347663" lvl="1" indent="-228600"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Significant </a:t>
            </a:r>
            <a:r>
              <a:rPr lang="en-US" sz="20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000" b="1" baseline="-25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500" b="1" baseline="24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Miss</a:t>
            </a:r>
            <a:r>
              <a:rPr lang="en-US" sz="2000" b="1" baseline="-25000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  <a:sym typeface="Wingdings 3"/>
              </a:rPr>
              <a:t></a:t>
            </a: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No Mass Peak</a:t>
            </a:r>
            <a:endParaRPr lang="en-US" sz="2000" b="1" baseline="-25000" dirty="0" smtClean="0">
              <a:solidFill>
                <a:srgbClr val="FFF011"/>
              </a:solidFill>
              <a:latin typeface="Arial" pitchFamily="34" charset="0"/>
              <a:cs typeface="Arial" pitchFamily="34" charset="0"/>
            </a:endParaRPr>
          </a:p>
          <a:p>
            <a:pPr marL="347663" lvl="1" indent="-228600"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Smaller ΔΦ </a:t>
            </a:r>
            <a:r>
              <a:rPr lang="en-US" sz="2200" b="1" i="1" dirty="0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b="1" i="1" dirty="0" err="1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b="1" i="1" baseline="30000" dirty="0" err="1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i="1" dirty="0" err="1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b="1" i="1" baseline="30000" dirty="0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) and hence </a:t>
            </a:r>
            <a:r>
              <a:rPr lang="en-US" sz="22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1" i="1" baseline="-20000" dirty="0" err="1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US" sz="2200" b="1" i="1" baseline="-20000" dirty="0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200" b="1" i="1" baseline="-20000" dirty="0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for low M</a:t>
            </a:r>
            <a:r>
              <a:rPr lang="en-US" sz="2200" b="1" baseline="-20000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22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Higgs is a scalar </a:t>
            </a:r>
            <a:r>
              <a:rPr lang="en-US" sz="2000" b="1" dirty="0" smtClean="0">
                <a:solidFill>
                  <a:srgbClr val="FFE311"/>
                </a:solidFill>
                <a:latin typeface="Arial" pitchFamily="34" charset="0"/>
                <a:cs typeface="Arial" pitchFamily="34" charset="0"/>
                <a:sym typeface="Wingdings"/>
              </a:rPr>
              <a:t/>
            </a:r>
            <a:br>
              <a:rPr lang="en-US" sz="2000" b="1" dirty="0" smtClean="0">
                <a:solidFill>
                  <a:srgbClr val="FFE311"/>
                </a:solidFill>
                <a:latin typeface="Arial" pitchFamily="34" charset="0"/>
                <a:cs typeface="Arial" pitchFamily="34" charset="0"/>
                <a:sym typeface="Wingdings"/>
              </a:rPr>
            </a:br>
            <a:endParaRPr lang="en-US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914400" y="16827"/>
            <a:ext cx="6208776" cy="1023303"/>
          </a:xfrm>
        </p:spPr>
        <p:txBody>
          <a:bodyPr lIns="0" rIns="0"/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FFEB11"/>
                </a:solidFill>
                <a:latin typeface="Arial" pitchFamily="34" charset="0"/>
              </a:rPr>
              <a:t>H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WW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2</a:t>
            </a:r>
            <a:r>
              <a:rPr lang="en-US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EB11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(</a:t>
            </a:r>
            <a:r>
              <a:rPr lang="en-US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= e,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)</a:t>
            </a:r>
            <a:br>
              <a:rPr lang="en-US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</a:br>
            <a:r>
              <a:rPr lang="en-US" sz="2600" i="1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High Sensitivity, Low Resolution</a:t>
            </a:r>
            <a:endParaRPr lang="en-US" sz="2600" i="1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9245600" y="6498653"/>
            <a:ext cx="660400" cy="385048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spcAft>
                <a:spcPts val="600"/>
              </a:spcAft>
            </a:pPr>
            <a:fld id="{75A9818F-3219-F04F-9A95-6DA98015B5BA}" type="slidenum">
              <a:rPr lang="en-US" smtClean="0">
                <a:solidFill>
                  <a:srgbClr val="000000"/>
                </a:solidFill>
              </a:rPr>
              <a:pPr>
                <a:spcAft>
                  <a:spcPts val="600"/>
                </a:spcAft>
              </a:pPr>
              <a:t>33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4" name="Picture 13" descr="0016-rho-phi-HWW2l2n.png"/>
          <p:cNvPicPr>
            <a:picLocks noChangeAspect="1"/>
          </p:cNvPicPr>
          <p:nvPr/>
        </p:nvPicPr>
        <p:blipFill>
          <a:blip r:embed="rId2" cstate="print">
            <a:lum bright="-11000" contrast="21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690" b="5058"/>
          <a:stretch>
            <a:fillRect/>
          </a:stretch>
        </p:blipFill>
        <p:spPr>
          <a:xfrm>
            <a:off x="171832" y="1324980"/>
            <a:ext cx="2785779" cy="2586619"/>
          </a:xfrm>
          <a:prstGeom prst="rect">
            <a:avLst/>
          </a:prstGeom>
          <a:ln w="25400">
            <a:solidFill>
              <a:srgbClr val="FFCC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45471" y="1250393"/>
            <a:ext cx="1170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6C"/>
                </a:solidFill>
              </a:rPr>
              <a:t>μ P</a:t>
            </a:r>
            <a:r>
              <a:rPr lang="en-US" sz="1600" b="1" baseline="-25000" dirty="0" smtClean="0">
                <a:solidFill>
                  <a:srgbClr val="00006C"/>
                </a:solidFill>
              </a:rPr>
              <a:t>T</a:t>
            </a:r>
            <a:endParaRPr lang="en-US" sz="1600" b="1" dirty="0">
              <a:solidFill>
                <a:srgbClr val="00006C"/>
              </a:solidFill>
            </a:endParaRPr>
          </a:p>
          <a:p>
            <a:r>
              <a:rPr lang="en-US" sz="1600" b="1" dirty="0" smtClean="0">
                <a:solidFill>
                  <a:srgbClr val="00006C"/>
                </a:solidFill>
              </a:rPr>
              <a:t>32 GeV</a:t>
            </a:r>
            <a:endParaRPr lang="en-US" sz="1600" b="1" baseline="-25000" dirty="0">
              <a:solidFill>
                <a:srgbClr val="00006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09670" y="1530280"/>
            <a:ext cx="1077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6C"/>
                </a:solidFill>
              </a:rPr>
              <a:t>e</a:t>
            </a:r>
            <a:r>
              <a:rPr lang="en-US" sz="1600" b="1" dirty="0" smtClean="0">
                <a:solidFill>
                  <a:srgbClr val="00006C"/>
                </a:solidFill>
              </a:rPr>
              <a:t> P</a:t>
            </a:r>
            <a:r>
              <a:rPr lang="en-US" sz="1600" b="1" baseline="-25000" dirty="0" smtClean="0">
                <a:solidFill>
                  <a:srgbClr val="00006C"/>
                </a:solidFill>
              </a:rPr>
              <a:t>T</a:t>
            </a:r>
            <a:endParaRPr lang="en-US" sz="1600" b="1" dirty="0">
              <a:solidFill>
                <a:srgbClr val="00006C"/>
              </a:solidFill>
            </a:endParaRPr>
          </a:p>
          <a:p>
            <a:r>
              <a:rPr lang="en-US" sz="1600" b="1" dirty="0" smtClean="0">
                <a:solidFill>
                  <a:srgbClr val="00006C"/>
                </a:solidFill>
              </a:rPr>
              <a:t>34 GeV</a:t>
            </a:r>
            <a:endParaRPr lang="en-US" sz="1600" b="1" baseline="-25000" dirty="0">
              <a:solidFill>
                <a:srgbClr val="00006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63485" y="2219989"/>
            <a:ext cx="1278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6C"/>
                </a:solidFill>
              </a:rPr>
              <a:t>ME</a:t>
            </a:r>
            <a:r>
              <a:rPr lang="en-US" sz="1600" b="1" baseline="-25000" dirty="0" smtClean="0">
                <a:solidFill>
                  <a:srgbClr val="00006C"/>
                </a:solidFill>
              </a:rPr>
              <a:t>T</a:t>
            </a:r>
            <a:endParaRPr lang="en-US" sz="1600" b="1" dirty="0">
              <a:solidFill>
                <a:srgbClr val="00006C"/>
              </a:solidFill>
            </a:endParaRPr>
          </a:p>
          <a:p>
            <a:r>
              <a:rPr lang="en-US" sz="1600" b="1" dirty="0" smtClean="0">
                <a:solidFill>
                  <a:srgbClr val="00006C"/>
                </a:solidFill>
              </a:rPr>
              <a:t>47 GeV</a:t>
            </a:r>
            <a:endParaRPr lang="en-US" sz="1600" b="1" baseline="-25000" dirty="0">
              <a:solidFill>
                <a:srgbClr val="00006C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2128953">
            <a:off x="789770" y="1955152"/>
            <a:ext cx="6378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6C"/>
                </a:solidFill>
              </a:rPr>
              <a:t>ΔΦ</a:t>
            </a:r>
          </a:p>
        </p:txBody>
      </p:sp>
      <p:pic>
        <p:nvPicPr>
          <p:cNvPr id="29" name="Picture 28" descr="EMu_191247_398701455_plain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60" t="33576" r="29575" b="2143"/>
          <a:stretch/>
        </p:blipFill>
        <p:spPr>
          <a:xfrm>
            <a:off x="179462" y="4288473"/>
            <a:ext cx="2828658" cy="2074490"/>
          </a:xfrm>
          <a:prstGeom prst="rect">
            <a:avLst/>
          </a:prstGeom>
        </p:spPr>
      </p:pic>
      <p:sp>
        <p:nvSpPr>
          <p:cNvPr id="36" name="Content Placeholder 3"/>
          <p:cNvSpPr>
            <a:spLocks noGrp="1"/>
          </p:cNvSpPr>
          <p:nvPr>
            <p:ph sz="half" idx="2"/>
          </p:nvPr>
        </p:nvSpPr>
        <p:spPr>
          <a:xfrm>
            <a:off x="2996526" y="3364447"/>
            <a:ext cx="6711117" cy="2011681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rIns="0"/>
          <a:lstStyle/>
          <a:p>
            <a:pPr marL="174625" indent="-174625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2200" b="1" dirty="0" smtClean="0">
                <a:solidFill>
                  <a:srgbClr val="FFCE32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nalysis Strategies</a:t>
            </a:r>
          </a:p>
          <a:p>
            <a:pPr marL="398463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Cuts Analysis (M</a:t>
            </a:r>
            <a:r>
              <a:rPr lang="en-US" sz="2000" b="1" baseline="-200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H</a:t>
            </a:r>
            <a:r>
              <a:rPr lang="en-US" sz="20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 Dependent) + 2D Shape Analysis</a:t>
            </a:r>
          </a:p>
          <a:p>
            <a:pPr marL="398463" lvl="1" indent="-223838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i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Separate categories with different S/B to optimize</a:t>
            </a:r>
            <a:br>
              <a:rPr lang="en-US" sz="2000" b="1" i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</a:br>
            <a:r>
              <a:rPr lang="en-US" sz="2000" b="1" i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  </a:t>
            </a:r>
            <a:r>
              <a:rPr lang="en-US" sz="20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(1) by lepton flavor; 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e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</a:t>
            </a:r>
            <a:r>
              <a:rPr lang="en-US" sz="2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 (</a:t>
            </a:r>
            <a:r>
              <a:rPr lang="en-US" sz="20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DF) events are purest</a:t>
            </a:r>
          </a:p>
          <a:p>
            <a:pPr marL="398463" lvl="1" indent="-223838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FFE311"/>
              </a:buClr>
              <a:buSzPct val="88000"/>
              <a:buNone/>
            </a:pPr>
            <a:r>
              <a:rPr lang="en-US" sz="20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     (2) by 0, 1, 2 Particle-Flow Jets (VBF), </a:t>
            </a:r>
            <a:r>
              <a:rPr lang="en-US" sz="20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000" b="1" baseline="-250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0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 &gt; 30 </a:t>
            </a:r>
            <a:r>
              <a:rPr lang="en-US" sz="2000" b="1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GeV</a:t>
            </a:r>
            <a:endParaRPr lang="en-US" sz="2000" b="1" dirty="0" smtClean="0">
              <a:solidFill>
                <a:srgbClr val="FFEB11"/>
              </a:solidFill>
              <a:latin typeface="Arial" pitchFamily="34" charset="0"/>
              <a:cs typeface="Arial" pitchFamily="34" charset="0"/>
              <a:sym typeface="Wingdings"/>
            </a:endParaRPr>
          </a:p>
          <a:p>
            <a:pPr marL="398463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No b-jets and no isolated 3</a:t>
            </a:r>
            <a:r>
              <a:rPr lang="en-US" sz="2000" b="1" baseline="30000" dirty="0" smtClean="0">
                <a:latin typeface="Arial" pitchFamily="34" charset="0"/>
                <a:cs typeface="Arial" pitchFamily="34" charset="0"/>
              </a:rPr>
              <a:t>rd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lepton [suppress WZ]</a:t>
            </a:r>
            <a:endParaRPr lang="en-US" sz="2000" b="1" dirty="0" smtClean="0">
              <a:cs typeface="Arial" pitchFamily="34" charset="0"/>
            </a:endParaRPr>
          </a:p>
        </p:txBody>
      </p:sp>
      <p:sp>
        <p:nvSpPr>
          <p:cNvPr id="19" name="Content Placeholder 3"/>
          <p:cNvSpPr>
            <a:spLocks noGrp="1"/>
          </p:cNvSpPr>
          <p:nvPr>
            <p:ph sz="half" idx="2"/>
          </p:nvPr>
        </p:nvSpPr>
        <p:spPr>
          <a:xfrm>
            <a:off x="152400" y="3928533"/>
            <a:ext cx="2817823" cy="351206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tIns="0" rIns="0"/>
          <a:lstStyle/>
          <a:p>
            <a:pPr marL="0" indent="0"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2000" b="1" dirty="0" smtClean="0">
                <a:solidFill>
                  <a:srgbClr val="FFCE3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0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epton</a:t>
            </a:r>
            <a:r>
              <a:rPr lang="en-US" sz="18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 P</a:t>
            </a:r>
            <a:r>
              <a:rPr lang="en-US" sz="1800" baseline="-250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18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 &gt; 20, 10 </a:t>
            </a:r>
            <a:r>
              <a:rPr lang="en-US" sz="1800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  <a:sym typeface="Wingdings"/>
              </a:rPr>
              <a:t>GeV</a:t>
            </a:r>
            <a:endParaRPr lang="en-US" sz="1800" b="1" dirty="0" smtClean="0">
              <a:solidFill>
                <a:srgbClr val="FFEB1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182" y="219487"/>
            <a:ext cx="685769" cy="68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ontent Placeholder 3"/>
          <p:cNvSpPr>
            <a:spLocks noGrp="1"/>
          </p:cNvSpPr>
          <p:nvPr>
            <p:ph sz="half" idx="2"/>
          </p:nvPr>
        </p:nvSpPr>
        <p:spPr>
          <a:xfrm>
            <a:off x="179961" y="6270431"/>
            <a:ext cx="2796569" cy="504089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tIns="0" rIns="0"/>
          <a:lstStyle/>
          <a:p>
            <a:pPr marL="0" indent="0" algn="ctr"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Main Backgrounds</a:t>
            </a:r>
            <a:b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W+Jets</a:t>
            </a:r>
            <a:r>
              <a:rPr lang="en-US" sz="16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err="1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Drell</a:t>
            </a:r>
            <a:r>
              <a:rPr lang="en-US" sz="1600" dirty="0" smtClean="0">
                <a:solidFill>
                  <a:srgbClr val="FFEB11"/>
                </a:solidFill>
                <a:latin typeface="Arial" pitchFamily="34" charset="0"/>
                <a:cs typeface="Arial" pitchFamily="34" charset="0"/>
              </a:rPr>
              <a:t> Yan, Top, WW</a:t>
            </a:r>
            <a:endParaRPr lang="en-US" sz="1600" b="1" dirty="0" smtClean="0">
              <a:solidFill>
                <a:srgbClr val="FFEB1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05854" y="968593"/>
            <a:ext cx="5939521" cy="338554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CMS HIG-13-003; http://cds.cern.ch/record/1523673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20467" y="84666"/>
            <a:ext cx="2586263" cy="1219199"/>
          </a:xfrm>
          <a:prstGeom prst="rect">
            <a:avLst/>
          </a:prstGeom>
          <a:ln w="28575">
            <a:solidFill>
              <a:srgbClr val="FFCC0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lum bright="-12000" contrast="26000"/>
          </a:blip>
          <a:srcRect l="3577" t="6649" r="3577" b="8548"/>
          <a:stretch>
            <a:fillRect/>
          </a:stretch>
        </p:blipFill>
        <p:spPr>
          <a:xfrm>
            <a:off x="7605285" y="1392964"/>
            <a:ext cx="2072046" cy="1943019"/>
          </a:xfrm>
          <a:prstGeom prst="rect">
            <a:avLst/>
          </a:prstGeom>
          <a:ln w="19050">
            <a:solidFill>
              <a:srgbClr val="81FFF9"/>
            </a:solidFill>
          </a:ln>
        </p:spPr>
      </p:pic>
      <p:sp>
        <p:nvSpPr>
          <p:cNvPr id="26" name="Content Placeholder 3"/>
          <p:cNvSpPr>
            <a:spLocks noGrp="1"/>
          </p:cNvSpPr>
          <p:nvPr>
            <p:ph sz="half" idx="2"/>
          </p:nvPr>
        </p:nvSpPr>
        <p:spPr>
          <a:xfrm>
            <a:off x="2991271" y="5374939"/>
            <a:ext cx="6711117" cy="1414694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rIns="0"/>
          <a:lstStyle/>
          <a:p>
            <a:pPr marL="174625" indent="-174625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2200" b="1" dirty="0" smtClean="0">
                <a:solidFill>
                  <a:srgbClr val="FFCE32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nalysis Improvements</a:t>
            </a:r>
            <a:endParaRPr lang="en-US" sz="2000" b="1" dirty="0" smtClean="0">
              <a:solidFill>
                <a:srgbClr val="FFEB11"/>
              </a:solidFill>
              <a:latin typeface="Arial" pitchFamily="34" charset="0"/>
              <a:cs typeface="Arial" pitchFamily="34" charset="0"/>
              <a:sym typeface="Wingdings"/>
            </a:endParaRPr>
          </a:p>
          <a:p>
            <a:pPr marL="398463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New Lepton Selection, </a:t>
            </a: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extending the </a:t>
            </a:r>
            <a:r>
              <a:rPr lang="en-US" sz="20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000" b="1" baseline="-25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000" b="1" baseline="-25000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Range</a:t>
            </a:r>
          </a:p>
          <a:p>
            <a:pPr marL="398463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New electron E Determination,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with MV regression </a:t>
            </a:r>
          </a:p>
          <a:p>
            <a:pPr marL="398463" lvl="1" indent="-223838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M (126) </a:t>
            </a:r>
            <a:r>
              <a:rPr lang="en-US" sz="20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Resol’n</a:t>
            </a: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improved: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2.7 (3.8) to </a:t>
            </a:r>
            <a:r>
              <a:rPr lang="en-US" sz="20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2.0 (3.0) </a:t>
            </a:r>
            <a:r>
              <a:rPr lang="en-US" sz="2000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GeV</a:t>
            </a:r>
            <a:endParaRPr lang="en-US" sz="2000" b="1" dirty="0" smtClean="0">
              <a:solidFill>
                <a:srgbClr val="FFF011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9372600" y="6477000"/>
            <a:ext cx="400050" cy="304800"/>
          </a:xfrm>
        </p:spPr>
        <p:txBody>
          <a:bodyPr/>
          <a:lstStyle/>
          <a:p>
            <a:pPr>
              <a:defRPr/>
            </a:pPr>
            <a:fld id="{940C72C6-FBCD-47EB-901A-D1CCB7D20B93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77850" y="225435"/>
            <a:ext cx="81089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3200" dirty="0" smtClean="0">
                <a:solidFill>
                  <a:srgbClr val="FFEB08"/>
                </a:solidFill>
              </a:rPr>
              <a:t>   H </a:t>
            </a:r>
            <a:r>
              <a:rPr lang="en-US" sz="3200" dirty="0" smtClean="0">
                <a:solidFill>
                  <a:srgbClr val="FFEB08"/>
                </a:solidFill>
                <a:sym typeface="Wingdings 3"/>
              </a:rPr>
              <a:t> WW</a:t>
            </a:r>
            <a:r>
              <a:rPr lang="en-US" sz="3200" dirty="0" smtClean="0">
                <a:solidFill>
                  <a:srgbClr val="FFEB08"/>
                </a:solidFill>
              </a:rPr>
              <a:t> Cut-and-Count: Cut Evolution</a:t>
            </a:r>
            <a:endParaRPr lang="en-US" sz="3200" dirty="0">
              <a:solidFill>
                <a:srgbClr val="FFEB08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238513" y="1299990"/>
            <a:ext cx="5428013" cy="5332238"/>
          </a:xfrm>
          <a:solidFill>
            <a:srgbClr val="000054"/>
          </a:solidFill>
          <a:ln w="254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lIns="0" rIns="0"/>
          <a:lstStyle/>
          <a:p>
            <a:pPr marL="341313" indent="-112713" algn="ctr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500" dirty="0" smtClean="0">
                <a:solidFill>
                  <a:srgbClr val="FAE460"/>
                </a:solidFill>
                <a:sym typeface="Wingdings"/>
              </a:rPr>
              <a:t> </a:t>
            </a:r>
            <a:r>
              <a:rPr lang="en-US" sz="20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/>
              </a:rPr>
              <a:t>Major </a:t>
            </a:r>
            <a:r>
              <a:rPr lang="en-US" sz="20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/>
              </a:rPr>
              <a:t>R</a:t>
            </a:r>
            <a:r>
              <a:rPr lang="en-US" sz="20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/>
              </a:rPr>
              <a:t>equirements</a:t>
            </a:r>
          </a:p>
          <a:p>
            <a:pPr marL="231775" indent="-12065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Lepton P</a:t>
            </a:r>
            <a:r>
              <a:rPr lang="en-US" sz="2000" b="1" baseline="-25000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T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 &gt; 10, 20 </a:t>
            </a:r>
            <a:r>
              <a:rPr lang="en-US" sz="2000" b="1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GeV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, </a:t>
            </a:r>
            <a:r>
              <a:rPr lang="en-US" sz="19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tight ID &amp; Isolation </a:t>
            </a:r>
          </a:p>
          <a:p>
            <a:pPr marL="512763" lvl="1" indent="-17145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Wingdings" pitchFamily="2" charset="2"/>
              <a:buChar char="§"/>
            </a:pP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  <a:t>Removes QCD, </a:t>
            </a:r>
            <a:r>
              <a:rPr lang="en-US" sz="1900" b="1" dirty="0" err="1" smtClean="0">
                <a:latin typeface="Arial" pitchFamily="34" charset="0"/>
                <a:cs typeface="Arial" pitchFamily="34" charset="0"/>
                <a:sym typeface="Wingdings"/>
              </a:rPr>
              <a:t>W+jets</a:t>
            </a:r>
            <a: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  <a:t> contamination: </a:t>
            </a:r>
            <a:b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</a:br>
            <a: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  <a:t>  Leaves </a:t>
            </a:r>
            <a:r>
              <a:rPr lang="en-US" sz="1900" b="1" dirty="0" err="1" smtClean="0">
                <a:latin typeface="Arial" pitchFamily="34" charset="0"/>
                <a:cs typeface="Arial" pitchFamily="34" charset="0"/>
                <a:sym typeface="Wingdings"/>
              </a:rPr>
              <a:t>Drell</a:t>
            </a:r>
            <a: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  <a:t>-Yan-dominated sample</a:t>
            </a:r>
          </a:p>
          <a:p>
            <a:pPr marL="231775" indent="-12065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Missing E</a:t>
            </a:r>
            <a:r>
              <a:rPr lang="en-US" sz="2000" b="1" baseline="-25000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T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 Discrimination; Veto Z </a:t>
            </a:r>
            <a:r>
              <a:rPr lang="en-US" sz="2000" b="1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μμ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, </a:t>
            </a:r>
            <a:r>
              <a:rPr lang="en-US" sz="2000" b="1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ee</a:t>
            </a:r>
            <a:endParaRPr lang="en-US" sz="2000" b="1" dirty="0" smtClean="0">
              <a:solidFill>
                <a:srgbClr val="FFEB08"/>
              </a:solidFill>
              <a:latin typeface="Arial" pitchFamily="34" charset="0"/>
              <a:cs typeface="Arial" pitchFamily="34" charset="0"/>
              <a:sym typeface="Wingdings"/>
            </a:endParaRPr>
          </a:p>
          <a:p>
            <a:pPr marL="512763" lvl="1" indent="-17145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SzPct val="90000"/>
              <a:buFont typeface="Wingdings" pitchFamily="2" charset="2"/>
              <a:buChar char="§"/>
            </a:pP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  <a:t>Removes </a:t>
            </a:r>
            <a:r>
              <a:rPr lang="en-US" sz="1900" b="1" dirty="0" err="1" smtClean="0">
                <a:latin typeface="Arial" pitchFamily="34" charset="0"/>
                <a:cs typeface="Arial" pitchFamily="34" charset="0"/>
                <a:sym typeface="Wingdings"/>
              </a:rPr>
              <a:t>Drell</a:t>
            </a:r>
            <a: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  <a:t>-Yan contamination:</a:t>
            </a:r>
            <a:b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</a:br>
            <a: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  <a:t>  Leaves a WW &amp; top dominated sample</a:t>
            </a:r>
          </a:p>
          <a:p>
            <a:pPr marL="231775" indent="-12065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Classification by </a:t>
            </a:r>
            <a:r>
              <a:rPr lang="en-US" sz="2000" b="1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N</a:t>
            </a:r>
            <a:r>
              <a:rPr lang="en-US" sz="2400" baseline="-25000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J</a:t>
            </a:r>
            <a:r>
              <a:rPr lang="en-US" sz="2400" b="1" baseline="-25000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ets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 (P</a:t>
            </a:r>
            <a:r>
              <a:rPr lang="en-US" sz="2000" b="1" baseline="-25000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T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 &gt; 30 </a:t>
            </a:r>
            <a:r>
              <a:rPr lang="en-US" sz="2000" b="1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GeV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), </a:t>
            </a:r>
            <a:b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</a:b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  soft lepton &amp; b-jet veto [“top tag”]</a:t>
            </a:r>
          </a:p>
          <a:p>
            <a:pPr marL="512763" lvl="1" indent="-17145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SzPct val="90000"/>
              <a:buFont typeface="Wingdings" pitchFamily="2" charset="2"/>
              <a:buChar char="§"/>
            </a:pP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  <a:t>Removes Top contamination: </a:t>
            </a:r>
            <a:b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</a:br>
            <a:r>
              <a:rPr lang="en-US" sz="1900" b="1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1900" b="1" dirty="0" smtClean="0">
                <a:solidFill>
                  <a:srgbClr val="FFE800"/>
                </a:solidFill>
                <a:latin typeface="Arial" pitchFamily="34" charset="0"/>
                <a:cs typeface="Arial" pitchFamily="34" charset="0"/>
                <a:sym typeface="Wingdings"/>
              </a:rPr>
              <a:t>Leaves a WW dominated sample</a:t>
            </a:r>
          </a:p>
          <a:p>
            <a:pPr marL="231775" indent="-12065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Kinematic </a:t>
            </a:r>
            <a:r>
              <a:rPr lang="en-US" sz="2000" b="1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discriminants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: </a:t>
            </a:r>
            <a:b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</a:b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2000" b="1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M</a:t>
            </a:r>
            <a:r>
              <a:rPr lang="en-US" sz="2000" b="1" baseline="-25000" dirty="0" err="1" smtClean="0">
                <a:solidFill>
                  <a:srgbClr val="FFEB08"/>
                </a:solidFill>
                <a:latin typeface="+mj-lt"/>
                <a:cs typeface="Arial" pitchFamily="34" charset="0"/>
                <a:sym typeface="Wingdings"/>
              </a:rPr>
              <a:t>ll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, </a:t>
            </a:r>
            <a:r>
              <a:rPr lang="en-US" sz="2000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M</a:t>
            </a:r>
            <a:r>
              <a:rPr lang="en-US" sz="2000" baseline="-25000" dirty="0" smtClean="0">
                <a:solidFill>
                  <a:srgbClr val="FFEB08"/>
                </a:solidFill>
                <a:cs typeface="Arial" pitchFamily="34" charset="0"/>
                <a:sym typeface="Wingdings"/>
              </a:rPr>
              <a:t>T 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(WW), </a:t>
            </a:r>
            <a:r>
              <a:rPr lang="en-US" sz="2000" b="1" dirty="0" err="1" smtClean="0">
                <a:solidFill>
                  <a:srgbClr val="FFEB08"/>
                </a:solidFill>
                <a:latin typeface="Arial" pitchFamily="34" charset="0"/>
                <a:cs typeface="Arial" pitchFamily="34" charset="0"/>
              </a:rPr>
              <a:t>ΔΦ</a:t>
            </a:r>
            <a:r>
              <a:rPr lang="en-US" sz="2000" baseline="-25000" dirty="0" err="1" smtClean="0">
                <a:solidFill>
                  <a:srgbClr val="FFEB08"/>
                </a:solidFill>
                <a:cs typeface="Arial" pitchFamily="34" charset="0"/>
                <a:sym typeface="Wingdings"/>
              </a:rPr>
              <a:t>ll</a:t>
            </a:r>
            <a:endParaRPr lang="en-US" sz="2000" b="1" dirty="0" smtClean="0">
              <a:solidFill>
                <a:srgbClr val="FFEB08"/>
              </a:solidFill>
              <a:latin typeface="Arial" pitchFamily="34" charset="0"/>
              <a:cs typeface="Arial" pitchFamily="34" charset="0"/>
            </a:endParaRPr>
          </a:p>
          <a:p>
            <a:pPr marL="512763" lvl="1" indent="-17145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Clr>
                <a:srgbClr val="00FFFF"/>
              </a:buClr>
              <a:buSzPct val="90000"/>
              <a:buFont typeface="Wingdings" pitchFamily="2" charset="2"/>
              <a:buChar char="§"/>
            </a:pPr>
            <a:r>
              <a:rPr lang="en-US" sz="2000" b="1" dirty="0" smtClean="0">
                <a:latin typeface="Arial" pitchFamily="34" charset="0"/>
                <a:cs typeface="Arial" pitchFamily="34" charset="0"/>
                <a:sym typeface="Wingdings"/>
              </a:rPr>
              <a:t> Mitigate pp  WW background</a:t>
            </a:r>
          </a:p>
          <a:p>
            <a:pPr marL="231775" indent="-12065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M</a:t>
            </a:r>
            <a:r>
              <a:rPr lang="en-US" sz="2000" b="1" baseline="-25000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H </a:t>
            </a:r>
            <a:r>
              <a:rPr lang="en-US" sz="2000" b="1" dirty="0" smtClean="0">
                <a:solidFill>
                  <a:srgbClr val="FFEB08"/>
                </a:solidFill>
                <a:latin typeface="Arial" pitchFamily="34" charset="0"/>
                <a:cs typeface="Arial" pitchFamily="34" charset="0"/>
                <a:sym typeface="Wingdings"/>
              </a:rPr>
              <a:t>– dependent cut optimization:</a:t>
            </a:r>
          </a:p>
          <a:p>
            <a:pPr marL="231775" indent="109538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/>
              </a:rPr>
              <a:t>Leaves a </a:t>
            </a:r>
            <a:r>
              <a:rPr lang="en-US" sz="2000" b="1" dirty="0" err="1" smtClean="0">
                <a:solidFill>
                  <a:srgbClr val="93FFFF"/>
                </a:solidFill>
                <a:latin typeface="Arial" pitchFamily="34" charset="0"/>
                <a:cs typeface="Arial" pitchFamily="34" charset="0"/>
                <a:sym typeface="Wingdings"/>
              </a:rPr>
              <a:t>WW+Higgs</a:t>
            </a:r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/>
              </a:rPr>
              <a:t> dominated sample;</a:t>
            </a:r>
            <a:b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/>
              </a:rPr>
            </a:br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/>
              </a:rPr>
              <a:t>   an excess is visible  </a:t>
            </a:r>
            <a:r>
              <a:rPr lang="en-US" sz="2000" b="1" dirty="0" smtClean="0">
                <a:solidFill>
                  <a:srgbClr val="81FFF9"/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endParaRPr lang="en-US" sz="2000" dirty="0" smtClean="0">
              <a:solidFill>
                <a:srgbClr val="81FFF9"/>
              </a:solidFill>
              <a:sym typeface="Wingding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806142"/>
            <a:ext cx="8229600" cy="457200"/>
          </a:xfrm>
          <a:prstGeom prst="rect">
            <a:avLst/>
          </a:prstGeom>
          <a:solidFill>
            <a:srgbClr val="000066"/>
          </a:solidFill>
          <a:ln w="22225">
            <a:solidFill>
              <a:srgbClr val="FFEA31"/>
            </a:solidFill>
          </a:ln>
        </p:spPr>
        <p:txBody>
          <a:bodyPr wrap="square" lIns="0" tIns="9144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100" b="1" dirty="0" smtClean="0">
                <a:solidFill>
                  <a:srgbClr val="FFEB08"/>
                </a:solidFill>
                <a:latin typeface="Arial"/>
              </a:rPr>
              <a:t>Cut-by-cut:</a:t>
            </a:r>
            <a:r>
              <a:rPr lang="en-US" sz="2100" b="1" dirty="0" smtClean="0">
                <a:solidFill>
                  <a:srgbClr val="FFDE00"/>
                </a:solidFill>
                <a:latin typeface="Arial"/>
              </a:rPr>
              <a:t> </a:t>
            </a:r>
            <a:r>
              <a:rPr lang="en-US" sz="2100" b="1" dirty="0" smtClean="0">
                <a:solidFill>
                  <a:srgbClr val="FFFFFF"/>
                </a:solidFill>
                <a:latin typeface="Arial"/>
              </a:rPr>
              <a:t>at each step, background are normalized to the data</a:t>
            </a:r>
            <a:endParaRPr lang="en-US" sz="2100" b="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lum bright="-10000" contrast="26000"/>
          </a:blip>
          <a:srcRect l="7242" t="6429" b="5358"/>
          <a:stretch>
            <a:fillRect/>
          </a:stretch>
        </p:blipFill>
        <p:spPr>
          <a:xfrm>
            <a:off x="304800" y="1307484"/>
            <a:ext cx="3976744" cy="5324670"/>
          </a:xfrm>
          <a:prstGeom prst="rect">
            <a:avLst/>
          </a:prstGeom>
          <a:ln w="22225">
            <a:solidFill>
              <a:srgbClr val="00FFFF"/>
            </a:solidFill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847" y="139413"/>
            <a:ext cx="671279" cy="63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ight Arrow 10"/>
          <p:cNvSpPr/>
          <p:nvPr/>
        </p:nvSpPr>
        <p:spPr bwMode="auto">
          <a:xfrm>
            <a:off x="8702935" y="6303980"/>
            <a:ext cx="656217" cy="258184"/>
          </a:xfrm>
          <a:prstGeom prst="rightArrow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366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lum bright="-10000" contrast="26000"/>
          </a:blip>
          <a:srcRect r="242"/>
          <a:stretch>
            <a:fillRect/>
          </a:stretch>
        </p:blipFill>
        <p:spPr>
          <a:xfrm>
            <a:off x="6591564" y="1772724"/>
            <a:ext cx="3040624" cy="3755466"/>
          </a:xfrm>
          <a:prstGeom prst="rect">
            <a:avLst/>
          </a:prstGeom>
          <a:ln w="22225">
            <a:solidFill>
              <a:srgbClr val="FFEB08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lum bright="-10000" contrast="26000"/>
          </a:blip>
          <a:stretch>
            <a:fillRect/>
          </a:stretch>
        </p:blipFill>
        <p:spPr>
          <a:xfrm>
            <a:off x="3331658" y="1772724"/>
            <a:ext cx="3221542" cy="3740448"/>
          </a:xfrm>
          <a:prstGeom prst="rect">
            <a:avLst/>
          </a:prstGeom>
          <a:ln w="22225">
            <a:solidFill>
              <a:srgbClr val="FFEB08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lum bright="-10000" contrast="26000"/>
          </a:blip>
          <a:stretch>
            <a:fillRect/>
          </a:stretch>
        </p:blipFill>
        <p:spPr>
          <a:xfrm>
            <a:off x="171318" y="1785336"/>
            <a:ext cx="3124199" cy="3721526"/>
          </a:xfrm>
          <a:prstGeom prst="rect">
            <a:avLst/>
          </a:prstGeom>
          <a:ln w="22225">
            <a:solidFill>
              <a:srgbClr val="FFEB08"/>
            </a:solidFill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77850" y="225435"/>
            <a:ext cx="8502650" cy="650875"/>
          </a:xfrm>
        </p:spPr>
        <p:txBody>
          <a:bodyPr/>
          <a:lstStyle/>
          <a:p>
            <a:pPr algn="ctr"/>
            <a:r>
              <a:rPr lang="en-US" sz="3000" dirty="0" smtClean="0">
                <a:solidFill>
                  <a:srgbClr val="FFED08"/>
                </a:solidFill>
              </a:rPr>
              <a:t>H </a:t>
            </a:r>
            <a:r>
              <a:rPr lang="en-US" sz="3000" dirty="0" smtClean="0">
                <a:solidFill>
                  <a:srgbClr val="FFED08"/>
                </a:solidFill>
                <a:sym typeface="Wingdings 3"/>
              </a:rPr>
              <a:t> WW</a:t>
            </a:r>
            <a:r>
              <a:rPr lang="en-US" sz="3000" dirty="0" smtClean="0">
                <a:solidFill>
                  <a:srgbClr val="FFED08"/>
                </a:solidFill>
              </a:rPr>
              <a:t> Cut-and-Count </a:t>
            </a:r>
            <a:r>
              <a:rPr lang="en-US" sz="3000" dirty="0" smtClean="0">
                <a:solidFill>
                  <a:srgbClr val="FFEB08"/>
                </a:solidFill>
              </a:rPr>
              <a:t>Analysis: DF 0 Jet</a:t>
            </a:r>
            <a:endParaRPr lang="en-US" sz="3000" dirty="0">
              <a:solidFill>
                <a:srgbClr val="FFEB0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5360" y="769643"/>
            <a:ext cx="8289826" cy="729430"/>
          </a:xfrm>
          <a:prstGeom prst="rect">
            <a:avLst/>
          </a:prstGeom>
          <a:solidFill>
            <a:srgbClr val="000066"/>
          </a:solidFill>
          <a:ln w="22225">
            <a:solidFill>
              <a:srgbClr val="FFEA3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b="1" dirty="0">
                <a:solidFill>
                  <a:srgbClr val="FFFFFF"/>
                </a:solidFill>
                <a:latin typeface="Arial"/>
              </a:rPr>
              <a:t>Optimized Selections per mass point are applied on </a:t>
            </a:r>
            <a:br>
              <a:rPr lang="en-US" sz="2200" b="1" dirty="0">
                <a:solidFill>
                  <a:srgbClr val="FFFFFF"/>
                </a:solidFill>
                <a:latin typeface="Arial"/>
              </a:rPr>
            </a:br>
            <a:r>
              <a:rPr lang="en-US" b="1" dirty="0">
                <a:solidFill>
                  <a:srgbClr val="FFEB08"/>
                </a:solidFill>
                <a:latin typeface="Arial"/>
              </a:rPr>
              <a:t>leptons’ </a:t>
            </a:r>
            <a:r>
              <a:rPr lang="en-US" b="1" dirty="0" err="1">
                <a:solidFill>
                  <a:srgbClr val="FFEB08"/>
                </a:solidFill>
                <a:latin typeface="Arial"/>
              </a:rPr>
              <a:t>p</a:t>
            </a:r>
            <a:r>
              <a:rPr lang="en-US" b="1" baseline="-25000" dirty="0" err="1">
                <a:solidFill>
                  <a:srgbClr val="FFEB08"/>
                </a:solidFill>
                <a:latin typeface="Arial"/>
              </a:rPr>
              <a:t>T</a:t>
            </a:r>
            <a:r>
              <a:rPr lang="en-US" b="1" dirty="0">
                <a:solidFill>
                  <a:srgbClr val="FFEB08"/>
                </a:solidFill>
                <a:latin typeface="Arial"/>
              </a:rPr>
              <a:t>, </a:t>
            </a:r>
            <a:r>
              <a:rPr lang="en-US" b="1" dirty="0" err="1">
                <a:solidFill>
                  <a:srgbClr val="FFEB08"/>
                </a:solidFill>
                <a:latin typeface="Arial"/>
                <a:sym typeface="Wingdings"/>
              </a:rPr>
              <a:t>M</a:t>
            </a:r>
            <a:r>
              <a:rPr lang="en-US" b="1" baseline="-25000" dirty="0" err="1">
                <a:solidFill>
                  <a:srgbClr val="FFEB08"/>
                </a:solidFill>
                <a:latin typeface="Arial"/>
                <a:sym typeface="Wingdings"/>
              </a:rPr>
              <a:t>ll</a:t>
            </a:r>
            <a:r>
              <a:rPr lang="en-US" b="1" dirty="0">
                <a:solidFill>
                  <a:srgbClr val="FFEB08"/>
                </a:solidFill>
                <a:latin typeface="Arial"/>
                <a:sym typeface="Wingdings"/>
              </a:rPr>
              <a:t>, M</a:t>
            </a:r>
            <a:r>
              <a:rPr lang="en-US" b="1" baseline="-25000" dirty="0">
                <a:solidFill>
                  <a:srgbClr val="FFEB08"/>
                </a:solidFill>
                <a:latin typeface="Arial"/>
                <a:sym typeface="Wingdings"/>
              </a:rPr>
              <a:t>T</a:t>
            </a:r>
            <a:r>
              <a:rPr lang="en-US" baseline="-25000" dirty="0">
                <a:solidFill>
                  <a:srgbClr val="FFEB08"/>
                </a:solidFill>
                <a:latin typeface="Arial"/>
                <a:sym typeface="Wingdings"/>
              </a:rPr>
              <a:t> </a:t>
            </a:r>
            <a:r>
              <a:rPr lang="en-US" b="1" dirty="0">
                <a:solidFill>
                  <a:srgbClr val="FFEB08"/>
                </a:solidFill>
                <a:latin typeface="Arial"/>
                <a:sym typeface="Wingdings"/>
              </a:rPr>
              <a:t>(WW), </a:t>
            </a:r>
            <a:r>
              <a:rPr lang="en-US" b="1" dirty="0" err="1">
                <a:solidFill>
                  <a:srgbClr val="FFEB08"/>
                </a:solidFill>
                <a:latin typeface="Arial"/>
              </a:rPr>
              <a:t>ΔΦ</a:t>
            </a:r>
            <a:r>
              <a:rPr lang="en-US" baseline="-25000" dirty="0" err="1">
                <a:solidFill>
                  <a:srgbClr val="FFEB08"/>
                </a:solidFill>
                <a:latin typeface="Arial"/>
                <a:sym typeface="Wingdings"/>
              </a:rPr>
              <a:t>ll</a:t>
            </a:r>
            <a:r>
              <a:rPr lang="en-US" baseline="-25000" dirty="0">
                <a:solidFill>
                  <a:srgbClr val="FFEB08"/>
                </a:solidFill>
                <a:latin typeface="Arial"/>
                <a:sym typeface="Wingdings"/>
              </a:rPr>
              <a:t> </a:t>
            </a:r>
            <a:r>
              <a:rPr lang="en-US" sz="2200" b="1" dirty="0">
                <a:solidFill>
                  <a:srgbClr val="FFFFFF"/>
                </a:solidFill>
                <a:latin typeface="Arial"/>
              </a:rPr>
              <a:t>to enhance a Higgs signal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110" y="228600"/>
            <a:ext cx="825500" cy="77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251465" y="1493537"/>
            <a:ext cx="9349740" cy="383182"/>
          </a:xfrm>
          <a:prstGeom prst="rect">
            <a:avLst/>
          </a:prstGeom>
          <a:solidFill>
            <a:srgbClr val="000066"/>
          </a:solidFill>
          <a:ln w="22225">
            <a:solidFill>
              <a:srgbClr val="FFEA3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100" b="1" dirty="0">
                <a:solidFill>
                  <a:srgbClr val="FFEB08"/>
                </a:solidFill>
                <a:latin typeface="Arial"/>
              </a:rPr>
              <a:t>Final Cuts: </a:t>
            </a:r>
            <a:r>
              <a:rPr lang="en-US" sz="2100" b="1" dirty="0">
                <a:solidFill>
                  <a:srgbClr val="FFFFFF"/>
                </a:solidFill>
                <a:latin typeface="Arial"/>
              </a:rPr>
              <a:t>After backgrounds are fitted from the data in control regions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897921" y="2724329"/>
            <a:ext cx="615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00AC"/>
                </a:solidFill>
                <a:latin typeface="Arial"/>
                <a:sym typeface="Wingdings"/>
              </a:rPr>
              <a:t>M</a:t>
            </a:r>
            <a:r>
              <a:rPr lang="en-US" sz="2800" b="1" baseline="-25000" dirty="0" err="1">
                <a:solidFill>
                  <a:srgbClr val="0000AC"/>
                </a:solidFill>
                <a:latin typeface="Arial"/>
                <a:sym typeface="Wingdings"/>
              </a:rPr>
              <a:t>ll</a:t>
            </a:r>
            <a:endParaRPr lang="en-US" sz="2800" dirty="0">
              <a:solidFill>
                <a:srgbClr val="0000AC"/>
              </a:solidFill>
              <a:latin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44442" y="2831019"/>
            <a:ext cx="13411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00AC"/>
                </a:solidFill>
                <a:latin typeface="Arial"/>
                <a:sym typeface="Wingdings"/>
              </a:rPr>
              <a:t>M</a:t>
            </a:r>
            <a:r>
              <a:rPr lang="en-US" sz="2200" b="1" baseline="-25000" dirty="0">
                <a:solidFill>
                  <a:srgbClr val="0000AC"/>
                </a:solidFill>
                <a:latin typeface="Arial"/>
                <a:sym typeface="Wingdings"/>
              </a:rPr>
              <a:t>T </a:t>
            </a:r>
            <a:r>
              <a:rPr lang="en-US" sz="2200" b="1" dirty="0">
                <a:solidFill>
                  <a:srgbClr val="0000AC"/>
                </a:solidFill>
                <a:latin typeface="Arial"/>
                <a:sym typeface="Wingdings"/>
              </a:rPr>
              <a:t>(WW) </a:t>
            </a:r>
            <a:endParaRPr lang="en-US" sz="2200" dirty="0">
              <a:solidFill>
                <a:srgbClr val="0000AC"/>
              </a:solidFill>
              <a:latin typeface="Arial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419289" y="2998654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AC"/>
                </a:solidFill>
                <a:latin typeface="Arial"/>
              </a:rPr>
              <a:t>ΔΦ</a:t>
            </a:r>
            <a:r>
              <a:rPr lang="en-US" baseline="-25000" dirty="0" err="1">
                <a:solidFill>
                  <a:srgbClr val="0000AC"/>
                </a:solidFill>
                <a:latin typeface="Arial"/>
                <a:sym typeface="Wingdings"/>
              </a:rPr>
              <a:t>ll</a:t>
            </a:r>
            <a:endParaRPr lang="en-US" dirty="0">
              <a:solidFill>
                <a:srgbClr val="0000AC"/>
              </a:solidFill>
              <a:latin typeface="Arial"/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 flipV="1">
            <a:off x="1108578" y="2650361"/>
            <a:ext cx="7620" cy="16764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1801998" y="3503801"/>
            <a:ext cx="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Left Arrow 38"/>
          <p:cNvSpPr/>
          <p:nvPr/>
        </p:nvSpPr>
        <p:spPr bwMode="auto">
          <a:xfrm>
            <a:off x="849498" y="3884801"/>
            <a:ext cx="259080" cy="129540"/>
          </a:xfrm>
          <a:prstGeom prst="leftArrow">
            <a:avLst/>
          </a:prstGeom>
          <a:solidFill>
            <a:srgbClr val="CC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8344164" y="2284601"/>
            <a:ext cx="15240" cy="203454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Left Arrow 41"/>
          <p:cNvSpPr/>
          <p:nvPr/>
        </p:nvSpPr>
        <p:spPr bwMode="auto">
          <a:xfrm>
            <a:off x="8085084" y="3732401"/>
            <a:ext cx="259080" cy="129540"/>
          </a:xfrm>
          <a:prstGeom prst="leftArrow">
            <a:avLst/>
          </a:prstGeom>
          <a:solidFill>
            <a:srgbClr val="CC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 flipV="1">
            <a:off x="5029200" y="2665601"/>
            <a:ext cx="15240" cy="166116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flipV="1">
            <a:off x="4617720" y="2657981"/>
            <a:ext cx="7620" cy="168402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Left-Right Arrow 49"/>
          <p:cNvSpPr/>
          <p:nvPr/>
        </p:nvSpPr>
        <p:spPr bwMode="auto">
          <a:xfrm>
            <a:off x="4625340" y="3816221"/>
            <a:ext cx="403860" cy="167640"/>
          </a:xfrm>
          <a:prstGeom prst="leftRightArrow">
            <a:avLst/>
          </a:prstGeom>
          <a:solidFill>
            <a:srgbClr val="CC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9279384"/>
              </p:ext>
            </p:extLst>
          </p:nvPr>
        </p:nvGraphicFramePr>
        <p:xfrm>
          <a:off x="146094" y="5662386"/>
          <a:ext cx="9499774" cy="105198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683984"/>
                <a:gridCol w="1063975"/>
                <a:gridCol w="1063975"/>
                <a:gridCol w="1139974"/>
                <a:gridCol w="1215971"/>
                <a:gridCol w="1165305"/>
                <a:gridCol w="1055530"/>
                <a:gridCol w="1055530"/>
                <a:gridCol w="1055530"/>
              </a:tblGrid>
              <a:tr h="65574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MH</a:t>
                      </a:r>
                      <a:endParaRPr lang="en-US" b="1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signal</a:t>
                      </a:r>
                      <a:endParaRPr lang="en-US" b="1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WW</a:t>
                      </a:r>
                      <a:endParaRPr lang="en-US" b="1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WZ+ZZ+Z/𝛾*→</a:t>
                      </a:r>
                      <a:r>
                        <a:rPr lang="en-US" b="1" dirty="0" err="1" smtClean="0"/>
                        <a:t>ll</a:t>
                      </a:r>
                      <a:endParaRPr lang="en-US" b="1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Top</a:t>
                      </a:r>
                      <a:endParaRPr lang="en-US" b="1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W+jets</a:t>
                      </a:r>
                      <a:endParaRPr lang="en-US" b="1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W𝛾*</a:t>
                      </a:r>
                      <a:endParaRPr lang="en-US" b="1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All bkg.</a:t>
                      </a:r>
                      <a:endParaRPr lang="en-US" b="1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Data</a:t>
                      </a:r>
                      <a:endParaRPr lang="en-US" b="1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</a:tr>
              <a:tr h="33485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125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90±19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310±29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11.4±1.1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20.0±4.3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48±13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40±13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429±34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00CC"/>
                          </a:solidFill>
                        </a:rPr>
                        <a:t>505</a:t>
                      </a:r>
                      <a:endParaRPr lang="en-US" sz="2000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54474" y="5292763"/>
            <a:ext cx="9495135" cy="398033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lIns="0" tIns="0" rIns="0" bIns="0" rtlCol="0" anchor="ctr" anchorCtr="1">
            <a:noAutofit/>
          </a:bodyPr>
          <a:lstStyle/>
          <a:p>
            <a:pPr>
              <a:lnSpc>
                <a:spcPct val="85000"/>
              </a:lnSpc>
            </a:pPr>
            <a:r>
              <a:rPr lang="en-US" sz="2200" b="1" dirty="0" smtClean="0">
                <a:solidFill>
                  <a:srgbClr val="FFE800"/>
                </a:solidFill>
              </a:rPr>
              <a:t>Observe excesses </a:t>
            </a:r>
            <a:r>
              <a:rPr lang="en-US" sz="2200" b="1" dirty="0" smtClean="0"/>
              <a:t>over background in the signal regions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xmlns="" val="25109323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0C72C6-FBCD-47EB-901A-D1CCB7D20B93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25450" y="228600"/>
            <a:ext cx="81851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3000" dirty="0" smtClean="0">
                <a:solidFill>
                  <a:srgbClr val="FFEB00"/>
                </a:solidFill>
              </a:rPr>
              <a:t>H </a:t>
            </a:r>
            <a:r>
              <a:rPr lang="en-US" sz="3000" dirty="0" smtClean="0">
                <a:solidFill>
                  <a:srgbClr val="FFEB00"/>
                </a:solidFill>
                <a:sym typeface="Wingdings 3"/>
              </a:rPr>
              <a:t> WW</a:t>
            </a:r>
            <a:r>
              <a:rPr lang="en-US" sz="3000" dirty="0" smtClean="0">
                <a:solidFill>
                  <a:srgbClr val="FFEB00"/>
                </a:solidFill>
              </a:rPr>
              <a:t> 2D Shape Analysis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e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</a:t>
            </a:r>
            <a:r>
              <a:rPr lang="en-US" sz="32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 </a:t>
            </a:r>
            <a:r>
              <a:rPr lang="en-US" sz="3000" dirty="0" smtClean="0">
                <a:solidFill>
                  <a:srgbClr val="FFEB00"/>
                </a:solidFill>
              </a:rPr>
              <a:t>0-Jet: PDFs</a:t>
            </a:r>
            <a:endParaRPr lang="en-US" sz="3000" dirty="0">
              <a:solidFill>
                <a:srgbClr val="FFEB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599" y="838200"/>
            <a:ext cx="8018033" cy="735586"/>
          </a:xfrm>
          <a:prstGeom prst="rect">
            <a:avLst/>
          </a:prstGeom>
          <a:solidFill>
            <a:srgbClr val="000066"/>
          </a:solidFill>
          <a:ln w="22225">
            <a:solidFill>
              <a:srgbClr val="FFEA3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Relaxed </a:t>
            </a:r>
            <a:r>
              <a:rPr lang="en-US" sz="2200" b="1" dirty="0">
                <a:solidFill>
                  <a:srgbClr val="FFFFFF"/>
                </a:solidFill>
                <a:latin typeface="Arial"/>
              </a:rPr>
              <a:t>Selections </a:t>
            </a: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are </a:t>
            </a:r>
            <a:r>
              <a:rPr lang="en-US" sz="2200" b="1" dirty="0">
                <a:solidFill>
                  <a:srgbClr val="FFFFFF"/>
                </a:solidFill>
                <a:latin typeface="Arial"/>
              </a:rPr>
              <a:t>applied </a:t>
            </a: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on kinematic variables </a:t>
            </a:r>
            <a:br>
              <a:rPr lang="en-US" sz="2200" b="1" dirty="0" smtClean="0">
                <a:solidFill>
                  <a:srgbClr val="FFFFFF"/>
                </a:solidFill>
                <a:latin typeface="Arial"/>
              </a:rPr>
            </a:br>
            <a:r>
              <a:rPr lang="en-US" sz="2200" b="1" dirty="0" err="1" smtClean="0">
                <a:solidFill>
                  <a:srgbClr val="FFFFFF"/>
                </a:solidFill>
                <a:latin typeface="Arial"/>
              </a:rPr>
              <a:t>wrt</a:t>
            </a: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 cut-based. Performed a binned fit to </a:t>
            </a:r>
            <a:r>
              <a:rPr lang="en-US" b="1" dirty="0" err="1" smtClean="0">
                <a:solidFill>
                  <a:srgbClr val="FFEB00"/>
                </a:solidFill>
                <a:latin typeface="Arial"/>
                <a:sym typeface="Wingdings"/>
              </a:rPr>
              <a:t>M</a:t>
            </a:r>
            <a:r>
              <a:rPr lang="en-US" b="1" baseline="-25000" dirty="0" err="1" smtClean="0">
                <a:solidFill>
                  <a:srgbClr val="FFEB00"/>
                </a:solidFill>
                <a:latin typeface="Arial"/>
                <a:sym typeface="Wingdings"/>
              </a:rPr>
              <a:t>ll</a:t>
            </a:r>
            <a:r>
              <a:rPr lang="en-US" b="1" dirty="0" smtClean="0">
                <a:solidFill>
                  <a:srgbClr val="FFEB00"/>
                </a:solidFill>
                <a:latin typeface="Arial"/>
                <a:sym typeface="Wingdings"/>
              </a:rPr>
              <a:t>, </a:t>
            </a:r>
            <a:r>
              <a:rPr lang="en-US" dirty="0" smtClean="0">
                <a:solidFill>
                  <a:srgbClr val="FFEB00"/>
                </a:solidFill>
                <a:latin typeface="Arial"/>
                <a:sym typeface="Wingdings"/>
              </a:rPr>
              <a:t>M</a:t>
            </a:r>
            <a:r>
              <a:rPr lang="en-US" baseline="-25000" dirty="0" smtClean="0">
                <a:solidFill>
                  <a:srgbClr val="FFEB00"/>
                </a:solidFill>
                <a:latin typeface="Arial"/>
                <a:sym typeface="Wingdings"/>
              </a:rPr>
              <a:t>T </a:t>
            </a:r>
            <a:r>
              <a:rPr lang="en-US" b="1" dirty="0">
                <a:solidFill>
                  <a:srgbClr val="FFEB00"/>
                </a:solidFill>
                <a:latin typeface="Arial"/>
                <a:sym typeface="Wingdings"/>
              </a:rPr>
              <a:t>(WW)</a:t>
            </a:r>
            <a:endParaRPr lang="en-US" sz="2200" b="1" dirty="0">
              <a:solidFill>
                <a:srgbClr val="FFEB00"/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035828"/>
            <a:ext cx="4693080" cy="3679172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013258"/>
            <a:ext cx="4648200" cy="3701742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sp>
        <p:nvSpPr>
          <p:cNvPr id="12" name="Rectangle 11"/>
          <p:cNvSpPr/>
          <p:nvPr/>
        </p:nvSpPr>
        <p:spPr bwMode="auto">
          <a:xfrm>
            <a:off x="2260248" y="4245684"/>
            <a:ext cx="1905000" cy="125766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1600200"/>
            <a:ext cx="4724400" cy="41549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</a:ln>
        </p:spPr>
        <p:txBody>
          <a:bodyPr wrap="square" tIns="0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latin typeface="Arial"/>
              </a:rPr>
              <a:t>Signal, </a:t>
            </a:r>
            <a:r>
              <a:rPr lang="en-US" sz="2000" b="1" dirty="0" err="1" smtClean="0">
                <a:solidFill>
                  <a:srgbClr val="FFFFFF"/>
                </a:solidFill>
                <a:latin typeface="Arial"/>
              </a:rPr>
              <a:t>m</a:t>
            </a:r>
            <a:r>
              <a:rPr lang="en-US" sz="2000" b="1" baseline="-25000" dirty="0" err="1" smtClean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</a:rPr>
              <a:t>=125 </a:t>
            </a:r>
            <a:r>
              <a:rPr lang="en-US" sz="2000" b="1" dirty="0" err="1" smtClean="0">
                <a:solidFill>
                  <a:srgbClr val="FFFFFF"/>
                </a:solidFill>
                <a:latin typeface="Arial"/>
              </a:rPr>
              <a:t>GeV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</a:rPr>
              <a:t>. 0-jet </a:t>
            </a:r>
            <a:r>
              <a:rPr lang="en-US" b="1" dirty="0" smtClean="0">
                <a:solidFill>
                  <a:srgbClr val="FFEB11"/>
                </a:solidFill>
                <a:sym typeface="Wingdings" pitchFamily="2" charset="2"/>
              </a:rPr>
              <a:t>e</a:t>
            </a:r>
            <a:r>
              <a:rPr lang="en-US" b="1" dirty="0" smtClean="0">
                <a:solidFill>
                  <a:srgbClr val="FFEB11"/>
                </a:solidFill>
                <a:sym typeface="Symbol"/>
              </a:rPr>
              <a:t></a:t>
            </a:r>
            <a:r>
              <a:rPr lang="en-US" sz="2000" dirty="0" smtClean="0">
                <a:solidFill>
                  <a:srgbClr val="FFEB11"/>
                </a:solidFill>
                <a:sym typeface="Symbol"/>
              </a:rPr>
              <a:t> </a:t>
            </a:r>
            <a:endParaRPr lang="en-US" sz="2000" b="1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1600200"/>
            <a:ext cx="4518929" cy="41549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</a:ln>
        </p:spPr>
        <p:txBody>
          <a:bodyPr wrap="square" tIns="0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  <a:latin typeface="Arial"/>
              </a:rPr>
              <a:t>Total background. 0-jet </a:t>
            </a:r>
            <a:r>
              <a:rPr lang="en-US" b="1" dirty="0" smtClean="0">
                <a:solidFill>
                  <a:srgbClr val="FFEB11"/>
                </a:solidFill>
                <a:sym typeface="Wingdings" pitchFamily="2" charset="2"/>
              </a:rPr>
              <a:t>e</a:t>
            </a:r>
            <a:r>
              <a:rPr lang="en-US" b="1" dirty="0" smtClean="0">
                <a:solidFill>
                  <a:srgbClr val="FFEB11"/>
                </a:solidFill>
                <a:sym typeface="Symbol"/>
              </a:rPr>
              <a:t></a:t>
            </a:r>
            <a:endParaRPr lang="en-US" b="1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Rectangle 4"/>
          <p:cNvSpPr>
            <a:spLocks/>
          </p:cNvSpPr>
          <p:nvPr/>
        </p:nvSpPr>
        <p:spPr bwMode="auto">
          <a:xfrm>
            <a:off x="190764" y="6146976"/>
            <a:ext cx="9461412" cy="426719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Gain </a:t>
            </a:r>
            <a:r>
              <a:rPr lang="en-US" sz="2200" b="1" dirty="0" err="1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wrt</a:t>
            </a:r>
            <a:r>
              <a:rPr lang="en-US" sz="22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 cut-based comes from use of </a:t>
            </a:r>
            <a:r>
              <a:rPr lang="en-US" sz="2200" b="1" dirty="0" smtClean="0">
                <a:solidFill>
                  <a:srgbClr val="FFEB00"/>
                </a:solidFill>
                <a:ea typeface="ＭＳ Ｐゴシック" charset="0"/>
                <a:cs typeface="Corbel"/>
                <a:sym typeface="Baghdad" charset="0"/>
              </a:rPr>
              <a:t>kinematic distributions</a:t>
            </a:r>
            <a:endParaRPr lang="en-US" sz="2200" b="1" dirty="0">
              <a:solidFill>
                <a:srgbClr val="FFEB00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16" name="Rectangle 4"/>
          <p:cNvSpPr>
            <a:spLocks/>
          </p:cNvSpPr>
          <p:nvPr/>
        </p:nvSpPr>
        <p:spPr bwMode="auto">
          <a:xfrm>
            <a:off x="184458" y="5715000"/>
            <a:ext cx="9467718" cy="426719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b="1" dirty="0" smtClean="0">
                <a:solidFill>
                  <a:srgbClr val="FFEB00"/>
                </a:solidFill>
                <a:ea typeface="ＭＳ Ｐゴシック" charset="0"/>
                <a:cs typeface="Corbel"/>
                <a:sym typeface="Baghdad" charset="0"/>
              </a:rPr>
              <a:t>Clear region in 2D space </a:t>
            </a:r>
            <a:r>
              <a:rPr lang="en-US" sz="22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dominated by the signal</a:t>
            </a:r>
            <a:endParaRPr lang="en-US" sz="2200" b="1" dirty="0">
              <a:solidFill>
                <a:srgbClr val="FFFFFF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8600" y="1981200"/>
            <a:ext cx="15760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 smtClean="0">
                <a:solidFill>
                  <a:srgbClr val="0000CC"/>
                </a:solidFill>
                <a:latin typeface="Arial"/>
                <a:sym typeface="Wingdings"/>
              </a:rPr>
              <a:t>M</a:t>
            </a:r>
            <a:r>
              <a:rPr lang="en-US" sz="1600" b="1" baseline="-25000" dirty="0" err="1" smtClean="0">
                <a:solidFill>
                  <a:srgbClr val="0000CC"/>
                </a:solidFill>
                <a:latin typeface="Arial"/>
                <a:sym typeface="Wingdings"/>
              </a:rPr>
              <a:t>ll</a:t>
            </a:r>
            <a:r>
              <a:rPr lang="en-US" sz="1600" b="1" baseline="-25000" dirty="0" smtClean="0">
                <a:solidFill>
                  <a:srgbClr val="0000CC"/>
                </a:solidFill>
                <a:latin typeface="Arial"/>
                <a:sym typeface="Wingdings"/>
              </a:rPr>
              <a:t> </a:t>
            </a:r>
            <a:r>
              <a:rPr lang="en-US" sz="1600" b="1" dirty="0" err="1" smtClean="0">
                <a:solidFill>
                  <a:srgbClr val="0000CC"/>
                </a:solidFill>
                <a:latin typeface="Arial"/>
                <a:sym typeface="Wingdings"/>
              </a:rPr>
              <a:t>vs</a:t>
            </a:r>
            <a:r>
              <a:rPr lang="en-US" sz="1600" b="1" dirty="0" smtClean="0">
                <a:solidFill>
                  <a:srgbClr val="0000CC"/>
                </a:solidFill>
                <a:latin typeface="Arial"/>
                <a:sym typeface="Wingdings"/>
              </a:rPr>
              <a:t> M</a:t>
            </a:r>
            <a:r>
              <a:rPr lang="en-US" sz="1600" b="1" baseline="-25000" dirty="0" smtClean="0">
                <a:solidFill>
                  <a:srgbClr val="0000CC"/>
                </a:solidFill>
                <a:latin typeface="Arial"/>
                <a:sym typeface="Wingdings"/>
              </a:rPr>
              <a:t>T </a:t>
            </a:r>
            <a:r>
              <a:rPr lang="en-US" sz="1600" b="1" dirty="0" smtClean="0">
                <a:solidFill>
                  <a:srgbClr val="0000CC"/>
                </a:solidFill>
                <a:latin typeface="Arial"/>
                <a:sym typeface="Wingdings"/>
              </a:rPr>
              <a:t>(WW)</a:t>
            </a:r>
            <a:endParaRPr lang="en-US" sz="1600" b="1" dirty="0">
              <a:solidFill>
                <a:srgbClr val="0000CC"/>
              </a:solidFill>
              <a:latin typeface="Arial"/>
              <a:cs typeface="+mn-cs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083" y="838200"/>
            <a:ext cx="48910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67319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52400" y="228600"/>
            <a:ext cx="89916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2800" dirty="0" smtClean="0">
                <a:solidFill>
                  <a:srgbClr val="FFEB08"/>
                </a:solidFill>
              </a:rPr>
              <a:t>H </a:t>
            </a:r>
            <a:r>
              <a:rPr lang="en-US" sz="2800" dirty="0" smtClean="0">
                <a:solidFill>
                  <a:srgbClr val="FFEB08"/>
                </a:solidFill>
                <a:sym typeface="Wingdings 3"/>
              </a:rPr>
              <a:t> WW</a:t>
            </a:r>
            <a:r>
              <a:rPr lang="en-US" sz="2800" dirty="0" smtClean="0">
                <a:solidFill>
                  <a:srgbClr val="FFEB08"/>
                </a:solidFill>
              </a:rPr>
              <a:t> 2D Shape Analysis </a:t>
            </a:r>
            <a:r>
              <a:rPr lang="en-US" sz="3200" dirty="0" smtClean="0">
                <a:solidFill>
                  <a:srgbClr val="FFEB11"/>
                </a:solidFill>
                <a:sym typeface="Wingdings" pitchFamily="2" charset="2"/>
              </a:rPr>
              <a:t>e</a:t>
            </a:r>
            <a:r>
              <a:rPr lang="en-US" sz="3200" dirty="0" smtClean="0">
                <a:solidFill>
                  <a:srgbClr val="FFEB11"/>
                </a:solidFill>
                <a:sym typeface="Symbol"/>
              </a:rPr>
              <a:t></a:t>
            </a:r>
            <a:r>
              <a:rPr lang="en-US" sz="3200" dirty="0" smtClean="0">
                <a:solidFill>
                  <a:srgbClr val="FFEB08"/>
                </a:solidFill>
              </a:rPr>
              <a:t> </a:t>
            </a:r>
            <a:r>
              <a:rPr lang="en-US" sz="2800" dirty="0" smtClean="0">
                <a:solidFill>
                  <a:srgbClr val="FFEB08"/>
                </a:solidFill>
              </a:rPr>
              <a:t>0 and 1 Jet: Data</a:t>
            </a:r>
            <a:endParaRPr lang="en-US" sz="2800" dirty="0">
              <a:solidFill>
                <a:srgbClr val="FFEB0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838200"/>
            <a:ext cx="7825740" cy="735586"/>
          </a:xfrm>
          <a:prstGeom prst="rect">
            <a:avLst/>
          </a:prstGeom>
          <a:solidFill>
            <a:srgbClr val="000066"/>
          </a:solidFill>
          <a:ln w="22225">
            <a:solidFill>
              <a:srgbClr val="FFEA3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Relaxed </a:t>
            </a:r>
            <a:r>
              <a:rPr lang="en-US" sz="2200" b="1" dirty="0">
                <a:solidFill>
                  <a:srgbClr val="FFFFFF"/>
                </a:solidFill>
                <a:latin typeface="Arial"/>
              </a:rPr>
              <a:t>Selections </a:t>
            </a: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are </a:t>
            </a:r>
            <a:r>
              <a:rPr lang="en-US" sz="2200" b="1" dirty="0">
                <a:solidFill>
                  <a:srgbClr val="FFFFFF"/>
                </a:solidFill>
                <a:latin typeface="Arial"/>
              </a:rPr>
              <a:t>applied </a:t>
            </a: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on kinematic variables </a:t>
            </a:r>
            <a:r>
              <a:rPr lang="en-US" sz="2200" b="1" dirty="0" err="1" smtClean="0">
                <a:solidFill>
                  <a:srgbClr val="FFFFFF"/>
                </a:solidFill>
                <a:latin typeface="Arial"/>
              </a:rPr>
              <a:t>wrt</a:t>
            </a: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 cut-based. Binned fit to </a:t>
            </a:r>
            <a:r>
              <a:rPr lang="en-US" b="1" dirty="0" err="1" smtClean="0">
                <a:solidFill>
                  <a:srgbClr val="FFE311"/>
                </a:solidFill>
                <a:latin typeface="Arial"/>
                <a:sym typeface="Wingdings"/>
              </a:rPr>
              <a:t>M</a:t>
            </a:r>
            <a:r>
              <a:rPr lang="en-US" b="1" baseline="-25000" dirty="0" err="1" smtClean="0">
                <a:solidFill>
                  <a:srgbClr val="FFE311"/>
                </a:solidFill>
                <a:latin typeface="Arial"/>
                <a:sym typeface="Wingdings"/>
              </a:rPr>
              <a:t>ll</a:t>
            </a:r>
            <a:r>
              <a:rPr lang="en-US" b="1" dirty="0">
                <a:solidFill>
                  <a:srgbClr val="FFE311"/>
                </a:solidFill>
                <a:latin typeface="Arial"/>
                <a:sym typeface="Wingdings"/>
              </a:rPr>
              <a:t> </a:t>
            </a:r>
            <a:r>
              <a:rPr lang="en-US" b="1" dirty="0" err="1" smtClean="0">
                <a:solidFill>
                  <a:srgbClr val="FFE311"/>
                </a:solidFill>
                <a:latin typeface="Arial"/>
                <a:sym typeface="Wingdings"/>
              </a:rPr>
              <a:t>vs</a:t>
            </a:r>
            <a:r>
              <a:rPr lang="en-US" b="1" dirty="0" smtClean="0">
                <a:solidFill>
                  <a:srgbClr val="FFE311"/>
                </a:solidFill>
                <a:latin typeface="Arial"/>
                <a:sym typeface="Wingdings"/>
              </a:rPr>
              <a:t> </a:t>
            </a:r>
            <a:r>
              <a:rPr lang="en-US" dirty="0">
                <a:solidFill>
                  <a:srgbClr val="FFE311"/>
                </a:solidFill>
                <a:latin typeface="Arial"/>
                <a:sym typeface="Wingdings"/>
              </a:rPr>
              <a:t>M</a:t>
            </a:r>
            <a:r>
              <a:rPr lang="en-US" baseline="-25000" dirty="0">
                <a:solidFill>
                  <a:srgbClr val="FFE311"/>
                </a:solidFill>
                <a:latin typeface="Arial"/>
                <a:sym typeface="Wingdings"/>
              </a:rPr>
              <a:t>T </a:t>
            </a:r>
            <a:r>
              <a:rPr lang="en-US" b="1" dirty="0">
                <a:solidFill>
                  <a:srgbClr val="FFE311"/>
                </a:solidFill>
                <a:latin typeface="Arial"/>
                <a:sym typeface="Wingdings"/>
              </a:rPr>
              <a:t>(WW)</a:t>
            </a:r>
            <a:endParaRPr lang="en-US" sz="2200" b="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011" y="2209800"/>
            <a:ext cx="4618494" cy="3657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216106"/>
            <a:ext cx="4618494" cy="3657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8011" y="1524000"/>
            <a:ext cx="4601523" cy="680956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2100" b="1" dirty="0" smtClean="0">
                <a:solidFill>
                  <a:srgbClr val="FFFFFF"/>
                </a:solidFill>
                <a:latin typeface="Arial"/>
              </a:rPr>
              <a:t>8 </a:t>
            </a:r>
            <a:r>
              <a:rPr lang="en-US" sz="2100" b="1" dirty="0" err="1">
                <a:solidFill>
                  <a:srgbClr val="FFFFFF"/>
                </a:solidFill>
                <a:latin typeface="Arial"/>
              </a:rPr>
              <a:t>TeV</a:t>
            </a:r>
            <a:r>
              <a:rPr lang="en-US" sz="2100" b="1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100" b="1" dirty="0" smtClean="0">
                <a:solidFill>
                  <a:srgbClr val="FFFFFF"/>
                </a:solidFill>
                <a:latin typeface="Arial"/>
              </a:rPr>
              <a:t>Data - Expected Background         </a:t>
            </a:r>
            <a:br>
              <a:rPr lang="en-US" sz="2100" b="1" dirty="0" smtClean="0">
                <a:solidFill>
                  <a:srgbClr val="FFFFFF"/>
                </a:solidFill>
                <a:latin typeface="Arial"/>
              </a:rPr>
            </a:br>
            <a:r>
              <a:rPr lang="en-US" sz="2100" b="1" dirty="0" smtClean="0">
                <a:solidFill>
                  <a:srgbClr val="FFE800"/>
                </a:solidFill>
                <a:latin typeface="Arial"/>
              </a:rPr>
              <a:t>0-Jet</a:t>
            </a:r>
            <a:r>
              <a:rPr lang="en-US" sz="2000" b="1" dirty="0" smtClean="0">
                <a:solidFill>
                  <a:srgbClr val="FFEB11"/>
                </a:solidFill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FFEB11"/>
                </a:solidFill>
                <a:sym typeface="Wingdings" pitchFamily="2" charset="2"/>
              </a:rPr>
              <a:t>e</a:t>
            </a:r>
            <a:r>
              <a:rPr lang="en-US" b="1" dirty="0" smtClean="0">
                <a:solidFill>
                  <a:srgbClr val="FFEB11"/>
                </a:solidFill>
                <a:sym typeface="Symbol"/>
              </a:rPr>
              <a:t></a:t>
            </a:r>
            <a:r>
              <a:rPr lang="en-US" sz="2000" dirty="0" smtClean="0">
                <a:solidFill>
                  <a:srgbClr val="FFEB11"/>
                </a:solidFill>
                <a:sym typeface="Symbol"/>
              </a:rPr>
              <a:t> </a:t>
            </a:r>
            <a:endParaRPr lang="en-US" sz="2100" b="1" dirty="0" smtClean="0">
              <a:solidFill>
                <a:srgbClr val="FFE80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0" y="1524000"/>
            <a:ext cx="4611477" cy="680956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2100" b="1" dirty="0" smtClean="0">
                <a:solidFill>
                  <a:srgbClr val="FFFFFF"/>
                </a:solidFill>
                <a:latin typeface="Arial"/>
              </a:rPr>
              <a:t>8 </a:t>
            </a:r>
            <a:r>
              <a:rPr lang="en-US" sz="2100" b="1" dirty="0" err="1">
                <a:solidFill>
                  <a:srgbClr val="FFFFFF"/>
                </a:solidFill>
                <a:latin typeface="Arial"/>
              </a:rPr>
              <a:t>TeV</a:t>
            </a:r>
            <a:r>
              <a:rPr lang="en-US" sz="2100" b="1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100" b="1" dirty="0" smtClean="0">
                <a:solidFill>
                  <a:srgbClr val="FFFFFF"/>
                </a:solidFill>
                <a:latin typeface="Arial"/>
              </a:rPr>
              <a:t>Data - Expected Background         </a:t>
            </a:r>
            <a:r>
              <a:rPr lang="en-US" sz="2100" b="1" dirty="0" smtClean="0">
                <a:solidFill>
                  <a:srgbClr val="FFE800"/>
                </a:solidFill>
                <a:latin typeface="Arial"/>
              </a:rPr>
              <a:t>1-Jet </a:t>
            </a:r>
            <a:r>
              <a:rPr lang="en-US" b="1" dirty="0" smtClean="0">
                <a:solidFill>
                  <a:srgbClr val="FFEB11"/>
                </a:solidFill>
                <a:sym typeface="Wingdings" pitchFamily="2" charset="2"/>
              </a:rPr>
              <a:t>e</a:t>
            </a:r>
            <a:r>
              <a:rPr lang="en-US" b="1" dirty="0" smtClean="0">
                <a:solidFill>
                  <a:srgbClr val="FFEB11"/>
                </a:solidFill>
                <a:sym typeface="Symbol"/>
              </a:rPr>
              <a:t></a:t>
            </a:r>
            <a:r>
              <a:rPr lang="en-US" sz="2000" dirty="0" smtClean="0">
                <a:solidFill>
                  <a:srgbClr val="FFEB11"/>
                </a:solidFill>
                <a:sym typeface="Symbol"/>
              </a:rPr>
              <a:t> </a:t>
            </a:r>
            <a:endParaRPr lang="en-US" sz="2100" b="1" dirty="0" smtClean="0">
              <a:solidFill>
                <a:srgbClr val="FFE800"/>
              </a:solidFill>
              <a:latin typeface="Arial"/>
            </a:endParaRPr>
          </a:p>
        </p:txBody>
      </p:sp>
      <p:sp>
        <p:nvSpPr>
          <p:cNvPr id="14" name="Rectangle 4"/>
          <p:cNvSpPr>
            <a:spLocks/>
          </p:cNvSpPr>
          <p:nvPr/>
        </p:nvSpPr>
        <p:spPr bwMode="auto">
          <a:xfrm>
            <a:off x="55085" y="5898254"/>
            <a:ext cx="9782106" cy="426719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 marL="57150" indent="57150" algn="l">
              <a:lnSpc>
                <a:spcPct val="90000"/>
              </a:lnSpc>
              <a:spcAft>
                <a:spcPts val="600"/>
              </a:spcAft>
            </a:pPr>
            <a:r>
              <a:rPr lang="en-US" sz="2200" b="1" dirty="0" smtClean="0">
                <a:solidFill>
                  <a:srgbClr val="FFEB08"/>
                </a:solidFill>
                <a:ea typeface="ＭＳ Ｐゴシック" charset="0"/>
                <a:cs typeface="Corbel"/>
                <a:sym typeface="Baghdad" charset="0"/>
              </a:rPr>
              <a:t>Clear excess observed </a:t>
            </a:r>
            <a:r>
              <a:rPr lang="en-US" sz="22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in </a:t>
            </a:r>
            <a:r>
              <a:rPr lang="en-US" sz="2200" b="1" dirty="0" smtClean="0">
                <a:solidFill>
                  <a:srgbClr val="81FFF9"/>
                </a:solidFill>
                <a:ea typeface="ＭＳ Ｐゴシック" charset="0"/>
                <a:cs typeface="Corbel"/>
                <a:sym typeface="Baghdad" charset="0"/>
              </a:rPr>
              <a:t>signal-enriched region </a:t>
            </a:r>
            <a:r>
              <a:rPr lang="en-US" sz="22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(Low </a:t>
            </a:r>
            <a:r>
              <a:rPr lang="en-US" sz="2200" b="1" dirty="0" err="1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M</a:t>
            </a:r>
            <a:r>
              <a:rPr lang="en-US" sz="2200" b="1" baseline="-25000" dirty="0" err="1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ll</a:t>
            </a:r>
            <a:r>
              <a:rPr lang="en-US" sz="22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, M</a:t>
            </a:r>
            <a:r>
              <a:rPr lang="en-US" sz="2500" b="1" baseline="-20000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T </a:t>
            </a:r>
            <a:r>
              <a:rPr lang="en-US" sz="22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~100 </a:t>
            </a:r>
            <a:r>
              <a:rPr lang="en-US" sz="2200" b="1" dirty="0" err="1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GeV</a:t>
            </a:r>
            <a:r>
              <a:rPr lang="en-US" sz="22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)</a:t>
            </a:r>
            <a:endParaRPr lang="en-US" sz="2200" b="1" dirty="0">
              <a:solidFill>
                <a:srgbClr val="FFFFFF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174411" y="4419600"/>
            <a:ext cx="1905000" cy="111147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781800" y="4419600"/>
            <a:ext cx="1905000" cy="110516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6770" y="838200"/>
            <a:ext cx="57061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30931946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/>
          </p:cNvSpPr>
          <p:nvPr/>
        </p:nvSpPr>
        <p:spPr bwMode="auto">
          <a:xfrm>
            <a:off x="125768" y="4598789"/>
            <a:ext cx="9615785" cy="172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ts val="2062"/>
              </a:spcBef>
            </a:pPr>
            <a:endParaRPr lang="en-US" sz="1600" dirty="0">
              <a:solidFill>
                <a:srgbClr val="333333"/>
              </a:solidFill>
              <a:latin typeface="Baghdad" charset="0"/>
              <a:ea typeface="ＭＳ Ｐゴシック" charset="0"/>
              <a:cs typeface="Lucida Grande" charset="0"/>
              <a:sym typeface="Baghdad" charset="0"/>
            </a:endParaRPr>
          </a:p>
        </p:txBody>
      </p:sp>
      <p:sp>
        <p:nvSpPr>
          <p:cNvPr id="20484" name="Rectangle 4"/>
          <p:cNvSpPr>
            <a:spLocks/>
          </p:cNvSpPr>
          <p:nvPr/>
        </p:nvSpPr>
        <p:spPr bwMode="auto">
          <a:xfrm>
            <a:off x="304800" y="5941746"/>
            <a:ext cx="9326880" cy="763854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t" anchorCtr="0">
            <a:noAutofit/>
          </a:bodyPr>
          <a:lstStyle/>
          <a:p>
            <a:pPr marL="0" lvl="1"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sym typeface="Wingdings"/>
              </a:rPr>
              <a:t> </a:t>
            </a:r>
            <a:r>
              <a:rPr lang="en-US" b="1" dirty="0" smtClean="0">
                <a:solidFill>
                  <a:srgbClr val="FFFFFF"/>
                </a:solidFill>
                <a:sym typeface="Baghdad" charset="0"/>
              </a:rPr>
              <a:t>Masses </a:t>
            </a:r>
            <a:r>
              <a:rPr lang="en-US" b="1" dirty="0">
                <a:solidFill>
                  <a:srgbClr val="FFFFFF"/>
                </a:solidFill>
                <a:sym typeface="Baghdad" charset="0"/>
              </a:rPr>
              <a:t>of </a:t>
            </a:r>
            <a:r>
              <a:rPr lang="en-US" b="1" dirty="0">
                <a:solidFill>
                  <a:srgbClr val="81FFF9"/>
                </a:solidFill>
                <a:sym typeface="Baghdad" charset="0"/>
              </a:rPr>
              <a:t>128-600 </a:t>
            </a:r>
            <a:r>
              <a:rPr lang="en-US" b="1" dirty="0" err="1">
                <a:solidFill>
                  <a:srgbClr val="81FFF9"/>
                </a:solidFill>
                <a:sym typeface="Baghdad" charset="0"/>
              </a:rPr>
              <a:t>GeV</a:t>
            </a:r>
            <a:r>
              <a:rPr lang="en-US" b="1" dirty="0">
                <a:solidFill>
                  <a:srgbClr val="81FFF9"/>
                </a:solidFill>
                <a:sym typeface="Baghdad" charset="0"/>
              </a:rPr>
              <a:t> are excluded </a:t>
            </a:r>
            <a:r>
              <a:rPr lang="en-US" b="1" dirty="0">
                <a:solidFill>
                  <a:srgbClr val="FFFFFF"/>
                </a:solidFill>
                <a:sym typeface="Baghdad" charset="0"/>
              </a:rPr>
              <a:t>at 95% </a:t>
            </a:r>
            <a:r>
              <a:rPr lang="en-US" b="1" dirty="0" smtClean="0">
                <a:solidFill>
                  <a:srgbClr val="FFFFFF"/>
                </a:solidFill>
                <a:sym typeface="Baghdad" charset="0"/>
              </a:rPr>
              <a:t>CL</a:t>
            </a:r>
            <a:br>
              <a:rPr lang="en-US" b="1" dirty="0" smtClean="0">
                <a:solidFill>
                  <a:srgbClr val="FFFFFF"/>
                </a:solidFill>
                <a:sym typeface="Baghdad" charset="0"/>
              </a:rPr>
            </a:br>
            <a:r>
              <a:rPr lang="en-US" sz="2200" b="1" dirty="0" smtClean="0">
                <a:solidFill>
                  <a:srgbClr val="FFFFFF"/>
                </a:solidFill>
                <a:sym typeface="Baghdad" charset="0"/>
              </a:rPr>
              <a:t>+ Limits on </a:t>
            </a:r>
            <a:r>
              <a:rPr lang="en-US" sz="2200" b="1" dirty="0" smtClean="0">
                <a:solidFill>
                  <a:srgbClr val="FFE800"/>
                </a:solidFill>
                <a:sym typeface="Baghdad" charset="0"/>
              </a:rPr>
              <a:t>Additional Higgs-like bosons above 113 </a:t>
            </a:r>
            <a:r>
              <a:rPr lang="en-US" sz="2200" b="1" dirty="0" err="1" smtClean="0">
                <a:solidFill>
                  <a:srgbClr val="FFE800"/>
                </a:solidFill>
                <a:sym typeface="Baghdad" charset="0"/>
              </a:rPr>
              <a:t>GeV</a:t>
            </a:r>
            <a:endParaRPr lang="en-US" sz="2200" b="1" dirty="0" smtClean="0">
              <a:solidFill>
                <a:srgbClr val="FFE800"/>
              </a:solidFill>
              <a:sym typeface="Baghdad" charset="0"/>
            </a:endParaRPr>
          </a:p>
          <a:p>
            <a:pPr marL="0" lvl="1">
              <a:spcAft>
                <a:spcPts val="600"/>
              </a:spcAft>
            </a:pPr>
            <a:endParaRPr lang="en-US" b="1" dirty="0">
              <a:solidFill>
                <a:srgbClr val="FFFFFF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9" name="Slide Number Placeholder 2"/>
          <p:cNvSpPr txBox="1">
            <a:spLocks/>
          </p:cNvSpPr>
          <p:nvPr/>
        </p:nvSpPr>
        <p:spPr>
          <a:xfrm>
            <a:off x="9245600" y="6482653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buFont typeface="Wingdings" pitchFamily="2" charset="2"/>
              <a:buChar char="§"/>
              <a:defRPr/>
            </a:pPr>
            <a:fld id="{67CFF582-18F9-4FBC-B2DF-FBD4F0781B4B}" type="slidenum">
              <a:rPr lang="en-US" sz="1400" smtClean="0">
                <a:solidFill>
                  <a:srgbClr val="000000"/>
                </a:solidFill>
              </a:rPr>
              <a:pPr>
                <a:buFont typeface="Wingdings" pitchFamily="2" charset="2"/>
                <a:buChar char="§"/>
                <a:defRPr/>
              </a:pPr>
              <a:t>38</a:t>
            </a:fld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066799" y="119342"/>
            <a:ext cx="7757163" cy="106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dirty="0" smtClean="0">
                <a:solidFill>
                  <a:srgbClr val="FFE311"/>
                </a:solidFill>
              </a:rPr>
              <a:t>H </a:t>
            </a:r>
            <a:r>
              <a:rPr lang="en-US" dirty="0" smtClean="0">
                <a:solidFill>
                  <a:srgbClr val="FFE311"/>
                </a:solidFill>
                <a:sym typeface="Wingdings" pitchFamily="2" charset="2"/>
              </a:rPr>
              <a:t> WW  2</a:t>
            </a:r>
            <a:r>
              <a:rPr lang="en-US" i="1" dirty="0" smtClean="0">
                <a:solidFill>
                  <a:srgbClr val="FFE3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dirty="0" smtClean="0">
                <a:solidFill>
                  <a:srgbClr val="FFE311"/>
                </a:solidFill>
                <a:sym typeface="Wingdings" pitchFamily="2" charset="2"/>
              </a:rPr>
              <a:t> 2</a:t>
            </a:r>
            <a:r>
              <a:rPr lang="en-US" dirty="0" smtClean="0">
                <a:solidFill>
                  <a:srgbClr val="FFE311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dirty="0" smtClean="0">
                <a:solidFill>
                  <a:srgbClr val="FFE311"/>
                </a:solidFill>
                <a:sym typeface="Wingdings" pitchFamily="2" charset="2"/>
              </a:rPr>
              <a:t> (</a:t>
            </a:r>
            <a:r>
              <a:rPr lang="en-US" i="1" dirty="0" smtClean="0">
                <a:solidFill>
                  <a:srgbClr val="FFE3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 </a:t>
            </a:r>
            <a:r>
              <a:rPr lang="en-US" dirty="0" smtClean="0">
                <a:solidFill>
                  <a:srgbClr val="FFE311"/>
                </a:solidFill>
                <a:sym typeface="Wingdings" pitchFamily="2" charset="2"/>
              </a:rPr>
              <a:t>= e, </a:t>
            </a:r>
            <a:r>
              <a:rPr lang="en-US" dirty="0" smtClean="0">
                <a:solidFill>
                  <a:srgbClr val="FFE311"/>
                </a:solidFill>
                <a:latin typeface="Symbol" pitchFamily="18" charset="2"/>
                <a:sym typeface="Wingdings" pitchFamily="2" charset="2"/>
              </a:rPr>
              <a:t>m)</a:t>
            </a:r>
            <a:r>
              <a:rPr lang="en-US" dirty="0" smtClean="0">
                <a:solidFill>
                  <a:srgbClr val="FFE311"/>
                </a:solidFill>
                <a:sym typeface="Wingdings" pitchFamily="2" charset="2"/>
              </a:rPr>
              <a:t> </a:t>
            </a:r>
            <a:r>
              <a:rPr lang="en-US" sz="3200" dirty="0" smtClean="0">
                <a:solidFill>
                  <a:srgbClr val="FFE311"/>
                </a:solidFill>
                <a:sym typeface="Symbol"/>
              </a:rPr>
              <a:t>Results </a:t>
            </a:r>
            <a:br>
              <a:rPr lang="en-US" sz="3200" dirty="0" smtClean="0">
                <a:solidFill>
                  <a:srgbClr val="FFE311"/>
                </a:solidFill>
                <a:sym typeface="Symbol"/>
              </a:rPr>
            </a:br>
            <a:r>
              <a:rPr lang="en-US" sz="2800" dirty="0" smtClean="0">
                <a:solidFill>
                  <a:schemeClr val="tx1"/>
                </a:solidFill>
                <a:sym typeface="Symbol"/>
              </a:rPr>
              <a:t>Combined </a:t>
            </a:r>
            <a:r>
              <a:rPr lang="en-US" sz="2800" dirty="0" smtClean="0">
                <a:solidFill>
                  <a:schemeClr val="tx1"/>
                </a:solidFill>
                <a:latin typeface="Symbol" pitchFamily="18" charset="2"/>
              </a:rPr>
              <a:t>s/</a:t>
            </a:r>
            <a:r>
              <a:rPr lang="en-US" sz="2800" dirty="0" err="1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sz="2800" baseline="-20000" dirty="0" err="1" smtClean="0">
                <a:solidFill>
                  <a:schemeClr val="tx1"/>
                </a:solidFill>
              </a:rPr>
              <a:t>SM</a:t>
            </a:r>
            <a:r>
              <a:rPr lang="en-US" sz="2800" baseline="-20000" dirty="0" smtClean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chemeClr val="tx1"/>
                </a:solidFill>
              </a:rPr>
              <a:t>95% CL </a:t>
            </a:r>
            <a:r>
              <a:rPr lang="en-US" sz="2800" dirty="0" smtClean="0">
                <a:solidFill>
                  <a:schemeClr val="tx1"/>
                </a:solidFill>
                <a:sym typeface="Symbol"/>
              </a:rPr>
              <a:t>Limits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7" name="Rectangle 4"/>
          <p:cNvSpPr>
            <a:spLocks/>
          </p:cNvSpPr>
          <p:nvPr/>
        </p:nvSpPr>
        <p:spPr bwMode="auto">
          <a:xfrm>
            <a:off x="4876800" y="1208642"/>
            <a:ext cx="4724400" cy="475387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latin typeface="Symbol" pitchFamily="18" charset="2"/>
              </a:rPr>
              <a:t> </a:t>
            </a:r>
            <a:r>
              <a:rPr lang="en-US" b="1" dirty="0" smtClean="0">
                <a:solidFill>
                  <a:srgbClr val="FFE211"/>
                </a:solidFill>
                <a:latin typeface="Symbol" pitchFamily="18" charset="2"/>
              </a:rPr>
              <a:t>s/</a:t>
            </a:r>
            <a:r>
              <a:rPr lang="en-US" b="1" dirty="0" err="1" smtClean="0">
                <a:solidFill>
                  <a:srgbClr val="FFE211"/>
                </a:solidFill>
                <a:latin typeface="Symbol" pitchFamily="18" charset="2"/>
              </a:rPr>
              <a:t>s</a:t>
            </a:r>
            <a:r>
              <a:rPr lang="en-US" b="1" baseline="-22000" dirty="0" err="1" smtClean="0">
                <a:solidFill>
                  <a:srgbClr val="FFE211"/>
                </a:solidFill>
              </a:rPr>
              <a:t>SM</a:t>
            </a:r>
            <a:r>
              <a:rPr lang="en-US" b="1" baseline="-22000" dirty="0" smtClean="0">
                <a:solidFill>
                  <a:srgbClr val="FFFFFF"/>
                </a:solidFill>
              </a:rPr>
              <a:t> </a:t>
            </a:r>
            <a:r>
              <a:rPr lang="en-US" sz="1800" b="1" dirty="0" smtClean="0">
                <a:solidFill>
                  <a:srgbClr val="FFFFFF"/>
                </a:solidFill>
              </a:rPr>
              <a:t>with </a:t>
            </a:r>
            <a:r>
              <a:rPr lang="en-US" sz="1800" b="1" dirty="0" smtClean="0">
                <a:solidFill>
                  <a:srgbClr val="FFFFFF"/>
                </a:solidFill>
                <a:sym typeface="Symbol"/>
              </a:rPr>
              <a:t>M</a:t>
            </a:r>
            <a:r>
              <a:rPr lang="en-US" sz="1800" b="1" baseline="-20000" dirty="0" smtClean="0">
                <a:solidFill>
                  <a:srgbClr val="FFFFFF"/>
                </a:solidFill>
                <a:sym typeface="Symbol"/>
              </a:rPr>
              <a:t>H</a:t>
            </a:r>
            <a:r>
              <a:rPr lang="en-US" sz="1800" b="1" dirty="0" smtClean="0">
                <a:solidFill>
                  <a:srgbClr val="FFFFFF"/>
                </a:solidFill>
                <a:sym typeface="Symbol"/>
              </a:rPr>
              <a:t>=125 </a:t>
            </a:r>
            <a:r>
              <a:rPr lang="en-US" sz="1800" b="1" dirty="0" err="1">
                <a:solidFill>
                  <a:srgbClr val="FFFFFF"/>
                </a:solidFill>
                <a:sym typeface="Symbol"/>
              </a:rPr>
              <a:t>GeV</a:t>
            </a:r>
            <a:r>
              <a:rPr lang="en-US" sz="1800" b="1" dirty="0">
                <a:solidFill>
                  <a:srgbClr val="FFFFFF"/>
                </a:solidFill>
                <a:sym typeface="Symbol"/>
              </a:rPr>
              <a:t>) </a:t>
            </a:r>
            <a:r>
              <a:rPr lang="en-US" sz="2000" b="1" dirty="0">
                <a:solidFill>
                  <a:srgbClr val="FFFFFF"/>
                </a:solidFill>
                <a:sym typeface="Symbol"/>
              </a:rPr>
              <a:t>as </a:t>
            </a:r>
            <a:r>
              <a:rPr lang="en-US" sz="2000" b="1" dirty="0" smtClean="0">
                <a:solidFill>
                  <a:srgbClr val="FFFFFF"/>
                </a:solidFill>
                <a:sym typeface="Symbol"/>
              </a:rPr>
              <a:t>background</a:t>
            </a:r>
            <a:endParaRPr lang="en-US" sz="1800" b="1" dirty="0">
              <a:solidFill>
                <a:srgbClr val="FFE311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18" name="Rectangle 4"/>
          <p:cNvSpPr>
            <a:spLocks/>
          </p:cNvSpPr>
          <p:nvPr/>
        </p:nvSpPr>
        <p:spPr bwMode="auto">
          <a:xfrm>
            <a:off x="304800" y="5499796"/>
            <a:ext cx="9332581" cy="426719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 algn="l">
              <a:lnSpc>
                <a:spcPct val="90000"/>
              </a:lnSpc>
              <a:spcAft>
                <a:spcPts val="600"/>
              </a:spcAft>
            </a:pPr>
            <a:r>
              <a:rPr lang="en-US" sz="2200" b="1" dirty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 </a:t>
            </a:r>
            <a:r>
              <a:rPr lang="en-US" sz="2100" b="1" dirty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Observed limit</a:t>
            </a:r>
            <a:r>
              <a:rPr lang="en-US" sz="2100" b="1" dirty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 matches expected </a:t>
            </a:r>
            <a:r>
              <a:rPr lang="en-US" sz="2100" b="1" dirty="0" smtClean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background </a:t>
            </a:r>
            <a:r>
              <a:rPr lang="en-US" sz="2100" b="1" dirty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+ </a:t>
            </a:r>
            <a:r>
              <a:rPr lang="en-US" sz="2100" b="1" dirty="0">
                <a:solidFill>
                  <a:srgbClr val="81FFF9"/>
                </a:solidFill>
                <a:ea typeface="ＭＳ Ｐゴシック" charset="0"/>
                <a:cs typeface="Corbel"/>
                <a:sym typeface="Baghdad" charset="0"/>
              </a:rPr>
              <a:t>H(125) signal injection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1447805" y="3175010"/>
            <a:ext cx="67733" cy="457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365522" y="3183471"/>
            <a:ext cx="45719" cy="457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lum bright="-10000" contrast="23000"/>
          </a:blip>
          <a:srcRect t="2597"/>
          <a:stretch>
            <a:fillRect/>
          </a:stretch>
        </p:blipFill>
        <p:spPr>
          <a:xfrm>
            <a:off x="294042" y="1676400"/>
            <a:ext cx="4572000" cy="3810000"/>
          </a:xfrm>
          <a:prstGeom prst="rect">
            <a:avLst/>
          </a:prstGeom>
          <a:ln w="22225">
            <a:solidFill>
              <a:srgbClr val="FFCC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lum bright="-10000" contrast="23000"/>
          </a:blip>
          <a:srcRect t="6680"/>
          <a:stretch>
            <a:fillRect/>
          </a:stretch>
        </p:blipFill>
        <p:spPr>
          <a:xfrm>
            <a:off x="4876800" y="1701624"/>
            <a:ext cx="4724400" cy="3784776"/>
          </a:xfrm>
          <a:prstGeom prst="rect">
            <a:avLst/>
          </a:prstGeom>
          <a:ln w="22225">
            <a:solidFill>
              <a:srgbClr val="FFCC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325791" y="1219210"/>
            <a:ext cx="4518929" cy="461665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latin typeface="Arial"/>
              </a:rPr>
              <a:t>7+8 </a:t>
            </a:r>
            <a:r>
              <a:rPr lang="en-US" sz="2000" b="1" dirty="0" err="1">
                <a:solidFill>
                  <a:srgbClr val="FFFFFF"/>
                </a:solidFill>
                <a:latin typeface="Arial"/>
              </a:rPr>
              <a:t>TeV</a:t>
            </a:r>
            <a:r>
              <a:rPr lang="en-US" sz="2000" b="1" dirty="0">
                <a:solidFill>
                  <a:srgbClr val="FFFFFF"/>
                </a:solidFill>
                <a:latin typeface="Arial"/>
              </a:rPr>
              <a:t> Limits (95% CL) on </a:t>
            </a:r>
            <a:r>
              <a:rPr lang="en-US" b="1" dirty="0">
                <a:solidFill>
                  <a:srgbClr val="FFE211"/>
                </a:solidFill>
                <a:latin typeface="Symbol" pitchFamily="18" charset="2"/>
              </a:rPr>
              <a:t>s/</a:t>
            </a:r>
            <a:r>
              <a:rPr lang="en-US" b="1" dirty="0" err="1">
                <a:solidFill>
                  <a:srgbClr val="FFE211"/>
                </a:solidFill>
                <a:latin typeface="Symbol" pitchFamily="18" charset="2"/>
              </a:rPr>
              <a:t>s</a:t>
            </a:r>
            <a:r>
              <a:rPr lang="en-US" b="1" baseline="-22000" dirty="0" err="1">
                <a:solidFill>
                  <a:srgbClr val="FFE211"/>
                </a:solidFill>
                <a:latin typeface="Arial"/>
              </a:rPr>
              <a:t>SM</a:t>
            </a:r>
            <a:endParaRPr lang="en-US" b="1" baseline="-22000" dirty="0">
              <a:solidFill>
                <a:srgbClr val="FFE211"/>
              </a:solidFill>
              <a:latin typeface="Arial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799" y="228600"/>
            <a:ext cx="8966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313495" y="1789325"/>
            <a:ext cx="1008529" cy="282872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Arial"/>
              </a:rPr>
              <a:t>Observed</a:t>
            </a:r>
            <a:endParaRPr lang="en-US" sz="1800" b="1" baseline="-220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82640" y="1993263"/>
            <a:ext cx="1631447" cy="21708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Arial"/>
              </a:rPr>
              <a:t>Expected</a:t>
            </a: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(median)</a:t>
            </a:r>
            <a:endParaRPr lang="en-US" sz="1400" b="1" baseline="-220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59106" y="1895679"/>
            <a:ext cx="1008529" cy="282872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Arial"/>
              </a:rPr>
              <a:t>Observed</a:t>
            </a:r>
            <a:endParaRPr lang="en-US" sz="1800" b="1" baseline="-220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01937" y="2125930"/>
            <a:ext cx="1132587" cy="21708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Arial"/>
              </a:rPr>
              <a:t>Expected</a:t>
            </a:r>
            <a:endParaRPr lang="en-US" sz="1800" b="1" baseline="-220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85283" y="2560106"/>
            <a:ext cx="1605133" cy="538329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600" b="1" dirty="0" smtClean="0">
                <a:solidFill>
                  <a:srgbClr val="800000"/>
                </a:solidFill>
                <a:latin typeface="Arial"/>
              </a:rPr>
              <a:t>Injection: </a:t>
            </a:r>
            <a:br>
              <a:rPr lang="en-US" sz="1600" b="1" dirty="0" smtClean="0">
                <a:solidFill>
                  <a:srgbClr val="800000"/>
                </a:solidFill>
                <a:latin typeface="Arial"/>
              </a:rPr>
            </a:br>
            <a:r>
              <a:rPr lang="en-US" sz="1400" b="1" dirty="0" smtClean="0">
                <a:solidFill>
                  <a:srgbClr val="800000"/>
                </a:solidFill>
                <a:latin typeface="Arial"/>
              </a:rPr>
              <a:t>M</a:t>
            </a:r>
            <a:r>
              <a:rPr lang="en-US" sz="1400" b="1" baseline="-25000" dirty="0" smtClean="0">
                <a:solidFill>
                  <a:srgbClr val="800000"/>
                </a:solidFill>
                <a:latin typeface="Arial"/>
              </a:rPr>
              <a:t>H</a:t>
            </a:r>
            <a:r>
              <a:rPr lang="en-US" sz="1400" b="1" dirty="0" smtClean="0">
                <a:solidFill>
                  <a:srgbClr val="800000"/>
                </a:solidFill>
                <a:latin typeface="Arial"/>
              </a:rPr>
              <a:t> = 125 </a:t>
            </a:r>
            <a:r>
              <a:rPr lang="en-US" sz="1400" b="1" dirty="0" err="1" smtClean="0">
                <a:solidFill>
                  <a:srgbClr val="800000"/>
                </a:solidFill>
                <a:latin typeface="Arial"/>
              </a:rPr>
              <a:t>GeV</a:t>
            </a:r>
            <a:r>
              <a:rPr lang="en-US" sz="1400" b="1" dirty="0" smtClean="0">
                <a:solidFill>
                  <a:srgbClr val="800000"/>
                </a:solidFill>
                <a:latin typeface="Arial"/>
              </a:rPr>
              <a:t> ± 1</a:t>
            </a:r>
            <a:r>
              <a:rPr lang="en-US" sz="1800" b="1" dirty="0" smtClean="0">
                <a:solidFill>
                  <a:srgbClr val="800000"/>
                </a:solidFill>
                <a:latin typeface="Symbol" pitchFamily="18" charset="2"/>
              </a:rPr>
              <a:t>s</a:t>
            </a:r>
            <a:endParaRPr lang="en-US" sz="1400" b="1" baseline="-22000" dirty="0">
              <a:solidFill>
                <a:srgbClr val="800000"/>
              </a:solidFill>
              <a:latin typeface="Symbol" pitchFamily="18" charset="2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2966872" y="2664259"/>
            <a:ext cx="421013" cy="0"/>
          </a:xfrm>
          <a:prstGeom prst="line">
            <a:avLst/>
          </a:prstGeom>
          <a:solidFill>
            <a:srgbClr val="000054"/>
          </a:solidFill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2895608" y="1948308"/>
            <a:ext cx="421013" cy="0"/>
          </a:xfrm>
          <a:prstGeom prst="line">
            <a:avLst/>
          </a:prstGeom>
          <a:solidFill>
            <a:srgbClr val="000054"/>
          </a:solidFill>
          <a:ln w="412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2868188" y="2118249"/>
            <a:ext cx="480232" cy="3292"/>
          </a:xfrm>
          <a:prstGeom prst="line">
            <a:avLst/>
          </a:prstGeom>
          <a:solidFill>
            <a:srgbClr val="000054"/>
          </a:solidFill>
          <a:ln w="412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Oval 23"/>
          <p:cNvSpPr/>
          <p:nvPr/>
        </p:nvSpPr>
        <p:spPr bwMode="auto">
          <a:xfrm>
            <a:off x="1344703" y="3528553"/>
            <a:ext cx="139852" cy="129047"/>
          </a:xfrm>
          <a:prstGeom prst="ellips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563627" y="3487309"/>
            <a:ext cx="139852" cy="129047"/>
          </a:xfrm>
          <a:prstGeom prst="ellips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8586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4804" y="1676400"/>
            <a:ext cx="4318195" cy="3962400"/>
          </a:xfrm>
          <a:prstGeom prst="rect">
            <a:avLst/>
          </a:prstGeom>
          <a:ln w="22225" cmpd="sng">
            <a:solidFill>
              <a:srgbClr val="FFEB08"/>
            </a:solidFill>
          </a:ln>
        </p:spPr>
      </p:pic>
      <p:sp>
        <p:nvSpPr>
          <p:cNvPr id="20483" name="Rectangle 3"/>
          <p:cNvSpPr>
            <a:spLocks/>
          </p:cNvSpPr>
          <p:nvPr/>
        </p:nvSpPr>
        <p:spPr bwMode="auto">
          <a:xfrm>
            <a:off x="125768" y="4598789"/>
            <a:ext cx="9615785" cy="172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ts val="2062"/>
              </a:spcBef>
            </a:pPr>
            <a:endParaRPr lang="en-US" sz="1600" dirty="0">
              <a:solidFill>
                <a:srgbClr val="333333"/>
              </a:solidFill>
              <a:latin typeface="Baghdad" charset="0"/>
              <a:ea typeface="ＭＳ Ｐゴシック" charset="0"/>
              <a:cs typeface="Lucida Grande" charset="0"/>
              <a:sym typeface="Baghdad" charset="0"/>
            </a:endParaRPr>
          </a:p>
        </p:txBody>
      </p:sp>
      <p:sp>
        <p:nvSpPr>
          <p:cNvPr id="20484" name="Rectangle 4"/>
          <p:cNvSpPr>
            <a:spLocks/>
          </p:cNvSpPr>
          <p:nvPr/>
        </p:nvSpPr>
        <p:spPr bwMode="auto">
          <a:xfrm>
            <a:off x="4983480" y="5638800"/>
            <a:ext cx="4617720" cy="1066800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27432" rIns="0" bIns="0" anchor="ctr" anchorCtr="0">
            <a:noAutofit/>
          </a:bodyPr>
          <a:lstStyle/>
          <a:p>
            <a:pPr marL="0" lvl="1">
              <a:lnSpc>
                <a:spcPct val="90000"/>
              </a:lnSpc>
              <a:spcAft>
                <a:spcPts val="0"/>
              </a:spcAft>
            </a:pPr>
            <a:r>
              <a:rPr lang="en-US" sz="2100" b="1" dirty="0" smtClean="0">
                <a:solidFill>
                  <a:srgbClr val="FFFFFF"/>
                </a:solidFill>
                <a:sym typeface="Baghdad" charset="0"/>
              </a:rPr>
              <a:t>Mass resolution of this channel </a:t>
            </a:r>
            <a:br>
              <a:rPr lang="en-US" sz="2100" b="1" dirty="0" smtClean="0">
                <a:solidFill>
                  <a:srgbClr val="FFFFFF"/>
                </a:solidFill>
                <a:sym typeface="Baghdad" charset="0"/>
              </a:rPr>
            </a:br>
            <a:r>
              <a:rPr lang="en-US" sz="2100" b="1" dirty="0" smtClean="0">
                <a:solidFill>
                  <a:srgbClr val="FFFFFF"/>
                </a:solidFill>
                <a:sym typeface="Baghdad" charset="0"/>
              </a:rPr>
              <a:t>(~30 </a:t>
            </a:r>
            <a:r>
              <a:rPr lang="en-US" sz="2100" b="1" dirty="0" err="1" smtClean="0">
                <a:solidFill>
                  <a:srgbClr val="FFFFFF"/>
                </a:solidFill>
                <a:sym typeface="Baghdad" charset="0"/>
              </a:rPr>
              <a:t>GeV</a:t>
            </a:r>
            <a:r>
              <a:rPr lang="en-US" sz="2100" b="1" dirty="0" smtClean="0">
                <a:solidFill>
                  <a:srgbClr val="FFFFFF"/>
                </a:solidFill>
                <a:sym typeface="Baghdad" charset="0"/>
              </a:rPr>
              <a:t>) gives a </a:t>
            </a:r>
            <a:r>
              <a:rPr lang="en-US" sz="2100" b="1" dirty="0" smtClean="0">
                <a:solidFill>
                  <a:srgbClr val="FFEB08"/>
                </a:solidFill>
                <a:sym typeface="Baghdad" charset="0"/>
              </a:rPr>
              <a:t>wide </a:t>
            </a:r>
            <a:br>
              <a:rPr lang="en-US" sz="2100" b="1" dirty="0" smtClean="0">
                <a:solidFill>
                  <a:srgbClr val="FFEB08"/>
                </a:solidFill>
                <a:sym typeface="Baghdad" charset="0"/>
              </a:rPr>
            </a:br>
            <a:r>
              <a:rPr lang="en-US" sz="2100" b="1" dirty="0" smtClean="0">
                <a:solidFill>
                  <a:srgbClr val="FFEB08"/>
                </a:solidFill>
                <a:sym typeface="Baghdad" charset="0"/>
              </a:rPr>
              <a:t>minimum in the Likelihood</a:t>
            </a:r>
            <a:endParaRPr lang="en-US" sz="2100" b="1" dirty="0">
              <a:solidFill>
                <a:srgbClr val="FFEB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9" name="Slide Number Placeholder 2"/>
          <p:cNvSpPr txBox="1">
            <a:spLocks/>
          </p:cNvSpPr>
          <p:nvPr/>
        </p:nvSpPr>
        <p:spPr>
          <a:xfrm>
            <a:off x="9245600" y="6482653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buFont typeface="Wingdings" pitchFamily="2" charset="2"/>
              <a:buChar char="§"/>
              <a:defRPr/>
            </a:pPr>
            <a:fld id="{67CFF582-18F9-4FBC-B2DF-FBD4F0781B4B}" type="slidenum">
              <a:rPr lang="en-US" sz="1400" smtClean="0">
                <a:solidFill>
                  <a:srgbClr val="000000"/>
                </a:solidFill>
              </a:rPr>
              <a:pPr>
                <a:buFont typeface="Wingdings" pitchFamily="2" charset="2"/>
                <a:buChar char="§"/>
                <a:defRPr/>
              </a:pPr>
              <a:t>39</a:t>
            </a:fld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33746" y="76200"/>
            <a:ext cx="8720018" cy="109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4000" dirty="0" smtClean="0">
                <a:solidFill>
                  <a:srgbClr val="FFEB08"/>
                </a:solidFill>
              </a:rPr>
              <a:t>H </a:t>
            </a:r>
            <a:r>
              <a:rPr lang="en-US" sz="4000" dirty="0" smtClean="0">
                <a:solidFill>
                  <a:srgbClr val="FFEB08"/>
                </a:solidFill>
                <a:sym typeface="Wingdings 3"/>
              </a:rPr>
              <a:t></a:t>
            </a:r>
            <a:r>
              <a:rPr lang="en-US" sz="4000" dirty="0" smtClean="0">
                <a:solidFill>
                  <a:srgbClr val="FFEB08"/>
                </a:solidFill>
                <a:sym typeface="Wingdings" pitchFamily="2" charset="2"/>
              </a:rPr>
              <a:t> WW </a:t>
            </a:r>
            <a:r>
              <a:rPr lang="en-US" sz="4000" dirty="0" smtClean="0">
                <a:solidFill>
                  <a:srgbClr val="FFEB08"/>
                </a:solidFill>
                <a:sym typeface="Wingdings 3"/>
              </a:rPr>
              <a:t></a:t>
            </a:r>
            <a:r>
              <a:rPr lang="en-US" sz="4000" dirty="0" smtClean="0">
                <a:solidFill>
                  <a:srgbClr val="FFEB08"/>
                </a:solidFill>
                <a:sym typeface="Wingdings" pitchFamily="2" charset="2"/>
              </a:rPr>
              <a:t> 2</a:t>
            </a:r>
            <a:r>
              <a:rPr lang="en-US" sz="4000" i="1" dirty="0" smtClean="0">
                <a:solidFill>
                  <a:srgbClr val="FFEB08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sz="4000" dirty="0" smtClean="0">
                <a:solidFill>
                  <a:srgbClr val="FFEB08"/>
                </a:solidFill>
                <a:sym typeface="Wingdings" pitchFamily="2" charset="2"/>
              </a:rPr>
              <a:t> 2</a:t>
            </a:r>
            <a:r>
              <a:rPr lang="en-US" sz="4000" dirty="0" smtClean="0">
                <a:solidFill>
                  <a:srgbClr val="FFEB08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sz="4000" dirty="0" smtClean="0">
                <a:solidFill>
                  <a:srgbClr val="FFEB08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EB08"/>
                </a:solidFill>
                <a:sym typeface="Wingdings" pitchFamily="2" charset="2"/>
              </a:rPr>
              <a:t/>
            </a:r>
            <a:br>
              <a:rPr lang="en-US" dirty="0" smtClean="0">
                <a:solidFill>
                  <a:srgbClr val="FFEB08"/>
                </a:solidFill>
                <a:sym typeface="Wingdings" pitchFamily="2" charset="2"/>
              </a:rPr>
            </a:br>
            <a:r>
              <a:rPr lang="en-US" sz="3200" dirty="0" smtClean="0">
                <a:solidFill>
                  <a:srgbClr val="FFFFFF"/>
                </a:solidFill>
                <a:sym typeface="Wingdings" pitchFamily="2" charset="2"/>
              </a:rPr>
              <a:t>Signal Significance</a:t>
            </a:r>
            <a:endParaRPr lang="en-US" sz="2400" dirty="0" smtClean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1276482"/>
            <a:ext cx="4267200" cy="457200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</a:ln>
        </p:spPr>
        <p:txBody>
          <a:bodyPr wrap="square" rtlCol="0">
            <a:noAutofit/>
          </a:bodyPr>
          <a:lstStyle/>
          <a:p>
            <a:r>
              <a:rPr lang="en-US" sz="1800" b="1" dirty="0">
                <a:solidFill>
                  <a:srgbClr val="FFFFFF"/>
                </a:solidFill>
                <a:latin typeface="Arial"/>
              </a:rPr>
              <a:t>7+8 </a:t>
            </a:r>
            <a:r>
              <a:rPr lang="en-US" sz="1800" b="1" dirty="0" err="1">
                <a:solidFill>
                  <a:srgbClr val="FFFFFF"/>
                </a:solidFill>
                <a:latin typeface="Arial"/>
              </a:rPr>
              <a:t>TeV</a:t>
            </a:r>
            <a:r>
              <a:rPr lang="en-US" sz="1800" b="1" dirty="0">
                <a:solidFill>
                  <a:srgbClr val="FFFFFF"/>
                </a:solidFill>
                <a:latin typeface="Arial"/>
              </a:rPr>
              <a:t>: Signal Significance </a:t>
            </a:r>
            <a:r>
              <a:rPr lang="en-US" sz="1800" b="1" dirty="0" err="1">
                <a:solidFill>
                  <a:srgbClr val="FFFFFF"/>
                </a:solidFill>
                <a:latin typeface="Arial"/>
              </a:rPr>
              <a:t>vs</a:t>
            </a:r>
            <a:r>
              <a:rPr lang="en-US" sz="1800" b="1" dirty="0">
                <a:solidFill>
                  <a:srgbClr val="FFFFFF"/>
                </a:solidFill>
                <a:latin typeface="Arial"/>
              </a:rPr>
              <a:t> M</a:t>
            </a:r>
            <a:r>
              <a:rPr lang="en-US" sz="1800" b="1" baseline="-25000" dirty="0">
                <a:solidFill>
                  <a:srgbClr val="FFFFFF"/>
                </a:solidFill>
                <a:latin typeface="Arial"/>
              </a:rPr>
              <a:t>H</a:t>
            </a:r>
          </a:p>
        </p:txBody>
      </p:sp>
      <p:sp>
        <p:nvSpPr>
          <p:cNvPr id="18" name="Rectangle 4"/>
          <p:cNvSpPr>
            <a:spLocks/>
          </p:cNvSpPr>
          <p:nvPr/>
        </p:nvSpPr>
        <p:spPr bwMode="auto">
          <a:xfrm>
            <a:off x="609599" y="5638800"/>
            <a:ext cx="4343401" cy="1074420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sz="2200" b="1" dirty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  </a:t>
            </a:r>
            <a:r>
              <a:rPr lang="en-US" b="1" dirty="0">
                <a:solidFill>
                  <a:srgbClr val="FFEB08"/>
                </a:solidFill>
                <a:ea typeface="ＭＳ Ｐゴシック" charset="0"/>
                <a:cs typeface="Corbel"/>
                <a:sym typeface="Baghdad" charset="0"/>
              </a:rPr>
              <a:t>For M</a:t>
            </a:r>
            <a:r>
              <a:rPr lang="en-US" b="1" baseline="-25000" dirty="0">
                <a:solidFill>
                  <a:srgbClr val="FFEB08"/>
                </a:solidFill>
                <a:ea typeface="ＭＳ Ｐゴシック" charset="0"/>
                <a:cs typeface="Corbel"/>
                <a:sym typeface="Baghdad" charset="0"/>
              </a:rPr>
              <a:t>H</a:t>
            </a:r>
            <a:r>
              <a:rPr lang="en-US" b="1" dirty="0">
                <a:solidFill>
                  <a:srgbClr val="FFEB08"/>
                </a:solidFill>
                <a:ea typeface="ＭＳ Ｐゴシック" charset="0"/>
                <a:cs typeface="Corbel"/>
                <a:sym typeface="Baghdad" charset="0"/>
              </a:rPr>
              <a:t> = 125 </a:t>
            </a:r>
            <a:r>
              <a:rPr lang="en-US" b="1" dirty="0" err="1">
                <a:solidFill>
                  <a:srgbClr val="FFEB08"/>
                </a:solidFill>
                <a:ea typeface="ＭＳ Ｐゴシック" charset="0"/>
                <a:cs typeface="Corbel"/>
                <a:sym typeface="Baghdad" charset="0"/>
              </a:rPr>
              <a:t>GeV</a:t>
            </a:r>
            <a:r>
              <a:rPr lang="en-US" b="1" dirty="0">
                <a:solidFill>
                  <a:srgbClr val="FFEB08"/>
                </a:solidFill>
                <a:ea typeface="ＭＳ Ｐゴシック" charset="0"/>
                <a:cs typeface="Corbel"/>
                <a:sym typeface="Baghdad" charset="0"/>
              </a:rPr>
              <a:t>: </a:t>
            </a:r>
            <a:br>
              <a:rPr lang="en-US" b="1" dirty="0">
                <a:solidFill>
                  <a:srgbClr val="FFEB08"/>
                </a:solidFill>
                <a:ea typeface="ＭＳ Ｐゴシック" charset="0"/>
                <a:cs typeface="Corbel"/>
                <a:sym typeface="Baghdad" charset="0"/>
              </a:rPr>
            </a:br>
            <a:r>
              <a:rPr lang="en-US" sz="2100" b="1" dirty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  </a:t>
            </a:r>
            <a:r>
              <a:rPr lang="en-US" sz="2300" b="1" dirty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Observed Significance = </a:t>
            </a:r>
            <a:r>
              <a:rPr lang="en-US" sz="2300" b="1" dirty="0" smtClean="0">
                <a:solidFill>
                  <a:srgbClr val="6AF6E9"/>
                </a:solidFill>
                <a:ea typeface="ＭＳ Ｐゴシック" charset="0"/>
                <a:cs typeface="Corbel"/>
                <a:sym typeface="Baghdad" charset="0"/>
              </a:rPr>
              <a:t>4.0 </a:t>
            </a:r>
            <a:r>
              <a:rPr lang="en-US" sz="2300" b="1" dirty="0" smtClean="0">
                <a:solidFill>
                  <a:srgbClr val="6AF6E9"/>
                </a:solidFill>
                <a:latin typeface="Symbol" pitchFamily="18" charset="2"/>
                <a:ea typeface="ＭＳ Ｐゴシック" charset="0"/>
                <a:cs typeface="Corbel"/>
                <a:sym typeface="Baghdad" charset="0"/>
              </a:rPr>
              <a:t>s</a:t>
            </a:r>
            <a:endParaRPr lang="en-US" sz="2300" b="1" dirty="0">
              <a:solidFill>
                <a:srgbClr val="6AF6E9"/>
              </a:solidFill>
              <a:latin typeface="Symbol" pitchFamily="18" charset="2"/>
              <a:ea typeface="ＭＳ Ｐゴシック" charset="0"/>
              <a:cs typeface="Corbel"/>
              <a:sym typeface="Baghdad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sz="2100" b="1" dirty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  Expected Significance = </a:t>
            </a:r>
            <a:r>
              <a:rPr lang="en-US" sz="2100" b="1" dirty="0">
                <a:solidFill>
                  <a:srgbClr val="FFE211"/>
                </a:solidFill>
                <a:ea typeface="ＭＳ Ｐゴシック" charset="0"/>
                <a:cs typeface="Corbel"/>
                <a:sym typeface="Baghdad" charset="0"/>
              </a:rPr>
              <a:t>5</a:t>
            </a:r>
            <a:r>
              <a:rPr lang="en-US" sz="2100" b="1" dirty="0" smtClean="0">
                <a:solidFill>
                  <a:srgbClr val="FFE211"/>
                </a:solidFill>
                <a:ea typeface="ＭＳ Ｐゴシック" charset="0"/>
                <a:cs typeface="Corbel"/>
                <a:sym typeface="Baghdad" charset="0"/>
              </a:rPr>
              <a:t>.1 </a:t>
            </a:r>
            <a:r>
              <a:rPr lang="en-US" sz="2100" b="1" dirty="0">
                <a:solidFill>
                  <a:srgbClr val="FFE211"/>
                </a:solidFill>
                <a:latin typeface="Symbol" pitchFamily="18" charset="2"/>
                <a:ea typeface="ＭＳ Ｐゴシック" charset="0"/>
                <a:cs typeface="Corbel"/>
                <a:sym typeface="Baghdad" charset="0"/>
              </a:rPr>
              <a:t>s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 flipV="1">
            <a:off x="1377906" y="3638682"/>
            <a:ext cx="0" cy="147828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5867400" y="3276600"/>
            <a:ext cx="0" cy="182880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 t="7553"/>
          <a:stretch>
            <a:fillRect/>
          </a:stretch>
        </p:blipFill>
        <p:spPr>
          <a:xfrm>
            <a:off x="4969436" y="1752601"/>
            <a:ext cx="4631763" cy="3854142"/>
          </a:xfrm>
          <a:prstGeom prst="rect">
            <a:avLst/>
          </a:prstGeom>
          <a:ln w="22225" cmpd="sng">
            <a:solidFill>
              <a:srgbClr val="FFEB08"/>
            </a:solidFill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294" y="223847"/>
            <a:ext cx="990600" cy="9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4"/>
          <p:cNvSpPr>
            <a:spLocks/>
          </p:cNvSpPr>
          <p:nvPr/>
        </p:nvSpPr>
        <p:spPr bwMode="auto">
          <a:xfrm>
            <a:off x="4861564" y="1263870"/>
            <a:ext cx="4739636" cy="463506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109728" anchor="ctr">
            <a:noAutofit/>
          </a:bodyPr>
          <a:lstStyle/>
          <a:p>
            <a:pPr marL="60325" indent="-60325">
              <a:spcAft>
                <a:spcPts val="600"/>
              </a:spcAft>
            </a:pPr>
            <a:r>
              <a:rPr lang="en-US" b="1" dirty="0">
                <a:solidFill>
                  <a:srgbClr val="FFFFFF"/>
                </a:solidFill>
                <a:latin typeface="Symbol" pitchFamily="18" charset="2"/>
              </a:rPr>
              <a:t> </a:t>
            </a:r>
            <a:r>
              <a:rPr lang="en-US" sz="2200" b="1" dirty="0" smtClean="0">
                <a:solidFill>
                  <a:srgbClr val="FFFFFF"/>
                </a:solidFill>
                <a:sym typeface="Wingdings" pitchFamily="2" charset="2"/>
              </a:rPr>
              <a:t>Signal  strength </a:t>
            </a:r>
            <a:r>
              <a:rPr lang="en-US" sz="3200" b="1" dirty="0" smtClean="0">
                <a:solidFill>
                  <a:srgbClr val="FFFFFF"/>
                </a:solidFill>
                <a:latin typeface="Symbol" pitchFamily="18" charset="2"/>
              </a:rPr>
              <a:t>m=s/</a:t>
            </a:r>
            <a:r>
              <a:rPr lang="en-US" sz="3200" b="1" dirty="0" err="1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en-US" b="1" baseline="-25000" dirty="0" err="1" smtClean="0">
                <a:solidFill>
                  <a:srgbClr val="FFFFFF"/>
                </a:solidFill>
              </a:rPr>
              <a:t>SM</a:t>
            </a:r>
            <a:r>
              <a:rPr lang="en-US" b="1" dirty="0" smtClean="0">
                <a:solidFill>
                  <a:srgbClr val="FFFFFF"/>
                </a:solidFill>
              </a:rPr>
              <a:t> </a:t>
            </a:r>
            <a:r>
              <a:rPr lang="en-US" b="1" dirty="0" err="1" smtClean="0">
                <a:solidFill>
                  <a:srgbClr val="FFFFFF"/>
                </a:solidFill>
              </a:rPr>
              <a:t>vs</a:t>
            </a:r>
            <a:r>
              <a:rPr lang="en-US" b="1" dirty="0" smtClean="0">
                <a:solidFill>
                  <a:srgbClr val="FFFFFF"/>
                </a:solidFill>
              </a:rPr>
              <a:t> </a:t>
            </a:r>
            <a:r>
              <a:rPr lang="en-US" b="1" dirty="0">
                <a:solidFill>
                  <a:srgbClr val="FFFFFF"/>
                </a:solidFill>
              </a:rPr>
              <a:t>M</a:t>
            </a:r>
            <a:r>
              <a:rPr lang="en-US" b="1" baseline="-25000" dirty="0">
                <a:solidFill>
                  <a:srgbClr val="FFFFFF"/>
                </a:solidFill>
              </a:rPr>
              <a:t>H</a:t>
            </a:r>
            <a:r>
              <a:rPr lang="en-US" b="1" dirty="0">
                <a:solidFill>
                  <a:srgbClr val="FFFFFF"/>
                </a:solidFill>
              </a:rPr>
              <a:t> </a:t>
            </a:r>
            <a:endParaRPr lang="en-US" b="1" dirty="0">
              <a:solidFill>
                <a:srgbClr val="FFE311"/>
              </a:solidFill>
              <a:ea typeface="ＭＳ Ｐゴシック" charset="0"/>
              <a:cs typeface="Corbel"/>
              <a:sym typeface="Baghdad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8586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850" y="1320573"/>
            <a:ext cx="7358901" cy="5109255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 bwMode="auto">
          <a:xfrm>
            <a:off x="8929511" y="699911"/>
            <a:ext cx="976489" cy="4854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GB" sz="3600" b="1" kern="0" dirty="0">
              <a:solidFill>
                <a:srgbClr val="FFCC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04503"/>
            <a:ext cx="7797800" cy="71410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245600" y="6273516"/>
            <a:ext cx="660400" cy="3651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769260" y="0"/>
            <a:ext cx="8273139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GB" sz="3600" b="1" kern="0" dirty="0" smtClean="0">
                <a:solidFill>
                  <a:srgbClr val="FFEB11"/>
                </a:solidFill>
                <a:latin typeface="Arial"/>
              </a:rPr>
              <a:t>The LHC: </a:t>
            </a:r>
            <a:r>
              <a:rPr lang="en-GB" sz="3600" b="1" kern="0" dirty="0" smtClean="0">
                <a:solidFill>
                  <a:srgbClr val="FFFFFF"/>
                </a:solidFill>
                <a:latin typeface="Arial"/>
              </a:rPr>
              <a:t>Spectacular Performance</a:t>
            </a:r>
            <a:endParaRPr lang="en-GB" sz="3600" b="1" kern="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511" y="160867"/>
            <a:ext cx="499533" cy="49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69393" y="22578"/>
            <a:ext cx="801140" cy="767644"/>
          </a:xfrm>
          <a:prstGeom prst="rect">
            <a:avLst/>
          </a:prstGeom>
          <a:solidFill>
            <a:srgbClr val="000026"/>
          </a:solidFill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653143" y="706917"/>
            <a:ext cx="8926286" cy="584775"/>
          </a:xfrm>
          <a:prstGeom prst="rect">
            <a:avLst/>
          </a:prstGeom>
          <a:solidFill>
            <a:srgbClr val="000066"/>
          </a:solidFill>
          <a:ln w="28575">
            <a:solidFill>
              <a:srgbClr val="FFE62D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EB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To 7.7 X 10</a:t>
            </a:r>
            <a:r>
              <a:rPr lang="en-US" sz="3600" b="1" baseline="22000" dirty="0" smtClean="0">
                <a:solidFill>
                  <a:srgbClr val="FFEB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33</a:t>
            </a:r>
            <a:r>
              <a:rPr lang="en-US" sz="3200" b="1" dirty="0" smtClean="0">
                <a:solidFill>
                  <a:srgbClr val="FFEB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; The Challenge of Pileup</a:t>
            </a:r>
            <a:endParaRPr lang="en-US" sz="3600" b="1" baseline="20000" dirty="0">
              <a:solidFill>
                <a:srgbClr val="FFEB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104504" y="5625736"/>
            <a:ext cx="4978036" cy="1027974"/>
          </a:xfrm>
          <a:prstGeom prst="rect">
            <a:avLst/>
          </a:prstGeom>
          <a:solidFill>
            <a:schemeClr val="bg1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marL="169863" indent="-169863" algn="l">
              <a:lnSpc>
                <a:spcPct val="95000"/>
              </a:lnSpc>
            </a:pP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   </a:t>
            </a: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1.1x10</a:t>
            </a:r>
            <a:r>
              <a:rPr lang="en-US" sz="1800" b="1" baseline="30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11</a:t>
            </a: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  </a:t>
            </a:r>
            <a:r>
              <a:rPr lang="en-US" sz="18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1.5x10</a:t>
            </a:r>
            <a:r>
              <a:rPr lang="en-US" sz="1800" b="1" baseline="30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11 </a:t>
            </a:r>
            <a:r>
              <a:rPr lang="en-US" sz="18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ppb                     </a:t>
            </a: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X 2</a:t>
            </a:r>
          </a:p>
          <a:p>
            <a:pPr marL="169863" indent="-169863" algn="l">
              <a:lnSpc>
                <a:spcPct val="95000"/>
              </a:lnSpc>
            </a:pP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   </a:t>
            </a:r>
            <a:r>
              <a:rPr lang="en-US" sz="18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Emittance</a:t>
            </a: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: </a:t>
            </a:r>
            <a:r>
              <a:rPr lang="en-US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Symbol"/>
              </a:rPr>
              <a:t> </a:t>
            </a: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3.5 </a:t>
            </a:r>
            <a:r>
              <a:rPr lang="en-US" sz="18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1.8 micron          </a:t>
            </a: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X 2        </a:t>
            </a:r>
            <a:b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</a:br>
            <a:r>
              <a:rPr lang="en-US" sz="1800" b="1" dirty="0" smtClean="0">
                <a:solidFill>
                  <a:srgbClr val="FFD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2012:  8 </a:t>
            </a:r>
            <a:r>
              <a:rPr lang="en-US" sz="1800" b="1" dirty="0" err="1" smtClean="0">
                <a:solidFill>
                  <a:srgbClr val="FFD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TeV</a:t>
            </a:r>
            <a:r>
              <a:rPr lang="en-US" sz="1800" b="1" dirty="0" smtClean="0">
                <a:solidFill>
                  <a:srgbClr val="FFD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 X 50 </a:t>
            </a:r>
            <a:r>
              <a:rPr lang="en-US" sz="1800" b="1" dirty="0" err="1" smtClean="0">
                <a:solidFill>
                  <a:srgbClr val="FFD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nsec</a:t>
            </a:r>
            <a:r>
              <a:rPr lang="en-US" sz="1800" b="1" dirty="0" smtClean="0">
                <a:solidFill>
                  <a:srgbClr val="FFD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  </a:t>
            </a:r>
            <a:r>
              <a:rPr lang="en-US" sz="1800" b="1" dirty="0" smtClean="0">
                <a:solidFill>
                  <a:srgbClr val="FFD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/>
                <a:sym typeface="Wingdings" pitchFamily="2" charset="2"/>
              </a:rPr>
              <a:t>b</a:t>
            </a:r>
            <a:r>
              <a:rPr lang="en-US" sz="1800" b="1" dirty="0" smtClean="0">
                <a:solidFill>
                  <a:srgbClr val="FFD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  <a:sym typeface="Wingdings" pitchFamily="2" charset="2"/>
              </a:rPr>
              <a:t>*  0.6m</a:t>
            </a:r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</p:txBody>
      </p:sp>
      <p:pic>
        <p:nvPicPr>
          <p:cNvPr id="23" name="Picture 22" descr="vertices.png"/>
          <p:cNvPicPr>
            <a:picLocks noChangeAspect="1"/>
          </p:cNvPicPr>
          <p:nvPr/>
        </p:nvPicPr>
        <p:blipFill>
          <a:blip r:embed="rId6" cstate="print">
            <a:lum bright="-3000" contrast="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540" y="3895212"/>
            <a:ext cx="4479471" cy="2732011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067300" y="6307613"/>
            <a:ext cx="4515612" cy="338554"/>
          </a:xfrm>
          <a:prstGeom prst="rect">
            <a:avLst/>
          </a:prstGeom>
          <a:solidFill>
            <a:srgbClr val="000058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 ~50 Vertices, 14 Jets, 2 </a:t>
            </a:r>
            <a:r>
              <a:rPr lang="en-US" sz="1600" b="1" dirty="0" err="1" smtClean="0">
                <a:solidFill>
                  <a:srgbClr val="FFFFFF"/>
                </a:solidFill>
              </a:rPr>
              <a:t>TeV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6124546" name="Picture 2" descr="http://cms-service-lumi.web.cern.ch/cms-service-lumi/publicplots/pileup_pp_2012.png"/>
          <p:cNvPicPr>
            <a:picLocks noChangeAspect="1" noChangeArrowheads="1"/>
          </p:cNvPicPr>
          <p:nvPr/>
        </p:nvPicPr>
        <p:blipFill>
          <a:blip r:embed="rId7" cstate="print">
            <a:lum bright="-9000" contrast="20000"/>
          </a:blip>
          <a:srcRect l="1250" r="1250"/>
          <a:stretch>
            <a:fillRect/>
          </a:stretch>
        </p:blipFill>
        <p:spPr bwMode="auto">
          <a:xfrm>
            <a:off x="5073647" y="1301978"/>
            <a:ext cx="3488772" cy="2590800"/>
          </a:xfrm>
          <a:prstGeom prst="rect">
            <a:avLst/>
          </a:prstGeom>
          <a:noFill/>
          <a:ln w="25400">
            <a:solidFill>
              <a:srgbClr val="FFDE00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7541059" y="1298255"/>
            <a:ext cx="2021115" cy="1200329"/>
          </a:xfrm>
          <a:prstGeom prst="rect">
            <a:avLst/>
          </a:prstGeom>
          <a:solidFill>
            <a:srgbClr val="000066"/>
          </a:solidFill>
          <a:ln w="28575">
            <a:solidFill>
              <a:srgbClr val="FFE62D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Average 19, </a:t>
            </a:r>
            <a:b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up to ~50 Interactions/</a:t>
            </a:r>
            <a:b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Crossing in 2012</a:t>
            </a:r>
            <a:endParaRPr lang="en-US" sz="2000" b="1" baseline="20000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14642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lum bright="-11000" contrast="24000"/>
          </a:blip>
          <a:stretch>
            <a:fillRect/>
          </a:stretch>
        </p:blipFill>
        <p:spPr>
          <a:xfrm>
            <a:off x="777668" y="1655243"/>
            <a:ext cx="4505420" cy="3956205"/>
          </a:xfrm>
          <a:prstGeom prst="rect">
            <a:avLst/>
          </a:prstGeom>
          <a:ln w="22225" cmpd="sng">
            <a:solidFill>
              <a:srgbClr val="FFFF00"/>
            </a:solidFill>
          </a:ln>
        </p:spPr>
      </p:pic>
      <p:sp>
        <p:nvSpPr>
          <p:cNvPr id="20483" name="Rectangle 3"/>
          <p:cNvSpPr>
            <a:spLocks/>
          </p:cNvSpPr>
          <p:nvPr/>
        </p:nvSpPr>
        <p:spPr bwMode="auto">
          <a:xfrm>
            <a:off x="125768" y="4598789"/>
            <a:ext cx="9615785" cy="172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ts val="2062"/>
              </a:spcBef>
            </a:pPr>
            <a:endParaRPr lang="en-US" sz="1600" dirty="0">
              <a:solidFill>
                <a:srgbClr val="333333"/>
              </a:solidFill>
              <a:latin typeface="Baghdad" charset="0"/>
              <a:ea typeface="ＭＳ Ｐゴシック" charset="0"/>
              <a:cs typeface="Lucida Grande" charset="0"/>
              <a:sym typeface="Baghdad" charset="0"/>
            </a:endParaRPr>
          </a:p>
        </p:txBody>
      </p:sp>
      <p:sp>
        <p:nvSpPr>
          <p:cNvPr id="20484" name="Rectangle 4"/>
          <p:cNvSpPr>
            <a:spLocks/>
          </p:cNvSpPr>
          <p:nvPr/>
        </p:nvSpPr>
        <p:spPr bwMode="auto">
          <a:xfrm>
            <a:off x="760576" y="5645495"/>
            <a:ext cx="4565790" cy="1051560"/>
          </a:xfrm>
          <a:prstGeom prst="rect">
            <a:avLst/>
          </a:prstGeom>
          <a:solidFill>
            <a:srgbClr val="00002E"/>
          </a:solidFill>
          <a:ln w="22225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27432" rIns="0" bIns="0" anchor="t" anchorCtr="0">
            <a:noAutofit/>
          </a:bodyPr>
          <a:lstStyle/>
          <a:p>
            <a:pPr marL="0" lvl="1">
              <a:lnSpc>
                <a:spcPct val="90000"/>
              </a:lnSpc>
              <a:spcAft>
                <a:spcPts val="0"/>
              </a:spcAft>
            </a:pPr>
            <a:r>
              <a:rPr lang="en-US" sz="2100" b="1" dirty="0">
                <a:solidFill>
                  <a:srgbClr val="FFED08"/>
                </a:solidFill>
                <a:sym typeface="Baghdad" charset="0"/>
              </a:rPr>
              <a:t>Best fit Signal Strength </a:t>
            </a:r>
            <a:br>
              <a:rPr lang="en-US" sz="2100" b="1" dirty="0">
                <a:solidFill>
                  <a:srgbClr val="FFED08"/>
                </a:solidFill>
                <a:sym typeface="Baghdad" charset="0"/>
              </a:rPr>
            </a:br>
            <a:r>
              <a:rPr lang="en-US" sz="2100" b="1" dirty="0">
                <a:solidFill>
                  <a:srgbClr val="FFFFFF"/>
                </a:solidFill>
                <a:sym typeface="Baghdad" charset="0"/>
              </a:rPr>
              <a:t> for M</a:t>
            </a:r>
            <a:r>
              <a:rPr lang="en-US" sz="2100" b="1" baseline="-25000" dirty="0">
                <a:solidFill>
                  <a:srgbClr val="FFFFFF"/>
                </a:solidFill>
                <a:sym typeface="Baghdad" charset="0"/>
              </a:rPr>
              <a:t>H</a:t>
            </a:r>
            <a:r>
              <a:rPr lang="en-US" sz="2100" b="1" dirty="0">
                <a:solidFill>
                  <a:srgbClr val="FFFFFF"/>
                </a:solidFill>
                <a:sym typeface="Baghdad" charset="0"/>
              </a:rPr>
              <a:t> = 125 </a:t>
            </a:r>
            <a:r>
              <a:rPr lang="en-US" sz="2100" b="1" dirty="0" err="1">
                <a:solidFill>
                  <a:srgbClr val="FFFFFF"/>
                </a:solidFill>
                <a:sym typeface="Baghdad" charset="0"/>
              </a:rPr>
              <a:t>GeV</a:t>
            </a:r>
            <a:r>
              <a:rPr lang="en-US" sz="2100" b="1" dirty="0">
                <a:solidFill>
                  <a:srgbClr val="FFFFFF"/>
                </a:solidFill>
                <a:sym typeface="Baghdad" charset="0"/>
              </a:rPr>
              <a:t>: </a:t>
            </a:r>
            <a:br>
              <a:rPr lang="en-US" sz="2100" b="1" dirty="0">
                <a:solidFill>
                  <a:srgbClr val="FFFFFF"/>
                </a:solidFill>
                <a:sym typeface="Baghdad" charset="0"/>
              </a:rPr>
            </a:br>
            <a:r>
              <a:rPr lang="en-US" sz="2800" b="1" dirty="0">
                <a:solidFill>
                  <a:srgbClr val="81FFF9"/>
                </a:solidFill>
                <a:latin typeface="Symbol" pitchFamily="18" charset="2"/>
                <a:sym typeface="Baghdad" charset="0"/>
              </a:rPr>
              <a:t>m = s/</a:t>
            </a:r>
            <a:r>
              <a:rPr lang="en-US" sz="2800" b="1" dirty="0" err="1">
                <a:solidFill>
                  <a:srgbClr val="81FFF9"/>
                </a:solidFill>
                <a:latin typeface="Symbol" pitchFamily="18" charset="2"/>
                <a:sym typeface="Baghdad" charset="0"/>
              </a:rPr>
              <a:t>s</a:t>
            </a:r>
            <a:r>
              <a:rPr lang="en-US" sz="2100" b="1" baseline="-25000" dirty="0" err="1">
                <a:solidFill>
                  <a:srgbClr val="81FFF9"/>
                </a:solidFill>
                <a:sym typeface="Baghdad" charset="0"/>
              </a:rPr>
              <a:t>SM</a:t>
            </a:r>
            <a:r>
              <a:rPr lang="en-US" sz="2100" b="1" dirty="0">
                <a:solidFill>
                  <a:srgbClr val="81FFF9"/>
                </a:solidFill>
                <a:sym typeface="Baghdad" charset="0"/>
              </a:rPr>
              <a:t> = </a:t>
            </a:r>
            <a:r>
              <a:rPr lang="en-US" b="1" dirty="0" smtClean="0">
                <a:solidFill>
                  <a:srgbClr val="81FFF9"/>
                </a:solidFill>
                <a:sym typeface="Baghdad" charset="0"/>
              </a:rPr>
              <a:t>0.76 </a:t>
            </a:r>
            <a:r>
              <a:rPr lang="en-US" b="1" dirty="0">
                <a:solidFill>
                  <a:srgbClr val="81FFF9"/>
                </a:solidFill>
                <a:sym typeface="Symbol"/>
              </a:rPr>
              <a:t> </a:t>
            </a:r>
            <a:r>
              <a:rPr lang="en-US" b="1" dirty="0" smtClean="0">
                <a:solidFill>
                  <a:srgbClr val="81FFF9"/>
                </a:solidFill>
                <a:sym typeface="Baghdad" charset="0"/>
              </a:rPr>
              <a:t>0.21</a:t>
            </a:r>
            <a:endParaRPr lang="en-US" b="1" dirty="0">
              <a:solidFill>
                <a:srgbClr val="81FFF9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9" name="Slide Number Placeholder 2"/>
          <p:cNvSpPr txBox="1">
            <a:spLocks/>
          </p:cNvSpPr>
          <p:nvPr/>
        </p:nvSpPr>
        <p:spPr>
          <a:xfrm>
            <a:off x="9237054" y="6482653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buFont typeface="Wingdings" pitchFamily="2" charset="2"/>
              <a:buChar char="§"/>
              <a:defRPr/>
            </a:pPr>
            <a:fld id="{67CFF582-18F9-4FBC-B2DF-FBD4F0781B4B}" type="slidenum">
              <a:rPr lang="en-US" sz="1400" smtClean="0">
                <a:solidFill>
                  <a:srgbClr val="000000"/>
                </a:solidFill>
              </a:rPr>
              <a:pPr>
                <a:buFont typeface="Wingdings" pitchFamily="2" charset="2"/>
                <a:buChar char="§"/>
                <a:defRPr/>
              </a:pPr>
              <a:t>40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lum bright="-13000" contrast="26000"/>
          </a:blip>
          <a:srcRect r="4138"/>
          <a:stretch>
            <a:fillRect/>
          </a:stretch>
        </p:blipFill>
        <p:spPr>
          <a:xfrm>
            <a:off x="5367062" y="1355463"/>
            <a:ext cx="3895272" cy="4281543"/>
          </a:xfrm>
          <a:prstGeom prst="rect">
            <a:avLst/>
          </a:prstGeom>
          <a:ln w="22225" cmpd="sng">
            <a:solidFill>
              <a:srgbClr val="FFFF00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233746" y="76200"/>
            <a:ext cx="8720018" cy="109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4000" dirty="0" smtClean="0">
                <a:solidFill>
                  <a:srgbClr val="FFEB08"/>
                </a:solidFill>
              </a:rPr>
              <a:t>H </a:t>
            </a:r>
            <a:r>
              <a:rPr lang="en-US" sz="4000" dirty="0" smtClean="0">
                <a:solidFill>
                  <a:srgbClr val="FFEB08"/>
                </a:solidFill>
                <a:sym typeface="Wingdings 3"/>
              </a:rPr>
              <a:t></a:t>
            </a:r>
            <a:r>
              <a:rPr lang="en-US" sz="4000" dirty="0" smtClean="0">
                <a:solidFill>
                  <a:srgbClr val="FFEB08"/>
                </a:solidFill>
                <a:sym typeface="Wingdings" pitchFamily="2" charset="2"/>
              </a:rPr>
              <a:t> WW </a:t>
            </a:r>
            <a:r>
              <a:rPr lang="en-US" sz="4000" dirty="0" smtClean="0">
                <a:solidFill>
                  <a:srgbClr val="FFEB08"/>
                </a:solidFill>
                <a:sym typeface="Wingdings 3"/>
              </a:rPr>
              <a:t></a:t>
            </a:r>
            <a:r>
              <a:rPr lang="en-US" sz="4000" dirty="0" smtClean="0">
                <a:solidFill>
                  <a:srgbClr val="FFEB08"/>
                </a:solidFill>
                <a:sym typeface="Wingdings" pitchFamily="2" charset="2"/>
              </a:rPr>
              <a:t> 2</a:t>
            </a:r>
            <a:r>
              <a:rPr lang="en-US" sz="4000" i="1" dirty="0" smtClean="0">
                <a:solidFill>
                  <a:srgbClr val="FFEB08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sz="4000" dirty="0" smtClean="0">
                <a:solidFill>
                  <a:srgbClr val="FFEB08"/>
                </a:solidFill>
                <a:sym typeface="Wingdings" pitchFamily="2" charset="2"/>
              </a:rPr>
              <a:t> 2</a:t>
            </a:r>
            <a:r>
              <a:rPr lang="en-US" sz="4000" dirty="0" smtClean="0">
                <a:solidFill>
                  <a:srgbClr val="FFEB08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sz="4000" dirty="0" smtClean="0">
                <a:solidFill>
                  <a:srgbClr val="FFEB08"/>
                </a:solidFill>
                <a:sym typeface="Wingdings" pitchFamily="2" charset="2"/>
              </a:rPr>
              <a:t> </a:t>
            </a:r>
            <a:br>
              <a:rPr lang="en-US" sz="4000" dirty="0" smtClean="0">
                <a:solidFill>
                  <a:srgbClr val="FFEB08"/>
                </a:solidFill>
                <a:sym typeface="Wingdings" pitchFamily="2" charset="2"/>
              </a:rPr>
            </a:br>
            <a:r>
              <a:rPr lang="en-US" sz="3200" dirty="0" smtClean="0">
                <a:solidFill>
                  <a:srgbClr val="FFFFFF"/>
                </a:solidFill>
                <a:sym typeface="Wingdings" pitchFamily="2" charset="2"/>
              </a:rPr>
              <a:t>Signal Strength</a:t>
            </a:r>
            <a:endParaRPr lang="en-US" sz="2400" dirty="0" smtClean="0">
              <a:solidFill>
                <a:srgbClr val="FFFFFF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668" y="186284"/>
            <a:ext cx="97820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4"/>
          <p:cNvSpPr>
            <a:spLocks/>
          </p:cNvSpPr>
          <p:nvPr/>
        </p:nvSpPr>
        <p:spPr bwMode="auto">
          <a:xfrm>
            <a:off x="5341121" y="5615402"/>
            <a:ext cx="4240811" cy="1074420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sz="2100" b="1" dirty="0" smtClean="0">
                <a:solidFill>
                  <a:srgbClr val="FFED08"/>
                </a:solidFill>
                <a:ea typeface="ＭＳ Ｐゴシック" charset="0"/>
                <a:cs typeface="Corbel"/>
                <a:sym typeface="Baghdad" charset="0"/>
              </a:rPr>
              <a:t>Best Fit </a:t>
            </a:r>
            <a:r>
              <a:rPr lang="en-US" sz="2100" b="1" dirty="0" smtClean="0">
                <a:solidFill>
                  <a:srgbClr val="FFED08"/>
                </a:solidFill>
                <a:latin typeface="Symbol" pitchFamily="18" charset="2"/>
                <a:sym typeface="Baghdad" charset="0"/>
              </a:rPr>
              <a:t>m = s/</a:t>
            </a:r>
            <a:r>
              <a:rPr lang="en-US" sz="2100" b="1" dirty="0" err="1" smtClean="0">
                <a:solidFill>
                  <a:srgbClr val="FFED08"/>
                </a:solidFill>
                <a:latin typeface="Symbol" pitchFamily="18" charset="2"/>
                <a:sym typeface="Baghdad" charset="0"/>
              </a:rPr>
              <a:t>s</a:t>
            </a:r>
            <a:r>
              <a:rPr lang="en-US" sz="2100" b="1" baseline="-25000" dirty="0" err="1" smtClean="0">
                <a:solidFill>
                  <a:srgbClr val="FFED08"/>
                </a:solidFill>
                <a:sym typeface="Baghdad" charset="0"/>
              </a:rPr>
              <a:t>SM</a:t>
            </a:r>
            <a:r>
              <a:rPr lang="en-US" sz="2100" b="1" dirty="0" smtClean="0">
                <a:solidFill>
                  <a:srgbClr val="FFED08"/>
                </a:solidFill>
                <a:sym typeface="Baghdad" charset="0"/>
              </a:rPr>
              <a:t> by channel</a:t>
            </a:r>
            <a:r>
              <a:rPr lang="en-US" b="1" dirty="0" smtClean="0">
                <a:solidFill>
                  <a:srgbClr val="FFED08"/>
                </a:solidFill>
                <a:sym typeface="Baghdad" charset="0"/>
              </a:rPr>
              <a:t/>
            </a:r>
            <a:br>
              <a:rPr lang="en-US" b="1" dirty="0" smtClean="0">
                <a:solidFill>
                  <a:srgbClr val="FFED08"/>
                </a:solidFill>
                <a:sym typeface="Baghdad" charset="0"/>
              </a:rPr>
            </a:br>
            <a:r>
              <a:rPr lang="en-US" b="1" dirty="0" smtClean="0">
                <a:solidFill>
                  <a:srgbClr val="81FFF9"/>
                </a:solidFill>
                <a:sym typeface="Baghdad" charset="0"/>
              </a:rPr>
              <a:t>Consistent results </a:t>
            </a:r>
            <a:br>
              <a:rPr lang="en-US" b="1" dirty="0" smtClean="0">
                <a:solidFill>
                  <a:srgbClr val="81FFF9"/>
                </a:solidFill>
                <a:sym typeface="Baghdad" charset="0"/>
              </a:rPr>
            </a:br>
            <a:r>
              <a:rPr lang="en-US" b="1" dirty="0" smtClean="0">
                <a:solidFill>
                  <a:schemeClr val="tx1"/>
                </a:solidFill>
                <a:sym typeface="Baghdad" charset="0"/>
              </a:rPr>
              <a:t>among the channels</a:t>
            </a:r>
          </a:p>
        </p:txBody>
      </p:sp>
      <p:sp>
        <p:nvSpPr>
          <p:cNvPr id="17" name="Rectangle 4"/>
          <p:cNvSpPr>
            <a:spLocks/>
          </p:cNvSpPr>
          <p:nvPr/>
        </p:nvSpPr>
        <p:spPr bwMode="auto">
          <a:xfrm>
            <a:off x="743484" y="1214014"/>
            <a:ext cx="4592870" cy="406808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91440" anchor="ctr">
            <a:noAutofit/>
          </a:bodyPr>
          <a:lstStyle/>
          <a:p>
            <a:pPr marL="60325" indent="-60325">
              <a:spcAft>
                <a:spcPts val="600"/>
              </a:spcAft>
            </a:pPr>
            <a:r>
              <a:rPr lang="en-US" b="1" dirty="0">
                <a:solidFill>
                  <a:srgbClr val="FFFFFF"/>
                </a:solidFill>
                <a:latin typeface="Symbol" pitchFamily="18" charset="2"/>
              </a:rPr>
              <a:t>  </a:t>
            </a:r>
            <a:r>
              <a:rPr lang="en-US" sz="2000" b="1" dirty="0">
                <a:solidFill>
                  <a:srgbClr val="FFFFFF"/>
                </a:solidFill>
              </a:rPr>
              <a:t>Best Fit Signal Strength </a:t>
            </a:r>
            <a:r>
              <a:rPr lang="en-US" sz="2800" b="1" dirty="0">
                <a:solidFill>
                  <a:srgbClr val="FFF011"/>
                </a:solidFill>
                <a:latin typeface="Symbol" pitchFamily="18" charset="2"/>
              </a:rPr>
              <a:t>m</a:t>
            </a:r>
            <a:r>
              <a:rPr lang="en-US" sz="2000" b="1" dirty="0">
                <a:solidFill>
                  <a:srgbClr val="FFF011"/>
                </a:solidFill>
              </a:rPr>
              <a:t> </a:t>
            </a:r>
            <a:r>
              <a:rPr lang="en-US" sz="2000" b="1" dirty="0" err="1">
                <a:solidFill>
                  <a:srgbClr val="FFF011"/>
                </a:solidFill>
              </a:rPr>
              <a:t>vs</a:t>
            </a:r>
            <a:r>
              <a:rPr lang="en-US" sz="2000" b="1" dirty="0">
                <a:solidFill>
                  <a:srgbClr val="FFF011"/>
                </a:solidFill>
              </a:rPr>
              <a:t> M</a:t>
            </a:r>
            <a:r>
              <a:rPr lang="en-US" sz="2000" b="1" baseline="-25000" dirty="0">
                <a:solidFill>
                  <a:srgbClr val="FFF011"/>
                </a:solidFill>
              </a:rPr>
              <a:t>H</a:t>
            </a:r>
            <a:r>
              <a:rPr lang="en-US" sz="2000" b="1" dirty="0">
                <a:solidFill>
                  <a:srgbClr val="FFF011"/>
                </a:solidFill>
              </a:rPr>
              <a:t> </a:t>
            </a:r>
            <a:endParaRPr lang="en-US" sz="2000" b="1" dirty="0">
              <a:solidFill>
                <a:srgbClr val="FFF011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764254" y="1850315"/>
            <a:ext cx="53790" cy="3248810"/>
          </a:xfrm>
          <a:prstGeom prst="line">
            <a:avLst/>
          </a:prstGeom>
          <a:solidFill>
            <a:srgbClr val="000054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4"/>
          <p:cNvSpPr>
            <a:spLocks/>
          </p:cNvSpPr>
          <p:nvPr/>
        </p:nvSpPr>
        <p:spPr bwMode="auto">
          <a:xfrm>
            <a:off x="5313130" y="1215806"/>
            <a:ext cx="4271934" cy="406808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91440" anchor="ctr">
            <a:noAutofit/>
          </a:bodyPr>
          <a:lstStyle/>
          <a:p>
            <a:pPr marL="60325" indent="-60325">
              <a:spcAft>
                <a:spcPts val="600"/>
              </a:spcAft>
            </a:pPr>
            <a:r>
              <a:rPr lang="en-US" b="1" dirty="0">
                <a:solidFill>
                  <a:srgbClr val="FFFFFF"/>
                </a:solidFill>
                <a:latin typeface="Symbol" pitchFamily="18" charset="2"/>
              </a:rPr>
              <a:t>  </a:t>
            </a:r>
            <a:r>
              <a:rPr lang="en-US" sz="2000" b="1" dirty="0">
                <a:solidFill>
                  <a:srgbClr val="FFFFFF"/>
                </a:solidFill>
              </a:rPr>
              <a:t>Best Fit </a:t>
            </a:r>
            <a:r>
              <a:rPr lang="en-US" sz="2000" b="1" dirty="0" smtClean="0">
                <a:solidFill>
                  <a:srgbClr val="FFFFFF"/>
                </a:solidFill>
              </a:rPr>
              <a:t>Strength </a:t>
            </a:r>
            <a:r>
              <a:rPr lang="en-US" sz="2000" b="1" dirty="0" smtClean="0">
                <a:solidFill>
                  <a:srgbClr val="FFED08"/>
                </a:solidFill>
              </a:rPr>
              <a:t>By Channel</a:t>
            </a:r>
            <a:endParaRPr lang="en-US" sz="2000" b="1" dirty="0">
              <a:solidFill>
                <a:srgbClr val="FFED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23" name="Rectangle 4"/>
          <p:cNvSpPr>
            <a:spLocks/>
          </p:cNvSpPr>
          <p:nvPr/>
        </p:nvSpPr>
        <p:spPr bwMode="auto">
          <a:xfrm>
            <a:off x="5260494" y="1656871"/>
            <a:ext cx="817577" cy="40680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8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  <a:t>SF </a:t>
            </a:r>
            <a:b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</a:br>
            <a:r>
              <a:rPr lang="en-US" sz="1600" b="1" dirty="0" smtClean="0">
                <a:solidFill>
                  <a:srgbClr val="FFED08"/>
                </a:solidFill>
                <a:ea typeface="ＭＳ Ｐゴシック" charset="0"/>
                <a:cs typeface="Corbel"/>
                <a:sym typeface="Baghdad" charset="0"/>
              </a:rPr>
              <a:t>1 Jet</a:t>
            </a:r>
            <a:endParaRPr lang="en-US" sz="1600" b="1" dirty="0">
              <a:solidFill>
                <a:srgbClr val="FFED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77123" y="1667435"/>
            <a:ext cx="437033" cy="1692771"/>
          </a:xfrm>
          <a:prstGeom prst="rect">
            <a:avLst/>
          </a:prstGeom>
          <a:solidFill>
            <a:srgbClr val="002060"/>
          </a:solidFill>
          <a:ln w="22225">
            <a:solidFill>
              <a:srgbClr val="FFCC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7 </a:t>
            </a:r>
            <a:r>
              <a:rPr lang="en-US" sz="2600" b="1" dirty="0" err="1" smtClean="0"/>
              <a:t>TeV</a:t>
            </a:r>
            <a:endParaRPr lang="en-US" sz="2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9289673" y="3379690"/>
            <a:ext cx="437033" cy="1692771"/>
          </a:xfrm>
          <a:prstGeom prst="rect">
            <a:avLst/>
          </a:prstGeom>
          <a:solidFill>
            <a:srgbClr val="002060"/>
          </a:solidFill>
          <a:ln w="22225">
            <a:solidFill>
              <a:srgbClr val="FFCC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8TeV</a:t>
            </a:r>
            <a:endParaRPr lang="en-US" sz="2600" b="1" dirty="0"/>
          </a:p>
        </p:txBody>
      </p:sp>
      <p:sp>
        <p:nvSpPr>
          <p:cNvPr id="33" name="Rectangle 4"/>
          <p:cNvSpPr>
            <a:spLocks/>
          </p:cNvSpPr>
          <p:nvPr/>
        </p:nvSpPr>
        <p:spPr bwMode="auto">
          <a:xfrm>
            <a:off x="5262287" y="2078212"/>
            <a:ext cx="817577" cy="40680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8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  <a:t>SF </a:t>
            </a:r>
            <a:b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</a:br>
            <a:r>
              <a:rPr lang="en-US" sz="1600" b="1" dirty="0" smtClean="0">
                <a:solidFill>
                  <a:srgbClr val="FFED08"/>
                </a:solidFill>
                <a:ea typeface="ＭＳ Ｐゴシック" charset="0"/>
                <a:cs typeface="Corbel"/>
                <a:sym typeface="Baghdad" charset="0"/>
              </a:rPr>
              <a:t>0 Jet</a:t>
            </a:r>
            <a:endParaRPr lang="en-US" sz="1600" b="1" dirty="0">
              <a:solidFill>
                <a:srgbClr val="FFED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34" name="Rectangle 4"/>
          <p:cNvSpPr>
            <a:spLocks/>
          </p:cNvSpPr>
          <p:nvPr/>
        </p:nvSpPr>
        <p:spPr bwMode="auto">
          <a:xfrm>
            <a:off x="5283803" y="2508518"/>
            <a:ext cx="817577" cy="40680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8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  <a:t>DF </a:t>
            </a:r>
            <a:b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</a:br>
            <a:r>
              <a:rPr lang="en-US" sz="1600" b="1" dirty="0" smtClean="0">
                <a:solidFill>
                  <a:srgbClr val="FFED08"/>
                </a:solidFill>
                <a:ea typeface="ＭＳ Ｐゴシック" charset="0"/>
                <a:cs typeface="Corbel"/>
                <a:sym typeface="Baghdad" charset="0"/>
              </a:rPr>
              <a:t>1 Jet</a:t>
            </a:r>
            <a:endParaRPr lang="en-US" sz="1600" b="1" dirty="0">
              <a:solidFill>
                <a:srgbClr val="FFED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35" name="Rectangle 4"/>
          <p:cNvSpPr>
            <a:spLocks/>
          </p:cNvSpPr>
          <p:nvPr/>
        </p:nvSpPr>
        <p:spPr bwMode="auto">
          <a:xfrm>
            <a:off x="5285596" y="2929859"/>
            <a:ext cx="817577" cy="40680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8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  <a:t>DF </a:t>
            </a:r>
            <a:b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</a:br>
            <a:r>
              <a:rPr lang="en-US" sz="1600" b="1" dirty="0" smtClean="0">
                <a:solidFill>
                  <a:srgbClr val="FFED08"/>
                </a:solidFill>
                <a:ea typeface="ＭＳ Ｐゴシック" charset="0"/>
                <a:cs typeface="Corbel"/>
                <a:sym typeface="Baghdad" charset="0"/>
              </a:rPr>
              <a:t>0 Jet</a:t>
            </a:r>
            <a:endParaRPr lang="en-US" sz="1600" b="1" dirty="0">
              <a:solidFill>
                <a:srgbClr val="FFED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36" name="Rectangle 4"/>
          <p:cNvSpPr>
            <a:spLocks/>
          </p:cNvSpPr>
          <p:nvPr/>
        </p:nvSpPr>
        <p:spPr bwMode="auto">
          <a:xfrm>
            <a:off x="5283802" y="3358372"/>
            <a:ext cx="817577" cy="40680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8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  <a:t>SF </a:t>
            </a:r>
            <a:b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</a:br>
            <a:r>
              <a:rPr lang="en-US" sz="1600" b="1" dirty="0" smtClean="0">
                <a:solidFill>
                  <a:srgbClr val="FFED08"/>
                </a:solidFill>
                <a:ea typeface="ＭＳ Ｐゴシック" charset="0"/>
                <a:cs typeface="Corbel"/>
                <a:sym typeface="Baghdad" charset="0"/>
              </a:rPr>
              <a:t>1 Jet</a:t>
            </a:r>
            <a:endParaRPr lang="en-US" sz="1600" b="1" dirty="0">
              <a:solidFill>
                <a:srgbClr val="FFED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37" name="Rectangle 4"/>
          <p:cNvSpPr>
            <a:spLocks/>
          </p:cNvSpPr>
          <p:nvPr/>
        </p:nvSpPr>
        <p:spPr bwMode="auto">
          <a:xfrm>
            <a:off x="5285595" y="3779713"/>
            <a:ext cx="817577" cy="40680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8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  <a:t>SF </a:t>
            </a:r>
            <a:b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</a:br>
            <a:r>
              <a:rPr lang="en-US" sz="1600" b="1" dirty="0" smtClean="0">
                <a:solidFill>
                  <a:srgbClr val="FFED08"/>
                </a:solidFill>
                <a:ea typeface="ＭＳ Ｐゴシック" charset="0"/>
                <a:cs typeface="Corbel"/>
                <a:sym typeface="Baghdad" charset="0"/>
              </a:rPr>
              <a:t>0 Jet</a:t>
            </a:r>
            <a:endParaRPr lang="en-US" sz="1600" b="1" dirty="0">
              <a:solidFill>
                <a:srgbClr val="FFED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38" name="Rectangle 4"/>
          <p:cNvSpPr>
            <a:spLocks/>
          </p:cNvSpPr>
          <p:nvPr/>
        </p:nvSpPr>
        <p:spPr bwMode="auto">
          <a:xfrm>
            <a:off x="5307111" y="4210019"/>
            <a:ext cx="817577" cy="40680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8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  <a:t>DF </a:t>
            </a:r>
            <a:b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</a:br>
            <a:r>
              <a:rPr lang="en-US" sz="1600" b="1" dirty="0" smtClean="0">
                <a:solidFill>
                  <a:srgbClr val="FFED08"/>
                </a:solidFill>
                <a:ea typeface="ＭＳ Ｐゴシック" charset="0"/>
                <a:cs typeface="Corbel"/>
                <a:sym typeface="Baghdad" charset="0"/>
              </a:rPr>
              <a:t>1 Jet</a:t>
            </a:r>
            <a:endParaRPr lang="en-US" sz="1600" b="1" dirty="0">
              <a:solidFill>
                <a:srgbClr val="FFED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39" name="Rectangle 4"/>
          <p:cNvSpPr>
            <a:spLocks/>
          </p:cNvSpPr>
          <p:nvPr/>
        </p:nvSpPr>
        <p:spPr bwMode="auto">
          <a:xfrm>
            <a:off x="5308904" y="4642118"/>
            <a:ext cx="817577" cy="406808"/>
          </a:xfrm>
          <a:prstGeom prst="rect">
            <a:avLst/>
          </a:prstGeom>
          <a:solidFill>
            <a:srgbClr val="00003E"/>
          </a:solidFill>
          <a:ln w="22225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8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  <a:t>DF </a:t>
            </a:r>
            <a:br>
              <a:rPr lang="en-US" sz="1600" b="1" dirty="0" smtClean="0">
                <a:solidFill>
                  <a:schemeClr val="tx1"/>
                </a:solidFill>
                <a:ea typeface="ＭＳ Ｐゴシック" charset="0"/>
                <a:cs typeface="Corbel"/>
                <a:sym typeface="Baghdad" charset="0"/>
              </a:rPr>
            </a:br>
            <a:r>
              <a:rPr lang="en-US" sz="1600" b="1" dirty="0" smtClean="0">
                <a:solidFill>
                  <a:srgbClr val="FFED08"/>
                </a:solidFill>
                <a:ea typeface="ＭＳ Ｐゴシック" charset="0"/>
                <a:cs typeface="Corbel"/>
                <a:sym typeface="Baghdad" charset="0"/>
              </a:rPr>
              <a:t>0 Jet</a:t>
            </a:r>
            <a:endParaRPr lang="en-US" sz="1600" b="1" dirty="0">
              <a:solidFill>
                <a:srgbClr val="FFED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4893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201150" y="6553200"/>
            <a:ext cx="704850" cy="304800"/>
          </a:xfrm>
        </p:spPr>
        <p:txBody>
          <a:bodyPr/>
          <a:lstStyle/>
          <a:p>
            <a:pPr>
              <a:defRPr/>
            </a:pPr>
            <a:fld id="{F318C9F2-55A8-454F-A9AF-DE445D65144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85479" y="119342"/>
            <a:ext cx="8238484" cy="135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CC00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dirty="0" smtClean="0">
                <a:solidFill>
                  <a:srgbClr val="FFE311"/>
                </a:solidFill>
              </a:rPr>
              <a:t>H </a:t>
            </a:r>
            <a:r>
              <a:rPr lang="en-US" dirty="0" smtClean="0">
                <a:solidFill>
                  <a:srgbClr val="FFE311"/>
                </a:solidFill>
                <a:sym typeface="Wingdings" pitchFamily="2" charset="2"/>
              </a:rPr>
              <a:t> WW  2</a:t>
            </a:r>
            <a:r>
              <a:rPr lang="en-US" i="1" dirty="0" smtClean="0">
                <a:solidFill>
                  <a:srgbClr val="FFE3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dirty="0" smtClean="0">
                <a:solidFill>
                  <a:srgbClr val="FFE311"/>
                </a:solidFill>
                <a:sym typeface="Wingdings" pitchFamily="2" charset="2"/>
              </a:rPr>
              <a:t> 2</a:t>
            </a:r>
            <a:r>
              <a:rPr lang="en-US" dirty="0" smtClean="0">
                <a:solidFill>
                  <a:srgbClr val="FFE311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dirty="0" smtClean="0">
                <a:solidFill>
                  <a:srgbClr val="FFE311"/>
                </a:solidFill>
                <a:sym typeface="Wingdings" pitchFamily="2" charset="2"/>
              </a:rPr>
              <a:t> </a:t>
            </a:r>
            <a:br>
              <a:rPr lang="en-US" dirty="0" smtClean="0">
                <a:solidFill>
                  <a:srgbClr val="FFE311"/>
                </a:solidFill>
                <a:sym typeface="Wingdings" pitchFamily="2" charset="2"/>
              </a:rPr>
            </a:br>
            <a:r>
              <a:rPr lang="en-US" sz="3200" dirty="0" smtClean="0">
                <a:solidFill>
                  <a:srgbClr val="FFFFFF"/>
                </a:solidFill>
                <a:sym typeface="Wingdings" pitchFamily="2" charset="2"/>
              </a:rPr>
              <a:t>Testing Spin Hypotheses: </a:t>
            </a:r>
            <a:r>
              <a:rPr lang="en-US" sz="3200" dirty="0" smtClean="0">
                <a:solidFill>
                  <a:srgbClr val="FFE800"/>
                </a:solidFill>
                <a:sym typeface="Wingdings" pitchFamily="2" charset="2"/>
              </a:rPr>
              <a:t>0</a:t>
            </a:r>
            <a:r>
              <a:rPr lang="en-US" baseline="22000" dirty="0" smtClean="0">
                <a:solidFill>
                  <a:srgbClr val="FFE800"/>
                </a:solidFill>
                <a:sym typeface="Wingdings" pitchFamily="2" charset="2"/>
              </a:rPr>
              <a:t>+</a:t>
            </a:r>
            <a:r>
              <a:rPr lang="en-US" sz="3200" dirty="0" smtClean="0">
                <a:solidFill>
                  <a:srgbClr val="FFE800"/>
                </a:solidFill>
                <a:sym typeface="Wingdings" pitchFamily="2" charset="2"/>
              </a:rPr>
              <a:t> </a:t>
            </a:r>
            <a:r>
              <a:rPr lang="en-US" sz="3200" dirty="0" err="1" smtClean="0">
                <a:solidFill>
                  <a:srgbClr val="FFE800"/>
                </a:solidFill>
                <a:sym typeface="Wingdings" pitchFamily="2" charset="2"/>
              </a:rPr>
              <a:t>vs</a:t>
            </a:r>
            <a:r>
              <a:rPr lang="en-US" sz="3200" dirty="0" smtClean="0">
                <a:solidFill>
                  <a:srgbClr val="FFE800"/>
                </a:solidFill>
                <a:sym typeface="Wingdings" pitchFamily="2" charset="2"/>
              </a:rPr>
              <a:t> 2</a:t>
            </a:r>
            <a:r>
              <a:rPr lang="en-US" baseline="22000" dirty="0" smtClean="0">
                <a:solidFill>
                  <a:srgbClr val="FFE800"/>
                </a:solidFill>
                <a:sym typeface="Wingdings" pitchFamily="2" charset="2"/>
              </a:rPr>
              <a:t>+</a:t>
            </a:r>
            <a:r>
              <a:rPr lang="en-US" sz="2800" dirty="0" smtClean="0">
                <a:solidFill>
                  <a:srgbClr val="FFE800"/>
                </a:solidFill>
                <a:sym typeface="Wingdings" pitchFamily="2" charset="2"/>
              </a:rPr>
              <a:t/>
            </a:r>
            <a:br>
              <a:rPr lang="en-US" sz="2800" dirty="0" smtClean="0">
                <a:solidFill>
                  <a:srgbClr val="FFE800"/>
                </a:solidFill>
                <a:sym typeface="Wingdings" pitchFamily="2" charset="2"/>
              </a:rPr>
            </a:br>
            <a:endParaRPr lang="en-US" sz="2800" dirty="0" smtClean="0">
              <a:solidFill>
                <a:srgbClr val="FFE8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37220395"/>
              </p:ext>
            </p:extLst>
          </p:nvPr>
        </p:nvGraphicFramePr>
        <p:xfrm>
          <a:off x="4852632" y="1575410"/>
          <a:ext cx="4829250" cy="4166569"/>
        </p:xfrm>
        <a:graphic>
          <a:graphicData uri="http://schemas.openxmlformats.org/drawingml/2006/table">
            <a:tbl>
              <a:tblPr firstRow="1" lastRow="1" bandRow="1">
                <a:tableStyleId>{3C2FFA5D-87B4-456A-9821-1D502468CF0F}</a:tableStyleId>
              </a:tblPr>
              <a:tblGrid>
                <a:gridCol w="1736005"/>
                <a:gridCol w="1593968"/>
                <a:gridCol w="1499277"/>
              </a:tblGrid>
              <a:tr h="800170"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Hypothesis</a:t>
                      </a:r>
                      <a:endParaRPr lang="en-US" sz="21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Expected</a:t>
                      </a:r>
                      <a:endParaRPr lang="en-US" sz="21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smtClean="0"/>
                        <a:t>Observed</a:t>
                      </a:r>
                      <a:endParaRPr lang="en-US" sz="21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0"/>
                    </a:solidFill>
                  </a:tcPr>
                </a:tc>
              </a:tr>
              <a:tr h="453648">
                <a:tc gridSpan="3"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rgbClr val="FFFFFF"/>
                          </a:solidFill>
                        </a:rPr>
                        <a:t>Assuming</a:t>
                      </a:r>
                      <a:r>
                        <a:rPr lang="en-US" sz="2200" b="1" baseline="0" dirty="0" smtClean="0">
                          <a:solidFill>
                            <a:srgbClr val="FFFFFF"/>
                          </a:solidFill>
                        </a:rPr>
                        <a:t> Signal Strength =1</a:t>
                      </a:r>
                      <a:endParaRPr lang="en-US" sz="22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574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en-US" sz="2600" baseline="30000" dirty="0" smtClean="0">
                          <a:solidFill>
                            <a:schemeClr val="bg1"/>
                          </a:solidFill>
                        </a:rPr>
                        <a:t>+</a:t>
                      </a:r>
                      <a:endParaRPr lang="en-US" sz="26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bg1"/>
                          </a:solidFill>
                        </a:rPr>
                        <a:t>1.9 </a:t>
                      </a:r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s</a:t>
                      </a:r>
                      <a:endParaRPr lang="en-US" sz="2600" dirty="0">
                        <a:solidFill>
                          <a:schemeClr val="bg1"/>
                        </a:solidFill>
                        <a:latin typeface="Symbol" pitchFamily="18" charset="2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bg1"/>
                          </a:solidFill>
                        </a:rPr>
                        <a:t>0.9 </a:t>
                      </a:r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s</a:t>
                      </a:r>
                      <a:endParaRPr lang="en-US" sz="2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63125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sz="2600" baseline="30000" dirty="0" smtClean="0">
                          <a:solidFill>
                            <a:srgbClr val="000000"/>
                          </a:solidFill>
                        </a:rPr>
                        <a:t>+</a:t>
                      </a:r>
                      <a:r>
                        <a:rPr lang="en-US" sz="2600" baseline="-25000" dirty="0" smtClean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US" sz="2600" baseline="-25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rgbClr val="000000"/>
                          </a:solidFill>
                        </a:rPr>
                        <a:t>2.4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latin typeface="Symbol" pitchFamily="18" charset="2"/>
                        </a:rPr>
                        <a:t>s</a:t>
                      </a:r>
                      <a:endParaRPr lang="en-US" sz="2600" dirty="0">
                        <a:solidFill>
                          <a:srgbClr val="000000"/>
                        </a:solidFill>
                        <a:latin typeface="Symbol" pitchFamily="18" charset="2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rgbClr val="000000"/>
                          </a:solidFill>
                        </a:rPr>
                        <a:t>1.3 </a:t>
                      </a:r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s</a:t>
                      </a:r>
                      <a:endParaRPr lang="en-US" sz="2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62385">
                <a:tc gridSpan="3"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rgbClr val="FFFFFF"/>
                          </a:solidFill>
                        </a:rPr>
                        <a:t>Assuming</a:t>
                      </a:r>
                      <a:r>
                        <a:rPr lang="en-US" sz="2200" b="1" baseline="0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sz="2200" b="1" baseline="0" dirty="0" err="1" smtClean="0">
                          <a:solidFill>
                            <a:srgbClr val="FFFFFF"/>
                          </a:solidFill>
                        </a:rPr>
                        <a:t>Prefit</a:t>
                      </a:r>
                      <a:r>
                        <a:rPr lang="en-US" sz="2200" b="1" baseline="0" dirty="0" smtClean="0">
                          <a:solidFill>
                            <a:srgbClr val="FFFFFF"/>
                          </a:solidFill>
                        </a:rPr>
                        <a:t> Strength on Data</a:t>
                      </a:r>
                      <a:endParaRPr lang="en-US" sz="22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574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r>
                        <a:rPr lang="en-US" sz="2600" baseline="30000" dirty="0" smtClean="0">
                          <a:solidFill>
                            <a:srgbClr val="000000"/>
                          </a:solidFill>
                        </a:rPr>
                        <a:t>+</a:t>
                      </a:r>
                      <a:endParaRPr lang="en-US" sz="2600" baseline="30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rgbClr val="000000"/>
                          </a:solidFill>
                        </a:rPr>
                        <a:t>1.5</a:t>
                      </a:r>
                      <a:r>
                        <a:rPr lang="en-US" sz="26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2600" baseline="0" dirty="0" smtClean="0">
                          <a:solidFill>
                            <a:srgbClr val="000000"/>
                          </a:solidFill>
                          <a:latin typeface="Symbol" pitchFamily="18" charset="2"/>
                        </a:rPr>
                        <a:t>s</a:t>
                      </a:r>
                      <a:endParaRPr lang="en-US" sz="2600" dirty="0">
                        <a:solidFill>
                          <a:srgbClr val="000000"/>
                        </a:solidFill>
                        <a:latin typeface="Symbol" pitchFamily="18" charset="2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rgbClr val="000000"/>
                          </a:solidFill>
                        </a:rPr>
                        <a:t>0.5 </a:t>
                      </a:r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s</a:t>
                      </a:r>
                      <a:endParaRPr lang="en-US" sz="2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95747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sz="2600" baseline="30000" dirty="0" smtClean="0">
                          <a:solidFill>
                            <a:srgbClr val="000000"/>
                          </a:solidFill>
                        </a:rPr>
                        <a:t>+</a:t>
                      </a:r>
                      <a:r>
                        <a:rPr lang="en-US" sz="2600" baseline="-25000" dirty="0" smtClean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US" sz="2600" baseline="-25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rgbClr val="000000"/>
                          </a:solidFill>
                        </a:rPr>
                        <a:t>1.8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latin typeface="Symbol" pitchFamily="18" charset="2"/>
                        </a:rPr>
                        <a:t>s</a:t>
                      </a:r>
                      <a:endParaRPr lang="en-US" sz="2600" dirty="0">
                        <a:solidFill>
                          <a:srgbClr val="000000"/>
                        </a:solidFill>
                        <a:latin typeface="Symbol" pitchFamily="18" charset="2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rgbClr val="000000"/>
                          </a:solidFill>
                        </a:rPr>
                        <a:t>1.3 </a:t>
                      </a:r>
                      <a:r>
                        <a:rPr lang="en-US" sz="26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s</a:t>
                      </a:r>
                      <a:endParaRPr lang="en-US" sz="2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4"/>
          <p:cNvSpPr>
            <a:spLocks/>
          </p:cNvSpPr>
          <p:nvPr/>
        </p:nvSpPr>
        <p:spPr bwMode="auto">
          <a:xfrm>
            <a:off x="408790" y="5756244"/>
            <a:ext cx="9291469" cy="426719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Expected separation between </a:t>
            </a:r>
            <a:r>
              <a:rPr lang="en-US" b="1" dirty="0" smtClean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0</a:t>
            </a:r>
            <a:r>
              <a:rPr lang="en-US" b="1" baseline="30000" dirty="0" smtClean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+</a:t>
            </a:r>
            <a:r>
              <a:rPr lang="en-US" b="1" dirty="0" smtClean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 &amp; 2</a:t>
            </a:r>
            <a:r>
              <a:rPr lang="en-US" b="1" baseline="30000" dirty="0" smtClean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+</a:t>
            </a:r>
            <a:r>
              <a:rPr lang="en-US" b="1" baseline="-25000" dirty="0" smtClean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m</a:t>
            </a:r>
            <a:r>
              <a:rPr lang="en-US" b="1" dirty="0" smtClean="0">
                <a:solidFill>
                  <a:srgbClr val="FFE311"/>
                </a:solidFill>
                <a:ea typeface="ＭＳ Ｐゴシック" charset="0"/>
                <a:cs typeface="Corbel"/>
                <a:sym typeface="Baghdad" charset="0"/>
              </a:rPr>
              <a:t> : 2 </a:t>
            </a:r>
            <a:r>
              <a:rPr lang="en-US" b="1" dirty="0" smtClean="0">
                <a:solidFill>
                  <a:srgbClr val="FFE311"/>
                </a:solidFill>
                <a:latin typeface="Symbol" charset="2"/>
                <a:ea typeface="ＭＳ Ｐゴシック" charset="0"/>
                <a:cs typeface="Symbol" charset="2"/>
                <a:sym typeface="Baghdad" charset="0"/>
              </a:rPr>
              <a:t>s</a:t>
            </a:r>
            <a:endParaRPr lang="en-US" b="1" dirty="0">
              <a:solidFill>
                <a:srgbClr val="FFFFFF"/>
              </a:solidFill>
              <a:latin typeface="Symbol" charset="2"/>
              <a:ea typeface="ＭＳ Ｐゴシック" charset="0"/>
              <a:cs typeface="Symbol" charset="2"/>
              <a:sym typeface="Baghdad" charset="0"/>
            </a:endParaRPr>
          </a:p>
        </p:txBody>
      </p:sp>
      <p:sp>
        <p:nvSpPr>
          <p:cNvPr id="9" name="Rectangle 4"/>
          <p:cNvSpPr>
            <a:spLocks/>
          </p:cNvSpPr>
          <p:nvPr/>
        </p:nvSpPr>
        <p:spPr bwMode="auto">
          <a:xfrm>
            <a:off x="408790" y="6168246"/>
            <a:ext cx="9269953" cy="426719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Data is consistent with </a:t>
            </a:r>
            <a:r>
              <a:rPr lang="en-US" b="1" dirty="0" smtClean="0">
                <a:solidFill>
                  <a:srgbClr val="AFFFFF"/>
                </a:solidFill>
                <a:ea typeface="ＭＳ Ｐゴシック" charset="0"/>
                <a:cs typeface="Corbel"/>
                <a:sym typeface="Baghdad" charset="0"/>
              </a:rPr>
              <a:t>both hypotheses [CL(2+) = 14%]</a:t>
            </a:r>
            <a:endParaRPr lang="en-US" b="1" dirty="0">
              <a:solidFill>
                <a:srgbClr val="AFFFFF"/>
              </a:solidFill>
              <a:latin typeface="Symbol" charset="2"/>
              <a:ea typeface="ＭＳ Ｐゴシック" charset="0"/>
              <a:cs typeface="Symbol" charset="2"/>
              <a:sym typeface="Baghdad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268" y="252067"/>
            <a:ext cx="776918" cy="72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4"/>
          <p:cNvSpPr>
            <a:spLocks/>
          </p:cNvSpPr>
          <p:nvPr/>
        </p:nvSpPr>
        <p:spPr bwMode="auto">
          <a:xfrm>
            <a:off x="454538" y="1114327"/>
            <a:ext cx="9216587" cy="426719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smtClean="0">
                <a:solidFill>
                  <a:schemeClr val="tx1"/>
                </a:solidFill>
                <a:ea typeface="ＭＳ Ｐゴシック" charset="0"/>
                <a:cs typeface="Symbol" charset="2"/>
                <a:sym typeface="Baghdad" charset="0"/>
              </a:rPr>
              <a:t>Discrimination based on Binned Fit to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800" b="1" dirty="0" err="1" smtClean="0">
                <a:solidFill>
                  <a:srgbClr val="FFE800"/>
                </a:solidFill>
                <a:sym typeface="Wingdings"/>
              </a:rPr>
              <a:t>M</a:t>
            </a:r>
            <a:r>
              <a:rPr lang="en-US" sz="2800" b="1" baseline="-25000" dirty="0" err="1" smtClean="0">
                <a:solidFill>
                  <a:srgbClr val="FFE800"/>
                </a:solidFill>
                <a:sym typeface="Wingdings"/>
              </a:rPr>
              <a:t>ll</a:t>
            </a:r>
            <a:r>
              <a:rPr lang="en-US" sz="2800" b="1" dirty="0" smtClean="0">
                <a:solidFill>
                  <a:srgbClr val="FFE800"/>
                </a:solidFill>
                <a:sym typeface="Wingdings"/>
              </a:rPr>
              <a:t> </a:t>
            </a:r>
            <a:r>
              <a:rPr lang="en-US" sz="2800" b="1" dirty="0" err="1" smtClean="0">
                <a:solidFill>
                  <a:srgbClr val="FFE800"/>
                </a:solidFill>
                <a:sym typeface="Wingdings"/>
              </a:rPr>
              <a:t>vs</a:t>
            </a:r>
            <a:r>
              <a:rPr lang="en-US" sz="2800" b="1" dirty="0" smtClean="0">
                <a:solidFill>
                  <a:srgbClr val="FFE800"/>
                </a:solidFill>
                <a:sym typeface="Wingdings"/>
              </a:rPr>
              <a:t> </a:t>
            </a:r>
            <a:r>
              <a:rPr lang="en-US" sz="2800" dirty="0" smtClean="0">
                <a:solidFill>
                  <a:srgbClr val="FFE800"/>
                </a:solidFill>
                <a:sym typeface="Wingdings"/>
              </a:rPr>
              <a:t>M</a:t>
            </a:r>
            <a:r>
              <a:rPr lang="en-US" sz="2800" baseline="-25000" dirty="0" smtClean="0">
                <a:solidFill>
                  <a:srgbClr val="FFE800"/>
                </a:solidFill>
                <a:sym typeface="Wingdings"/>
              </a:rPr>
              <a:t>T </a:t>
            </a:r>
            <a:r>
              <a:rPr lang="en-US" sz="2800" b="1" dirty="0" smtClean="0">
                <a:solidFill>
                  <a:srgbClr val="FFE800"/>
                </a:solidFill>
                <a:sym typeface="Wingdings"/>
              </a:rPr>
              <a:t>(WW)</a:t>
            </a:r>
            <a:r>
              <a:rPr lang="en-US" sz="2800" b="1" dirty="0" smtClean="0">
                <a:solidFill>
                  <a:srgbClr val="FFE800"/>
                </a:solidFill>
                <a:ea typeface="ＭＳ Ｐゴシック" charset="0"/>
                <a:cs typeface="Symbol" charset="2"/>
                <a:sym typeface="Baghdad" charset="0"/>
              </a:rPr>
              <a:t> </a:t>
            </a:r>
            <a:endParaRPr lang="en-US" b="1" dirty="0">
              <a:solidFill>
                <a:srgbClr val="FFE800"/>
              </a:solidFill>
              <a:ea typeface="ＭＳ Ｐゴシック" charset="0"/>
              <a:cs typeface="Symbol" charset="2"/>
              <a:sym typeface="Baghdad" charset="0"/>
            </a:endParaRPr>
          </a:p>
        </p:txBody>
      </p:sp>
      <p:sp>
        <p:nvSpPr>
          <p:cNvPr id="11" name="Rectangle 4"/>
          <p:cNvSpPr>
            <a:spLocks/>
          </p:cNvSpPr>
          <p:nvPr/>
        </p:nvSpPr>
        <p:spPr bwMode="auto">
          <a:xfrm>
            <a:off x="4873212" y="1546425"/>
            <a:ext cx="4808669" cy="777225"/>
          </a:xfrm>
          <a:prstGeom prst="rect">
            <a:avLst/>
          </a:prstGeom>
          <a:solidFill>
            <a:srgbClr val="00002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sz="2200" b="1" dirty="0" smtClean="0">
                <a:solidFill>
                  <a:srgbClr val="FFE800"/>
                </a:solidFill>
                <a:ea typeface="ＭＳ Ｐゴシック" charset="0"/>
                <a:cs typeface="Symbol" charset="2"/>
                <a:sym typeface="Baghdad" charset="0"/>
              </a:rPr>
              <a:t>P-Value (in </a:t>
            </a:r>
            <a:r>
              <a:rPr lang="en-US" b="1" dirty="0" smtClean="0">
                <a:solidFill>
                  <a:srgbClr val="FFE800"/>
                </a:solidFill>
                <a:latin typeface="Symbol" pitchFamily="18" charset="2"/>
                <a:ea typeface="ＭＳ Ｐゴシック" charset="0"/>
                <a:cs typeface="Symbol" charset="2"/>
                <a:sym typeface="Baghdad" charset="0"/>
              </a:rPr>
              <a:t>s</a:t>
            </a:r>
            <a:r>
              <a:rPr lang="en-US" sz="2200" b="1" dirty="0" smtClean="0">
                <a:solidFill>
                  <a:srgbClr val="FFE800"/>
                </a:solidFill>
                <a:ea typeface="ＭＳ Ｐゴシック" charset="0"/>
                <a:cs typeface="Symbol" charset="2"/>
                <a:sym typeface="Baghdad" charset="0"/>
              </a:rPr>
              <a:t>) of other hypothesis</a:t>
            </a:r>
          </a:p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en-US" b="1" dirty="0" smtClean="0">
                <a:solidFill>
                  <a:schemeClr val="tx1"/>
                </a:solidFill>
                <a:ea typeface="ＭＳ Ｐゴシック" charset="0"/>
                <a:cs typeface="Symbol" charset="2"/>
                <a:sym typeface="Baghdad" charset="0"/>
              </a:rPr>
              <a:t>Hypothesis Expected Observed </a:t>
            </a:r>
            <a:endParaRPr lang="en-US" b="1" dirty="0">
              <a:solidFill>
                <a:srgbClr val="FFE800"/>
              </a:solidFill>
              <a:ea typeface="ＭＳ Ｐゴシック" charset="0"/>
              <a:cs typeface="Symbol" charset="2"/>
              <a:sym typeface="Baghdad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lum bright="-11000" contrast="25000"/>
          </a:blip>
          <a:stretch>
            <a:fillRect/>
          </a:stretch>
        </p:blipFill>
        <p:spPr>
          <a:xfrm>
            <a:off x="462580" y="1559858"/>
            <a:ext cx="4389120" cy="4173501"/>
          </a:xfrm>
          <a:prstGeom prst="rect">
            <a:avLst/>
          </a:prstGeom>
          <a:ln w="22225">
            <a:solidFill>
              <a:srgbClr val="81FFF9"/>
            </a:solidFill>
          </a:ln>
        </p:spPr>
      </p:pic>
      <p:sp>
        <p:nvSpPr>
          <p:cNvPr id="13" name="Rectangle 12"/>
          <p:cNvSpPr/>
          <p:nvPr/>
        </p:nvSpPr>
        <p:spPr bwMode="auto">
          <a:xfrm>
            <a:off x="4883972" y="4077148"/>
            <a:ext cx="4797910" cy="1688951"/>
          </a:xfrm>
          <a:prstGeom prst="rect">
            <a:avLst/>
          </a:prstGeom>
          <a:noFill/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8401717" y="4572001"/>
            <a:ext cx="1065008" cy="1129553"/>
          </a:xfrm>
          <a:prstGeom prst="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3407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3"/>
          <p:cNvSpPr>
            <a:spLocks noGrp="1"/>
          </p:cNvSpPr>
          <p:nvPr>
            <p:ph sz="half" idx="2"/>
          </p:nvPr>
        </p:nvSpPr>
        <p:spPr>
          <a:xfrm>
            <a:off x="128187" y="4785647"/>
            <a:ext cx="9512766" cy="1965532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rIns="0"/>
          <a:lstStyle/>
          <a:p>
            <a:pPr marL="347663" lvl="1" indent="-2286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Signature: Three high </a:t>
            </a:r>
            <a:r>
              <a:rPr lang="en-US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800" b="1" baseline="-25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isolated leptons with moderate </a:t>
            </a:r>
            <a:r>
              <a:rPr lang="en-US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800" b="1" baseline="-25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800" b="1" baseline="24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Miss</a:t>
            </a:r>
            <a:endParaRPr lang="en-US" b="1" baseline="24000" dirty="0" smtClean="0">
              <a:solidFill>
                <a:srgbClr val="FFF011"/>
              </a:solidFill>
              <a:latin typeface="Arial" pitchFamily="34" charset="0"/>
              <a:cs typeface="Arial" pitchFamily="34" charset="0"/>
            </a:endParaRPr>
          </a:p>
          <a:p>
            <a:pPr marL="347663" lvl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Two Approaches: Cut-Based and shape-based using </a:t>
            </a:r>
            <a:r>
              <a:rPr lang="en-US" b="1" dirty="0" smtClean="0">
                <a:solidFill>
                  <a:srgbClr val="FFF011"/>
                </a:solidFill>
                <a:latin typeface="Symbol" pitchFamily="18" charset="2"/>
                <a:cs typeface="Arial" pitchFamily="34" charset="0"/>
              </a:rPr>
              <a:t>D</a:t>
            </a: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R (</a:t>
            </a:r>
            <a:r>
              <a:rPr lang="en-US" b="1" i="1" dirty="0" err="1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l+l</a:t>
            </a:r>
            <a:r>
              <a:rPr lang="en-US" b="1" i="1" dirty="0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747713" lvl="2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 Shape-based has 20% better performance</a:t>
            </a:r>
            <a:r>
              <a:rPr lang="en-US" sz="2400" b="1" dirty="0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7663" lvl="1" indent="-2286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Z Veto and anti b-tagging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to reject WZ and Top backgrounds</a:t>
            </a:r>
          </a:p>
          <a:p>
            <a:pPr marL="347663" lvl="1" indent="-2286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Smallest </a:t>
            </a:r>
            <a:r>
              <a:rPr lang="en-US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b="1" i="1" baseline="-22000" dirty="0" err="1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&lt; 100 </a:t>
            </a:r>
            <a:r>
              <a:rPr lang="en-US" b="1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and smallest </a:t>
            </a:r>
            <a:r>
              <a:rPr lang="en-US" b="1" dirty="0" smtClean="0">
                <a:solidFill>
                  <a:srgbClr val="FFF011"/>
                </a:solidFill>
                <a:latin typeface="Symbol" pitchFamily="18" charset="2"/>
                <a:cs typeface="Arial" pitchFamily="34" charset="0"/>
              </a:rPr>
              <a:t>D</a:t>
            </a: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R (</a:t>
            </a:r>
            <a:r>
              <a:rPr lang="en-US" b="1" i="1" dirty="0" err="1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l+l</a:t>
            </a:r>
            <a:r>
              <a:rPr lang="en-US" b="1" i="1" dirty="0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solidFill>
                  <a:srgbClr val="FFF011"/>
                </a:solidFill>
                <a:latin typeface="Times New Roman" pitchFamily="18" charset="0"/>
                <a:cs typeface="Times New Roman" pitchFamily="18" charset="0"/>
              </a:rPr>
              <a:t>) &lt; 2</a:t>
            </a:r>
            <a:endParaRPr lang="en-US" b="1" dirty="0" smtClean="0">
              <a:solidFill>
                <a:srgbClr val="FFF011"/>
              </a:solidFill>
              <a:latin typeface="Arial" pitchFamily="34" charset="0"/>
              <a:cs typeface="Arial" pitchFamily="34" charset="0"/>
            </a:endParaRPr>
          </a:p>
          <a:p>
            <a:pPr marL="347663" lvl="1" indent="-228600"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endParaRPr lang="en-US" b="1" baseline="-25000" dirty="0" smtClean="0">
              <a:solidFill>
                <a:srgbClr val="FFF01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897308" y="153560"/>
            <a:ext cx="7093010" cy="1023303"/>
          </a:xfrm>
        </p:spPr>
        <p:txBody>
          <a:bodyPr lIns="0" rIns="0"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EB11"/>
                </a:solidFill>
                <a:latin typeface="Arial" pitchFamily="34" charset="0"/>
              </a:rPr>
              <a:t>    WH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WWW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3</a:t>
            </a:r>
            <a:r>
              <a:rPr lang="en-US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3</a:t>
            </a:r>
            <a:r>
              <a:rPr lang="en-US" dirty="0" smtClean="0">
                <a:solidFill>
                  <a:srgbClr val="FFEB11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(</a:t>
            </a:r>
            <a:r>
              <a:rPr lang="en-US" i="1" dirty="0" smtClean="0">
                <a:solidFill>
                  <a:srgbClr val="FFEB1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= e,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)</a:t>
            </a:r>
            <a:br>
              <a:rPr lang="en-US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</a:br>
            <a:r>
              <a:rPr lang="en-US" dirty="0" smtClean="0">
                <a:solidFill>
                  <a:srgbClr val="FFED08"/>
                </a:solidFill>
                <a:latin typeface="Arial" pitchFamily="34" charset="0"/>
                <a:sym typeface="Symbol"/>
              </a:rPr>
              <a:t>    </a:t>
            </a:r>
            <a:r>
              <a:rPr lang="en-US" sz="2800" i="1" dirty="0" smtClean="0">
                <a:solidFill>
                  <a:srgbClr val="FFED08"/>
                </a:solidFill>
                <a:latin typeface="Arial" pitchFamily="34" charset="0"/>
                <a:sym typeface="Wingdings" pitchFamily="2" charset="2"/>
              </a:rPr>
              <a:t>New </a:t>
            </a:r>
            <a:r>
              <a:rPr lang="en-US" sz="2800" i="1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Sensitive Channel </a:t>
            </a:r>
            <a:endParaRPr lang="en-US" sz="2600" i="1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246" y="219487"/>
            <a:ext cx="844276" cy="84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5392396" y="744493"/>
            <a:ext cx="2452837" cy="369332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</a:rPr>
              <a:t>CMS PAS-HIG-13-009</a:t>
            </a:r>
            <a:endParaRPr lang="en-US" sz="1800" b="1" dirty="0">
              <a:solidFill>
                <a:srgbClr val="FFFFFF"/>
              </a:solidFill>
            </a:endParaRPr>
          </a:p>
        </p:txBody>
      </p:sp>
      <p:pic>
        <p:nvPicPr>
          <p:cNvPr id="6748162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151331" y="1267548"/>
            <a:ext cx="3544635" cy="3509552"/>
          </a:xfrm>
          <a:prstGeom prst="rect">
            <a:avLst/>
          </a:prstGeom>
          <a:noFill/>
          <a:ln w="25400">
            <a:solidFill>
              <a:srgbClr val="A8FAF2"/>
            </a:solidFill>
            <a:miter lim="800000"/>
            <a:headEnd/>
            <a:tailEnd/>
          </a:ln>
        </p:spPr>
      </p:pic>
      <p:pic>
        <p:nvPicPr>
          <p:cNvPr id="6748163" name="Picture 3"/>
          <p:cNvPicPr>
            <a:picLocks noChangeAspect="1" noChangeArrowheads="1"/>
          </p:cNvPicPr>
          <p:nvPr/>
        </p:nvPicPr>
        <p:blipFill>
          <a:blip r:embed="rId4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3704775" y="1273854"/>
            <a:ext cx="3337439" cy="3506251"/>
          </a:xfrm>
          <a:prstGeom prst="rect">
            <a:avLst/>
          </a:prstGeom>
          <a:noFill/>
          <a:ln w="25400">
            <a:solidFill>
              <a:srgbClr val="A8FAF2"/>
            </a:solidFill>
            <a:miter lim="800000"/>
            <a:headEnd/>
            <a:tailEnd/>
          </a:ln>
        </p:spPr>
      </p:pic>
      <p:sp>
        <p:nvSpPr>
          <p:cNvPr id="32" name="Content Placeholder 3"/>
          <p:cNvSpPr>
            <a:spLocks noGrp="1"/>
          </p:cNvSpPr>
          <p:nvPr>
            <p:ph sz="half" idx="2"/>
          </p:nvPr>
        </p:nvSpPr>
        <p:spPr>
          <a:xfrm>
            <a:off x="7056646" y="1263354"/>
            <a:ext cx="2560320" cy="3504137"/>
          </a:xfr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rIns="0" anchor="ctr" anchorCtr="0"/>
          <a:lstStyle/>
          <a:p>
            <a:pPr marL="347663" lvl="1" indent="-228600" algn="ctr">
              <a:lnSpc>
                <a:spcPct val="98000"/>
              </a:lnSpc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  <a:buSzPct val="88000"/>
              <a:buNone/>
            </a:pP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95% CL Limits </a:t>
            </a:r>
            <a:b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on </a:t>
            </a:r>
            <a:r>
              <a:rPr lang="en-US" sz="3200" b="1" dirty="0" smtClean="0">
                <a:solidFill>
                  <a:srgbClr val="FFF011"/>
                </a:solidFill>
                <a:latin typeface="Symbol" pitchFamily="18" charset="2"/>
                <a:cs typeface="Arial" pitchFamily="34" charset="0"/>
              </a:rPr>
              <a:t>s/</a:t>
            </a:r>
            <a:r>
              <a:rPr lang="en-US" sz="3200" b="1" dirty="0" err="1" smtClean="0">
                <a:solidFill>
                  <a:srgbClr val="FFF011"/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lang="en-US" sz="3200" b="1" baseline="-22000" dirty="0" err="1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SM</a:t>
            </a:r>
            <a:endParaRPr lang="en-US" sz="1600" b="1" baseline="-22000" dirty="0" smtClean="0">
              <a:solidFill>
                <a:srgbClr val="FFF011"/>
              </a:solidFill>
              <a:latin typeface="Arial" pitchFamily="34" charset="0"/>
              <a:cs typeface="Arial" pitchFamily="34" charset="0"/>
            </a:endParaRPr>
          </a:p>
          <a:p>
            <a:pPr marL="347663" lvl="1" indent="-228600" algn="ctr">
              <a:lnSpc>
                <a:spcPct val="98000"/>
              </a:lnSpc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  <a:buSzPct val="88000"/>
              <a:buNone/>
            </a:pPr>
            <a:endParaRPr lang="en-US" sz="1200" b="1" baseline="-22000" dirty="0" smtClean="0">
              <a:solidFill>
                <a:srgbClr val="FFF011"/>
              </a:solidFill>
              <a:latin typeface="Arial" pitchFamily="34" charset="0"/>
              <a:cs typeface="Arial" pitchFamily="34" charset="0"/>
            </a:endParaRPr>
          </a:p>
          <a:p>
            <a:pPr marL="347663" lvl="1" indent="-228600" algn="ctr">
              <a:lnSpc>
                <a:spcPct val="98000"/>
              </a:lnSpc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  <a:buSzPct val="88000"/>
              <a:buNone/>
            </a:pPr>
            <a:r>
              <a:rPr lang="en-US" sz="2600" b="1" dirty="0" smtClean="0">
                <a:solidFill>
                  <a:srgbClr val="A8FAF2"/>
                </a:solidFill>
                <a:latin typeface="Arial" pitchFamily="34" charset="0"/>
                <a:cs typeface="Arial" pitchFamily="34" charset="0"/>
              </a:rPr>
              <a:t>3.3 Observed</a:t>
            </a:r>
          </a:p>
          <a:p>
            <a:pPr marL="347663" lvl="1" indent="-22860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None/>
            </a:pPr>
            <a:r>
              <a:rPr lang="en-US" b="1" dirty="0" smtClean="0">
                <a:solidFill>
                  <a:srgbClr val="FFF01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(3.0 Expected</a:t>
            </a:r>
          </a:p>
          <a:p>
            <a:pPr marL="347663" lvl="1" indent="-22860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for M</a:t>
            </a:r>
            <a:r>
              <a:rPr lang="en-US" b="1" baseline="-220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= 125 </a:t>
            </a:r>
            <a:r>
              <a:rPr lang="en-US" sz="2000" b="1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) </a:t>
            </a:r>
            <a:endParaRPr lang="en-US" sz="2000" b="1" baseline="-25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91044" y="-1"/>
            <a:ext cx="7123146" cy="966019"/>
          </a:xfrm>
        </p:spPr>
        <p:txBody>
          <a:bodyPr/>
          <a:lstStyle/>
          <a:p>
            <a:pPr algn="ctr">
              <a:lnSpc>
                <a:spcPct val="70000"/>
              </a:lnSpc>
              <a:tabLst>
                <a:tab pos="1376363" algn="l"/>
              </a:tabLst>
            </a:pP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H 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8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</a:t>
            </a:r>
            <a:r>
              <a:rPr lang="en-US" sz="40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> </a:t>
            </a:r>
            <a:r>
              <a:rPr lang="en-US" dirty="0" smtClean="0">
                <a:solidFill>
                  <a:srgbClr val="FFEB11"/>
                </a:solidFill>
                <a:latin typeface="Arial" pitchFamily="34" charset="0"/>
              </a:rPr>
              <a:t> </a:t>
            </a:r>
            <a:r>
              <a:rPr lang="en-US" sz="28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  <a:t/>
            </a:r>
            <a:br>
              <a:rPr lang="en-US" sz="2800" dirty="0" smtClean="0">
                <a:solidFill>
                  <a:srgbClr val="FFEB11"/>
                </a:solidFill>
                <a:latin typeface="Symbol" pitchFamily="18" charset="2"/>
                <a:sym typeface="Symbol"/>
              </a:rPr>
            </a:br>
            <a:r>
              <a:rPr lang="en-US" sz="2400" dirty="0" smtClean="0">
                <a:solidFill>
                  <a:schemeClr val="tx1"/>
                </a:solidFill>
              </a:rPr>
              <a:t>Signatures: </a:t>
            </a:r>
            <a:r>
              <a:rPr lang="en-US" sz="2800" dirty="0" err="1" smtClean="0">
                <a:solidFill>
                  <a:schemeClr val="tx1"/>
                </a:solidFill>
              </a:rPr>
              <a:t>e</a:t>
            </a:r>
            <a:r>
              <a:rPr lang="en-US" sz="3200" dirty="0" err="1" smtClean="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3100" dirty="0" err="1" smtClean="0">
                <a:solidFill>
                  <a:srgbClr val="00FFFF"/>
                </a:solidFill>
                <a:latin typeface="Symbol" pitchFamily="18" charset="2"/>
              </a:rPr>
              <a:t>m</a:t>
            </a:r>
            <a:r>
              <a:rPr lang="en-US" sz="3100" dirty="0" err="1" smtClean="0">
                <a:solidFill>
                  <a:srgbClr val="00FFFF"/>
                </a:solidFill>
                <a:latin typeface="Symbol" pitchFamily="18" charset="2"/>
                <a:sym typeface="Symbol"/>
              </a:rPr>
              <a:t></a:t>
            </a:r>
            <a:r>
              <a:rPr lang="en-US" sz="3100" baseline="-25000" dirty="0" err="1" smtClean="0">
                <a:solidFill>
                  <a:srgbClr val="00FFFF"/>
                </a:solidFill>
              </a:rPr>
              <a:t>h</a:t>
            </a:r>
            <a:r>
              <a:rPr lang="en-US" sz="3100" dirty="0" smtClean="0">
                <a:solidFill>
                  <a:srgbClr val="00FFFF"/>
                </a:solidFill>
              </a:rPr>
              <a:t> </a:t>
            </a:r>
            <a:r>
              <a:rPr lang="en-US" sz="3100" dirty="0" err="1" smtClean="0">
                <a:solidFill>
                  <a:srgbClr val="FFFF00"/>
                </a:solidFill>
              </a:rPr>
              <a:t>e</a:t>
            </a:r>
            <a:r>
              <a:rPr lang="en-US" sz="3100" dirty="0" err="1" smtClean="0">
                <a:solidFill>
                  <a:srgbClr val="FFFF00"/>
                </a:solidFill>
                <a:latin typeface="Symbol" pitchFamily="18" charset="2"/>
                <a:sym typeface="Symbol"/>
              </a:rPr>
              <a:t></a:t>
            </a:r>
            <a:r>
              <a:rPr lang="en-US" sz="3100" baseline="-25000" dirty="0" err="1" smtClean="0">
                <a:solidFill>
                  <a:srgbClr val="FFFF00"/>
                </a:solidFill>
              </a:rPr>
              <a:t>h</a:t>
            </a:r>
            <a:r>
              <a:rPr lang="en-US" sz="3100" baseline="-25000" dirty="0" smtClean="0">
                <a:solidFill>
                  <a:srgbClr val="FFFF00"/>
                </a:solidFill>
              </a:rPr>
              <a:t> </a:t>
            </a:r>
            <a:r>
              <a:rPr lang="en-US" sz="3100" dirty="0" smtClean="0">
                <a:solidFill>
                  <a:srgbClr val="FF0000"/>
                </a:solidFill>
                <a:latin typeface="Symbol" pitchFamily="18" charset="2"/>
              </a:rPr>
              <a:t>mm 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  <a:sym typeface="Symbol"/>
              </a:rPr>
              <a:t></a:t>
            </a:r>
            <a:r>
              <a:rPr lang="en-US" sz="31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sz="3100" dirty="0" err="1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  <a:sym typeface="Symbol"/>
              </a:rPr>
              <a:t></a:t>
            </a:r>
            <a:r>
              <a:rPr lang="en-US" sz="31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3100" dirty="0" smtClean="0">
              <a:solidFill>
                <a:schemeClr val="accent1">
                  <a:lumMod val="75000"/>
                </a:schemeClr>
              </a:solidFill>
              <a:latin typeface="Symbol" pitchFamily="18" charset="2"/>
            </a:endParaRPr>
          </a:p>
        </p:txBody>
      </p:sp>
      <p:sp>
        <p:nvSpPr>
          <p:cNvPr id="38917" name="Rectangle 11"/>
          <p:cNvSpPr>
            <a:spLocks noChangeArrowheads="1"/>
          </p:cNvSpPr>
          <p:nvPr/>
        </p:nvSpPr>
        <p:spPr bwMode="auto">
          <a:xfrm>
            <a:off x="108284" y="3915783"/>
            <a:ext cx="9550066" cy="2811673"/>
          </a:xfrm>
          <a:prstGeom prst="rect">
            <a:avLst/>
          </a:prstGeom>
          <a:solidFill>
            <a:srgbClr val="00003E"/>
          </a:solidFill>
          <a:ln w="28575">
            <a:solidFill>
              <a:srgbClr val="FFE311"/>
            </a:solidFill>
            <a:miter lim="800000"/>
            <a:headEnd/>
            <a:tailEnd/>
          </a:ln>
        </p:spPr>
        <p:txBody>
          <a:bodyPr wrap="square" lIns="45720" rIns="0">
            <a:noAutofit/>
          </a:bodyPr>
          <a:lstStyle/>
          <a:p>
            <a:pPr marL="457200" indent="-342900">
              <a:lnSpc>
                <a:spcPct val="90000"/>
              </a:lnSpc>
              <a:spcAft>
                <a:spcPts val="600"/>
              </a:spcAft>
              <a:buSzPct val="90000"/>
            </a:pPr>
            <a:r>
              <a:rPr lang="en-US" sz="2200" b="1" dirty="0" smtClean="0"/>
              <a:t> </a:t>
            </a:r>
            <a:r>
              <a:rPr lang="en-US" b="1" dirty="0" smtClean="0"/>
              <a:t>Analysis Strategy</a:t>
            </a:r>
            <a:endParaRPr lang="en-US" sz="2200" b="1" dirty="0" smtClean="0"/>
          </a:p>
          <a:p>
            <a:pPr marL="457200" indent="-342900" algn="l">
              <a:lnSpc>
                <a:spcPct val="90000"/>
              </a:lnSpc>
              <a:spcAft>
                <a:spcPts val="200"/>
              </a:spcAft>
              <a:buSzPct val="90000"/>
              <a:buFont typeface="Wingdings" pitchFamily="2" charset="2"/>
              <a:buChar char="q"/>
            </a:pP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 smtClean="0">
                <a:solidFill>
                  <a:srgbClr val="FFEF08"/>
                </a:solidFill>
              </a:rPr>
              <a:t>Select well-isolated leptons</a:t>
            </a:r>
          </a:p>
          <a:p>
            <a:pPr marL="457200" indent="-342900" algn="l">
              <a:lnSpc>
                <a:spcPct val="90000"/>
              </a:lnSpc>
              <a:spcAft>
                <a:spcPts val="200"/>
              </a:spcAft>
              <a:buSzPct val="90000"/>
              <a:buFont typeface="Wingdings" pitchFamily="2" charset="2"/>
              <a:buChar char="q"/>
            </a:pP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 smtClean="0">
                <a:solidFill>
                  <a:srgbClr val="FFEF08"/>
                </a:solidFill>
              </a:rPr>
              <a:t>Topological cuts </a:t>
            </a:r>
            <a:r>
              <a:rPr lang="en-US" sz="2200" b="1" dirty="0" smtClean="0"/>
              <a:t>to suppress background: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 smtClean="0">
                <a:solidFill>
                  <a:srgbClr val="FFEF08"/>
                </a:solidFill>
              </a:rPr>
              <a:t>M</a:t>
            </a:r>
            <a:r>
              <a:rPr lang="en-US" sz="2200" b="1" baseline="-25000" dirty="0" smtClean="0">
                <a:solidFill>
                  <a:srgbClr val="FFEF08"/>
                </a:solidFill>
              </a:rPr>
              <a:t>T</a:t>
            </a:r>
            <a:r>
              <a:rPr lang="en-US" sz="2200" b="1" dirty="0" smtClean="0">
                <a:solidFill>
                  <a:srgbClr val="FFEF08"/>
                </a:solidFill>
              </a:rPr>
              <a:t> </a:t>
            </a:r>
            <a:r>
              <a:rPr lang="en-US" sz="2200" b="1" dirty="0" smtClean="0">
                <a:solidFill>
                  <a:srgbClr val="FFFFFF"/>
                </a:solidFill>
              </a:rPr>
              <a:t>in </a:t>
            </a:r>
            <a:r>
              <a:rPr lang="en-US" b="1" i="1" kern="0" dirty="0" err="1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b="1" kern="0" dirty="0" err="1" smtClean="0">
                <a:solidFill>
                  <a:srgbClr val="00FFFF"/>
                </a:solidFill>
                <a:latin typeface="Symbol" pitchFamily="18" charset="2"/>
                <a:sym typeface="Symbol"/>
              </a:rPr>
              <a:t></a:t>
            </a:r>
            <a:r>
              <a:rPr lang="en-US" b="1" kern="0" baseline="-25000" dirty="0" err="1" smtClean="0">
                <a:solidFill>
                  <a:srgbClr val="00FFFF"/>
                </a:solidFill>
                <a:latin typeface="Arial"/>
              </a:rPr>
              <a:t>h</a:t>
            </a:r>
            <a:r>
              <a:rPr lang="en-US" b="1" dirty="0" smtClean="0">
                <a:solidFill>
                  <a:srgbClr val="FFFFFF"/>
                </a:solidFill>
              </a:rPr>
              <a:t>,</a:t>
            </a:r>
            <a:r>
              <a:rPr lang="en-US" sz="2200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 err="1" smtClean="0">
                <a:solidFill>
                  <a:srgbClr val="FFEF08"/>
                </a:solidFill>
              </a:rPr>
              <a:t>p</a:t>
            </a:r>
            <a:r>
              <a:rPr lang="en-US" sz="2200" b="1" baseline="-25000" dirty="0" err="1" smtClean="0">
                <a:solidFill>
                  <a:srgbClr val="FFEF08"/>
                </a:solidFill>
              </a:rPr>
              <a:t>T</a:t>
            </a:r>
            <a:r>
              <a:rPr lang="en-US" sz="2200" b="1" dirty="0" smtClean="0">
                <a:solidFill>
                  <a:srgbClr val="FFEF08"/>
                </a:solidFill>
              </a:rPr>
              <a:t>(H)</a:t>
            </a:r>
            <a:r>
              <a:rPr lang="en-US" sz="2200" b="1" dirty="0" smtClean="0">
                <a:solidFill>
                  <a:srgbClr val="FFFFFF"/>
                </a:solidFill>
              </a:rPr>
              <a:t> in </a:t>
            </a:r>
            <a:r>
              <a:rPr lang="en-US" b="1" kern="0" dirty="0" smtClean="0">
                <a:solidFill>
                  <a:srgbClr val="00FFFF"/>
                </a:solidFill>
                <a:latin typeface="Symbol" pitchFamily="18" charset="2"/>
                <a:ea typeface="+mj-ea"/>
                <a:cs typeface="+mj-cs"/>
                <a:sym typeface="Symbol"/>
              </a:rPr>
              <a:t></a:t>
            </a:r>
            <a:r>
              <a:rPr lang="en-US" b="1" kern="0" baseline="-25000" dirty="0" err="1" smtClean="0">
                <a:solidFill>
                  <a:srgbClr val="00FFFF"/>
                </a:solidFill>
                <a:latin typeface="Arial"/>
                <a:ea typeface="+mj-ea"/>
                <a:cs typeface="+mj-cs"/>
              </a:rPr>
              <a:t>h</a:t>
            </a:r>
            <a:r>
              <a:rPr lang="en-US" b="1" kern="0" dirty="0" err="1" smtClean="0">
                <a:solidFill>
                  <a:srgbClr val="00FFFF"/>
                </a:solidFill>
                <a:latin typeface="Symbol" pitchFamily="18" charset="2"/>
                <a:ea typeface="+mj-ea"/>
                <a:cs typeface="+mj-cs"/>
                <a:sym typeface="Symbol"/>
              </a:rPr>
              <a:t></a:t>
            </a:r>
            <a:r>
              <a:rPr lang="en-US" b="1" kern="0" baseline="-25000" dirty="0" err="1" smtClean="0">
                <a:solidFill>
                  <a:srgbClr val="00FFFF"/>
                </a:solidFill>
                <a:latin typeface="Arial"/>
                <a:ea typeface="+mj-ea"/>
                <a:cs typeface="+mj-cs"/>
              </a:rPr>
              <a:t>h</a:t>
            </a:r>
            <a:r>
              <a:rPr lang="en-US" b="1" kern="0" baseline="-25000" dirty="0" smtClean="0">
                <a:solidFill>
                  <a:srgbClr val="00FFFF"/>
                </a:solidFill>
                <a:latin typeface="Arial"/>
                <a:ea typeface="+mj-ea"/>
                <a:cs typeface="+mj-cs"/>
              </a:rPr>
              <a:t>,…</a:t>
            </a:r>
            <a:r>
              <a:rPr lang="en-US" b="1" kern="0" dirty="0" smtClean="0">
                <a:solidFill>
                  <a:srgbClr val="00FFFF"/>
                </a:solidFill>
                <a:latin typeface="Arial"/>
                <a:ea typeface="+mj-ea"/>
                <a:cs typeface="+mj-cs"/>
              </a:rPr>
              <a:t> </a:t>
            </a:r>
            <a:endParaRPr lang="en-US" sz="2200" b="1" dirty="0" smtClean="0">
              <a:solidFill>
                <a:srgbClr val="FFFFFF"/>
              </a:solidFill>
            </a:endParaRPr>
          </a:p>
          <a:p>
            <a:pPr marL="457200" indent="-342900" algn="l">
              <a:lnSpc>
                <a:spcPct val="90000"/>
              </a:lnSpc>
              <a:spcAft>
                <a:spcPts val="200"/>
              </a:spcAft>
              <a:buSzPct val="90000"/>
              <a:buFont typeface="Wingdings" pitchFamily="2" charset="2"/>
              <a:buChar char="q"/>
            </a:pPr>
            <a:r>
              <a:rPr lang="en-US" sz="2200" b="1" dirty="0" smtClean="0">
                <a:solidFill>
                  <a:srgbClr val="FFFFFF"/>
                </a:solidFill>
              </a:rPr>
              <a:t> Split events into Categories: </a:t>
            </a:r>
          </a:p>
          <a:p>
            <a:pPr marL="628650" lvl="1" indent="-285750" algn="l">
              <a:lnSpc>
                <a:spcPct val="90000"/>
              </a:lnSpc>
              <a:spcAft>
                <a:spcPts val="200"/>
              </a:spcAft>
              <a:buSzPct val="90000"/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F08"/>
                </a:solidFill>
              </a:rPr>
              <a:t>1 Jet (GGF) or 2 Jets (VBF); and Low </a:t>
            </a:r>
            <a:r>
              <a:rPr lang="en-US" sz="2200" b="1" dirty="0" err="1" smtClean="0">
                <a:solidFill>
                  <a:srgbClr val="FFEF08"/>
                </a:solidFill>
              </a:rPr>
              <a:t>vs</a:t>
            </a:r>
            <a:r>
              <a:rPr lang="en-US" sz="2200" b="1" dirty="0" smtClean="0">
                <a:solidFill>
                  <a:srgbClr val="FFEF08"/>
                </a:solidFill>
              </a:rPr>
              <a:t> High P</a:t>
            </a:r>
            <a:r>
              <a:rPr lang="en-US" sz="2200" b="1" baseline="-20000" dirty="0" smtClean="0">
                <a:solidFill>
                  <a:srgbClr val="FFEF08"/>
                </a:solidFill>
              </a:rPr>
              <a:t>T</a:t>
            </a:r>
            <a:r>
              <a:rPr lang="en-US" sz="2200" b="1" dirty="0" smtClean="0">
                <a:solidFill>
                  <a:srgbClr val="FFEF08"/>
                </a:solidFill>
              </a:rPr>
              <a:t> </a:t>
            </a:r>
            <a:r>
              <a:rPr lang="en-US" b="1" dirty="0" smtClean="0">
                <a:solidFill>
                  <a:srgbClr val="FFEF08"/>
                </a:solidFill>
              </a:rPr>
              <a:t>(</a:t>
            </a:r>
            <a:r>
              <a:rPr lang="en-US" b="1" dirty="0" err="1" smtClean="0">
                <a:solidFill>
                  <a:srgbClr val="FFEF08"/>
                </a:solidFill>
                <a:latin typeface="Symbol" pitchFamily="18" charset="2"/>
              </a:rPr>
              <a:t>t</a:t>
            </a:r>
            <a:r>
              <a:rPr lang="en-US" b="1" baseline="-20000" dirty="0" err="1" smtClean="0">
                <a:solidFill>
                  <a:srgbClr val="FFEF08"/>
                </a:solidFill>
              </a:rPr>
              <a:t>h</a:t>
            </a:r>
            <a:r>
              <a:rPr lang="en-US" b="1" dirty="0" smtClean="0">
                <a:solidFill>
                  <a:srgbClr val="FFEF08"/>
                </a:solidFill>
              </a:rPr>
              <a:t> or </a:t>
            </a:r>
            <a:r>
              <a:rPr lang="en-US" b="1" dirty="0" smtClean="0">
                <a:solidFill>
                  <a:srgbClr val="FFEF08"/>
                </a:solidFill>
                <a:latin typeface="Symbol" pitchFamily="18" charset="2"/>
              </a:rPr>
              <a:t>m)</a:t>
            </a:r>
            <a:endParaRPr lang="en-US" sz="2200" b="1" dirty="0" smtClean="0">
              <a:solidFill>
                <a:srgbClr val="FFEF08"/>
              </a:solidFill>
              <a:latin typeface="Symbol" pitchFamily="18" charset="2"/>
            </a:endParaRPr>
          </a:p>
          <a:p>
            <a:pPr marL="628650" lvl="1" indent="-285750" algn="l">
              <a:lnSpc>
                <a:spcPct val="90000"/>
              </a:lnSpc>
              <a:spcAft>
                <a:spcPts val="200"/>
              </a:spcAft>
              <a:buSzPct val="90000"/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F08"/>
                </a:solidFill>
                <a:latin typeface="Shado" charset="0"/>
              </a:rPr>
              <a:t> Dedicated categories for VH, with relatively hard leptons or MET</a:t>
            </a:r>
          </a:p>
          <a:p>
            <a:pPr lvl="1" indent="-342900" algn="l">
              <a:lnSpc>
                <a:spcPct val="90000"/>
              </a:lnSpc>
              <a:spcAft>
                <a:spcPts val="200"/>
              </a:spcAft>
              <a:buClr>
                <a:schemeClr val="tx1"/>
              </a:buClr>
              <a:buSzPct val="90000"/>
              <a:buFont typeface="Wingdings" pitchFamily="2" charset="2"/>
              <a:buChar char="r"/>
            </a:pPr>
            <a:r>
              <a:rPr lang="en-US" sz="2200" b="1" dirty="0" smtClean="0">
                <a:solidFill>
                  <a:srgbClr val="FFEF08"/>
                </a:solidFill>
              </a:rPr>
              <a:t>Veto events with tagged b-jets</a:t>
            </a:r>
            <a:r>
              <a:rPr lang="en-US" sz="2200" b="1" dirty="0" smtClean="0">
                <a:solidFill>
                  <a:srgbClr val="FFEF08"/>
                </a:solidFill>
                <a:latin typeface="Shado" charset="0"/>
              </a:rPr>
              <a:t> with P</a:t>
            </a:r>
            <a:r>
              <a:rPr lang="en-US" sz="2200" b="1" baseline="-33000" dirty="0" smtClean="0">
                <a:solidFill>
                  <a:srgbClr val="FFEF08"/>
                </a:solidFill>
                <a:latin typeface="Shado" charset="0"/>
              </a:rPr>
              <a:t>T</a:t>
            </a:r>
            <a:r>
              <a:rPr lang="en-US" sz="2200" b="1" dirty="0" smtClean="0">
                <a:solidFill>
                  <a:srgbClr val="FFEF08"/>
                </a:solidFill>
                <a:latin typeface="Shado" charset="0"/>
              </a:rPr>
              <a:t> &gt; 20 </a:t>
            </a:r>
            <a:r>
              <a:rPr lang="en-US" sz="2200" b="1" dirty="0" err="1" smtClean="0">
                <a:solidFill>
                  <a:srgbClr val="FFEF08"/>
                </a:solidFill>
                <a:latin typeface="Shado" charset="0"/>
              </a:rPr>
              <a:t>GeV</a:t>
            </a:r>
            <a:endParaRPr lang="en-US" sz="2200" b="1" dirty="0" smtClean="0">
              <a:solidFill>
                <a:srgbClr val="FFEF08"/>
              </a:solidFill>
              <a:latin typeface="Shado" charset="0"/>
            </a:endParaRPr>
          </a:p>
          <a:p>
            <a:pPr lvl="1" indent="-342900" algn="l">
              <a:lnSpc>
                <a:spcPct val="90000"/>
              </a:lnSpc>
              <a:spcAft>
                <a:spcPts val="200"/>
              </a:spcAft>
              <a:buClr>
                <a:schemeClr val="tx1"/>
              </a:buClr>
              <a:buSzPct val="90000"/>
              <a:buFont typeface="Wingdings" pitchFamily="2" charset="2"/>
              <a:buChar char="r"/>
            </a:pPr>
            <a:r>
              <a:rPr lang="en-US" sz="2200" b="1" dirty="0" smtClean="0">
                <a:solidFill>
                  <a:srgbClr val="FFEF08"/>
                </a:solidFill>
                <a:latin typeface="Shado" charset="0"/>
              </a:rPr>
              <a:t>0 Jets: </a:t>
            </a:r>
            <a:r>
              <a:rPr lang="en-US" sz="2000" b="1" dirty="0" smtClean="0">
                <a:latin typeface="Arial"/>
              </a:rPr>
              <a:t>Used to constrain </a:t>
            </a:r>
            <a:r>
              <a:rPr lang="en-US" sz="2000" b="1" dirty="0" err="1" smtClean="0">
                <a:latin typeface="Arial"/>
              </a:rPr>
              <a:t>backgd</a:t>
            </a:r>
            <a:r>
              <a:rPr lang="en-US" sz="2000" b="1" dirty="0" smtClean="0">
                <a:latin typeface="Arial"/>
              </a:rPr>
              <a:t> normalize, Tau ID Efficiency, E Scales </a:t>
            </a:r>
            <a:endParaRPr lang="en-US" sz="2200" b="1" dirty="0" smtClean="0">
              <a:latin typeface="Shado" charset="0"/>
            </a:endParaRPr>
          </a:p>
          <a:p>
            <a:pPr marL="168275" indent="-168275" algn="l">
              <a:lnSpc>
                <a:spcPct val="90000"/>
              </a:lnSpc>
              <a:spcAft>
                <a:spcPts val="200"/>
              </a:spcAft>
              <a:buSzPct val="90000"/>
            </a:pPr>
            <a:endParaRPr lang="en-US" sz="2000" b="1" dirty="0" smtClean="0">
              <a:solidFill>
                <a:srgbClr val="FFFFFF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lum bright="-8000" contrast="1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00"/>
          <a:stretch>
            <a:fillRect/>
          </a:stretch>
        </p:blipFill>
        <p:spPr bwMode="auto">
          <a:xfrm>
            <a:off x="124064" y="1034121"/>
            <a:ext cx="3391951" cy="2846063"/>
          </a:xfrm>
          <a:prstGeom prst="rect">
            <a:avLst/>
          </a:prstGeom>
          <a:noFill/>
          <a:ln w="25400">
            <a:solidFill>
              <a:srgbClr val="FFE311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95349" y="2930384"/>
            <a:ext cx="1545789" cy="310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9pPr>
          </a:lstStyle>
          <a:p>
            <a:pPr algn="l">
              <a:lnSpc>
                <a:spcPct val="146000"/>
              </a:lnSpc>
            </a:pPr>
            <a:r>
              <a:rPr lang="en-US" sz="1400" b="1" dirty="0" smtClean="0">
                <a:solidFill>
                  <a:srgbClr val="C00000"/>
                </a:solidFill>
                <a:latin typeface="Shado" charset="0"/>
              </a:rPr>
              <a:t>Mu P</a:t>
            </a:r>
            <a:r>
              <a:rPr lang="en-US" sz="1400" b="1" baseline="-33000" dirty="0" smtClean="0">
                <a:solidFill>
                  <a:srgbClr val="C00000"/>
                </a:solidFill>
                <a:latin typeface="Shado" charset="0"/>
              </a:rPr>
              <a:t>T</a:t>
            </a:r>
            <a:r>
              <a:rPr lang="en-US" sz="1400" b="1" dirty="0" smtClean="0">
                <a:solidFill>
                  <a:srgbClr val="C00000"/>
                </a:solidFill>
                <a:latin typeface="Shado" charset="0"/>
              </a:rPr>
              <a:t> </a:t>
            </a:r>
            <a:r>
              <a:rPr lang="en-US" sz="1400" b="1" dirty="0">
                <a:solidFill>
                  <a:srgbClr val="C00000"/>
                </a:solidFill>
                <a:latin typeface="Shado" charset="0"/>
              </a:rPr>
              <a:t>=20 GeV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632127" y="962576"/>
            <a:ext cx="1480313" cy="41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9pPr>
          </a:lstStyle>
          <a:p>
            <a:pPr algn="l">
              <a:lnSpc>
                <a:spcPct val="146000"/>
              </a:lnSpc>
            </a:pPr>
            <a:r>
              <a:rPr lang="en-US" sz="1400" b="1" dirty="0">
                <a:solidFill>
                  <a:srgbClr val="008000"/>
                </a:solidFill>
                <a:latin typeface="Shado" charset="0"/>
              </a:rPr>
              <a:t>Jet</a:t>
            </a:r>
            <a:r>
              <a:rPr lang="en-US" sz="1400" b="1" baseline="-25000" dirty="0">
                <a:solidFill>
                  <a:srgbClr val="008000"/>
                </a:solidFill>
                <a:latin typeface="Shado" charset="0"/>
              </a:rPr>
              <a:t>2</a:t>
            </a:r>
            <a:r>
              <a:rPr lang="en-US" sz="1400" b="1" dirty="0">
                <a:solidFill>
                  <a:srgbClr val="008000"/>
                </a:solidFill>
                <a:latin typeface="Shado" charset="0"/>
              </a:rPr>
              <a:t> E</a:t>
            </a:r>
            <a:r>
              <a:rPr lang="en-US" sz="1400" b="1" baseline="-33000" dirty="0">
                <a:solidFill>
                  <a:srgbClr val="008000"/>
                </a:solidFill>
                <a:latin typeface="Shado" charset="0"/>
              </a:rPr>
              <a:t>T</a:t>
            </a:r>
            <a:r>
              <a:rPr lang="en-US" sz="1400" b="1" dirty="0">
                <a:solidFill>
                  <a:srgbClr val="008000"/>
                </a:solidFill>
                <a:latin typeface="Shado" charset="0"/>
              </a:rPr>
              <a:t> =46 GeV</a:t>
            </a:r>
            <a:r>
              <a:rPr lang="en-US" sz="1400" b="1" dirty="0">
                <a:solidFill>
                  <a:srgbClr val="000080"/>
                </a:solidFill>
                <a:latin typeface="Shado" charset="0"/>
              </a:rPr>
              <a:t> 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855916" y="3065257"/>
            <a:ext cx="2311952" cy="82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 PL UMing HK" charset="0"/>
              </a:defRPr>
            </a:lvl9pPr>
          </a:lstStyle>
          <a:p>
            <a:r>
              <a:rPr lang="en-US" sz="2000" b="1" baseline="-25000" dirty="0" smtClean="0">
                <a:latin typeface="Shado" charset="0"/>
              </a:rPr>
              <a:t>Visible Mass(</a:t>
            </a:r>
            <a:r>
              <a:rPr lang="en-US" sz="2800" b="1" baseline="-25000" dirty="0" smtClean="0">
                <a:solidFill>
                  <a:srgbClr val="0000FF"/>
                </a:solidFill>
                <a:latin typeface="Shado" charset="0"/>
                <a:sym typeface="Symbol"/>
              </a:rPr>
              <a:t></a:t>
            </a:r>
            <a:r>
              <a:rPr lang="en-US" sz="2000" b="1" baseline="-25000" dirty="0" smtClean="0">
                <a:latin typeface="Shado" charset="0"/>
              </a:rPr>
              <a:t>) </a:t>
            </a:r>
            <a:r>
              <a:rPr lang="en-US" sz="2000" b="1" baseline="-25000" dirty="0">
                <a:latin typeface="Shado" charset="0"/>
              </a:rPr>
              <a:t>= 75 GeV</a:t>
            </a:r>
          </a:p>
          <a:p>
            <a:r>
              <a:rPr lang="en-US" sz="2000" b="1" baseline="-25000" dirty="0" smtClean="0">
                <a:latin typeface="Shado" charset="0"/>
              </a:rPr>
              <a:t>Mass ( </a:t>
            </a:r>
            <a:r>
              <a:rPr lang="en-US" sz="2000" b="1" i="1" baseline="-25000" dirty="0" err="1" smtClean="0">
                <a:latin typeface="Times New Roman"/>
                <a:cs typeface="Times New Roman"/>
              </a:rPr>
              <a:t>jj</a:t>
            </a:r>
            <a:r>
              <a:rPr lang="en-US" sz="2000" b="1" baseline="-25000" dirty="0" smtClean="0">
                <a:latin typeface="Times New Roman"/>
                <a:cs typeface="Times New Roman"/>
              </a:rPr>
              <a:t> </a:t>
            </a:r>
            <a:r>
              <a:rPr lang="en-US" sz="2000" b="1" baseline="-25000" dirty="0" smtClean="0">
                <a:latin typeface="Shado" charset="0"/>
              </a:rPr>
              <a:t>) </a:t>
            </a:r>
            <a:r>
              <a:rPr lang="en-US" sz="2000" b="1" baseline="-25000" dirty="0">
                <a:latin typeface="Shado" charset="0"/>
              </a:rPr>
              <a:t>= 580 </a:t>
            </a:r>
            <a:r>
              <a:rPr lang="en-US" sz="2000" b="1" baseline="-25000" dirty="0" smtClean="0">
                <a:latin typeface="Shado" charset="0"/>
              </a:rPr>
              <a:t>GeV</a:t>
            </a:r>
          </a:p>
          <a:p>
            <a:r>
              <a:rPr lang="en-US" sz="2000" b="1" baseline="-25000" dirty="0" err="1" smtClean="0">
                <a:latin typeface="Shado" charset="0"/>
              </a:rPr>
              <a:t>Δη</a:t>
            </a:r>
            <a:r>
              <a:rPr lang="en-US" sz="2000" b="1" baseline="-25000" dirty="0" smtClean="0">
                <a:latin typeface="Shado" charset="0"/>
              </a:rPr>
              <a:t> (</a:t>
            </a:r>
            <a:r>
              <a:rPr lang="en-US" sz="2000" b="1" i="1" baseline="-25000" dirty="0" err="1">
                <a:latin typeface="Times New Roman"/>
                <a:cs typeface="Times New Roman"/>
              </a:rPr>
              <a:t>jj</a:t>
            </a:r>
            <a:r>
              <a:rPr lang="en-US" sz="2000" b="1" baseline="-25000" dirty="0">
                <a:latin typeface="Shado" charset="0"/>
              </a:rPr>
              <a:t>) = </a:t>
            </a:r>
            <a:r>
              <a:rPr lang="en-US" sz="2000" b="1" baseline="-25000" dirty="0" smtClean="0">
                <a:latin typeface="Shado" charset="0"/>
              </a:rPr>
              <a:t>3.5</a:t>
            </a:r>
            <a:endParaRPr lang="en-US" sz="2000" b="1" baseline="-25000" dirty="0">
              <a:latin typeface="Shado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0928" y="2641624"/>
            <a:ext cx="2127831" cy="40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46000"/>
              </a:lnSpc>
            </a:pPr>
            <a:r>
              <a:rPr lang="en-US" sz="1400" b="1" dirty="0" err="1" smtClean="0">
                <a:solidFill>
                  <a:srgbClr val="000080"/>
                </a:solidFill>
                <a:latin typeface="Shado" charset="0"/>
                <a:ea typeface="ＭＳ Ｐゴシック" charset="0"/>
              </a:rPr>
              <a:t>E</a:t>
            </a:r>
            <a:r>
              <a:rPr lang="en-US" sz="1400" b="1" baseline="-25000" dirty="0" err="1" smtClean="0">
                <a:solidFill>
                  <a:srgbClr val="000080"/>
                </a:solidFill>
                <a:latin typeface="Shado" charset="0"/>
                <a:ea typeface="ＭＳ Ｐゴシック" charset="0"/>
              </a:rPr>
              <a:t>TMiss</a:t>
            </a:r>
            <a:r>
              <a:rPr lang="en-US" sz="1400" b="1" dirty="0" smtClean="0">
                <a:solidFill>
                  <a:srgbClr val="000080"/>
                </a:solidFill>
                <a:latin typeface="Shado" charset="0"/>
                <a:ea typeface="ＭＳ Ｐゴシック" charset="0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Shado" charset="0"/>
                <a:ea typeface="ＭＳ Ｐゴシック" charset="0"/>
              </a:rPr>
              <a:t>97 GeV</a:t>
            </a:r>
            <a:endParaRPr lang="en-US" sz="1400" b="1" dirty="0">
              <a:solidFill>
                <a:srgbClr val="000000"/>
              </a:solidFill>
              <a:latin typeface="Shado" charset="0"/>
              <a:ea typeface="ＭＳ Ｐゴシック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8885" y="1349576"/>
            <a:ext cx="1664238" cy="318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400" b="1" dirty="0">
                <a:solidFill>
                  <a:srgbClr val="008000"/>
                </a:solidFill>
                <a:latin typeface="Shado" charset="0"/>
                <a:ea typeface="ＭＳ Ｐゴシック" charset="0"/>
              </a:rPr>
              <a:t>Jet</a:t>
            </a:r>
            <a:r>
              <a:rPr lang="en-US" sz="1400" b="1" baseline="-25000" dirty="0">
                <a:solidFill>
                  <a:srgbClr val="008000"/>
                </a:solidFill>
                <a:latin typeface="Shado" charset="0"/>
                <a:ea typeface="ＭＳ Ｐゴシック" charset="0"/>
              </a:rPr>
              <a:t>1</a:t>
            </a:r>
            <a:r>
              <a:rPr lang="en-US" sz="1400" b="1" dirty="0">
                <a:solidFill>
                  <a:srgbClr val="008000"/>
                </a:solidFill>
                <a:latin typeface="Shado" charset="0"/>
                <a:ea typeface="ＭＳ Ｐゴシック" charset="0"/>
              </a:rPr>
              <a:t> E</a:t>
            </a:r>
            <a:r>
              <a:rPr lang="en-US" sz="1400" b="1" baseline="-33000" dirty="0">
                <a:solidFill>
                  <a:srgbClr val="008000"/>
                </a:solidFill>
                <a:latin typeface="Shado" charset="0"/>
                <a:ea typeface="ＭＳ Ｐゴシック" charset="0"/>
              </a:rPr>
              <a:t>T</a:t>
            </a:r>
            <a:r>
              <a:rPr lang="en-US" sz="1400" b="1" dirty="0">
                <a:solidFill>
                  <a:srgbClr val="008000"/>
                </a:solidFill>
                <a:latin typeface="Shado" charset="0"/>
                <a:ea typeface="ＭＳ Ｐゴシック" charset="0"/>
              </a:rPr>
              <a:t> = 177 GeV</a:t>
            </a:r>
            <a:endParaRPr lang="en-US" sz="1400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25226" y="2596834"/>
            <a:ext cx="1341666" cy="541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46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Shado" charset="0"/>
                <a:ea typeface="ＭＳ Ｐゴシック" charset="0"/>
                <a:sym typeface="Symbol"/>
              </a:rPr>
              <a:t></a:t>
            </a:r>
            <a:r>
              <a:rPr lang="en-US" sz="2000" b="1" dirty="0" smtClean="0">
                <a:solidFill>
                  <a:srgbClr val="0000FF"/>
                </a:solidFill>
                <a:latin typeface="Shado" charset="0"/>
                <a:ea typeface="ＭＳ Ｐゴシック" charset="0"/>
              </a:rPr>
              <a:t>→ </a:t>
            </a:r>
            <a:r>
              <a:rPr lang="en-US" sz="2000" b="1" dirty="0" smtClean="0">
                <a:solidFill>
                  <a:srgbClr val="0000FF"/>
                </a:solidFill>
                <a:latin typeface="Shado" charset="0"/>
                <a:ea typeface="ＭＳ Ｐゴシック" charset="0"/>
                <a:sym typeface="Symbol"/>
              </a:rPr>
              <a:t></a:t>
            </a:r>
            <a:r>
              <a:rPr lang="en-US" sz="2000" b="1" baseline="20000" dirty="0" smtClean="0">
                <a:solidFill>
                  <a:srgbClr val="0000FF"/>
                </a:solidFill>
                <a:latin typeface="Shado" charset="0"/>
                <a:ea typeface="ＭＳ Ｐゴシック" charset="0"/>
                <a:sym typeface="Symbol"/>
              </a:rPr>
              <a:t>+</a:t>
            </a:r>
            <a:r>
              <a:rPr lang="en-US" sz="2000" b="1" dirty="0" smtClean="0">
                <a:solidFill>
                  <a:srgbClr val="0000FF"/>
                </a:solidFill>
                <a:latin typeface="Shado" charset="0"/>
                <a:ea typeface="ＭＳ Ｐゴシック" charset="0"/>
                <a:sym typeface="Symbol"/>
              </a:rPr>
              <a:t></a:t>
            </a:r>
            <a:r>
              <a:rPr lang="en-US" sz="2000" b="1" baseline="20000" dirty="0" smtClean="0">
                <a:solidFill>
                  <a:srgbClr val="0000FF"/>
                </a:solidFill>
                <a:latin typeface="Shado" charset="0"/>
                <a:ea typeface="ＭＳ Ｐゴシック" charset="0"/>
                <a:sym typeface="Symbol"/>
              </a:rPr>
              <a:t>0</a:t>
            </a:r>
            <a:r>
              <a:rPr lang="en-US" sz="2000" b="1" dirty="0" smtClean="0">
                <a:solidFill>
                  <a:srgbClr val="0000FF"/>
                </a:solidFill>
                <a:latin typeface="Shado" charset="0"/>
                <a:ea typeface="ＭＳ Ｐゴシック" charset="0"/>
                <a:sym typeface="Symbol"/>
              </a:rPr>
              <a:t></a:t>
            </a:r>
            <a:endParaRPr lang="en-US" sz="2000" b="1" dirty="0" smtClean="0">
              <a:solidFill>
                <a:srgbClr val="0000FF"/>
              </a:solidFill>
              <a:latin typeface="Symbol" charset="2"/>
              <a:ea typeface="ＭＳ Ｐゴシック" charset="0"/>
              <a:cs typeface="Symbol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795213" y="2871854"/>
            <a:ext cx="1375698" cy="3686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46000"/>
              </a:lnSpc>
            </a:pPr>
            <a:r>
              <a:rPr lang="en-US" sz="1400" b="1" dirty="0">
                <a:solidFill>
                  <a:srgbClr val="0000FF"/>
                </a:solidFill>
                <a:latin typeface="Symbol" charset="2"/>
                <a:ea typeface="ＭＳ Ｐゴシック" charset="0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Symbol" charset="2"/>
                <a:ea typeface="ＭＳ Ｐゴシック" charset="0"/>
              </a:rPr>
              <a:t>  </a:t>
            </a:r>
            <a:r>
              <a:rPr lang="en-US" sz="1400" b="1" dirty="0" smtClean="0">
                <a:solidFill>
                  <a:srgbClr val="0000FF"/>
                </a:solidFill>
                <a:latin typeface="Shado" charset="0"/>
                <a:ea typeface="ＭＳ Ｐゴシック" charset="0"/>
              </a:rPr>
              <a:t> </a:t>
            </a:r>
            <a:r>
              <a:rPr lang="en-US" sz="1200" b="1" dirty="0" err="1">
                <a:solidFill>
                  <a:srgbClr val="0000FF"/>
                </a:solidFill>
                <a:latin typeface="Shado" charset="0"/>
                <a:ea typeface="ＭＳ Ｐゴシック" charset="0"/>
              </a:rPr>
              <a:t>P</a:t>
            </a:r>
            <a:r>
              <a:rPr lang="en-US" sz="1200" b="1" baseline="-33000" dirty="0" err="1">
                <a:solidFill>
                  <a:srgbClr val="0000FF"/>
                </a:solidFill>
                <a:latin typeface="Shado" charset="0"/>
                <a:ea typeface="ＭＳ Ｐゴシック" charset="0"/>
              </a:rPr>
              <a:t>T</a:t>
            </a:r>
            <a:r>
              <a:rPr lang="en-US" sz="1200" b="1" baseline="33000" dirty="0" err="1">
                <a:solidFill>
                  <a:srgbClr val="0000FF"/>
                </a:solidFill>
                <a:latin typeface="Shado" charset="0"/>
                <a:ea typeface="ＭＳ Ｐゴシック" charset="0"/>
              </a:rPr>
              <a:t>vis</a:t>
            </a:r>
            <a:r>
              <a:rPr lang="en-US" sz="1200" b="1" dirty="0">
                <a:solidFill>
                  <a:srgbClr val="0000FF"/>
                </a:solidFill>
                <a:latin typeface="Shado" charset="0"/>
                <a:ea typeface="ＭＳ Ｐゴシック" charset="0"/>
              </a:rPr>
              <a:t> = 70 GeV</a:t>
            </a:r>
            <a:endParaRPr lang="en-US" sz="1400" b="1" dirty="0">
              <a:solidFill>
                <a:srgbClr val="0000FF"/>
              </a:solidFill>
              <a:latin typeface="Shado" charset="0"/>
              <a:ea typeface="ＭＳ Ｐゴシック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025" y="94379"/>
            <a:ext cx="905933" cy="90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2"/>
          <p:cNvSpPr>
            <a:spLocks noGrp="1"/>
          </p:cNvSpPr>
          <p:nvPr>
            <p:ph sz="quarter" idx="1"/>
          </p:nvPr>
        </p:nvSpPr>
        <p:spPr>
          <a:xfrm>
            <a:off x="3199877" y="1009536"/>
            <a:ext cx="4706994" cy="2906248"/>
          </a:xfrm>
          <a:solidFill>
            <a:srgbClr val="00003E"/>
          </a:solidFill>
          <a:ln w="25400">
            <a:solidFill>
              <a:srgbClr val="FFCC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5720" rIns="0">
            <a:noAutofit/>
          </a:bodyPr>
          <a:lstStyle/>
          <a:p>
            <a:pPr marL="230188" lvl="1" indent="-1714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300" b="1" dirty="0" smtClean="0">
                <a:solidFill>
                  <a:schemeClr val="tx1"/>
                </a:solidFill>
              </a:rPr>
              <a:t>Probes </a:t>
            </a:r>
            <a:r>
              <a:rPr lang="en-US" sz="2300" b="1" dirty="0" smtClean="0">
                <a:solidFill>
                  <a:srgbClr val="FFE311"/>
                </a:solidFill>
              </a:rPr>
              <a:t>coupling to leptons</a:t>
            </a:r>
          </a:p>
          <a:p>
            <a:pPr marL="230188" lvl="1" indent="-1714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300" b="1" dirty="0" smtClean="0">
                <a:solidFill>
                  <a:schemeClr val="tx1"/>
                </a:solidFill>
              </a:rPr>
              <a:t>Sensitive to </a:t>
            </a:r>
            <a:r>
              <a:rPr lang="en-US" sz="2300" b="1" dirty="0" smtClean="0">
                <a:solidFill>
                  <a:srgbClr val="FFE311"/>
                </a:solidFill>
              </a:rPr>
              <a:t>All </a:t>
            </a:r>
            <a:r>
              <a:rPr lang="en-US" sz="2300" b="1" dirty="0" smtClean="0">
                <a:solidFill>
                  <a:schemeClr val="tx1"/>
                </a:solidFill>
              </a:rPr>
              <a:t>production modes:</a:t>
            </a:r>
            <a:r>
              <a:rPr lang="en-US" sz="2300" b="1" dirty="0" smtClean="0">
                <a:solidFill>
                  <a:srgbClr val="FFE311"/>
                </a:solidFill>
              </a:rPr>
              <a:t> </a:t>
            </a:r>
            <a:r>
              <a:rPr lang="en-US" sz="2300" b="1" dirty="0" err="1" smtClean="0">
                <a:solidFill>
                  <a:srgbClr val="FFE311"/>
                </a:solidFill>
              </a:rPr>
              <a:t>gg</a:t>
            </a:r>
            <a:r>
              <a:rPr lang="en-US" sz="2300" b="1" dirty="0" smtClean="0">
                <a:solidFill>
                  <a:srgbClr val="FFE311"/>
                </a:solidFill>
              </a:rPr>
              <a:t> fusion, VBF, VH</a:t>
            </a:r>
            <a:endParaRPr lang="en-US" sz="2300" b="1" dirty="0" smtClean="0">
              <a:solidFill>
                <a:srgbClr val="53E4FF"/>
              </a:solidFill>
            </a:endParaRPr>
          </a:p>
          <a:p>
            <a:pPr marL="230188" lvl="1" indent="-1714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300" b="1" dirty="0" smtClean="0">
                <a:solidFill>
                  <a:srgbClr val="FFE311"/>
                </a:solidFill>
              </a:rPr>
              <a:t>High </a:t>
            </a:r>
            <a:r>
              <a:rPr lang="en-US" sz="2300" b="1" dirty="0" err="1" smtClean="0">
                <a:solidFill>
                  <a:srgbClr val="FFE311"/>
                </a:solidFill>
              </a:rPr>
              <a:t>σ</a:t>
            </a:r>
            <a:r>
              <a:rPr lang="en-US" sz="2300" b="1" dirty="0" err="1" smtClean="0">
                <a:solidFill>
                  <a:srgbClr val="FFE311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300" b="1" dirty="0" err="1" smtClean="0">
                <a:solidFill>
                  <a:srgbClr val="FFE311"/>
                </a:solidFill>
              </a:rPr>
              <a:t>BR</a:t>
            </a:r>
            <a:r>
              <a:rPr lang="en-US" sz="2300" b="1" dirty="0" smtClean="0">
                <a:solidFill>
                  <a:srgbClr val="FFE311"/>
                </a:solidFill>
              </a:rPr>
              <a:t> </a:t>
            </a:r>
            <a:r>
              <a:rPr lang="en-US" sz="2300" b="1" dirty="0" smtClean="0">
                <a:solidFill>
                  <a:schemeClr val="tx1"/>
                </a:solidFill>
              </a:rPr>
              <a:t>at low mass</a:t>
            </a:r>
          </a:p>
          <a:p>
            <a:pPr marL="230188" lvl="1" indent="-1714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300" b="1" dirty="0" smtClean="0">
                <a:solidFill>
                  <a:schemeClr val="tx1"/>
                </a:solidFill>
                <a:sym typeface="Symbol"/>
              </a:rPr>
              <a:t>Signature: </a:t>
            </a:r>
            <a:r>
              <a:rPr lang="en-US" sz="2300" b="1" dirty="0" smtClean="0">
                <a:solidFill>
                  <a:srgbClr val="FFE311"/>
                </a:solidFill>
                <a:sym typeface="Symbol"/>
              </a:rPr>
              <a:t>Broad excess in m</a:t>
            </a:r>
            <a:r>
              <a:rPr lang="en-US" sz="2300" b="1" baseline="-25000" dirty="0" smtClean="0">
                <a:solidFill>
                  <a:srgbClr val="FFE311"/>
                </a:solidFill>
                <a:latin typeface="Shado" charset="0"/>
                <a:sym typeface="Symbol"/>
              </a:rPr>
              <a:t></a:t>
            </a:r>
            <a:endParaRPr lang="en-US" sz="2300" b="1" dirty="0" smtClean="0">
              <a:solidFill>
                <a:srgbClr val="FFE311"/>
              </a:solidFill>
              <a:sym typeface="Symbol"/>
            </a:endParaRPr>
          </a:p>
          <a:p>
            <a:pPr marL="230188" lvl="1" indent="-1714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300" b="1" dirty="0" smtClean="0">
                <a:solidFill>
                  <a:schemeClr val="tx1"/>
                </a:solidFill>
              </a:rPr>
              <a:t>Challenging backgrounds:</a:t>
            </a:r>
            <a:br>
              <a:rPr lang="en-US" sz="2300" b="1" dirty="0" smtClean="0">
                <a:solidFill>
                  <a:schemeClr val="tx1"/>
                </a:solidFill>
              </a:rPr>
            </a:br>
            <a:r>
              <a:rPr lang="en-US" sz="2100" b="1" dirty="0" smtClean="0">
                <a:solidFill>
                  <a:srgbClr val="FFE311"/>
                </a:solidFill>
              </a:rPr>
              <a:t>DY → </a:t>
            </a:r>
            <a:r>
              <a:rPr lang="en-US" b="1" dirty="0" err="1" smtClean="0">
                <a:solidFill>
                  <a:srgbClr val="FFE311"/>
                </a:solidFill>
                <a:latin typeface="Symbol" pitchFamily="18" charset="2"/>
                <a:sym typeface="Wingdings"/>
              </a:rPr>
              <a:t>tt</a:t>
            </a:r>
            <a:r>
              <a:rPr lang="en-US" b="1" dirty="0" err="1" smtClean="0">
                <a:solidFill>
                  <a:srgbClr val="FFE311"/>
                </a:solidFill>
                <a:sym typeface="Wingdings"/>
              </a:rPr>
              <a:t>,ee,</a:t>
            </a:r>
            <a:r>
              <a:rPr lang="en-US" b="1" dirty="0" err="1" smtClean="0">
                <a:solidFill>
                  <a:srgbClr val="FFE311"/>
                </a:solidFill>
                <a:latin typeface="Symbol" pitchFamily="18" charset="2"/>
                <a:sym typeface="Wingdings"/>
              </a:rPr>
              <a:t>mm</a:t>
            </a:r>
            <a:r>
              <a:rPr lang="en-US" b="1" dirty="0" smtClean="0">
                <a:solidFill>
                  <a:srgbClr val="FFE311"/>
                </a:solidFill>
                <a:latin typeface="Symbol" pitchFamily="18" charset="2"/>
                <a:sym typeface="Wingdings"/>
              </a:rPr>
              <a:t>,</a:t>
            </a:r>
            <a:r>
              <a:rPr lang="en-US" sz="2100" b="1" dirty="0" smtClean="0">
                <a:solidFill>
                  <a:srgbClr val="FFE311"/>
                </a:solidFill>
                <a:latin typeface="Symbol" pitchFamily="18" charset="2"/>
                <a:sym typeface="Wingdings"/>
              </a:rPr>
              <a:t> </a:t>
            </a:r>
            <a:r>
              <a:rPr lang="en-US" sz="2100" b="1" dirty="0" err="1" smtClean="0">
                <a:solidFill>
                  <a:srgbClr val="FFE311"/>
                </a:solidFill>
                <a:sym typeface="Wingdings"/>
              </a:rPr>
              <a:t>W+Jets,Top</a:t>
            </a:r>
            <a:r>
              <a:rPr lang="en-US" sz="2100" b="1" dirty="0" smtClean="0">
                <a:solidFill>
                  <a:srgbClr val="FFE311"/>
                </a:solidFill>
                <a:sym typeface="Wingdings"/>
              </a:rPr>
              <a:t>, QCD</a:t>
            </a:r>
            <a:endParaRPr lang="en-US" sz="2100" b="1" dirty="0">
              <a:solidFill>
                <a:srgbClr val="FFE311"/>
              </a:solidFill>
            </a:endParaRPr>
          </a:p>
        </p:txBody>
      </p:sp>
      <p:pic>
        <p:nvPicPr>
          <p:cNvPr id="28" name="Picture 27" descr="ggF.png"/>
          <p:cNvPicPr>
            <a:picLocks noChangeAspect="1"/>
          </p:cNvPicPr>
          <p:nvPr/>
        </p:nvPicPr>
        <p:blipFill>
          <a:blip r:embed="rId4" cstate="email">
            <a:lum bright="-13000" contrast="2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096" y="1034986"/>
            <a:ext cx="1731271" cy="1213361"/>
          </a:xfrm>
          <a:prstGeom prst="rect">
            <a:avLst/>
          </a:prstGeom>
          <a:ln w="25400">
            <a:solidFill>
              <a:srgbClr val="27D2E9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 descr="VBF.png"/>
          <p:cNvPicPr>
            <a:picLocks noChangeAspect="1"/>
          </p:cNvPicPr>
          <p:nvPr/>
        </p:nvPicPr>
        <p:blipFill>
          <a:blip r:embed="rId5" cstate="email">
            <a:lum bright="-13000" contrast="2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821" y="2280622"/>
            <a:ext cx="1700202" cy="1204347"/>
          </a:xfrm>
          <a:prstGeom prst="rect">
            <a:avLst/>
          </a:prstGeom>
          <a:ln w="25400">
            <a:solidFill>
              <a:srgbClr val="27D2E9"/>
            </a:solidFill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6057900" y="134911"/>
            <a:ext cx="2434590" cy="369332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</a:rPr>
              <a:t>CMS PAS-HIG-13-004</a:t>
            </a:r>
            <a:endParaRPr lang="en-US" sz="1800" b="1" dirty="0">
              <a:solidFill>
                <a:srgbClr val="FFFFFF"/>
              </a:solidFill>
            </a:endParaRPr>
          </a:p>
        </p:txBody>
      </p:sp>
      <p:sp>
        <p:nvSpPr>
          <p:cNvPr id="36" name="Right Arrow 35"/>
          <p:cNvSpPr/>
          <p:nvPr/>
        </p:nvSpPr>
        <p:spPr bwMode="auto">
          <a:xfrm>
            <a:off x="7346124" y="1116780"/>
            <a:ext cx="546213" cy="336264"/>
          </a:xfrm>
          <a:prstGeom prst="rightArrow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17" name="Picture 16" descr="VH.png"/>
          <p:cNvPicPr>
            <a:picLocks noChangeAspect="1"/>
          </p:cNvPicPr>
          <p:nvPr/>
        </p:nvPicPr>
        <p:blipFill>
          <a:blip r:embed="rId6" cstate="email">
            <a:lum bright="-13000" contrast="2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065" y="3496235"/>
            <a:ext cx="1702043" cy="1094885"/>
          </a:xfrm>
          <a:prstGeom prst="rect">
            <a:avLst/>
          </a:prstGeom>
          <a:ln w="25400">
            <a:solidFill>
              <a:srgbClr val="27D2E9"/>
            </a:solidFill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8098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7434670" y="3747472"/>
            <a:ext cx="2271960" cy="2969092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27" name="Picture 1"/>
          <p:cNvPicPr>
            <a:picLocks noChangeAspect="1" noChangeArrowheads="1"/>
          </p:cNvPicPr>
          <p:nvPr/>
        </p:nvPicPr>
        <p:blipFill>
          <a:blip r:embed="rId3" cstate="print">
            <a:lum bright="-10000" contrast="24000"/>
          </a:blip>
          <a:srcRect t="3147" r="3423"/>
          <a:stretch>
            <a:fillRect/>
          </a:stretch>
        </p:blipFill>
        <p:spPr bwMode="auto">
          <a:xfrm>
            <a:off x="5059278" y="3731333"/>
            <a:ext cx="2351965" cy="2972073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788097" name="Picture 1"/>
          <p:cNvPicPr>
            <a:picLocks noChangeAspect="1" noChangeArrowheads="1"/>
          </p:cNvPicPr>
          <p:nvPr/>
        </p:nvPicPr>
        <p:blipFill>
          <a:blip r:embed="rId3" cstate="print"/>
          <a:srcRect t="3147" r="3423"/>
          <a:stretch>
            <a:fillRect/>
          </a:stretch>
        </p:blipFill>
        <p:spPr bwMode="auto">
          <a:xfrm>
            <a:off x="5065857" y="3737912"/>
            <a:ext cx="2351965" cy="2972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24" y="1317843"/>
            <a:ext cx="5007752" cy="4088658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  <a:buNone/>
            </a:pPr>
            <a:r>
              <a:rPr lang="it-CH" sz="2400" dirty="0" smtClean="0">
                <a:solidFill>
                  <a:srgbClr val="FFEF08"/>
                </a:solidFill>
              </a:rPr>
              <a:t>Analysis Optimized</a:t>
            </a:r>
            <a:r>
              <a:rPr lang="it-CH" sz="2400" dirty="0" smtClean="0">
                <a:solidFill>
                  <a:srgbClr val="FFE311"/>
                </a:solidFill>
              </a:rPr>
              <a:t>:</a:t>
            </a:r>
          </a:p>
          <a:p>
            <a:pPr marL="231775" indent="-2317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it-CH" sz="2400" dirty="0" smtClean="0">
                <a:solidFill>
                  <a:srgbClr val="FFEF08"/>
                </a:solidFill>
              </a:rPr>
              <a:t>Improved lepton &amp; (PF) </a:t>
            </a:r>
            <a:r>
              <a:rPr lang="en-US" sz="2400" dirty="0" smtClean="0">
                <a:solidFill>
                  <a:srgbClr val="FFEF08"/>
                </a:solidFill>
                <a:latin typeface="Symbol" pitchFamily="18" charset="2"/>
              </a:rPr>
              <a:t>t</a:t>
            </a:r>
            <a:r>
              <a:rPr lang="it-CH" sz="2400" baseline="-25000" dirty="0" smtClean="0">
                <a:solidFill>
                  <a:srgbClr val="FFEF08"/>
                </a:solidFill>
              </a:rPr>
              <a:t>had</a:t>
            </a:r>
            <a:r>
              <a:rPr lang="it-CH" sz="2400" dirty="0" smtClean="0">
                <a:solidFill>
                  <a:srgbClr val="FFEF08"/>
                </a:solidFill>
              </a:rPr>
              <a:t> ID: </a:t>
            </a:r>
            <a:r>
              <a:rPr lang="it-CH" sz="2400" dirty="0" smtClean="0">
                <a:solidFill>
                  <a:schemeClr val="tx1"/>
                </a:solidFill>
              </a:rPr>
              <a:t>P</a:t>
            </a:r>
            <a:r>
              <a:rPr lang="it-CH" sz="2400" baseline="-20000" dirty="0" smtClean="0">
                <a:solidFill>
                  <a:schemeClr val="tx1"/>
                </a:solidFill>
              </a:rPr>
              <a:t>T</a:t>
            </a:r>
            <a:r>
              <a:rPr lang="it-CH" sz="2400" baseline="22000" dirty="0" smtClean="0">
                <a:solidFill>
                  <a:schemeClr val="tx1"/>
                </a:solidFill>
              </a:rPr>
              <a:t>ch</a:t>
            </a:r>
            <a:r>
              <a:rPr lang="it-CH" sz="2400" dirty="0" smtClean="0">
                <a:solidFill>
                  <a:schemeClr val="tx1"/>
                </a:solidFill>
              </a:rPr>
              <a:t>/P</a:t>
            </a:r>
            <a:r>
              <a:rPr lang="it-CH" sz="2400" baseline="-20000" dirty="0" smtClean="0">
                <a:solidFill>
                  <a:schemeClr val="tx1"/>
                </a:solidFill>
              </a:rPr>
              <a:t>T</a:t>
            </a:r>
            <a:r>
              <a:rPr lang="it-CH" sz="4000" baseline="22000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it-CH" sz="2400" dirty="0" smtClean="0">
                <a:solidFill>
                  <a:schemeClr val="tx1"/>
                </a:solidFill>
              </a:rPr>
              <a:t> in </a:t>
            </a:r>
            <a:r>
              <a:rPr lang="it-CH" sz="2400" dirty="0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it-CH" sz="2400" dirty="0" smtClean="0">
                <a:solidFill>
                  <a:schemeClr val="tx1"/>
                </a:solidFill>
              </a:rPr>
              <a:t>R Rings about </a:t>
            </a:r>
            <a:r>
              <a:rPr lang="it-CH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it-CH" sz="2400" dirty="0" smtClean="0">
                <a:solidFill>
                  <a:schemeClr val="tx1"/>
                </a:solidFill>
                <a:latin typeface="Symbol" pitchFamily="18" charset="2"/>
              </a:rPr>
              <a:t> </a:t>
            </a:r>
          </a:p>
          <a:p>
            <a:pPr marL="231775" indent="-2317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it-CH" sz="2200" dirty="0" smtClean="0">
                <a:solidFill>
                  <a:srgbClr val="FFE800"/>
                </a:solidFill>
              </a:rPr>
              <a:t>BDT for improved </a:t>
            </a:r>
            <a:r>
              <a:rPr lang="it-CH" sz="2000" dirty="0" smtClean="0">
                <a:solidFill>
                  <a:schemeClr val="tx1"/>
                </a:solidFill>
              </a:rPr>
              <a:t>(PF-based) </a:t>
            </a:r>
            <a:r>
              <a:rPr lang="it-CH" sz="2200" dirty="0" smtClean="0">
                <a:solidFill>
                  <a:srgbClr val="FFEB2D"/>
                </a:solidFill>
              </a:rPr>
              <a:t>E</a:t>
            </a:r>
            <a:r>
              <a:rPr lang="it-CH" sz="2200" baseline="-20000" dirty="0" smtClean="0">
                <a:solidFill>
                  <a:srgbClr val="FFEB2D"/>
                </a:solidFill>
              </a:rPr>
              <a:t>T</a:t>
            </a:r>
            <a:r>
              <a:rPr lang="it-CH" sz="2200" baseline="22000" dirty="0" smtClean="0">
                <a:solidFill>
                  <a:srgbClr val="FFEB2D"/>
                </a:solidFill>
              </a:rPr>
              <a:t>Miss</a:t>
            </a:r>
            <a:r>
              <a:rPr lang="it-CH" sz="2200" dirty="0" smtClean="0">
                <a:solidFill>
                  <a:schemeClr val="tx1"/>
                </a:solidFill>
              </a:rPr>
              <a:t> </a:t>
            </a:r>
          </a:p>
          <a:p>
            <a:pPr marL="231775" indent="-2317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it-CH" sz="2200" dirty="0" smtClean="0">
                <a:solidFill>
                  <a:srgbClr val="FFEB2D"/>
                </a:solidFill>
                <a:latin typeface="+mj-lt"/>
              </a:rPr>
              <a:t>Consistency of E</a:t>
            </a:r>
            <a:r>
              <a:rPr lang="it-CH" sz="2200" baseline="-20000" dirty="0" smtClean="0">
                <a:solidFill>
                  <a:srgbClr val="FFEB2D"/>
                </a:solidFill>
                <a:latin typeface="+mj-lt"/>
              </a:rPr>
              <a:t>T</a:t>
            </a:r>
            <a:r>
              <a:rPr lang="it-CH" sz="2200" baseline="22000" dirty="0" smtClean="0">
                <a:solidFill>
                  <a:srgbClr val="FFEB2D"/>
                </a:solidFill>
                <a:latin typeface="+mj-lt"/>
              </a:rPr>
              <a:t>Miss</a:t>
            </a:r>
            <a:r>
              <a:rPr lang="it-CH" sz="2200" dirty="0" smtClean="0">
                <a:solidFill>
                  <a:srgbClr val="FFEB2D"/>
                </a:solidFill>
                <a:latin typeface="+mj-lt"/>
              </a:rPr>
              <a:t> from </a:t>
            </a:r>
            <a:r>
              <a:rPr lang="it-CH" sz="2200" dirty="0" smtClean="0">
                <a:solidFill>
                  <a:srgbClr val="FFEB2D"/>
                </a:solidFill>
                <a:latin typeface="Symbol" pitchFamily="18" charset="2"/>
              </a:rPr>
              <a:t>n</a:t>
            </a:r>
            <a:r>
              <a:rPr lang="it-CH" sz="2200" baseline="-20000" dirty="0" smtClean="0">
                <a:solidFill>
                  <a:srgbClr val="FFEB2D"/>
                </a:solidFill>
                <a:latin typeface="Symbol" pitchFamily="18" charset="2"/>
              </a:rPr>
              <a:t>t</a:t>
            </a:r>
            <a:r>
              <a:rPr lang="it-CH" sz="2200" dirty="0" smtClean="0">
                <a:solidFill>
                  <a:srgbClr val="FFEB2D"/>
                </a:solidFill>
                <a:latin typeface="+mj-lt"/>
              </a:rPr>
              <a:t>s</a:t>
            </a:r>
          </a:p>
          <a:p>
            <a:pPr marL="231775" indent="-2317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it-CH" sz="2200" dirty="0" smtClean="0">
                <a:solidFill>
                  <a:srgbClr val="FFEF08"/>
                </a:solidFill>
              </a:rPr>
              <a:t>New m</a:t>
            </a:r>
            <a:r>
              <a:rPr lang="it-CH" sz="2200" baseline="-20000" dirty="0" smtClean="0">
                <a:solidFill>
                  <a:srgbClr val="FFEF08"/>
                </a:solidFill>
                <a:latin typeface="Symbol" pitchFamily="18" charset="2"/>
              </a:rPr>
              <a:t>tt</a:t>
            </a:r>
            <a:r>
              <a:rPr lang="it-CH" sz="2200" dirty="0" smtClean="0">
                <a:solidFill>
                  <a:srgbClr val="FFEF08"/>
                </a:solidFill>
              </a:rPr>
              <a:t> reconstruction </a:t>
            </a:r>
            <a:r>
              <a:rPr lang="it-CH" sz="2200" dirty="0" smtClean="0">
                <a:solidFill>
                  <a:schemeClr val="tx1"/>
                </a:solidFill>
              </a:rPr>
              <a:t>with  </a:t>
            </a:r>
            <a:r>
              <a:rPr lang="it-CH" sz="2200" dirty="0" smtClean="0">
                <a:solidFill>
                  <a:srgbClr val="FFEF08"/>
                </a:solidFill>
              </a:rPr>
              <a:t>event-by-event likelihood  </a:t>
            </a:r>
            <a:r>
              <a:rPr lang="it-CH" sz="2200" dirty="0" smtClean="0">
                <a:solidFill>
                  <a:srgbClr val="FFE311"/>
                </a:solidFill>
              </a:rPr>
              <a:t/>
            </a:r>
            <a:br>
              <a:rPr lang="it-CH" sz="2200" dirty="0" smtClean="0">
                <a:solidFill>
                  <a:srgbClr val="FFE311"/>
                </a:solidFill>
              </a:rPr>
            </a:br>
            <a:r>
              <a:rPr lang="it-CH" sz="2200" dirty="0" smtClean="0">
                <a:solidFill>
                  <a:srgbClr val="A8FAF2"/>
                </a:solidFill>
              </a:rPr>
              <a:t>15-20% resolution</a:t>
            </a:r>
          </a:p>
          <a:p>
            <a:pPr marL="231775" indent="-2317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it-CH" sz="2200" dirty="0" smtClean="0">
                <a:solidFill>
                  <a:srgbClr val="FFEF08"/>
                </a:solidFill>
              </a:rPr>
              <a:t>MVA selection for VBF tag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 l="50080"/>
          <a:stretch>
            <a:fillRect/>
          </a:stretch>
        </p:blipFill>
        <p:spPr>
          <a:xfrm>
            <a:off x="7480256" y="1317119"/>
            <a:ext cx="2212309" cy="2395830"/>
          </a:xfrm>
          <a:prstGeom prst="rect">
            <a:avLst/>
          </a:prstGeom>
          <a:ln w="25400">
            <a:solidFill>
              <a:srgbClr val="FFCC00"/>
            </a:solidFill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400" y="193705"/>
            <a:ext cx="7722212" cy="994160"/>
          </a:xfrm>
        </p:spPr>
        <p:txBody>
          <a:bodyPr/>
          <a:lstStyle/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US" dirty="0" smtClean="0">
                <a:solidFill>
                  <a:srgbClr val="FFE311"/>
                </a:solidFill>
                <a:latin typeface="Arial" pitchFamily="34" charset="0"/>
              </a:rPr>
              <a:t>H </a:t>
            </a:r>
            <a:r>
              <a:rPr lang="en-US" dirty="0" smtClean="0">
                <a:solidFill>
                  <a:srgbClr val="FFE3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dirty="0" smtClean="0">
                <a:solidFill>
                  <a:srgbClr val="FFE3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000" dirty="0" smtClean="0">
                <a:solidFill>
                  <a:srgbClr val="FFE311"/>
                </a:solidFill>
                <a:latin typeface="Symbol" pitchFamily="18" charset="2"/>
                <a:sym typeface="Symbol"/>
              </a:rPr>
              <a:t>:</a:t>
            </a:r>
            <a:r>
              <a:rPr lang="en-US" dirty="0" smtClean="0">
                <a:solidFill>
                  <a:srgbClr val="FFE311"/>
                </a:solidFill>
                <a:latin typeface="Symbol" pitchFamily="18" charset="2"/>
                <a:sym typeface="Symbol"/>
              </a:rPr>
              <a:t> </a:t>
            </a:r>
            <a:r>
              <a:rPr lang="en-US" sz="3300" dirty="0" smtClean="0">
                <a:solidFill>
                  <a:srgbClr val="00FFFF"/>
                </a:solidFill>
                <a:latin typeface="Symbol" pitchFamily="18" charset="2"/>
              </a:rPr>
              <a:t>m</a:t>
            </a:r>
            <a:r>
              <a:rPr lang="en-US" sz="3300" dirty="0" smtClean="0">
                <a:solidFill>
                  <a:srgbClr val="00FFFF"/>
                </a:solidFill>
              </a:rPr>
              <a:t>+</a:t>
            </a:r>
            <a:r>
              <a:rPr lang="en-US" sz="3300" dirty="0" smtClean="0">
                <a:solidFill>
                  <a:srgbClr val="00FFFF"/>
                </a:solidFill>
                <a:latin typeface="Symbol" pitchFamily="18" charset="2"/>
                <a:sym typeface="Symbol"/>
              </a:rPr>
              <a:t></a:t>
            </a:r>
            <a:r>
              <a:rPr lang="en-US" sz="3300" baseline="-25000" dirty="0" smtClean="0">
                <a:solidFill>
                  <a:srgbClr val="00FFFF"/>
                </a:solidFill>
              </a:rPr>
              <a:t>had</a:t>
            </a:r>
            <a:r>
              <a:rPr lang="en-US" sz="3300" dirty="0" smtClean="0">
                <a:solidFill>
                  <a:srgbClr val="00FFFF"/>
                </a:solidFill>
              </a:rPr>
              <a:t> , </a:t>
            </a:r>
            <a:r>
              <a:rPr lang="en-US" sz="3300" dirty="0" smtClean="0">
                <a:solidFill>
                  <a:srgbClr val="FFFF00"/>
                </a:solidFill>
              </a:rPr>
              <a:t>e+</a:t>
            </a:r>
            <a:r>
              <a:rPr lang="en-US" sz="3300" dirty="0" smtClean="0">
                <a:solidFill>
                  <a:srgbClr val="FFFF00"/>
                </a:solidFill>
                <a:latin typeface="Symbol" pitchFamily="18" charset="2"/>
                <a:sym typeface="Symbol"/>
              </a:rPr>
              <a:t></a:t>
            </a:r>
            <a:r>
              <a:rPr lang="en-US" sz="3300" baseline="-25000" dirty="0" smtClean="0">
                <a:solidFill>
                  <a:srgbClr val="FFFF00"/>
                </a:solidFill>
              </a:rPr>
              <a:t>had, </a:t>
            </a:r>
            <a:r>
              <a:rPr lang="en-US" sz="3300" dirty="0" err="1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m</a:t>
            </a:r>
            <a:r>
              <a:rPr lang="en-US" sz="3300" dirty="0" err="1" smtClean="0">
                <a:solidFill>
                  <a:schemeClr val="accent1">
                    <a:lumMod val="75000"/>
                  </a:schemeClr>
                </a:solidFill>
              </a:rPr>
              <a:t>+e</a:t>
            </a: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en-US" sz="3300" dirty="0" smtClean="0">
                <a:solidFill>
                  <a:schemeClr val="tx1"/>
                </a:solidFill>
              </a:rPr>
              <a:t> </a:t>
            </a:r>
            <a:r>
              <a:rPr lang="en-US" sz="3300" dirty="0" smtClean="0">
                <a:solidFill>
                  <a:srgbClr val="FF0000"/>
                </a:solidFill>
                <a:latin typeface="Symbol" pitchFamily="18" charset="2"/>
              </a:rPr>
              <a:t>mm, </a:t>
            </a: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  <a:sym typeface="Symbol"/>
              </a:rPr>
              <a:t></a:t>
            </a:r>
            <a:r>
              <a:rPr lang="en-US" sz="33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sz="3300" dirty="0" err="1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  <a:sym typeface="Symbol"/>
              </a:rPr>
              <a:t></a:t>
            </a:r>
            <a:r>
              <a:rPr lang="en-US" sz="33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sz="3300" baseline="-25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Symbol" pitchFamily="18" charset="2"/>
              </a:rPr>
            </a:br>
            <a:r>
              <a:rPr lang="en-US" sz="2800" dirty="0" smtClean="0">
                <a:solidFill>
                  <a:schemeClr val="tx1"/>
                </a:solidFill>
              </a:rPr>
              <a:t>Many </a:t>
            </a:r>
            <a:r>
              <a:rPr lang="en-US" sz="2800" dirty="0" err="1" smtClean="0">
                <a:solidFill>
                  <a:schemeClr val="tx1"/>
                </a:solidFill>
              </a:rPr>
              <a:t>nalysis</a:t>
            </a:r>
            <a:r>
              <a:rPr lang="en-US" sz="2800" dirty="0" smtClean="0">
                <a:solidFill>
                  <a:schemeClr val="tx1"/>
                </a:solidFill>
              </a:rPr>
              <a:t> Improvements </a:t>
            </a:r>
            <a:endParaRPr lang="it-CH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551627" y="6289076"/>
            <a:ext cx="478365" cy="365125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 smtClean="0">
                <a:solidFill>
                  <a:srgbClr val="FFFFFF"/>
                </a:solidFill>
              </a:rPr>
              <a:pPr/>
              <a:t>44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 r="50080"/>
          <a:stretch>
            <a:fillRect/>
          </a:stretch>
        </p:blipFill>
        <p:spPr>
          <a:xfrm>
            <a:off x="5095784" y="1342768"/>
            <a:ext cx="2359758" cy="2364259"/>
          </a:xfrm>
          <a:prstGeom prst="rect">
            <a:avLst/>
          </a:prstGeom>
          <a:ln w="25400">
            <a:solidFill>
              <a:srgbClr val="FFCC00"/>
            </a:solidFill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697887" y="1344770"/>
            <a:ext cx="1335803" cy="228658"/>
          </a:xfrm>
          <a:prstGeom prst="rect">
            <a:avLst/>
          </a:prstGeom>
          <a:solidFill>
            <a:srgbClr val="000066"/>
          </a:solidFill>
          <a:ln w="19050">
            <a:solidFill>
              <a:schemeClr val="tx1">
                <a:lumMod val="95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</a:rPr>
              <a:t>Real </a:t>
            </a:r>
            <a:r>
              <a:rPr lang="en-US" sz="1400" b="1" dirty="0" err="1" smtClean="0">
                <a:solidFill>
                  <a:srgbClr val="FFFFFF"/>
                </a:solidFill>
                <a:latin typeface="Arial"/>
              </a:rPr>
              <a:t>taus</a:t>
            </a:r>
            <a:endParaRPr lang="en-US" sz="1400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9350" y="4834891"/>
            <a:ext cx="1095273" cy="948690"/>
          </a:xfrm>
          <a:prstGeom prst="rect">
            <a:avLst/>
          </a:prstGeom>
          <a:solidFill>
            <a:srgbClr val="000066"/>
          </a:solidFill>
          <a:ln w="19050">
            <a:solidFill>
              <a:srgbClr val="FFE311"/>
            </a:solidFill>
          </a:ln>
        </p:spPr>
        <p:txBody>
          <a:bodyPr wrap="square" lIns="0" tIns="91440" rIns="0" bIns="0" rtlCol="0">
            <a:noAutofit/>
          </a:bodyPr>
          <a:lstStyle/>
          <a:p>
            <a:r>
              <a:rPr lang="en-US" sz="1600" b="1" dirty="0" err="1" smtClean="0">
                <a:solidFill>
                  <a:srgbClr val="FFFFFF"/>
                </a:solidFill>
                <a:latin typeface="Arial"/>
              </a:rPr>
              <a:t>M</a:t>
            </a:r>
            <a:r>
              <a:rPr lang="en-US" b="1" baseline="-20000" dirty="0" err="1" smtClean="0">
                <a:solidFill>
                  <a:srgbClr val="FFFFFF"/>
                </a:solidFill>
                <a:latin typeface="Symbol" pitchFamily="18" charset="2"/>
              </a:rPr>
              <a:t>tt</a:t>
            </a:r>
            <a:r>
              <a:rPr lang="en-US" sz="1600" b="1" dirty="0" smtClean="0">
                <a:solidFill>
                  <a:srgbClr val="FFFFFF"/>
                </a:solidFill>
                <a:latin typeface="Arial"/>
              </a:rPr>
              <a:t> improved </a:t>
            </a:r>
            <a:r>
              <a:rPr lang="en-US" sz="1600" b="1" dirty="0" err="1" smtClean="0">
                <a:solidFill>
                  <a:srgbClr val="FFFFFF"/>
                </a:solidFill>
                <a:latin typeface="Arial"/>
              </a:rPr>
              <a:t>reco</a:t>
            </a:r>
            <a:r>
              <a:rPr lang="en-US" sz="1600" b="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800" b="1" dirty="0" err="1" smtClean="0">
                <a:solidFill>
                  <a:srgbClr val="FFFFFF"/>
                </a:solidFill>
                <a:latin typeface="Symbol" pitchFamily="18" charset="2"/>
              </a:rPr>
              <a:t>t</a:t>
            </a:r>
            <a:r>
              <a:rPr lang="en-US" sz="2000" b="1" baseline="-20000" dirty="0" err="1" smtClean="0">
                <a:solidFill>
                  <a:srgbClr val="FFFFFF"/>
                </a:solidFill>
                <a:latin typeface="Symbol" pitchFamily="18" charset="2"/>
              </a:rPr>
              <a:t>m</a:t>
            </a:r>
            <a:r>
              <a:rPr lang="en-US" sz="1800" b="1" dirty="0" err="1" smtClean="0">
                <a:solidFill>
                  <a:srgbClr val="FFFFFF"/>
                </a:solidFill>
                <a:latin typeface="Symbol" pitchFamily="18" charset="2"/>
              </a:rPr>
              <a:t>t</a:t>
            </a:r>
            <a:r>
              <a:rPr lang="en-US" sz="2000" b="1" baseline="-20000" dirty="0" err="1" smtClean="0">
                <a:solidFill>
                  <a:srgbClr val="FFFFFF"/>
                </a:solidFill>
                <a:latin typeface="Arial"/>
              </a:rPr>
              <a:t>h</a:t>
            </a:r>
            <a:endParaRPr lang="en-US" sz="2000" b="1" baseline="-20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80474" y="1333845"/>
            <a:ext cx="1200015" cy="272534"/>
          </a:xfrm>
          <a:prstGeom prst="rect">
            <a:avLst/>
          </a:prstGeom>
          <a:solidFill>
            <a:srgbClr val="000066"/>
          </a:solidFill>
          <a:ln w="19050">
            <a:solidFill>
              <a:schemeClr val="tx1">
                <a:lumMod val="95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</a:rPr>
              <a:t>Fake </a:t>
            </a:r>
            <a:r>
              <a:rPr lang="en-US" sz="1400" b="1" dirty="0" err="1" smtClean="0">
                <a:solidFill>
                  <a:srgbClr val="FFFFFF"/>
                </a:solidFill>
                <a:latin typeface="Arial"/>
              </a:rPr>
              <a:t>taus</a:t>
            </a:r>
            <a:endParaRPr lang="en-US" sz="1400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38210" y="4914901"/>
            <a:ext cx="1030214" cy="857249"/>
          </a:xfrm>
          <a:prstGeom prst="rect">
            <a:avLst/>
          </a:prstGeom>
          <a:solidFill>
            <a:srgbClr val="000066"/>
          </a:solidFill>
          <a:ln w="19050">
            <a:solidFill>
              <a:srgbClr val="FFE311"/>
            </a:solidFill>
          </a:ln>
        </p:spPr>
        <p:txBody>
          <a:bodyPr wrap="square" lIns="0" tIns="45720" rIns="0" bIns="0" rtlCol="0">
            <a:noAutofit/>
          </a:bodyPr>
          <a:lstStyle/>
          <a:p>
            <a:r>
              <a:rPr lang="en-US" sz="1400" b="1" dirty="0" err="1" smtClean="0">
                <a:solidFill>
                  <a:srgbClr val="FFFFFF"/>
                </a:solidFill>
                <a:latin typeface="Arial"/>
              </a:rPr>
              <a:t>M</a:t>
            </a:r>
            <a:r>
              <a:rPr lang="en-US" sz="2100" b="1" baseline="-20000" dirty="0" err="1" smtClean="0">
                <a:solidFill>
                  <a:srgbClr val="FFFFFF"/>
                </a:solidFill>
                <a:latin typeface="Symbol" pitchFamily="18" charset="2"/>
              </a:rPr>
              <a:t>tt</a:t>
            </a:r>
            <a:r>
              <a:rPr lang="en-US" sz="1400" b="1" dirty="0" smtClean="0">
                <a:solidFill>
                  <a:srgbClr val="FFFFFF"/>
                </a:solidFill>
                <a:latin typeface="Arial"/>
              </a:rPr>
              <a:t> improved </a:t>
            </a:r>
            <a:r>
              <a:rPr lang="en-US" sz="1400" b="1" dirty="0" err="1" smtClean="0">
                <a:solidFill>
                  <a:srgbClr val="FFFFFF"/>
                </a:solidFill>
                <a:latin typeface="Arial"/>
              </a:rPr>
              <a:t>reco</a:t>
            </a:r>
            <a:r>
              <a:rPr lang="en-US" sz="1400" b="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600" b="1" dirty="0" err="1" smtClean="0">
                <a:solidFill>
                  <a:srgbClr val="FFFFFF"/>
                </a:solidFill>
                <a:latin typeface="Symbol" pitchFamily="18" charset="2"/>
              </a:rPr>
              <a:t>t</a:t>
            </a:r>
            <a:r>
              <a:rPr lang="en-US" sz="1800" b="1" baseline="-20000" dirty="0" err="1" smtClean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600" b="1" dirty="0" err="1" smtClean="0">
                <a:solidFill>
                  <a:srgbClr val="FFFFFF"/>
                </a:solidFill>
                <a:latin typeface="Symbol" pitchFamily="18" charset="2"/>
              </a:rPr>
              <a:t>t</a:t>
            </a:r>
            <a:r>
              <a:rPr lang="en-US" sz="1800" b="1" baseline="-20000" dirty="0" err="1" smtClean="0">
                <a:solidFill>
                  <a:srgbClr val="FFFFFF"/>
                </a:solidFill>
                <a:latin typeface="Arial"/>
              </a:rPr>
              <a:t>h</a:t>
            </a:r>
            <a:endParaRPr lang="en-US" sz="1800" b="1" baseline="-2000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075" y="297580"/>
            <a:ext cx="905933" cy="90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ight Arrow 15"/>
          <p:cNvSpPr/>
          <p:nvPr/>
        </p:nvSpPr>
        <p:spPr bwMode="auto">
          <a:xfrm>
            <a:off x="4527673" y="2133041"/>
            <a:ext cx="683045" cy="404312"/>
          </a:xfrm>
          <a:prstGeom prst="rightArrow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  <p:sp>
        <p:nvSpPr>
          <p:cNvPr id="20" name="Right Arrow 19"/>
          <p:cNvSpPr/>
          <p:nvPr/>
        </p:nvSpPr>
        <p:spPr bwMode="auto">
          <a:xfrm>
            <a:off x="4260738" y="3768613"/>
            <a:ext cx="826265" cy="401156"/>
          </a:xfrm>
          <a:prstGeom prst="rightArrow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6" cstate="print">
            <a:lum bright="-12000"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58" y="5371257"/>
            <a:ext cx="4885482" cy="1318785"/>
          </a:xfrm>
          <a:prstGeom prst="rect">
            <a:avLst/>
          </a:prstGeom>
          <a:noFill/>
          <a:ln w="22225" cap="rnd">
            <a:solidFill>
              <a:srgbClr val="05BE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50926" y="6346625"/>
            <a:ext cx="948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  <a:latin typeface="Arial"/>
              </a:rPr>
              <a:t>1 Prong</a:t>
            </a:r>
            <a:endParaRPr lang="en-US" sz="1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65168" y="6352713"/>
            <a:ext cx="94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  <a:latin typeface="Arial"/>
              </a:rPr>
              <a:t>3 Prong</a:t>
            </a:r>
            <a:endParaRPr lang="en-US" sz="1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07839" y="6364381"/>
            <a:ext cx="164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  <a:latin typeface="Arial"/>
              </a:rPr>
              <a:t>1 Prong + Strip</a:t>
            </a:r>
            <a:endParaRPr lang="en-US" sz="1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9565" y="5271882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  <a:latin typeface="Symbol" pitchFamily="18" charset="2"/>
              </a:rPr>
              <a:t>t </a:t>
            </a:r>
            <a:r>
              <a:rPr lang="en-US" sz="2000" b="1" dirty="0" smtClean="0">
                <a:solidFill>
                  <a:srgbClr val="0066FF"/>
                </a:solidFill>
                <a:latin typeface="Symbol" pitchFamily="18" charset="2"/>
                <a:sym typeface="Wingdings 3"/>
              </a:rPr>
              <a:t></a:t>
            </a:r>
            <a:r>
              <a:rPr lang="en-US" b="1" dirty="0" err="1" smtClean="0">
                <a:solidFill>
                  <a:srgbClr val="0066FF"/>
                </a:solidFill>
                <a:latin typeface="Symbol" pitchFamily="18" charset="2"/>
              </a:rPr>
              <a:t>pn</a:t>
            </a:r>
            <a:endParaRPr lang="en-US" sz="2000" b="1" dirty="0">
              <a:solidFill>
                <a:srgbClr val="0066FF"/>
              </a:solidFill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9916" y="5734916"/>
            <a:ext cx="1023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  <a:latin typeface="Symbol" pitchFamily="18" charset="2"/>
              </a:rPr>
              <a:t>t </a:t>
            </a:r>
            <a:r>
              <a:rPr lang="en-US" sz="2000" b="1" dirty="0" smtClean="0">
                <a:solidFill>
                  <a:srgbClr val="0066FF"/>
                </a:solidFill>
                <a:latin typeface="Symbol" pitchFamily="18" charset="2"/>
                <a:sym typeface="Wingdings 3"/>
              </a:rPr>
              <a:t></a:t>
            </a:r>
            <a:r>
              <a:rPr lang="en-US" sz="2000" b="1" dirty="0" smtClean="0">
                <a:solidFill>
                  <a:srgbClr val="0066FF"/>
                </a:solidFill>
                <a:latin typeface="Arial"/>
                <a:sym typeface="Wingdings 3"/>
              </a:rPr>
              <a:t>a</a:t>
            </a:r>
            <a:r>
              <a:rPr lang="en-US" sz="2000" b="1" baseline="-20000" dirty="0" smtClean="0">
                <a:solidFill>
                  <a:srgbClr val="0066FF"/>
                </a:solidFill>
                <a:latin typeface="Arial"/>
                <a:sym typeface="Wingdings 3"/>
              </a:rPr>
              <a:t>1</a:t>
            </a:r>
            <a:r>
              <a:rPr lang="en-US" b="1" dirty="0" smtClean="0">
                <a:solidFill>
                  <a:srgbClr val="0066FF"/>
                </a:solidFill>
                <a:latin typeface="Symbol" pitchFamily="18" charset="2"/>
              </a:rPr>
              <a:t>n</a:t>
            </a:r>
            <a:endParaRPr lang="en-US" sz="2000" b="1" dirty="0">
              <a:solidFill>
                <a:srgbClr val="0066FF"/>
              </a:solidFill>
              <a:latin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63650" y="5677883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  <a:latin typeface="Symbol" pitchFamily="18" charset="2"/>
              </a:rPr>
              <a:t>t </a:t>
            </a:r>
            <a:r>
              <a:rPr lang="en-US" sz="2000" b="1" dirty="0" smtClean="0">
                <a:solidFill>
                  <a:srgbClr val="0066FF"/>
                </a:solidFill>
                <a:latin typeface="Symbol" pitchFamily="18" charset="2"/>
                <a:sym typeface="Wingdings 3"/>
              </a:rPr>
              <a:t></a:t>
            </a:r>
            <a:r>
              <a:rPr lang="en-US" b="1" dirty="0" err="1" smtClean="0">
                <a:solidFill>
                  <a:srgbClr val="0066FF"/>
                </a:solidFill>
                <a:latin typeface="Symbol" pitchFamily="18" charset="2"/>
              </a:rPr>
              <a:t>rn</a:t>
            </a:r>
            <a:endParaRPr lang="en-US" sz="2000" b="1" dirty="0">
              <a:solidFill>
                <a:srgbClr val="0066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400" y="193705"/>
            <a:ext cx="7298346" cy="994160"/>
          </a:xfrm>
        </p:spPr>
        <p:txBody>
          <a:bodyPr/>
          <a:lstStyle/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US" dirty="0" smtClean="0">
                <a:solidFill>
                  <a:srgbClr val="FFEF08"/>
                </a:solidFill>
                <a:latin typeface="Arial" pitchFamily="34" charset="0"/>
              </a:rPr>
              <a:t>H </a:t>
            </a:r>
            <a:r>
              <a:rPr lang="en-US" dirty="0" smtClean="0">
                <a:solidFill>
                  <a:srgbClr val="FFEF08"/>
                </a:solidFill>
                <a:latin typeface="Arial" pitchFamily="34" charset="0"/>
                <a:sym typeface="Wingdings 3"/>
              </a:rPr>
              <a:t></a:t>
            </a:r>
            <a:r>
              <a:rPr lang="en-US" dirty="0" smtClean="0">
                <a:solidFill>
                  <a:srgbClr val="FFEF08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400" dirty="0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</a:t>
            </a:r>
            <a:r>
              <a:rPr lang="en-US" sz="4000" dirty="0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:</a:t>
            </a:r>
            <a:r>
              <a:rPr lang="en-US" dirty="0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 </a:t>
            </a:r>
            <a:r>
              <a:rPr lang="en-US" sz="2800" dirty="0" smtClean="0">
                <a:solidFill>
                  <a:srgbClr val="FFEF08"/>
                </a:solidFill>
              </a:rPr>
              <a:t>Anatomy of the Analysis</a:t>
            </a:r>
            <a:br>
              <a:rPr lang="en-US" sz="2800" dirty="0" smtClean="0">
                <a:solidFill>
                  <a:srgbClr val="FFEF08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Handling the Dominant Backgrounds</a:t>
            </a:r>
            <a:endParaRPr lang="it-CH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452474" y="6289076"/>
            <a:ext cx="478365" cy="365125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100" smtClean="0">
                <a:solidFill>
                  <a:srgbClr val="FFFFFF"/>
                </a:solidFill>
              </a:rPr>
              <a:pPr/>
              <a:t>45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75" y="297580"/>
            <a:ext cx="905933" cy="90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4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405" y="1280159"/>
            <a:ext cx="8927160" cy="5386111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4130163" y="6453894"/>
            <a:ext cx="1415229" cy="238606"/>
          </a:xfrm>
          <a:prstGeom prst="rect">
            <a:avLst/>
          </a:prstGeom>
          <a:solidFill>
            <a:srgbClr val="000066"/>
          </a:solidFill>
          <a:ln w="19050">
            <a:solidFill>
              <a:srgbClr val="FFE311"/>
            </a:solidFill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</a:rPr>
              <a:t>R. Wolf at HCP</a:t>
            </a:r>
            <a:endParaRPr lang="en-US" sz="1800" b="1" baseline="-20000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400" y="193705"/>
            <a:ext cx="7298346" cy="994160"/>
          </a:xfrm>
        </p:spPr>
        <p:txBody>
          <a:bodyPr/>
          <a:lstStyle/>
          <a:p>
            <a:pPr algn="ctr">
              <a:lnSpc>
                <a:spcPct val="90000"/>
              </a:lnSpc>
              <a:spcAft>
                <a:spcPts val="400"/>
              </a:spcAft>
            </a:pPr>
            <a:r>
              <a:rPr lang="en-US" dirty="0" smtClean="0">
                <a:solidFill>
                  <a:srgbClr val="FFEF08"/>
                </a:solidFill>
                <a:latin typeface="Arial" pitchFamily="34" charset="0"/>
              </a:rPr>
              <a:t>H </a:t>
            </a:r>
            <a:r>
              <a:rPr lang="en-US" dirty="0" smtClean="0">
                <a:solidFill>
                  <a:srgbClr val="FFEF08"/>
                </a:solidFill>
                <a:latin typeface="Arial" pitchFamily="34" charset="0"/>
                <a:sym typeface="Wingdings 3"/>
              </a:rPr>
              <a:t></a:t>
            </a:r>
            <a:r>
              <a:rPr lang="en-US" dirty="0" smtClean="0">
                <a:solidFill>
                  <a:srgbClr val="FFEF08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400" dirty="0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</a:t>
            </a:r>
            <a:r>
              <a:rPr lang="en-US" sz="4000" dirty="0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:</a:t>
            </a:r>
            <a:r>
              <a:rPr lang="en-US" dirty="0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 </a:t>
            </a:r>
            <a:r>
              <a:rPr lang="en-US" sz="3200" dirty="0" smtClean="0">
                <a:solidFill>
                  <a:srgbClr val="FFEF08"/>
                </a:solidFill>
              </a:rPr>
              <a:t>Signal Extraction</a:t>
            </a:r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Combine 1-Jet and 2 Jet (VBF) </a:t>
            </a:r>
            <a:endParaRPr lang="it-CH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427635" y="834949"/>
            <a:ext cx="478365" cy="365125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mtClean="0">
                <a:solidFill>
                  <a:srgbClr val="FFFFFF"/>
                </a:solidFill>
              </a:rPr>
              <a:pPr/>
              <a:t>46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75" y="297580"/>
            <a:ext cx="905933" cy="90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450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7000"/>
          </a:blip>
          <a:srcRect/>
          <a:stretch>
            <a:fillRect/>
          </a:stretch>
        </p:blipFill>
        <p:spPr bwMode="auto">
          <a:xfrm>
            <a:off x="375300" y="1309656"/>
            <a:ext cx="4174665" cy="5071581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  <p:sp>
        <p:nvSpPr>
          <p:cNvPr id="8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00" y="1299300"/>
            <a:ext cx="4937759" cy="1357839"/>
          </a:xfrm>
          <a:prstGeom prst="rect">
            <a:avLst/>
          </a:prstGeo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tIns="91440" rIns="0"/>
          <a:lstStyle/>
          <a:p>
            <a:pPr marL="347663" lvl="1" indent="-228600">
              <a:spcBef>
                <a:spcPts val="0"/>
              </a:spcBef>
              <a:spcAft>
                <a:spcPts val="12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Combine channels and categories</a:t>
            </a:r>
          </a:p>
          <a:p>
            <a:pPr marL="347663" lvl="1" indent="-228600">
              <a:spcBef>
                <a:spcPts val="0"/>
              </a:spcBef>
              <a:spcAft>
                <a:spcPts val="1200"/>
              </a:spcAft>
              <a:buClr>
                <a:srgbClr val="FFE311"/>
              </a:buClr>
              <a:buSzPct val="88000"/>
              <a:buFont typeface="Wingdings 3" pitchFamily="18" charset="2"/>
              <a:buChar char="Æ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Each channel in each category </a:t>
            </a:r>
            <a:r>
              <a:rPr lang="en-US" sz="2200" b="1" dirty="0" smtClean="0">
                <a:solidFill>
                  <a:srgbClr val="FFE800"/>
                </a:solidFill>
                <a:latin typeface="Arial" pitchFamily="34" charset="0"/>
                <a:cs typeface="Arial" pitchFamily="34" charset="0"/>
              </a:rPr>
              <a:t>weighted by its expected S/B</a:t>
            </a:r>
            <a:endParaRPr lang="en-US" sz="2200" b="1" baseline="-25000" dirty="0" smtClean="0">
              <a:solidFill>
                <a:srgbClr val="FFE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86050" name="AutoShape 2" descr="https://twiki.cern.ch/twiki/pub/CMS/Hig13004TWiki/Mass_weighted_VBF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86052" name="AutoShape 4" descr="https://twiki.cern.ch/twiki/pub/CMS/Hig13004TWiki/Mass_weighted_VBF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786053" name="Picture 5"/>
          <p:cNvPicPr>
            <a:picLocks noChangeAspect="1" noChangeArrowheads="1"/>
          </p:cNvPicPr>
          <p:nvPr/>
        </p:nvPicPr>
        <p:blipFill>
          <a:blip r:embed="rId4" cstate="print">
            <a:lum bright="-12000" contrast="24000"/>
          </a:blip>
          <a:srcRect r="2013"/>
          <a:stretch>
            <a:fillRect/>
          </a:stretch>
        </p:blipFill>
        <p:spPr bwMode="auto">
          <a:xfrm>
            <a:off x="4589844" y="2686159"/>
            <a:ext cx="2499445" cy="3725399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  <p:pic>
        <p:nvPicPr>
          <p:cNvPr id="6786054" name="Picture 6"/>
          <p:cNvPicPr>
            <a:picLocks noChangeAspect="1" noChangeArrowheads="1"/>
          </p:cNvPicPr>
          <p:nvPr/>
        </p:nvPicPr>
        <p:blipFill>
          <a:blip r:embed="rId5" cstate="print">
            <a:lum bright="-12000" contrast="24000"/>
          </a:blip>
          <a:srcRect r="2013"/>
          <a:stretch>
            <a:fillRect/>
          </a:stretch>
        </p:blipFill>
        <p:spPr bwMode="auto">
          <a:xfrm>
            <a:off x="7121562" y="2686173"/>
            <a:ext cx="2423319" cy="3736142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748200" y="6174351"/>
            <a:ext cx="1166825" cy="233023"/>
          </a:xfrm>
          <a:prstGeom prst="rect">
            <a:avLst/>
          </a:prstGeom>
          <a:solidFill>
            <a:srgbClr val="000066"/>
          </a:solidFill>
          <a:ln w="19050">
            <a:solidFill>
              <a:srgbClr val="FFE311"/>
            </a:solidFill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</a:rPr>
              <a:t>2 Jet (VBF)</a:t>
            </a:r>
            <a:endParaRPr lang="en-US" sz="1800" b="1" baseline="-20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56145" y="6180722"/>
            <a:ext cx="880399" cy="230147"/>
          </a:xfrm>
          <a:prstGeom prst="rect">
            <a:avLst/>
          </a:prstGeom>
          <a:solidFill>
            <a:srgbClr val="000066"/>
          </a:solidFill>
          <a:ln w="19050">
            <a:solidFill>
              <a:srgbClr val="FFE311"/>
            </a:solidFill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  <a:latin typeface="Arial"/>
              </a:rPr>
              <a:t>1 Jet </a:t>
            </a:r>
            <a:endParaRPr lang="en-US" sz="1800" b="1" baseline="-20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Left Arrow 14"/>
          <p:cNvSpPr/>
          <p:nvPr/>
        </p:nvSpPr>
        <p:spPr bwMode="auto">
          <a:xfrm>
            <a:off x="4208439" y="4460166"/>
            <a:ext cx="425822" cy="484632"/>
          </a:xfrm>
          <a:prstGeom prst="leftArrow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347" y="6059277"/>
            <a:ext cx="1398587" cy="316301"/>
          </a:xfrm>
          <a:prstGeom prst="rect">
            <a:avLst/>
          </a:prstGeom>
          <a:solidFill>
            <a:srgbClr val="000066"/>
          </a:solidFill>
          <a:ln w="19050">
            <a:solidFill>
              <a:srgbClr val="FFE311"/>
            </a:solidFill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  <a:latin typeface="Arial"/>
              </a:rPr>
              <a:t>Combined</a:t>
            </a:r>
            <a:endParaRPr lang="en-US" b="1" baseline="-20000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367" y="5689"/>
            <a:ext cx="8017933" cy="1143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EF08"/>
                </a:solidFill>
                <a:latin typeface="Arial" pitchFamily="34" charset="0"/>
              </a:rPr>
              <a:t>H </a:t>
            </a:r>
            <a:r>
              <a:rPr lang="en-US" sz="4000" dirty="0" smtClean="0">
                <a:solidFill>
                  <a:srgbClr val="FFEF08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F08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800" dirty="0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: </a:t>
            </a:r>
            <a:r>
              <a:rPr lang="en-US" dirty="0" smtClean="0">
                <a:solidFill>
                  <a:srgbClr val="FFEB11"/>
                </a:solidFill>
              </a:rPr>
              <a:t>Statistical Interpretation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sym typeface="Symbol"/>
              </a:rPr>
              <a:t>Limits and Signal Injection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2"/>
          <p:cNvSpPr txBox="1">
            <a:spLocks/>
          </p:cNvSpPr>
          <p:nvPr/>
        </p:nvSpPr>
        <p:spPr>
          <a:xfrm>
            <a:off x="9245600" y="650476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fld id="{67CFF582-18F9-4FBC-B2DF-FBD4F0781B4B}" type="slidenum">
              <a:rPr lang="en-US" sz="1400" smtClean="0">
                <a:solidFill>
                  <a:srgbClr val="000000"/>
                </a:solidFill>
              </a:rPr>
              <a:pPr>
                <a:defRPr/>
              </a:pPr>
              <a:t>47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609" y="290456"/>
            <a:ext cx="844078" cy="84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6476" y="6046839"/>
            <a:ext cx="9279686" cy="700646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tIns="0" bIns="0">
            <a:noAutofit/>
          </a:bodyPr>
          <a:lstStyle/>
          <a:p>
            <a:pPr marL="0" indent="0" algn="ctr">
              <a:lnSpc>
                <a:spcPct val="92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Results are consistent with the expectation for the presence of </a:t>
            </a:r>
            <a:r>
              <a:rPr lang="en-US" sz="2400" dirty="0" smtClean="0">
                <a:solidFill>
                  <a:srgbClr val="FFEB11"/>
                </a:solidFill>
              </a:rPr>
              <a:t>a SM boson at M</a:t>
            </a:r>
            <a:r>
              <a:rPr lang="en-US" sz="2400" baseline="-20000" dirty="0" smtClean="0">
                <a:solidFill>
                  <a:srgbClr val="FFEB11"/>
                </a:solidFill>
              </a:rPr>
              <a:t>H</a:t>
            </a:r>
            <a:r>
              <a:rPr lang="en-US" sz="2400" dirty="0" smtClean="0">
                <a:solidFill>
                  <a:srgbClr val="FFEB11"/>
                </a:solidFill>
              </a:rPr>
              <a:t> = 125 </a:t>
            </a:r>
            <a:r>
              <a:rPr lang="en-US" sz="2400" dirty="0" err="1" smtClean="0">
                <a:solidFill>
                  <a:srgbClr val="FFEB11"/>
                </a:solidFill>
              </a:rPr>
              <a:t>GeV</a:t>
            </a:r>
            <a:r>
              <a:rPr lang="en-US" sz="2400" dirty="0" smtClean="0">
                <a:solidFill>
                  <a:srgbClr val="FFEB11"/>
                </a:solidFill>
              </a:rPr>
              <a:t> (within 1</a:t>
            </a:r>
            <a:r>
              <a:rPr lang="en-US" sz="2400" dirty="0" smtClean="0">
                <a:solidFill>
                  <a:srgbClr val="FFEB11"/>
                </a:solidFill>
                <a:latin typeface="Symbol" pitchFamily="18" charset="2"/>
              </a:rPr>
              <a:t>s</a:t>
            </a:r>
            <a:r>
              <a:rPr lang="en-US" sz="2400" dirty="0" smtClean="0">
                <a:solidFill>
                  <a:srgbClr val="FFEB11"/>
                </a:solidFill>
              </a:rPr>
              <a:t>)</a:t>
            </a:r>
            <a:endParaRPr lang="en-US" b="1" dirty="0">
              <a:solidFill>
                <a:srgbClr val="E1FFFF"/>
              </a:solidFill>
            </a:endParaRPr>
          </a:p>
        </p:txBody>
      </p:sp>
      <p:pic>
        <p:nvPicPr>
          <p:cNvPr id="6756356" name="Picture 4"/>
          <p:cNvPicPr>
            <a:picLocks noChangeAspect="1" noChangeArrowheads="1"/>
          </p:cNvPicPr>
          <p:nvPr/>
        </p:nvPicPr>
        <p:blipFill>
          <a:blip r:embed="rId4" cstate="print">
            <a:lum bright="-11000" contrast="25000"/>
          </a:blip>
          <a:srcRect/>
          <a:stretch>
            <a:fillRect/>
          </a:stretch>
        </p:blipFill>
        <p:spPr bwMode="auto">
          <a:xfrm>
            <a:off x="230073" y="1952686"/>
            <a:ext cx="4790276" cy="4070555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27" name="Rectangle 4"/>
          <p:cNvSpPr>
            <a:spLocks/>
          </p:cNvSpPr>
          <p:nvPr/>
        </p:nvSpPr>
        <p:spPr bwMode="auto">
          <a:xfrm>
            <a:off x="224175" y="1240273"/>
            <a:ext cx="4784377" cy="682917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109728" anchor="ctr">
            <a:noAutofit/>
          </a:bodyPr>
          <a:lstStyle/>
          <a:p>
            <a:pPr marL="60325" indent="-60325">
              <a:lnSpc>
                <a:spcPct val="90000"/>
              </a:lnSpc>
              <a:spcAft>
                <a:spcPts val="0"/>
              </a:spcAft>
            </a:pPr>
            <a:r>
              <a:rPr lang="en-US" sz="2000" b="1" dirty="0">
                <a:solidFill>
                  <a:srgbClr val="FFFFFF"/>
                </a:solidFill>
                <a:latin typeface="Symbol" pitchFamily="18" charset="2"/>
              </a:rPr>
              <a:t> </a:t>
            </a:r>
            <a: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  <a:t>95% CL Limits on </a:t>
            </a:r>
            <a:r>
              <a:rPr lang="en-US" sz="2800" b="1" dirty="0" smtClean="0">
                <a:solidFill>
                  <a:srgbClr val="FFEF08"/>
                </a:solidFill>
                <a:latin typeface="Symbol" pitchFamily="18" charset="2"/>
              </a:rPr>
              <a:t>s/</a:t>
            </a:r>
            <a:r>
              <a:rPr lang="en-US" sz="2800" b="1" dirty="0" err="1" smtClean="0">
                <a:solidFill>
                  <a:srgbClr val="FFEF08"/>
                </a:solidFill>
                <a:latin typeface="Symbol" pitchFamily="18" charset="2"/>
              </a:rPr>
              <a:t>s</a:t>
            </a:r>
            <a:r>
              <a:rPr lang="en-US" sz="2000" b="1" baseline="-25000" dirty="0" err="1" smtClean="0">
                <a:solidFill>
                  <a:srgbClr val="FFEF08"/>
                </a:solidFill>
              </a:rPr>
              <a:t>SM</a:t>
            </a:r>
            <a:r>
              <a:rPr lang="en-US" sz="2000" b="1" dirty="0" smtClean="0">
                <a:solidFill>
                  <a:srgbClr val="FFEF08"/>
                </a:solidFill>
              </a:rPr>
              <a:t> </a:t>
            </a:r>
            <a:r>
              <a:rPr lang="en-US" sz="2000" b="1" dirty="0" err="1" smtClean="0">
                <a:solidFill>
                  <a:srgbClr val="FFEF08"/>
                </a:solidFill>
              </a:rPr>
              <a:t>vs</a:t>
            </a:r>
            <a:r>
              <a:rPr lang="en-US" sz="2000" b="1" dirty="0" smtClean="0">
                <a:solidFill>
                  <a:srgbClr val="FFEF08"/>
                </a:solidFill>
              </a:rPr>
              <a:t> M</a:t>
            </a:r>
            <a:r>
              <a:rPr lang="en-US" sz="2000" b="1" baseline="-25000" dirty="0" smtClean="0">
                <a:solidFill>
                  <a:srgbClr val="FFEF08"/>
                </a:solidFill>
              </a:rPr>
              <a:t>H</a:t>
            </a:r>
            <a: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sym typeface="Wingdings" pitchFamily="2" charset="2"/>
              </a:rPr>
              <a:t/>
            </a:r>
            <a:br>
              <a:rPr lang="en-US" sz="2000" b="1" dirty="0" smtClean="0">
                <a:solidFill>
                  <a:srgbClr val="FFFFFF"/>
                </a:solidFill>
                <a:sym typeface="Wingdings" pitchFamily="2" charset="2"/>
              </a:rPr>
            </a:br>
            <a:r>
              <a:rPr lang="en-US" sz="2000" b="1" dirty="0" smtClean="0">
                <a:solidFill>
                  <a:srgbClr val="FFFFFF"/>
                </a:solidFill>
                <a:sym typeface="Wingdings" pitchFamily="2" charset="2"/>
              </a:rPr>
              <a:t>compared to </a:t>
            </a:r>
            <a: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  <a:t>background expectations</a:t>
            </a:r>
            <a:endParaRPr lang="en-US" b="1" dirty="0">
              <a:solidFill>
                <a:srgbClr val="FFEF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pic>
        <p:nvPicPr>
          <p:cNvPr id="6756357" name="Picture 5"/>
          <p:cNvPicPr>
            <a:picLocks noChangeAspect="1" noChangeArrowheads="1"/>
          </p:cNvPicPr>
          <p:nvPr/>
        </p:nvPicPr>
        <p:blipFill>
          <a:blip r:embed="rId5" cstate="print">
            <a:lum bright="-11000" contrast="25000"/>
          </a:blip>
          <a:srcRect/>
          <a:stretch>
            <a:fillRect/>
          </a:stretch>
        </p:blipFill>
        <p:spPr bwMode="auto">
          <a:xfrm>
            <a:off x="5015763" y="1923189"/>
            <a:ext cx="4470399" cy="4105952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28" name="Rectangle 4"/>
          <p:cNvSpPr>
            <a:spLocks/>
          </p:cNvSpPr>
          <p:nvPr/>
        </p:nvSpPr>
        <p:spPr bwMode="auto">
          <a:xfrm>
            <a:off x="5025267" y="1239289"/>
            <a:ext cx="4486460" cy="689799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90000"/>
              </a:lnSpc>
              <a:spcAft>
                <a:spcPts val="0"/>
              </a:spcAft>
            </a:pPr>
            <a:r>
              <a:rPr lang="en-US" sz="2000" b="1" dirty="0" smtClean="0">
                <a:solidFill>
                  <a:srgbClr val="FFFFFF"/>
                </a:solidFill>
                <a:latin typeface="Symbol" pitchFamily="18" charset="2"/>
              </a:rPr>
              <a:t> </a:t>
            </a:r>
            <a: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  <a:t>95% CL Limits on </a:t>
            </a:r>
            <a:r>
              <a:rPr lang="en-US" sz="2000" b="1" dirty="0" smtClean="0">
                <a:solidFill>
                  <a:srgbClr val="FFEF08"/>
                </a:solidFill>
                <a:latin typeface="Symbol" pitchFamily="18" charset="2"/>
              </a:rPr>
              <a:t>s/</a:t>
            </a:r>
            <a:r>
              <a:rPr lang="en-US" sz="2000" b="1" dirty="0" err="1" smtClean="0">
                <a:solidFill>
                  <a:srgbClr val="FFEF08"/>
                </a:solidFill>
                <a:latin typeface="Symbol" pitchFamily="18" charset="2"/>
              </a:rPr>
              <a:t>s</a:t>
            </a:r>
            <a:r>
              <a:rPr lang="en-US" sz="2000" b="1" baseline="-25000" dirty="0" err="1" smtClean="0">
                <a:solidFill>
                  <a:srgbClr val="FFEF08"/>
                </a:solidFill>
              </a:rPr>
              <a:t>SM</a:t>
            </a:r>
            <a:r>
              <a:rPr lang="en-US" sz="2000" b="1" dirty="0" smtClean="0">
                <a:solidFill>
                  <a:srgbClr val="FFEF08"/>
                </a:solidFill>
              </a:rPr>
              <a:t> </a:t>
            </a:r>
            <a:r>
              <a:rPr lang="en-US" sz="2000" b="1" dirty="0" err="1" smtClean="0">
                <a:solidFill>
                  <a:srgbClr val="FFEF08"/>
                </a:solidFill>
              </a:rPr>
              <a:t>vs</a:t>
            </a:r>
            <a:r>
              <a:rPr lang="en-US" sz="2000" b="1" dirty="0" smtClean="0">
                <a:solidFill>
                  <a:srgbClr val="FFEF08"/>
                </a:solidFill>
              </a:rPr>
              <a:t> M</a:t>
            </a:r>
            <a:r>
              <a:rPr lang="en-US" sz="2000" b="1" baseline="-25000" dirty="0" smtClean="0">
                <a:solidFill>
                  <a:srgbClr val="FFEF08"/>
                </a:solidFill>
              </a:rPr>
              <a:t>H</a:t>
            </a:r>
          </a:p>
          <a:p>
            <a:pPr marL="60325" indent="-60325" algn="l">
              <a:lnSpc>
                <a:spcPct val="90000"/>
              </a:lnSpc>
              <a:spcAft>
                <a:spcPts val="0"/>
              </a:spcAft>
            </a:pPr>
            <a:r>
              <a:rPr lang="en-US" sz="2000" b="1" dirty="0" smtClean="0">
                <a:solidFill>
                  <a:srgbClr val="FFFFFF"/>
                </a:solidFill>
                <a:sym typeface="Wingdings" pitchFamily="2" charset="2"/>
              </a:rPr>
              <a:t> compared to </a:t>
            </a:r>
            <a: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  <a:t>background + M</a:t>
            </a:r>
            <a:r>
              <a:rPr lang="en-US" b="1" baseline="-20000" dirty="0" smtClean="0">
                <a:solidFill>
                  <a:srgbClr val="FFEF08"/>
                </a:solidFill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  <a:t> (125)</a:t>
            </a:r>
            <a:r>
              <a:rPr lang="en-US" sz="2000" b="1" dirty="0" smtClean="0">
                <a:solidFill>
                  <a:srgbClr val="FFEF08"/>
                </a:solidFill>
              </a:rPr>
              <a:t> </a:t>
            </a:r>
            <a:endParaRPr lang="en-US" sz="2000" b="1" dirty="0">
              <a:solidFill>
                <a:srgbClr val="FFEF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10" name="Rectangle 4"/>
          <p:cNvSpPr>
            <a:spLocks/>
          </p:cNvSpPr>
          <p:nvPr/>
        </p:nvSpPr>
        <p:spPr bwMode="auto">
          <a:xfrm>
            <a:off x="7791776" y="2327605"/>
            <a:ext cx="1244647" cy="689799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 marL="60325" indent="-60325">
              <a:lnSpc>
                <a:spcPct val="90000"/>
              </a:lnSpc>
              <a:spcAft>
                <a:spcPts val="0"/>
              </a:spcAft>
            </a:pPr>
            <a: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  <a:t>M</a:t>
            </a:r>
            <a:r>
              <a:rPr lang="en-US" b="1" baseline="-20000" dirty="0" smtClean="0">
                <a:solidFill>
                  <a:srgbClr val="FFEF08"/>
                </a:solidFill>
                <a:sym typeface="Wingdings" pitchFamily="2" charset="2"/>
              </a:rPr>
              <a:t>H</a:t>
            </a:r>
            <a: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  <a:t> (125)</a:t>
            </a:r>
            <a:b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</a:br>
            <a:r>
              <a:rPr lang="en-US" sz="2000" b="1" dirty="0" smtClean="0">
                <a:solidFill>
                  <a:srgbClr val="FFEF08"/>
                </a:solidFill>
                <a:sym typeface="Wingdings" pitchFamily="2" charset="2"/>
              </a:rPr>
              <a:t>Injected</a:t>
            </a:r>
            <a:r>
              <a:rPr lang="en-US" sz="2000" b="1" dirty="0" smtClean="0">
                <a:solidFill>
                  <a:srgbClr val="FFEF08"/>
                </a:solidFill>
              </a:rPr>
              <a:t> </a:t>
            </a:r>
            <a:endParaRPr lang="en-US" sz="2000" b="1" dirty="0">
              <a:solidFill>
                <a:srgbClr val="FFEF08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315201" y="3022899"/>
            <a:ext cx="666973" cy="112955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6802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266" y="135467"/>
            <a:ext cx="8017933" cy="99131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E311"/>
                </a:solidFill>
                <a:latin typeface="Arial" pitchFamily="34" charset="0"/>
              </a:rPr>
              <a:t>H </a:t>
            </a:r>
            <a:r>
              <a:rPr lang="en-US" sz="4000" dirty="0" smtClean="0">
                <a:solidFill>
                  <a:srgbClr val="FFE3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4000" dirty="0" smtClean="0">
                <a:solidFill>
                  <a:srgbClr val="FFE31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4400" dirty="0" smtClean="0">
                <a:solidFill>
                  <a:srgbClr val="FFE311"/>
                </a:solidFill>
                <a:latin typeface="Symbol" pitchFamily="18" charset="2"/>
                <a:sym typeface="Symbol"/>
              </a:rPr>
              <a:t></a:t>
            </a:r>
            <a:r>
              <a:rPr lang="en-US" sz="4000" dirty="0" smtClean="0">
                <a:solidFill>
                  <a:srgbClr val="FFE311"/>
                </a:solidFill>
                <a:latin typeface="Symbol" pitchFamily="18" charset="2"/>
                <a:sym typeface="Symbol"/>
              </a:rPr>
              <a:t> </a:t>
            </a:r>
            <a:br>
              <a:rPr lang="en-US" sz="4000" dirty="0" smtClean="0">
                <a:solidFill>
                  <a:srgbClr val="FFE311"/>
                </a:solidFill>
                <a:latin typeface="Symbol" pitchFamily="18" charset="2"/>
                <a:sym typeface="Symbol"/>
              </a:rPr>
            </a:br>
            <a:r>
              <a:rPr lang="en-US" sz="32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>P-Values: 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sym typeface="Symbol"/>
              </a:rPr>
              <a:t>Significance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2"/>
          <p:cNvSpPr txBox="1">
            <a:spLocks/>
          </p:cNvSpPr>
          <p:nvPr/>
        </p:nvSpPr>
        <p:spPr>
          <a:xfrm>
            <a:off x="9245600" y="650476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fld id="{67CFF582-18F9-4FBC-B2DF-FBD4F0781B4B}" type="slidenum">
              <a:rPr lang="en-US" sz="1400" smtClean="0">
                <a:solidFill>
                  <a:srgbClr val="000000"/>
                </a:solidFill>
              </a:rPr>
              <a:pPr>
                <a:defRPr/>
              </a:pPr>
              <a:t>48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03" y="269378"/>
            <a:ext cx="843641" cy="84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2010" y="1286062"/>
            <a:ext cx="4312428" cy="5114737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tIns="91440" rIns="0" bIns="0">
            <a:noAutofit/>
          </a:bodyPr>
          <a:lstStyle/>
          <a:p>
            <a:pPr marL="230188" indent="-1714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300" dirty="0" smtClean="0">
                <a:solidFill>
                  <a:srgbClr val="FFEF08"/>
                </a:solidFill>
              </a:rPr>
              <a:t>Broad excess is observed </a:t>
            </a:r>
            <a:br>
              <a:rPr lang="en-US" sz="2300" dirty="0" smtClean="0">
                <a:solidFill>
                  <a:srgbClr val="FFEF08"/>
                </a:solidFill>
              </a:rPr>
            </a:br>
            <a:r>
              <a:rPr lang="en-US" sz="2300" dirty="0" smtClean="0">
                <a:solidFill>
                  <a:srgbClr val="FFEF08"/>
                </a:solidFill>
              </a:rPr>
              <a:t>over the low mass M</a:t>
            </a:r>
            <a:r>
              <a:rPr lang="en-US" sz="2300" baseline="-20000" dirty="0" smtClean="0">
                <a:solidFill>
                  <a:srgbClr val="FFEF08"/>
                </a:solidFill>
              </a:rPr>
              <a:t>H</a:t>
            </a:r>
            <a:r>
              <a:rPr lang="en-US" sz="2300" dirty="0" smtClean="0">
                <a:solidFill>
                  <a:srgbClr val="FFEF08"/>
                </a:solidFill>
              </a:rPr>
              <a:t> range</a:t>
            </a:r>
          </a:p>
          <a:p>
            <a:pPr marL="230188" indent="-1714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300" dirty="0" smtClean="0">
                <a:solidFill>
                  <a:srgbClr val="FFEF08"/>
                </a:solidFill>
              </a:rPr>
              <a:t>Maximum local significance </a:t>
            </a:r>
            <a:r>
              <a:rPr lang="en-US" sz="2300" dirty="0" smtClean="0">
                <a:solidFill>
                  <a:schemeClr val="tx1"/>
                </a:solidFill>
              </a:rPr>
              <a:t/>
            </a:r>
            <a:br>
              <a:rPr lang="en-US" sz="2300" dirty="0" smtClean="0">
                <a:solidFill>
                  <a:schemeClr val="tx1"/>
                </a:solidFill>
              </a:rPr>
            </a:br>
            <a:r>
              <a:rPr lang="en-US" sz="2300" dirty="0" smtClean="0">
                <a:solidFill>
                  <a:schemeClr val="tx1"/>
                </a:solidFill>
              </a:rPr>
              <a:t>is </a:t>
            </a:r>
            <a:r>
              <a:rPr lang="en-US" sz="2300" dirty="0" smtClean="0">
                <a:solidFill>
                  <a:srgbClr val="A8FAF2"/>
                </a:solidFill>
              </a:rPr>
              <a:t>2.93</a:t>
            </a:r>
            <a:r>
              <a:rPr lang="en-US" sz="2300" dirty="0" smtClean="0">
                <a:solidFill>
                  <a:srgbClr val="A8FAF2"/>
                </a:solidFill>
                <a:latin typeface="Symbol" pitchFamily="18" charset="2"/>
              </a:rPr>
              <a:t>s </a:t>
            </a:r>
            <a:r>
              <a:rPr lang="en-US" sz="2300" dirty="0" smtClean="0">
                <a:solidFill>
                  <a:schemeClr val="tx1"/>
                </a:solidFill>
              </a:rPr>
              <a:t>at 120 </a:t>
            </a:r>
            <a:r>
              <a:rPr lang="en-US" sz="2300" dirty="0" err="1" smtClean="0">
                <a:solidFill>
                  <a:schemeClr val="tx1"/>
                </a:solidFill>
              </a:rPr>
              <a:t>GeV</a:t>
            </a:r>
            <a:endParaRPr lang="en-US" sz="2300" dirty="0" smtClean="0">
              <a:solidFill>
                <a:schemeClr val="tx1"/>
              </a:solidFill>
            </a:endParaRPr>
          </a:p>
          <a:p>
            <a:pPr marL="460375" lvl="1" indent="-1778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b="1" dirty="0" smtClean="0"/>
              <a:t>C</a:t>
            </a:r>
            <a:r>
              <a:rPr lang="en-US" sz="2000" b="1" dirty="0" smtClean="0">
                <a:solidFill>
                  <a:schemeClr val="tx1"/>
                </a:solidFill>
              </a:rPr>
              <a:t>onsistent with the presence 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of a 125 </a:t>
            </a:r>
            <a:r>
              <a:rPr lang="en-US" sz="2000" b="1" dirty="0" err="1" smtClean="0">
                <a:solidFill>
                  <a:schemeClr val="tx1"/>
                </a:solidFill>
              </a:rPr>
              <a:t>GeV</a:t>
            </a:r>
            <a:r>
              <a:rPr lang="en-US" sz="2000" b="1" dirty="0" smtClean="0">
                <a:solidFill>
                  <a:schemeClr val="tx1"/>
                </a:solidFill>
              </a:rPr>
              <a:t> SM scalar boson</a:t>
            </a:r>
          </a:p>
          <a:p>
            <a:pPr marL="230188" indent="-1714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EF08"/>
                </a:solidFill>
              </a:rPr>
              <a:t>Observed significance </a:t>
            </a:r>
            <a:br>
              <a:rPr lang="en-US" sz="2400" dirty="0" smtClean="0">
                <a:solidFill>
                  <a:srgbClr val="FFEF08"/>
                </a:solidFill>
              </a:rPr>
            </a:br>
            <a:r>
              <a:rPr lang="en-US" sz="2400" dirty="0" smtClean="0">
                <a:solidFill>
                  <a:srgbClr val="FFEF08"/>
                </a:solidFill>
              </a:rPr>
              <a:t>is </a:t>
            </a:r>
            <a:r>
              <a:rPr lang="en-US" sz="2400" dirty="0" smtClean="0">
                <a:solidFill>
                  <a:srgbClr val="A8FAF2"/>
                </a:solidFill>
              </a:rPr>
              <a:t>2.85</a:t>
            </a:r>
            <a:r>
              <a:rPr lang="en-US" sz="2400" dirty="0" smtClean="0">
                <a:solidFill>
                  <a:srgbClr val="A8FAF2"/>
                </a:solidFill>
                <a:latin typeface="Symbol" pitchFamily="18" charset="2"/>
              </a:rPr>
              <a:t>s </a:t>
            </a:r>
            <a:r>
              <a:rPr lang="en-US" sz="2400" dirty="0" smtClean="0">
                <a:solidFill>
                  <a:srgbClr val="FFEF08"/>
                </a:solidFill>
              </a:rPr>
              <a:t>for M</a:t>
            </a:r>
            <a:r>
              <a:rPr lang="en-US" sz="2400" baseline="-20000" dirty="0" smtClean="0">
                <a:solidFill>
                  <a:srgbClr val="FFEF08"/>
                </a:solidFill>
              </a:rPr>
              <a:t>H</a:t>
            </a:r>
            <a:r>
              <a:rPr lang="en-US" sz="2400" dirty="0" smtClean="0">
                <a:solidFill>
                  <a:srgbClr val="FFEF08"/>
                </a:solidFill>
              </a:rPr>
              <a:t> = 125.8 </a:t>
            </a:r>
            <a:r>
              <a:rPr lang="en-US" sz="2400" dirty="0" err="1" smtClean="0">
                <a:solidFill>
                  <a:srgbClr val="FFEF08"/>
                </a:solidFill>
              </a:rPr>
              <a:t>GeV</a:t>
            </a:r>
            <a:endParaRPr lang="en-US" sz="2400" dirty="0" smtClean="0">
              <a:solidFill>
                <a:srgbClr val="FFEF08"/>
              </a:solidFill>
            </a:endParaRPr>
          </a:p>
          <a:p>
            <a:pPr marL="630238" lvl="1" indent="-1714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200" b="1" dirty="0" smtClean="0"/>
              <a:t>Expected: 2.6</a:t>
            </a:r>
            <a:r>
              <a:rPr lang="en-US" b="1" dirty="0" smtClean="0">
                <a:latin typeface="Symbol" pitchFamily="18" charset="2"/>
              </a:rPr>
              <a:t>s</a:t>
            </a:r>
            <a:endParaRPr lang="en-US" sz="2200" b="1" dirty="0" smtClean="0">
              <a:latin typeface="Symbol" pitchFamily="18" charset="2"/>
            </a:endParaRPr>
          </a:p>
          <a:p>
            <a:pPr marL="230188" indent="-17145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93FFFF"/>
                </a:solidFill>
              </a:rPr>
              <a:t>Strong Indication </a:t>
            </a:r>
            <a:r>
              <a:rPr lang="en-US" sz="2400" b="1" dirty="0" smtClean="0">
                <a:solidFill>
                  <a:schemeClr val="tx1"/>
                </a:solidFill>
              </a:rPr>
              <a:t>that the </a:t>
            </a:r>
            <a:r>
              <a:rPr lang="en-US" sz="2400" b="1" dirty="0" smtClean="0">
                <a:solidFill>
                  <a:srgbClr val="93FFFF"/>
                </a:solidFill>
              </a:rPr>
              <a:t>new particle decays to </a:t>
            </a:r>
            <a:r>
              <a:rPr lang="en-US" sz="2400" b="1" dirty="0" err="1" smtClean="0">
                <a:solidFill>
                  <a:srgbClr val="93FFFF"/>
                </a:solidFill>
              </a:rPr>
              <a:t>Taus</a:t>
            </a:r>
            <a:endParaRPr lang="en-US" sz="2400" b="1" dirty="0">
              <a:solidFill>
                <a:srgbClr val="93FFFF"/>
              </a:solidFill>
              <a:latin typeface="Symbol" pitchFamily="18" charset="2"/>
            </a:endParaRPr>
          </a:p>
          <a:p>
            <a:pPr marL="230188" indent="-171450">
              <a:spcBef>
                <a:spcPts val="0"/>
              </a:spcBef>
              <a:spcAft>
                <a:spcPts val="1200"/>
              </a:spcAft>
              <a:buNone/>
            </a:pPr>
            <a:endParaRPr lang="en-US" sz="2600" b="1" dirty="0" smtClean="0"/>
          </a:p>
        </p:txBody>
      </p:sp>
      <p:pic>
        <p:nvPicPr>
          <p:cNvPr id="6762498" name="Picture 2"/>
          <p:cNvPicPr>
            <a:picLocks noChangeAspect="1" noChangeArrowheads="1"/>
          </p:cNvPicPr>
          <p:nvPr/>
        </p:nvPicPr>
        <p:blipFill>
          <a:blip r:embed="rId4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328236" y="1288193"/>
            <a:ext cx="5040178" cy="5100808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6802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266" y="135467"/>
            <a:ext cx="8017933" cy="99131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E311"/>
                </a:solidFill>
                <a:latin typeface="Arial" pitchFamily="34" charset="0"/>
              </a:rPr>
              <a:t>H </a:t>
            </a:r>
            <a:r>
              <a:rPr lang="en-US" sz="4000" dirty="0" smtClean="0">
                <a:solidFill>
                  <a:srgbClr val="FFE311"/>
                </a:solidFill>
                <a:latin typeface="Arial" pitchFamily="34" charset="0"/>
                <a:sym typeface="Wingdings" pitchFamily="2" charset="2"/>
              </a:rPr>
              <a:t> </a:t>
            </a:r>
            <a:r>
              <a:rPr lang="en-US" sz="4000" dirty="0" smtClean="0">
                <a:solidFill>
                  <a:srgbClr val="FFE311"/>
                </a:solidFill>
                <a:latin typeface="Symbol" pitchFamily="18" charset="2"/>
                <a:sym typeface="Symbol"/>
              </a:rPr>
              <a:t></a:t>
            </a:r>
            <a:r>
              <a:rPr lang="en-US" sz="2800" dirty="0" smtClean="0">
                <a:solidFill>
                  <a:srgbClr val="FFEB11"/>
                </a:solidFill>
              </a:rPr>
              <a:t>: 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sym typeface="Symbol"/>
              </a:rPr>
              <a:t>Signal Strength </a:t>
            </a:r>
            <a:r>
              <a:rPr lang="en-US" sz="3200" dirty="0" err="1" smtClean="0">
                <a:solidFill>
                  <a:schemeClr val="tx1"/>
                </a:solidFill>
                <a:latin typeface="Arial" pitchFamily="34" charset="0"/>
                <a:sym typeface="Symbol"/>
              </a:rPr>
              <a:t>vs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sym typeface="Symbol"/>
              </a:rPr>
              <a:t> Mass</a:t>
            </a:r>
            <a:r>
              <a:rPr lang="en-US" sz="3200" dirty="0" smtClean="0">
                <a:solidFill>
                  <a:srgbClr val="FFEF08"/>
                </a:solidFill>
                <a:latin typeface="Arial" pitchFamily="34" charset="0"/>
                <a:sym typeface="Symbol"/>
              </a:rPr>
              <a:t> </a:t>
            </a:r>
            <a:br>
              <a:rPr lang="en-US" sz="3200" dirty="0" smtClean="0">
                <a:solidFill>
                  <a:srgbClr val="FFEF08"/>
                </a:solidFill>
                <a:latin typeface="Arial" pitchFamily="34" charset="0"/>
                <a:sym typeface="Symbol"/>
              </a:rPr>
            </a:br>
            <a:r>
              <a:rPr lang="en-US" sz="2800" dirty="0" smtClean="0">
                <a:solidFill>
                  <a:srgbClr val="FFEF08"/>
                </a:solidFill>
                <a:latin typeface="Arial" pitchFamily="34" charset="0"/>
                <a:sym typeface="Symbol"/>
              </a:rPr>
              <a:t>and Compatibility Among Categories</a:t>
            </a:r>
            <a:endParaRPr lang="en-US" sz="2400" dirty="0">
              <a:solidFill>
                <a:srgbClr val="FFEF08"/>
              </a:solidFill>
            </a:endParaRPr>
          </a:p>
        </p:txBody>
      </p:sp>
      <p:sp>
        <p:nvSpPr>
          <p:cNvPr id="8" name="Slide Number Placeholder 2"/>
          <p:cNvSpPr txBox="1">
            <a:spLocks/>
          </p:cNvSpPr>
          <p:nvPr/>
        </p:nvSpPr>
        <p:spPr>
          <a:xfrm>
            <a:off x="9245600" y="650476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fld id="{67CFF582-18F9-4FBC-B2DF-FBD4F0781B4B}" type="slidenum">
              <a:rPr lang="en-US" sz="1400" smtClean="0">
                <a:solidFill>
                  <a:srgbClr val="000000"/>
                </a:solidFill>
              </a:rPr>
              <a:pPr>
                <a:defRPr/>
              </a:pPr>
              <a:t>49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609" y="373780"/>
            <a:ext cx="760754" cy="76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11325" y="5678232"/>
            <a:ext cx="8815759" cy="865785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tIns="91440" bIns="0">
            <a:noAutofit/>
          </a:bodyPr>
          <a:lstStyle/>
          <a:p>
            <a:pPr marL="0" indent="0" algn="ctr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400" dirty="0" smtClean="0">
                <a:solidFill>
                  <a:srgbClr val="FFEF08"/>
                </a:solidFill>
              </a:rPr>
              <a:t>Combined Best Fit Strength </a:t>
            </a:r>
            <a:r>
              <a:rPr lang="en-US" sz="2400" dirty="0" smtClean="0">
                <a:solidFill>
                  <a:srgbClr val="A8FAF2"/>
                </a:solidFill>
                <a:latin typeface="Symbol" pitchFamily="18" charset="2"/>
              </a:rPr>
              <a:t>m</a:t>
            </a:r>
            <a:r>
              <a:rPr lang="en-US" sz="2400" dirty="0" smtClean="0">
                <a:solidFill>
                  <a:srgbClr val="A8FAF2"/>
                </a:solidFill>
              </a:rPr>
              <a:t> = 1.1 ± 0.4 </a:t>
            </a:r>
            <a:r>
              <a:rPr lang="en-US" sz="2400" dirty="0" smtClean="0">
                <a:solidFill>
                  <a:srgbClr val="FFEF08"/>
                </a:solidFill>
              </a:rPr>
              <a:t>(M</a:t>
            </a:r>
            <a:r>
              <a:rPr lang="en-US" sz="2400" baseline="-20000" dirty="0" smtClean="0">
                <a:solidFill>
                  <a:srgbClr val="FFEF08"/>
                </a:solidFill>
              </a:rPr>
              <a:t>H</a:t>
            </a:r>
            <a:r>
              <a:rPr lang="en-US" sz="2400" dirty="0" smtClean="0">
                <a:solidFill>
                  <a:srgbClr val="FFEF08"/>
                </a:solidFill>
              </a:rPr>
              <a:t> = 125 </a:t>
            </a:r>
            <a:r>
              <a:rPr lang="en-US" sz="2400" dirty="0" err="1" smtClean="0">
                <a:solidFill>
                  <a:srgbClr val="FFEF08"/>
                </a:solidFill>
              </a:rPr>
              <a:t>GeV</a:t>
            </a:r>
            <a:r>
              <a:rPr lang="en-US" sz="2400" dirty="0" smtClean="0">
                <a:solidFill>
                  <a:srgbClr val="FFEF08"/>
                </a:solidFill>
              </a:rPr>
              <a:t>)</a:t>
            </a:r>
          </a:p>
          <a:p>
            <a:pPr marL="0" indent="0" algn="ctr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Results </a:t>
            </a:r>
            <a:r>
              <a:rPr lang="en-US" sz="2400" dirty="0" smtClean="0">
                <a:solidFill>
                  <a:srgbClr val="FFEF08"/>
                </a:solidFill>
              </a:rPr>
              <a:t>consistent across categories, </a:t>
            </a:r>
            <a:r>
              <a:rPr lang="en-US" sz="2400" dirty="0" smtClean="0">
                <a:solidFill>
                  <a:schemeClr val="tx1"/>
                </a:solidFill>
              </a:rPr>
              <a:t>and with SM</a:t>
            </a:r>
          </a:p>
          <a:p>
            <a:pPr marL="0" indent="0" algn="ctr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en-US" sz="2400" b="1" dirty="0">
              <a:solidFill>
                <a:srgbClr val="FFEF08"/>
              </a:solidFill>
            </a:endParaRPr>
          </a:p>
        </p:txBody>
      </p:sp>
      <p:pic>
        <p:nvPicPr>
          <p:cNvPr id="6761474" name="Picture 2"/>
          <p:cNvPicPr>
            <a:picLocks noChangeAspect="1" noChangeArrowheads="1"/>
          </p:cNvPicPr>
          <p:nvPr/>
        </p:nvPicPr>
        <p:blipFill>
          <a:blip r:embed="rId4" cstate="print">
            <a:lum bright="-11000" contrast="25000"/>
          </a:blip>
          <a:srcRect/>
          <a:stretch>
            <a:fillRect/>
          </a:stretch>
        </p:blipFill>
        <p:spPr bwMode="auto">
          <a:xfrm>
            <a:off x="3294005" y="1784722"/>
            <a:ext cx="2686955" cy="3854442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6761475" name="Picture 3"/>
          <p:cNvPicPr>
            <a:picLocks noChangeAspect="1" noChangeArrowheads="1"/>
          </p:cNvPicPr>
          <p:nvPr/>
        </p:nvPicPr>
        <p:blipFill>
          <a:blip r:embed="rId5" cstate="print">
            <a:lum bright="-10000" contrast="26000"/>
          </a:blip>
          <a:srcRect/>
          <a:stretch>
            <a:fillRect/>
          </a:stretch>
        </p:blipFill>
        <p:spPr bwMode="auto">
          <a:xfrm>
            <a:off x="6012673" y="1762688"/>
            <a:ext cx="3101836" cy="3865358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6782977" name="Picture 1"/>
          <p:cNvPicPr>
            <a:picLocks noChangeAspect="1" noChangeArrowheads="1"/>
          </p:cNvPicPr>
          <p:nvPr/>
        </p:nvPicPr>
        <p:blipFill>
          <a:blip r:embed="rId6" cstate="print">
            <a:lum bright="-3000" contrast="7000"/>
          </a:blip>
          <a:srcRect/>
          <a:stretch>
            <a:fillRect/>
          </a:stretch>
        </p:blipFill>
        <p:spPr bwMode="auto">
          <a:xfrm>
            <a:off x="315763" y="1762688"/>
            <a:ext cx="2980023" cy="3882376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86439" y="1302693"/>
            <a:ext cx="2996588" cy="482030"/>
          </a:xfrm>
          <a:prstGeom prst="rect">
            <a:avLst/>
          </a:prstGeom>
          <a:solidFill>
            <a:srgbClr val="00003E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9144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Signal Strength </a:t>
            </a: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vs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</a:t>
            </a:r>
            <a:r>
              <a:rPr kumimoji="0" lang="en-US" sz="2200" b="1" i="0" u="none" strike="noStrike" kern="0" cap="none" spc="0" normalizeH="0" baseline="-2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FFEF0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293225" y="1300856"/>
            <a:ext cx="2721986" cy="482030"/>
          </a:xfrm>
          <a:prstGeom prst="rect">
            <a:avLst/>
          </a:prstGeom>
          <a:solidFill>
            <a:srgbClr val="00003E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9144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Prod. Categories </a:t>
            </a:r>
          </a:p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FFEF0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037244" y="1299020"/>
            <a:ext cx="3073706" cy="482030"/>
          </a:xfrm>
          <a:prstGeom prst="rect">
            <a:avLst/>
          </a:prstGeom>
          <a:solidFill>
            <a:srgbClr val="00003E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9144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Decay Categories </a:t>
            </a:r>
          </a:p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FFEF0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603352" y="5185181"/>
            <a:ext cx="702988" cy="431053"/>
          </a:xfrm>
          <a:prstGeom prst="rect">
            <a:avLst/>
          </a:prstGeom>
          <a:solidFill>
            <a:srgbClr val="00003E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9144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2200" b="1" kern="0" dirty="0" smtClean="0">
                <a:latin typeface="+mn-lt"/>
                <a:cs typeface="+mn-cs"/>
              </a:rPr>
              <a:t>M</a:t>
            </a:r>
            <a:r>
              <a:rPr kumimoji="0" lang="en-US" sz="2200" b="1" i="0" u="none" strike="noStrike" kern="0" cap="none" spc="0" normalizeH="0" baseline="-2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FFEF0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68942" y="1991962"/>
            <a:ext cx="532658" cy="514570"/>
          </a:xfrm>
          <a:prstGeom prst="rect">
            <a:avLst/>
          </a:prstGeom>
          <a:solidFill>
            <a:srgbClr val="00003E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latin typeface="Symbol" pitchFamily="18" charset="2"/>
                <a:cs typeface="+mn-cs"/>
              </a:rPr>
              <a:t>m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FFEF0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802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700" y="0"/>
            <a:ext cx="8420100" cy="7620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679" y="44628"/>
            <a:ext cx="9246958" cy="6560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5061" y="44785"/>
            <a:ext cx="8722900" cy="1877437"/>
          </a:xfrm>
          <a:prstGeom prst="rect">
            <a:avLst/>
          </a:prstGeom>
          <a:solidFill>
            <a:srgbClr val="0000CC">
              <a:alpha val="2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FF"/>
                </a:solidFill>
              </a:rPr>
              <a:t> </a:t>
            </a:r>
            <a:r>
              <a:rPr lang="en-US" sz="2800" b="1" dirty="0" smtClean="0">
                <a:solidFill>
                  <a:srgbClr val="FFFFFF"/>
                </a:solidFill>
              </a:rPr>
              <a:t>Modular 3.8 Tesla Design with H in Mind</a:t>
            </a:r>
            <a:br>
              <a:rPr lang="en-US" sz="2800" b="1" dirty="0" smtClean="0">
                <a:solidFill>
                  <a:srgbClr val="FFFFFF"/>
                </a:solidFill>
              </a:rPr>
            </a:br>
            <a:r>
              <a:rPr lang="en-US" sz="2800" b="1" dirty="0" smtClean="0">
                <a:solidFill>
                  <a:srgbClr val="FFFFFF"/>
                </a:solidFill>
              </a:rPr>
              <a:t>Extending the State of the Art:</a:t>
            </a:r>
            <a:br>
              <a:rPr lang="en-US" sz="2800" b="1" dirty="0" smtClean="0">
                <a:solidFill>
                  <a:srgbClr val="FFFFFF"/>
                </a:solidFill>
              </a:rPr>
            </a:br>
            <a:r>
              <a:rPr lang="en-US" sz="2800" b="1" dirty="0" smtClean="0">
                <a:solidFill>
                  <a:srgbClr val="FFFF00"/>
                </a:solidFill>
              </a:rPr>
              <a:t>2.7 GJ Magnet, 200 m</a:t>
            </a:r>
            <a:r>
              <a:rPr lang="en-US" sz="3050" b="1" baseline="24000" dirty="0" smtClean="0">
                <a:solidFill>
                  <a:srgbClr val="FFFF00"/>
                </a:solidFill>
              </a:rPr>
              <a:t>2</a:t>
            </a:r>
            <a:r>
              <a:rPr lang="en-US" sz="2800" b="1" dirty="0" smtClean="0">
                <a:solidFill>
                  <a:srgbClr val="FFFF00"/>
                </a:solidFill>
              </a:rPr>
              <a:t> Tracker, 76k Crystal ECAL Global </a:t>
            </a:r>
            <a:r>
              <a:rPr lang="en-US" sz="2800" b="1" dirty="0" err="1" smtClean="0">
                <a:solidFill>
                  <a:srgbClr val="FFFF00"/>
                </a:solidFill>
              </a:rPr>
              <a:t>Muons</a:t>
            </a:r>
            <a:r>
              <a:rPr lang="en-US" sz="2800" b="1" dirty="0" smtClean="0">
                <a:solidFill>
                  <a:srgbClr val="FFFF00"/>
                </a:solidFill>
              </a:rPr>
              <a:t> 7% at 1 </a:t>
            </a:r>
            <a:r>
              <a:rPr lang="en-US" sz="2800" b="1" dirty="0" err="1" smtClean="0">
                <a:solidFill>
                  <a:srgbClr val="FFFF00"/>
                </a:solidFill>
              </a:rPr>
              <a:t>TeV</a:t>
            </a:r>
            <a:r>
              <a:rPr lang="en-US" sz="2800" b="1" dirty="0" smtClean="0">
                <a:solidFill>
                  <a:srgbClr val="FFFF00"/>
                </a:solidFill>
              </a:rPr>
              <a:t>, Software HLT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6364" y="3447357"/>
            <a:ext cx="4867428" cy="584775"/>
          </a:xfrm>
          <a:prstGeom prst="rect">
            <a:avLst/>
          </a:prstGeom>
          <a:solidFill>
            <a:srgbClr val="000026">
              <a:alpha val="50000"/>
            </a:srgbClr>
          </a:solidFill>
          <a:ln w="19050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Works beautifully!</a:t>
            </a:r>
          </a:p>
        </p:txBody>
      </p:sp>
      <p:pic>
        <p:nvPicPr>
          <p:cNvPr id="56248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548" y="4057309"/>
            <a:ext cx="4849244" cy="2540528"/>
          </a:xfrm>
          <a:prstGeom prst="rect">
            <a:avLst/>
          </a:prstGeom>
          <a:noFill/>
          <a:ln w="19050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438" y="157869"/>
            <a:ext cx="793044" cy="79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3731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788944" y="144299"/>
            <a:ext cx="6569281" cy="830551"/>
          </a:xfrm>
        </p:spPr>
        <p:txBody>
          <a:bodyPr/>
          <a:lstStyle/>
          <a:p>
            <a:pPr algn="ctr">
              <a:lnSpc>
                <a:spcPct val="88000"/>
              </a:lnSpc>
            </a:pPr>
            <a:r>
              <a:rPr lang="en-US" sz="3000" dirty="0" smtClean="0">
                <a:solidFill>
                  <a:srgbClr val="FFEF08"/>
                </a:solidFill>
                <a:latin typeface="Arial" pitchFamily="34" charset="0"/>
              </a:rPr>
              <a:t>VH </a:t>
            </a:r>
            <a:r>
              <a:rPr lang="en-US" sz="3000" dirty="0" smtClean="0">
                <a:solidFill>
                  <a:srgbClr val="FFEF08"/>
                </a:solidFill>
                <a:latin typeface="Arial" pitchFamily="34" charset="0"/>
                <a:sym typeface="Wingdings" pitchFamily="2" charset="2"/>
              </a:rPr>
              <a:t> </a:t>
            </a:r>
            <a:r>
              <a:rPr lang="en-US" sz="3000" dirty="0" err="1" smtClean="0">
                <a:solidFill>
                  <a:srgbClr val="FFEF08"/>
                </a:solidFill>
                <a:latin typeface="Arial" pitchFamily="34" charset="0"/>
                <a:sym typeface="Wingdings" pitchFamily="2" charset="2"/>
              </a:rPr>
              <a:t>Vbb</a:t>
            </a:r>
            <a:r>
              <a:rPr lang="en-US" sz="3000" dirty="0" smtClean="0">
                <a:solidFill>
                  <a:srgbClr val="FFEF08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Associated Production </a:t>
            </a:r>
            <a:br>
              <a:rPr lang="en-US" sz="2800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</a:br>
            <a:r>
              <a:rPr lang="en-US" sz="3000" dirty="0" smtClean="0">
                <a:solidFill>
                  <a:srgbClr val="FFEF08"/>
                </a:solidFill>
                <a:latin typeface="Arial" pitchFamily="34" charset="0"/>
                <a:sym typeface="Wingdings" pitchFamily="2" charset="2"/>
              </a:rPr>
              <a:t>W,Z + H </a:t>
            </a:r>
            <a:r>
              <a:rPr lang="en-US" sz="3000" dirty="0" smtClean="0">
                <a:solidFill>
                  <a:srgbClr val="FFEF08"/>
                </a:solidFill>
                <a:latin typeface="Arial" pitchFamily="34" charset="0"/>
                <a:sym typeface="Wingdings 3"/>
              </a:rPr>
              <a:t> </a:t>
            </a:r>
            <a:r>
              <a:rPr lang="en-US" sz="3000" i="1" dirty="0" err="1" smtClean="0">
                <a:solidFill>
                  <a:srgbClr val="FFEF08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l+l</a:t>
            </a:r>
            <a:r>
              <a:rPr lang="en-US" sz="3000" i="1" dirty="0" smtClean="0">
                <a:solidFill>
                  <a:srgbClr val="FFEF08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-</a:t>
            </a:r>
            <a:r>
              <a:rPr lang="en-US" sz="3000" dirty="0" smtClean="0">
                <a:solidFill>
                  <a:srgbClr val="FFEF08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 , </a:t>
            </a:r>
            <a:r>
              <a:rPr lang="en-US" sz="2800" i="1" dirty="0" err="1" smtClean="0">
                <a:solidFill>
                  <a:srgbClr val="FFEF08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l</a:t>
            </a:r>
            <a:r>
              <a:rPr lang="en-US" sz="3200" dirty="0" err="1" smtClean="0">
                <a:solidFill>
                  <a:srgbClr val="FFEF08"/>
                </a:solidFill>
                <a:latin typeface="Symbol" pitchFamily="18" charset="2"/>
                <a:cs typeface="Times New Roman" pitchFamily="18" charset="0"/>
                <a:sym typeface="Wingdings 3"/>
              </a:rPr>
              <a:t>n</a:t>
            </a:r>
            <a:r>
              <a:rPr lang="en-US" sz="2800" dirty="0" smtClean="0">
                <a:solidFill>
                  <a:srgbClr val="FFEF08"/>
                </a:solidFill>
                <a:latin typeface="Symbol" pitchFamily="18" charset="2"/>
                <a:cs typeface="Times New Roman" pitchFamily="18" charset="0"/>
                <a:sym typeface="Wingdings 3"/>
              </a:rPr>
              <a:t>,</a:t>
            </a:r>
            <a:r>
              <a:rPr lang="en-US" sz="2800" dirty="0" smtClean="0">
                <a:solidFill>
                  <a:srgbClr val="FFEF08"/>
                </a:solidFill>
                <a:cs typeface="Times New Roman" pitchFamily="18" charset="0"/>
                <a:sym typeface="Wingdings 3"/>
              </a:rPr>
              <a:t>  </a:t>
            </a:r>
            <a:r>
              <a:rPr lang="en-US" sz="3200" dirty="0" err="1" smtClean="0">
                <a:solidFill>
                  <a:srgbClr val="FFEF08"/>
                </a:solidFill>
                <a:latin typeface="Symbol" pitchFamily="18" charset="2"/>
                <a:cs typeface="Times New Roman" pitchFamily="18" charset="0"/>
                <a:sym typeface="Wingdings 3"/>
              </a:rPr>
              <a:t>nn</a:t>
            </a:r>
            <a:r>
              <a:rPr lang="en-US" sz="3200" dirty="0" smtClean="0">
                <a:solidFill>
                  <a:srgbClr val="FFEF08"/>
                </a:solidFill>
                <a:latin typeface="Symbol" pitchFamily="18" charset="2"/>
                <a:cs typeface="Times New Roman" pitchFamily="18" charset="0"/>
                <a:sym typeface="Wingdings 3"/>
              </a:rPr>
              <a:t>, </a:t>
            </a:r>
            <a:r>
              <a:rPr lang="en-US" sz="2800" i="1" dirty="0" smtClean="0">
                <a:solidFill>
                  <a:srgbClr val="FFEF08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l =</a:t>
            </a:r>
            <a:r>
              <a:rPr lang="en-US" sz="2800" i="1" dirty="0" err="1" smtClean="0">
                <a:solidFill>
                  <a:srgbClr val="FFEF08"/>
                </a:solidFill>
                <a:cs typeface="Times New Roman" pitchFamily="18" charset="0"/>
                <a:sym typeface="Wingdings 3"/>
              </a:rPr>
              <a:t>e,</a:t>
            </a:r>
            <a:r>
              <a:rPr lang="en-US" sz="2800" i="1" dirty="0" err="1" smtClean="0">
                <a:solidFill>
                  <a:srgbClr val="FFEF08"/>
                </a:solidFill>
                <a:latin typeface="Symbol" pitchFamily="18" charset="2"/>
                <a:cs typeface="Times New Roman" pitchFamily="18" charset="0"/>
                <a:sym typeface="Wingdings 3"/>
              </a:rPr>
              <a:t>m</a:t>
            </a:r>
            <a:r>
              <a:rPr lang="en-US" sz="3000" dirty="0" smtClean="0">
                <a:solidFill>
                  <a:srgbClr val="FFEF08"/>
                </a:solidFill>
                <a:latin typeface="Arial" pitchFamily="34" charset="0"/>
                <a:sym typeface="Wingdings 3"/>
              </a:rPr>
              <a:t>  + bb </a:t>
            </a:r>
            <a:endParaRPr lang="en-US" sz="3000" dirty="0" smtClean="0">
              <a:solidFill>
                <a:srgbClr val="FFEF08"/>
              </a:solidFill>
              <a:latin typeface="Symbol" pitchFamily="18" charset="2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410" y="111314"/>
            <a:ext cx="822324" cy="82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2"/>
          <p:cNvSpPr>
            <a:spLocks noGrp="1"/>
          </p:cNvSpPr>
          <p:nvPr>
            <p:ph sz="quarter" idx="1"/>
          </p:nvPr>
        </p:nvSpPr>
        <p:spPr>
          <a:xfrm>
            <a:off x="146831" y="1031106"/>
            <a:ext cx="6612109" cy="2952037"/>
          </a:xfrm>
          <a:solidFill>
            <a:srgbClr val="00003E"/>
          </a:solidFill>
          <a:ln w="25400">
            <a:solidFill>
              <a:srgbClr val="FFCC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40" rIns="0">
            <a:noAutofit/>
          </a:bodyPr>
          <a:lstStyle/>
          <a:p>
            <a:pPr marL="231775" lvl="1" indent="-231775">
              <a:lnSpc>
                <a:spcPct val="98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E1FFFF"/>
                </a:solidFill>
              </a:rPr>
              <a:t>H </a:t>
            </a:r>
            <a:r>
              <a:rPr lang="en-US" b="1" dirty="0" smtClean="0">
                <a:solidFill>
                  <a:srgbClr val="E1FFFF"/>
                </a:solidFill>
                <a:sym typeface="Wingdings 3"/>
              </a:rPr>
              <a:t></a:t>
            </a:r>
            <a:r>
              <a:rPr lang="en-US" b="1" dirty="0" smtClean="0">
                <a:solidFill>
                  <a:srgbClr val="E1FFFF"/>
                </a:solidFill>
              </a:rPr>
              <a:t>bb: Largest </a:t>
            </a:r>
            <a:r>
              <a:rPr lang="en-US" b="1" dirty="0" err="1" smtClean="0">
                <a:solidFill>
                  <a:srgbClr val="E1FFFF"/>
                </a:solidFill>
              </a:rPr>
              <a:t>σ</a:t>
            </a:r>
            <a:r>
              <a:rPr lang="en-US" b="1" dirty="0" err="1" smtClean="0">
                <a:solidFill>
                  <a:srgbClr val="E1FFFF"/>
                </a:solidFill>
                <a:ea typeface="Wingdings"/>
                <a:cs typeface="Wingdings"/>
                <a:sym typeface="Wingdings"/>
              </a:rPr>
              <a:t></a:t>
            </a:r>
            <a:r>
              <a:rPr lang="en-US" b="1" dirty="0" err="1" smtClean="0">
                <a:solidFill>
                  <a:srgbClr val="E1FFFF"/>
                </a:solidFill>
              </a:rPr>
              <a:t>BR</a:t>
            </a:r>
            <a:r>
              <a:rPr lang="en-US" b="1" dirty="0" smtClean="0">
                <a:solidFill>
                  <a:srgbClr val="E1FFFF"/>
                </a:solidFill>
              </a:rPr>
              <a:t> for M</a:t>
            </a:r>
            <a:r>
              <a:rPr lang="en-US" b="1" baseline="-20000" dirty="0" smtClean="0">
                <a:solidFill>
                  <a:srgbClr val="E1FFFF"/>
                </a:solidFill>
              </a:rPr>
              <a:t>H</a:t>
            </a:r>
            <a:r>
              <a:rPr lang="en-US" b="1" dirty="0" smtClean="0">
                <a:solidFill>
                  <a:srgbClr val="E1FFFF"/>
                </a:solidFill>
              </a:rPr>
              <a:t>&lt; 135 </a:t>
            </a:r>
            <a:r>
              <a:rPr lang="en-US" b="1" dirty="0" err="1" smtClean="0">
                <a:solidFill>
                  <a:srgbClr val="E1FFFF"/>
                </a:solidFill>
              </a:rPr>
              <a:t>GeV</a:t>
            </a:r>
            <a:endParaRPr lang="en-US" b="1" dirty="0" smtClean="0">
              <a:solidFill>
                <a:srgbClr val="E1FFFF"/>
              </a:solidFill>
            </a:endParaRPr>
          </a:p>
          <a:p>
            <a:pPr marL="231775" indent="-231775" fontAlgn="auto">
              <a:spcAft>
                <a:spcPts val="400"/>
              </a:spcAft>
              <a:buClr>
                <a:srgbClr val="FFE311"/>
              </a:buClr>
              <a:buSzPct val="100000"/>
              <a:buFont typeface="Wingdings" pitchFamily="2" charset="2"/>
              <a:buChar char="§"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sz="2200" i="1" dirty="0" smtClean="0">
                <a:solidFill>
                  <a:srgbClr val="FFEB11"/>
                </a:solidFill>
              </a:rPr>
              <a:t>But very large</a:t>
            </a:r>
            <a:r>
              <a:rPr lang="en-US" sz="2200" b="1" dirty="0" smtClean="0">
                <a:solidFill>
                  <a:srgbClr val="FFEB11"/>
                </a:solidFill>
              </a:rPr>
              <a:t> QCD </a:t>
            </a:r>
            <a:r>
              <a:rPr lang="en-US" sz="2200" dirty="0" smtClean="0">
                <a:solidFill>
                  <a:srgbClr val="FFEB11"/>
                </a:solidFill>
              </a:rPr>
              <a:t>B</a:t>
            </a:r>
            <a:r>
              <a:rPr lang="en-US" sz="2200" b="1" dirty="0" smtClean="0">
                <a:solidFill>
                  <a:srgbClr val="FFEB11"/>
                </a:solidFill>
              </a:rPr>
              <a:t>ackground </a:t>
            </a:r>
            <a:br>
              <a:rPr lang="en-US" sz="2200" b="1" dirty="0" smtClean="0">
                <a:solidFill>
                  <a:srgbClr val="FFEB11"/>
                </a:solidFill>
              </a:rPr>
            </a:br>
            <a:r>
              <a:rPr lang="en-US" sz="2200" b="1" dirty="0" smtClean="0">
                <a:solidFill>
                  <a:schemeClr val="tx1"/>
                </a:solidFill>
                <a:sym typeface="Wingdings 3"/>
              </a:rPr>
              <a:t> </a:t>
            </a:r>
            <a:r>
              <a:rPr lang="en-US" sz="2100" b="1" i="1" dirty="0" smtClean="0">
                <a:solidFill>
                  <a:schemeClr val="tx1"/>
                </a:solidFill>
              </a:rPr>
              <a:t>Use V+H </a:t>
            </a:r>
            <a:r>
              <a:rPr lang="en-US" sz="2100" b="1" i="1" dirty="0" smtClean="0">
                <a:solidFill>
                  <a:srgbClr val="FFE606"/>
                </a:solidFill>
              </a:rPr>
              <a:t>Associated Production: Greater S/B</a:t>
            </a:r>
          </a:p>
          <a:p>
            <a:pPr marL="231775" indent="-231775" fontAlgn="auto">
              <a:lnSpc>
                <a:spcPct val="98000"/>
              </a:lnSpc>
              <a:spcAft>
                <a:spcPts val="400"/>
              </a:spcAft>
              <a:buClr>
                <a:srgbClr val="FFE311"/>
              </a:buClr>
              <a:buSzPct val="100000"/>
              <a:buFont typeface="Wingdings" pitchFamily="2" charset="2"/>
              <a:buChar char="§"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sz="2200" b="1" dirty="0" smtClean="0">
                <a:solidFill>
                  <a:srgbClr val="FFEB11"/>
                </a:solidFill>
              </a:rPr>
              <a:t>Signature:</a:t>
            </a:r>
            <a:r>
              <a:rPr lang="en-US" sz="2200" b="1" dirty="0" smtClean="0">
                <a:solidFill>
                  <a:srgbClr val="FFE311"/>
                </a:solidFill>
              </a:rPr>
              <a:t> </a:t>
            </a:r>
            <a:r>
              <a:rPr lang="en-US" sz="2200" b="1" dirty="0" smtClean="0">
                <a:solidFill>
                  <a:srgbClr val="E1FFFF"/>
                </a:solidFill>
              </a:rPr>
              <a:t>Leptons, 2 b-jets and </a:t>
            </a:r>
            <a:r>
              <a:rPr lang="en-US" sz="2200" b="1" dirty="0" err="1" smtClean="0">
                <a:solidFill>
                  <a:srgbClr val="E1FFFF"/>
                </a:solidFill>
              </a:rPr>
              <a:t>E</a:t>
            </a:r>
            <a:r>
              <a:rPr lang="en-US" sz="2200" b="1" baseline="-20000" dirty="0" err="1" smtClean="0">
                <a:solidFill>
                  <a:srgbClr val="E1FFFF"/>
                </a:solidFill>
              </a:rPr>
              <a:t>T</a:t>
            </a:r>
            <a:r>
              <a:rPr lang="en-US" sz="2600" b="1" baseline="22000" dirty="0" err="1" smtClean="0">
                <a:solidFill>
                  <a:srgbClr val="E1FFFF"/>
                </a:solidFill>
              </a:rPr>
              <a:t>Miss</a:t>
            </a:r>
            <a:endParaRPr lang="en-US" sz="2600" b="1" baseline="22000" dirty="0" smtClean="0">
              <a:solidFill>
                <a:srgbClr val="E1FFFF"/>
              </a:solidFill>
            </a:endParaRPr>
          </a:p>
          <a:p>
            <a:pPr marL="231775" lvl="0" indent="-231775" fontAlgn="auto">
              <a:lnSpc>
                <a:spcPct val="98000"/>
              </a:lnSpc>
              <a:spcAft>
                <a:spcPts val="400"/>
              </a:spcAft>
              <a:buClr>
                <a:srgbClr val="000090"/>
              </a:buClr>
              <a:buSzPct val="100000"/>
              <a:buNone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sz="2200" dirty="0" smtClean="0">
                <a:solidFill>
                  <a:srgbClr val="FFED08"/>
                </a:solidFill>
                <a:cs typeface="Candara"/>
                <a:sym typeface="Candara" charset="0"/>
              </a:rPr>
              <a:t>  </a:t>
            </a:r>
            <a:r>
              <a:rPr lang="en-US" sz="2200" u="sng" dirty="0" smtClean="0">
                <a:solidFill>
                  <a:srgbClr val="FFED08"/>
                </a:solidFill>
                <a:cs typeface="Candara"/>
                <a:sym typeface="Candara" charset="0"/>
              </a:rPr>
              <a:t>5 Channels</a:t>
            </a:r>
            <a:r>
              <a:rPr lang="en-US" sz="2200" dirty="0" smtClean="0">
                <a:solidFill>
                  <a:srgbClr val="FFED08"/>
                </a:solidFill>
                <a:cs typeface="Candara"/>
                <a:sym typeface="Candara" charset="0"/>
              </a:rPr>
              <a:t>  </a:t>
            </a:r>
            <a:r>
              <a:rPr lang="en-US" sz="2100" dirty="0" smtClean="0">
                <a:solidFill>
                  <a:schemeClr val="tx1"/>
                </a:solidFill>
                <a:cs typeface="Candara"/>
                <a:sym typeface="Candara" charset="0"/>
              </a:rPr>
              <a:t>Z(</a:t>
            </a:r>
            <a:r>
              <a:rPr lang="en-US" sz="21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Candara" charset="0"/>
              </a:rPr>
              <a:t>ll</a:t>
            </a:r>
            <a:r>
              <a:rPr lang="en-US" sz="2100" dirty="0" smtClean="0">
                <a:solidFill>
                  <a:schemeClr val="tx1"/>
                </a:solidFill>
                <a:cs typeface="Candara"/>
                <a:sym typeface="Candara" charset="0"/>
              </a:rPr>
              <a:t>)+H(bb), Z(</a:t>
            </a:r>
            <a:r>
              <a:rPr lang="en-US" sz="2100" dirty="0" err="1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  <a:sym typeface="Candara" charset="0"/>
              </a:rPr>
              <a:t>nn</a:t>
            </a:r>
            <a:r>
              <a:rPr lang="en-US" sz="2100" dirty="0" smtClean="0">
                <a:solidFill>
                  <a:schemeClr val="tx1"/>
                </a:solidFill>
                <a:cs typeface="Candara"/>
                <a:sym typeface="Candara" charset="0"/>
              </a:rPr>
              <a:t>)+H(bb), W(</a:t>
            </a:r>
            <a:r>
              <a:rPr lang="en-US" sz="21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Candara" charset="0"/>
              </a:rPr>
              <a:t>l</a:t>
            </a:r>
            <a:r>
              <a:rPr lang="en-US" sz="2100" dirty="0" err="1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  <a:sym typeface="Candara" charset="0"/>
              </a:rPr>
              <a:t>n</a:t>
            </a:r>
            <a:r>
              <a:rPr lang="en-US" sz="2100" dirty="0" smtClean="0">
                <a:solidFill>
                  <a:schemeClr val="tx1"/>
                </a:solidFill>
                <a:cs typeface="Candara"/>
                <a:sym typeface="Candara" charset="0"/>
              </a:rPr>
              <a:t>)+H(bb</a:t>
            </a:r>
            <a:r>
              <a:rPr lang="en-US" sz="2100" dirty="0" smtClean="0">
                <a:solidFill>
                  <a:schemeClr val="tx1"/>
                </a:solidFill>
                <a:latin typeface="Candara"/>
                <a:cs typeface="Candara"/>
                <a:sym typeface="Candara" charset="0"/>
              </a:rPr>
              <a:t>) </a:t>
            </a:r>
          </a:p>
          <a:p>
            <a:pPr marL="341313" lvl="1" indent="-169863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FFEB11"/>
                </a:solidFill>
              </a:rPr>
              <a:t>Reducible Background</a:t>
            </a:r>
            <a:r>
              <a:rPr lang="en-US" sz="2000" b="1" dirty="0" smtClean="0">
                <a:solidFill>
                  <a:srgbClr val="FFE311"/>
                </a:solidFill>
              </a:rPr>
              <a:t>: </a:t>
            </a:r>
            <a:r>
              <a:rPr lang="en-US" sz="2100" b="1" dirty="0" smtClean="0">
                <a:solidFill>
                  <a:schemeClr val="tx1"/>
                </a:solidFill>
              </a:rPr>
              <a:t>W, Z + Jets, Top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 bwMode="auto">
          <a:xfrm>
            <a:off x="1704340" y="1104476"/>
            <a:ext cx="779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 eaLnBrk="0" hangingPunct="0">
              <a:defRPr/>
            </a:pPr>
            <a:endParaRPr lang="en-US" sz="3600" b="1" kern="0" dirty="0">
              <a:solidFill>
                <a:srgbClr val="FFCC00"/>
              </a:solidFill>
              <a:latin typeface="Arial"/>
            </a:endParaRPr>
          </a:p>
        </p:txBody>
      </p:sp>
      <p:pic>
        <p:nvPicPr>
          <p:cNvPr id="31" name="Picture 11"/>
          <p:cNvPicPr>
            <a:picLocks noChangeArrowheads="1"/>
          </p:cNvPicPr>
          <p:nvPr/>
        </p:nvPicPr>
        <p:blipFill>
          <a:blip r:embed="rId3" cstate="print">
            <a:lum bright="-9000" contrast="28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2807" y="1309657"/>
            <a:ext cx="2819400" cy="2347943"/>
          </a:xfrm>
          <a:prstGeom prst="rect">
            <a:avLst/>
          </a:prstGeom>
          <a:ln w="22225">
            <a:solidFill>
              <a:srgbClr val="00FF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33" name="Straight Connector 32"/>
          <p:cNvCxnSpPr/>
          <p:nvPr/>
        </p:nvCxnSpPr>
        <p:spPr bwMode="auto">
          <a:xfrm>
            <a:off x="2748878" y="134028"/>
            <a:ext cx="228599" cy="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4772358" y="612955"/>
            <a:ext cx="228599" cy="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73480" y="6497960"/>
            <a:ext cx="632520" cy="360040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z="1400" smtClean="0">
                <a:solidFill>
                  <a:srgbClr val="FFFF99"/>
                </a:solidFill>
              </a:rPr>
              <a:pPr/>
              <a:t>50</a:t>
            </a:fld>
            <a:endParaRPr lang="en-US" sz="1400" dirty="0">
              <a:solidFill>
                <a:srgbClr val="FFFF99"/>
              </a:solidFill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 cstate="print">
            <a:lum bright="19000" contrast="38000"/>
          </a:blip>
          <a:stretch>
            <a:fillRect/>
          </a:stretch>
        </p:blipFill>
        <p:spPr>
          <a:xfrm>
            <a:off x="4701540" y="3991610"/>
            <a:ext cx="4876800" cy="2705609"/>
          </a:xfrm>
          <a:prstGeom prst="rect">
            <a:avLst/>
          </a:prstGeom>
          <a:ln w="25400">
            <a:solidFill>
              <a:srgbClr val="800000"/>
            </a:solidFill>
          </a:ln>
        </p:spPr>
      </p:pic>
      <p:sp>
        <p:nvSpPr>
          <p:cNvPr id="55" name="TextBox 54"/>
          <p:cNvSpPr txBox="1"/>
          <p:nvPr/>
        </p:nvSpPr>
        <p:spPr>
          <a:xfrm>
            <a:off x="6754843" y="3586812"/>
            <a:ext cx="2853267" cy="384721"/>
          </a:xfrm>
          <a:prstGeom prst="rect">
            <a:avLst/>
          </a:prstGeom>
          <a:solidFill>
            <a:srgbClr val="000066"/>
          </a:solidFill>
          <a:ln w="19050">
            <a:solidFill>
              <a:schemeClr val="tx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rgbClr val="FFFFFF"/>
                </a:solidFill>
                <a:latin typeface="Arial"/>
              </a:rPr>
              <a:t>Z (</a:t>
            </a:r>
            <a:r>
              <a:rPr lang="en-US" sz="1900" b="1" dirty="0" smtClean="0">
                <a:solidFill>
                  <a:srgbClr val="FFFFFF"/>
                </a:solidFill>
                <a:latin typeface="Symbol" pitchFamily="18" charset="2"/>
              </a:rPr>
              <a:t>mm</a:t>
            </a:r>
            <a:r>
              <a:rPr lang="en-US" sz="1900" b="1" dirty="0" smtClean="0">
                <a:solidFill>
                  <a:srgbClr val="FFFFFF"/>
                </a:solidFill>
                <a:latin typeface="Arial"/>
              </a:rPr>
              <a:t>) H (bb) Candidate</a:t>
            </a:r>
            <a:endParaRPr lang="en-US" sz="1900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36396" y="5413890"/>
            <a:ext cx="2169217" cy="210573"/>
          </a:xfrm>
          <a:prstGeom prst="rect">
            <a:avLst/>
          </a:prstGeom>
          <a:solidFill>
            <a:srgbClr val="9BE7FF"/>
          </a:solidFill>
          <a:ln w="22225">
            <a:solidFill>
              <a:srgbClr val="53E4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Secondary </a:t>
            </a:r>
            <a:r>
              <a:rPr lang="en-US" sz="1200" b="1" dirty="0" err="1" smtClean="0">
                <a:solidFill>
                  <a:srgbClr val="000000"/>
                </a:solidFill>
              </a:rPr>
              <a:t>Vtx</a:t>
            </a:r>
            <a:r>
              <a:rPr lang="en-US" sz="1200" b="1" dirty="0" smtClean="0">
                <a:solidFill>
                  <a:srgbClr val="000000"/>
                </a:solidFill>
              </a:rPr>
              <a:t> Tag 99.6%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 flipV="1">
            <a:off x="7271657" y="5303520"/>
            <a:ext cx="330926" cy="121920"/>
          </a:xfrm>
          <a:prstGeom prst="straightConnector1">
            <a:avLst/>
          </a:prstGeom>
          <a:solidFill>
            <a:srgbClr val="000054"/>
          </a:solidFill>
          <a:ln w="25400" cap="flat" cmpd="sng" algn="ctr">
            <a:solidFill>
              <a:srgbClr val="53E4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5089370" y="4383630"/>
            <a:ext cx="2004884" cy="263013"/>
          </a:xfrm>
          <a:prstGeom prst="rect">
            <a:avLst/>
          </a:prstGeom>
          <a:solidFill>
            <a:srgbClr val="9BE7FF"/>
          </a:solidFill>
          <a:ln w="22225">
            <a:solidFill>
              <a:srgbClr val="53E4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Secondary </a:t>
            </a:r>
            <a:r>
              <a:rPr lang="en-US" sz="1200" b="1" dirty="0" err="1" smtClean="0">
                <a:solidFill>
                  <a:srgbClr val="000000"/>
                </a:solidFill>
              </a:rPr>
              <a:t>Vtx</a:t>
            </a:r>
            <a:r>
              <a:rPr lang="en-US" sz="1200" b="1" dirty="0" smtClean="0">
                <a:solidFill>
                  <a:srgbClr val="000000"/>
                </a:solidFill>
              </a:rPr>
              <a:t> Tag 92%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6843529" y="4656476"/>
            <a:ext cx="287594" cy="235974"/>
          </a:xfrm>
          <a:prstGeom prst="straightConnector1">
            <a:avLst/>
          </a:prstGeom>
          <a:solidFill>
            <a:srgbClr val="000054"/>
          </a:solidFill>
          <a:ln w="25400" cap="flat" cmpd="sng" algn="ctr">
            <a:solidFill>
              <a:srgbClr val="53E4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5058467" y="4015742"/>
            <a:ext cx="2018579" cy="220405"/>
          </a:xfrm>
          <a:prstGeom prst="rect">
            <a:avLst/>
          </a:prstGeom>
          <a:solidFill>
            <a:srgbClr val="9BE7FF"/>
          </a:solidFill>
          <a:ln w="22225">
            <a:solidFill>
              <a:srgbClr val="53E4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just"/>
            <a:r>
              <a:rPr lang="en-US" sz="1200" b="1" dirty="0" smtClean="0">
                <a:solidFill>
                  <a:srgbClr val="000000"/>
                </a:solidFill>
              </a:rPr>
              <a:t>  b-Jet </a:t>
            </a:r>
            <a:r>
              <a:rPr lang="en-US" sz="1200" b="1" dirty="0" err="1" smtClean="0">
                <a:solidFill>
                  <a:srgbClr val="000000"/>
                </a:solidFill>
              </a:rPr>
              <a:t>Cand</a:t>
            </a:r>
            <a:r>
              <a:rPr lang="en-US" sz="1200" b="1" dirty="0" smtClean="0">
                <a:solidFill>
                  <a:srgbClr val="000000"/>
                </a:solidFill>
              </a:rPr>
              <a:t>. P</a:t>
            </a:r>
            <a:r>
              <a:rPr lang="en-US" sz="1200" b="1" baseline="-25000" dirty="0" smtClean="0">
                <a:solidFill>
                  <a:srgbClr val="000000"/>
                </a:solidFill>
              </a:rPr>
              <a:t>T</a:t>
            </a:r>
            <a:r>
              <a:rPr lang="en-US" sz="1200" b="1" dirty="0" smtClean="0">
                <a:solidFill>
                  <a:srgbClr val="000000"/>
                </a:solidFill>
              </a:rPr>
              <a:t> = 153 </a:t>
            </a:r>
            <a:r>
              <a:rPr lang="en-US" sz="1200" b="1" dirty="0" err="1" smtClean="0">
                <a:solidFill>
                  <a:srgbClr val="000000"/>
                </a:solidFill>
              </a:rPr>
              <a:t>GeV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7060112" y="4295285"/>
            <a:ext cx="164689" cy="73331"/>
          </a:xfrm>
          <a:prstGeom prst="straightConnector1">
            <a:avLst/>
          </a:prstGeom>
          <a:solidFill>
            <a:srgbClr val="000054"/>
          </a:solidFill>
          <a:ln w="25400" cap="flat" cmpd="sng" algn="ctr">
            <a:solidFill>
              <a:srgbClr val="53E4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8105402" y="4975337"/>
            <a:ext cx="1362456" cy="351502"/>
          </a:xfrm>
          <a:prstGeom prst="rect">
            <a:avLst/>
          </a:prstGeom>
          <a:solidFill>
            <a:srgbClr val="9BE7FF"/>
          </a:solidFill>
          <a:ln w="22225">
            <a:solidFill>
              <a:srgbClr val="53E4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  2</a:t>
            </a:r>
            <a:r>
              <a:rPr lang="en-US" sz="12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1200" b="1" dirty="0" smtClean="0">
                <a:solidFill>
                  <a:srgbClr val="000000"/>
                </a:solidFill>
              </a:rPr>
              <a:t> b-Jet </a:t>
            </a:r>
            <a:r>
              <a:rPr lang="en-US" sz="1200" b="1" dirty="0" err="1" smtClean="0">
                <a:solidFill>
                  <a:srgbClr val="000000"/>
                </a:solidFill>
              </a:rPr>
              <a:t>Cand</a:t>
            </a:r>
            <a:r>
              <a:rPr lang="en-US" sz="1200" b="1" dirty="0" smtClean="0">
                <a:solidFill>
                  <a:srgbClr val="000000"/>
                </a:solidFill>
              </a:rPr>
              <a:t>. </a:t>
            </a:r>
            <a:br>
              <a:rPr lang="en-US" sz="1200" b="1" dirty="0" smtClean="0">
                <a:solidFill>
                  <a:srgbClr val="000000"/>
                </a:solidFill>
              </a:rPr>
            </a:br>
            <a:r>
              <a:rPr lang="en-US" sz="1200" b="1" dirty="0" smtClean="0">
                <a:solidFill>
                  <a:srgbClr val="000000"/>
                </a:solidFill>
              </a:rPr>
              <a:t>P</a:t>
            </a:r>
            <a:r>
              <a:rPr lang="en-US" sz="1200" b="1" baseline="-25000" dirty="0" smtClean="0">
                <a:solidFill>
                  <a:srgbClr val="000000"/>
                </a:solidFill>
              </a:rPr>
              <a:t>T</a:t>
            </a:r>
            <a:r>
              <a:rPr lang="en-US" sz="1200" b="1" dirty="0" smtClean="0">
                <a:solidFill>
                  <a:srgbClr val="000000"/>
                </a:solidFill>
              </a:rPr>
              <a:t> = 48 </a:t>
            </a:r>
            <a:r>
              <a:rPr lang="en-US" sz="1200" b="1" dirty="0" err="1" smtClean="0">
                <a:solidFill>
                  <a:srgbClr val="000000"/>
                </a:solidFill>
              </a:rPr>
              <a:t>GeV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49" name="Straight Arrow Connector 48"/>
          <p:cNvCxnSpPr>
            <a:stCxn id="47" idx="0"/>
          </p:cNvCxnSpPr>
          <p:nvPr/>
        </p:nvCxnSpPr>
        <p:spPr bwMode="auto">
          <a:xfrm flipH="1" flipV="1">
            <a:off x="8765542" y="4569755"/>
            <a:ext cx="21088" cy="405582"/>
          </a:xfrm>
          <a:prstGeom prst="straightConnector1">
            <a:avLst/>
          </a:prstGeom>
          <a:solidFill>
            <a:srgbClr val="000054"/>
          </a:solidFill>
          <a:ln w="25400" cap="flat" cmpd="sng" algn="ctr">
            <a:solidFill>
              <a:srgbClr val="53E4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4762369" y="5376688"/>
            <a:ext cx="1646084" cy="263013"/>
          </a:xfrm>
          <a:prstGeom prst="rect">
            <a:avLst/>
          </a:prstGeom>
          <a:solidFill>
            <a:srgbClr val="FF5050"/>
          </a:solidFill>
          <a:ln w="22225">
            <a:solidFill>
              <a:srgbClr val="76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r>
              <a:rPr lang="en-US" sz="1200" b="1" dirty="0" err="1" smtClean="0">
                <a:solidFill>
                  <a:srgbClr val="000000"/>
                </a:solidFill>
              </a:rPr>
              <a:t>Muon</a:t>
            </a:r>
            <a:r>
              <a:rPr lang="en-US" sz="1200" b="1" dirty="0" smtClean="0">
                <a:solidFill>
                  <a:srgbClr val="000000"/>
                </a:solidFill>
              </a:rPr>
              <a:t>: P</a:t>
            </a:r>
            <a:r>
              <a:rPr lang="en-US" sz="1200" b="1" baseline="-25000" dirty="0" smtClean="0">
                <a:solidFill>
                  <a:srgbClr val="000000"/>
                </a:solidFill>
              </a:rPr>
              <a:t>T</a:t>
            </a:r>
            <a:r>
              <a:rPr lang="en-US" sz="1200" b="1" dirty="0" smtClean="0">
                <a:solidFill>
                  <a:srgbClr val="000000"/>
                </a:solidFill>
              </a:rPr>
              <a:t> 161.8 </a:t>
            </a:r>
            <a:r>
              <a:rPr lang="en-US" sz="1200" b="1" dirty="0" err="1" smtClean="0">
                <a:solidFill>
                  <a:srgbClr val="000000"/>
                </a:solidFill>
              </a:rPr>
              <a:t>GeV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6339625" y="5627412"/>
            <a:ext cx="511278" cy="238431"/>
          </a:xfrm>
          <a:prstGeom prst="straightConnector1">
            <a:avLst/>
          </a:prstGeom>
          <a:solidFill>
            <a:srgbClr val="000054"/>
          </a:solidFill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7543658" y="5906942"/>
            <a:ext cx="1558438" cy="263013"/>
          </a:xfrm>
          <a:prstGeom prst="rect">
            <a:avLst/>
          </a:prstGeom>
          <a:solidFill>
            <a:srgbClr val="FF5050"/>
          </a:solidFill>
          <a:ln w="22225">
            <a:solidFill>
              <a:srgbClr val="76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r>
              <a:rPr lang="en-US" sz="1200" b="1" dirty="0" err="1" smtClean="0">
                <a:solidFill>
                  <a:srgbClr val="000000"/>
                </a:solidFill>
              </a:rPr>
              <a:t>Muon</a:t>
            </a:r>
            <a:r>
              <a:rPr lang="en-US" sz="1200" b="1" dirty="0" smtClean="0">
                <a:solidFill>
                  <a:srgbClr val="000000"/>
                </a:solidFill>
              </a:rPr>
              <a:t>: P</a:t>
            </a:r>
            <a:r>
              <a:rPr lang="en-US" sz="1200" b="1" baseline="-25000" dirty="0" smtClean="0">
                <a:solidFill>
                  <a:srgbClr val="000000"/>
                </a:solidFill>
              </a:rPr>
              <a:t>T</a:t>
            </a:r>
            <a:r>
              <a:rPr lang="en-US" sz="1200" b="1" dirty="0" smtClean="0">
                <a:solidFill>
                  <a:srgbClr val="000000"/>
                </a:solidFill>
              </a:rPr>
              <a:t> 27.3 </a:t>
            </a:r>
            <a:r>
              <a:rPr lang="en-US" sz="1200" b="1" dirty="0" err="1" smtClean="0">
                <a:solidFill>
                  <a:srgbClr val="000000"/>
                </a:solidFill>
              </a:rPr>
              <a:t>GeV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 flipH="1" flipV="1">
            <a:off x="7167996" y="5814225"/>
            <a:ext cx="405579" cy="176980"/>
          </a:xfrm>
          <a:prstGeom prst="straightConnector1">
            <a:avLst/>
          </a:prstGeom>
          <a:solidFill>
            <a:srgbClr val="000054"/>
          </a:solidFill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7178410" y="89597"/>
            <a:ext cx="1405520" cy="523220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CMS PAS-HIG-</a:t>
            </a:r>
            <a:br>
              <a:rPr lang="en-US" sz="1400" b="1" dirty="0" smtClean="0">
                <a:solidFill>
                  <a:srgbClr val="FFFFFF"/>
                </a:solidFill>
              </a:rPr>
            </a:br>
            <a:r>
              <a:rPr lang="en-US" sz="1400" b="1" dirty="0" smtClean="0">
                <a:solidFill>
                  <a:srgbClr val="FFFFFF"/>
                </a:solidFill>
              </a:rPr>
              <a:t>12-046 (HCP)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38917" name="Rectangle 11"/>
          <p:cNvSpPr>
            <a:spLocks noChangeArrowheads="1"/>
          </p:cNvSpPr>
          <p:nvPr/>
        </p:nvSpPr>
        <p:spPr bwMode="auto">
          <a:xfrm>
            <a:off x="144408" y="3605614"/>
            <a:ext cx="4565599" cy="3069506"/>
          </a:xfrm>
          <a:prstGeom prst="rect">
            <a:avLst/>
          </a:prstGeom>
          <a:solidFill>
            <a:srgbClr val="00003E"/>
          </a:solidFill>
          <a:ln w="28575">
            <a:solidFill>
              <a:srgbClr val="FFE311"/>
            </a:solidFill>
            <a:miter lim="800000"/>
            <a:headEnd/>
            <a:tailEnd/>
          </a:ln>
        </p:spPr>
        <p:txBody>
          <a:bodyPr wrap="square" lIns="0" tIns="137160" rIns="0">
            <a:no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SzPct val="90000"/>
            </a:pPr>
            <a:r>
              <a:rPr lang="en-US" b="1" dirty="0" smtClean="0">
                <a:solidFill>
                  <a:srgbClr val="E1FFFF"/>
                </a:solidFill>
                <a:latin typeface="Arial"/>
              </a:rPr>
              <a:t>VH: Boosted Higgs Analysis</a:t>
            </a:r>
          </a:p>
          <a:p>
            <a:pPr marL="342900" indent="-285750" algn="l">
              <a:lnSpc>
                <a:spcPct val="95000"/>
              </a:lnSpc>
              <a:spcAft>
                <a:spcPts val="600"/>
              </a:spcAft>
              <a:buSzPct val="90000"/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FFEB11"/>
                </a:solidFill>
                <a:latin typeface="Arial"/>
              </a:rPr>
              <a:t>Require high momentum (W or Z) and H; and 2 b-tagged jets</a:t>
            </a:r>
          </a:p>
          <a:p>
            <a:pPr marL="342900" lvl="1" indent="114300" algn="l">
              <a:lnSpc>
                <a:spcPct val="95000"/>
              </a:lnSpc>
              <a:spcAft>
                <a:spcPts val="600"/>
              </a:spcAft>
              <a:buSzPct val="90000"/>
              <a:buFont typeface="Wingdings" pitchFamily="2" charset="2"/>
              <a:buChar char="q"/>
            </a:pPr>
            <a:r>
              <a:rPr lang="en-US" sz="2000" b="1" dirty="0" smtClean="0">
                <a:latin typeface="Arial"/>
              </a:rPr>
              <a:t>  With back-to-back V and H</a:t>
            </a:r>
          </a:p>
          <a:p>
            <a:pPr marL="342900" indent="-285750" algn="l">
              <a:lnSpc>
                <a:spcPct val="95000"/>
              </a:lnSpc>
              <a:spcAft>
                <a:spcPts val="600"/>
              </a:spcAft>
              <a:buSzPct val="90000"/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E1FFFF"/>
                </a:solidFill>
                <a:latin typeface="Arial"/>
              </a:rPr>
              <a:t>Use MVA to Reconstruct </a:t>
            </a:r>
            <a:r>
              <a:rPr lang="en-US" sz="2000" b="1" dirty="0" err="1" smtClean="0">
                <a:solidFill>
                  <a:srgbClr val="E1FFFF"/>
                </a:solidFill>
                <a:latin typeface="Arial"/>
              </a:rPr>
              <a:t>M</a:t>
            </a:r>
            <a:r>
              <a:rPr lang="en-US" sz="2000" b="1" baseline="-20000" dirty="0" err="1" smtClean="0">
                <a:solidFill>
                  <a:srgbClr val="E1FFFF"/>
                </a:solidFill>
                <a:latin typeface="Arial"/>
              </a:rPr>
              <a:t>bb</a:t>
            </a:r>
            <a:r>
              <a:rPr lang="en-US" sz="2000" b="1" baseline="-20000" dirty="0" smtClean="0">
                <a:solidFill>
                  <a:srgbClr val="E1FFFF"/>
                </a:solidFill>
                <a:latin typeface="Arial"/>
              </a:rPr>
              <a:t>,</a:t>
            </a:r>
            <a:br>
              <a:rPr lang="en-US" sz="2000" b="1" baseline="-20000" dirty="0" smtClean="0">
                <a:solidFill>
                  <a:srgbClr val="E1FFFF"/>
                </a:solidFill>
                <a:latin typeface="Arial"/>
              </a:rPr>
            </a:br>
            <a:r>
              <a:rPr lang="en-US" sz="2000" b="1" dirty="0" smtClean="0">
                <a:solidFill>
                  <a:srgbClr val="E1FFFF"/>
                </a:solidFill>
                <a:latin typeface="Arial"/>
              </a:rPr>
              <a:t>Classify Events: </a:t>
            </a:r>
            <a:r>
              <a:rPr lang="en-US" sz="2000" b="1" dirty="0" smtClean="0">
                <a:solidFill>
                  <a:srgbClr val="FFE800"/>
                </a:solidFill>
                <a:latin typeface="Arial"/>
              </a:rPr>
              <a:t>8-9</a:t>
            </a:r>
            <a:r>
              <a:rPr lang="en-US" sz="2000" b="1" dirty="0" smtClean="0">
                <a:solidFill>
                  <a:srgbClr val="FFEB11"/>
                </a:solidFill>
                <a:latin typeface="Arial"/>
              </a:rPr>
              <a:t>% Resolution</a:t>
            </a:r>
            <a:endParaRPr lang="en-US" sz="2000" b="1" baseline="-20000" dirty="0" smtClean="0">
              <a:solidFill>
                <a:srgbClr val="FFEB11"/>
              </a:solidFill>
              <a:latin typeface="Arial"/>
            </a:endParaRPr>
          </a:p>
          <a:p>
            <a:pPr marL="342900" indent="-285750" algn="l">
              <a:lnSpc>
                <a:spcPct val="95000"/>
              </a:lnSpc>
              <a:spcAft>
                <a:spcPts val="600"/>
              </a:spcAft>
              <a:buSzPct val="90000"/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FFEB11"/>
                </a:solidFill>
                <a:latin typeface="Arial"/>
              </a:rPr>
              <a:t>Main backgrounds </a:t>
            </a:r>
            <a:r>
              <a:rPr lang="en-US" sz="2000" b="1" dirty="0" smtClean="0">
                <a:latin typeface="Arial"/>
              </a:rPr>
              <a:t>are estimated </a:t>
            </a:r>
            <a:br>
              <a:rPr lang="en-US" sz="2000" b="1" dirty="0" smtClean="0">
                <a:latin typeface="Arial"/>
              </a:rPr>
            </a:br>
            <a:r>
              <a:rPr lang="en-US" sz="2000" b="1" dirty="0" smtClean="0">
                <a:latin typeface="Arial"/>
              </a:rPr>
              <a:t>from data in control regions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1212328" y="1093251"/>
            <a:ext cx="228599" cy="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6763273" y="533854"/>
            <a:ext cx="228599" cy="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73761" name="Picture 1"/>
          <p:cNvPicPr>
            <a:picLocks noChangeAspect="1" noChangeArrowheads="1"/>
          </p:cNvPicPr>
          <p:nvPr/>
        </p:nvPicPr>
        <p:blipFill>
          <a:blip r:embed="rId2" cstate="print"/>
          <a:srcRect r="2782"/>
          <a:stretch>
            <a:fillRect/>
          </a:stretch>
        </p:blipFill>
        <p:spPr bwMode="auto">
          <a:xfrm>
            <a:off x="6314572" y="3303306"/>
            <a:ext cx="3205946" cy="321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57176" y="186266"/>
            <a:ext cx="7746557" cy="830551"/>
          </a:xfrm>
        </p:spPr>
        <p:txBody>
          <a:bodyPr/>
          <a:lstStyle/>
          <a:p>
            <a:pPr algn="ctr">
              <a:lnSpc>
                <a:spcPct val="88000"/>
              </a:lnSpc>
            </a:pPr>
            <a:r>
              <a:rPr lang="en-US" sz="3000" dirty="0" smtClean="0">
                <a:solidFill>
                  <a:srgbClr val="FFEB11"/>
                </a:solidFill>
                <a:latin typeface="Arial" pitchFamily="34" charset="0"/>
              </a:rPr>
              <a:t>VH </a:t>
            </a:r>
            <a:r>
              <a:rPr lang="en-US" sz="30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30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V bb Associated Production </a:t>
            </a:r>
            <a:r>
              <a:rPr lang="en-US" sz="3000" dirty="0" smtClean="0">
                <a:solidFill>
                  <a:srgbClr val="FFE311"/>
                </a:solidFill>
                <a:latin typeface="Arial" pitchFamily="34" charset="0"/>
                <a:sym typeface="Wingdings" pitchFamily="2" charset="2"/>
              </a:rPr>
              <a:t/>
            </a:r>
            <a:br>
              <a:rPr lang="en-US" sz="3000" dirty="0" smtClean="0">
                <a:solidFill>
                  <a:srgbClr val="FFE311"/>
                </a:solidFill>
                <a:latin typeface="Arial" pitchFamily="34" charset="0"/>
                <a:sym typeface="Wingdings" pitchFamily="2" charset="2"/>
              </a:rPr>
            </a:br>
            <a:r>
              <a:rPr lang="en-US" sz="300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Many 2012 Analysis 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Improvements</a:t>
            </a:r>
            <a:endParaRPr lang="en-US" sz="3000" dirty="0" smtClean="0">
              <a:solidFill>
                <a:schemeClr val="tx1"/>
              </a:solidFill>
              <a:latin typeface="Symbol" pitchFamily="18" charset="2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255" y="102847"/>
            <a:ext cx="836953" cy="83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2"/>
          <p:cNvSpPr>
            <a:spLocks noGrp="1"/>
          </p:cNvSpPr>
          <p:nvPr>
            <p:ph sz="quarter" idx="1"/>
          </p:nvPr>
        </p:nvSpPr>
        <p:spPr>
          <a:xfrm>
            <a:off x="151855" y="1106484"/>
            <a:ext cx="3471880" cy="5426518"/>
          </a:xfrm>
          <a:solidFill>
            <a:srgbClr val="00003E"/>
          </a:solidFill>
          <a:ln w="25400">
            <a:solidFill>
              <a:srgbClr val="FFCC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5720" tIns="182880" rIns="0">
            <a:noAutofit/>
          </a:bodyPr>
          <a:lstStyle/>
          <a:p>
            <a:pPr marL="347663" indent="-288925">
              <a:spcBef>
                <a:spcPts val="0"/>
              </a:spcBef>
              <a:spcAft>
                <a:spcPts val="1500"/>
              </a:spcAft>
              <a:buClr>
                <a:srgbClr val="9BE7FF"/>
              </a:buClr>
              <a:buFont typeface="+mj-lt"/>
              <a:buAutoNum type="arabicPeriod"/>
            </a:pPr>
            <a:r>
              <a:rPr lang="it-CH" sz="2000" dirty="0" smtClean="0">
                <a:solidFill>
                  <a:schemeClr val="tx1"/>
                </a:solidFill>
              </a:rPr>
              <a:t>MVA for better b-jet P</a:t>
            </a:r>
            <a:r>
              <a:rPr lang="it-CH" sz="2400" baseline="-22000" dirty="0" smtClean="0">
                <a:solidFill>
                  <a:schemeClr val="tx1"/>
                </a:solidFill>
              </a:rPr>
              <a:t>T</a:t>
            </a:r>
            <a:r>
              <a:rPr lang="it-CH" sz="2000" dirty="0" smtClean="0">
                <a:solidFill>
                  <a:schemeClr val="tx1"/>
                </a:solidFill>
              </a:rPr>
              <a:t> </a:t>
            </a:r>
            <a:r>
              <a:rPr lang="it-CH" sz="2000" dirty="0" smtClean="0">
                <a:solidFill>
                  <a:schemeClr val="tx1"/>
                </a:solidFill>
                <a:sym typeface="Wingdings 3"/>
              </a:rPr>
              <a:t> </a:t>
            </a:r>
            <a:br>
              <a:rPr lang="it-CH" sz="2000" dirty="0" smtClean="0">
                <a:solidFill>
                  <a:schemeClr val="tx1"/>
                </a:solidFill>
                <a:sym typeface="Wingdings 3"/>
              </a:rPr>
            </a:br>
            <a:r>
              <a:rPr lang="it-CH" sz="2000" dirty="0" smtClean="0">
                <a:solidFill>
                  <a:srgbClr val="FFEB11"/>
                </a:solidFill>
                <a:sym typeface="Wingdings 3"/>
              </a:rPr>
              <a:t>M</a:t>
            </a:r>
            <a:r>
              <a:rPr lang="it-CH" sz="2200" baseline="-20000" dirty="0" smtClean="0">
                <a:solidFill>
                  <a:srgbClr val="FFEB11"/>
                </a:solidFill>
                <a:sym typeface="Wingdings 3"/>
              </a:rPr>
              <a:t>bb</a:t>
            </a:r>
            <a:r>
              <a:rPr lang="it-CH" sz="2000" dirty="0" smtClean="0">
                <a:solidFill>
                  <a:srgbClr val="FFEB11"/>
                </a:solidFill>
                <a:sym typeface="Wingdings 3"/>
              </a:rPr>
              <a:t> mass resolution </a:t>
            </a:r>
            <a:br>
              <a:rPr lang="it-CH" sz="2000" dirty="0" smtClean="0">
                <a:solidFill>
                  <a:srgbClr val="FFEB11"/>
                </a:solidFill>
                <a:sym typeface="Wingdings 3"/>
              </a:rPr>
            </a:br>
            <a:r>
              <a:rPr lang="it-CH" sz="2000" dirty="0" smtClean="0">
                <a:solidFill>
                  <a:srgbClr val="FFEB11"/>
                </a:solidFill>
                <a:sym typeface="Wingdings 3"/>
              </a:rPr>
              <a:t>~10% for M</a:t>
            </a:r>
            <a:r>
              <a:rPr lang="it-CH" sz="2300" baseline="-25000" dirty="0" smtClean="0">
                <a:solidFill>
                  <a:srgbClr val="FFEB11"/>
                </a:solidFill>
                <a:sym typeface="Wingdings 3"/>
              </a:rPr>
              <a:t>H</a:t>
            </a:r>
            <a:r>
              <a:rPr lang="it-CH" sz="2000" dirty="0" smtClean="0">
                <a:solidFill>
                  <a:srgbClr val="FFEB11"/>
                </a:solidFill>
                <a:sym typeface="Wingdings 3"/>
              </a:rPr>
              <a:t> = 125 GeV </a:t>
            </a:r>
            <a:endParaRPr lang="it-CH" sz="2000" dirty="0" smtClean="0">
              <a:solidFill>
                <a:srgbClr val="FFEB11"/>
              </a:solidFill>
            </a:endParaRPr>
          </a:p>
          <a:p>
            <a:pPr marL="347663" indent="-288925">
              <a:spcBef>
                <a:spcPts val="0"/>
              </a:spcBef>
              <a:spcAft>
                <a:spcPts val="1500"/>
              </a:spcAft>
              <a:buClr>
                <a:srgbClr val="9BE7FF"/>
              </a:buClr>
              <a:buFont typeface="+mj-lt"/>
              <a:buAutoNum type="arabicPeriod"/>
            </a:pPr>
            <a:r>
              <a:rPr lang="it-CH" sz="2000" dirty="0" smtClean="0">
                <a:solidFill>
                  <a:schemeClr val="tx1"/>
                </a:solidFill>
              </a:rPr>
              <a:t>Split events in medium and high boost: </a:t>
            </a:r>
            <a:br>
              <a:rPr lang="it-CH" sz="2000" dirty="0" smtClean="0">
                <a:solidFill>
                  <a:schemeClr val="tx1"/>
                </a:solidFill>
              </a:rPr>
            </a:br>
            <a:r>
              <a:rPr lang="it-CH" sz="2000" dirty="0" smtClean="0">
                <a:solidFill>
                  <a:srgbClr val="FFE606"/>
                </a:solidFill>
              </a:rPr>
              <a:t>Based on P</a:t>
            </a:r>
            <a:r>
              <a:rPr lang="it-CH" sz="2000" baseline="-20000" dirty="0" smtClean="0">
                <a:solidFill>
                  <a:srgbClr val="FFE606"/>
                </a:solidFill>
              </a:rPr>
              <a:t>T</a:t>
            </a:r>
            <a:r>
              <a:rPr lang="en-US" sz="2000" dirty="0" smtClean="0">
                <a:solidFill>
                  <a:srgbClr val="FFE606"/>
                </a:solidFill>
              </a:rPr>
              <a:t>(V)</a:t>
            </a:r>
            <a:endParaRPr lang="it-CH" sz="2000" dirty="0" smtClean="0">
              <a:solidFill>
                <a:srgbClr val="FFE606"/>
              </a:solidFill>
            </a:endParaRPr>
          </a:p>
          <a:p>
            <a:pPr marL="347663" indent="-288925">
              <a:spcBef>
                <a:spcPts val="0"/>
              </a:spcBef>
              <a:spcAft>
                <a:spcPts val="1500"/>
              </a:spcAft>
              <a:buClr>
                <a:srgbClr val="9BE7FF"/>
              </a:buClr>
              <a:buFont typeface="+mj-lt"/>
              <a:buAutoNum type="arabicPeriod"/>
            </a:pPr>
            <a:r>
              <a:rPr lang="it-CH" sz="2000" dirty="0" smtClean="0">
                <a:solidFill>
                  <a:srgbClr val="FFEB11"/>
                </a:solidFill>
              </a:rPr>
              <a:t>Reconstruct Jet Energy </a:t>
            </a:r>
            <a:br>
              <a:rPr lang="it-CH" sz="2000" dirty="0" smtClean="0">
                <a:solidFill>
                  <a:srgbClr val="FFEB11"/>
                </a:solidFill>
              </a:rPr>
            </a:br>
            <a:r>
              <a:rPr lang="it-CH" sz="2000" dirty="0" smtClean="0">
                <a:solidFill>
                  <a:srgbClr val="FFEB11"/>
                </a:solidFill>
              </a:rPr>
              <a:t>using BDT regression: </a:t>
            </a:r>
            <a:br>
              <a:rPr lang="it-CH" sz="2000" dirty="0" smtClean="0">
                <a:solidFill>
                  <a:srgbClr val="FFEB11"/>
                </a:solidFill>
              </a:rPr>
            </a:br>
            <a:r>
              <a:rPr lang="it-CH" sz="2000" dirty="0" smtClean="0">
                <a:solidFill>
                  <a:srgbClr val="FFEB11"/>
                </a:solidFill>
              </a:rPr>
              <a:t> 15-20% improvement</a:t>
            </a:r>
          </a:p>
          <a:p>
            <a:pPr marL="347663" indent="-288925">
              <a:spcBef>
                <a:spcPts val="0"/>
              </a:spcBef>
              <a:spcAft>
                <a:spcPts val="1500"/>
              </a:spcAft>
              <a:buClr>
                <a:srgbClr val="9BE7FF"/>
              </a:buClr>
              <a:buFont typeface="+mj-lt"/>
              <a:buAutoNum type="arabicPeriod"/>
            </a:pPr>
            <a:r>
              <a:rPr lang="it-CH" sz="2000" dirty="0" smtClean="0">
                <a:solidFill>
                  <a:schemeClr val="tx1"/>
                </a:solidFill>
              </a:rPr>
              <a:t>Use full shape of final MVA discriminant </a:t>
            </a:r>
          </a:p>
          <a:p>
            <a:pPr marL="347663" indent="-288925">
              <a:spcBef>
                <a:spcPts val="0"/>
              </a:spcBef>
              <a:spcAft>
                <a:spcPts val="1500"/>
              </a:spcAft>
              <a:buClr>
                <a:srgbClr val="53E4FF"/>
              </a:buClr>
              <a:buFont typeface="Wingdings" pitchFamily="2" charset="2"/>
              <a:buChar char="­"/>
            </a:pPr>
            <a:r>
              <a:rPr lang="it-CH" sz="2000" dirty="0" smtClean="0">
                <a:solidFill>
                  <a:srgbClr val="FFEB11"/>
                </a:solidFill>
              </a:rPr>
              <a:t>Gain in sensitivity ~50% overall, </a:t>
            </a:r>
            <a:r>
              <a:rPr lang="it-CH" sz="2000" dirty="0" smtClean="0">
                <a:solidFill>
                  <a:schemeClr val="tx1"/>
                </a:solidFill>
              </a:rPr>
              <a:t>already on 2011 </a:t>
            </a:r>
            <a:br>
              <a:rPr lang="it-CH" sz="2000" dirty="0" smtClean="0">
                <a:solidFill>
                  <a:schemeClr val="tx1"/>
                </a:solidFill>
              </a:rPr>
            </a:br>
            <a:r>
              <a:rPr lang="it-CH" sz="2000" dirty="0" smtClean="0">
                <a:solidFill>
                  <a:schemeClr val="tx1"/>
                </a:solidFill>
              </a:rPr>
              <a:t>    dataset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lum bright="-10000" contrast="23000"/>
          </a:blip>
          <a:srcRect/>
          <a:stretch>
            <a:fillRect/>
          </a:stretch>
        </p:blipFill>
        <p:spPr bwMode="auto">
          <a:xfrm>
            <a:off x="3669353" y="1117600"/>
            <a:ext cx="2968514" cy="2150534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6646332" y="1109133"/>
            <a:ext cx="2863427" cy="2159000"/>
          </a:xfrm>
          <a:prstGeom prst="rect">
            <a:avLst/>
          </a:prstGeom>
          <a:solidFill>
            <a:srgbClr val="00002E"/>
          </a:solidFill>
          <a:ln w="22225">
            <a:solidFill>
              <a:srgbClr val="FFE311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it-CH" sz="2200" b="1" dirty="0" smtClean="0"/>
              <a:t>Extensively validated </a:t>
            </a:r>
            <a:br>
              <a:rPr lang="it-CH" sz="2200" b="1" dirty="0" smtClean="0"/>
            </a:br>
            <a:r>
              <a:rPr lang="it-CH" sz="2200" b="1" dirty="0" smtClean="0"/>
              <a:t>in data using</a:t>
            </a:r>
            <a:r>
              <a:rPr lang="it-CH" sz="2200" b="1" dirty="0" smtClean="0">
                <a:solidFill>
                  <a:srgbClr val="FFEF08"/>
                </a:solidFill>
              </a:rPr>
              <a:t> </a:t>
            </a:r>
            <a:br>
              <a:rPr lang="it-CH" sz="2200" b="1" dirty="0" smtClean="0">
                <a:solidFill>
                  <a:srgbClr val="FFEF08"/>
                </a:solidFill>
              </a:rPr>
            </a:br>
            <a:r>
              <a:rPr lang="it-CH" sz="2200" b="1" dirty="0" smtClean="0">
                <a:solidFill>
                  <a:srgbClr val="FFEF08"/>
                </a:solidFill>
              </a:rPr>
              <a:t>Z(ll) + bb, ttbar, </a:t>
            </a:r>
            <a:br>
              <a:rPr lang="it-CH" sz="2200" b="1" dirty="0" smtClean="0">
                <a:solidFill>
                  <a:srgbClr val="FFEF08"/>
                </a:solidFill>
              </a:rPr>
            </a:br>
            <a:r>
              <a:rPr lang="it-CH" sz="2200" b="1" dirty="0" smtClean="0">
                <a:solidFill>
                  <a:srgbClr val="FFEF08"/>
                </a:solidFill>
              </a:rPr>
              <a:t>and single top </a:t>
            </a:r>
            <a:br>
              <a:rPr lang="it-CH" sz="2200" b="1" dirty="0" smtClean="0">
                <a:solidFill>
                  <a:srgbClr val="FFEF08"/>
                </a:solidFill>
              </a:rPr>
            </a:br>
            <a:r>
              <a:rPr lang="it-CH" sz="2200" b="1" dirty="0" smtClean="0">
                <a:solidFill>
                  <a:srgbClr val="FFEF08"/>
                </a:solidFill>
              </a:rPr>
              <a:t>events</a:t>
            </a:r>
            <a:endParaRPr lang="it-CH" sz="2200" b="1" dirty="0">
              <a:solidFill>
                <a:srgbClr val="FFEF0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96467" y="1459387"/>
            <a:ext cx="795867" cy="461665"/>
          </a:xfrm>
          <a:prstGeom prst="rect">
            <a:avLst/>
          </a:prstGeom>
          <a:solidFill>
            <a:srgbClr val="00003E"/>
          </a:solidFill>
          <a:ln w="22225">
            <a:solidFill>
              <a:srgbClr val="00FF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pPr fontAlgn="auto">
              <a:spcAft>
                <a:spcPts val="600"/>
              </a:spcAft>
              <a:buClr>
                <a:srgbClr val="000090"/>
              </a:buClr>
              <a:buSzPct val="100000"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b="1" dirty="0" err="1" smtClean="0">
                <a:solidFill>
                  <a:srgbClr val="FFFFFF"/>
                </a:solidFill>
                <a:cs typeface="Candara"/>
                <a:sym typeface="Candara" charset="0"/>
              </a:rPr>
              <a:t>M</a:t>
            </a:r>
            <a:r>
              <a:rPr lang="en-US" b="1" baseline="-20000" dirty="0" err="1" smtClean="0">
                <a:solidFill>
                  <a:srgbClr val="FFFFFF"/>
                </a:solidFill>
                <a:cs typeface="Candara"/>
                <a:sym typeface="Candara" charset="0"/>
              </a:rPr>
              <a:t>bb</a:t>
            </a:r>
            <a:endParaRPr lang="en-US" b="1" baseline="-20000" dirty="0">
              <a:solidFill>
                <a:srgbClr val="FFFFFF"/>
              </a:solidFill>
              <a:cs typeface="Candara"/>
              <a:sym typeface="Candara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67596" y="3711519"/>
            <a:ext cx="1339275" cy="553998"/>
          </a:xfrm>
          <a:prstGeom prst="rect">
            <a:avLst/>
          </a:prstGeom>
          <a:solidFill>
            <a:srgbClr val="00003E"/>
          </a:solidFill>
          <a:ln w="22225">
            <a:solidFill>
              <a:srgbClr val="00FF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pPr fontAlgn="auto">
              <a:spcAft>
                <a:spcPts val="600"/>
              </a:spcAft>
              <a:buClr>
                <a:srgbClr val="000090"/>
              </a:buClr>
              <a:buSzPct val="100000"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sz="1500" b="1" dirty="0" smtClean="0">
                <a:solidFill>
                  <a:srgbClr val="FFFFFF"/>
                </a:solidFill>
                <a:cs typeface="Candara"/>
                <a:sym typeface="Candara" charset="0"/>
              </a:rPr>
              <a:t>W(</a:t>
            </a:r>
            <a:r>
              <a:rPr lang="en-US" sz="1500" b="1" dirty="0" smtClean="0">
                <a:solidFill>
                  <a:srgbClr val="FFFFFF"/>
                </a:solidFill>
                <a:latin typeface="+mj-lt"/>
                <a:cs typeface="Candara"/>
                <a:sym typeface="Candara" charset="0"/>
              </a:rPr>
              <a:t>e</a:t>
            </a:r>
            <a:r>
              <a:rPr lang="en-US" sz="1500" b="1" dirty="0" smtClean="0">
                <a:solidFill>
                  <a:srgbClr val="FFFFFF"/>
                </a:solidFill>
                <a:latin typeface="Symbol" pitchFamily="18" charset="2"/>
                <a:cs typeface="Candara"/>
                <a:sym typeface="Candara" charset="0"/>
              </a:rPr>
              <a:t>n</a:t>
            </a:r>
            <a:r>
              <a:rPr lang="en-US" sz="1500" b="1" dirty="0" smtClean="0">
                <a:solidFill>
                  <a:srgbClr val="FFFFFF"/>
                </a:solidFill>
                <a:cs typeface="Candara"/>
                <a:sym typeface="Candara" charset="0"/>
              </a:rPr>
              <a:t>)H </a:t>
            </a:r>
            <a:br>
              <a:rPr lang="en-US" sz="1500" b="1" dirty="0" smtClean="0">
                <a:solidFill>
                  <a:srgbClr val="FFFFFF"/>
                </a:solidFill>
                <a:cs typeface="Candara"/>
                <a:sym typeface="Candara" charset="0"/>
              </a:rPr>
            </a:br>
            <a:r>
              <a:rPr lang="en-US" sz="1500" b="1" dirty="0" smtClean="0">
                <a:solidFill>
                  <a:srgbClr val="FFFFFF"/>
                </a:solidFill>
                <a:cs typeface="Candara"/>
                <a:sym typeface="Candara" charset="0"/>
              </a:rPr>
              <a:t>BDT Output</a:t>
            </a:r>
            <a:endParaRPr lang="en-US" sz="1500" b="1" baseline="-20000" dirty="0">
              <a:solidFill>
                <a:srgbClr val="FFFFFF"/>
              </a:solidFill>
              <a:cs typeface="Candara"/>
              <a:sym typeface="Candara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3150255" y="194679"/>
            <a:ext cx="210463" cy="597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8" name="Picture 27" descr="VptNormZll (1).eps"/>
          <p:cNvPicPr>
            <a:picLocks noChangeAspect="1"/>
          </p:cNvPicPr>
          <p:nvPr/>
        </p:nvPicPr>
        <p:blipFill>
          <a:blip r:embed="rId5" cstate="print">
            <a:lum bright="-23000" contrast="31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799" y="3471745"/>
            <a:ext cx="2631778" cy="3039224"/>
          </a:xfrm>
          <a:prstGeom prst="rect">
            <a:avLst/>
          </a:prstGeom>
          <a:ln w="22225">
            <a:solidFill>
              <a:srgbClr val="00FFFF"/>
            </a:solidFill>
          </a:ln>
        </p:spPr>
      </p:pic>
      <p:sp>
        <p:nvSpPr>
          <p:cNvPr id="29" name="Down Arrow 28"/>
          <p:cNvSpPr/>
          <p:nvPr/>
        </p:nvSpPr>
        <p:spPr bwMode="auto">
          <a:xfrm>
            <a:off x="5240545" y="5128856"/>
            <a:ext cx="212804" cy="599915"/>
          </a:xfrm>
          <a:prstGeom prst="downArrow">
            <a:avLst/>
          </a:prstGeom>
          <a:solidFill>
            <a:srgbClr val="FF0000"/>
          </a:solidFill>
          <a:ln w="15875" cap="flat" cmpd="sng" algn="ctr">
            <a:solidFill>
              <a:srgbClr val="00003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01898" y="4776376"/>
            <a:ext cx="1176866" cy="400110"/>
          </a:xfrm>
          <a:prstGeom prst="rect">
            <a:avLst/>
          </a:prstGeom>
          <a:noFill/>
          <a:ln w="22225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pPr fontAlgn="auto">
              <a:spcAft>
                <a:spcPts val="0"/>
              </a:spcAft>
              <a:buClr>
                <a:srgbClr val="000090"/>
              </a:buClr>
              <a:buSzPct val="100000"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sz="2000" b="1" dirty="0" smtClean="0">
                <a:solidFill>
                  <a:srgbClr val="C00000"/>
                </a:solidFill>
                <a:cs typeface="Candara"/>
                <a:sym typeface="Candara" charset="0"/>
              </a:rPr>
              <a:t>VH (125) </a:t>
            </a:r>
            <a:endParaRPr lang="en-US" dirty="0">
              <a:solidFill>
                <a:srgbClr val="C00000"/>
              </a:solidFill>
              <a:latin typeface="Candara"/>
              <a:cs typeface="Candara"/>
              <a:sym typeface="Candara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47043" y="3302411"/>
            <a:ext cx="2667000" cy="307777"/>
          </a:xfrm>
          <a:prstGeom prst="rect">
            <a:avLst/>
          </a:prstGeom>
          <a:solidFill>
            <a:srgbClr val="00003E"/>
          </a:solidFill>
          <a:ln w="22225">
            <a:solidFill>
              <a:srgbClr val="00FF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pPr fontAlgn="auto">
              <a:spcAft>
                <a:spcPts val="600"/>
              </a:spcAft>
              <a:buClr>
                <a:srgbClr val="000090"/>
              </a:buClr>
              <a:buSzPct val="100000"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sz="1400" b="1" dirty="0" smtClean="0">
                <a:solidFill>
                  <a:srgbClr val="FFFFFF"/>
                </a:solidFill>
                <a:cs typeface="Candara"/>
                <a:sym typeface="Candara" charset="0"/>
              </a:rPr>
              <a:t>Large </a:t>
            </a:r>
            <a:r>
              <a:rPr lang="it-CH" sz="1400" b="1" dirty="0" smtClean="0">
                <a:solidFill>
                  <a:srgbClr val="FFFFFF"/>
                </a:solidFill>
              </a:rPr>
              <a:t>P</a:t>
            </a:r>
            <a:r>
              <a:rPr lang="it-CH" sz="1400" b="1" baseline="-20000" dirty="0" smtClean="0">
                <a:solidFill>
                  <a:srgbClr val="FFFFFF"/>
                </a:solidFill>
              </a:rPr>
              <a:t>TV  </a:t>
            </a:r>
            <a:r>
              <a:rPr lang="it-CH" sz="1400" b="1" dirty="0" smtClean="0">
                <a:solidFill>
                  <a:srgbClr val="FFFFFF"/>
                </a:solidFill>
                <a:sym typeface="Wingdings 3"/>
              </a:rPr>
              <a:t></a:t>
            </a:r>
            <a:r>
              <a:rPr lang="it-CH" sz="1400" b="1" baseline="-20000" dirty="0" smtClean="0">
                <a:solidFill>
                  <a:srgbClr val="FFFFFF"/>
                </a:solidFill>
                <a:sym typeface="Wingdings 3"/>
              </a:rPr>
              <a:t> </a:t>
            </a:r>
            <a:r>
              <a:rPr lang="it-CH" sz="1400" b="1" dirty="0" smtClean="0">
                <a:solidFill>
                  <a:srgbClr val="FFFFFF"/>
                </a:solidFill>
              </a:rPr>
              <a:t>Larger S/B</a:t>
            </a:r>
            <a:endParaRPr lang="en-US" sz="1400" b="1" dirty="0">
              <a:solidFill>
                <a:srgbClr val="FFFFFF"/>
              </a:solidFill>
              <a:cs typeface="Candara"/>
              <a:sym typeface="Candara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5390535" y="1924665"/>
            <a:ext cx="221226" cy="140109"/>
          </a:xfrm>
          <a:prstGeom prst="straightConnector1">
            <a:avLst/>
          </a:prstGeom>
          <a:solidFill>
            <a:srgbClr val="000054"/>
          </a:solidFill>
          <a:ln w="25400" cap="flat" cmpd="sng" algn="ctr">
            <a:solidFill>
              <a:srgbClr val="00005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203531" y="1666651"/>
            <a:ext cx="286173" cy="338554"/>
          </a:xfrm>
          <a:prstGeom prst="rect">
            <a:avLst/>
          </a:prstGeom>
          <a:solidFill>
            <a:srgbClr val="D1F4FF"/>
          </a:solidFill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pPr fontAlgn="auto">
              <a:spcAft>
                <a:spcPts val="600"/>
              </a:spcAft>
              <a:buClr>
                <a:srgbClr val="000090"/>
              </a:buClr>
              <a:buSzPct val="100000"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sz="1600" b="1" dirty="0" smtClean="0">
                <a:solidFill>
                  <a:srgbClr val="000066"/>
                </a:solidFill>
                <a:cs typeface="Candara"/>
                <a:sym typeface="Candara" charset="0"/>
              </a:rPr>
              <a:t>1</a:t>
            </a:r>
            <a:endParaRPr lang="en-US" sz="1600" b="1" baseline="-20000" dirty="0">
              <a:solidFill>
                <a:srgbClr val="000066"/>
              </a:solidFill>
              <a:cs typeface="Candara"/>
              <a:sym typeface="Candara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39979" y="3903883"/>
            <a:ext cx="286173" cy="338554"/>
          </a:xfrm>
          <a:prstGeom prst="rect">
            <a:avLst/>
          </a:prstGeom>
          <a:solidFill>
            <a:srgbClr val="D1F4FF"/>
          </a:solidFill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pPr fontAlgn="auto">
              <a:spcAft>
                <a:spcPts val="600"/>
              </a:spcAft>
              <a:buClr>
                <a:srgbClr val="000090"/>
              </a:buClr>
              <a:buSzPct val="100000"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sz="1600" b="1" dirty="0" smtClean="0">
                <a:solidFill>
                  <a:srgbClr val="000066"/>
                </a:solidFill>
                <a:cs typeface="Candara"/>
                <a:sym typeface="Candara" charset="0"/>
              </a:rPr>
              <a:t>2</a:t>
            </a:r>
            <a:endParaRPr lang="en-US" sz="1600" b="1" baseline="-20000" dirty="0">
              <a:solidFill>
                <a:srgbClr val="000066"/>
              </a:solidFill>
              <a:cs typeface="Candara"/>
              <a:sym typeface="Candara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57393" y="3388631"/>
            <a:ext cx="286173" cy="338554"/>
          </a:xfrm>
          <a:prstGeom prst="rect">
            <a:avLst/>
          </a:prstGeom>
          <a:solidFill>
            <a:srgbClr val="D1F4FF"/>
          </a:solidFill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pPr fontAlgn="auto">
              <a:spcAft>
                <a:spcPts val="600"/>
              </a:spcAft>
              <a:buClr>
                <a:srgbClr val="000090"/>
              </a:buClr>
              <a:buSzPct val="100000"/>
              <a:tabLst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  <a:tab pos="3937000" algn="l"/>
                <a:tab pos="4584700" algn="l"/>
                <a:tab pos="5245100" algn="l"/>
                <a:tab pos="5905500" algn="l"/>
                <a:tab pos="6565900" algn="l"/>
                <a:tab pos="7213600" algn="l"/>
                <a:tab pos="7874000" algn="l"/>
                <a:tab pos="533400" algn="l"/>
                <a:tab pos="825500" algn="l"/>
                <a:tab pos="1308100" algn="l"/>
                <a:tab pos="1968500" algn="l"/>
                <a:tab pos="2616200" algn="l"/>
                <a:tab pos="3276600" algn="l"/>
              </a:tabLst>
              <a:defRPr/>
            </a:pPr>
            <a:r>
              <a:rPr lang="en-US" sz="1600" b="1" dirty="0" smtClean="0">
                <a:solidFill>
                  <a:srgbClr val="000066"/>
                </a:solidFill>
                <a:cs typeface="Candara"/>
                <a:sym typeface="Candara" charset="0"/>
              </a:rPr>
              <a:t>4</a:t>
            </a:r>
            <a:endParaRPr lang="en-US" sz="1600" b="1" baseline="-20000" dirty="0">
              <a:solidFill>
                <a:srgbClr val="000066"/>
              </a:solidFill>
              <a:cs typeface="Candara"/>
              <a:sym typeface="Candar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71043" name="Picture 3"/>
          <p:cNvPicPr>
            <a:picLocks noChangeAspect="1" noChangeArrowheads="1"/>
          </p:cNvPicPr>
          <p:nvPr/>
        </p:nvPicPr>
        <p:blipFill>
          <a:blip r:embed="rId2" cstate="print">
            <a:lum bright="-11000" contrast="25000"/>
          </a:blip>
          <a:srcRect/>
          <a:stretch>
            <a:fillRect/>
          </a:stretch>
        </p:blipFill>
        <p:spPr bwMode="auto">
          <a:xfrm>
            <a:off x="5432607" y="1914858"/>
            <a:ext cx="4001849" cy="4034119"/>
          </a:xfrm>
          <a:prstGeom prst="rect">
            <a:avLst/>
          </a:prstGeom>
          <a:noFill/>
          <a:ln w="22225">
            <a:solidFill>
              <a:srgbClr val="FFED08"/>
            </a:solidFill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57176" y="186266"/>
            <a:ext cx="7746557" cy="830551"/>
          </a:xfrm>
        </p:spPr>
        <p:txBody>
          <a:bodyPr/>
          <a:lstStyle/>
          <a:p>
            <a:pPr algn="ctr">
              <a:lnSpc>
                <a:spcPct val="88000"/>
              </a:lnSpc>
            </a:pPr>
            <a:r>
              <a:rPr lang="en-US" sz="3200" dirty="0" smtClean="0">
                <a:solidFill>
                  <a:srgbClr val="FFEB11"/>
                </a:solidFill>
                <a:latin typeface="Arial" pitchFamily="34" charset="0"/>
              </a:rPr>
              <a:t>VH </a:t>
            </a:r>
            <a:r>
              <a:rPr lang="en-US" sz="3200" dirty="0" smtClean="0">
                <a:solidFill>
                  <a:srgbClr val="FFEB11"/>
                </a:solidFill>
                <a:latin typeface="Arial" pitchFamily="34" charset="0"/>
                <a:sym typeface="Wingdings 3"/>
              </a:rPr>
              <a:t></a:t>
            </a:r>
            <a:r>
              <a:rPr lang="en-US" sz="32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  <a:t> V bb Signal Extraction</a:t>
            </a:r>
            <a:br>
              <a:rPr lang="en-US" sz="3200" dirty="0" smtClean="0">
                <a:solidFill>
                  <a:srgbClr val="FFEB11"/>
                </a:solidFill>
                <a:latin typeface="Arial" pitchFamily="34" charset="0"/>
                <a:sym typeface="Wingdings" pitchFamily="2" charset="2"/>
              </a:rPr>
            </a:b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Example: All Channels, High P</a:t>
            </a:r>
            <a:r>
              <a:rPr lang="en-US" sz="3200" baseline="-20000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T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(V) Bin</a:t>
            </a:r>
            <a:endParaRPr lang="en-US" sz="2800" dirty="0" smtClean="0">
              <a:solidFill>
                <a:schemeClr val="tx1"/>
              </a:solidFill>
              <a:latin typeface="Symbol" pitchFamily="18" charset="2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255" y="102847"/>
            <a:ext cx="836953" cy="83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65761" y="1217843"/>
            <a:ext cx="5066851" cy="423746"/>
          </a:xfrm>
          <a:prstGeom prst="rect">
            <a:avLst/>
          </a:prstGeom>
          <a:solidFill>
            <a:srgbClr val="00002E"/>
          </a:solidFill>
          <a:ln w="22225">
            <a:solidFill>
              <a:srgbClr val="FFE311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it-CH" sz="2200" b="1" dirty="0" smtClean="0">
                <a:solidFill>
                  <a:srgbClr val="FFED08"/>
                </a:solidFill>
              </a:rPr>
              <a:t>M(bb) </a:t>
            </a:r>
            <a:r>
              <a:rPr lang="it-CH" sz="2200" b="1" dirty="0" smtClean="0"/>
              <a:t>Distribution After Selection</a:t>
            </a:r>
            <a:endParaRPr lang="it-CH" sz="2200" b="1" dirty="0">
              <a:solidFill>
                <a:srgbClr val="FFEF08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3892557" y="194679"/>
            <a:ext cx="210463" cy="597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871042" name="Picture 2"/>
          <p:cNvPicPr>
            <a:picLocks noChangeAspect="1" noChangeArrowheads="1"/>
          </p:cNvPicPr>
          <p:nvPr/>
        </p:nvPicPr>
        <p:blipFill>
          <a:blip r:embed="rId4" cstate="print">
            <a:lum bright="-11000" contrast="25000"/>
          </a:blip>
          <a:srcRect/>
          <a:stretch>
            <a:fillRect/>
          </a:stretch>
        </p:blipFill>
        <p:spPr bwMode="auto">
          <a:xfrm>
            <a:off x="360493" y="1639140"/>
            <a:ext cx="5050603" cy="4299079"/>
          </a:xfrm>
          <a:prstGeom prst="rect">
            <a:avLst/>
          </a:prstGeom>
          <a:noFill/>
          <a:ln w="22225">
            <a:solidFill>
              <a:srgbClr val="FFED08"/>
            </a:solidFill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5434406" y="1241151"/>
            <a:ext cx="3989293" cy="673708"/>
          </a:xfrm>
          <a:prstGeom prst="rect">
            <a:avLst/>
          </a:prstGeom>
          <a:solidFill>
            <a:srgbClr val="00002E"/>
          </a:solidFill>
          <a:ln w="22225">
            <a:solidFill>
              <a:srgbClr val="FFE311"/>
            </a:solidFill>
          </a:ln>
        </p:spPr>
        <p:txBody>
          <a:bodyPr wrap="square" rtlCol="0" anchor="ctr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it-CH" sz="2200" b="1" dirty="0" smtClean="0">
                <a:solidFill>
                  <a:srgbClr val="FFED08"/>
                </a:solidFill>
              </a:rPr>
              <a:t>M(bb) </a:t>
            </a:r>
            <a:r>
              <a:rPr lang="it-CH" sz="2200" b="1" dirty="0" smtClean="0"/>
              <a:t>After Background Subtraction </a:t>
            </a:r>
            <a:r>
              <a:rPr lang="it-CH" sz="2200" b="1" dirty="0" smtClean="0">
                <a:solidFill>
                  <a:srgbClr val="FFED08"/>
                </a:solidFill>
              </a:rPr>
              <a:t>(Except VV)</a:t>
            </a:r>
            <a:endParaRPr lang="it-CH" sz="2200" b="1" dirty="0">
              <a:solidFill>
                <a:srgbClr val="FFEF08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 flipV="1">
            <a:off x="1172571" y="1269433"/>
            <a:ext cx="193556" cy="2834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6327282" y="1292745"/>
            <a:ext cx="193556" cy="2834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3"/>
          <p:cNvSpPr>
            <a:spLocks noGrp="1"/>
          </p:cNvSpPr>
          <p:nvPr>
            <p:ph sz="half" idx="4294967295"/>
          </p:nvPr>
        </p:nvSpPr>
        <p:spPr>
          <a:xfrm>
            <a:off x="355002" y="5959728"/>
            <a:ext cx="9100970" cy="720771"/>
          </a:xfrm>
          <a:prstGeom prst="rect">
            <a:avLst/>
          </a:prstGeom>
          <a:solidFill>
            <a:srgbClr val="000054"/>
          </a:solidFill>
          <a:ln w="25400">
            <a:solidFill>
              <a:srgbClr val="FFCC00"/>
            </a:solidFill>
          </a:ln>
        </p:spPr>
        <p:txBody>
          <a:bodyPr lIns="0" tIns="27432" rIns="0"/>
          <a:lstStyle/>
          <a:p>
            <a:pPr marL="347663" lvl="1" indent="-228600" algn="ctr">
              <a:lnSpc>
                <a:spcPct val="88000"/>
              </a:lnSpc>
              <a:spcBef>
                <a:spcPts val="0"/>
              </a:spcBef>
              <a:spcAft>
                <a:spcPts val="400"/>
              </a:spcAft>
              <a:buClr>
                <a:srgbClr val="FFE311"/>
              </a:buClr>
              <a:buSzPct val="88000"/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Consistent with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Diboson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Expectation </a:t>
            </a:r>
            <a:br>
              <a:rPr lang="en-US" b="1" dirty="0" smtClean="0"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rgbClr val="FFEF08"/>
                </a:solidFill>
                <a:latin typeface="Arial" pitchFamily="34" charset="0"/>
                <a:cs typeface="Arial" pitchFamily="34" charset="0"/>
              </a:rPr>
              <a:t>plus a small excess in the Signal Region</a:t>
            </a:r>
            <a:endParaRPr lang="en-US" sz="2800" b="1" baseline="-25000" dirty="0" smtClean="0">
              <a:solidFill>
                <a:srgbClr val="FFEF08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190" y="183727"/>
            <a:ext cx="7797800" cy="679122"/>
          </a:xfrm>
        </p:spPr>
        <p:txBody>
          <a:bodyPr/>
          <a:lstStyle/>
          <a:p>
            <a:pPr algn="ctr">
              <a:lnSpc>
                <a:spcPct val="88000"/>
              </a:lnSpc>
            </a:pPr>
            <a:r>
              <a:rPr lang="it-CH" dirty="0" smtClean="0">
                <a:solidFill>
                  <a:srgbClr val="FFEB11"/>
                </a:solidFill>
              </a:rPr>
              <a:t>VH </a:t>
            </a:r>
            <a:r>
              <a:rPr lang="it-CH" dirty="0" smtClean="0">
                <a:solidFill>
                  <a:srgbClr val="FFEB11"/>
                </a:solidFill>
                <a:sym typeface="Wingdings 3"/>
              </a:rPr>
              <a:t>V</a:t>
            </a:r>
            <a:r>
              <a:rPr lang="it-CH" dirty="0" smtClean="0">
                <a:solidFill>
                  <a:srgbClr val="FFEB11"/>
                </a:solidFill>
              </a:rPr>
              <a:t>bb: Results</a:t>
            </a:r>
            <a:br>
              <a:rPr lang="it-CH" dirty="0" smtClean="0">
                <a:solidFill>
                  <a:srgbClr val="FFEB11"/>
                </a:solidFill>
              </a:rPr>
            </a:br>
            <a:r>
              <a:rPr lang="it-CH" sz="2800" dirty="0" smtClean="0">
                <a:solidFill>
                  <a:schemeClr val="tx1"/>
                </a:solidFill>
              </a:rPr>
              <a:t>Local Significance and signal strength</a:t>
            </a:r>
            <a:endParaRPr lang="it-CH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0289" y="1110851"/>
            <a:ext cx="3024451" cy="5441253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tIns="91440" rIns="0" bIns="91440">
            <a:noAutofit/>
          </a:bodyPr>
          <a:lstStyle/>
          <a:p>
            <a:pPr marL="228600" indent="-169863"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B11"/>
                </a:solidFill>
              </a:rPr>
              <a:t>Observed </a:t>
            </a:r>
            <a:r>
              <a:rPr lang="en-US" dirty="0" smtClean="0">
                <a:solidFill>
                  <a:srgbClr val="FFEF08"/>
                </a:solidFill>
                <a:latin typeface="Symbol" pitchFamily="18" charset="2"/>
              </a:rPr>
              <a:t>s/</a:t>
            </a:r>
            <a:r>
              <a:rPr lang="en-US" dirty="0" err="1" smtClean="0">
                <a:solidFill>
                  <a:srgbClr val="FFEF08"/>
                </a:solidFill>
                <a:latin typeface="Symbol" pitchFamily="18" charset="2"/>
              </a:rPr>
              <a:t>s</a:t>
            </a:r>
            <a:r>
              <a:rPr lang="en-US" baseline="-20000" dirty="0" err="1" smtClean="0">
                <a:solidFill>
                  <a:srgbClr val="FFEF08"/>
                </a:solidFill>
              </a:rPr>
              <a:t>SM</a:t>
            </a:r>
            <a:r>
              <a:rPr lang="en-US" sz="2000" baseline="-20000" dirty="0" smtClean="0">
                <a:solidFill>
                  <a:srgbClr val="FFEF08"/>
                </a:solidFill>
              </a:rPr>
              <a:t> </a:t>
            </a:r>
            <a:r>
              <a:rPr lang="en-US" sz="2000" dirty="0" smtClean="0">
                <a:solidFill>
                  <a:srgbClr val="FFEF08"/>
                </a:solidFill>
              </a:rPr>
              <a:t> limit </a:t>
            </a:r>
            <a:r>
              <a:rPr lang="it-CH" sz="2000" dirty="0" smtClean="0">
                <a:solidFill>
                  <a:srgbClr val="FFEF08"/>
                </a:solidFill>
              </a:rPr>
              <a:t>is 2.5</a:t>
            </a:r>
            <a:r>
              <a:rPr lang="it-CH" sz="2000" dirty="0" smtClean="0">
                <a:solidFill>
                  <a:srgbClr val="FFEB11"/>
                </a:solidFill>
              </a:rPr>
              <a:t> at 125 GeV </a:t>
            </a:r>
          </a:p>
          <a:p>
            <a:pPr marL="398463" lvl="1" indent="-169863"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it-CH" sz="2000" b="1" dirty="0" smtClean="0"/>
              <a:t>Expected Limit with  </a:t>
            </a:r>
            <a:br>
              <a:rPr lang="it-CH" sz="2000" b="1" dirty="0" smtClean="0"/>
            </a:br>
            <a:r>
              <a:rPr lang="it-CH" sz="2000" b="1" dirty="0" smtClean="0"/>
              <a:t>no SM Higgs is 1.2</a:t>
            </a:r>
          </a:p>
          <a:p>
            <a:pPr marL="228600" indent="-169863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B11"/>
                </a:solidFill>
              </a:rPr>
              <a:t>Observed local significance is </a:t>
            </a:r>
            <a:r>
              <a:rPr lang="it-CH" sz="2400" dirty="0" smtClean="0">
                <a:solidFill>
                  <a:srgbClr val="7DFFFF"/>
                </a:solidFill>
              </a:rPr>
              <a:t>2.2</a:t>
            </a:r>
            <a:r>
              <a:rPr lang="it-CH" dirty="0" smtClean="0">
                <a:solidFill>
                  <a:srgbClr val="7DFFFF"/>
                </a:solidFill>
                <a:latin typeface="Symbol" pitchFamily="18" charset="2"/>
              </a:rPr>
              <a:t>s</a:t>
            </a:r>
            <a:endParaRPr lang="it-CH" sz="2000" dirty="0" smtClean="0">
              <a:solidFill>
                <a:srgbClr val="7DFFFF"/>
              </a:solidFill>
              <a:latin typeface="Symbol" pitchFamily="18" charset="2"/>
            </a:endParaRPr>
          </a:p>
          <a:p>
            <a:pPr marL="398463" lvl="2" indent="-169863"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it-CH" sz="2000" b="1" dirty="0" smtClean="0"/>
              <a:t>Expected Limit is </a:t>
            </a:r>
            <a:r>
              <a:rPr lang="it-CH" sz="2000" b="1" dirty="0" smtClean="0">
                <a:solidFill>
                  <a:srgbClr val="FFE211"/>
                </a:solidFill>
              </a:rPr>
              <a:t>2.1</a:t>
            </a:r>
            <a:r>
              <a:rPr lang="it-CH" sz="2000" b="1" dirty="0" smtClean="0">
                <a:solidFill>
                  <a:srgbClr val="FFE211"/>
                </a:solidFill>
                <a:latin typeface="Symbol" pitchFamily="18" charset="2"/>
              </a:rPr>
              <a:t>s</a:t>
            </a:r>
            <a:r>
              <a:rPr lang="it-CH" sz="2000" b="1" dirty="0" smtClean="0"/>
              <a:t> with </a:t>
            </a:r>
            <a:r>
              <a:rPr lang="it-CH" sz="2000" b="1" dirty="0" smtClean="0">
                <a:solidFill>
                  <a:srgbClr val="FFE606"/>
                </a:solidFill>
              </a:rPr>
              <a:t>presence </a:t>
            </a:r>
            <a:br>
              <a:rPr lang="it-CH" sz="2000" b="1" dirty="0" smtClean="0">
                <a:solidFill>
                  <a:srgbClr val="FFE606"/>
                </a:solidFill>
              </a:rPr>
            </a:br>
            <a:r>
              <a:rPr lang="it-CH" sz="2000" b="1" dirty="0" smtClean="0">
                <a:solidFill>
                  <a:srgbClr val="FFE606"/>
                </a:solidFill>
              </a:rPr>
              <a:t>of SM  H at 125 GeV</a:t>
            </a:r>
            <a:r>
              <a:rPr lang="it-CH" sz="2000" b="1" dirty="0" smtClean="0"/>
              <a:t> </a:t>
            </a:r>
          </a:p>
          <a:p>
            <a:pPr marL="398463" lvl="2" indent="-169863"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it-CH" sz="2000" b="1" dirty="0" smtClean="0"/>
              <a:t>Compatible with SM </a:t>
            </a:r>
          </a:p>
          <a:p>
            <a:pPr marL="228600" indent="-169863"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B11"/>
                </a:solidFill>
              </a:rPr>
              <a:t>Combined best fit </a:t>
            </a:r>
            <a:br>
              <a:rPr lang="it-CH" sz="2000" dirty="0" smtClean="0">
                <a:solidFill>
                  <a:srgbClr val="FFEB11"/>
                </a:solidFill>
              </a:rPr>
            </a:br>
            <a:r>
              <a:rPr lang="it-CH" sz="2000" dirty="0" smtClean="0">
                <a:solidFill>
                  <a:srgbClr val="FFEB11"/>
                </a:solidFill>
              </a:rPr>
              <a:t>signal strength </a:t>
            </a:r>
            <a:r>
              <a:rPr lang="en-US" sz="2000" dirty="0" smtClean="0">
                <a:solidFill>
                  <a:srgbClr val="FFFFFF"/>
                </a:solidFill>
                <a:latin typeface="Symbol" pitchFamily="18" charset="2"/>
              </a:rPr>
              <a:t>s/</a:t>
            </a:r>
            <a:r>
              <a:rPr lang="en-US" sz="2000" dirty="0" err="1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en-US" sz="2000" baseline="-20000" dirty="0" err="1" smtClean="0">
                <a:solidFill>
                  <a:srgbClr val="FFFFFF"/>
                </a:solidFill>
              </a:rPr>
              <a:t>SM</a:t>
            </a:r>
            <a:r>
              <a:rPr lang="en-US" sz="2000" baseline="-20000" dirty="0" smtClean="0">
                <a:solidFill>
                  <a:srgbClr val="FFFFFF"/>
                </a:solidFill>
              </a:rPr>
              <a:t>  </a:t>
            </a:r>
            <a:r>
              <a:rPr lang="it-CH" sz="2000" dirty="0" smtClean="0">
                <a:solidFill>
                  <a:srgbClr val="FFEB11"/>
                </a:solidFill>
              </a:rPr>
              <a:t>is</a:t>
            </a:r>
            <a:r>
              <a:rPr lang="en-US" sz="2800" b="1" dirty="0" smtClean="0">
                <a:solidFill>
                  <a:srgbClr val="81FFF9"/>
                </a:solidFill>
                <a:latin typeface="Symbol" pitchFamily="18" charset="2"/>
                <a:sym typeface="Baghdad" charset="0"/>
              </a:rPr>
              <a:t>   </a:t>
            </a:r>
            <a:r>
              <a:rPr lang="en-US" sz="2800" b="1" dirty="0" smtClean="0">
                <a:solidFill>
                  <a:srgbClr val="7DFFFF"/>
                </a:solidFill>
                <a:latin typeface="Symbol" pitchFamily="18" charset="2"/>
                <a:sym typeface="Baghdad" charset="0"/>
              </a:rPr>
              <a:t>m </a:t>
            </a:r>
            <a:r>
              <a:rPr lang="en-US" sz="2100" b="1" dirty="0" smtClean="0">
                <a:solidFill>
                  <a:srgbClr val="7DFFFF"/>
                </a:solidFill>
                <a:sym typeface="Baghdad" charset="0"/>
              </a:rPr>
              <a:t>= </a:t>
            </a:r>
            <a:r>
              <a:rPr lang="en-US" sz="2400" dirty="0" smtClean="0">
                <a:solidFill>
                  <a:srgbClr val="7DFFFF"/>
                </a:solidFill>
                <a:sym typeface="Baghdad" charset="0"/>
              </a:rPr>
              <a:t>1.3</a:t>
            </a:r>
            <a:endParaRPr lang="en-US" b="1" dirty="0">
              <a:solidFill>
                <a:srgbClr val="7DFFFF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76641" y="6534684"/>
            <a:ext cx="363794" cy="250927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z="1050" smtClean="0">
                <a:solidFill>
                  <a:srgbClr val="FFFFFF"/>
                </a:solidFill>
              </a:rPr>
              <a:pPr/>
              <a:t>53</a:t>
            </a:fld>
            <a:endParaRPr lang="en-US" sz="1050" dirty="0">
              <a:solidFill>
                <a:srgbClr val="FFFFFF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113" y="103394"/>
            <a:ext cx="760754" cy="76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4"/>
          <p:cNvSpPr>
            <a:spLocks/>
          </p:cNvSpPr>
          <p:nvPr/>
        </p:nvSpPr>
        <p:spPr bwMode="auto">
          <a:xfrm>
            <a:off x="3567223" y="1084660"/>
            <a:ext cx="3164083" cy="825719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sz="18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Best Fit </a:t>
            </a:r>
            <a:r>
              <a:rPr lang="en-US" sz="2000" b="1" dirty="0" smtClean="0">
                <a:solidFill>
                  <a:srgbClr val="FFFFFF"/>
                </a:solidFill>
                <a:latin typeface="Symbol" pitchFamily="18" charset="2"/>
              </a:rPr>
              <a:t>s/</a:t>
            </a:r>
            <a:r>
              <a:rPr lang="en-US" sz="2000" b="1" dirty="0" err="1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en-US" sz="2000" b="1" baseline="-20000" dirty="0" err="1" smtClean="0">
                <a:solidFill>
                  <a:srgbClr val="FFFFFF"/>
                </a:solidFill>
              </a:rPr>
              <a:t>SM</a:t>
            </a:r>
            <a:endParaRPr lang="en-US" sz="1800" b="1" dirty="0" smtClean="0">
              <a:solidFill>
                <a:srgbClr val="FFFFFF"/>
              </a:solidFill>
              <a:sym typeface="Symbol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sz="1700" b="1" dirty="0" smtClean="0">
                <a:solidFill>
                  <a:srgbClr val="FFEF08"/>
                </a:solidFill>
                <a:sym typeface="Symbol"/>
              </a:rPr>
              <a:t>Channels are compatible </a:t>
            </a:r>
            <a:br>
              <a:rPr lang="en-US" sz="1700" b="1" dirty="0" smtClean="0">
                <a:solidFill>
                  <a:srgbClr val="FFEF08"/>
                </a:solidFill>
                <a:sym typeface="Symbol"/>
              </a:rPr>
            </a:br>
            <a:r>
              <a:rPr lang="en-US" sz="1700" b="1" dirty="0" smtClean="0">
                <a:solidFill>
                  <a:srgbClr val="FFEF08"/>
                </a:solidFill>
                <a:sym typeface="Symbol"/>
              </a:rPr>
              <a:t>within errors </a:t>
            </a:r>
            <a:r>
              <a:rPr lang="en-US" sz="1700" b="1" dirty="0" smtClean="0">
                <a:solidFill>
                  <a:srgbClr val="FFFFFF"/>
                </a:solidFill>
                <a:sym typeface="Symbol"/>
              </a:rPr>
              <a:t>(M</a:t>
            </a:r>
            <a:r>
              <a:rPr lang="en-US" sz="1800" b="1" baseline="-25000" dirty="0" smtClean="0">
                <a:solidFill>
                  <a:srgbClr val="FFFFFF"/>
                </a:solidFill>
                <a:sym typeface="Symbol"/>
              </a:rPr>
              <a:t>H</a:t>
            </a:r>
            <a:r>
              <a:rPr lang="en-US" sz="1700" b="1" dirty="0" smtClean="0">
                <a:solidFill>
                  <a:srgbClr val="FFFFFF"/>
                </a:solidFill>
                <a:sym typeface="Symbol"/>
              </a:rPr>
              <a:t> = 125 </a:t>
            </a:r>
            <a:r>
              <a:rPr lang="en-US" sz="1700" b="1" dirty="0" err="1" smtClean="0">
                <a:solidFill>
                  <a:srgbClr val="FFFFFF"/>
                </a:solidFill>
                <a:sym typeface="Symbol"/>
              </a:rPr>
              <a:t>GeV</a:t>
            </a:r>
            <a:r>
              <a:rPr lang="en-US" sz="1700" b="1" dirty="0" smtClean="0">
                <a:solidFill>
                  <a:srgbClr val="FFFFFF"/>
                </a:solidFill>
                <a:sym typeface="Symbol"/>
              </a:rPr>
              <a:t>)</a:t>
            </a:r>
            <a:endParaRPr lang="en-US" sz="1700" b="1" dirty="0">
              <a:solidFill>
                <a:srgbClr val="FFE311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18" name="Rectangle 4"/>
          <p:cNvSpPr>
            <a:spLocks/>
          </p:cNvSpPr>
          <p:nvPr/>
        </p:nvSpPr>
        <p:spPr bwMode="auto">
          <a:xfrm>
            <a:off x="517917" y="4051004"/>
            <a:ext cx="3043990" cy="364987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Local p-values Vs. M</a:t>
            </a:r>
            <a:r>
              <a:rPr lang="en-US" sz="2000" b="1" baseline="-22000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H</a:t>
            </a:r>
            <a:endParaRPr lang="en-US" sz="2000" b="1" baseline="-22000" dirty="0">
              <a:solidFill>
                <a:srgbClr val="FFE311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4155599" y="103393"/>
            <a:ext cx="228599" cy="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764546" name="Picture 2"/>
          <p:cNvPicPr>
            <a:picLocks noChangeAspect="1" noChangeArrowheads="1"/>
          </p:cNvPicPr>
          <p:nvPr/>
        </p:nvPicPr>
        <p:blipFill>
          <a:blip r:embed="rId3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531628" y="1446028"/>
            <a:ext cx="3056860" cy="2599660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764547" name="Picture 3"/>
          <p:cNvPicPr>
            <a:picLocks noChangeAspect="1" noChangeArrowheads="1"/>
          </p:cNvPicPr>
          <p:nvPr/>
        </p:nvPicPr>
        <p:blipFill>
          <a:blip r:embed="rId4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505049" y="4428461"/>
            <a:ext cx="3062175" cy="2115878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6764548" name="Picture 4"/>
          <p:cNvPicPr>
            <a:picLocks noChangeAspect="1" noChangeArrowheads="1"/>
          </p:cNvPicPr>
          <p:nvPr/>
        </p:nvPicPr>
        <p:blipFill>
          <a:blip r:embed="rId5" cstate="print">
            <a:lum bright="-11000" contrast="24000"/>
          </a:blip>
          <a:srcRect r="2017"/>
          <a:stretch>
            <a:fillRect/>
          </a:stretch>
        </p:blipFill>
        <p:spPr bwMode="auto">
          <a:xfrm>
            <a:off x="3583169" y="1937558"/>
            <a:ext cx="3126103" cy="4601389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16" name="Rectangle 4"/>
          <p:cNvSpPr>
            <a:spLocks/>
          </p:cNvSpPr>
          <p:nvPr/>
        </p:nvSpPr>
        <p:spPr bwMode="auto">
          <a:xfrm>
            <a:off x="499729" y="1079594"/>
            <a:ext cx="3055063" cy="361118"/>
          </a:xfrm>
          <a:prstGeom prst="rect">
            <a:avLst/>
          </a:prstGeom>
          <a:solidFill>
            <a:srgbClr val="00003E"/>
          </a:solidFill>
          <a:ln w="2540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95% CL Limits on </a:t>
            </a:r>
            <a:r>
              <a:rPr lang="en-US" sz="2000" b="1" dirty="0" smtClean="0">
                <a:solidFill>
                  <a:srgbClr val="FFFFFF"/>
                </a:solidFill>
                <a:latin typeface="Symbol" pitchFamily="18" charset="2"/>
              </a:rPr>
              <a:t>s/</a:t>
            </a:r>
            <a:r>
              <a:rPr lang="en-US" sz="2000" b="1" dirty="0" err="1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en-US" sz="2000" b="1" baseline="-20000" dirty="0" err="1" smtClean="0">
                <a:solidFill>
                  <a:srgbClr val="FFFFFF"/>
                </a:solidFill>
              </a:rPr>
              <a:t>SM</a:t>
            </a:r>
            <a:r>
              <a:rPr lang="en-US" sz="2000" b="1" dirty="0" smtClean="0">
                <a:solidFill>
                  <a:srgbClr val="FFFFFF"/>
                </a:solidFill>
                <a:sym typeface="Symbol"/>
              </a:rPr>
              <a:t> </a:t>
            </a:r>
            <a:endParaRPr lang="en-US" sz="2000" b="1" dirty="0">
              <a:solidFill>
                <a:srgbClr val="FFE311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685260" y="2599659"/>
            <a:ext cx="143540" cy="510364"/>
          </a:xfrm>
          <a:prstGeom prst="straightConnector1">
            <a:avLst/>
          </a:prstGeom>
          <a:solidFill>
            <a:srgbClr val="000054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4"/>
          <p:cNvSpPr>
            <a:spLocks/>
          </p:cNvSpPr>
          <p:nvPr/>
        </p:nvSpPr>
        <p:spPr bwMode="auto">
          <a:xfrm>
            <a:off x="923261" y="2082348"/>
            <a:ext cx="1166037" cy="517312"/>
          </a:xfrm>
          <a:prstGeom prst="rect">
            <a:avLst/>
          </a:prstGeom>
          <a:solidFill>
            <a:srgbClr val="00003E"/>
          </a:solidFill>
          <a:ln w="19050">
            <a:solidFill>
              <a:srgbClr val="FFCC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en-US" sz="14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With H(125) Injected</a:t>
            </a:r>
            <a:endParaRPr lang="en-US" sz="1400" b="1" dirty="0">
              <a:solidFill>
                <a:srgbClr val="FFE311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363627" y="5490817"/>
            <a:ext cx="585885" cy="646331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  <a:t>+0.7</a:t>
            </a:r>
            <a:b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</a:br>
            <a: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  <a:t>- 0.6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813111" y="164900"/>
            <a:ext cx="631642" cy="400110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HCP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94168" y="3381048"/>
            <a:ext cx="1461925" cy="369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2060"/>
                </a:solidFill>
                <a:cs typeface="Candara"/>
                <a:sym typeface="Candara" charset="0"/>
              </a:rPr>
              <a:t>Z(</a:t>
            </a:r>
            <a:r>
              <a:rPr lang="en-US" sz="1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Candara" charset="0"/>
              </a:rPr>
              <a:t>ll</a:t>
            </a:r>
            <a:r>
              <a:rPr lang="en-US" sz="1800" b="1" dirty="0" smtClean="0">
                <a:solidFill>
                  <a:srgbClr val="002060"/>
                </a:solidFill>
                <a:cs typeface="Candara"/>
                <a:sym typeface="Candara" charset="0"/>
              </a:rPr>
              <a:t>)+H(bb) 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638989" y="4307995"/>
            <a:ext cx="1461925" cy="369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2060"/>
                </a:solidFill>
                <a:cs typeface="Candara"/>
                <a:sym typeface="Candara" charset="0"/>
              </a:rPr>
              <a:t>Z(</a:t>
            </a:r>
            <a:r>
              <a:rPr lang="en-US" sz="1800" b="1" i="1" dirty="0" err="1" smtClean="0">
                <a:solidFill>
                  <a:srgbClr val="002060"/>
                </a:solidFill>
                <a:latin typeface="Symbol" pitchFamily="18" charset="2"/>
                <a:cs typeface="Times New Roman" pitchFamily="18" charset="0"/>
                <a:sym typeface="Candara" charset="0"/>
              </a:rPr>
              <a:t>nn</a:t>
            </a:r>
            <a:r>
              <a:rPr lang="en-US" sz="1800" b="1" dirty="0" smtClean="0">
                <a:solidFill>
                  <a:srgbClr val="002060"/>
                </a:solidFill>
                <a:cs typeface="Candara"/>
                <a:sym typeface="Candara" charset="0"/>
              </a:rPr>
              <a:t>)+H(bb) 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46841" y="5288734"/>
            <a:ext cx="1484557" cy="369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2060"/>
                </a:solidFill>
                <a:cs typeface="Candara"/>
                <a:sym typeface="Candara" charset="0"/>
              </a:rPr>
              <a:t>W(</a:t>
            </a:r>
            <a:r>
              <a:rPr lang="en-US" sz="1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Candara" charset="0"/>
              </a:rPr>
              <a:t>l</a:t>
            </a:r>
            <a:r>
              <a:rPr lang="en-US" sz="1800" b="1" i="1" dirty="0" err="1" smtClean="0">
                <a:solidFill>
                  <a:srgbClr val="002060"/>
                </a:solidFill>
                <a:latin typeface="Symbol" pitchFamily="18" charset="2"/>
                <a:cs typeface="Times New Roman" pitchFamily="18" charset="0"/>
                <a:sym typeface="Candara" charset="0"/>
              </a:rPr>
              <a:t>n</a:t>
            </a:r>
            <a:r>
              <a:rPr lang="en-US" sz="1800" b="1" dirty="0" smtClean="0">
                <a:solidFill>
                  <a:srgbClr val="002060"/>
                </a:solidFill>
                <a:cs typeface="Candara"/>
                <a:sym typeface="Candara" charset="0"/>
              </a:rPr>
              <a:t>)+H(bb) </a:t>
            </a:r>
            <a:endParaRPr lang="en-US" sz="1800" b="1" dirty="0">
              <a:solidFill>
                <a:srgbClr val="00206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4658061" y="3453208"/>
            <a:ext cx="204395" cy="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flipV="1">
            <a:off x="4778189" y="4367605"/>
            <a:ext cx="181087" cy="1796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4102250" y="4399878"/>
            <a:ext cx="157779" cy="3589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4788945" y="5348404"/>
            <a:ext cx="204395" cy="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569" y="303660"/>
            <a:ext cx="8160091" cy="9144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FFE311"/>
                </a:solidFill>
              </a:rPr>
              <a:t>Observation of a New Boson Near 125.8 </a:t>
            </a:r>
            <a:r>
              <a:rPr lang="en-US" sz="2800" dirty="0" err="1" smtClean="0">
                <a:solidFill>
                  <a:srgbClr val="FFE311"/>
                </a:solidFill>
              </a:rPr>
              <a:t>GeV</a:t>
            </a:r>
            <a:r>
              <a:rPr lang="en-US" sz="2800" dirty="0" smtClean="0">
                <a:solidFill>
                  <a:srgbClr val="FFE311"/>
                </a:solidFill>
              </a:rPr>
              <a:t> </a:t>
            </a:r>
            <a:r>
              <a:rPr lang="en-US" sz="2400" dirty="0" smtClean="0">
                <a:solidFill>
                  <a:srgbClr val="FFE311"/>
                </a:solidFill>
              </a:rPr>
              <a:t/>
            </a:r>
            <a:br>
              <a:rPr lang="en-US" sz="2400" dirty="0" smtClean="0">
                <a:solidFill>
                  <a:srgbClr val="FFE31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p-values and Significance by Channel </a:t>
            </a:r>
            <a:endParaRPr lang="en-US" sz="2600" baseline="-25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>
          <a:xfrm>
            <a:off x="9262076" y="6423617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fld id="{67CFF582-18F9-4FBC-B2DF-FBD4F0781B4B}" type="slidenum">
              <a:rPr lang="en-US" sz="1400" smtClean="0">
                <a:solidFill>
                  <a:srgbClr val="FFFFFF"/>
                </a:solidFill>
              </a:rPr>
              <a:pPr>
                <a:defRPr/>
              </a:pPr>
              <a:t>54</a:t>
            </a:fld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870" y="426654"/>
            <a:ext cx="624610" cy="62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971532" y="1254761"/>
            <a:ext cx="4600836" cy="2248603"/>
          </a:xfrm>
          <a:prstGeom prst="rect">
            <a:avLst/>
          </a:prstGeom>
          <a:solidFill>
            <a:srgbClr val="00002A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9144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88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FFFFFF"/>
                </a:solidFill>
              </a:rPr>
              <a:t>   </a:t>
            </a:r>
            <a:r>
              <a:rPr lang="en-US" b="1" dirty="0" smtClean="0"/>
              <a:t>Excess at ~125.8 </a:t>
            </a:r>
            <a:r>
              <a:rPr lang="en-US" b="1" dirty="0" err="1" smtClean="0"/>
              <a:t>GeV</a:t>
            </a:r>
            <a:r>
              <a:rPr lang="en-US" b="1" dirty="0" smtClean="0"/>
              <a:t>: </a:t>
            </a:r>
            <a:br>
              <a:rPr lang="en-US" b="1" dirty="0" smtClean="0"/>
            </a:br>
            <a:r>
              <a:rPr lang="en-US" sz="2000" b="1" dirty="0" smtClean="0">
                <a:solidFill>
                  <a:srgbClr val="FFFFFF"/>
                </a:solidFill>
              </a:rPr>
              <a:t>   </a:t>
            </a:r>
            <a:r>
              <a:rPr lang="en-US" sz="2000" b="1" dirty="0" smtClean="0">
                <a:solidFill>
                  <a:srgbClr val="FFDE00"/>
                </a:solidFill>
              </a:rPr>
              <a:t>Combined Significance </a:t>
            </a:r>
            <a:r>
              <a:rPr lang="en-US" sz="2800" b="1" dirty="0" smtClean="0">
                <a:solidFill>
                  <a:srgbClr val="0DE3CF"/>
                </a:solidFill>
              </a:rPr>
              <a:t>6.9 </a:t>
            </a:r>
            <a:r>
              <a:rPr lang="en-US" sz="3200" b="1" dirty="0" smtClean="0">
                <a:solidFill>
                  <a:srgbClr val="0DE3CF"/>
                </a:solidFill>
              </a:rPr>
              <a:t>σ</a:t>
            </a:r>
            <a:endParaRPr lang="en-US" sz="2000" b="1" u="sng" dirty="0" smtClean="0">
              <a:solidFill>
                <a:srgbClr val="FF6699"/>
              </a:solidFill>
            </a:endParaRPr>
          </a:p>
          <a:p>
            <a:pPr marL="174625" indent="-174625" algn="l" eaLnBrk="0" hangingPunct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kern="0" dirty="0" smtClean="0">
                <a:solidFill>
                  <a:srgbClr val="FFFFFF"/>
                </a:solidFill>
                <a:latin typeface="Arial"/>
              </a:rPr>
              <a:t>   </a:t>
            </a:r>
            <a:r>
              <a:rPr lang="en-US" sz="2100" b="1" kern="0" dirty="0" smtClean="0">
                <a:solidFill>
                  <a:srgbClr val="FFFFFF"/>
                </a:solidFill>
                <a:latin typeface="Arial"/>
              </a:rPr>
              <a:t>High sensitivity, high mass  </a:t>
            </a:r>
            <a:br>
              <a:rPr lang="en-US" sz="2100" b="1" kern="0" dirty="0" smtClean="0">
                <a:solidFill>
                  <a:srgbClr val="FFFFFF"/>
                </a:solidFill>
                <a:latin typeface="Arial"/>
              </a:rPr>
            </a:br>
            <a:r>
              <a:rPr lang="en-US" sz="2100" b="1" kern="0" dirty="0" smtClean="0">
                <a:solidFill>
                  <a:srgbClr val="FFFFFF"/>
                </a:solidFill>
                <a:latin typeface="Arial"/>
              </a:rPr>
              <a:t> resolution channels: </a:t>
            </a:r>
            <a:r>
              <a:rPr lang="en-US" b="1" kern="0" dirty="0" err="1" smtClean="0">
                <a:solidFill>
                  <a:srgbClr val="9BE7FF"/>
                </a:solidFill>
                <a:latin typeface="Symbol" pitchFamily="18" charset="2"/>
              </a:rPr>
              <a:t>gg</a:t>
            </a:r>
            <a:r>
              <a:rPr lang="en-US" sz="2100" b="1" kern="0" dirty="0" smtClean="0">
                <a:solidFill>
                  <a:srgbClr val="00CC00"/>
                </a:solidFill>
                <a:latin typeface="Symbol" pitchFamily="18" charset="2"/>
              </a:rPr>
              <a:t> </a:t>
            </a:r>
            <a:r>
              <a:rPr lang="en-US" sz="2100" b="1" kern="0" dirty="0" smtClean="0">
                <a:solidFill>
                  <a:srgbClr val="9BE7FF"/>
                </a:solidFill>
                <a:latin typeface="Arial"/>
              </a:rPr>
              <a:t>+</a:t>
            </a:r>
            <a:r>
              <a:rPr lang="en-US" sz="2100" b="1" kern="0" dirty="0" smtClean="0">
                <a:solidFill>
                  <a:srgbClr val="FFFF99"/>
                </a:solidFill>
                <a:latin typeface="Arial"/>
              </a:rPr>
              <a:t> </a:t>
            </a:r>
            <a:r>
              <a:rPr lang="en-US" sz="2100" b="1" kern="0" dirty="0" smtClean="0">
                <a:solidFill>
                  <a:srgbClr val="97E4FF"/>
                </a:solidFill>
                <a:latin typeface="Arial"/>
              </a:rPr>
              <a:t>4l</a:t>
            </a:r>
            <a:r>
              <a:rPr lang="en-US" sz="2100" b="1" kern="0" dirty="0" smtClean="0">
                <a:solidFill>
                  <a:srgbClr val="FFFF99"/>
                </a:solidFill>
                <a:latin typeface="Arial"/>
              </a:rPr>
              <a:t> </a:t>
            </a:r>
          </a:p>
          <a:p>
            <a:pPr marL="742950" lvl="1" indent="-285750" algn="l" eaLnBrk="0" hangingPunct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b="1" kern="0" dirty="0" smtClean="0">
                <a:solidFill>
                  <a:srgbClr val="FFDE00"/>
                </a:solidFill>
                <a:latin typeface="Arial"/>
              </a:rPr>
              <a:t>ZZ </a:t>
            </a:r>
            <a:r>
              <a:rPr lang="en-US" b="1" kern="0" dirty="0" smtClean="0">
                <a:solidFill>
                  <a:srgbClr val="FFDE00"/>
                </a:solidFill>
                <a:latin typeface="Arial"/>
                <a:sym typeface="Wingdings 3"/>
              </a:rPr>
              <a:t> </a:t>
            </a:r>
            <a:r>
              <a:rPr lang="en-US" b="1" kern="0" dirty="0" smtClean="0">
                <a:solidFill>
                  <a:srgbClr val="FFDE00"/>
                </a:solidFill>
                <a:latin typeface="Arial"/>
              </a:rPr>
              <a:t>4l:   </a:t>
            </a:r>
            <a:r>
              <a:rPr lang="en-US" b="1" kern="0" dirty="0" smtClean="0">
                <a:solidFill>
                  <a:srgbClr val="0DE3CF"/>
                </a:solidFill>
                <a:latin typeface="Arial"/>
              </a:rPr>
              <a:t>4.4 σ Excess</a:t>
            </a:r>
          </a:p>
          <a:p>
            <a:pPr marL="742950" lvl="1" indent="-285750" algn="l" eaLnBrk="0" hangingPunct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b="1" kern="0" dirty="0" err="1" smtClean="0">
                <a:solidFill>
                  <a:srgbClr val="FFDE00"/>
                </a:solidFill>
                <a:latin typeface="Symbol" pitchFamily="18" charset="2"/>
              </a:rPr>
              <a:t>gg</a:t>
            </a:r>
            <a:r>
              <a:rPr lang="en-US" b="1" kern="0" dirty="0" smtClean="0">
                <a:solidFill>
                  <a:srgbClr val="FFDE00"/>
                </a:solidFill>
                <a:latin typeface="Symbol" pitchFamily="18" charset="2"/>
              </a:rPr>
              <a:t> </a:t>
            </a:r>
            <a:r>
              <a:rPr lang="en-US" b="1" kern="0" dirty="0" smtClean="0">
                <a:solidFill>
                  <a:srgbClr val="FFDE00"/>
                </a:solidFill>
                <a:latin typeface="Arial"/>
              </a:rPr>
              <a:t>             </a:t>
            </a:r>
            <a:r>
              <a:rPr lang="en-US" b="1" kern="0" dirty="0" smtClean="0">
                <a:solidFill>
                  <a:srgbClr val="0DE3CF"/>
                </a:solidFill>
                <a:latin typeface="Arial"/>
              </a:rPr>
              <a:t>4.0 σ Excess</a:t>
            </a:r>
          </a:p>
        </p:txBody>
      </p:sp>
      <p:sp>
        <p:nvSpPr>
          <p:cNvPr id="17" name="Slide Number Placeholder 2"/>
          <p:cNvSpPr txBox="1">
            <a:spLocks/>
          </p:cNvSpPr>
          <p:nvPr/>
        </p:nvSpPr>
        <p:spPr>
          <a:xfrm>
            <a:off x="9245600" y="6242387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endParaRPr lang="en-US" sz="1400" dirty="0">
              <a:solidFill>
                <a:srgbClr val="000000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5004551" y="3910987"/>
          <a:ext cx="4579373" cy="2802232"/>
        </p:xfrm>
        <a:graphic>
          <a:graphicData uri="http://schemas.openxmlformats.org/drawingml/2006/table">
            <a:tbl>
              <a:tblPr firstRow="1" bandRow="1"/>
              <a:tblGrid>
                <a:gridCol w="1976283"/>
                <a:gridCol w="1253612"/>
                <a:gridCol w="1349478"/>
              </a:tblGrid>
              <a:tr h="40509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>
                        <a:lnSpc>
                          <a:spcPct val="86000"/>
                        </a:lnSpc>
                      </a:pPr>
                      <a:r>
                        <a:rPr lang="it-CH" sz="2000" b="1" dirty="0" smtClean="0">
                          <a:solidFill>
                            <a:schemeClr val="bg1"/>
                          </a:solidFill>
                        </a:rPr>
                        <a:t>H→ZZ</a:t>
                      </a:r>
                      <a:endParaRPr lang="it-CH" sz="2000" b="1" dirty="0">
                        <a:solidFill>
                          <a:schemeClr val="bg1"/>
                        </a:solidFill>
                        <a:latin typeface="Symbol" pitchFamily="18" charset="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7E4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>
                        <a:lnSpc>
                          <a:spcPct val="86000"/>
                        </a:lnSpc>
                      </a:pPr>
                      <a:r>
                        <a:rPr lang="it-CH" sz="2200" b="1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5.0</a:t>
                      </a:r>
                      <a:endParaRPr lang="it-CH" sz="22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7E4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>
                        <a:lnSpc>
                          <a:spcPct val="86000"/>
                        </a:lnSpc>
                      </a:pPr>
                      <a:r>
                        <a:rPr lang="it-CH" sz="2200" b="1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4.4</a:t>
                      </a:r>
                      <a:endParaRPr lang="it-CH" sz="22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7E4FF"/>
                    </a:solidFill>
                  </a:tcPr>
                </a:tc>
              </a:tr>
              <a:tr h="43306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>
                        <a:lnSpc>
                          <a:spcPct val="86000"/>
                        </a:lnSpc>
                      </a:pPr>
                      <a:r>
                        <a:rPr lang="it-CH" sz="2000" b="1" dirty="0" smtClean="0">
                          <a:solidFill>
                            <a:schemeClr val="bg1"/>
                          </a:solidFill>
                        </a:rPr>
                        <a:t>H→</a:t>
                      </a:r>
                      <a:r>
                        <a:rPr lang="it-CH" sz="2400" b="1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gg</a:t>
                      </a:r>
                      <a:endParaRPr lang="it-CH" sz="2400" b="1" dirty="0">
                        <a:solidFill>
                          <a:schemeClr val="bg1"/>
                        </a:solidFill>
                        <a:latin typeface="Symbol" pitchFamily="18" charset="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7E4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>
                        <a:lnSpc>
                          <a:spcPct val="86000"/>
                        </a:lnSpc>
                      </a:pPr>
                      <a:r>
                        <a:rPr lang="it-CH" sz="2200" b="1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2.8</a:t>
                      </a:r>
                      <a:endParaRPr lang="it-CH" sz="22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7E4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>
                        <a:lnSpc>
                          <a:spcPct val="86000"/>
                        </a:lnSpc>
                      </a:pPr>
                      <a:r>
                        <a:rPr lang="it-CH" sz="2200" b="1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4.0</a:t>
                      </a:r>
                      <a:endParaRPr lang="it-CH" sz="22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7E4FF"/>
                    </a:solidFill>
                  </a:tcPr>
                </a:tc>
              </a:tr>
              <a:tr h="40509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>
                        <a:lnSpc>
                          <a:spcPct val="86000"/>
                        </a:lnSpc>
                      </a:pPr>
                      <a:r>
                        <a:rPr lang="it-CH" sz="2000" b="1" dirty="0" smtClean="0">
                          <a:solidFill>
                            <a:schemeClr val="bg1"/>
                          </a:solidFill>
                        </a:rPr>
                        <a:t>H→ WW</a:t>
                      </a:r>
                      <a:endParaRPr lang="it-CH" sz="20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>
                        <a:lnSpc>
                          <a:spcPct val="86000"/>
                        </a:lnSpc>
                      </a:pPr>
                      <a:r>
                        <a:rPr lang="it-CH" sz="22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4.3</a:t>
                      </a:r>
                      <a:endParaRPr lang="it-CH" sz="22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>
                        <a:lnSpc>
                          <a:spcPct val="86000"/>
                        </a:lnSpc>
                      </a:pPr>
                      <a:r>
                        <a:rPr lang="it-CH" sz="2200" b="1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3.0</a:t>
                      </a:r>
                      <a:endParaRPr lang="it-CH" sz="22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43306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>
                        <a:lnSpc>
                          <a:spcPct val="86000"/>
                        </a:lnSpc>
                      </a:pPr>
                      <a:r>
                        <a:rPr lang="it-CH" sz="2000" b="1" dirty="0" smtClean="0">
                          <a:solidFill>
                            <a:schemeClr val="bg1"/>
                          </a:solidFill>
                        </a:rPr>
                        <a:t>H→ bb</a:t>
                      </a:r>
                      <a:endParaRPr lang="it-CH" sz="20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7E4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algn="ctr">
                        <a:lnSpc>
                          <a:spcPct val="86000"/>
                        </a:lnSpc>
                      </a:pPr>
                      <a:r>
                        <a:rPr lang="it-CH" sz="2200" b="1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2.2</a:t>
                      </a:r>
                      <a:endParaRPr lang="it-CH" sz="22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7E4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8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400" b="1" dirty="0" smtClean="0">
                          <a:solidFill>
                            <a:srgbClr val="0000CC"/>
                          </a:solidFill>
                          <a:latin typeface="Hypatia Sans Pro" pitchFamily="34" charset="0"/>
                        </a:rPr>
                        <a:t>1.8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7E4FF"/>
                    </a:solidFill>
                  </a:tcPr>
                </a:tc>
              </a:tr>
              <a:tr h="43306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>
                        <a:lnSpc>
                          <a:spcPct val="86000"/>
                        </a:lnSpc>
                      </a:pPr>
                      <a:r>
                        <a:rPr lang="it-CH" sz="2000" b="1" dirty="0" smtClean="0">
                          <a:solidFill>
                            <a:schemeClr val="bg1"/>
                          </a:solidFill>
                        </a:rPr>
                        <a:t>H </a:t>
                      </a:r>
                      <a:r>
                        <a:rPr lang="it-CH" sz="2000" b="1" smtClean="0">
                          <a:solidFill>
                            <a:schemeClr val="bg1"/>
                          </a:solidFill>
                        </a:rPr>
                        <a:t>→ </a:t>
                      </a:r>
                      <a:r>
                        <a:rPr lang="it-CH" sz="2000" b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tt</a:t>
                      </a:r>
                      <a:endParaRPr lang="it-CH" sz="20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FF75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8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1" dirty="0" smtClean="0">
                          <a:solidFill>
                            <a:schemeClr val="bg1"/>
                          </a:solidFill>
                          <a:latin typeface="Hypatia Sans Pro" pitchFamily="34" charset="0"/>
                        </a:rPr>
                        <a:t>2.1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FF75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8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400" b="1" dirty="0" smtClean="0">
                          <a:solidFill>
                            <a:srgbClr val="0000CC"/>
                          </a:solidFill>
                          <a:latin typeface="Hypatia Sans Pro" pitchFamily="34" charset="0"/>
                        </a:rPr>
                        <a:t>1.8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FF75"/>
                    </a:solidFill>
                  </a:tcPr>
                </a:tc>
              </a:tr>
              <a:tr h="692866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ndara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8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000" b="1" dirty="0" smtClean="0">
                          <a:solidFill>
                            <a:schemeClr val="bg1"/>
                          </a:solidFill>
                        </a:rPr>
                        <a:t>H → </a:t>
                      </a:r>
                      <a:r>
                        <a:rPr lang="it-CH" sz="2000" b="1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gg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+ZZ+WW + </a:t>
                      </a:r>
                      <a:r>
                        <a:rPr lang="el-GR" sz="2000" b="1" dirty="0" smtClean="0">
                          <a:solidFill>
                            <a:schemeClr val="bg1"/>
                          </a:solidFill>
                        </a:rPr>
                        <a:t>ττ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 + bb</a:t>
                      </a:r>
                      <a:endParaRPr lang="it-CH" sz="2000" b="1" dirty="0">
                        <a:solidFill>
                          <a:schemeClr val="bg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6000"/>
                        </a:lnSpc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7.8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6000"/>
                        </a:lnSpc>
                      </a:pPr>
                      <a:r>
                        <a:rPr lang="en-US" sz="2800" b="1" dirty="0" smtClean="0">
                          <a:solidFill>
                            <a:srgbClr val="0000CC"/>
                          </a:solidFill>
                        </a:rPr>
                        <a:t>6.9</a:t>
                      </a:r>
                      <a:endParaRPr lang="en-US" sz="2800" b="1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FF"/>
                    </a:solidFill>
                  </a:tcPr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 bwMode="auto">
          <a:xfrm>
            <a:off x="4975860" y="3525398"/>
            <a:ext cx="4616175" cy="3195442"/>
          </a:xfrm>
          <a:prstGeom prst="rect">
            <a:avLst/>
          </a:prstGeom>
          <a:noFill/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012169" y="3513749"/>
            <a:ext cx="1260389" cy="393360"/>
          </a:xfrm>
          <a:prstGeom prst="rect">
            <a:avLst/>
          </a:prstGeom>
          <a:solidFill>
            <a:srgbClr val="00003C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274320" bIns="45720" numCol="1" rtlCol="0" anchor="ctr" anchorCtr="0" compatLnSpc="1">
            <a:prstTxWarp prst="textNoShape">
              <a:avLst/>
            </a:prstTxWarp>
          </a:bodyPr>
          <a:lstStyle/>
          <a:p>
            <a:pPr marL="173038" indent="57150">
              <a:lnSpc>
                <a:spcPct val="80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FFFFFF"/>
                </a:solidFill>
              </a:rPr>
              <a:t>Expected </a:t>
            </a:r>
            <a:r>
              <a:rPr lang="en-US" sz="1800" b="1" dirty="0" smtClean="0">
                <a:solidFill>
                  <a:srgbClr val="FFFFFF"/>
                </a:solidFill>
                <a:latin typeface="Symbol" pitchFamily="18" charset="2"/>
              </a:rPr>
              <a:t>s</a:t>
            </a:r>
            <a:endParaRPr lang="en-US" sz="1600" b="1" dirty="0" smtClean="0">
              <a:solidFill>
                <a:srgbClr val="FFFFFF"/>
              </a:solidFill>
              <a:latin typeface="Symbol" pitchFamily="18" charset="2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8276059" y="3515194"/>
            <a:ext cx="1305698" cy="403654"/>
          </a:xfrm>
          <a:prstGeom prst="rect">
            <a:avLst/>
          </a:prstGeom>
          <a:solidFill>
            <a:srgbClr val="00003C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274320" bIns="45720" numCol="1" rtlCol="0" anchor="ctr" anchorCtr="0" compatLnSpc="1">
            <a:prstTxWarp prst="textNoShape">
              <a:avLst/>
            </a:prstTxWarp>
          </a:bodyPr>
          <a:lstStyle/>
          <a:p>
            <a:pPr marL="173038" indent="57150">
              <a:lnSpc>
                <a:spcPct val="80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FFFFFF"/>
                </a:solidFill>
              </a:rPr>
              <a:t>Observed </a:t>
            </a:r>
            <a:r>
              <a:rPr lang="en-US" sz="1800" b="1" dirty="0" smtClean="0">
                <a:solidFill>
                  <a:srgbClr val="FFFFFF"/>
                </a:solidFill>
                <a:latin typeface="Symbol" pitchFamily="18" charset="2"/>
              </a:rPr>
              <a:t>s</a:t>
            </a:r>
            <a:endParaRPr lang="en-US" sz="1600" b="1" dirty="0" smtClean="0">
              <a:solidFill>
                <a:srgbClr val="FFFFFF"/>
              </a:solidFill>
              <a:latin typeface="Symbol" pitchFamily="18" charset="2"/>
            </a:endParaRPr>
          </a:p>
        </p:txBody>
      </p:sp>
      <p:pic>
        <p:nvPicPr>
          <p:cNvPr id="6227970" name="Picture 2" descr="http://cms-higgs-results.web.cern.ch/cms-higgs-results/Comb/HIG-12-045//sqr_pvala_all_bydecay_zoom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3000" contrast="26000"/>
          </a:blip>
          <a:srcRect/>
          <a:stretch>
            <a:fillRect/>
          </a:stretch>
        </p:blipFill>
        <p:spPr bwMode="auto">
          <a:xfrm>
            <a:off x="809145" y="1276273"/>
            <a:ext cx="4038941" cy="3269414"/>
          </a:xfrm>
          <a:prstGeom prst="rect">
            <a:avLst/>
          </a:prstGeom>
          <a:noFill/>
          <a:ln w="25400">
            <a:solidFill>
              <a:srgbClr val="0DE3CF"/>
            </a:solidFill>
          </a:ln>
        </p:spPr>
      </p:pic>
      <p:sp>
        <p:nvSpPr>
          <p:cNvPr id="25" name="TextBox 5"/>
          <p:cNvSpPr txBox="1">
            <a:spLocks noChangeArrowheads="1"/>
          </p:cNvSpPr>
          <p:nvPr/>
        </p:nvSpPr>
        <p:spPr bwMode="auto">
          <a:xfrm>
            <a:off x="2974480" y="1951620"/>
            <a:ext cx="749013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C00000"/>
                </a:solidFill>
                <a:latin typeface="Arial"/>
                <a:cs typeface="+mn-cs"/>
              </a:rPr>
              <a:t>ZZ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  <a:cs typeface="+mn-cs"/>
                <a:sym typeface="Wingdings 3"/>
              </a:rPr>
              <a:t>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  <a:cs typeface="+mn-cs"/>
              </a:rPr>
              <a:t> 4l</a:t>
            </a:r>
            <a:endParaRPr lang="en-US" sz="1600" b="1" baseline="30000" dirty="0">
              <a:solidFill>
                <a:srgbClr val="C00000"/>
              </a:solidFill>
              <a:latin typeface="Arial"/>
              <a:cs typeface="+mn-cs"/>
            </a:endParaRPr>
          </a:p>
        </p:txBody>
      </p:sp>
      <p:sp>
        <p:nvSpPr>
          <p:cNvPr id="26" name="TextBox 5"/>
          <p:cNvSpPr txBox="1">
            <a:spLocks noChangeArrowheads="1"/>
          </p:cNvSpPr>
          <p:nvPr/>
        </p:nvSpPr>
        <p:spPr bwMode="auto">
          <a:xfrm>
            <a:off x="2511106" y="1957342"/>
            <a:ext cx="438911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0B050"/>
                </a:solidFill>
                <a:latin typeface="Arial"/>
                <a:cs typeface="+mn-cs"/>
                <a:sym typeface="Symbol"/>
              </a:rPr>
              <a:t></a:t>
            </a:r>
            <a:endParaRPr lang="en-US" sz="2000" b="1" baseline="30000" dirty="0">
              <a:solidFill>
                <a:srgbClr val="00B050"/>
              </a:solidFill>
              <a:latin typeface="Arial"/>
              <a:cs typeface="+mn-cs"/>
            </a:endParaRPr>
          </a:p>
        </p:txBody>
      </p:sp>
      <p:sp>
        <p:nvSpPr>
          <p:cNvPr id="27" name="TextBox 5"/>
          <p:cNvSpPr txBox="1">
            <a:spLocks noChangeArrowheads="1"/>
          </p:cNvSpPr>
          <p:nvPr/>
        </p:nvSpPr>
        <p:spPr bwMode="auto">
          <a:xfrm>
            <a:off x="2223209" y="1847184"/>
            <a:ext cx="384464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0000CC"/>
                </a:solidFill>
                <a:latin typeface="Arial"/>
                <a:cs typeface="+mn-cs"/>
              </a:rPr>
              <a:t>WW</a:t>
            </a:r>
            <a:endParaRPr lang="en-US" sz="1600" b="1" baseline="30000" dirty="0">
              <a:solidFill>
                <a:srgbClr val="0000CC"/>
              </a:solidFill>
              <a:latin typeface="Arial"/>
              <a:cs typeface="+mn-cs"/>
            </a:endParaRPr>
          </a:p>
        </p:txBody>
      </p:sp>
      <p:sp>
        <p:nvSpPr>
          <p:cNvPr id="28" name="TextBox 5"/>
          <p:cNvSpPr txBox="1">
            <a:spLocks noChangeArrowheads="1"/>
          </p:cNvSpPr>
          <p:nvPr/>
        </p:nvSpPr>
        <p:spPr bwMode="auto">
          <a:xfrm>
            <a:off x="3405798" y="1578113"/>
            <a:ext cx="438911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CCEBC"/>
                </a:solidFill>
                <a:latin typeface="Arial"/>
                <a:cs typeface="+mn-cs"/>
                <a:sym typeface="Symbol"/>
              </a:rPr>
              <a:t>bb</a:t>
            </a:r>
            <a:endParaRPr lang="en-US" sz="2000" b="1" dirty="0">
              <a:solidFill>
                <a:srgbClr val="0CCEBC"/>
              </a:solidFill>
              <a:latin typeface="Arial"/>
              <a:cs typeface="+mn-cs"/>
            </a:endParaRPr>
          </a:p>
        </p:txBody>
      </p:sp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2583494" y="1327195"/>
            <a:ext cx="438911" cy="3508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6600CC"/>
                </a:solidFill>
                <a:latin typeface="Arial"/>
                <a:cs typeface="+mn-cs"/>
                <a:sym typeface="Symbol"/>
              </a:rPr>
              <a:t></a:t>
            </a:r>
            <a:endParaRPr lang="en-US" b="1" baseline="30000" dirty="0">
              <a:solidFill>
                <a:srgbClr val="6600CC"/>
              </a:solidFill>
              <a:latin typeface="Arial"/>
              <a:cs typeface="+mn-cs"/>
            </a:endParaRPr>
          </a:p>
        </p:txBody>
      </p:sp>
      <p:sp>
        <p:nvSpPr>
          <p:cNvPr id="30" name="TextBox 5"/>
          <p:cNvSpPr txBox="1">
            <a:spLocks noChangeArrowheads="1"/>
          </p:cNvSpPr>
          <p:nvPr/>
        </p:nvSpPr>
        <p:spPr bwMode="auto">
          <a:xfrm>
            <a:off x="2700854" y="3781989"/>
            <a:ext cx="1368226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bg1"/>
                </a:solidFill>
                <a:latin typeface="Arial"/>
                <a:cs typeface="+mn-cs"/>
                <a:sym typeface="Symbol"/>
              </a:rPr>
              <a:t>Combined</a:t>
            </a:r>
            <a:endParaRPr lang="en-US" sz="2000" b="1" dirty="0">
              <a:solidFill>
                <a:schemeClr val="bg1"/>
              </a:solidFill>
              <a:latin typeface="Arial"/>
              <a:cs typeface="+mn-cs"/>
            </a:endParaRPr>
          </a:p>
        </p:txBody>
      </p:sp>
      <p:pic>
        <p:nvPicPr>
          <p:cNvPr id="67717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145" y="4191788"/>
            <a:ext cx="585480" cy="38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776252" y="4564011"/>
            <a:ext cx="4085198" cy="2132817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6411265" name="Rectangle 1"/>
          <p:cNvSpPr>
            <a:spLocks noChangeArrowheads="1"/>
          </p:cNvSpPr>
          <p:nvPr/>
        </p:nvSpPr>
        <p:spPr bwMode="auto">
          <a:xfrm>
            <a:off x="2920818" y="6391870"/>
            <a:ext cx="1958066" cy="338554"/>
          </a:xfrm>
          <a:prstGeom prst="rect">
            <a:avLst/>
          </a:prstGeom>
          <a:solidFill>
            <a:srgbClr val="000000"/>
          </a:solidFill>
          <a:ln w="22225">
            <a:solidFill>
              <a:srgbClr val="FFE31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CMS-HIG-12-045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727049" y="788842"/>
            <a:ext cx="631642" cy="400110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HCP</a:t>
            </a:r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888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70" y="124288"/>
            <a:ext cx="8078679" cy="574959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FFEF08"/>
                </a:solidFill>
              </a:rPr>
              <a:t>Compatibility with SM Higgs boson</a:t>
            </a:r>
            <a:endParaRPr lang="en-US" dirty="0">
              <a:solidFill>
                <a:srgbClr val="FFEF08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3"/>
          </p:nvPr>
        </p:nvSpPr>
        <p:spPr>
          <a:xfrm>
            <a:off x="204186" y="5566300"/>
            <a:ext cx="9410332" cy="1212404"/>
          </a:xfr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lIns="0" rIns="0" anchor="ctr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      Overall best-fit signal strength: </a:t>
            </a:r>
            <a:r>
              <a:rPr lang="en-US" sz="2800" b="1" dirty="0" smtClean="0">
                <a:solidFill>
                  <a:srgbClr val="9BE7FF"/>
                </a:solidFill>
              </a:rPr>
              <a:t>σ/</a:t>
            </a:r>
            <a:r>
              <a:rPr lang="en-US" sz="2800" b="1" dirty="0" err="1" smtClean="0">
                <a:solidFill>
                  <a:srgbClr val="9BE7FF"/>
                </a:solidFill>
              </a:rPr>
              <a:t>σ</a:t>
            </a:r>
            <a:r>
              <a:rPr lang="en-US" sz="2800" b="1" baseline="-25000" dirty="0" err="1" smtClean="0">
                <a:solidFill>
                  <a:srgbClr val="9BE7FF"/>
                </a:solidFill>
              </a:rPr>
              <a:t>SM</a:t>
            </a:r>
            <a:r>
              <a:rPr lang="en-US" sz="2800" b="1" dirty="0" smtClean="0">
                <a:solidFill>
                  <a:srgbClr val="9BE7FF"/>
                </a:solidFill>
              </a:rPr>
              <a:t> = 0.88±0.21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2600" dirty="0" smtClean="0"/>
              <a:t> </a:t>
            </a:r>
            <a:r>
              <a:rPr lang="en-US" sz="2400" dirty="0" smtClean="0">
                <a:solidFill>
                  <a:srgbClr val="FFEB11"/>
                </a:solidFill>
              </a:rPr>
              <a:t>Signal strength σ/</a:t>
            </a:r>
            <a:r>
              <a:rPr lang="en-US" sz="2400" dirty="0" err="1" smtClean="0">
                <a:solidFill>
                  <a:srgbClr val="FFEB11"/>
                </a:solidFill>
              </a:rPr>
              <a:t>σ</a:t>
            </a:r>
            <a:r>
              <a:rPr lang="en-US" sz="2400" baseline="-25000" dirty="0" err="1" smtClean="0">
                <a:solidFill>
                  <a:srgbClr val="FFEB11"/>
                </a:solidFill>
              </a:rPr>
              <a:t>SM</a:t>
            </a:r>
            <a:r>
              <a:rPr lang="en-US" sz="2400" dirty="0" smtClean="0">
                <a:solidFill>
                  <a:srgbClr val="FFEB11"/>
                </a:solidFill>
              </a:rPr>
              <a:t> in different modes is self-consistent, </a:t>
            </a:r>
            <a:r>
              <a:rPr lang="en-US" sz="2200" dirty="0" smtClean="0">
                <a:solidFill>
                  <a:schemeClr val="tx1"/>
                </a:solidFill>
              </a:rPr>
              <a:t>but </a:t>
            </a:r>
            <a:r>
              <a:rPr lang="en-US" dirty="0" smtClean="0">
                <a:solidFill>
                  <a:schemeClr val="tx1"/>
                </a:solidFill>
              </a:rPr>
              <a:t>some required more data to fully distinguish a SM signal from background  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575802" y="6472754"/>
            <a:ext cx="3907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FFFFFF"/>
                </a:solidFill>
              </a:rPr>
              <a:pPr/>
              <a:t>55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Content Placeholder 4"/>
          <p:cNvSpPr>
            <a:spLocks noGrp="1"/>
          </p:cNvSpPr>
          <p:nvPr>
            <p:ph sz="half" idx="13"/>
          </p:nvPr>
        </p:nvSpPr>
        <p:spPr>
          <a:xfrm>
            <a:off x="374970" y="860612"/>
            <a:ext cx="4236501" cy="599796"/>
          </a:xfr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lIns="0" rIns="0" anchor="ctr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b="1" dirty="0" smtClean="0">
                <a:solidFill>
                  <a:srgbClr val="FFE311"/>
                </a:solidFill>
              </a:rPr>
              <a:t>Best Fit σ/</a:t>
            </a:r>
            <a:r>
              <a:rPr lang="en-US" b="1" dirty="0" err="1" smtClean="0">
                <a:solidFill>
                  <a:srgbClr val="FFE311"/>
                </a:solidFill>
              </a:rPr>
              <a:t>σ</a:t>
            </a:r>
            <a:r>
              <a:rPr lang="en-US" b="1" baseline="-25000" dirty="0" err="1" smtClean="0">
                <a:solidFill>
                  <a:srgbClr val="FFE311"/>
                </a:solidFill>
              </a:rPr>
              <a:t>SM</a:t>
            </a:r>
            <a:r>
              <a:rPr lang="en-US" b="1" dirty="0" smtClean="0">
                <a:solidFill>
                  <a:srgbClr val="FFE311"/>
                </a:solidFill>
              </a:rPr>
              <a:t> </a:t>
            </a:r>
            <a:r>
              <a:rPr lang="en-US" dirty="0" smtClean="0">
                <a:solidFill>
                  <a:srgbClr val="FFE311"/>
                </a:solidFill>
              </a:rPr>
              <a:t>grouped</a:t>
            </a:r>
            <a:endParaRPr lang="en-US" b="1" dirty="0" smtClean="0">
              <a:solidFill>
                <a:srgbClr val="FFE311"/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by Decay Mode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0" name="Content Placeholder 4"/>
          <p:cNvSpPr>
            <a:spLocks noGrp="1"/>
          </p:cNvSpPr>
          <p:nvPr>
            <p:ph sz="half" idx="13"/>
          </p:nvPr>
        </p:nvSpPr>
        <p:spPr>
          <a:xfrm>
            <a:off x="4558843" y="828339"/>
            <a:ext cx="3453669" cy="638649"/>
          </a:xfr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lIns="0" rIns="0" anchor="ctr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b="1" dirty="0" smtClean="0">
                <a:solidFill>
                  <a:srgbClr val="FFE311"/>
                </a:solidFill>
              </a:rPr>
              <a:t>σ/</a:t>
            </a:r>
            <a:r>
              <a:rPr lang="en-US" b="1" dirty="0" err="1" smtClean="0">
                <a:solidFill>
                  <a:srgbClr val="FFE311"/>
                </a:solidFill>
              </a:rPr>
              <a:t>σ</a:t>
            </a:r>
            <a:r>
              <a:rPr lang="en-US" b="1" baseline="-25000" dirty="0" err="1" smtClean="0">
                <a:solidFill>
                  <a:srgbClr val="FFE311"/>
                </a:solidFill>
              </a:rPr>
              <a:t>SM</a:t>
            </a:r>
            <a:r>
              <a:rPr lang="en-US" b="1" dirty="0" smtClean="0">
                <a:solidFill>
                  <a:srgbClr val="FFE311"/>
                </a:solidFill>
              </a:rPr>
              <a:t> grouped </a:t>
            </a:r>
            <a:br>
              <a:rPr lang="en-US" b="1" dirty="0" smtClean="0">
                <a:solidFill>
                  <a:srgbClr val="FFE31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by prod. and decay mode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618" y="257885"/>
            <a:ext cx="609862" cy="6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25922" name="Picture 2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399419" y="1499879"/>
            <a:ext cx="4159424" cy="4049564"/>
          </a:xfrm>
          <a:prstGeom prst="rect">
            <a:avLst/>
          </a:prstGeom>
          <a:noFill/>
          <a:ln w="25400">
            <a:solidFill>
              <a:srgbClr val="0DE3CF"/>
            </a:solidFill>
            <a:miter lim="800000"/>
            <a:headEnd/>
            <a:tailEnd/>
          </a:ln>
        </p:spPr>
      </p:pic>
      <p:pic>
        <p:nvPicPr>
          <p:cNvPr id="6225924" name="Picture 4"/>
          <p:cNvPicPr>
            <a:picLocks noChangeAspect="1" noChangeArrowheads="1"/>
          </p:cNvPicPr>
          <p:nvPr/>
        </p:nvPicPr>
        <p:blipFill>
          <a:blip r:embed="rId4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4570631" y="1499879"/>
            <a:ext cx="3448460" cy="4046330"/>
          </a:xfrm>
          <a:prstGeom prst="rect">
            <a:avLst/>
          </a:prstGeom>
          <a:noFill/>
          <a:ln w="25400">
            <a:solidFill>
              <a:srgbClr val="0DE3CF"/>
            </a:solidFill>
            <a:miter lim="800000"/>
            <a:headEnd/>
            <a:tailEnd/>
          </a:ln>
        </p:spPr>
      </p:pic>
      <p:sp>
        <p:nvSpPr>
          <p:cNvPr id="22" name="Content Placeholder 4"/>
          <p:cNvSpPr>
            <a:spLocks noGrp="1"/>
          </p:cNvSpPr>
          <p:nvPr>
            <p:ph sz="half" idx="13"/>
          </p:nvPr>
        </p:nvSpPr>
        <p:spPr>
          <a:xfrm>
            <a:off x="8038826" y="1472257"/>
            <a:ext cx="1743280" cy="1310414"/>
          </a:xfr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lIns="0" rIns="0" anchor="ctr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800" dirty="0" smtClean="0">
                <a:solidFill>
                  <a:srgbClr val="FFEF08"/>
                </a:solidFill>
              </a:rPr>
              <a:t>Compatible </a:t>
            </a:r>
            <a:br>
              <a:rPr lang="en-US" sz="1800" dirty="0" smtClean="0">
                <a:solidFill>
                  <a:srgbClr val="FFEF08"/>
                </a:solidFill>
              </a:rPr>
            </a:br>
            <a:r>
              <a:rPr lang="en-US" sz="1800" dirty="0" smtClean="0">
                <a:solidFill>
                  <a:srgbClr val="FFEF08"/>
                </a:solidFill>
              </a:rPr>
              <a:t>with SM: 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  <a:latin typeface="Symbol" pitchFamily="18" charset="2"/>
              </a:rPr>
              <a:t>c</a:t>
            </a:r>
            <a:r>
              <a:rPr lang="en-US" sz="2400" baseline="20000" dirty="0" smtClean="0">
                <a:solidFill>
                  <a:schemeClr val="tx1"/>
                </a:solidFill>
                <a:latin typeface="Symbol" pitchFamily="18" charset="2"/>
              </a:rPr>
              <a:t>2</a:t>
            </a:r>
            <a:r>
              <a:rPr lang="en-US" sz="2400" dirty="0" smtClean="0">
                <a:solidFill>
                  <a:schemeClr val="tx1"/>
                </a:solidFill>
                <a:latin typeface="Symbol" pitchFamily="18" charset="2"/>
              </a:rPr>
              <a:t>/</a:t>
            </a:r>
            <a:r>
              <a:rPr lang="en-US" sz="1800" dirty="0" smtClean="0">
                <a:solidFill>
                  <a:schemeClr val="tx1"/>
                </a:solidFill>
              </a:rPr>
              <a:t>NDF = 8.7/11 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Prob. = 0.65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Content Placeholder 4"/>
          <p:cNvSpPr>
            <a:spLocks noGrp="1"/>
          </p:cNvSpPr>
          <p:nvPr>
            <p:ph sz="half" idx="13"/>
          </p:nvPr>
        </p:nvSpPr>
        <p:spPr>
          <a:xfrm>
            <a:off x="376067" y="1487818"/>
            <a:ext cx="584382" cy="419923"/>
          </a:xfr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lIns="0" rIns="0" anchor="ctr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HCP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Content Placeholder 4"/>
          <p:cNvSpPr>
            <a:spLocks noGrp="1"/>
          </p:cNvSpPr>
          <p:nvPr>
            <p:ph sz="half" idx="13"/>
          </p:nvPr>
        </p:nvSpPr>
        <p:spPr>
          <a:xfrm>
            <a:off x="4554459" y="1488915"/>
            <a:ext cx="584382" cy="419923"/>
          </a:xfr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lIns="0" rIns="0" anchor="ctr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HCP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2758" y="5619028"/>
            <a:ext cx="825280" cy="461665"/>
          </a:xfrm>
          <a:prstGeom prst="rect">
            <a:avLst/>
          </a:prstGeom>
          <a:solidFill>
            <a:srgbClr val="00002E"/>
          </a:solidFill>
          <a:ln>
            <a:solidFill>
              <a:srgbClr val="FFC000"/>
            </a:solidFill>
          </a:ln>
        </p:spPr>
        <p:txBody>
          <a:bodyPr wrap="square" lIns="0" rIns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HCP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527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70" y="124288"/>
            <a:ext cx="8078679" cy="843379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Compatibility: </a:t>
            </a:r>
            <a:r>
              <a:rPr lang="en-US" dirty="0" smtClean="0">
                <a:solidFill>
                  <a:srgbClr val="FFEF08"/>
                </a:solidFill>
              </a:rPr>
              <a:t>Among Channels </a:t>
            </a:r>
            <a:br>
              <a:rPr lang="en-US" dirty="0" smtClean="0">
                <a:solidFill>
                  <a:srgbClr val="FFEF08"/>
                </a:solidFill>
              </a:rPr>
            </a:br>
            <a:r>
              <a:rPr lang="en-US" dirty="0" smtClean="0">
                <a:solidFill>
                  <a:srgbClr val="FFEF08"/>
                </a:solidFill>
              </a:rPr>
              <a:t>and with SM Higgs boson</a:t>
            </a:r>
            <a:endParaRPr lang="en-US" dirty="0">
              <a:solidFill>
                <a:srgbClr val="FFEF08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3"/>
          </p:nvPr>
        </p:nvSpPr>
        <p:spPr>
          <a:xfrm>
            <a:off x="5532462" y="1250859"/>
            <a:ext cx="3999664" cy="1702850"/>
          </a:xfrm>
          <a:solidFill>
            <a:srgbClr val="000046"/>
          </a:solidFill>
          <a:ln w="22225">
            <a:solidFill>
              <a:srgbClr val="7DFFFF"/>
            </a:solidFill>
          </a:ln>
        </p:spPr>
        <p:txBody>
          <a:bodyPr lIns="0" rIns="0" anchor="ctr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600" dirty="0" smtClean="0">
                <a:solidFill>
                  <a:srgbClr val="FFEF08"/>
                </a:solidFill>
              </a:rPr>
              <a:t>New updates </a:t>
            </a:r>
            <a:r>
              <a:rPr lang="en-US" sz="2600" dirty="0" smtClean="0">
                <a:solidFill>
                  <a:schemeClr val="tx1"/>
                </a:solidFill>
              </a:rPr>
              <a:t>on some modes using the full 2011-12 dataset</a:t>
            </a:r>
            <a:r>
              <a:rPr lang="en-US" sz="2400" dirty="0" smtClean="0">
                <a:solidFill>
                  <a:schemeClr val="tx1"/>
                </a:solidFill>
              </a:rPr>
              <a:t>: </a:t>
            </a:r>
          </a:p>
          <a:p>
            <a:pPr marL="0" indent="0" algn="ctr">
              <a:lnSpc>
                <a:spcPct val="7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600" dirty="0" err="1" smtClean="0">
                <a:solidFill>
                  <a:srgbClr val="FFED08"/>
                </a:solidFill>
                <a:latin typeface="Symbol" pitchFamily="18" charset="2"/>
              </a:rPr>
              <a:t>tt</a:t>
            </a:r>
            <a:r>
              <a:rPr lang="en-US" sz="3200" dirty="0" smtClean="0">
                <a:solidFill>
                  <a:srgbClr val="FFED08"/>
                </a:solidFill>
              </a:rPr>
              <a:t>,</a:t>
            </a:r>
            <a:r>
              <a:rPr lang="en-US" sz="2600" dirty="0" smtClean="0">
                <a:solidFill>
                  <a:srgbClr val="FFED08"/>
                </a:solidFill>
              </a:rPr>
              <a:t> WW, ZZ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575802" y="6472754"/>
            <a:ext cx="3907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FFFFFF"/>
                </a:solidFill>
              </a:rPr>
              <a:pPr/>
              <a:t>56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672" y="258186"/>
            <a:ext cx="857608" cy="857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7618" name="Picture 2"/>
          <p:cNvPicPr>
            <a:picLocks noChangeAspect="1" noChangeArrowheads="1"/>
          </p:cNvPicPr>
          <p:nvPr/>
        </p:nvPicPr>
        <p:blipFill>
          <a:blip r:embed="rId3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532874" y="1263057"/>
            <a:ext cx="4971605" cy="4352435"/>
          </a:xfrm>
          <a:prstGeom prst="rect">
            <a:avLst/>
          </a:prstGeom>
          <a:noFill/>
          <a:ln w="31750">
            <a:solidFill>
              <a:srgbClr val="7DFFFF"/>
            </a:solidFill>
            <a:miter lim="800000"/>
            <a:headEnd/>
            <a:tailEnd/>
          </a:ln>
        </p:spPr>
      </p:pic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5525656" y="4676721"/>
            <a:ext cx="3991531" cy="600928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33363" indent="-233363" algn="l" eaLnBrk="0" hangingPunct="0">
              <a:spcBef>
                <a:spcPts val="0"/>
              </a:spcBef>
              <a:spcAft>
                <a:spcPts val="300"/>
              </a:spcAft>
            </a:pP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Wingdings 3"/>
              </a:rPr>
              <a:t>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ZZ:</a:t>
            </a:r>
            <a:r>
              <a:rPr kumimoji="0" lang="it-CH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it-CH" sz="2800" b="1" kern="0" dirty="0" smtClean="0">
                <a:solidFill>
                  <a:srgbClr val="7DFFFF"/>
                </a:solidFill>
                <a:latin typeface="Symbol" pitchFamily="18" charset="2"/>
              </a:rPr>
              <a:t>m </a:t>
            </a:r>
            <a:r>
              <a:rPr lang="it-CH" sz="1800" b="1" kern="0" dirty="0" smtClean="0">
                <a:solidFill>
                  <a:srgbClr val="7DFFFF"/>
                </a:solidFill>
              </a:rPr>
              <a:t>= </a:t>
            </a:r>
            <a:r>
              <a:rPr lang="it-CH" b="1" kern="0" dirty="0" smtClean="0">
                <a:solidFill>
                  <a:srgbClr val="7DFFFF"/>
                </a:solidFill>
              </a:rPr>
              <a:t>0.91</a:t>
            </a:r>
            <a:endParaRPr lang="it-CH" sz="2000" b="1" kern="0" dirty="0" smtClean="0">
              <a:solidFill>
                <a:srgbClr val="7DFFFF"/>
              </a:solidFill>
            </a:endParaRPr>
          </a:p>
          <a:p>
            <a:pPr marL="233363" marR="0" lvl="0" indent="-233363" defTabSz="914400" rtl="0" eaLnBrk="0" fontAlgn="base" latinLnBrk="0" hangingPunct="0"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5544027" y="3741840"/>
            <a:ext cx="3997013" cy="600928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33363" indent="-233363" algn="l" eaLnBrk="0" hangingPunct="0">
              <a:spcBef>
                <a:spcPts val="0"/>
              </a:spcBef>
              <a:spcAft>
                <a:spcPts val="300"/>
              </a:spcAft>
            </a:pPr>
            <a:r>
              <a:rPr kumimoji="0" lang="it-CH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Wingdings 3"/>
              </a:rPr>
              <a:t> WW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it-CH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it-CH" sz="2800" b="1" kern="0" dirty="0" smtClean="0">
                <a:solidFill>
                  <a:srgbClr val="7DFFFF"/>
                </a:solidFill>
                <a:latin typeface="Symbol" pitchFamily="18" charset="2"/>
              </a:rPr>
              <a:t>m </a:t>
            </a:r>
            <a:r>
              <a:rPr lang="it-CH" sz="1800" b="1" kern="0" dirty="0" smtClean="0">
                <a:solidFill>
                  <a:srgbClr val="7DFFFF"/>
                </a:solidFill>
              </a:rPr>
              <a:t>= </a:t>
            </a:r>
            <a:r>
              <a:rPr lang="it-CH" b="1" kern="0" dirty="0" smtClean="0">
                <a:solidFill>
                  <a:srgbClr val="7DFFFF"/>
                </a:solidFill>
              </a:rPr>
              <a:t>0.76 ± 0.21</a:t>
            </a:r>
            <a:endParaRPr lang="it-CH" sz="2000" b="1" kern="0" dirty="0" smtClean="0">
              <a:solidFill>
                <a:srgbClr val="7DFFFF"/>
              </a:solidFill>
            </a:endParaRPr>
          </a:p>
          <a:p>
            <a:pPr marL="233363" marR="0" lvl="0" indent="-233363" defTabSz="914400" rtl="0" eaLnBrk="0" fontAlgn="base" latinLnBrk="0" hangingPunct="0"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28" name="Content Placeholder 4"/>
          <p:cNvSpPr>
            <a:spLocks noGrp="1"/>
          </p:cNvSpPr>
          <p:nvPr>
            <p:ph sz="half" idx="13"/>
          </p:nvPr>
        </p:nvSpPr>
        <p:spPr>
          <a:xfrm>
            <a:off x="513116" y="5647760"/>
            <a:ext cx="9019011" cy="452865"/>
          </a:xfrm>
          <a:solidFill>
            <a:srgbClr val="000046"/>
          </a:solidFill>
          <a:ln w="22225">
            <a:solidFill>
              <a:srgbClr val="7DFFFF"/>
            </a:solidFill>
          </a:ln>
        </p:spPr>
        <p:txBody>
          <a:bodyPr lIns="0" rIns="0" anchor="ctr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New (and older) results </a:t>
            </a:r>
            <a:r>
              <a:rPr lang="en-US" sz="2200" dirty="0" smtClean="0">
                <a:solidFill>
                  <a:srgbClr val="FFEF08"/>
                </a:solidFill>
              </a:rPr>
              <a:t>are compatible with the SM Higgs boson</a:t>
            </a:r>
            <a:endParaRPr lang="en-US" sz="2200" dirty="0">
              <a:solidFill>
                <a:srgbClr val="FFEF08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5536210" y="2985009"/>
            <a:ext cx="3997013" cy="600928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27432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33363" indent="-233363" algn="l" eaLnBrk="0" hangingPunct="0">
              <a:spcBef>
                <a:spcPts val="0"/>
              </a:spcBef>
              <a:spcAft>
                <a:spcPts val="300"/>
              </a:spcAft>
            </a:pPr>
            <a:r>
              <a:rPr kumimoji="0" lang="it-CH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Wingdings 3"/>
              </a:rPr>
              <a:t> </a:t>
            </a:r>
            <a:r>
              <a:rPr kumimoji="0" lang="it-CH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18" charset="2"/>
                <a:cs typeface="+mn-cs"/>
                <a:sym typeface="Wingdings 3"/>
              </a:rPr>
              <a:t>tt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it-CH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it-CH" sz="2800" b="1" kern="0" dirty="0" smtClean="0">
                <a:solidFill>
                  <a:srgbClr val="7DFFFF"/>
                </a:solidFill>
                <a:latin typeface="Symbol" pitchFamily="18" charset="2"/>
              </a:rPr>
              <a:t>m </a:t>
            </a:r>
            <a:r>
              <a:rPr lang="it-CH" b="1" kern="0" dirty="0" smtClean="0">
                <a:solidFill>
                  <a:srgbClr val="7DFFFF"/>
                </a:solidFill>
              </a:rPr>
              <a:t>= 1.1 ± 0.4</a:t>
            </a:r>
          </a:p>
          <a:p>
            <a:pPr marL="233363" marR="0" lvl="0" indent="-233363" defTabSz="914400" rtl="0" eaLnBrk="0" fontAlgn="base" latinLnBrk="0" hangingPunct="0"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514384" y="6106465"/>
            <a:ext cx="9027649" cy="531003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33363" indent="-233363" algn="l" eaLnBrk="0" hangingPunct="0">
              <a:spcBef>
                <a:spcPts val="0"/>
              </a:spcBef>
              <a:spcAft>
                <a:spcPts val="300"/>
              </a:spcAft>
            </a:pP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Also Note Latest</a:t>
            </a:r>
            <a:r>
              <a:rPr kumimoji="0" lang="it-CH" b="1" i="0" u="none" strike="noStrike" kern="0" cap="none" spc="0" normalizeH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3"/>
              </a:rPr>
              <a:t> </a:t>
            </a:r>
            <a:r>
              <a:rPr kumimoji="0" lang="it-CH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Symbol" pitchFamily="18" charset="2"/>
                <a:cs typeface="+mn-cs"/>
                <a:sym typeface="Wingdings 3"/>
              </a:rPr>
              <a:t>gg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solidFill>
                  <a:srgbClr val="FFED08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3"/>
              </a:rPr>
              <a:t> 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Wingdings 3"/>
              </a:rPr>
              <a:t>Result on Full Dataset</a:t>
            </a:r>
            <a:r>
              <a:rPr kumimoji="0" lang="it-CH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it-CH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it-CH" sz="2800" b="1" kern="0" dirty="0" smtClean="0">
                <a:solidFill>
                  <a:srgbClr val="7DFFFF"/>
                </a:solidFill>
                <a:latin typeface="Symbol" pitchFamily="18" charset="2"/>
              </a:rPr>
              <a:t>m </a:t>
            </a:r>
            <a:r>
              <a:rPr lang="it-CH" sz="1800" b="1" kern="0" dirty="0" smtClean="0">
                <a:solidFill>
                  <a:srgbClr val="7DFFFF"/>
                </a:solidFill>
              </a:rPr>
              <a:t>= </a:t>
            </a:r>
            <a:r>
              <a:rPr lang="it-CH" b="1" kern="0" dirty="0" smtClean="0">
                <a:solidFill>
                  <a:srgbClr val="7DFFFF"/>
                </a:solidFill>
              </a:rPr>
              <a:t>0.78</a:t>
            </a:r>
            <a:endParaRPr lang="it-CH" sz="2000" b="1" kern="0" dirty="0" smtClean="0">
              <a:solidFill>
                <a:srgbClr val="7DFFFF"/>
              </a:solidFill>
            </a:endParaRPr>
          </a:p>
          <a:p>
            <a:pPr marL="233363" marR="0" lvl="0" indent="-233363" defTabSz="914400" rtl="0" eaLnBrk="0" fontAlgn="base" latinLnBrk="0" hangingPunct="0"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D9F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641559" y="6082572"/>
            <a:ext cx="623731" cy="646331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  <a:t>+0.28</a:t>
            </a:r>
            <a:b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</a:br>
            <a: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  <a:t>- 0.26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997880" y="4642846"/>
            <a:ext cx="623731" cy="646331"/>
          </a:xfrm>
          <a:prstGeom prst="rect">
            <a:avLst/>
          </a:prstGeom>
          <a:noFill/>
          <a:ln w="22225">
            <a:noFill/>
          </a:ln>
        </p:spPr>
        <p:txBody>
          <a:bodyPr wrap="square" lIns="0" tIns="73152" rIns="0" bIns="73152">
            <a:spAutoFit/>
          </a:bodyPr>
          <a:lstStyle/>
          <a:p>
            <a:pPr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7DFFFF"/>
                </a:solidFill>
                <a:ea typeface="MS PGothic" pitchFamily="34" charset="-128"/>
              </a:rPr>
              <a:t>+0.30- 0.24</a:t>
            </a:r>
          </a:p>
        </p:txBody>
      </p:sp>
    </p:spTree>
    <p:extLst>
      <p:ext uri="{BB962C8B-B14F-4D97-AF65-F5344CB8AC3E}">
        <p14:creationId xmlns="" xmlns:p14="http://schemas.microsoft.com/office/powerpoint/2010/main" val="218527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4898" name="Picture 2"/>
          <p:cNvPicPr>
            <a:picLocks noChangeAspect="1" noChangeArrowheads="1"/>
          </p:cNvPicPr>
          <p:nvPr/>
        </p:nvPicPr>
        <p:blipFill>
          <a:blip r:embed="rId3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525780" y="227330"/>
            <a:ext cx="3436620" cy="3354070"/>
          </a:xfrm>
          <a:prstGeom prst="rect">
            <a:avLst/>
          </a:prstGeom>
          <a:noFill/>
          <a:ln w="25400">
            <a:solidFill>
              <a:srgbClr val="FFDE00"/>
            </a:solidFill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86521" y="1308437"/>
            <a:ext cx="5919479" cy="4032448"/>
          </a:xfrm>
        </p:spPr>
        <p:txBody>
          <a:bodyPr>
            <a:normAutofit/>
          </a:bodyPr>
          <a:lstStyle/>
          <a:p>
            <a:pPr marL="171450" indent="-171450"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Assume one particle, use sub-channels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with good mass resolution: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     </a:t>
            </a:r>
            <a:r>
              <a:rPr lang="en-US" dirty="0" err="1" smtClean="0">
                <a:solidFill>
                  <a:srgbClr val="FFEF08"/>
                </a:solidFill>
                <a:latin typeface="Symbol" pitchFamily="18" charset="2"/>
              </a:rPr>
              <a:t>gg</a:t>
            </a:r>
            <a:r>
              <a:rPr lang="en-US" sz="2400" dirty="0" smtClean="0">
                <a:solidFill>
                  <a:schemeClr val="tx1"/>
                </a:solidFill>
              </a:rPr>
              <a:t>(untagged)</a:t>
            </a:r>
            <a:r>
              <a:rPr lang="en-US" sz="2400" dirty="0" smtClean="0">
                <a:solidFill>
                  <a:srgbClr val="FFEF08"/>
                </a:solidFill>
                <a:latin typeface="Symbol" pitchFamily="18" charset="2"/>
              </a:rPr>
              <a:t>,</a:t>
            </a:r>
            <a:r>
              <a:rPr lang="en-US" sz="2000" dirty="0" smtClean="0">
                <a:solidFill>
                  <a:srgbClr val="FFEF08"/>
                </a:solidFill>
              </a:rPr>
              <a:t> </a:t>
            </a:r>
            <a:r>
              <a:rPr lang="en-US" dirty="0" err="1" smtClean="0">
                <a:solidFill>
                  <a:srgbClr val="FFEF08"/>
                </a:solidFill>
                <a:latin typeface="Symbol" pitchFamily="18" charset="2"/>
              </a:rPr>
              <a:t>gg</a:t>
            </a:r>
            <a:r>
              <a:rPr lang="en-US" sz="2400" dirty="0" smtClean="0">
                <a:solidFill>
                  <a:schemeClr val="tx1"/>
                </a:solidFill>
              </a:rPr>
              <a:t>(VBF)</a:t>
            </a:r>
            <a:r>
              <a:rPr lang="en-US" sz="2400" dirty="0" smtClean="0">
                <a:solidFill>
                  <a:srgbClr val="FFEF08"/>
                </a:solidFill>
                <a:latin typeface="Symbol" pitchFamily="18" charset="2"/>
              </a:rPr>
              <a:t>,</a:t>
            </a:r>
            <a:r>
              <a:rPr lang="en-US" sz="2000" dirty="0" smtClean="0">
                <a:solidFill>
                  <a:srgbClr val="FFEF08"/>
                </a:solidFill>
              </a:rPr>
              <a:t> </a:t>
            </a:r>
            <a:r>
              <a:rPr lang="en-US" sz="2400" dirty="0" smtClean="0">
                <a:solidFill>
                  <a:srgbClr val="FFEF08"/>
                </a:solidFill>
              </a:rPr>
              <a:t>ZZ(4l)</a:t>
            </a:r>
            <a:endParaRPr lang="en-US" sz="2000" dirty="0" smtClean="0">
              <a:solidFill>
                <a:srgbClr val="FFEF08"/>
              </a:solidFill>
            </a:endParaRPr>
          </a:p>
          <a:p>
            <a:pPr marL="171450" indent="-171450"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100" dirty="0" smtClean="0">
                <a:solidFill>
                  <a:schemeClr val="tx1"/>
                </a:solidFill>
              </a:rPr>
              <a:t>Do a likelihood scan for the </a:t>
            </a:r>
            <a:br>
              <a:rPr lang="en-US" sz="2100" dirty="0" smtClean="0">
                <a:solidFill>
                  <a:schemeClr val="tx1"/>
                </a:solidFill>
              </a:rPr>
            </a:br>
            <a:r>
              <a:rPr lang="en-US" sz="2100" dirty="0" smtClean="0">
                <a:solidFill>
                  <a:schemeClr val="tx1"/>
                </a:solidFill>
              </a:rPr>
              <a:t>Mass &amp; Signal Strength</a:t>
            </a:r>
            <a:endParaRPr lang="en-US" sz="2100" dirty="0" smtClean="0">
              <a:solidFill>
                <a:srgbClr val="FFE311"/>
              </a:solidFill>
            </a:endParaRPr>
          </a:p>
          <a:p>
            <a:pPr marL="171450" indent="-171450"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100" dirty="0" smtClean="0">
                <a:solidFill>
                  <a:srgbClr val="FFE311"/>
                </a:solidFill>
              </a:rPr>
              <a:t>Results are self-consistent; can be combined</a:t>
            </a:r>
          </a:p>
          <a:p>
            <a:pPr marL="171450" indent="-171450"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endParaRPr lang="en-US" sz="2400" dirty="0" smtClean="0">
              <a:solidFill>
                <a:srgbClr val="FFE31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93750" y="337457"/>
            <a:ext cx="8255000" cy="9144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E311"/>
                </a:solidFill>
              </a:rPr>
              <a:t>                      </a:t>
            </a:r>
            <a:r>
              <a:rPr lang="en-US" sz="3200" dirty="0" smtClean="0">
                <a:solidFill>
                  <a:srgbClr val="FFE311"/>
                </a:solidFill>
              </a:rPr>
              <a:t>Characterization of </a:t>
            </a:r>
            <a:br>
              <a:rPr lang="en-US" sz="3200" dirty="0" smtClean="0">
                <a:solidFill>
                  <a:srgbClr val="FFE311"/>
                </a:solidFill>
              </a:rPr>
            </a:br>
            <a:r>
              <a:rPr lang="en-US" sz="3200" dirty="0" smtClean="0">
                <a:solidFill>
                  <a:srgbClr val="FFE311"/>
                </a:solidFill>
              </a:rPr>
              <a:t>                       the Boson: the </a:t>
            </a:r>
            <a:r>
              <a:rPr lang="en-US" sz="3600" dirty="0" smtClean="0">
                <a:solidFill>
                  <a:srgbClr val="9BE7FF"/>
                </a:solidFill>
              </a:rPr>
              <a:t>Mass</a:t>
            </a:r>
            <a:r>
              <a:rPr lang="en-US" sz="3200" dirty="0" smtClean="0">
                <a:solidFill>
                  <a:srgbClr val="FFE311"/>
                </a:solidFill>
              </a:rPr>
              <a:t> </a:t>
            </a:r>
            <a:endParaRPr lang="en-US" sz="3200" dirty="0">
              <a:solidFill>
                <a:srgbClr val="FFE31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57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09511" y="3891820"/>
            <a:ext cx="581206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0513" indent="-290513" algn="l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To reduce model dependence,       </a:t>
            </a:r>
            <a:r>
              <a:rPr lang="en-US" b="1" dirty="0" smtClean="0">
                <a:solidFill>
                  <a:srgbClr val="FFEF08"/>
                </a:solidFill>
              </a:rPr>
              <a:t>float cross sections </a:t>
            </a:r>
            <a:r>
              <a:rPr lang="en-US" b="1" dirty="0" smtClean="0">
                <a:solidFill>
                  <a:srgbClr val="FFFFFF"/>
                </a:solidFill>
              </a:rPr>
              <a:t>in 3 channels;            </a:t>
            </a:r>
          </a:p>
          <a:p>
            <a:pPr marL="231775" indent="-231775" algn="l"/>
            <a:r>
              <a:rPr lang="en-US" b="1" dirty="0" smtClean="0">
                <a:solidFill>
                  <a:srgbClr val="FFFFFF"/>
                </a:solidFill>
              </a:rPr>
              <a:t>     </a:t>
            </a:r>
            <a:r>
              <a:rPr lang="en-US" b="1" dirty="0" smtClean="0">
                <a:solidFill>
                  <a:srgbClr val="FFE800"/>
                </a:solidFill>
              </a:rPr>
              <a:t>do 1D fit for a common mass: </a:t>
            </a:r>
          </a:p>
          <a:p>
            <a:pPr marL="231775" indent="-231775" algn="l"/>
            <a:endParaRPr lang="en-US" b="1" dirty="0" smtClean="0">
              <a:solidFill>
                <a:srgbClr val="FFFFFF"/>
              </a:solidFill>
            </a:endParaRPr>
          </a:p>
          <a:p>
            <a:pPr algn="l"/>
            <a:r>
              <a:rPr lang="en-US" sz="2600" b="1" dirty="0" err="1" smtClean="0">
                <a:solidFill>
                  <a:srgbClr val="7DFFFF"/>
                </a:solidFill>
              </a:rPr>
              <a:t>m</a:t>
            </a:r>
            <a:r>
              <a:rPr lang="en-US" sz="2600" b="1" baseline="-25000" dirty="0" err="1" smtClean="0">
                <a:solidFill>
                  <a:srgbClr val="7DFFFF"/>
                </a:solidFill>
              </a:rPr>
              <a:t>X</a:t>
            </a:r>
            <a:r>
              <a:rPr lang="en-US" sz="2600" b="1" baseline="-25000" dirty="0" smtClean="0">
                <a:solidFill>
                  <a:srgbClr val="7DFFFF"/>
                </a:solidFill>
              </a:rPr>
              <a:t> </a:t>
            </a:r>
            <a:r>
              <a:rPr lang="en-US" sz="2600" b="1" dirty="0" smtClean="0">
                <a:solidFill>
                  <a:srgbClr val="7DFFFF"/>
                </a:solidFill>
              </a:rPr>
              <a:t>= 125.8 ±0.4(stat) ±0.4 (</a:t>
            </a:r>
            <a:r>
              <a:rPr lang="en-US" sz="2600" b="1" dirty="0" err="1" smtClean="0">
                <a:solidFill>
                  <a:srgbClr val="7DFFFF"/>
                </a:solidFill>
              </a:rPr>
              <a:t>syst</a:t>
            </a:r>
            <a:r>
              <a:rPr lang="en-US" sz="2600" b="1" dirty="0" smtClean="0">
                <a:solidFill>
                  <a:srgbClr val="7DFFFF"/>
                </a:solidFill>
              </a:rPr>
              <a:t>) </a:t>
            </a:r>
            <a:r>
              <a:rPr lang="en-US" sz="2600" b="1" dirty="0" err="1" smtClean="0">
                <a:solidFill>
                  <a:srgbClr val="7DFFFF"/>
                </a:solidFill>
              </a:rPr>
              <a:t>GeV</a:t>
            </a:r>
            <a:endParaRPr lang="en-US" sz="2600" dirty="0">
              <a:solidFill>
                <a:srgbClr val="7DFFFF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64" y="179493"/>
            <a:ext cx="423334" cy="42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000760" y="1043082"/>
            <a:ext cx="8212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b="1" kern="0" dirty="0" err="1" smtClean="0">
                <a:solidFill>
                  <a:srgbClr val="00B050"/>
                </a:solidFill>
                <a:latin typeface="Symbol" pitchFamily="18" charset="2"/>
              </a:rPr>
              <a:t>gg</a:t>
            </a:r>
            <a:r>
              <a:rPr lang="en-US" sz="2800" b="1" kern="0" dirty="0" smtClean="0">
                <a:solidFill>
                  <a:srgbClr val="00B050"/>
                </a:solidFill>
                <a:latin typeface="Symbol" pitchFamily="18" charset="2"/>
              </a:rPr>
              <a:t/>
            </a:r>
            <a:br>
              <a:rPr lang="en-US" sz="2800" b="1" kern="0" dirty="0" smtClean="0">
                <a:solidFill>
                  <a:srgbClr val="00B050"/>
                </a:solidFill>
                <a:latin typeface="Symbol" pitchFamily="18" charset="2"/>
              </a:rPr>
            </a:b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28868" y="1864666"/>
            <a:ext cx="5982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ZZ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9699" y="2529840"/>
            <a:ext cx="11865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Combined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1775460" y="2286002"/>
            <a:ext cx="243840" cy="350518"/>
          </a:xfrm>
          <a:prstGeom prst="straightConnector1">
            <a:avLst/>
          </a:prstGeom>
          <a:solidFill>
            <a:srgbClr val="000054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224899" name="Picture 3"/>
          <p:cNvPicPr>
            <a:picLocks noChangeAspect="1" noChangeArrowheads="1"/>
          </p:cNvPicPr>
          <p:nvPr/>
        </p:nvPicPr>
        <p:blipFill>
          <a:blip r:embed="rId5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515620" y="3581399"/>
            <a:ext cx="3446780" cy="3122007"/>
          </a:xfrm>
          <a:prstGeom prst="rect">
            <a:avLst/>
          </a:prstGeom>
          <a:noFill/>
          <a:ln w="25400">
            <a:solidFill>
              <a:srgbClr val="FFDE00"/>
            </a:solidFill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1054100" y="4373022"/>
            <a:ext cx="8212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b="1" kern="0" dirty="0" err="1" smtClean="0">
                <a:solidFill>
                  <a:srgbClr val="00B050"/>
                </a:solidFill>
                <a:latin typeface="Symbol" pitchFamily="18" charset="2"/>
              </a:rPr>
              <a:t>gg</a:t>
            </a:r>
            <a:r>
              <a:rPr lang="en-US" sz="2800" b="1" kern="0" dirty="0" smtClean="0">
                <a:solidFill>
                  <a:srgbClr val="00B050"/>
                </a:solidFill>
                <a:latin typeface="Symbol" pitchFamily="18" charset="2"/>
              </a:rPr>
              <a:t/>
            </a:r>
            <a:br>
              <a:rPr lang="en-US" sz="2800" b="1" kern="0" dirty="0" smtClean="0">
                <a:solidFill>
                  <a:srgbClr val="00B050"/>
                </a:solidFill>
                <a:latin typeface="Symbol" pitchFamily="18" charset="2"/>
              </a:rPr>
            </a:b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257468" y="4813606"/>
            <a:ext cx="5982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ZZ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390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614" y="114026"/>
            <a:ext cx="7982174" cy="695119"/>
          </a:xfrm>
        </p:spPr>
        <p:txBody>
          <a:bodyPr/>
          <a:lstStyle/>
          <a:p>
            <a:r>
              <a:rPr lang="en-US" b="1" dirty="0" smtClean="0">
                <a:solidFill>
                  <a:srgbClr val="FFEF08"/>
                </a:solidFill>
              </a:rPr>
              <a:t>Couplings Compatibility Tests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1303" y="5755850"/>
            <a:ext cx="9393980" cy="242646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800" b="1" dirty="0" smtClean="0">
                <a:solidFill>
                  <a:srgbClr val="FFEF08"/>
                </a:solidFill>
                <a:latin typeface="Symbol" charset="2"/>
                <a:cs typeface="Symbol" charset="2"/>
              </a:rPr>
              <a:t>          </a:t>
            </a:r>
            <a:endParaRPr lang="en-US" sz="2800" b="1" baseline="-25000" dirty="0" smtClean="0">
              <a:solidFill>
                <a:srgbClr val="FFEF08"/>
              </a:solidFill>
              <a:sym typeface="Wingdings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b="1" dirty="0" smtClean="0">
                <a:sym typeface="Wingdings"/>
              </a:rPr>
              <a:t>           </a:t>
            </a:r>
            <a:endParaRPr lang="en-US" sz="2400" b="1" dirty="0" smtClean="0">
              <a:solidFill>
                <a:schemeClr val="tx1"/>
              </a:solidFill>
              <a:sym typeface="Wingdings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b="1" dirty="0" smtClean="0">
                <a:solidFill>
                  <a:schemeClr val="tx1"/>
                </a:solidFill>
                <a:sym typeface="Wingdings"/>
              </a:rPr>
              <a:t>           </a:t>
            </a:r>
            <a:endParaRPr lang="en-US" b="1" baseline="30000" dirty="0">
              <a:solidFill>
                <a:srgbClr val="FFEF08"/>
              </a:solidFill>
              <a:sym typeface="Wingdings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endParaRPr lang="en-US" b="1" dirty="0" smtClean="0">
              <a:sym typeface="Wingding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202267" y="6448807"/>
            <a:ext cx="659665" cy="365125"/>
          </a:xfrm>
          <a:prstGeom prst="rect">
            <a:avLst/>
          </a:prstGeom>
        </p:spPr>
        <p:txBody>
          <a:bodyPr/>
          <a:lstStyle/>
          <a:p>
            <a:fld id="{955D9E68-C183-AF4B-AADE-4476EA8337CA}" type="slidenum">
              <a:rPr lang="en-US" sz="1400" smtClean="0"/>
              <a:pPr/>
              <a:t>58</a:t>
            </a:fld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75104" y="1163544"/>
            <a:ext cx="9183701" cy="5248014"/>
          </a:xfrm>
          <a:prstGeom prst="rect">
            <a:avLst/>
          </a:prstGeom>
          <a:solidFill>
            <a:srgbClr val="002060"/>
          </a:solidFill>
          <a:ln w="22225">
            <a:solidFill>
              <a:srgbClr val="FFCC00"/>
            </a:solidFill>
          </a:ln>
        </p:spPr>
        <p:txBody>
          <a:bodyPr wrap="square" rtlCol="0">
            <a:spAutoFit/>
          </a:bodyPr>
          <a:lstStyle/>
          <a:p>
            <a:pPr marL="230188" indent="-230188" algn="l" defTabSz="45720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smtClean="0">
                <a:latin typeface="+mj-lt"/>
                <a:ea typeface="ＭＳ Ｐゴシック" charset="-128"/>
              </a:rPr>
              <a:t>Assumptions: </a:t>
            </a:r>
            <a:r>
              <a:rPr lang="en-US" sz="2200" b="1" dirty="0" smtClean="0">
                <a:solidFill>
                  <a:srgbClr val="FFEB2D"/>
                </a:solidFill>
                <a:latin typeface="+mj-lt"/>
                <a:ea typeface="ＭＳ Ｐゴシック" charset="-128"/>
              </a:rPr>
              <a:t>Single resonance, zero width, SM tensor structure</a:t>
            </a:r>
          </a:p>
          <a:p>
            <a:pPr marL="230188" indent="-230188" algn="l" defTabSz="457200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200" b="1" dirty="0" smtClean="0">
                <a:latin typeface="+mj-lt"/>
                <a:ea typeface="ＭＳ Ｐゴシック" charset="-128"/>
              </a:rPr>
              <a:t>There are </a:t>
            </a:r>
            <a:r>
              <a:rPr lang="en-US" sz="2200" b="1" dirty="0" smtClean="0">
                <a:solidFill>
                  <a:srgbClr val="FFEF08"/>
                </a:solidFill>
                <a:latin typeface="+mj-lt"/>
                <a:ea typeface="ＭＳ Ｐゴシック" charset="-128"/>
              </a:rPr>
              <a:t>8 Independent parameters</a:t>
            </a:r>
            <a:r>
              <a:rPr lang="en-US" sz="2200" b="1" dirty="0" smtClean="0">
                <a:ea typeface="ＭＳ Ｐゴシック" charset="-128"/>
              </a:rPr>
              <a:t> to describe all the currently relevant decays and production mechanisms</a:t>
            </a:r>
            <a:r>
              <a:rPr lang="en-US" sz="2200" b="1" dirty="0" smtClean="0">
                <a:solidFill>
                  <a:srgbClr val="FFEF08"/>
                </a:solidFill>
                <a:latin typeface="+mj-lt"/>
                <a:ea typeface="ＭＳ Ｐゴシック" charset="-128"/>
              </a:rPr>
              <a:t>: </a:t>
            </a:r>
            <a:endParaRPr lang="en-US" sz="1800" b="1" dirty="0" smtClean="0">
              <a:solidFill>
                <a:srgbClr val="FFEF08"/>
              </a:solidFill>
              <a:latin typeface="+mj-lt"/>
              <a:ea typeface="ＭＳ Ｐゴシック" charset="-128"/>
            </a:endParaRPr>
          </a:p>
          <a:p>
            <a:pPr marL="230188" indent="-230188" algn="l" defTabSz="457200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200" b="1" dirty="0" smtClean="0">
                <a:latin typeface="+mj-lt"/>
                <a:ea typeface="ＭＳ Ｐゴシック" charset="-128"/>
              </a:rPr>
              <a:t>                                                                             which are given by:</a:t>
            </a:r>
          </a:p>
          <a:p>
            <a:pPr algn="l" defTabSz="457200">
              <a:spcAft>
                <a:spcPts val="1800"/>
              </a:spcAft>
            </a:pPr>
            <a:r>
              <a:rPr lang="en-US" b="1" dirty="0" smtClean="0">
                <a:latin typeface="+mj-lt"/>
                <a:ea typeface="ＭＳ Ｐゴシック" charset="-128"/>
              </a:rPr>
              <a:t>  </a:t>
            </a:r>
            <a:r>
              <a:rPr lang="en-US" sz="1200" b="1" dirty="0" smtClean="0">
                <a:latin typeface="+mj-lt"/>
                <a:ea typeface="ＭＳ Ｐゴシック" charset="-128"/>
              </a:rPr>
              <a:t/>
            </a:r>
            <a:br>
              <a:rPr lang="en-US" sz="1200" b="1" dirty="0" smtClean="0">
                <a:latin typeface="+mj-lt"/>
                <a:ea typeface="ＭＳ Ｐゴシック" charset="-128"/>
              </a:rPr>
            </a:br>
            <a:r>
              <a:rPr lang="en-US" sz="1200" b="1" dirty="0" smtClean="0">
                <a:latin typeface="+mj-lt"/>
                <a:ea typeface="ＭＳ Ｐゴシック" charset="-128"/>
              </a:rPr>
              <a:t>   </a:t>
            </a:r>
            <a:endParaRPr lang="en-US" b="1" dirty="0" smtClean="0">
              <a:latin typeface="+mj-lt"/>
              <a:ea typeface="ＭＳ Ｐゴシック" charset="-128"/>
            </a:endParaRPr>
          </a:p>
          <a:p>
            <a:pPr algn="l" defTabSz="45720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>
                <a:latin typeface="+mj-lt"/>
                <a:ea typeface="ＭＳ Ｐゴシック" charset="-128"/>
              </a:rPr>
              <a:t>  </a:t>
            </a:r>
            <a:r>
              <a:rPr lang="en-US" b="1" dirty="0" smtClean="0">
                <a:solidFill>
                  <a:srgbClr val="FFEF08"/>
                </a:solidFill>
                <a:latin typeface="+mj-lt"/>
                <a:ea typeface="ＭＳ Ｐゴシック" charset="-128"/>
              </a:rPr>
              <a:t>We cannot extract all 8 parameters with the current data.</a:t>
            </a:r>
          </a:p>
          <a:p>
            <a:pPr algn="l" defTabSz="45720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smtClean="0">
                <a:latin typeface="+mj-lt"/>
                <a:ea typeface="ＭＳ Ｐゴシック" charset="-128"/>
              </a:rPr>
              <a:t> </a:t>
            </a:r>
            <a:r>
              <a:rPr lang="en-US" b="1" dirty="0" smtClean="0">
                <a:latin typeface="+mj-lt"/>
                <a:ea typeface="ＭＳ Ｐゴシック" charset="-128"/>
              </a:rPr>
              <a:t>So instead we do </a:t>
            </a:r>
            <a:r>
              <a:rPr lang="en-US" b="1" dirty="0" smtClean="0">
                <a:solidFill>
                  <a:srgbClr val="FFEF08"/>
                </a:solidFill>
                <a:latin typeface="+mj-lt"/>
                <a:ea typeface="ＭＳ Ｐゴシック" charset="-128"/>
              </a:rPr>
              <a:t>coupling compatibility tests</a:t>
            </a:r>
            <a:r>
              <a:rPr lang="en-US" b="1" dirty="0" smtClean="0">
                <a:latin typeface="+mj-lt"/>
                <a:ea typeface="ＭＳ Ｐゴシック" charset="-128"/>
              </a:rPr>
              <a:t> in terms of    </a:t>
            </a:r>
            <a:br>
              <a:rPr lang="en-US" b="1" dirty="0" smtClean="0">
                <a:latin typeface="+mj-lt"/>
                <a:ea typeface="ＭＳ Ｐゴシック" charset="-128"/>
              </a:rPr>
            </a:br>
            <a:r>
              <a:rPr lang="en-US" b="1" dirty="0" smtClean="0">
                <a:latin typeface="+mj-lt"/>
                <a:ea typeface="ＭＳ Ｐゴシック" charset="-128"/>
              </a:rPr>
              <a:t>   scale factors relative to the SM: for the couplings </a:t>
            </a:r>
            <a:r>
              <a:rPr lang="en-US" sz="3200" b="1" dirty="0" smtClean="0">
                <a:solidFill>
                  <a:srgbClr val="FFEF08"/>
                </a:solidFill>
                <a:latin typeface="Symbol" pitchFamily="18" charset="2"/>
                <a:ea typeface="ＭＳ Ｐゴシック" charset="-128"/>
              </a:rPr>
              <a:t>k, </a:t>
            </a:r>
            <a:r>
              <a:rPr lang="en-US" b="1" dirty="0" smtClean="0">
                <a:ea typeface="ＭＳ Ｐゴシック" charset="-128"/>
              </a:rPr>
              <a:t>or    </a:t>
            </a:r>
            <a:br>
              <a:rPr lang="en-US" b="1" dirty="0" smtClean="0">
                <a:ea typeface="ＭＳ Ｐゴシック" charset="-128"/>
              </a:rPr>
            </a:br>
            <a:r>
              <a:rPr lang="en-US" b="1" dirty="0" smtClean="0">
                <a:ea typeface="ＭＳ Ｐゴシック" charset="-128"/>
              </a:rPr>
              <a:t>   ratios of the scale factors </a:t>
            </a:r>
            <a:r>
              <a:rPr lang="en-US" sz="3200" b="1" dirty="0" smtClean="0">
                <a:solidFill>
                  <a:srgbClr val="FFEF08"/>
                </a:solidFill>
                <a:latin typeface="Symbol" pitchFamily="18" charset="2"/>
                <a:ea typeface="ＭＳ Ｐゴシック" charset="-128"/>
              </a:rPr>
              <a:t>l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 </a:t>
            </a:r>
            <a:r>
              <a:rPr lang="en-US" sz="900" b="1" dirty="0" smtClean="0">
                <a:solidFill>
                  <a:srgbClr val="FFEF08"/>
                </a:solidFill>
                <a:sym typeface="Wingdings"/>
              </a:rPr>
              <a:t/>
            </a:r>
            <a:br>
              <a:rPr lang="en-US" sz="900" b="1" dirty="0" smtClean="0">
                <a:solidFill>
                  <a:srgbClr val="FFEF08"/>
                </a:solidFill>
                <a:sym typeface="Wingdings"/>
              </a:rPr>
            </a:br>
            <a:r>
              <a:rPr lang="en-US" sz="100" b="1" dirty="0" smtClean="0">
                <a:sym typeface="Wingdings"/>
              </a:rPr>
              <a:t>   </a:t>
            </a:r>
            <a:endParaRPr lang="en-US" sz="1000" b="1" dirty="0" smtClean="0">
              <a:sym typeface="Wingdings"/>
            </a:endParaRPr>
          </a:p>
          <a:p>
            <a:pPr algn="l" defTabSz="45720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>
                <a:sym typeface="Wingdings"/>
              </a:rPr>
              <a:t>   Example: For the </a:t>
            </a:r>
            <a:r>
              <a:rPr lang="en-US" b="1" dirty="0" err="1" smtClean="0">
                <a:solidFill>
                  <a:srgbClr val="FFEF08"/>
                </a:solidFill>
                <a:sym typeface="Wingdings"/>
              </a:rPr>
              <a:t>gg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FFEF08"/>
                </a:solidFill>
                <a:sym typeface="Wingdings 3"/>
              </a:rPr>
              <a:t>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 H  </a:t>
            </a:r>
            <a:r>
              <a:rPr lang="en-US" b="1" dirty="0" err="1" smtClean="0">
                <a:solidFill>
                  <a:srgbClr val="FFEF08"/>
                </a:solidFill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 </a:t>
            </a:r>
            <a:r>
              <a:rPr lang="en-US" b="1" dirty="0" smtClean="0">
                <a:sym typeface="Wingdings"/>
              </a:rPr>
              <a:t>process: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b="1" dirty="0" smtClean="0">
                <a:solidFill>
                  <a:srgbClr val="FFEF08"/>
                </a:solidFill>
                <a:sym typeface="Wingdings"/>
              </a:rPr>
              <a:t>(</a:t>
            </a:r>
            <a:r>
              <a:rPr lang="en-US" b="1" dirty="0" smtClean="0">
                <a:solidFill>
                  <a:srgbClr val="FFEF08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FFEF08"/>
                </a:solidFill>
              </a:rPr>
              <a:t> x BR) (</a:t>
            </a:r>
            <a:r>
              <a:rPr lang="en-US" b="1" dirty="0" err="1" smtClean="0">
                <a:solidFill>
                  <a:srgbClr val="FFEF08"/>
                </a:solidFill>
              </a:rPr>
              <a:t>gg</a:t>
            </a:r>
            <a:r>
              <a:rPr lang="en-US" b="1" dirty="0" smtClean="0">
                <a:solidFill>
                  <a:srgbClr val="FFEF08"/>
                </a:solidFill>
              </a:rPr>
              <a:t> </a:t>
            </a:r>
            <a:r>
              <a:rPr lang="en-US" b="1" dirty="0" smtClean="0">
                <a:solidFill>
                  <a:srgbClr val="FFEF08"/>
                </a:solidFill>
                <a:sym typeface="Wingdings 3"/>
              </a:rPr>
              <a:t>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FFEF08"/>
                </a:solidFill>
              </a:rPr>
              <a:t>H </a:t>
            </a:r>
            <a:r>
              <a:rPr lang="en-US" b="1" dirty="0" smtClean="0">
                <a:solidFill>
                  <a:srgbClr val="FFEF08"/>
                </a:solidFill>
                <a:sym typeface="Wingdings 3"/>
              </a:rPr>
              <a:t>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 </a:t>
            </a:r>
            <a:r>
              <a:rPr lang="en-US" b="1" dirty="0" err="1" smtClean="0">
                <a:solidFill>
                  <a:srgbClr val="FFEF08"/>
                </a:solidFill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) = </a:t>
            </a:r>
            <a:r>
              <a:rPr lang="en-US" b="1" dirty="0" err="1" smtClean="0">
                <a:solidFill>
                  <a:srgbClr val="FFEF08"/>
                </a:solidFill>
                <a:latin typeface="Symbol" charset="2"/>
                <a:cs typeface="Symbol" charset="2"/>
              </a:rPr>
              <a:t>s</a:t>
            </a:r>
            <a:r>
              <a:rPr lang="en-US" b="1" baseline="-25000" dirty="0" err="1" smtClean="0">
                <a:solidFill>
                  <a:srgbClr val="FFEF08"/>
                </a:solidFill>
              </a:rPr>
              <a:t>SM</a:t>
            </a:r>
            <a:r>
              <a:rPr lang="en-US" b="1" dirty="0" smtClean="0">
                <a:solidFill>
                  <a:srgbClr val="FFEF08"/>
                </a:solidFill>
              </a:rPr>
              <a:t>(</a:t>
            </a:r>
            <a:r>
              <a:rPr lang="en-US" b="1" dirty="0" err="1" smtClean="0">
                <a:solidFill>
                  <a:srgbClr val="FFEF08"/>
                </a:solidFill>
              </a:rPr>
              <a:t>gg</a:t>
            </a:r>
            <a:r>
              <a:rPr lang="en-US" b="1" dirty="0" smtClean="0">
                <a:solidFill>
                  <a:srgbClr val="FFEF08"/>
                </a:solidFill>
              </a:rPr>
              <a:t> </a:t>
            </a:r>
            <a:r>
              <a:rPr lang="en-US" b="1" dirty="0" smtClean="0">
                <a:solidFill>
                  <a:srgbClr val="FFEF08"/>
                </a:solidFill>
                <a:sym typeface="Wingdings 3"/>
              </a:rPr>
              <a:t> </a:t>
            </a:r>
            <a:r>
              <a:rPr lang="en-US" b="1" dirty="0" smtClean="0">
                <a:solidFill>
                  <a:srgbClr val="FFEF08"/>
                </a:solidFill>
              </a:rPr>
              <a:t>H) BR(H </a:t>
            </a:r>
            <a:r>
              <a:rPr lang="en-US" b="1" dirty="0" smtClean="0">
                <a:solidFill>
                  <a:srgbClr val="FFEF08"/>
                </a:solidFill>
                <a:sym typeface="Wingdings 3"/>
              </a:rPr>
              <a:t>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 </a:t>
            </a:r>
            <a:r>
              <a:rPr lang="en-US" b="1" dirty="0" err="1" smtClean="0">
                <a:solidFill>
                  <a:srgbClr val="FFEF08"/>
                </a:solidFill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)</a:t>
            </a:r>
            <a:r>
              <a:rPr lang="en-US" b="1" dirty="0" smtClean="0">
                <a:solidFill>
                  <a:srgbClr val="FFDE00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FFDE0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b="1" dirty="0" smtClean="0">
                <a:solidFill>
                  <a:srgbClr val="FFDE00"/>
                </a:solidFill>
                <a:sym typeface="Wingdings"/>
              </a:rPr>
              <a:t>  </a:t>
            </a:r>
            <a:r>
              <a:rPr lang="en-US" sz="3200" b="1" dirty="0" smtClean="0">
                <a:solidFill>
                  <a:srgbClr val="FFEF08"/>
                </a:solidFill>
                <a:latin typeface="Symbol" charset="2"/>
                <a:cs typeface="Symbol" charset="2"/>
                <a:sym typeface="Wingdings"/>
              </a:rPr>
              <a:t>k</a:t>
            </a:r>
            <a:r>
              <a:rPr lang="en-US" b="1" baseline="-25000" dirty="0" smtClean="0">
                <a:solidFill>
                  <a:srgbClr val="FFEF08"/>
                </a:solidFill>
                <a:sym typeface="Wingdings"/>
              </a:rPr>
              <a:t>g</a:t>
            </a:r>
            <a:r>
              <a:rPr lang="en-US" b="1" baseline="30000" dirty="0" smtClean="0">
                <a:solidFill>
                  <a:srgbClr val="FFEF08"/>
                </a:solidFill>
                <a:sym typeface="Wingdings"/>
              </a:rPr>
              <a:t>2</a:t>
            </a:r>
            <a:r>
              <a:rPr lang="en-US" b="1" baseline="-25000" dirty="0" smtClean="0">
                <a:solidFill>
                  <a:srgbClr val="FFEF08"/>
                </a:solidFill>
                <a:sym typeface="Wingdings"/>
              </a:rPr>
              <a:t> </a:t>
            </a:r>
            <a:r>
              <a:rPr lang="en-US" sz="3200" b="1" dirty="0" err="1" smtClean="0">
                <a:solidFill>
                  <a:srgbClr val="FFEF08"/>
                </a:solidFill>
                <a:latin typeface="Symbol" charset="2"/>
                <a:cs typeface="Symbol" charset="2"/>
                <a:sym typeface="Wingdings"/>
              </a:rPr>
              <a:t>k</a:t>
            </a:r>
            <a:r>
              <a:rPr lang="en-US" b="1" baseline="-25000" dirty="0" err="1" smtClean="0">
                <a:solidFill>
                  <a:srgbClr val="FFEF08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b="1" baseline="30000" dirty="0" err="1" smtClean="0">
                <a:solidFill>
                  <a:srgbClr val="FFEF08"/>
                </a:solidFill>
                <a:sym typeface="Wingdings"/>
              </a:rPr>
              <a:t>2</a:t>
            </a:r>
            <a:r>
              <a:rPr lang="en-US" b="1" dirty="0" smtClean="0">
                <a:solidFill>
                  <a:srgbClr val="FFEF08"/>
                </a:solidFill>
                <a:sym typeface="Wingdings"/>
              </a:rPr>
              <a:t> /</a:t>
            </a:r>
            <a:r>
              <a:rPr lang="en-US" sz="3200" b="1" dirty="0" smtClean="0">
                <a:solidFill>
                  <a:srgbClr val="FFEF08"/>
                </a:solidFill>
                <a:latin typeface="Symbol" charset="2"/>
                <a:cs typeface="Symbol" charset="2"/>
                <a:sym typeface="Wingdings"/>
              </a:rPr>
              <a:t>k</a:t>
            </a:r>
            <a:r>
              <a:rPr lang="en-US" b="1" baseline="-25000" dirty="0" smtClean="0">
                <a:solidFill>
                  <a:srgbClr val="FFEF08"/>
                </a:solidFill>
                <a:sym typeface="Wingdings"/>
              </a:rPr>
              <a:t>H</a:t>
            </a:r>
            <a:r>
              <a:rPr lang="en-US" b="1" baseline="30000" dirty="0" smtClean="0">
                <a:solidFill>
                  <a:srgbClr val="FFEF08"/>
                </a:solidFill>
                <a:sym typeface="Wingdings"/>
              </a:rPr>
              <a:t>2</a:t>
            </a:r>
            <a:endParaRPr lang="en-US" b="1" dirty="0">
              <a:latin typeface="Symbol" pitchFamily="18" charset="2"/>
              <a:ea typeface="ＭＳ Ｐゴシック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528" y="798101"/>
            <a:ext cx="7545444" cy="369332"/>
          </a:xfrm>
          <a:prstGeom prst="rect">
            <a:avLst/>
          </a:prstGeom>
          <a:noFill/>
          <a:ln w="19050">
            <a:solidFill>
              <a:srgbClr val="FFEF08"/>
            </a:solidFill>
          </a:ln>
        </p:spPr>
        <p:txBody>
          <a:bodyPr wrap="square" rtlCol="0">
            <a:spAutoFit/>
          </a:bodyPr>
          <a:lstStyle/>
          <a:p>
            <a:pPr defTabSz="457200">
              <a:spcAft>
                <a:spcPts val="600"/>
              </a:spcAft>
            </a:pPr>
            <a:r>
              <a:rPr lang="en-US" sz="1800" b="1" dirty="0" smtClean="0">
                <a:latin typeface="+mj-lt"/>
                <a:ea typeface="ＭＳ Ｐゴシック" charset="-128"/>
              </a:rPr>
              <a:t>LHC Higgs Cross-Section WG: A. David et al,  arXiv:1209.0040</a:t>
            </a:r>
            <a:endParaRPr lang="en-US" sz="1800" b="1" dirty="0">
              <a:latin typeface="+mj-lt"/>
              <a:ea typeface="ＭＳ Ｐゴシック" charset="-128"/>
            </a:endParaRPr>
          </a:p>
        </p:txBody>
      </p:sp>
      <p:pic>
        <p:nvPicPr>
          <p:cNvPr id="6768642" name="Picture 2"/>
          <p:cNvPicPr>
            <a:picLocks noChangeAspect="1" noChangeArrowheads="1"/>
          </p:cNvPicPr>
          <p:nvPr/>
        </p:nvPicPr>
        <p:blipFill>
          <a:blip r:embed="rId2" cstate="print">
            <a:lum bright="-11000" contrast="30000"/>
          </a:blip>
          <a:srcRect/>
          <a:stretch>
            <a:fillRect/>
          </a:stretch>
        </p:blipFill>
        <p:spPr bwMode="auto">
          <a:xfrm>
            <a:off x="584285" y="2385530"/>
            <a:ext cx="4076461" cy="500137"/>
          </a:xfrm>
          <a:prstGeom prst="rect">
            <a:avLst/>
          </a:prstGeom>
          <a:noFill/>
          <a:ln w="9525">
            <a:solidFill>
              <a:srgbClr val="27D2E9"/>
            </a:solidFill>
            <a:miter lim="800000"/>
            <a:headEnd/>
            <a:tailEnd/>
          </a:ln>
        </p:spPr>
      </p:pic>
      <p:pic>
        <p:nvPicPr>
          <p:cNvPr id="6768643" name="Picture 3"/>
          <p:cNvPicPr>
            <a:picLocks noChangeAspect="1" noChangeArrowheads="1"/>
          </p:cNvPicPr>
          <p:nvPr/>
        </p:nvPicPr>
        <p:blipFill>
          <a:blip r:embed="rId3" cstate="print">
            <a:lum bright="-11000" contrast="30000"/>
          </a:blip>
          <a:srcRect/>
          <a:stretch>
            <a:fillRect/>
          </a:stretch>
        </p:blipFill>
        <p:spPr bwMode="auto">
          <a:xfrm>
            <a:off x="4665207" y="2394287"/>
            <a:ext cx="1815639" cy="50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8644" name="Picture 4"/>
          <p:cNvPicPr>
            <a:picLocks noChangeAspect="1" noChangeArrowheads="1"/>
          </p:cNvPicPr>
          <p:nvPr/>
        </p:nvPicPr>
        <p:blipFill>
          <a:blip r:embed="rId4" cstate="print">
            <a:lum bright="-11000" contrast="28000"/>
          </a:blip>
          <a:srcRect/>
          <a:stretch>
            <a:fillRect/>
          </a:stretch>
        </p:blipFill>
        <p:spPr bwMode="auto">
          <a:xfrm>
            <a:off x="613186" y="2902496"/>
            <a:ext cx="6472956" cy="730854"/>
          </a:xfrm>
          <a:prstGeom prst="rect">
            <a:avLst/>
          </a:prstGeom>
          <a:noFill/>
          <a:ln w="19050">
            <a:solidFill>
              <a:srgbClr val="27D2E9"/>
            </a:solidFill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963" y="112293"/>
            <a:ext cx="576595" cy="57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3068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8"/>
          <p:cNvPicPr>
            <a:picLocks noChangeAspect="1"/>
          </p:cNvPicPr>
          <p:nvPr/>
        </p:nvPicPr>
        <p:blipFill>
          <a:blip r:embed="rId3" cstate="print">
            <a:lum bright="-12000" contrast="24000"/>
          </a:blip>
          <a:srcRect l="2116" r="2116"/>
          <a:stretch>
            <a:fillRect/>
          </a:stretch>
        </p:blipFill>
        <p:spPr>
          <a:xfrm>
            <a:off x="5025911" y="2012996"/>
            <a:ext cx="4063005" cy="3565066"/>
          </a:xfrm>
          <a:prstGeom prst="rect">
            <a:avLst/>
          </a:prstGeom>
          <a:ln w="25400">
            <a:solidFill>
              <a:srgbClr val="FFCC00"/>
            </a:solidFill>
          </a:ln>
          <a:effectLst>
            <a:outerShdw blurRad="1651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" y="161365"/>
            <a:ext cx="8198805" cy="89118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EF08"/>
                </a:solidFill>
              </a:rPr>
              <a:t>Custodial Symmetry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chemeClr val="tx1"/>
                </a:solidFill>
              </a:rPr>
              <a:t>Test the Ratio of Couplings to the W and Z Bosons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283" y="1072230"/>
            <a:ext cx="4618049" cy="921030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tIns="0" rIns="0" bIns="0">
            <a:noAutofit/>
          </a:bodyPr>
          <a:lstStyle/>
          <a:p>
            <a:pPr marL="287338" lvl="1" indent="-227013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800" b="1" dirty="0" err="1" smtClean="0">
                <a:latin typeface="Symbol" pitchFamily="18" charset="2"/>
              </a:rPr>
              <a:t>k</a:t>
            </a:r>
            <a:r>
              <a:rPr lang="en-US" b="1" baseline="-25000" dirty="0" err="1" smtClean="0"/>
              <a:t>Z</a:t>
            </a:r>
            <a:r>
              <a:rPr lang="en-US" dirty="0"/>
              <a:t>, </a:t>
            </a:r>
            <a:r>
              <a:rPr lang="en-US" b="1" dirty="0" err="1"/>
              <a:t>λ</a:t>
            </a:r>
            <a:r>
              <a:rPr lang="en-US" b="1" baseline="-25000" dirty="0" err="1"/>
              <a:t>WZ</a:t>
            </a:r>
            <a:r>
              <a:rPr lang="en-US" b="1" baseline="-25000" dirty="0"/>
              <a:t> </a:t>
            </a:r>
            <a:r>
              <a:rPr lang="en-US" b="1" dirty="0"/>
              <a:t>= </a:t>
            </a:r>
            <a:r>
              <a:rPr lang="en-US" sz="2800" b="1" dirty="0" smtClean="0">
                <a:latin typeface="Symbol" pitchFamily="18" charset="2"/>
              </a:rPr>
              <a:t>k</a:t>
            </a:r>
            <a:r>
              <a:rPr lang="en-US" sz="2800" b="1" baseline="-25000" dirty="0" smtClean="0"/>
              <a:t>W</a:t>
            </a:r>
            <a:r>
              <a:rPr lang="en-US" b="1" baseline="-25000" dirty="0" smtClean="0"/>
              <a:t> </a:t>
            </a:r>
            <a:r>
              <a:rPr lang="en-US" b="1" dirty="0"/>
              <a:t>/ </a:t>
            </a:r>
            <a:r>
              <a:rPr lang="en-US" sz="2800" b="1" dirty="0" err="1" smtClean="0">
                <a:latin typeface="Symbol" pitchFamily="18" charset="2"/>
              </a:rPr>
              <a:t>k</a:t>
            </a:r>
            <a:r>
              <a:rPr lang="en-US" b="1" baseline="-25000" dirty="0" err="1" smtClean="0"/>
              <a:t>Z</a:t>
            </a:r>
            <a:r>
              <a:rPr lang="en-US" b="1" baseline="-25000" dirty="0" smtClean="0"/>
              <a:t> </a:t>
            </a:r>
            <a:r>
              <a:rPr lang="en-US" b="1" dirty="0" smtClean="0"/>
              <a:t>Profiled</a:t>
            </a:r>
            <a:endParaRPr lang="en-US" dirty="0" smtClean="0"/>
          </a:p>
          <a:p>
            <a:pPr marL="287338" lvl="1" indent="-227013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rgbClr val="FFEF08"/>
                </a:solidFill>
                <a:latin typeface="Symbol" pitchFamily="18" charset="2"/>
              </a:rPr>
              <a:t>k</a:t>
            </a:r>
            <a:r>
              <a:rPr lang="en-US" b="1" baseline="-25000" dirty="0" err="1" smtClean="0">
                <a:solidFill>
                  <a:srgbClr val="FFEF08"/>
                </a:solidFill>
              </a:rPr>
              <a:t>F</a:t>
            </a:r>
            <a:r>
              <a:rPr lang="en-US" b="1" baseline="-25000" dirty="0" smtClean="0">
                <a:solidFill>
                  <a:srgbClr val="FFEF08"/>
                </a:solidFill>
              </a:rPr>
              <a:t> </a:t>
            </a:r>
            <a:r>
              <a:rPr lang="en-US" b="1" dirty="0" smtClean="0">
                <a:solidFill>
                  <a:srgbClr val="FFEF08"/>
                </a:solidFill>
              </a:rPr>
              <a:t>= 1 as in SM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lum bright="-12000" contrast="24000"/>
          </a:blip>
          <a:srcRect l="2116" r="2116"/>
          <a:stretch>
            <a:fillRect/>
          </a:stretch>
        </p:blipFill>
        <p:spPr>
          <a:xfrm>
            <a:off x="425734" y="2012996"/>
            <a:ext cx="4554128" cy="3557511"/>
          </a:xfrm>
          <a:ln w="25400">
            <a:solidFill>
              <a:srgbClr val="FFCC00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9340483" y="6159869"/>
            <a:ext cx="565517" cy="365125"/>
          </a:xfrm>
          <a:prstGeom prst="rect">
            <a:avLst/>
          </a:prstGeom>
        </p:spPr>
        <p:txBody>
          <a:bodyPr/>
          <a:lstStyle/>
          <a:p>
            <a:fld id="{518F8EC8-AD07-D247-A196-5328CC21ADAD}" type="slidenum">
              <a:rPr lang="en-US" sz="1400" smtClean="0"/>
              <a:pPr/>
              <a:t>59</a:t>
            </a:fld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6109" y="2237642"/>
            <a:ext cx="573652" cy="54503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55558" y="4641658"/>
            <a:ext cx="474840" cy="307777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pPr defTabSz="457200"/>
            <a:r>
              <a:rPr lang="en-US" sz="1400" b="1" dirty="0" smtClean="0">
                <a:latin typeface="Arial" charset="0"/>
                <a:ea typeface="ＭＳ Ｐゴシック" charset="-128"/>
              </a:rPr>
              <a:t>HCP</a:t>
            </a:r>
            <a:endParaRPr lang="en-US" sz="1400" b="1" dirty="0">
              <a:latin typeface="Arial" charset="0"/>
              <a:ea typeface="ＭＳ Ｐゴシック" charset="-128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019332" y="1072282"/>
            <a:ext cx="4069584" cy="920979"/>
          </a:xfrm>
          <a:prstGeom prst="rect">
            <a:avLst/>
          </a:prstGeom>
          <a:solidFill>
            <a:srgbClr val="00153E"/>
          </a:solidFill>
          <a:ln w="22225">
            <a:solidFill>
              <a:srgbClr val="FFEF08"/>
            </a:solidFill>
          </a:ln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 algn="ctr">
              <a:spcBef>
                <a:spcPts val="0"/>
              </a:spcBef>
              <a:spcAft>
                <a:spcPts val="400"/>
              </a:spcAft>
            </a:pPr>
            <a:r>
              <a:rPr lang="en-US" sz="2200" b="1" dirty="0" smtClean="0">
                <a:solidFill>
                  <a:srgbClr val="FFEF08"/>
                </a:solidFill>
              </a:rPr>
              <a:t>Full profiling of </a:t>
            </a:r>
            <a:r>
              <a:rPr lang="en-US" b="1" dirty="0" err="1" smtClean="0">
                <a:solidFill>
                  <a:srgbClr val="FFEF08"/>
                </a:solidFill>
                <a:latin typeface="Symbol" pitchFamily="18" charset="2"/>
              </a:rPr>
              <a:t>k</a:t>
            </a:r>
            <a:r>
              <a:rPr lang="en-US" b="1" baseline="-25000" dirty="0" err="1" smtClean="0">
                <a:solidFill>
                  <a:srgbClr val="FFEF08"/>
                </a:solidFill>
              </a:rPr>
              <a:t>Z</a:t>
            </a:r>
            <a:r>
              <a:rPr lang="en-US" dirty="0" smtClean="0">
                <a:solidFill>
                  <a:srgbClr val="FFEF08"/>
                </a:solidFill>
              </a:rPr>
              <a:t>, </a:t>
            </a:r>
            <a:r>
              <a:rPr lang="en-US" b="1" dirty="0" err="1" smtClean="0">
                <a:solidFill>
                  <a:srgbClr val="FFEF08"/>
                </a:solidFill>
                <a:latin typeface="Symbol" pitchFamily="18" charset="2"/>
              </a:rPr>
              <a:t>k</a:t>
            </a:r>
            <a:r>
              <a:rPr lang="en-US" b="1" baseline="-25000" dirty="0" err="1" smtClean="0">
                <a:solidFill>
                  <a:srgbClr val="FFEF08"/>
                </a:solidFill>
              </a:rPr>
              <a:t>F</a:t>
            </a:r>
            <a:endParaRPr lang="en-US" b="1" baseline="-25000" dirty="0" smtClean="0">
              <a:solidFill>
                <a:srgbClr val="FFEF08"/>
              </a:solidFill>
            </a:endParaRPr>
          </a:p>
          <a:p>
            <a:pPr marL="173038" indent="-173038" algn="ctr">
              <a:spcBef>
                <a:spcPts val="0"/>
              </a:spcBef>
              <a:spcAft>
                <a:spcPts val="400"/>
              </a:spcAft>
            </a:pPr>
            <a:r>
              <a:rPr lang="en-US" sz="2400" b="1" dirty="0" err="1" smtClean="0"/>
              <a:t>λ</a:t>
            </a:r>
            <a:r>
              <a:rPr lang="en-US" sz="2400" b="1" baseline="-25000" dirty="0" err="1" smtClean="0"/>
              <a:t>WZ</a:t>
            </a:r>
            <a:r>
              <a:rPr lang="en-US" sz="2400" b="1" dirty="0" smtClean="0"/>
              <a:t> in </a:t>
            </a:r>
            <a:r>
              <a:rPr lang="en-US" sz="2400" b="1" dirty="0" smtClean="0">
                <a:solidFill>
                  <a:srgbClr val="FFE800"/>
                </a:solidFill>
              </a:rPr>
              <a:t>[0.68 - 1.55] </a:t>
            </a:r>
            <a:r>
              <a:rPr lang="en-US" sz="2400" b="1" dirty="0" smtClean="0"/>
              <a:t>95%CL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71343" y="2889976"/>
            <a:ext cx="532467" cy="493074"/>
          </a:xfrm>
          <a:prstGeom prst="rect">
            <a:avLst/>
          </a:prstGeom>
          <a:effectLst>
            <a:outerShdw blurRad="1651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190185" y="5607871"/>
            <a:ext cx="8976486" cy="937654"/>
          </a:xfrm>
          <a:prstGeom prst="rect">
            <a:avLst/>
          </a:prstGeom>
          <a:solidFill>
            <a:srgbClr val="00153E"/>
          </a:solidFill>
          <a:ln w="25400">
            <a:solidFill>
              <a:srgbClr val="FFCC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7338" marR="0" lvl="1" indent="-227013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+mn-lt"/>
              </a:rPr>
              <a:t>λ</a:t>
            </a:r>
            <a:r>
              <a:rPr kumimoji="0" lang="en-US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+mn-lt"/>
              </a:rPr>
              <a:t>WZ</a:t>
            </a:r>
            <a:r>
              <a:rPr kumimoji="0" lang="en-US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+mn-lt"/>
              </a:rPr>
              <a:t>=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Symbol" pitchFamily="18" charset="2"/>
              </a:rPr>
              <a:t>k</a:t>
            </a:r>
            <a:r>
              <a:rPr kumimoji="0" lang="en-US" sz="2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+mn-lt"/>
              </a:rPr>
              <a:t>W</a:t>
            </a:r>
            <a:r>
              <a:rPr kumimoji="0" lang="en-US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+mn-lt"/>
              </a:rPr>
              <a:t>/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Symbol" pitchFamily="18" charset="2"/>
              </a:rPr>
              <a:t>k</a:t>
            </a:r>
            <a:r>
              <a:rPr kumimoji="0" lang="en-US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FFEF08"/>
                </a:solidFill>
                <a:effectLst/>
                <a:uLnTx/>
                <a:uFillTx/>
                <a:latin typeface="+mn-lt"/>
              </a:rPr>
              <a:t>Z</a:t>
            </a:r>
            <a:r>
              <a:rPr lang="en-US" b="1" kern="0" dirty="0" smtClean="0">
                <a:solidFill>
                  <a:srgbClr val="FFEF08"/>
                </a:solidFill>
                <a:latin typeface="+mn-lt"/>
              </a:rPr>
              <a:t> is compatible with 1 (Custodial Symmetry) </a:t>
            </a:r>
            <a:br>
              <a:rPr lang="en-US" b="1" kern="0" dirty="0" smtClean="0">
                <a:solidFill>
                  <a:srgbClr val="FFEF08"/>
                </a:solidFill>
                <a:latin typeface="+mn-lt"/>
              </a:rPr>
            </a:br>
            <a:r>
              <a:rPr lang="en-US" b="1" kern="0" dirty="0" smtClean="0">
                <a:solidFill>
                  <a:srgbClr val="FFEF08"/>
                </a:solidFill>
                <a:latin typeface="+mn-lt"/>
              </a:rPr>
              <a:t>as in SM. </a:t>
            </a:r>
            <a:r>
              <a:rPr lang="en-US" b="1" kern="0" dirty="0" smtClean="0">
                <a:latin typeface="+mn-lt"/>
              </a:rPr>
              <a:t>Errors still relatively large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48475136"/>
              </p:ext>
            </p:extLst>
          </p:nvPr>
        </p:nvGraphicFramePr>
        <p:xfrm>
          <a:off x="5023692" y="3018623"/>
          <a:ext cx="1597445" cy="543700"/>
        </p:xfrm>
        <a:graphic>
          <a:graphicData uri="http://schemas.openxmlformats.org/presentationml/2006/ole">
            <p:oleObj spid="_x0000_s6765570" name="Equation" r:id="rId6" imgW="825480" imgH="241200" progId="Equation.3">
              <p:embed/>
            </p:oleObj>
          </a:graphicData>
        </a:graphic>
      </p:graphicFrame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536" y="64548"/>
            <a:ext cx="576595" cy="57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7434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xfrm>
            <a:off x="119764" y="3772930"/>
            <a:ext cx="4411047" cy="2949146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rIns="0">
            <a:noAutofit/>
          </a:bodyPr>
          <a:lstStyle/>
          <a:p>
            <a:pPr indent="-227013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FFE311"/>
                </a:solidFill>
              </a:rPr>
              <a:t>Optimal combination of information from all </a:t>
            </a:r>
            <a:r>
              <a:rPr lang="en-US" sz="1800" dirty="0" err="1" smtClean="0">
                <a:solidFill>
                  <a:srgbClr val="FFE311"/>
                </a:solidFill>
              </a:rPr>
              <a:t>subdetectors</a:t>
            </a:r>
            <a:endParaRPr lang="en-US" sz="1800" dirty="0" smtClean="0">
              <a:solidFill>
                <a:srgbClr val="FFE311"/>
              </a:solidFill>
            </a:endParaRPr>
          </a:p>
          <a:p>
            <a:pPr indent="-227013">
              <a:lnSpc>
                <a:spcPct val="8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Returns reconstructed “particles”: </a:t>
            </a:r>
            <a:r>
              <a:rPr lang="en-US" sz="1800" b="1" dirty="0" smtClean="0">
                <a:solidFill>
                  <a:srgbClr val="FFE311"/>
                </a:solidFill>
              </a:rPr>
              <a:t> </a:t>
            </a:r>
            <a:r>
              <a:rPr lang="en-US" sz="2400" b="1" dirty="0" smtClean="0">
                <a:solidFill>
                  <a:srgbClr val="FFE311"/>
                </a:solidFill>
              </a:rPr>
              <a:t>e, </a:t>
            </a:r>
            <a:r>
              <a:rPr lang="en-US" sz="2400" b="1" dirty="0" smtClean="0">
                <a:solidFill>
                  <a:srgbClr val="FFE311"/>
                </a:solidFill>
                <a:latin typeface="Symbol" pitchFamily="18" charset="2"/>
              </a:rPr>
              <a:t>m, </a:t>
            </a:r>
            <a:r>
              <a:rPr lang="en-US" sz="2400" b="1" dirty="0" smtClean="0">
                <a:solidFill>
                  <a:srgbClr val="FFE311"/>
                </a:solidFill>
                <a:latin typeface="Symbol" pitchFamily="18" charset="2"/>
                <a:sym typeface="Symbol"/>
              </a:rPr>
              <a:t>, </a:t>
            </a:r>
            <a:r>
              <a:rPr lang="en-US" sz="1800" b="1" dirty="0" smtClean="0">
                <a:solidFill>
                  <a:srgbClr val="FFE311"/>
                </a:solidFill>
              </a:rPr>
              <a:t>Charged &amp; Neutral Hadrons</a:t>
            </a:r>
          </a:p>
          <a:p>
            <a:pPr indent="-227013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b="1" dirty="0" smtClean="0">
                <a:solidFill>
                  <a:srgbClr val="FFE311"/>
                </a:solidFill>
              </a:rPr>
              <a:t>Used as building blocks for jets, </a:t>
            </a:r>
            <a:r>
              <a:rPr lang="en-US" sz="2400" b="1" dirty="0" err="1" smtClean="0">
                <a:solidFill>
                  <a:srgbClr val="FFE311"/>
                </a:solidFill>
                <a:latin typeface="Symbol" pitchFamily="18" charset="2"/>
              </a:rPr>
              <a:t>t</a:t>
            </a:r>
            <a:r>
              <a:rPr lang="en-US" sz="1800" b="1" dirty="0" err="1" smtClean="0">
                <a:solidFill>
                  <a:srgbClr val="FFE311"/>
                </a:solidFill>
              </a:rPr>
              <a:t>s</a:t>
            </a:r>
            <a:r>
              <a:rPr lang="en-US" sz="1800" b="1" dirty="0" smtClean="0">
                <a:solidFill>
                  <a:srgbClr val="FFE311"/>
                </a:solidFill>
              </a:rPr>
              <a:t>, Missing E</a:t>
            </a:r>
            <a:r>
              <a:rPr lang="en-US" sz="2000" b="1" baseline="-20000" dirty="0" smtClean="0">
                <a:solidFill>
                  <a:srgbClr val="FFE311"/>
                </a:solidFill>
              </a:rPr>
              <a:t>T</a:t>
            </a:r>
            <a:r>
              <a:rPr lang="en-US" sz="1800" b="1" dirty="0" smtClean="0">
                <a:solidFill>
                  <a:srgbClr val="FFE311"/>
                </a:solidFill>
              </a:rPr>
              <a:t>, lepton isolation</a:t>
            </a:r>
          </a:p>
          <a:p>
            <a:pPr indent="-227013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it-CH" sz="1800" dirty="0" smtClean="0">
                <a:solidFill>
                  <a:schemeClr val="tx1"/>
                </a:solidFill>
              </a:rPr>
              <a:t>Tags charged particles from pile-up</a:t>
            </a:r>
          </a:p>
          <a:p>
            <a:pPr indent="-227013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it-CH" sz="1800" dirty="0" smtClean="0">
                <a:solidFill>
                  <a:schemeClr val="tx1"/>
                </a:solidFill>
              </a:rPr>
              <a:t>Minimized Pileup Impact </a:t>
            </a:r>
            <a:r>
              <a:rPr lang="it-CH" sz="1800" dirty="0" smtClean="0">
                <a:solidFill>
                  <a:srgbClr val="FFE311"/>
                </a:solidFill>
              </a:rPr>
              <a:t>on jet reco., </a:t>
            </a:r>
            <a:br>
              <a:rPr lang="it-CH" sz="1800" dirty="0" smtClean="0">
                <a:solidFill>
                  <a:srgbClr val="FFE311"/>
                </a:solidFill>
              </a:rPr>
            </a:br>
            <a:r>
              <a:rPr lang="it-CH" sz="1800" dirty="0" smtClean="0">
                <a:solidFill>
                  <a:srgbClr val="FFE311"/>
                </a:solidFill>
              </a:rPr>
              <a:t>lepton &amp; photon ID, isolation</a:t>
            </a:r>
          </a:p>
          <a:p>
            <a:pPr indent="-227013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it-CH" sz="1800" dirty="0" smtClean="0">
                <a:solidFill>
                  <a:srgbClr val="FFE311"/>
                </a:solidFill>
              </a:rPr>
              <a:t>Restored 2011 performance</a:t>
            </a:r>
            <a:endParaRPr lang="it-CH" sz="2000" dirty="0" smtClean="0">
              <a:solidFill>
                <a:srgbClr val="FFE311"/>
              </a:solidFill>
            </a:endParaRPr>
          </a:p>
          <a:p>
            <a:pPr indent="-227013">
              <a:lnSpc>
                <a:spcPct val="92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US" sz="2000" dirty="0" smtClean="0">
              <a:solidFill>
                <a:schemeClr val="tx1"/>
              </a:solidFill>
            </a:endParaRPr>
          </a:p>
          <a:p>
            <a:pPr indent="-227013"/>
            <a:endParaRPr lang="en-US" sz="2400" dirty="0" smtClean="0"/>
          </a:p>
          <a:p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64775" y="6349930"/>
            <a:ext cx="1241225" cy="365125"/>
          </a:xfrm>
          <a:prstGeom prst="rect">
            <a:avLst/>
          </a:prstGeom>
        </p:spPr>
        <p:txBody>
          <a:bodyPr/>
          <a:lstStyle/>
          <a:p>
            <a:fld id="{72AC53DF-4216-466D-99A7-94400E6C2A25}" type="slidenum">
              <a:rPr lang="en-US" sz="1600" smtClean="0">
                <a:solidFill>
                  <a:srgbClr val="FFFFFF"/>
                </a:solidFill>
              </a:rPr>
              <a:pPr/>
              <a:t>6</a:t>
            </a:fld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922637" y="272875"/>
            <a:ext cx="7776519" cy="600635"/>
          </a:xfrm>
        </p:spPr>
        <p:txBody>
          <a:bodyPr/>
          <a:lstStyle/>
          <a:p>
            <a:r>
              <a:rPr lang="en-US" dirty="0" smtClean="0"/>
              <a:t>CMS </a:t>
            </a:r>
            <a:r>
              <a:rPr lang="en-US" dirty="0" smtClean="0">
                <a:solidFill>
                  <a:schemeClr val="tx1"/>
                </a:solidFill>
              </a:rPr>
              <a:t>Global Event </a:t>
            </a:r>
            <a:r>
              <a:rPr lang="en-US" dirty="0" smtClean="0"/>
              <a:t>Reconstruction </a:t>
            </a:r>
            <a:endParaRPr lang="en-US" dirty="0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9264840" y="0"/>
            <a:ext cx="653640" cy="305312"/>
          </a:xfrm>
          <a:custGeom>
            <a:avLst/>
            <a:gdLst>
              <a:gd name="G0" fmla="*/ 1849 1 2"/>
              <a:gd name="G1" fmla="*/ 934 1 2"/>
              <a:gd name="G2" fmla="+- 934 0 0"/>
              <a:gd name="G3" fmla="+- 1849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849" y="0"/>
                </a:lnTo>
                <a:lnTo>
                  <a:pt x="1849" y="934"/>
                </a:lnTo>
                <a:lnTo>
                  <a:pt x="0" y="934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6895" tIns="43448" rIns="86895" bIns="43448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805" y="1458097"/>
            <a:ext cx="4415481" cy="230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45140" y="941025"/>
            <a:ext cx="8476343" cy="504056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85527" tIns="62879" rIns="85527" bIns="42764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2300" b="1" dirty="0" smtClean="0">
                <a:solidFill>
                  <a:srgbClr val="FFFFFF"/>
                </a:solidFill>
              </a:rPr>
              <a:t>Made possible by CMS granularity and high magnetic field</a:t>
            </a:r>
            <a:endParaRPr lang="en-US" sz="2300" b="1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lum bright="-10000" contrast="22000"/>
          </a:blip>
          <a:srcRect t="3797" r="1212"/>
          <a:stretch>
            <a:fillRect/>
          </a:stretch>
        </p:blipFill>
        <p:spPr>
          <a:xfrm>
            <a:off x="4580238" y="1467521"/>
            <a:ext cx="2578846" cy="2255982"/>
          </a:xfrm>
          <a:prstGeom prst="rect">
            <a:avLst/>
          </a:prstGeom>
          <a:ln w="25400">
            <a:solidFill>
              <a:srgbClr val="FFE311"/>
            </a:solidFill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082746" y="1969454"/>
            <a:ext cx="1525013" cy="877163"/>
          </a:xfrm>
          <a:prstGeom prst="rect">
            <a:avLst/>
          </a:prstGeom>
          <a:solidFill>
            <a:schemeClr val="bg1"/>
          </a:solidFill>
          <a:ln w="25400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it-CH" sz="1700" b="1" i="1" dirty="0" smtClean="0">
                <a:solidFill>
                  <a:srgbClr val="FFFFFF"/>
                </a:solidFill>
              </a:rPr>
              <a:t>Particle-flow based </a:t>
            </a:r>
            <a:r>
              <a:rPr lang="it-CH" sz="1700" b="1" i="1" dirty="0" smtClean="0">
                <a:solidFill>
                  <a:srgbClr val="FFE311"/>
                </a:solidFill>
              </a:rPr>
              <a:t>Muon </a:t>
            </a:r>
            <a:r>
              <a:rPr lang="it-CH" sz="1700" b="1" i="1" dirty="0" smtClean="0">
                <a:solidFill>
                  <a:srgbClr val="FFFFFF"/>
                </a:solidFill>
              </a:rPr>
              <a:t>isolation</a:t>
            </a:r>
            <a:endParaRPr lang="it-CH" sz="1700" b="1" i="1" dirty="0">
              <a:solidFill>
                <a:srgbClr val="FFFFFF"/>
              </a:solidFill>
            </a:endParaRPr>
          </a:p>
        </p:txBody>
      </p:sp>
      <p:pic>
        <p:nvPicPr>
          <p:cNvPr id="12" name="Picture 6" descr="https://twiki.cern.ch/twiki/pub/CMSPublic/Hig12016TWiki/2012_PF_endcaps2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2000"/>
          </a:blip>
          <a:srcRect/>
          <a:stretch>
            <a:fillRect/>
          </a:stretch>
        </p:blipFill>
        <p:spPr bwMode="auto">
          <a:xfrm>
            <a:off x="7156672" y="1466335"/>
            <a:ext cx="2599038" cy="2273643"/>
          </a:xfrm>
          <a:prstGeom prst="rect">
            <a:avLst/>
          </a:prstGeom>
          <a:solidFill>
            <a:schemeClr val="tx1"/>
          </a:solidFill>
          <a:ln w="25400">
            <a:solidFill>
              <a:srgbClr val="FFE31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7822379" y="1928049"/>
            <a:ext cx="1771399" cy="877163"/>
          </a:xfrm>
          <a:prstGeom prst="rect">
            <a:avLst/>
          </a:prstGeom>
          <a:solidFill>
            <a:schemeClr val="bg1"/>
          </a:solidFill>
          <a:ln w="25400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it-CH" sz="1700" b="1" i="1" dirty="0" smtClean="0">
                <a:solidFill>
                  <a:srgbClr val="FFFFFF"/>
                </a:solidFill>
              </a:rPr>
              <a:t>Particle-flow based </a:t>
            </a:r>
            <a:r>
              <a:rPr lang="it-CH" sz="1700" b="1" i="1" dirty="0" smtClean="0">
                <a:solidFill>
                  <a:srgbClr val="FFE311"/>
                </a:solidFill>
              </a:rPr>
              <a:t>Muon </a:t>
            </a:r>
            <a:r>
              <a:rPr lang="it-CH" sz="1700" b="1" i="1" dirty="0" smtClean="0">
                <a:solidFill>
                  <a:srgbClr val="FFFFFF"/>
                </a:solidFill>
              </a:rPr>
              <a:t>identification</a:t>
            </a:r>
            <a:endParaRPr lang="it-CH" sz="1700" b="1" i="1" dirty="0">
              <a:solidFill>
                <a:srgbClr val="FFFFFF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lum bright="-13000" contrast="22000"/>
          </a:blip>
          <a:srcRect/>
          <a:stretch>
            <a:fillRect/>
          </a:stretch>
        </p:blipFill>
        <p:spPr bwMode="auto">
          <a:xfrm>
            <a:off x="4563760" y="4036540"/>
            <a:ext cx="5165125" cy="2323712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4562877" y="6371985"/>
            <a:ext cx="5050680" cy="341852"/>
          </a:xfrm>
          <a:prstGeom prst="rect">
            <a:avLst/>
          </a:prstGeom>
          <a:solidFill>
            <a:srgbClr val="000066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FFE311"/>
              </a:buClr>
            </a:pPr>
            <a:r>
              <a:rPr lang="en-US" sz="2000" b="1" kern="0" dirty="0" smtClean="0">
                <a:solidFill>
                  <a:srgbClr val="FFFFFF"/>
                </a:solidFill>
                <a:latin typeface="Arial"/>
              </a:rPr>
              <a:t>Using 8 </a:t>
            </a:r>
            <a:r>
              <a:rPr lang="en-US" sz="2000" b="1" kern="0" dirty="0" err="1" smtClean="0">
                <a:solidFill>
                  <a:srgbClr val="FFFFFF"/>
                </a:solidFill>
                <a:latin typeface="Arial"/>
              </a:rPr>
              <a:t>TeV</a:t>
            </a:r>
            <a:r>
              <a:rPr lang="en-US" sz="2000" b="1" kern="0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000" b="1" i="1" kern="0" dirty="0" smtClean="0">
                <a:solidFill>
                  <a:srgbClr val="FFE311"/>
                </a:solidFill>
                <a:latin typeface="Arial"/>
              </a:rPr>
              <a:t>Prompt Calibration</a:t>
            </a:r>
            <a:br>
              <a:rPr lang="en-US" sz="2000" b="1" i="1" kern="0" dirty="0" smtClean="0">
                <a:solidFill>
                  <a:srgbClr val="FFE311"/>
                </a:solidFill>
                <a:latin typeface="Arial"/>
              </a:rPr>
            </a:br>
            <a:endParaRPr lang="en-US" b="1" i="1" kern="0" dirty="0">
              <a:solidFill>
                <a:srgbClr val="FFE311"/>
              </a:solidFill>
              <a:latin typeface="Arial"/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 bwMode="auto">
          <a:xfrm>
            <a:off x="7657909" y="4712044"/>
            <a:ext cx="868253" cy="601361"/>
          </a:xfrm>
          <a:prstGeom prst="rect">
            <a:avLst/>
          </a:prstGeom>
          <a:solidFill>
            <a:srgbClr val="000066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  <a:buClr>
                <a:srgbClr val="FFE311"/>
              </a:buClr>
            </a:pPr>
            <a:r>
              <a:rPr lang="en-US" sz="1600" b="1" kern="0" dirty="0" err="1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en-US" sz="1800" b="1" kern="0" baseline="-22000" dirty="0" err="1" smtClean="0">
                <a:solidFill>
                  <a:srgbClr val="FFFFFF"/>
                </a:solidFill>
                <a:latin typeface="Arial"/>
              </a:rPr>
              <a:t>eff</a:t>
            </a:r>
            <a:r>
              <a:rPr lang="en-US" sz="1400" b="1" kern="0" dirty="0" smtClean="0">
                <a:solidFill>
                  <a:srgbClr val="FFFFFF"/>
                </a:solidFill>
                <a:latin typeface="Arial"/>
              </a:rPr>
              <a:t> 1.2%</a:t>
            </a:r>
            <a:endParaRPr lang="en-US" sz="1600" b="1" kern="0" dirty="0">
              <a:solidFill>
                <a:srgbClr val="FFFF99"/>
              </a:solidFill>
              <a:latin typeface="Arial"/>
            </a:endParaRPr>
          </a:p>
        </p:txBody>
      </p:sp>
      <p:sp>
        <p:nvSpPr>
          <p:cNvPr id="18" name="Content Placeholder 1"/>
          <p:cNvSpPr txBox="1">
            <a:spLocks/>
          </p:cNvSpPr>
          <p:nvPr/>
        </p:nvSpPr>
        <p:spPr bwMode="auto">
          <a:xfrm>
            <a:off x="5182442" y="4867577"/>
            <a:ext cx="798228" cy="561159"/>
          </a:xfrm>
          <a:prstGeom prst="rect">
            <a:avLst/>
          </a:prstGeom>
          <a:solidFill>
            <a:srgbClr val="000066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</a:pPr>
            <a:r>
              <a:rPr lang="en-US" sz="1600" b="1" kern="0" dirty="0" err="1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en-US" sz="1800" b="1" kern="0" baseline="-22000" dirty="0" err="1" smtClean="0">
                <a:solidFill>
                  <a:srgbClr val="FFFFFF"/>
                </a:solidFill>
                <a:latin typeface="Arial"/>
              </a:rPr>
              <a:t>eff</a:t>
            </a:r>
            <a:r>
              <a:rPr lang="en-US" sz="1400" b="1" kern="0" dirty="0" smtClean="0">
                <a:solidFill>
                  <a:srgbClr val="FFFFFF"/>
                </a:solidFill>
                <a:latin typeface="Arial"/>
              </a:rPr>
              <a:t> 1.1%</a:t>
            </a:r>
            <a:endParaRPr lang="en-US" sz="1600" b="1" kern="0" dirty="0">
              <a:solidFill>
                <a:srgbClr val="FFFF99"/>
              </a:solidFill>
              <a:latin typeface="Arial"/>
            </a:endParaRPr>
          </a:p>
        </p:txBody>
      </p:sp>
      <p:sp>
        <p:nvSpPr>
          <p:cNvPr id="19" name="Content Placeholder 1"/>
          <p:cNvSpPr txBox="1">
            <a:spLocks/>
          </p:cNvSpPr>
          <p:nvPr/>
        </p:nvSpPr>
        <p:spPr bwMode="auto">
          <a:xfrm>
            <a:off x="4550520" y="3764709"/>
            <a:ext cx="5194842" cy="341852"/>
          </a:xfrm>
          <a:prstGeom prst="rect">
            <a:avLst/>
          </a:prstGeom>
          <a:solidFill>
            <a:srgbClr val="000066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rgbClr val="FFE311"/>
              </a:buClr>
            </a:pPr>
            <a:r>
              <a:rPr lang="en-US" sz="1900" b="1" kern="0" dirty="0" smtClean="0">
                <a:solidFill>
                  <a:srgbClr val="FFE311"/>
                </a:solidFill>
                <a:latin typeface="Arial"/>
              </a:rPr>
              <a:t>Photon Resolution in ECAL Barrel</a:t>
            </a:r>
            <a:endParaRPr lang="en-US" sz="1900" b="1" kern="0" dirty="0">
              <a:solidFill>
                <a:srgbClr val="FFE311"/>
              </a:solidFill>
              <a:latin typeface="Arial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2549" y="267514"/>
            <a:ext cx="556270" cy="55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312" y="131568"/>
            <a:ext cx="8091711" cy="93413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F08"/>
                </a:solidFill>
              </a:rPr>
              <a:t>Six Coupling (C6) Model</a:t>
            </a:r>
            <a:br>
              <a:rPr lang="en-US" dirty="0" smtClean="0">
                <a:solidFill>
                  <a:srgbClr val="FFEF08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Assume Custodial Symmetry                      , </a:t>
            </a:r>
            <a:r>
              <a:rPr lang="en-US" sz="2400" dirty="0" smtClean="0">
                <a:solidFill>
                  <a:srgbClr val="FFEB2D"/>
                </a:solidFill>
              </a:rPr>
              <a:t>BR</a:t>
            </a:r>
            <a:r>
              <a:rPr lang="en-US" sz="2400" baseline="-20000" dirty="0" smtClean="0">
                <a:solidFill>
                  <a:srgbClr val="FFEB2D"/>
                </a:solidFill>
              </a:rPr>
              <a:t>BSM</a:t>
            </a:r>
            <a:r>
              <a:rPr lang="en-US" sz="2400" dirty="0" smtClean="0">
                <a:solidFill>
                  <a:srgbClr val="FFEB2D"/>
                </a:solidFill>
              </a:rPr>
              <a:t>=0</a:t>
            </a:r>
            <a:endParaRPr lang="en-US" sz="2800" dirty="0">
              <a:solidFill>
                <a:srgbClr val="FFEB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72600" y="6303011"/>
            <a:ext cx="419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888" y="210509"/>
            <a:ext cx="700183" cy="644686"/>
          </a:xfrm>
          <a:prstGeom prst="rect">
            <a:avLst/>
          </a:prstGeom>
        </p:spPr>
      </p:pic>
      <p:pic>
        <p:nvPicPr>
          <p:cNvPr id="67696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2730" y="715848"/>
            <a:ext cx="1795908" cy="39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ontent Placeholder 1"/>
          <p:cNvSpPr>
            <a:spLocks noGrp="1"/>
          </p:cNvSpPr>
          <p:nvPr>
            <p:ph idx="1"/>
          </p:nvPr>
        </p:nvSpPr>
        <p:spPr>
          <a:xfrm>
            <a:off x="586910" y="1319454"/>
            <a:ext cx="9616550" cy="4032448"/>
          </a:xfrm>
        </p:spPr>
        <p:txBody>
          <a:bodyPr>
            <a:normAutofit/>
          </a:bodyPr>
          <a:lstStyle/>
          <a:p>
            <a:pPr marL="171450" indent="-17145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E606"/>
                </a:solidFill>
              </a:rPr>
              <a:t>End up with six scale factors:</a:t>
            </a:r>
          </a:p>
          <a:p>
            <a:pPr marL="171450" indent="-17145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E606"/>
                </a:solidFill>
              </a:rPr>
              <a:t>Fit each one of these while profiling the others</a:t>
            </a:r>
          </a:p>
        </p:txBody>
      </p:sp>
      <p:pic>
        <p:nvPicPr>
          <p:cNvPr id="6769668" name="Picture 4"/>
          <p:cNvPicPr>
            <a:picLocks noChangeAspect="1" noChangeArrowheads="1"/>
          </p:cNvPicPr>
          <p:nvPr/>
        </p:nvPicPr>
        <p:blipFill>
          <a:blip r:embed="rId4" cstate="print">
            <a:lum bright="-9000" contrast="21000"/>
          </a:blip>
          <a:srcRect/>
          <a:stretch>
            <a:fillRect/>
          </a:stretch>
        </p:blipFill>
        <p:spPr bwMode="auto">
          <a:xfrm>
            <a:off x="5253581" y="1345139"/>
            <a:ext cx="3106249" cy="406543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  <p:pic>
        <p:nvPicPr>
          <p:cNvPr id="6769669" name="Picture 5"/>
          <p:cNvPicPr>
            <a:picLocks noChangeAspect="1" noChangeArrowheads="1"/>
          </p:cNvPicPr>
          <p:nvPr/>
        </p:nvPicPr>
        <p:blipFill>
          <a:blip r:embed="rId5" cstate="print">
            <a:lum bright="-11000" contrast="22000"/>
          </a:blip>
          <a:srcRect/>
          <a:stretch>
            <a:fillRect/>
          </a:stretch>
        </p:blipFill>
        <p:spPr bwMode="auto">
          <a:xfrm>
            <a:off x="951614" y="2176729"/>
            <a:ext cx="7575697" cy="4372789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8556277" y="6102067"/>
            <a:ext cx="474840" cy="307777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pPr defTabSz="457200"/>
            <a:r>
              <a:rPr lang="en-US" sz="1400" b="1" dirty="0" smtClean="0">
                <a:latin typeface="Arial" charset="0"/>
                <a:ea typeface="ＭＳ Ｐゴシック" charset="-128"/>
              </a:rPr>
              <a:t>HCP</a:t>
            </a:r>
            <a:endParaRPr lang="en-US" sz="1400" b="1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170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" y="98241"/>
            <a:ext cx="8198805" cy="864006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FFEF08"/>
                </a:solidFill>
                <a:latin typeface="Symbol" pitchFamily="18" charset="2"/>
                <a:ea typeface="+mn-ea"/>
                <a:cs typeface="+mn-cs"/>
              </a:rPr>
              <a:t>k</a:t>
            </a:r>
            <a:r>
              <a:rPr lang="en-US" sz="4000" baseline="-25000" dirty="0" smtClean="0">
                <a:solidFill>
                  <a:srgbClr val="FFEF08"/>
                </a:solidFill>
                <a:ea typeface="+mn-ea"/>
                <a:cs typeface="+mn-cs"/>
              </a:rPr>
              <a:t>V</a:t>
            </a:r>
            <a:r>
              <a:rPr lang="en-US" sz="2800" baseline="-25000" dirty="0" smtClean="0">
                <a:solidFill>
                  <a:srgbClr val="FFFF99"/>
                </a:solidFill>
                <a:ea typeface="+mn-ea"/>
                <a:cs typeface="+mn-cs"/>
              </a:rPr>
              <a:t> </a:t>
            </a:r>
            <a:r>
              <a:rPr lang="en-US" dirty="0" smtClean="0">
                <a:solidFill>
                  <a:srgbClr val="FFEF08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and</a:t>
            </a:r>
            <a:r>
              <a:rPr lang="en-US" dirty="0" smtClean="0">
                <a:solidFill>
                  <a:srgbClr val="FFEF08"/>
                </a:solidFill>
              </a:rPr>
              <a:t> </a:t>
            </a:r>
            <a:r>
              <a:rPr lang="en-US" sz="4000" dirty="0" err="1" smtClean="0">
                <a:solidFill>
                  <a:srgbClr val="FFEF08"/>
                </a:solidFill>
                <a:latin typeface="Symbol" pitchFamily="18" charset="2"/>
              </a:rPr>
              <a:t>k</a:t>
            </a:r>
            <a:r>
              <a:rPr lang="en-US" sz="4000" baseline="-25000" dirty="0" err="1" smtClean="0">
                <a:solidFill>
                  <a:srgbClr val="FFEF08"/>
                </a:solidFill>
              </a:rPr>
              <a:t>F</a:t>
            </a:r>
            <a:r>
              <a:rPr lang="en-US" sz="2400" dirty="0" smtClean="0">
                <a:solidFill>
                  <a:schemeClr val="tx1"/>
                </a:solidFill>
              </a:rPr>
              <a:t>: </a:t>
            </a:r>
            <a:r>
              <a:rPr lang="en-US" sz="2800" dirty="0" smtClean="0">
                <a:solidFill>
                  <a:srgbClr val="FFEF08"/>
                </a:solidFill>
              </a:rPr>
              <a:t>Map the Vector Boson </a:t>
            </a:r>
            <a:br>
              <a:rPr lang="en-US" sz="2800" dirty="0" smtClean="0">
                <a:solidFill>
                  <a:srgbClr val="FFEF08"/>
                </a:solidFill>
              </a:rPr>
            </a:br>
            <a:r>
              <a:rPr lang="en-US" sz="2800" dirty="0" smtClean="0">
                <a:solidFill>
                  <a:srgbClr val="FFEF08"/>
                </a:solidFill>
              </a:rPr>
              <a:t>and </a:t>
            </a:r>
            <a:r>
              <a:rPr lang="en-US" sz="2800" dirty="0" err="1" smtClean="0">
                <a:solidFill>
                  <a:srgbClr val="FFEF08"/>
                </a:solidFill>
              </a:rPr>
              <a:t>Fermion</a:t>
            </a:r>
            <a:r>
              <a:rPr lang="en-US" sz="2800" dirty="0" smtClean="0">
                <a:solidFill>
                  <a:srgbClr val="FFEF08"/>
                </a:solidFill>
              </a:rPr>
              <a:t> Couplings </a:t>
            </a:r>
            <a:r>
              <a:rPr lang="en-US" sz="2800" dirty="0" smtClean="0">
                <a:solidFill>
                  <a:schemeClr val="tx1"/>
                </a:solidFill>
              </a:rPr>
              <a:t>to Two Scale Factors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018" y="6018474"/>
            <a:ext cx="8749286" cy="566522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tIns="45720" rIns="0" bIns="0">
            <a:noAutofit/>
          </a:bodyPr>
          <a:lstStyle/>
          <a:p>
            <a:pPr marL="0" lvl="1" indent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800" b="1" dirty="0" smtClean="0"/>
              <a:t>Data are consistent with the SM: </a:t>
            </a:r>
            <a:r>
              <a:rPr lang="en-US" sz="3200" b="1" dirty="0" smtClean="0">
                <a:solidFill>
                  <a:srgbClr val="FFEF08"/>
                </a:solidFill>
                <a:latin typeface="Symbol" pitchFamily="18" charset="2"/>
              </a:rPr>
              <a:t>k</a:t>
            </a:r>
            <a:r>
              <a:rPr lang="en-US" sz="3200" b="1" baseline="-25000" dirty="0" smtClean="0">
                <a:solidFill>
                  <a:srgbClr val="FFEF08"/>
                </a:solidFill>
              </a:rPr>
              <a:t>V</a:t>
            </a:r>
            <a:r>
              <a:rPr lang="en-US" sz="3200" b="1" dirty="0" smtClean="0">
                <a:solidFill>
                  <a:srgbClr val="FFEF08"/>
                </a:solidFill>
              </a:rPr>
              <a:t> =1; </a:t>
            </a:r>
            <a:r>
              <a:rPr lang="en-US" sz="3200" b="1" dirty="0" err="1" smtClean="0">
                <a:solidFill>
                  <a:srgbClr val="FFEF08"/>
                </a:solidFill>
                <a:latin typeface="Symbol" pitchFamily="18" charset="2"/>
              </a:rPr>
              <a:t>k</a:t>
            </a:r>
            <a:r>
              <a:rPr lang="en-US" sz="2800" b="1" baseline="-25000" dirty="0" err="1" smtClean="0">
                <a:solidFill>
                  <a:srgbClr val="FFEF08"/>
                </a:solidFill>
              </a:rPr>
              <a:t>F</a:t>
            </a:r>
            <a:r>
              <a:rPr lang="en-US" sz="2800" b="1" baseline="-25000" dirty="0" smtClean="0">
                <a:solidFill>
                  <a:srgbClr val="FFEF08"/>
                </a:solidFill>
              </a:rPr>
              <a:t> </a:t>
            </a:r>
            <a:r>
              <a:rPr lang="en-US" sz="2800" b="1" dirty="0" smtClean="0">
                <a:solidFill>
                  <a:srgbClr val="FFEF08"/>
                </a:solidFill>
              </a:rPr>
              <a:t>=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9340483" y="6159869"/>
            <a:ext cx="565517" cy="365125"/>
          </a:xfrm>
          <a:prstGeom prst="rect">
            <a:avLst/>
          </a:prstGeom>
        </p:spPr>
        <p:txBody>
          <a:bodyPr/>
          <a:lstStyle/>
          <a:p>
            <a:fld id="{518F8EC8-AD07-D247-A196-5328CC21ADAD}" type="slidenum">
              <a:rPr lang="en-US" sz="1400" smtClean="0"/>
              <a:pPr/>
              <a:t>61</a:t>
            </a:fld>
            <a:endParaRPr lang="en-US" sz="1400" dirty="0"/>
          </a:p>
        </p:txBody>
      </p:sp>
      <p:pic>
        <p:nvPicPr>
          <p:cNvPr id="6770691" name="Picture 3"/>
          <p:cNvPicPr>
            <a:picLocks noChangeAspect="1" noChangeArrowheads="1"/>
          </p:cNvPicPr>
          <p:nvPr/>
        </p:nvPicPr>
        <p:blipFill>
          <a:blip r:embed="rId2" cstate="print">
            <a:lum bright="-10000" contrast="25000"/>
          </a:blip>
          <a:srcRect/>
          <a:stretch>
            <a:fillRect/>
          </a:stretch>
        </p:blipFill>
        <p:spPr bwMode="auto">
          <a:xfrm>
            <a:off x="4887777" y="1472497"/>
            <a:ext cx="4374637" cy="4559912"/>
          </a:xfrm>
          <a:prstGeom prst="rect">
            <a:avLst/>
          </a:prstGeom>
          <a:noFill/>
          <a:ln w="25400">
            <a:solidFill>
              <a:srgbClr val="FFEF08"/>
            </a:solidFill>
            <a:miter lim="800000"/>
            <a:headEnd/>
            <a:tailEnd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4093" y="217087"/>
            <a:ext cx="535855" cy="493382"/>
          </a:xfrm>
          <a:prstGeom prst="rect">
            <a:avLst/>
          </a:prstGeom>
        </p:spPr>
      </p:pic>
      <p:sp>
        <p:nvSpPr>
          <p:cNvPr id="24" name="Content Placeholder 2"/>
          <p:cNvSpPr>
            <a:spLocks noGrp="1"/>
          </p:cNvSpPr>
          <p:nvPr>
            <p:ph sz="half" idx="1"/>
          </p:nvPr>
        </p:nvSpPr>
        <p:spPr>
          <a:xfrm>
            <a:off x="532860" y="1098913"/>
            <a:ext cx="7933571" cy="348340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tIns="0" rIns="0" bIns="0">
            <a:noAutofit/>
          </a:bodyPr>
          <a:lstStyle/>
          <a:p>
            <a:pPr marL="0" lvl="1" indent="0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b="1" dirty="0" smtClean="0"/>
              <a:t>Assume custodial symmetry and </a:t>
            </a:r>
            <a:r>
              <a:rPr lang="en-US" b="1" dirty="0" err="1" smtClean="0"/>
              <a:t>fermion</a:t>
            </a:r>
            <a:r>
              <a:rPr lang="en-US" b="1" dirty="0" smtClean="0"/>
              <a:t> universality</a:t>
            </a:r>
            <a:endParaRPr lang="en-US" b="1" dirty="0" smtClean="0">
              <a:solidFill>
                <a:srgbClr val="FFEF08"/>
              </a:solidFill>
            </a:endParaRPr>
          </a:p>
        </p:txBody>
      </p:sp>
      <p:pic>
        <p:nvPicPr>
          <p:cNvPr id="6770693" name="Picture 5"/>
          <p:cNvPicPr>
            <a:picLocks noChangeAspect="1" noChangeArrowheads="1"/>
          </p:cNvPicPr>
          <p:nvPr/>
        </p:nvPicPr>
        <p:blipFill>
          <a:blip r:embed="rId4" cstate="print">
            <a:lum bright="-14000" contrast="33000"/>
          </a:blip>
          <a:srcRect/>
          <a:stretch>
            <a:fillRect/>
          </a:stretch>
        </p:blipFill>
        <p:spPr bwMode="auto">
          <a:xfrm>
            <a:off x="546018" y="1460410"/>
            <a:ext cx="4308863" cy="4571998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25" name="Right Arrow 24"/>
          <p:cNvSpPr/>
          <p:nvPr/>
        </p:nvSpPr>
        <p:spPr bwMode="auto">
          <a:xfrm>
            <a:off x="4729882" y="3598394"/>
            <a:ext cx="539430" cy="484632"/>
          </a:xfrm>
          <a:prstGeom prst="rightArrow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98949" y="5493138"/>
            <a:ext cx="645460" cy="498871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>
            <a:no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Symbol" pitchFamily="18" charset="2"/>
              </a:rPr>
              <a:t>k</a:t>
            </a:r>
            <a:r>
              <a:rPr lang="en-US" sz="3200" b="1" baseline="-25000" dirty="0" smtClean="0">
                <a:solidFill>
                  <a:srgbClr val="002060"/>
                </a:solidFill>
              </a:rPr>
              <a:t>V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16245" y="1439289"/>
            <a:ext cx="623947" cy="492443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>
            <a:spAutoFit/>
          </a:bodyPr>
          <a:lstStyle/>
          <a:p>
            <a:r>
              <a:rPr lang="en-US" sz="3200" b="1" dirty="0" err="1" smtClean="0">
                <a:solidFill>
                  <a:srgbClr val="002060"/>
                </a:solidFill>
                <a:latin typeface="Symbol" pitchFamily="18" charset="2"/>
              </a:rPr>
              <a:t>k</a:t>
            </a:r>
            <a:r>
              <a:rPr lang="en-US" sz="3200" b="1" baseline="-25000" dirty="0" err="1" smtClean="0">
                <a:solidFill>
                  <a:srgbClr val="002060"/>
                </a:solidFill>
              </a:rPr>
              <a:t>F</a:t>
            </a:r>
            <a:endParaRPr lang="en-US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434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929" y="98241"/>
            <a:ext cx="7902996" cy="864006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EF08"/>
                </a:solidFill>
              </a:rPr>
              <a:t>Searching for New Physics </a:t>
            </a:r>
            <a:br>
              <a:rPr lang="en-US" sz="3200" dirty="0" smtClean="0">
                <a:solidFill>
                  <a:srgbClr val="FFEF08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in the </a:t>
            </a:r>
            <a:r>
              <a:rPr lang="en-US" sz="3200" dirty="0" smtClean="0">
                <a:solidFill>
                  <a:srgbClr val="FFEF08"/>
                </a:solidFill>
              </a:rPr>
              <a:t>Boson’s Total Width </a:t>
            </a:r>
            <a:r>
              <a:rPr lang="en-US" sz="3200" dirty="0" smtClean="0">
                <a:solidFill>
                  <a:schemeClr val="tx1"/>
                </a:solidFill>
                <a:sym typeface="Wingdings 3"/>
              </a:rPr>
              <a:t> </a:t>
            </a:r>
            <a:r>
              <a:rPr lang="en-US" sz="3200" dirty="0" smtClean="0">
                <a:solidFill>
                  <a:srgbClr val="FFEF08"/>
                </a:solidFill>
              </a:rPr>
              <a:t>BR</a:t>
            </a:r>
            <a:r>
              <a:rPr lang="en-US" sz="3200" baseline="-20000" dirty="0" smtClean="0">
                <a:solidFill>
                  <a:srgbClr val="FFEF08"/>
                </a:solidFill>
              </a:rPr>
              <a:t>BSM</a:t>
            </a:r>
            <a:endParaRPr lang="en-US" sz="2800" baseline="-20000" dirty="0">
              <a:solidFill>
                <a:srgbClr val="FFEF0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5035" y="1301745"/>
            <a:ext cx="3629120" cy="4571929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tIns="0" rIns="0" bIns="0" anchor="t" anchorCtr="0">
            <a:noAutofit/>
          </a:bodyPr>
          <a:lstStyle/>
          <a:p>
            <a:pPr marL="282575" lvl="1" indent="-223838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606"/>
                </a:solidFill>
              </a:rPr>
              <a:t>New Particles can hide </a:t>
            </a:r>
            <a:br>
              <a:rPr lang="en-US" sz="2200" b="1" dirty="0" smtClean="0">
                <a:solidFill>
                  <a:srgbClr val="FFE606"/>
                </a:solidFill>
              </a:rPr>
            </a:br>
            <a:r>
              <a:rPr lang="en-US" sz="2200" b="1" dirty="0" smtClean="0">
                <a:solidFill>
                  <a:srgbClr val="FFE606"/>
                </a:solidFill>
              </a:rPr>
              <a:t>in the loop-mediated couplings </a:t>
            </a:r>
          </a:p>
          <a:p>
            <a:pPr marL="282575" lvl="1" indent="-223838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§"/>
            </a:pPr>
            <a:endParaRPr lang="en-US" sz="2200" b="1" dirty="0" smtClean="0">
              <a:solidFill>
                <a:srgbClr val="FFE606"/>
              </a:solidFill>
            </a:endParaRPr>
          </a:p>
          <a:p>
            <a:pPr marL="282575" lvl="1" indent="-223838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§"/>
            </a:pPr>
            <a:endParaRPr lang="en-US" sz="2200" b="1" dirty="0" smtClean="0">
              <a:solidFill>
                <a:srgbClr val="FFE606"/>
              </a:solidFill>
            </a:endParaRPr>
          </a:p>
          <a:p>
            <a:pPr marL="282575" lvl="1" indent="-223838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smtClean="0"/>
              <a:t>And contribute to </a:t>
            </a:r>
            <a:br>
              <a:rPr lang="en-US" sz="2200" b="1" dirty="0" smtClean="0"/>
            </a:br>
            <a:r>
              <a:rPr lang="en-US" sz="2200" b="1" dirty="0" smtClean="0"/>
              <a:t>the total width</a:t>
            </a:r>
          </a:p>
          <a:p>
            <a:pPr marL="282575" lvl="1" indent="-223838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/>
              <a:t>Affects</a:t>
            </a:r>
            <a:r>
              <a:rPr lang="en-US" sz="2200" b="1" dirty="0" smtClean="0">
                <a:solidFill>
                  <a:srgbClr val="FFEF08"/>
                </a:solidFill>
              </a:rPr>
              <a:t> </a:t>
            </a:r>
            <a:r>
              <a:rPr lang="en-US" sz="3200" b="1" dirty="0" smtClean="0">
                <a:solidFill>
                  <a:srgbClr val="FFEF08"/>
                </a:solidFill>
                <a:latin typeface="Symbol" pitchFamily="18" charset="2"/>
              </a:rPr>
              <a:t>k</a:t>
            </a:r>
            <a:r>
              <a:rPr lang="en-US" sz="3200" b="1" baseline="-25000" dirty="0" smtClean="0">
                <a:solidFill>
                  <a:srgbClr val="FFEF08"/>
                </a:solidFill>
              </a:rPr>
              <a:t>g</a:t>
            </a:r>
            <a:r>
              <a:rPr lang="en-US" sz="3200" b="1" dirty="0" smtClean="0">
                <a:solidFill>
                  <a:srgbClr val="FFEF08"/>
                </a:solidFill>
                <a:latin typeface="Symbol" pitchFamily="18" charset="2"/>
              </a:rPr>
              <a:t>, k</a:t>
            </a:r>
            <a:r>
              <a:rPr lang="en-US" sz="3600" b="1" baseline="-25000" dirty="0" smtClean="0">
                <a:solidFill>
                  <a:srgbClr val="FFEF08"/>
                </a:solidFill>
                <a:latin typeface="Symbol" pitchFamily="18" charset="2"/>
              </a:rPr>
              <a:t>g</a:t>
            </a:r>
            <a:r>
              <a:rPr lang="en-US" sz="3200" b="1" dirty="0" smtClean="0">
                <a:solidFill>
                  <a:srgbClr val="FFEF08"/>
                </a:solidFill>
                <a:latin typeface="Symbol" pitchFamily="18" charset="2"/>
                <a:ea typeface="+mn-ea"/>
                <a:cs typeface="+mn-cs"/>
              </a:rPr>
              <a:t>, </a:t>
            </a:r>
            <a:r>
              <a:rPr lang="en-US" sz="3200" b="1" dirty="0" err="1" smtClean="0">
                <a:solidFill>
                  <a:srgbClr val="FFEF08"/>
                </a:solidFill>
                <a:latin typeface="Symbol" pitchFamily="18" charset="2"/>
                <a:ea typeface="+mn-ea"/>
                <a:cs typeface="+mn-cs"/>
              </a:rPr>
              <a:t>k</a:t>
            </a:r>
            <a:r>
              <a:rPr lang="en-US" sz="3200" b="1" baseline="-25000" dirty="0" err="1" smtClean="0">
                <a:solidFill>
                  <a:srgbClr val="FFEF08"/>
                </a:solidFill>
                <a:ea typeface="+mn-ea"/>
                <a:cs typeface="+mn-cs"/>
              </a:rPr>
              <a:t>H</a:t>
            </a:r>
            <a:endParaRPr lang="en-US" sz="2200" b="1" dirty="0" smtClean="0">
              <a:solidFill>
                <a:srgbClr val="FFEF08"/>
              </a:solidFill>
            </a:endParaRPr>
          </a:p>
          <a:p>
            <a:pPr marL="282575" lvl="1" indent="-223838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EF08"/>
                </a:solidFill>
              </a:rPr>
              <a:t>Allow the total width to scale as 1/(1 – BR</a:t>
            </a:r>
            <a:r>
              <a:rPr lang="en-US" b="1" baseline="-22000" dirty="0" smtClean="0">
                <a:solidFill>
                  <a:srgbClr val="FFEF08"/>
                </a:solidFill>
              </a:rPr>
              <a:t>BSM</a:t>
            </a:r>
            <a:r>
              <a:rPr lang="en-US" b="1" dirty="0" smtClean="0">
                <a:solidFill>
                  <a:srgbClr val="FFEF08"/>
                </a:solidFill>
              </a:rPr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9234701" y="996201"/>
            <a:ext cx="565517" cy="365125"/>
          </a:xfrm>
          <a:prstGeom prst="rect">
            <a:avLst/>
          </a:prstGeom>
        </p:spPr>
        <p:txBody>
          <a:bodyPr/>
          <a:lstStyle/>
          <a:p>
            <a:fld id="{518F8EC8-AD07-D247-A196-5328CC21ADAD}" type="slidenum">
              <a:rPr lang="en-US" sz="1400" smtClean="0"/>
              <a:pPr/>
              <a:t>62</a:t>
            </a:fld>
            <a:endParaRPr lang="en-US" sz="1400" dirty="0"/>
          </a:p>
        </p:txBody>
      </p:sp>
      <p:pic>
        <p:nvPicPr>
          <p:cNvPr id="6772738" name="Picture 2"/>
          <p:cNvPicPr>
            <a:picLocks noChangeAspect="1" noChangeArrowheads="1"/>
          </p:cNvPicPr>
          <p:nvPr/>
        </p:nvPicPr>
        <p:blipFill>
          <a:blip r:embed="rId2" cstate="print">
            <a:lum bright="-12000" contrast="25000"/>
          </a:blip>
          <a:srcRect/>
          <a:stretch>
            <a:fillRect/>
          </a:stretch>
        </p:blipFill>
        <p:spPr bwMode="auto">
          <a:xfrm>
            <a:off x="3041702" y="1313287"/>
            <a:ext cx="3036369" cy="4581904"/>
          </a:xfrm>
          <a:prstGeom prst="rect">
            <a:avLst/>
          </a:prstGeom>
          <a:noFill/>
          <a:ln w="25400">
            <a:solidFill>
              <a:srgbClr val="FFED08"/>
            </a:solidFill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268941" y="5880258"/>
            <a:ext cx="9466730" cy="585164"/>
          </a:xfrm>
          <a:solidFill>
            <a:srgbClr val="00003E"/>
          </a:solidFill>
          <a:ln w="25400">
            <a:solidFill>
              <a:srgbClr val="FFE311"/>
            </a:solidFill>
          </a:ln>
        </p:spPr>
        <p:txBody>
          <a:bodyPr lIns="0" tIns="0" rIns="0" bIns="0" anchor="ctr" anchorCtr="0">
            <a:noAutofit/>
          </a:bodyPr>
          <a:lstStyle/>
          <a:p>
            <a:pPr marL="282575" lvl="1" indent="-223838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 smtClean="0">
                <a:solidFill>
                  <a:srgbClr val="FFEF08"/>
                </a:solidFill>
              </a:rPr>
              <a:t>Result: </a:t>
            </a:r>
            <a:r>
              <a:rPr lang="en-US" sz="2800" b="1" dirty="0" smtClean="0">
                <a:solidFill>
                  <a:srgbClr val="FFEB2D"/>
                </a:solidFill>
              </a:rPr>
              <a:t>BR</a:t>
            </a:r>
            <a:r>
              <a:rPr lang="en-US" sz="2800" b="1" baseline="-20000" dirty="0" smtClean="0">
                <a:solidFill>
                  <a:srgbClr val="FFEB2D"/>
                </a:solidFill>
              </a:rPr>
              <a:t>BSM</a:t>
            </a:r>
            <a:r>
              <a:rPr lang="en-US" sz="2800" b="1" dirty="0" smtClean="0">
                <a:solidFill>
                  <a:srgbClr val="FFEB2D"/>
                </a:solidFill>
              </a:rPr>
              <a:t> &lt; 0.62</a:t>
            </a:r>
            <a:r>
              <a:rPr lang="en-US" sz="2800" b="1" dirty="0" smtClean="0"/>
              <a:t> at 95% CL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3279" y="256558"/>
            <a:ext cx="700183" cy="644686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 bwMode="auto">
          <a:xfrm rot="10800000">
            <a:off x="5680037" y="4791300"/>
            <a:ext cx="607205" cy="484632"/>
          </a:xfrm>
          <a:prstGeom prst="rightArrow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862850" name="Picture 2"/>
          <p:cNvPicPr>
            <a:picLocks noChangeAspect="1" noChangeArrowheads="1"/>
          </p:cNvPicPr>
          <p:nvPr/>
        </p:nvPicPr>
        <p:blipFill>
          <a:blip r:embed="rId4" cstate="print">
            <a:lum bright="-10000" contrast="22000"/>
          </a:blip>
          <a:srcRect/>
          <a:stretch>
            <a:fillRect/>
          </a:stretch>
        </p:blipFill>
        <p:spPr bwMode="auto">
          <a:xfrm>
            <a:off x="6180438" y="2373239"/>
            <a:ext cx="3458416" cy="1057275"/>
          </a:xfrm>
          <a:prstGeom prst="rect">
            <a:avLst/>
          </a:prstGeom>
          <a:noFill/>
          <a:ln w="28575">
            <a:solidFill>
              <a:srgbClr val="FFED08"/>
            </a:solidFill>
            <a:miter lim="800000"/>
            <a:headEnd/>
            <a:tailEnd/>
          </a:ln>
        </p:spPr>
      </p:pic>
      <p:pic>
        <p:nvPicPr>
          <p:cNvPr id="6862851" name="Picture 3"/>
          <p:cNvPicPr>
            <a:picLocks noChangeAspect="1" noChangeArrowheads="1"/>
          </p:cNvPicPr>
          <p:nvPr/>
        </p:nvPicPr>
        <p:blipFill>
          <a:blip r:embed="rId5" cstate="print">
            <a:lum bright="-12000" contrast="25000"/>
          </a:blip>
          <a:srcRect t="1948"/>
          <a:stretch>
            <a:fillRect/>
          </a:stretch>
        </p:blipFill>
        <p:spPr bwMode="auto">
          <a:xfrm>
            <a:off x="268941" y="1333949"/>
            <a:ext cx="2796988" cy="4518212"/>
          </a:xfrm>
          <a:prstGeom prst="rect">
            <a:avLst/>
          </a:prstGeom>
          <a:noFill/>
          <a:ln w="25400">
            <a:solidFill>
              <a:srgbClr val="93FFFF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492826" y="1529365"/>
            <a:ext cx="474840" cy="307777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pPr defTabSz="457200"/>
            <a:r>
              <a:rPr lang="en-US" sz="1400" b="1" dirty="0" smtClean="0">
                <a:latin typeface="Arial" charset="0"/>
                <a:ea typeface="ＭＳ Ｐゴシック" charset="-128"/>
              </a:rPr>
              <a:t>HCP</a:t>
            </a:r>
            <a:endParaRPr lang="en-US" sz="1400" b="1" dirty="0">
              <a:latin typeface="Arial" charset="0"/>
              <a:ea typeface="ＭＳ Ｐゴシック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27353" y="1531162"/>
            <a:ext cx="474840" cy="307777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pPr defTabSz="457200"/>
            <a:r>
              <a:rPr lang="en-US" sz="1400" b="1" dirty="0" smtClean="0">
                <a:latin typeface="Arial" charset="0"/>
                <a:ea typeface="ＭＳ Ｐゴシック" charset="-128"/>
              </a:rPr>
              <a:t>HCP</a:t>
            </a:r>
            <a:endParaRPr lang="en-US" sz="1400" b="1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434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242" y="117849"/>
            <a:ext cx="7867787" cy="1143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EF08"/>
                </a:solidFill>
              </a:rPr>
              <a:t>All the Boson Couplings and Ratios</a:t>
            </a:r>
            <a:br>
              <a:rPr lang="en-US" sz="3200" b="1" dirty="0" smtClean="0">
                <a:solidFill>
                  <a:srgbClr val="FFEF08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Many Constrained at 95% CL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6645762" name="Picture 2"/>
          <p:cNvPicPr>
            <a:picLocks noChangeAspect="1" noChangeArrowheads="1"/>
          </p:cNvPicPr>
          <p:nvPr/>
        </p:nvPicPr>
        <p:blipFill>
          <a:blip r:embed="rId2" cstate="print">
            <a:lum bright="-8000" contrast="20000"/>
          </a:blip>
          <a:srcRect l="1302" t="815" r="13015" b="11205"/>
          <a:stretch>
            <a:fillRect/>
          </a:stretch>
        </p:blipFill>
        <p:spPr bwMode="auto">
          <a:xfrm rot="16200000">
            <a:off x="2453463" y="-831998"/>
            <a:ext cx="4800600" cy="8888820"/>
          </a:xfrm>
          <a:prstGeom prst="rect">
            <a:avLst/>
          </a:prstGeom>
          <a:noFill/>
          <a:ln w="28575">
            <a:solidFill>
              <a:srgbClr val="FFDE0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3405" y="6013014"/>
            <a:ext cx="8904768" cy="830997"/>
          </a:xfrm>
          <a:prstGeom prst="rect">
            <a:avLst/>
          </a:prstGeom>
          <a:solidFill>
            <a:srgbClr val="00153E"/>
          </a:solidFill>
          <a:ln w="25400">
            <a:solidFill>
              <a:srgbClr val="FFDE00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EF08"/>
                </a:solidFill>
                <a:latin typeface="Arial" charset="0"/>
                <a:ea typeface="ＭＳ Ｐゴシック" charset="-128"/>
              </a:rPr>
              <a:t>Bottom line: </a:t>
            </a:r>
            <a:r>
              <a:rPr lang="en-US" b="1" dirty="0" smtClean="0">
                <a:latin typeface="Arial" charset="0"/>
                <a:ea typeface="ＭＳ Ｐゴシック" charset="-128"/>
              </a:rPr>
              <a:t>compatible with SM. </a:t>
            </a:r>
            <a:r>
              <a:rPr lang="en-US" b="1" dirty="0" smtClean="0">
                <a:solidFill>
                  <a:srgbClr val="FFE800"/>
                </a:solidFill>
                <a:latin typeface="Arial" charset="0"/>
                <a:ea typeface="ＭＳ Ｐゴシック" charset="-128"/>
              </a:rPr>
              <a:t>Some errors still large.</a:t>
            </a:r>
          </a:p>
          <a:p>
            <a:pPr defTabSz="457200"/>
            <a:r>
              <a:rPr lang="en-US" b="1" dirty="0" smtClean="0">
                <a:latin typeface="Arial" charset="0"/>
                <a:ea typeface="ＭＳ Ｐゴシック" charset="-128"/>
              </a:rPr>
              <a:t>Will improve with analysis on full dataset </a:t>
            </a:r>
            <a:endParaRPr lang="en-US" b="1" dirty="0">
              <a:latin typeface="Arial" charset="0"/>
              <a:ea typeface="ＭＳ Ｐゴシック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289" y="311972"/>
            <a:ext cx="768604" cy="707683"/>
          </a:xfrm>
          <a:prstGeom prst="rect">
            <a:avLst/>
          </a:prstGeom>
        </p:spPr>
      </p:pic>
      <p:pic>
        <p:nvPicPr>
          <p:cNvPr id="6789121" name="Picture 1"/>
          <p:cNvPicPr>
            <a:picLocks noChangeAspect="1" noChangeArrowheads="1"/>
          </p:cNvPicPr>
          <p:nvPr/>
        </p:nvPicPr>
        <p:blipFill>
          <a:blip r:embed="rId4" cstate="print">
            <a:lum bright="-9000" contrast="20000"/>
          </a:blip>
          <a:srcRect/>
          <a:stretch>
            <a:fillRect/>
          </a:stretch>
        </p:blipFill>
        <p:spPr bwMode="auto">
          <a:xfrm>
            <a:off x="4976038" y="1202817"/>
            <a:ext cx="4322134" cy="4804578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970262" y="763793"/>
            <a:ext cx="560552" cy="369332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pPr defTabSz="457200"/>
            <a:r>
              <a:rPr lang="en-US" sz="1800" b="1" dirty="0" smtClean="0">
                <a:latin typeface="Arial" charset="0"/>
                <a:ea typeface="ＭＳ Ｐゴシック" charset="-128"/>
              </a:rPr>
              <a:t>HCP</a:t>
            </a:r>
            <a:endParaRPr lang="en-US" sz="1800" b="1" dirty="0">
              <a:latin typeface="Arial" charset="0"/>
              <a:ea typeface="ＭＳ Ｐゴシック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194560" y="4496696"/>
            <a:ext cx="2743200" cy="279699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196353" y="5122432"/>
            <a:ext cx="2743200" cy="279699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928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570" y="112069"/>
            <a:ext cx="8394853" cy="1143000"/>
          </a:xfrm>
        </p:spPr>
        <p:txBody>
          <a:bodyPr>
            <a:noAutofit/>
          </a:bodyPr>
          <a:lstStyle/>
          <a:p>
            <a:pPr algn="ctr"/>
            <a:r>
              <a:rPr lang="en-US" sz="3000" b="1" dirty="0" smtClean="0"/>
              <a:t>    </a:t>
            </a:r>
            <a:r>
              <a:rPr lang="en-US" sz="3000" b="1" dirty="0" smtClean="0">
                <a:solidFill>
                  <a:srgbClr val="FFE800"/>
                </a:solidFill>
              </a:rPr>
              <a:t>CMS Coupling Determination Projections   </a:t>
            </a:r>
            <a:r>
              <a:rPr lang="en-US" sz="3000" dirty="0" smtClean="0">
                <a:solidFill>
                  <a:schemeClr val="tx1"/>
                </a:solidFill>
              </a:rPr>
              <a:t>  </a:t>
            </a:r>
            <a:br>
              <a:rPr lang="en-US" sz="3000" dirty="0" smtClean="0">
                <a:solidFill>
                  <a:schemeClr val="tx1"/>
                </a:solidFill>
              </a:rPr>
            </a:br>
            <a:r>
              <a:rPr lang="en-US" sz="3000" dirty="0" smtClean="0">
                <a:solidFill>
                  <a:schemeClr val="tx1"/>
                </a:solidFill>
              </a:rPr>
              <a:t>    </a:t>
            </a:r>
            <a:r>
              <a:rPr lang="en-US" sz="3000" b="1" dirty="0" smtClean="0">
                <a:solidFill>
                  <a:schemeClr val="tx1"/>
                </a:solidFill>
              </a:rPr>
              <a:t>At LHC (300 fb</a:t>
            </a:r>
            <a:r>
              <a:rPr lang="en-US" sz="3000" b="1" baseline="30000" dirty="0" smtClean="0">
                <a:solidFill>
                  <a:schemeClr val="tx1"/>
                </a:solidFill>
              </a:rPr>
              <a:t>-1</a:t>
            </a:r>
            <a:r>
              <a:rPr lang="en-US" sz="3000" b="1" dirty="0" smtClean="0">
                <a:solidFill>
                  <a:schemeClr val="tx1"/>
                </a:solidFill>
              </a:rPr>
              <a:t>) and HL-LHC (3000 fb</a:t>
            </a:r>
            <a:r>
              <a:rPr lang="en-US" sz="3000" b="1" baseline="26000" dirty="0" smtClean="0">
                <a:solidFill>
                  <a:schemeClr val="tx1"/>
                </a:solidFill>
              </a:rPr>
              <a:t>-1</a:t>
            </a:r>
            <a:r>
              <a:rPr lang="en-US" sz="3000" b="1" dirty="0" smtClean="0">
                <a:solidFill>
                  <a:schemeClr val="tx1"/>
                </a:solidFill>
              </a:rPr>
              <a:t>) 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600" b="1" smtClean="0">
                <a:solidFill>
                  <a:prstClr val="black">
                    <a:tint val="75000"/>
                  </a:prstClr>
                </a:solidFill>
              </a:rPr>
              <a:t>HC2012, Tokyo  T. Camporesi</a:t>
            </a:r>
            <a:endParaRPr lang="en-US" sz="1600" b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45A9A04-13B5-D445-8626-E4C6B8D96387}" type="slidenum">
              <a:rPr lang="en-US" sz="1600" b="1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64</a:t>
            </a:fld>
            <a:endParaRPr lang="en-US" sz="1600" b="1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lum bright="-12000" contrast="25000"/>
          </a:blip>
          <a:srcRect l="2037" t="3871" r="3260" b="6290"/>
          <a:stretch>
            <a:fillRect/>
          </a:stretch>
        </p:blipFill>
        <p:spPr>
          <a:xfrm>
            <a:off x="241810" y="2622288"/>
            <a:ext cx="7094905" cy="3083266"/>
          </a:xfrm>
          <a:prstGeom prst="rect">
            <a:avLst/>
          </a:prstGeom>
          <a:ln w="25400">
            <a:solidFill>
              <a:srgbClr val="FFDE00"/>
            </a:solidFill>
          </a:ln>
          <a:effectLst>
            <a:outerShdw blurRad="1651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6255" y="1178079"/>
            <a:ext cx="93828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b="1" dirty="0" smtClean="0">
                <a:latin typeface="Arial" charset="0"/>
                <a:ea typeface="ＭＳ Ｐゴシック" charset="-128"/>
              </a:rPr>
              <a:t>Two scenarios</a:t>
            </a:r>
          </a:p>
          <a:p>
            <a:pPr marL="457200" indent="-457200" algn="l" defTabSz="457200">
              <a:buFont typeface="+mj-lt"/>
              <a:buAutoNum type="arabicPeriod"/>
            </a:pPr>
            <a:r>
              <a:rPr lang="en-US" sz="2200" b="1" dirty="0" err="1" smtClean="0">
                <a:solidFill>
                  <a:srgbClr val="FFED08"/>
                </a:solidFill>
                <a:latin typeface="Arial" charset="0"/>
                <a:ea typeface="ＭＳ Ｐゴシック" charset="-128"/>
              </a:rPr>
              <a:t>Experimental+theoretical</a:t>
            </a:r>
            <a:r>
              <a:rPr lang="en-US" sz="2200" b="1" dirty="0" smtClean="0">
                <a:solidFill>
                  <a:srgbClr val="FFED08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2200" b="1" dirty="0" err="1" smtClean="0">
                <a:solidFill>
                  <a:srgbClr val="FFED08"/>
                </a:solidFill>
                <a:latin typeface="Arial" charset="0"/>
                <a:ea typeface="ＭＳ Ｐゴシック" charset="-128"/>
              </a:rPr>
              <a:t>systematics</a:t>
            </a:r>
            <a:r>
              <a:rPr lang="en-US" sz="2200" b="1" dirty="0" smtClean="0">
                <a:solidFill>
                  <a:srgbClr val="FFED08"/>
                </a:solidFill>
                <a:latin typeface="Arial" charset="0"/>
                <a:ea typeface="ＭＳ Ｐゴシック" charset="-128"/>
              </a:rPr>
              <a:t> unchanged</a:t>
            </a:r>
          </a:p>
          <a:p>
            <a:pPr marL="457200" indent="-457200" algn="l" defTabSz="457200">
              <a:buFont typeface="+mj-lt"/>
              <a:buAutoNum type="arabicPeriod"/>
            </a:pPr>
            <a:r>
              <a:rPr lang="en-US" sz="2200" b="1" dirty="0" smtClean="0">
                <a:solidFill>
                  <a:srgbClr val="A8FAF2"/>
                </a:solidFill>
                <a:latin typeface="Arial" charset="0"/>
                <a:ea typeface="ＭＳ Ｐゴシック" charset="-128"/>
              </a:rPr>
              <a:t>Scale experimental systematics with </a:t>
            </a:r>
            <a:r>
              <a:rPr lang="en-US" sz="2200" b="1" dirty="0" smtClean="0">
                <a:solidFill>
                  <a:srgbClr val="A8FAF2"/>
                </a:solidFill>
                <a:latin typeface="Arial" charset="0"/>
                <a:ea typeface="ＭＳ Ｐゴシック" charset="-128"/>
                <a:sym typeface="Symbol"/>
              </a:rPr>
              <a:t></a:t>
            </a:r>
            <a:r>
              <a:rPr lang="en-US" sz="2200" b="1" dirty="0" smtClean="0">
                <a:solidFill>
                  <a:srgbClr val="A8FAF2"/>
                </a:solidFill>
                <a:latin typeface="Arial" charset="0"/>
                <a:ea typeface="ＭＳ Ｐゴシック" charset="-128"/>
              </a:rPr>
              <a:t>L  + </a:t>
            </a:r>
            <a:br>
              <a:rPr lang="en-US" sz="2200" b="1" dirty="0" smtClean="0">
                <a:solidFill>
                  <a:srgbClr val="A8FAF2"/>
                </a:solidFill>
                <a:latin typeface="Arial" charset="0"/>
                <a:ea typeface="ＭＳ Ｐゴシック" charset="-128"/>
              </a:rPr>
            </a:br>
            <a:r>
              <a:rPr lang="en-US" sz="2200" b="1" i="1" dirty="0" smtClean="0">
                <a:solidFill>
                  <a:srgbClr val="A8FAF2"/>
                </a:solidFill>
                <a:latin typeface="Arial" charset="0"/>
                <a:ea typeface="ＭＳ Ｐゴシック" charset="-128"/>
              </a:rPr>
              <a:t>reduce theoretical uncertainties by 50%</a:t>
            </a:r>
            <a:endParaRPr lang="en-US" b="1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2510" y="102714"/>
            <a:ext cx="610710" cy="5623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8897" y="5733259"/>
            <a:ext cx="9575258" cy="867930"/>
          </a:xfrm>
          <a:prstGeom prst="rect">
            <a:avLst/>
          </a:prstGeom>
          <a:solidFill>
            <a:srgbClr val="00153E"/>
          </a:solidFill>
          <a:ln w="22225">
            <a:solidFill>
              <a:srgbClr val="FFDE00"/>
            </a:solidFill>
          </a:ln>
        </p:spPr>
        <p:txBody>
          <a:bodyPr wrap="square" rtlCol="0">
            <a:spAutoFit/>
          </a:bodyPr>
          <a:lstStyle/>
          <a:p>
            <a:pPr defTabSz="457200">
              <a:lnSpc>
                <a:spcPct val="90000"/>
              </a:lnSpc>
            </a:pPr>
            <a:r>
              <a:rPr lang="en-US" sz="2800" b="1" dirty="0" smtClean="0">
                <a:solidFill>
                  <a:srgbClr val="FFED08"/>
                </a:solidFill>
                <a:latin typeface="Symbol" charset="2"/>
                <a:ea typeface="ＭＳ Ｐゴシック" charset="-128"/>
                <a:cs typeface="Symbol" charset="2"/>
              </a:rPr>
              <a:t>H </a:t>
            </a:r>
            <a:r>
              <a:rPr lang="en-US" sz="2800" b="1" dirty="0" smtClean="0">
                <a:solidFill>
                  <a:srgbClr val="FFED08"/>
                </a:solidFill>
                <a:latin typeface="Symbol" charset="2"/>
                <a:ea typeface="ＭＳ Ｐゴシック" charset="-128"/>
                <a:cs typeface="Symbol" charset="2"/>
                <a:sym typeface="Wingdings 3"/>
              </a:rPr>
              <a:t></a:t>
            </a:r>
            <a:r>
              <a:rPr lang="en-US" sz="2800" b="1" dirty="0" smtClean="0">
                <a:solidFill>
                  <a:srgbClr val="FFED08"/>
                </a:solidFill>
                <a:latin typeface="Symbol" charset="2"/>
                <a:ea typeface="ＭＳ Ｐゴシック" charset="-128"/>
                <a:cs typeface="Symbol" charset="2"/>
              </a:rPr>
              <a:t>mm</a:t>
            </a:r>
            <a:r>
              <a:rPr lang="en-US" sz="2800" b="1" dirty="0" smtClean="0">
                <a:solidFill>
                  <a:srgbClr val="FFED08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sz="2800" b="1" dirty="0" smtClean="0">
                <a:solidFill>
                  <a:srgbClr val="FFED08"/>
                </a:solidFill>
                <a:latin typeface="Calibri"/>
                <a:ea typeface="ＭＳ Ｐゴシック" charset="-128"/>
                <a:cs typeface="Symbol" charset="2"/>
              </a:rPr>
              <a:t>decay rate: </a:t>
            </a:r>
            <a:r>
              <a:rPr lang="en-US" sz="2800" b="1" dirty="0" smtClean="0">
                <a:latin typeface="Calibri"/>
                <a:ea typeface="ＭＳ Ｐゴシック" charset="-128"/>
                <a:cs typeface="Symbol" charset="2"/>
              </a:rPr>
              <a:t>preliminary studies indicate </a:t>
            </a:r>
            <a:r>
              <a:rPr lang="en-US" sz="2800" b="1" dirty="0" smtClean="0">
                <a:solidFill>
                  <a:srgbClr val="FFE211"/>
                </a:solidFill>
                <a:latin typeface="Calibri"/>
                <a:ea typeface="ＭＳ Ｐゴシック" charset="-128"/>
                <a:cs typeface="Symbol" charset="2"/>
              </a:rPr>
              <a:t>5</a:t>
            </a:r>
            <a:r>
              <a:rPr lang="en-US" sz="2800" b="1" dirty="0" smtClean="0">
                <a:solidFill>
                  <a:srgbClr val="FFE211"/>
                </a:solidFill>
                <a:latin typeface="Symbol" pitchFamily="18" charset="2"/>
                <a:ea typeface="ＭＳ Ｐゴシック" charset="-128"/>
                <a:cs typeface="Symbol" charset="2"/>
              </a:rPr>
              <a:t>s</a:t>
            </a:r>
            <a:r>
              <a:rPr lang="en-US" sz="2800" b="1" dirty="0" smtClean="0">
                <a:solidFill>
                  <a:srgbClr val="FFE211"/>
                </a:solidFill>
                <a:latin typeface="Calibri"/>
                <a:ea typeface="ＭＳ Ｐゴシック" charset="-128"/>
                <a:cs typeface="Symbol" charset="2"/>
              </a:rPr>
              <a:t> significance; </a:t>
            </a:r>
            <a:br>
              <a:rPr lang="en-US" sz="2800" b="1" dirty="0" smtClean="0">
                <a:solidFill>
                  <a:srgbClr val="FFE211"/>
                </a:solidFill>
                <a:latin typeface="Calibri"/>
                <a:ea typeface="ＭＳ Ｐゴシック" charset="-128"/>
                <a:cs typeface="Symbol" charset="2"/>
              </a:rPr>
            </a:br>
            <a:r>
              <a:rPr lang="en-US" sz="2800" b="1" dirty="0" smtClean="0">
                <a:solidFill>
                  <a:srgbClr val="FFE211"/>
                </a:solidFill>
                <a:latin typeface="Calibri"/>
                <a:ea typeface="ＭＳ Ｐゴシック" charset="-128"/>
                <a:cs typeface="Symbol" charset="2"/>
              </a:rPr>
              <a:t>between 25% and 10% precision on H to </a:t>
            </a:r>
            <a:r>
              <a:rPr lang="en-US" sz="2800" b="1" dirty="0" smtClean="0">
                <a:solidFill>
                  <a:srgbClr val="FFE211"/>
                </a:solidFill>
                <a:latin typeface="Symbol" charset="2"/>
                <a:ea typeface="ＭＳ Ｐゴシック" charset="-128"/>
                <a:cs typeface="Symbol" charset="2"/>
              </a:rPr>
              <a:t>mm</a:t>
            </a:r>
            <a:r>
              <a:rPr lang="en-US" sz="2800" b="1" dirty="0" smtClean="0">
                <a:solidFill>
                  <a:srgbClr val="FFE211"/>
                </a:solidFill>
                <a:latin typeface="Calibri"/>
                <a:ea typeface="ＭＳ Ｐゴシック" charset="-128"/>
                <a:cs typeface="Symbol" charset="2"/>
              </a:rPr>
              <a:t> coupling at HL LHC </a:t>
            </a:r>
            <a:endParaRPr lang="en-US" sz="2800" b="1" dirty="0">
              <a:solidFill>
                <a:srgbClr val="FFE211"/>
              </a:solidFill>
              <a:latin typeface="Calibri"/>
              <a:ea typeface="ＭＳ Ｐゴシック" charset="-128"/>
              <a:cs typeface="Symbol" charset="2"/>
            </a:endParaRPr>
          </a:p>
        </p:txBody>
      </p:sp>
      <p:sp>
        <p:nvSpPr>
          <p:cNvPr id="12" name="Left Arrow Callout 11"/>
          <p:cNvSpPr/>
          <p:nvPr/>
        </p:nvSpPr>
        <p:spPr>
          <a:xfrm>
            <a:off x="6506598" y="2016388"/>
            <a:ext cx="3211736" cy="64368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4305"/>
            </a:avLst>
          </a:prstGeom>
          <a:solidFill>
            <a:srgbClr val="00153E"/>
          </a:solidFill>
          <a:ln w="25400">
            <a:solidFill>
              <a:srgbClr val="FFC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defTabSz="457200">
              <a:lnSpc>
                <a:spcPct val="90000"/>
              </a:lnSpc>
            </a:pPr>
            <a:r>
              <a:rPr lang="en-US" sz="19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Optimistic: + a challenge for theorists </a:t>
            </a:r>
            <a:endParaRPr lang="en-US" sz="1900" b="1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" name="Left Arrow Callout 12"/>
          <p:cNvSpPr/>
          <p:nvPr/>
        </p:nvSpPr>
        <p:spPr>
          <a:xfrm>
            <a:off x="7349173" y="1594453"/>
            <a:ext cx="2346489" cy="395712"/>
          </a:xfrm>
          <a:prstGeom prst="leftArrowCallout">
            <a:avLst>
              <a:gd name="adj1" fmla="val 30005"/>
              <a:gd name="adj2" fmla="val 25000"/>
              <a:gd name="adj3" fmla="val 25000"/>
              <a:gd name="adj4" fmla="val 84305"/>
            </a:avLst>
          </a:prstGeom>
          <a:solidFill>
            <a:srgbClr val="00153E"/>
          </a:solidFill>
          <a:ln w="25400">
            <a:solidFill>
              <a:srgbClr val="FFCC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l" defTabSz="457200">
              <a:lnSpc>
                <a:spcPct val="90000"/>
              </a:lnSpc>
            </a:pPr>
            <a:r>
              <a:rPr lang="en-US" sz="2000" b="1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 Pessimistic</a:t>
            </a:r>
            <a:endParaRPr lang="en-US" sz="2000" b="1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993107" y="3318690"/>
            <a:ext cx="1439044" cy="2380463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895915" y="3344665"/>
            <a:ext cx="1462316" cy="2380463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90504" y="2646381"/>
            <a:ext cx="2334409" cy="3098203"/>
          </a:xfrm>
          <a:prstGeom prst="rect">
            <a:avLst/>
          </a:prstGeom>
          <a:solidFill>
            <a:srgbClr val="00153E"/>
          </a:solidFill>
          <a:ln w="25400">
            <a:solidFill>
              <a:srgbClr val="FFDE00"/>
            </a:solidFill>
          </a:ln>
        </p:spPr>
        <p:txBody>
          <a:bodyPr wrap="square" rtlCol="0">
            <a:spAutoFit/>
          </a:bodyPr>
          <a:lstStyle/>
          <a:p>
            <a:pPr defTabSz="457200">
              <a:lnSpc>
                <a:spcPct val="90000"/>
              </a:lnSpc>
            </a:pPr>
            <a:r>
              <a:rPr lang="en-US" sz="2800" b="1" dirty="0" smtClean="0">
                <a:latin typeface="Calibri"/>
                <a:ea typeface="ＭＳ Ｐゴシック" charset="-128"/>
                <a:cs typeface="Symbol" charset="2"/>
              </a:rPr>
              <a:t>Precision </a:t>
            </a:r>
            <a:br>
              <a:rPr lang="en-US" sz="2800" b="1" dirty="0" smtClean="0">
                <a:latin typeface="Calibri"/>
                <a:ea typeface="ＭＳ Ｐゴシック" charset="-128"/>
                <a:cs typeface="Symbol" charset="2"/>
              </a:rPr>
            </a:br>
            <a:r>
              <a:rPr lang="en-US" sz="2800" b="1" dirty="0" smtClean="0">
                <a:latin typeface="Calibri"/>
                <a:ea typeface="ＭＳ Ｐゴシック" charset="-128"/>
                <a:cs typeface="Symbol" charset="2"/>
              </a:rPr>
              <a:t>on the Couplings:</a:t>
            </a:r>
            <a:endParaRPr lang="en-US" sz="900" b="1" dirty="0" smtClean="0">
              <a:latin typeface="Calibri"/>
              <a:ea typeface="ＭＳ Ｐゴシック" charset="-128"/>
              <a:cs typeface="Symbol" charset="2"/>
            </a:endParaRPr>
          </a:p>
          <a:p>
            <a:pPr defTabSz="457200">
              <a:lnSpc>
                <a:spcPct val="90000"/>
              </a:lnSpc>
            </a:pPr>
            <a:endParaRPr lang="en-US" sz="900" b="1" dirty="0" smtClean="0">
              <a:latin typeface="Calibri"/>
              <a:ea typeface="ＭＳ Ｐゴシック" charset="-128"/>
              <a:cs typeface="Symbol" charset="2"/>
            </a:endParaRPr>
          </a:p>
          <a:p>
            <a:pPr defTabSz="457200">
              <a:lnSpc>
                <a:spcPct val="90000"/>
              </a:lnSpc>
            </a:pPr>
            <a:r>
              <a:rPr lang="en-US" sz="2800" b="1" dirty="0" smtClean="0">
                <a:solidFill>
                  <a:srgbClr val="FFE800"/>
                </a:solidFill>
                <a:latin typeface="Calibri"/>
                <a:ea typeface="ＭＳ Ｐゴシック" charset="-128"/>
                <a:cs typeface="Symbol" charset="2"/>
              </a:rPr>
              <a:t>6-15 </a:t>
            </a:r>
            <a:r>
              <a:rPr lang="en-US" sz="2800" b="1" dirty="0" smtClean="0">
                <a:solidFill>
                  <a:srgbClr val="93FFFF"/>
                </a:solidFill>
                <a:latin typeface="Calibri"/>
                <a:ea typeface="ＭＳ Ｐゴシック" charset="-128"/>
                <a:cs typeface="Symbol" charset="2"/>
              </a:rPr>
              <a:t>(3-9)% </a:t>
            </a:r>
            <a:r>
              <a:rPr lang="en-US" sz="2800" b="1" dirty="0" smtClean="0">
                <a:latin typeface="Calibri"/>
                <a:ea typeface="ＭＳ Ｐゴシック" charset="-128"/>
                <a:cs typeface="Symbol" charset="2"/>
              </a:rPr>
              <a:t>with 300/</a:t>
            </a:r>
            <a:r>
              <a:rPr lang="en-US" sz="2800" b="1" dirty="0" err="1" smtClean="0">
                <a:latin typeface="Calibri"/>
                <a:ea typeface="ＭＳ Ｐゴシック" charset="-128"/>
                <a:cs typeface="Symbol" charset="2"/>
              </a:rPr>
              <a:t>fb</a:t>
            </a:r>
            <a:endParaRPr lang="en-US" sz="1400" b="1" dirty="0" smtClean="0">
              <a:latin typeface="Calibri"/>
              <a:ea typeface="ＭＳ Ｐゴシック" charset="-128"/>
              <a:cs typeface="Symbol" charset="2"/>
            </a:endParaRPr>
          </a:p>
          <a:p>
            <a:pPr defTabSz="457200">
              <a:lnSpc>
                <a:spcPct val="90000"/>
              </a:lnSpc>
            </a:pPr>
            <a:endParaRPr lang="en-US" sz="1400" b="1" dirty="0" smtClean="0">
              <a:latin typeface="Calibri"/>
              <a:ea typeface="ＭＳ Ｐゴシック" charset="-128"/>
              <a:cs typeface="Symbol" charset="2"/>
            </a:endParaRPr>
          </a:p>
          <a:p>
            <a:pPr defTabSz="457200">
              <a:lnSpc>
                <a:spcPct val="90000"/>
              </a:lnSpc>
            </a:pPr>
            <a:r>
              <a:rPr lang="en-US" sz="2800" b="1" dirty="0" smtClean="0">
                <a:solidFill>
                  <a:srgbClr val="FFE800"/>
                </a:solidFill>
                <a:latin typeface="Calibri"/>
                <a:ea typeface="ＭＳ Ｐゴシック" charset="-128"/>
                <a:cs typeface="Symbol" charset="2"/>
              </a:rPr>
              <a:t>5-11 </a:t>
            </a:r>
            <a:r>
              <a:rPr lang="en-US" sz="2800" b="1" dirty="0" smtClean="0">
                <a:solidFill>
                  <a:srgbClr val="93FFFF"/>
                </a:solidFill>
                <a:latin typeface="Calibri"/>
                <a:ea typeface="ＭＳ Ｐゴシック" charset="-128"/>
                <a:cs typeface="Symbol" charset="2"/>
              </a:rPr>
              <a:t>(1-4)% </a:t>
            </a:r>
            <a:r>
              <a:rPr lang="en-US" sz="2800" b="1" dirty="0" smtClean="0">
                <a:latin typeface="Calibri"/>
                <a:ea typeface="ＭＳ Ｐゴシック" charset="-128"/>
                <a:cs typeface="Symbol" charset="2"/>
              </a:rPr>
              <a:t>with 3000/</a:t>
            </a:r>
            <a:r>
              <a:rPr lang="en-US" sz="2800" b="1" dirty="0" err="1" smtClean="0">
                <a:latin typeface="Calibri"/>
                <a:ea typeface="ＭＳ Ｐゴシック" charset="-128"/>
                <a:cs typeface="Symbol" charset="2"/>
              </a:rPr>
              <a:t>fb</a:t>
            </a:r>
            <a:r>
              <a:rPr lang="en-US" sz="2800" b="1" dirty="0" smtClean="0">
                <a:latin typeface="Calibri"/>
                <a:ea typeface="ＭＳ Ｐゴシック" charset="-128"/>
                <a:cs typeface="Symbol" charset="2"/>
              </a:rPr>
              <a:t> </a:t>
            </a:r>
            <a:endParaRPr lang="en-US" sz="2800" b="1" dirty="0">
              <a:solidFill>
                <a:srgbClr val="FFE211"/>
              </a:solidFill>
              <a:latin typeface="Calibri"/>
              <a:ea typeface="ＭＳ Ｐゴシック" charset="-128"/>
              <a:cs typeface="Symbol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7189" y="2958353"/>
            <a:ext cx="560552" cy="369332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pPr defTabSz="457200"/>
            <a:r>
              <a:rPr lang="en-US" sz="1800" b="1" dirty="0" smtClean="0">
                <a:latin typeface="Arial" charset="0"/>
                <a:ea typeface="ＭＳ Ｐゴシック" charset="-128"/>
              </a:rPr>
              <a:t>LHC</a:t>
            </a:r>
            <a:endParaRPr lang="en-US" sz="1800" b="1" dirty="0">
              <a:latin typeface="Arial" charset="0"/>
              <a:ea typeface="ＭＳ Ｐゴシック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13815" y="2960146"/>
            <a:ext cx="989704" cy="369332"/>
          </a:xfrm>
          <a:prstGeom prst="rect">
            <a:avLst/>
          </a:prstGeom>
          <a:solidFill>
            <a:srgbClr val="002060"/>
          </a:solidFill>
          <a:ln w="1587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pPr defTabSz="457200"/>
            <a:r>
              <a:rPr lang="en-US" sz="1800" b="1" dirty="0" smtClean="0">
                <a:latin typeface="Arial" charset="0"/>
                <a:ea typeface="ＭＳ Ｐゴシック" charset="-128"/>
              </a:rPr>
              <a:t>HL LHC</a:t>
            </a:r>
            <a:endParaRPr lang="en-US" sz="1800" b="1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319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EB11"/>
                </a:solidFill>
              </a:rPr>
              <a:t>BSM Higgs Overview</a:t>
            </a:r>
            <a:endParaRPr lang="en-US" dirty="0">
              <a:solidFill>
                <a:srgbClr val="FFEB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277" y="1305579"/>
            <a:ext cx="9010835" cy="5050830"/>
          </a:xfrm>
        </p:spPr>
        <p:txBody>
          <a:bodyPr>
            <a:noAutofit/>
          </a:bodyPr>
          <a:lstStyle/>
          <a:p>
            <a:pPr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rgbClr val="FFEB11"/>
                </a:solidFill>
              </a:rPr>
              <a:t>Extensions to the SM</a:t>
            </a:r>
          </a:p>
          <a:p>
            <a:pPr lvl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err="1" smtClean="0">
                <a:solidFill>
                  <a:srgbClr val="FFEB11"/>
                </a:solidFill>
              </a:rPr>
              <a:t>Fermiophobic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9BE7FF"/>
                </a:solidFill>
              </a:rPr>
              <a:t>Higgs sector</a:t>
            </a:r>
          </a:p>
          <a:p>
            <a:pPr lvl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EB11"/>
                </a:solidFill>
              </a:rPr>
              <a:t>4</a:t>
            </a:r>
            <a:r>
              <a:rPr lang="en-US" b="1" baseline="30000" dirty="0" smtClean="0">
                <a:solidFill>
                  <a:srgbClr val="FFEB11"/>
                </a:solidFill>
              </a:rPr>
              <a:t>th</a:t>
            </a:r>
            <a:r>
              <a:rPr lang="en-US" b="1" dirty="0" smtClean="0">
                <a:solidFill>
                  <a:srgbClr val="FFEB11"/>
                </a:solidFill>
              </a:rPr>
              <a:t> generation </a:t>
            </a:r>
            <a:r>
              <a:rPr lang="en-US" b="1" dirty="0" smtClean="0"/>
              <a:t>of heavy fermions</a:t>
            </a:r>
          </a:p>
          <a:p>
            <a:pPr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FFEB11"/>
                </a:solidFill>
              </a:rPr>
              <a:t>Supersymmetric</a:t>
            </a:r>
            <a:endParaRPr lang="en-US" dirty="0" smtClean="0">
              <a:solidFill>
                <a:srgbClr val="FFEB11"/>
              </a:solidFill>
            </a:endParaRPr>
          </a:p>
          <a:p>
            <a:pPr lvl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EB11"/>
                </a:solidFill>
              </a:rPr>
              <a:t>MSSM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9BE7FF"/>
                </a:solidFill>
              </a:rPr>
              <a:t>with two Higgs doublets: </a:t>
            </a:r>
          </a:p>
          <a:p>
            <a:pPr lvl="2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sv-SE" sz="2800" b="1" dirty="0" smtClean="0">
                <a:solidFill>
                  <a:srgbClr val="FFEB11"/>
                </a:solidFill>
              </a:rPr>
              <a:t>H</a:t>
            </a:r>
            <a:r>
              <a:rPr lang="sv-SE" sz="2800" b="1" baseline="22000" dirty="0" smtClean="0">
                <a:solidFill>
                  <a:srgbClr val="FFEB11"/>
                </a:solidFill>
              </a:rPr>
              <a:t>0</a:t>
            </a:r>
            <a:r>
              <a:rPr lang="sv-SE" sz="2800" b="1" dirty="0" smtClean="0">
                <a:solidFill>
                  <a:srgbClr val="FFEB11"/>
                </a:solidFill>
              </a:rPr>
              <a:t> </a:t>
            </a:r>
            <a:r>
              <a:rPr lang="sv-SE" sz="2800" b="1" dirty="0" smtClean="0">
                <a:solidFill>
                  <a:srgbClr val="FFEB11"/>
                </a:solidFill>
                <a:sym typeface="Wingdings 3"/>
              </a:rPr>
              <a:t> </a:t>
            </a:r>
            <a:r>
              <a:rPr lang="sv-SE" sz="2800" b="1" dirty="0" smtClean="0"/>
              <a:t>bb, </a:t>
            </a:r>
            <a:r>
              <a:rPr lang="sv-SE" sz="3200" b="1" dirty="0" smtClean="0">
                <a:solidFill>
                  <a:srgbClr val="FFEB11"/>
                </a:solidFill>
                <a:latin typeface="Symbol" pitchFamily="18" charset="2"/>
              </a:rPr>
              <a:t>tt</a:t>
            </a:r>
            <a:endParaRPr lang="sv-SE" sz="2800" b="1" dirty="0" smtClean="0">
              <a:solidFill>
                <a:srgbClr val="FFEB11"/>
              </a:solidFill>
              <a:latin typeface="Symbol" pitchFamily="18" charset="2"/>
            </a:endParaRPr>
          </a:p>
          <a:p>
            <a:pPr lvl="2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sv-SE" sz="2800" b="1" dirty="0" smtClean="0">
                <a:solidFill>
                  <a:srgbClr val="FFEB11"/>
                </a:solidFill>
              </a:rPr>
              <a:t>H</a:t>
            </a:r>
            <a:r>
              <a:rPr lang="sv-SE" sz="2800" b="1" baseline="24000" dirty="0" smtClean="0">
                <a:solidFill>
                  <a:srgbClr val="FFEB11"/>
                </a:solidFill>
              </a:rPr>
              <a:t>±</a:t>
            </a:r>
            <a:r>
              <a:rPr lang="sv-SE" sz="2800" b="1" dirty="0" smtClean="0">
                <a:solidFill>
                  <a:srgbClr val="FFEB11"/>
                </a:solidFill>
              </a:rPr>
              <a:t> </a:t>
            </a:r>
            <a:r>
              <a:rPr lang="sv-SE" sz="2800" b="1" dirty="0" smtClean="0">
                <a:solidFill>
                  <a:srgbClr val="FFEB11"/>
                </a:solidFill>
                <a:sym typeface="Wingdings 3"/>
              </a:rPr>
              <a:t> </a:t>
            </a:r>
            <a:r>
              <a:rPr lang="sv-SE" sz="3200" b="1" dirty="0" smtClean="0">
                <a:solidFill>
                  <a:srgbClr val="FFEB11"/>
                </a:solidFill>
                <a:latin typeface="Symbol" pitchFamily="18" charset="2"/>
                <a:sym typeface="Wingdings 3"/>
              </a:rPr>
              <a:t>tn</a:t>
            </a:r>
            <a:endParaRPr lang="en-US" sz="2800" b="1" dirty="0" smtClean="0">
              <a:solidFill>
                <a:srgbClr val="FFEB11"/>
              </a:solidFill>
            </a:endParaRPr>
          </a:p>
          <a:p>
            <a:pPr lvl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EB11"/>
                </a:solidFill>
              </a:rPr>
              <a:t>NMSSM </a:t>
            </a:r>
            <a:r>
              <a:rPr lang="en-US" b="1" dirty="0" smtClean="0">
                <a:solidFill>
                  <a:srgbClr val="9BE7FF"/>
                </a:solidFill>
              </a:rPr>
              <a:t>with additional scalar field a</a:t>
            </a:r>
            <a:r>
              <a:rPr lang="en-US" b="1" baseline="-20000" dirty="0" smtClean="0">
                <a:solidFill>
                  <a:srgbClr val="9BE7FF"/>
                </a:solidFill>
              </a:rPr>
              <a:t>1</a:t>
            </a:r>
            <a:r>
              <a:rPr lang="en-US" b="1" dirty="0" smtClean="0">
                <a:solidFill>
                  <a:srgbClr val="9BE7FF"/>
                </a:solidFill>
              </a:rPr>
              <a:t> </a:t>
            </a:r>
            <a:r>
              <a:rPr lang="sv-SE" b="1" dirty="0" smtClean="0">
                <a:solidFill>
                  <a:srgbClr val="9BE7FF"/>
                </a:solidFill>
                <a:sym typeface="Wingdings 3"/>
              </a:rPr>
              <a:t> </a:t>
            </a:r>
            <a:r>
              <a:rPr lang="en-US" sz="2800" b="1" dirty="0" smtClean="0">
                <a:solidFill>
                  <a:srgbClr val="9BE7FF"/>
                </a:solidFill>
                <a:latin typeface="Symbol" pitchFamily="18" charset="2"/>
              </a:rPr>
              <a:t>mm</a:t>
            </a:r>
            <a:r>
              <a:rPr lang="en-US" b="1" dirty="0" smtClean="0">
                <a:solidFill>
                  <a:srgbClr val="9BE7FF"/>
                </a:solidFill>
              </a:rPr>
              <a:t> </a:t>
            </a:r>
          </a:p>
          <a:p>
            <a:pPr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rgbClr val="FFEB11"/>
                </a:solidFill>
              </a:rPr>
              <a:t>Triple your fun</a:t>
            </a:r>
          </a:p>
          <a:p>
            <a:pPr lvl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/>
              <a:t>Minimal </a:t>
            </a:r>
            <a:r>
              <a:rPr lang="en-US" b="1" dirty="0" smtClean="0">
                <a:solidFill>
                  <a:srgbClr val="FFE311"/>
                </a:solidFill>
              </a:rPr>
              <a:t>Type II Seesaw</a:t>
            </a:r>
            <a:r>
              <a:rPr lang="en-US" b="1" dirty="0" smtClean="0"/>
              <a:t> Model: </a:t>
            </a:r>
            <a:r>
              <a:rPr lang="en-US" b="1" dirty="0" smtClean="0">
                <a:solidFill>
                  <a:srgbClr val="9BE7FF"/>
                </a:solidFill>
              </a:rPr>
              <a:t>Relate to </a:t>
            </a:r>
            <a:r>
              <a:rPr lang="en-US" sz="2800" b="1" dirty="0" smtClean="0">
                <a:solidFill>
                  <a:srgbClr val="9BE7FF"/>
                </a:solidFill>
                <a:latin typeface="Symbol" pitchFamily="18" charset="2"/>
              </a:rPr>
              <a:t>n</a:t>
            </a:r>
            <a:r>
              <a:rPr lang="en-US" b="1" dirty="0" smtClean="0">
                <a:solidFill>
                  <a:srgbClr val="9BE7FF"/>
                </a:solidFill>
              </a:rPr>
              <a:t> mass* + NP</a:t>
            </a:r>
          </a:p>
          <a:p>
            <a:pPr lvl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1" dirty="0" smtClean="0"/>
              <a:t>Triplet scalar field </a:t>
            </a:r>
            <a:r>
              <a:rPr lang="en-US" b="1" dirty="0" smtClean="0">
                <a:sym typeface="Symbol"/>
              </a:rPr>
              <a:t>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9BE7FF"/>
                </a:solidFill>
              </a:rPr>
              <a:t>Doubly charged Higgs</a:t>
            </a:r>
            <a:endParaRPr lang="en-US" b="1" dirty="0">
              <a:solidFill>
                <a:srgbClr val="9BE7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204359" y="6385233"/>
            <a:ext cx="546918" cy="365125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z="1200" smtClean="0">
                <a:solidFill>
                  <a:srgbClr val="FFFFFF"/>
                </a:solidFill>
              </a:rPr>
              <a:pPr/>
              <a:t>65</a:t>
            </a:fld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948" y="382172"/>
            <a:ext cx="745292" cy="74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674532" y="6417100"/>
            <a:ext cx="60021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</a:rPr>
              <a:t>*</a:t>
            </a:r>
            <a:r>
              <a:rPr lang="en-US" sz="1600" b="1" dirty="0" err="1" smtClean="0">
                <a:solidFill>
                  <a:srgbClr val="FFFFFF"/>
                </a:solidFill>
              </a:rPr>
              <a:t>Grimus</a:t>
            </a:r>
            <a:r>
              <a:rPr lang="en-US" sz="1600" b="1" dirty="0" smtClean="0">
                <a:solidFill>
                  <a:srgbClr val="FFFFFF"/>
                </a:solidFill>
              </a:rPr>
              <a:t> et al http://arxiv.org/pdf/0902.2325v3.pdf</a:t>
            </a:r>
            <a:endParaRPr lang="en-US" sz="1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4055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647" y="257740"/>
            <a:ext cx="3557016" cy="1143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EF08"/>
                </a:solidFill>
              </a:rPr>
              <a:t>MSSM Higgs</a:t>
            </a:r>
            <a:endParaRPr lang="en-US" sz="4000" dirty="0">
              <a:solidFill>
                <a:srgbClr val="FFEF0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012" y="1316369"/>
            <a:ext cx="5028257" cy="5250625"/>
          </a:xfrm>
        </p:spPr>
        <p:txBody>
          <a:bodyPr/>
          <a:lstStyle/>
          <a:p>
            <a:pPr marL="288925" indent="-231775">
              <a:lnSpc>
                <a:spcPct val="85000"/>
              </a:lnSpc>
              <a:spcAft>
                <a:spcPts val="40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rgbClr val="FFEF08"/>
                </a:solidFill>
              </a:rPr>
              <a:t>Two Higgs doublets</a:t>
            </a:r>
          </a:p>
          <a:p>
            <a:pPr marL="576263" lvl="1" indent="-22860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9BE7FF"/>
                </a:solidFill>
              </a:rPr>
              <a:t>Five Higgs particles</a:t>
            </a:r>
          </a:p>
          <a:p>
            <a:pPr marL="804863" lvl="3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000" b="1" dirty="0" smtClean="0"/>
              <a:t>Three neutral </a:t>
            </a:r>
            <a:r>
              <a:rPr lang="sv-SE" sz="2400" b="1" dirty="0" smtClean="0">
                <a:solidFill>
                  <a:srgbClr val="FFE311"/>
                </a:solidFill>
                <a:latin typeface="Symbol" pitchFamily="18" charset="2"/>
              </a:rPr>
              <a:t>F</a:t>
            </a:r>
            <a:r>
              <a:rPr lang="sv-SE" sz="2000" b="1" dirty="0" smtClean="0">
                <a:solidFill>
                  <a:srgbClr val="FFE311"/>
                </a:solidFill>
                <a:latin typeface="Symbol" pitchFamily="18" charset="2"/>
              </a:rPr>
              <a:t> = </a:t>
            </a:r>
            <a:r>
              <a:rPr lang="en-US" sz="2200" b="1" dirty="0" smtClean="0"/>
              <a:t>h, H, A</a:t>
            </a:r>
          </a:p>
          <a:p>
            <a:pPr marL="804863" lvl="3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000" b="1" dirty="0" smtClean="0"/>
              <a:t>Two charged (</a:t>
            </a:r>
            <a:r>
              <a:rPr lang="en-US" sz="2000" b="1" dirty="0" smtClean="0">
                <a:solidFill>
                  <a:srgbClr val="FFE311"/>
                </a:solidFill>
              </a:rPr>
              <a:t>H</a:t>
            </a:r>
            <a:r>
              <a:rPr lang="en-US" sz="2000" b="1" baseline="30000" dirty="0" smtClean="0">
                <a:solidFill>
                  <a:srgbClr val="FFE311"/>
                </a:solidFill>
              </a:rPr>
              <a:t>±</a:t>
            </a:r>
            <a:r>
              <a:rPr lang="en-US" sz="2000" b="1" dirty="0" smtClean="0"/>
              <a:t>)</a:t>
            </a:r>
          </a:p>
          <a:p>
            <a:pPr marL="577850" lvl="1" indent="-230188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000" b="1" dirty="0" smtClean="0"/>
              <a:t>Two free parameters </a:t>
            </a:r>
          </a:p>
          <a:p>
            <a:pPr marL="804863" lvl="3" indent="-174625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9BE7FF"/>
                </a:solidFill>
              </a:rPr>
              <a:t>Search in </a:t>
            </a:r>
            <a:r>
              <a:rPr lang="en-US" sz="2200" b="1" dirty="0" err="1" smtClean="0">
                <a:solidFill>
                  <a:srgbClr val="9BE7FF"/>
                </a:solidFill>
              </a:rPr>
              <a:t>m</a:t>
            </a:r>
            <a:r>
              <a:rPr lang="en-US" sz="2200" b="1" baseline="-25000" dirty="0" err="1" smtClean="0">
                <a:solidFill>
                  <a:srgbClr val="9BE7FF"/>
                </a:solidFill>
              </a:rPr>
              <a:t>A</a:t>
            </a:r>
            <a:r>
              <a:rPr lang="en-US" sz="2200" b="1" dirty="0" smtClean="0">
                <a:solidFill>
                  <a:srgbClr val="9BE7FF"/>
                </a:solidFill>
              </a:rPr>
              <a:t> – tan </a:t>
            </a:r>
            <a:r>
              <a:rPr lang="en-US" sz="2200" b="1" dirty="0" smtClean="0">
                <a:solidFill>
                  <a:srgbClr val="9BE7FF"/>
                </a:solidFill>
                <a:latin typeface="Symbol" pitchFamily="18" charset="2"/>
              </a:rPr>
              <a:t>b</a:t>
            </a:r>
            <a:r>
              <a:rPr lang="en-US" sz="2200" b="1" dirty="0" smtClean="0">
                <a:solidFill>
                  <a:srgbClr val="9BE7FF"/>
                </a:solidFill>
              </a:rPr>
              <a:t> plane</a:t>
            </a:r>
          </a:p>
          <a:p>
            <a:pPr marL="404813" lvl="1" indent="-179388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9BE7FF"/>
                </a:solidFill>
              </a:rPr>
              <a:t>Production enhanced: </a:t>
            </a:r>
            <a:r>
              <a:rPr lang="en-US" sz="2200" b="1" dirty="0" smtClean="0">
                <a:solidFill>
                  <a:srgbClr val="FFE311"/>
                </a:solidFill>
              </a:rPr>
              <a:t>b, t loops</a:t>
            </a:r>
          </a:p>
          <a:p>
            <a:pPr marL="4763" indent="-179388" algn="ctr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b="1" dirty="0" smtClean="0">
                <a:solidFill>
                  <a:srgbClr val="9BE7FF"/>
                </a:solidFill>
              </a:rPr>
              <a:t>Coupling </a:t>
            </a:r>
            <a:r>
              <a:rPr lang="en-US" sz="2200" b="1" dirty="0" smtClean="0">
                <a:solidFill>
                  <a:srgbClr val="9BE7FF"/>
                </a:solidFill>
                <a:sym typeface="Symbol"/>
              </a:rPr>
              <a:t> tan</a:t>
            </a:r>
            <a:r>
              <a:rPr lang="en-US" sz="2200" b="1" baseline="22000" dirty="0" smtClean="0">
                <a:solidFill>
                  <a:srgbClr val="9BE7FF"/>
                </a:solidFill>
                <a:sym typeface="Symbol"/>
              </a:rPr>
              <a:t>2</a:t>
            </a:r>
            <a:r>
              <a:rPr lang="en-US" sz="2200" b="1" dirty="0" smtClean="0">
                <a:solidFill>
                  <a:srgbClr val="9BE7FF"/>
                </a:solidFill>
                <a:latin typeface="Symbol" pitchFamily="18" charset="2"/>
                <a:sym typeface="Symbol"/>
              </a:rPr>
              <a:t>b</a:t>
            </a:r>
            <a:r>
              <a:rPr lang="en-US" sz="2200" b="1" dirty="0" smtClean="0">
                <a:solidFill>
                  <a:srgbClr val="9BE7FF"/>
                </a:solidFill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</a:rPr>
              <a:t>for </a:t>
            </a:r>
            <a:r>
              <a:rPr lang="en-US" sz="2200" b="1" dirty="0" smtClean="0">
                <a:solidFill>
                  <a:schemeClr val="tx1"/>
                </a:solidFill>
                <a:sym typeface="Symbol"/>
              </a:rPr>
              <a:t>tan </a:t>
            </a:r>
            <a:r>
              <a:rPr lang="en-US" sz="2200" b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b </a:t>
            </a:r>
            <a:r>
              <a:rPr lang="en-US" sz="2200" b="1" dirty="0" smtClean="0">
                <a:solidFill>
                  <a:schemeClr val="tx1"/>
                </a:solidFill>
                <a:sym typeface="Symbol"/>
              </a:rPr>
              <a:t>&gt; ~7</a:t>
            </a:r>
            <a:r>
              <a:rPr lang="en-US" sz="2200" b="1" dirty="0" smtClean="0">
                <a:solidFill>
                  <a:schemeClr val="tx1"/>
                </a:solidFill>
              </a:rPr>
              <a:t> </a:t>
            </a:r>
            <a:endParaRPr lang="en-US" sz="2200" b="1" dirty="0" smtClean="0">
              <a:solidFill>
                <a:schemeClr val="tx1"/>
              </a:solidFill>
              <a:latin typeface="Symbol" pitchFamily="18" charset="2"/>
            </a:endParaRPr>
          </a:p>
          <a:p>
            <a:pPr marL="398463" indent="-280988">
              <a:lnSpc>
                <a:spcPct val="85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FFEF08"/>
                </a:solidFill>
              </a:rPr>
              <a:t>Searches @ CMS</a:t>
            </a:r>
          </a:p>
          <a:p>
            <a:pPr marL="401638" lvl="0" indent="-285750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rgbClr val="FFEB11"/>
              </a:buClr>
              <a:buFont typeface="Wingdings 3" pitchFamily="18" charset="2"/>
              <a:buChar char="Æ"/>
            </a:pPr>
            <a:r>
              <a:rPr lang="en-US" sz="2200" b="1" dirty="0" smtClean="0">
                <a:solidFill>
                  <a:schemeClr val="tx1"/>
                </a:solidFill>
              </a:rPr>
              <a:t> Neutral </a:t>
            </a:r>
            <a:r>
              <a:rPr lang="sv-SE" sz="2400" b="1" dirty="0" smtClean="0">
                <a:solidFill>
                  <a:srgbClr val="FFEF08"/>
                </a:solidFill>
                <a:latin typeface="Symbol" pitchFamily="18" charset="2"/>
              </a:rPr>
              <a:t>F</a:t>
            </a:r>
            <a:r>
              <a:rPr lang="en-US" sz="2200" b="1" dirty="0" smtClean="0"/>
              <a:t>: </a:t>
            </a:r>
            <a:r>
              <a:rPr lang="en-US" b="1" dirty="0" err="1" smtClean="0">
                <a:solidFill>
                  <a:schemeClr val="tx1"/>
                </a:solidFill>
                <a:latin typeface="Symbol" pitchFamily="18" charset="2"/>
              </a:rPr>
              <a:t>tt</a:t>
            </a:r>
            <a:r>
              <a:rPr lang="en-US" sz="2200" b="1" dirty="0">
                <a:solidFill>
                  <a:schemeClr val="tx1"/>
                </a:solidFill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</a:rPr>
              <a:t>(and </a:t>
            </a:r>
            <a:r>
              <a:rPr lang="en-US" sz="2200" b="1" dirty="0" err="1" smtClean="0">
                <a:solidFill>
                  <a:schemeClr val="tx1"/>
                </a:solidFill>
              </a:rPr>
              <a:t>bb,</a:t>
            </a:r>
            <a:r>
              <a:rPr lang="en-US" sz="2200" b="1" dirty="0" err="1" smtClean="0">
                <a:solidFill>
                  <a:schemeClr val="tx1"/>
                </a:solidFill>
                <a:latin typeface="Symbol" pitchFamily="18" charset="2"/>
              </a:rPr>
              <a:t>mm</a:t>
            </a:r>
            <a:r>
              <a:rPr lang="en-US" sz="2200" b="1" dirty="0" smtClean="0">
                <a:solidFill>
                  <a:schemeClr val="tx1"/>
                </a:solidFill>
              </a:rPr>
              <a:t>)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rgbClr val="FFE311"/>
                </a:solidFill>
              </a:rPr>
              <a:t/>
            </a:r>
            <a:br>
              <a:rPr lang="en-US" sz="2200" dirty="0" smtClean="0">
                <a:solidFill>
                  <a:srgbClr val="FFE311"/>
                </a:solidFill>
              </a:rPr>
            </a:br>
            <a:r>
              <a:rPr lang="en-US" sz="2200" dirty="0" smtClean="0">
                <a:solidFill>
                  <a:srgbClr val="FFE311"/>
                </a:solidFill>
              </a:rPr>
              <a:t> </a:t>
            </a:r>
            <a:r>
              <a:rPr lang="en-US" sz="2200" dirty="0" smtClean="0">
                <a:solidFill>
                  <a:srgbClr val="FFEF08"/>
                </a:solidFill>
              </a:rPr>
              <a:t>pp </a:t>
            </a:r>
            <a:r>
              <a:rPr lang="sv-SE" sz="2200" dirty="0" smtClean="0">
                <a:solidFill>
                  <a:srgbClr val="FFEF08"/>
                </a:solidFill>
                <a:sym typeface="Wingdings 3"/>
              </a:rPr>
              <a:t></a:t>
            </a:r>
            <a:r>
              <a:rPr lang="sv-SE" sz="2200" dirty="0" smtClean="0">
                <a:solidFill>
                  <a:srgbClr val="FFE311"/>
                </a:solidFill>
                <a:sym typeface="Wingdings 3"/>
              </a:rPr>
              <a:t> </a:t>
            </a:r>
            <a:r>
              <a:rPr lang="sv-SE" sz="2400" dirty="0" smtClean="0">
                <a:solidFill>
                  <a:schemeClr val="tx1"/>
                </a:solidFill>
                <a:latin typeface="Symbol" pitchFamily="18" charset="2"/>
              </a:rPr>
              <a:t>F</a:t>
            </a:r>
            <a:r>
              <a:rPr lang="sv-SE" sz="2200" dirty="0" smtClean="0">
                <a:latin typeface="Symbol" pitchFamily="18" charset="2"/>
              </a:rPr>
              <a:t> </a:t>
            </a:r>
            <a:r>
              <a:rPr lang="sv-SE" sz="2200" dirty="0" smtClean="0">
                <a:solidFill>
                  <a:srgbClr val="FFE311"/>
                </a:solidFill>
                <a:sym typeface="Wingdings 3"/>
              </a:rPr>
              <a:t></a:t>
            </a:r>
            <a:r>
              <a:rPr lang="sv-SE" sz="2200" dirty="0" smtClean="0">
                <a:sym typeface="Wingdings 3"/>
              </a:rPr>
              <a:t> </a:t>
            </a:r>
            <a:r>
              <a:rPr lang="en-US" dirty="0" err="1" smtClean="0">
                <a:solidFill>
                  <a:srgbClr val="FFEF08"/>
                </a:solidFill>
                <a:latin typeface="Symbol" pitchFamily="18" charset="2"/>
              </a:rPr>
              <a:t>tt</a:t>
            </a:r>
            <a:r>
              <a:rPr lang="en-US" sz="2400" dirty="0" smtClean="0">
                <a:solidFill>
                  <a:srgbClr val="FFEF08"/>
                </a:solidFill>
                <a:latin typeface="Symbol" pitchFamily="18" charset="2"/>
              </a:rPr>
              <a:t> </a:t>
            </a:r>
            <a:r>
              <a:rPr lang="en-US" sz="2200" dirty="0" smtClean="0">
                <a:solidFill>
                  <a:srgbClr val="FFEF08"/>
                </a:solidFill>
                <a:latin typeface="Symbol" pitchFamily="18" charset="2"/>
              </a:rPr>
              <a:t>;</a:t>
            </a:r>
            <a:r>
              <a:rPr lang="en-US" sz="2200" dirty="0" smtClean="0">
                <a:solidFill>
                  <a:srgbClr val="FFE311"/>
                </a:solidFill>
                <a:latin typeface="Symbol" pitchFamily="18" charset="2"/>
              </a:rPr>
              <a:t> </a:t>
            </a:r>
            <a:r>
              <a:rPr lang="sv-SE" sz="2400" dirty="0" smtClean="0">
                <a:solidFill>
                  <a:schemeClr val="tx1"/>
                </a:solidFill>
                <a:latin typeface="Symbol" pitchFamily="18" charset="2"/>
              </a:rPr>
              <a:t>F </a:t>
            </a:r>
            <a:r>
              <a:rPr lang="sv-SE" sz="2200" dirty="0" smtClean="0">
                <a:solidFill>
                  <a:srgbClr val="FFEF08"/>
                </a:solidFill>
              </a:rPr>
              <a:t>b</a:t>
            </a:r>
            <a:r>
              <a:rPr lang="sv-SE" sz="2200" dirty="0" smtClean="0">
                <a:solidFill>
                  <a:srgbClr val="FFEF08"/>
                </a:solidFill>
                <a:latin typeface="Symbol" pitchFamily="18" charset="2"/>
              </a:rPr>
              <a:t> </a:t>
            </a:r>
            <a:r>
              <a:rPr lang="sv-SE" sz="2200" dirty="0" smtClean="0">
                <a:solidFill>
                  <a:srgbClr val="FFEF08"/>
                </a:solidFill>
                <a:sym typeface="Wingdings 3"/>
              </a:rPr>
              <a:t> </a:t>
            </a:r>
            <a:r>
              <a:rPr lang="sv-SE" sz="2200" dirty="0" smtClean="0">
                <a:solidFill>
                  <a:srgbClr val="FFEF08"/>
                </a:solidFill>
              </a:rPr>
              <a:t>bbb, </a:t>
            </a:r>
            <a:r>
              <a:rPr lang="sv-SE" sz="2200" dirty="0" smtClean="0">
                <a:solidFill>
                  <a:schemeClr val="tx1"/>
                </a:solidFill>
              </a:rPr>
              <a:t>with </a:t>
            </a:r>
            <a:br>
              <a:rPr lang="sv-SE" sz="2200" dirty="0" smtClean="0">
                <a:solidFill>
                  <a:schemeClr val="tx1"/>
                </a:solidFill>
              </a:rPr>
            </a:br>
            <a:r>
              <a:rPr lang="sv-SE" sz="2200" dirty="0" smtClean="0">
                <a:solidFill>
                  <a:schemeClr val="tx1"/>
                </a:solidFill>
              </a:rPr>
              <a:t>semileptonic, hadronic b-decays</a:t>
            </a:r>
          </a:p>
          <a:p>
            <a:pPr marL="401638" lvl="0" indent="-285750">
              <a:lnSpc>
                <a:spcPct val="87000"/>
              </a:lnSpc>
              <a:spcBef>
                <a:spcPts val="0"/>
              </a:spcBef>
              <a:spcAft>
                <a:spcPts val="300"/>
              </a:spcAft>
              <a:buClr>
                <a:srgbClr val="FFEB11"/>
              </a:buClr>
              <a:buFont typeface="Wingdings 3" pitchFamily="18" charset="2"/>
              <a:buChar char="Æ"/>
            </a:pPr>
            <a:r>
              <a:rPr lang="en-US" sz="2200" b="1" dirty="0" smtClean="0">
                <a:solidFill>
                  <a:schemeClr val="tx1"/>
                </a:solidFill>
              </a:rPr>
              <a:t>Charged</a:t>
            </a:r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rgbClr val="FFEF08"/>
                </a:solidFill>
              </a:rPr>
              <a:t>H</a:t>
            </a:r>
            <a:r>
              <a:rPr lang="en-US" sz="2200" b="1" baseline="30000" dirty="0" smtClean="0">
                <a:solidFill>
                  <a:srgbClr val="FFEF08"/>
                </a:solidFill>
              </a:rPr>
              <a:t>±</a:t>
            </a:r>
            <a:r>
              <a:rPr lang="en-US" sz="2200" b="1" dirty="0" smtClean="0">
                <a:solidFill>
                  <a:schemeClr val="tx1"/>
                </a:solidFill>
              </a:rPr>
              <a:t>: look in </a:t>
            </a:r>
            <a:r>
              <a:rPr lang="en-US" sz="2200" b="1" dirty="0" smtClean="0">
                <a:solidFill>
                  <a:srgbClr val="FFEF08"/>
                </a:solidFill>
              </a:rPr>
              <a:t>top decays:</a:t>
            </a:r>
          </a:p>
          <a:p>
            <a:pPr marL="401638" lvl="0" indent="-285750">
              <a:lnSpc>
                <a:spcPct val="87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 err="1" smtClean="0">
                <a:solidFill>
                  <a:srgbClr val="FFEF08"/>
                </a:solidFill>
              </a:rPr>
              <a:t>tt</a:t>
            </a:r>
            <a:r>
              <a:rPr lang="en-US" sz="2200" dirty="0" smtClean="0">
                <a:solidFill>
                  <a:srgbClr val="FFEF08"/>
                </a:solidFill>
              </a:rPr>
              <a:t> </a:t>
            </a:r>
            <a:r>
              <a:rPr lang="en-US" sz="2200" dirty="0" smtClean="0">
                <a:solidFill>
                  <a:srgbClr val="FFEF08"/>
                </a:solidFill>
                <a:sym typeface="Symbol"/>
              </a:rPr>
              <a:t> H</a:t>
            </a:r>
            <a:r>
              <a:rPr lang="en-US" sz="2200" baseline="30000" dirty="0" smtClean="0">
                <a:solidFill>
                  <a:srgbClr val="FFEF08"/>
                </a:solidFill>
                <a:sym typeface="Symbol"/>
              </a:rPr>
              <a:t>+</a:t>
            </a:r>
            <a:r>
              <a:rPr lang="en-US" sz="2200" dirty="0" smtClean="0">
                <a:solidFill>
                  <a:srgbClr val="FFEF08"/>
                </a:solidFill>
                <a:sym typeface="Symbol"/>
              </a:rPr>
              <a:t>W</a:t>
            </a:r>
            <a:r>
              <a:rPr lang="en-US" sz="2200" baseline="30000" dirty="0" smtClean="0">
                <a:solidFill>
                  <a:srgbClr val="FFEF08"/>
                </a:solidFill>
                <a:sym typeface="Symbol"/>
              </a:rPr>
              <a:t>-</a:t>
            </a:r>
            <a:r>
              <a:rPr lang="en-US" sz="2200" dirty="0" smtClean="0">
                <a:solidFill>
                  <a:srgbClr val="FFEF08"/>
                </a:solidFill>
                <a:sym typeface="Symbol"/>
              </a:rPr>
              <a:t>bb </a:t>
            </a:r>
            <a:r>
              <a:rPr lang="en-US" sz="2200" dirty="0" smtClean="0">
                <a:solidFill>
                  <a:schemeClr val="tx1"/>
                </a:solidFill>
                <a:sym typeface="Symbol"/>
              </a:rPr>
              <a:t>or</a:t>
            </a:r>
            <a:r>
              <a:rPr lang="en-US" sz="2200" dirty="0" smtClean="0">
                <a:solidFill>
                  <a:srgbClr val="FFE311"/>
                </a:solidFill>
                <a:sym typeface="Symbol"/>
              </a:rPr>
              <a:t> </a:t>
            </a:r>
            <a:r>
              <a:rPr lang="en-US" sz="2200" dirty="0" smtClean="0">
                <a:solidFill>
                  <a:srgbClr val="FFEF08"/>
                </a:solidFill>
                <a:sym typeface="Symbol"/>
              </a:rPr>
              <a:t>H</a:t>
            </a:r>
            <a:r>
              <a:rPr lang="en-US" sz="2200" baseline="30000" dirty="0" smtClean="0">
                <a:solidFill>
                  <a:srgbClr val="FFEF08"/>
                </a:solidFill>
                <a:sym typeface="Symbol"/>
              </a:rPr>
              <a:t>+</a:t>
            </a:r>
            <a:r>
              <a:rPr lang="en-US" sz="2200" dirty="0" smtClean="0">
                <a:solidFill>
                  <a:srgbClr val="FFEF08"/>
                </a:solidFill>
                <a:sym typeface="Symbol"/>
              </a:rPr>
              <a:t>H</a:t>
            </a:r>
            <a:r>
              <a:rPr lang="en-US" sz="2200" baseline="30000" dirty="0" smtClean="0">
                <a:solidFill>
                  <a:srgbClr val="FFEF08"/>
                </a:solidFill>
                <a:sym typeface="Symbol"/>
              </a:rPr>
              <a:t>-</a:t>
            </a:r>
            <a:r>
              <a:rPr lang="en-US" sz="2200" dirty="0" smtClean="0">
                <a:solidFill>
                  <a:srgbClr val="FFEF08"/>
                </a:solidFill>
                <a:sym typeface="Symbol"/>
              </a:rPr>
              <a:t> bb </a:t>
            </a:r>
            <a:r>
              <a:rPr lang="en-US" sz="2200" dirty="0" smtClean="0">
                <a:solidFill>
                  <a:schemeClr val="tx1"/>
                </a:solidFill>
                <a:sym typeface="Symbol"/>
              </a:rPr>
              <a:t>with</a:t>
            </a:r>
            <a:r>
              <a:rPr lang="en-US" sz="2200" dirty="0" smtClean="0">
                <a:solidFill>
                  <a:srgbClr val="FFE311"/>
                </a:solidFill>
                <a:sym typeface="Symbol"/>
              </a:rPr>
              <a:t> </a:t>
            </a:r>
            <a:r>
              <a:rPr lang="en-US" sz="2200" dirty="0" smtClean="0">
                <a:solidFill>
                  <a:srgbClr val="FFEF08"/>
                </a:solidFill>
                <a:sym typeface="Symbol"/>
              </a:rPr>
              <a:t>H </a:t>
            </a:r>
            <a:r>
              <a:rPr lang="en-US" sz="2000" dirty="0" smtClean="0">
                <a:solidFill>
                  <a:srgbClr val="FFEF08"/>
                </a:solidFill>
                <a:sym typeface="Symbol"/>
              </a:rPr>
              <a:t></a:t>
            </a:r>
            <a:r>
              <a:rPr lang="en-US" dirty="0" err="1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tn</a:t>
            </a:r>
            <a:r>
              <a:rPr lang="en-US" sz="2400" dirty="0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 </a:t>
            </a:r>
            <a:endParaRPr lang="en-US" sz="2000" dirty="0" smtClean="0">
              <a:solidFill>
                <a:srgbClr val="FFEF08"/>
              </a:solidFill>
              <a:latin typeface="Symbol" pitchFamily="18" charset="2"/>
              <a:sym typeface="Symbol"/>
            </a:endParaRPr>
          </a:p>
          <a:p>
            <a:pPr marL="508000" indent="-50800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en-US" sz="2000" b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596794" y="6392337"/>
            <a:ext cx="1071685" cy="365125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mtClean="0">
                <a:solidFill>
                  <a:srgbClr val="FFFFFF"/>
                </a:solidFill>
              </a:rPr>
              <a:pPr/>
              <a:t>66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6" descr="xsec_BR.pn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9000" contrast="1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23" r="8356"/>
          <a:stretch/>
        </p:blipFill>
        <p:spPr bwMode="auto">
          <a:xfrm>
            <a:off x="4983693" y="1334797"/>
            <a:ext cx="4513066" cy="4965943"/>
          </a:xfrm>
          <a:prstGeom prst="rect">
            <a:avLst/>
          </a:prstGeom>
          <a:solidFill>
            <a:schemeClr val="tx1"/>
          </a:solidFill>
          <a:ln w="25400">
            <a:solidFill>
              <a:srgbClr val="FFE31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528" y="450522"/>
            <a:ext cx="745292" cy="74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>
            <a:lum bright="-11000" contrast="23000"/>
          </a:blip>
          <a:srcRect/>
          <a:stretch>
            <a:fillRect/>
          </a:stretch>
        </p:blipFill>
        <p:spPr bwMode="auto">
          <a:xfrm>
            <a:off x="4998561" y="244875"/>
            <a:ext cx="4542189" cy="1070229"/>
          </a:xfrm>
          <a:prstGeom prst="rect">
            <a:avLst/>
          </a:prstGeom>
          <a:noFill/>
          <a:ln w="25400">
            <a:solidFill>
              <a:srgbClr val="9BE7FF"/>
            </a:solidFill>
            <a:miter lim="800000"/>
            <a:headEnd/>
            <a:tailEnd/>
          </a:ln>
        </p:spPr>
      </p:pic>
      <p:sp>
        <p:nvSpPr>
          <p:cNvPr id="14" name="Rectangle 4"/>
          <p:cNvSpPr>
            <a:spLocks/>
          </p:cNvSpPr>
          <p:nvPr/>
        </p:nvSpPr>
        <p:spPr bwMode="auto">
          <a:xfrm>
            <a:off x="3473150" y="3112842"/>
            <a:ext cx="372261" cy="441358"/>
          </a:xfrm>
          <a:prstGeom prst="rect">
            <a:avLst/>
          </a:prstGeom>
          <a:noFill/>
          <a:ln w="25400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~</a:t>
            </a:r>
            <a:endParaRPr lang="en-US" sz="2000" b="1" dirty="0">
              <a:solidFill>
                <a:srgbClr val="FFE311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sp>
        <p:nvSpPr>
          <p:cNvPr id="15" name="Rectangle 4"/>
          <p:cNvSpPr>
            <a:spLocks/>
          </p:cNvSpPr>
          <p:nvPr/>
        </p:nvSpPr>
        <p:spPr bwMode="auto">
          <a:xfrm>
            <a:off x="3757354" y="3106205"/>
            <a:ext cx="372261" cy="441358"/>
          </a:xfrm>
          <a:prstGeom prst="rect">
            <a:avLst/>
          </a:prstGeom>
          <a:noFill/>
          <a:ln w="25400"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FFFFFF"/>
                </a:solidFill>
                <a:ea typeface="ＭＳ Ｐゴシック" charset="0"/>
                <a:cs typeface="Corbel"/>
                <a:sym typeface="Baghdad" charset="0"/>
              </a:rPr>
              <a:t>~</a:t>
            </a:r>
            <a:endParaRPr lang="en-US" sz="2000" b="1" dirty="0">
              <a:solidFill>
                <a:srgbClr val="FFE311"/>
              </a:solidFill>
              <a:ea typeface="ＭＳ Ｐゴシック" charset="0"/>
              <a:cs typeface="Corbel"/>
              <a:sym typeface="Baghdad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21732" y="5992576"/>
            <a:ext cx="110067" cy="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1162907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lum bright="-10000" contrast="21000"/>
          </a:blip>
          <a:srcRect l="2348" r="3522" b="1247"/>
          <a:stretch>
            <a:fillRect/>
          </a:stretch>
        </p:blipFill>
        <p:spPr>
          <a:xfrm>
            <a:off x="4350633" y="1266219"/>
            <a:ext cx="5234482" cy="4736548"/>
          </a:xfrm>
          <a:prstGeom prst="rect">
            <a:avLst/>
          </a:prstGeom>
          <a:ln w="22225">
            <a:solidFill>
              <a:srgbClr val="0DE3CF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515" y="19729"/>
            <a:ext cx="6273123" cy="67470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B11"/>
                </a:solidFill>
              </a:rPr>
              <a:t>MSSM </a:t>
            </a:r>
            <a:r>
              <a:rPr lang="en-US" dirty="0" smtClean="0">
                <a:solidFill>
                  <a:srgbClr val="FFEB11"/>
                </a:solidFill>
                <a:latin typeface="Symbol" pitchFamily="18" charset="2"/>
              </a:rPr>
              <a:t>F</a:t>
            </a:r>
            <a:r>
              <a:rPr lang="en-US" dirty="0" smtClean="0">
                <a:solidFill>
                  <a:srgbClr val="FFEB11"/>
                </a:solidFill>
              </a:rPr>
              <a:t>(h, H, A) </a:t>
            </a:r>
            <a:r>
              <a:rPr lang="en-US" dirty="0" smtClean="0">
                <a:solidFill>
                  <a:srgbClr val="FFEB11"/>
                </a:solidFill>
                <a:sym typeface="Wingdings 3"/>
              </a:rPr>
              <a:t></a:t>
            </a:r>
            <a:r>
              <a:rPr lang="en-US" dirty="0" smtClean="0">
                <a:solidFill>
                  <a:srgbClr val="FFEB11"/>
                </a:solidFill>
                <a:sym typeface="Symbol"/>
              </a:rPr>
              <a:t></a:t>
            </a:r>
            <a:endParaRPr lang="en-US" dirty="0">
              <a:solidFill>
                <a:srgbClr val="FFEB1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474235" y="6466645"/>
            <a:ext cx="455570" cy="296089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z="1200" smtClean="0">
                <a:solidFill>
                  <a:srgbClr val="FFFFFF"/>
                </a:solidFill>
              </a:rPr>
              <a:pPr/>
              <a:t>67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01328" y="549750"/>
            <a:ext cx="7768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Enhanced coupling to b quarks, </a:t>
            </a:r>
            <a:br>
              <a:rPr lang="en-US" sz="2000" b="1" dirty="0" smtClean="0">
                <a:solidFill>
                  <a:srgbClr val="FFFFFF"/>
                </a:solidFill>
              </a:rPr>
            </a:br>
            <a:r>
              <a:rPr lang="en-US" sz="2000" b="1" dirty="0" smtClean="0">
                <a:solidFill>
                  <a:srgbClr val="FFFFFF"/>
                </a:solidFill>
              </a:rPr>
              <a:t>add associated production via b-tags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5193" y="4669536"/>
            <a:ext cx="2157722" cy="338554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CMS-PAS-HIG-12-050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6040579" name="Picture 3"/>
          <p:cNvPicPr>
            <a:picLocks noChangeAspect="1" noChangeArrowheads="1"/>
          </p:cNvPicPr>
          <p:nvPr/>
        </p:nvPicPr>
        <p:blipFill>
          <a:blip r:embed="rId3" cstate="print">
            <a:lum bright="-11000" contrast="25000"/>
          </a:blip>
          <a:srcRect b="72113"/>
          <a:stretch>
            <a:fillRect/>
          </a:stretch>
        </p:blipFill>
        <p:spPr bwMode="auto">
          <a:xfrm>
            <a:off x="4348341" y="6012007"/>
            <a:ext cx="5213652" cy="33710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7" name="Content Placeholder 8"/>
          <p:cNvSpPr txBox="1">
            <a:spLocks/>
          </p:cNvSpPr>
          <p:nvPr/>
        </p:nvSpPr>
        <p:spPr>
          <a:xfrm>
            <a:off x="322342" y="1254259"/>
            <a:ext cx="4000766" cy="2337557"/>
          </a:xfrm>
          <a:prstGeom prst="rect">
            <a:avLst/>
          </a:prstGeom>
          <a:solidFill>
            <a:srgbClr val="000046"/>
          </a:solidFill>
          <a:ln w="25400">
            <a:solidFill>
              <a:srgbClr val="FFE311"/>
            </a:solidFill>
          </a:ln>
        </p:spPr>
        <p:txBody>
          <a:bodyPr lIns="45720" tIns="91440" rIns="0" bIns="0">
            <a:noAutofit/>
          </a:bodyPr>
          <a:lstStyle/>
          <a:p>
            <a:pPr marL="227013" indent="-227013" algn="l" eaLnBrk="0" hangingPunct="0">
              <a:lnSpc>
                <a:spcPct val="87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lang="en-US" sz="1900" b="1" kern="0" dirty="0" smtClean="0">
                <a:solidFill>
                  <a:srgbClr val="FFEB11"/>
                </a:solidFill>
                <a:latin typeface="Arial"/>
              </a:rPr>
              <a:t>b-tag and no b-tag (</a:t>
            </a:r>
            <a:r>
              <a:rPr lang="en-US" sz="1900" b="1" kern="0" dirty="0" err="1" smtClean="0">
                <a:solidFill>
                  <a:srgbClr val="FFEB11"/>
                </a:solidFill>
                <a:latin typeface="Arial"/>
              </a:rPr>
              <a:t>ggF</a:t>
            </a:r>
            <a:r>
              <a:rPr lang="en-US" sz="1900" b="1" kern="0" dirty="0" smtClean="0">
                <a:solidFill>
                  <a:srgbClr val="FFEB11"/>
                </a:solidFill>
                <a:latin typeface="Arial"/>
              </a:rPr>
              <a:t>) classes</a:t>
            </a:r>
          </a:p>
          <a:p>
            <a:pPr marL="227013" indent="-227013" algn="l" eaLnBrk="0" hangingPunct="0">
              <a:lnSpc>
                <a:spcPct val="87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lang="en-US" b="1" kern="0" dirty="0" err="1" smtClean="0">
                <a:solidFill>
                  <a:srgbClr val="FFEB11"/>
                </a:solidFill>
                <a:latin typeface="Symbol" pitchFamily="18" charset="2"/>
              </a:rPr>
              <a:t>tt</a:t>
            </a:r>
            <a:r>
              <a:rPr lang="en-US" sz="1900" b="1" kern="0" dirty="0" smtClean="0">
                <a:solidFill>
                  <a:srgbClr val="FFEB11"/>
                </a:solidFill>
                <a:latin typeface="Arial"/>
              </a:rPr>
              <a:t> Mass constructed via Max. Likelihood technique using </a:t>
            </a:r>
          </a:p>
          <a:p>
            <a:pPr marL="684213" lvl="1" indent="-227013" algn="l" eaLnBrk="0" hangingPunct="0">
              <a:lnSpc>
                <a:spcPct val="87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2200" b="1" kern="0" dirty="0" smtClean="0">
                <a:solidFill>
                  <a:srgbClr val="FFFFFF"/>
                </a:solidFill>
                <a:latin typeface="Symbol" pitchFamily="18" charset="2"/>
                <a:sym typeface="Symbol"/>
              </a:rPr>
              <a:t>t 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  <a:sym typeface="Symbol"/>
              </a:rPr>
              <a:t>decay kinematics</a:t>
            </a:r>
          </a:p>
          <a:p>
            <a:pPr marL="684213" lvl="1" indent="-227013" algn="l" eaLnBrk="0" hangingPunct="0">
              <a:lnSpc>
                <a:spcPct val="87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800" b="1" kern="0" dirty="0" smtClean="0">
                <a:solidFill>
                  <a:srgbClr val="FFFFFF"/>
                </a:solidFill>
                <a:latin typeface="Arial"/>
                <a:sym typeface="Symbol"/>
              </a:rPr>
              <a:t>Compatibility of </a:t>
            </a:r>
            <a:r>
              <a:rPr lang="en-US" sz="1800" b="1" kern="0" dirty="0" err="1" smtClean="0">
                <a:solidFill>
                  <a:srgbClr val="FFFFFF"/>
                </a:solidFill>
                <a:latin typeface="Arial"/>
                <a:sym typeface="Symbol"/>
              </a:rPr>
              <a:t>E</a:t>
            </a:r>
            <a:r>
              <a:rPr lang="en-US" sz="1800" b="1" kern="0" baseline="-20000" dirty="0" err="1" smtClean="0">
                <a:solidFill>
                  <a:srgbClr val="FFFFFF"/>
                </a:solidFill>
                <a:latin typeface="Arial"/>
                <a:sym typeface="Symbol"/>
              </a:rPr>
              <a:t>T</a:t>
            </a:r>
            <a:r>
              <a:rPr lang="en-US" sz="1800" b="1" kern="0" baseline="22000" dirty="0" err="1" smtClean="0">
                <a:solidFill>
                  <a:srgbClr val="FFFFFF"/>
                </a:solidFill>
                <a:latin typeface="Arial"/>
                <a:sym typeface="Symbol"/>
              </a:rPr>
              <a:t>Miss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  <a:sym typeface="Symbol"/>
              </a:rPr>
              <a:t> </a:t>
            </a:r>
            <a:br>
              <a:rPr lang="en-US" sz="1800" b="1" kern="0" dirty="0" smtClean="0">
                <a:solidFill>
                  <a:srgbClr val="FFFFFF"/>
                </a:solidFill>
                <a:latin typeface="Arial"/>
                <a:sym typeface="Symbol"/>
              </a:rPr>
            </a:br>
            <a:r>
              <a:rPr lang="en-US" sz="1800" b="1" kern="0" dirty="0" smtClean="0">
                <a:solidFill>
                  <a:srgbClr val="FFFFFF"/>
                </a:solidFill>
                <a:latin typeface="Arial"/>
                <a:sym typeface="Symbol"/>
              </a:rPr>
              <a:t>with neutrino hypothesis</a:t>
            </a:r>
          </a:p>
          <a:p>
            <a:pPr marL="227013" indent="-227013" algn="l" eaLnBrk="0" hangingPunct="0">
              <a:lnSpc>
                <a:spcPct val="87000"/>
              </a:lnSpc>
              <a:spcBef>
                <a:spcPts val="0"/>
              </a:spcBef>
              <a:spcAft>
                <a:spcPts val="200"/>
              </a:spcAft>
              <a:buFont typeface="Wingdings 3" pitchFamily="18" charset="2"/>
              <a:buChar char="Æ"/>
              <a:defRPr/>
            </a:pPr>
            <a:r>
              <a:rPr lang="en-US" sz="1800" b="1" kern="0" dirty="0" smtClean="0">
                <a:solidFill>
                  <a:srgbClr val="FFE311"/>
                </a:solidFill>
                <a:latin typeface="Arial"/>
                <a:sym typeface="Symbol"/>
              </a:rPr>
              <a:t> Resulting </a:t>
            </a:r>
            <a:r>
              <a:rPr lang="en-US" sz="1800" b="1" kern="0" dirty="0" err="1" smtClean="0">
                <a:solidFill>
                  <a:srgbClr val="FFE311"/>
                </a:solidFill>
                <a:latin typeface="Arial"/>
                <a:sym typeface="Symbol"/>
              </a:rPr>
              <a:t>M</a:t>
            </a:r>
            <a:r>
              <a:rPr lang="en-US" sz="1800" b="1" kern="0" baseline="-22000" dirty="0" err="1" smtClean="0">
                <a:solidFill>
                  <a:srgbClr val="FFE311"/>
                </a:solidFill>
                <a:latin typeface="Symbol" pitchFamily="18" charset="2"/>
                <a:sym typeface="Symbol"/>
              </a:rPr>
              <a:t>tt</a:t>
            </a:r>
            <a:r>
              <a:rPr lang="en-US" sz="1800" b="1" kern="0" dirty="0" smtClean="0">
                <a:solidFill>
                  <a:srgbClr val="FFE311"/>
                </a:solidFill>
                <a:latin typeface="Arial"/>
                <a:sym typeface="Symbol"/>
              </a:rPr>
              <a:t> resolution is </a:t>
            </a:r>
            <a:br>
              <a:rPr lang="en-US" sz="1800" b="1" kern="0" dirty="0" smtClean="0">
                <a:solidFill>
                  <a:srgbClr val="FFE311"/>
                </a:solidFill>
                <a:latin typeface="Arial"/>
                <a:sym typeface="Symbol"/>
              </a:rPr>
            </a:br>
            <a:r>
              <a:rPr lang="en-US" sz="1800" b="1" kern="0" dirty="0" smtClean="0">
                <a:solidFill>
                  <a:srgbClr val="FFE311"/>
                </a:solidFill>
                <a:latin typeface="Arial"/>
                <a:sym typeface="Symbol"/>
              </a:rPr>
              <a:t>~15-20%  </a:t>
            </a:r>
            <a:r>
              <a:rPr lang="en-US" sz="1800" b="1" kern="0" dirty="0" smtClean="0">
                <a:latin typeface="Arial"/>
                <a:sym typeface="Symbol"/>
              </a:rPr>
              <a:t>Almost Gaussian</a:t>
            </a:r>
          </a:p>
        </p:txBody>
      </p:sp>
      <p:sp>
        <p:nvSpPr>
          <p:cNvPr id="21" name="TextBox 20"/>
          <p:cNvSpPr txBox="1"/>
          <p:nvPr/>
        </p:nvSpPr>
        <p:spPr>
          <a:xfrm rot="18888520">
            <a:off x="5547813" y="2740942"/>
            <a:ext cx="2796549" cy="830997"/>
          </a:xfrm>
          <a:prstGeom prst="rect">
            <a:avLst/>
          </a:prstGeom>
          <a:solidFill>
            <a:srgbClr val="00C0E6">
              <a:alpha val="27000"/>
            </a:srgbClr>
          </a:solidFill>
          <a:ln w="25400">
            <a:noFill/>
          </a:ln>
        </p:spPr>
        <p:txBody>
          <a:bodyPr wrap="square" lIns="0" rIns="0" rtlCol="0">
            <a:spAutoFit/>
          </a:bodyPr>
          <a:lstStyle/>
          <a:p>
            <a:pPr>
              <a:tabLst>
                <a:tab pos="1798638" algn="l"/>
              </a:tabLst>
            </a:pPr>
            <a:r>
              <a:rPr lang="en-US" b="1" dirty="0" smtClean="0">
                <a:solidFill>
                  <a:srgbClr val="00003C"/>
                </a:solidFill>
              </a:rPr>
              <a:t>Large tan </a:t>
            </a:r>
            <a:r>
              <a:rPr lang="en-US" b="1" dirty="0" smtClean="0">
                <a:solidFill>
                  <a:srgbClr val="00003C"/>
                </a:solidFill>
                <a:latin typeface="Symbol" pitchFamily="18" charset="2"/>
              </a:rPr>
              <a:t>b</a:t>
            </a:r>
            <a:r>
              <a:rPr lang="en-US" b="1" dirty="0" smtClean="0">
                <a:solidFill>
                  <a:srgbClr val="00003C"/>
                </a:solidFill>
              </a:rPr>
              <a:t> Region Excluded</a:t>
            </a:r>
            <a:endParaRPr lang="en-US" b="1" dirty="0">
              <a:solidFill>
                <a:srgbClr val="00003C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011" y="200425"/>
            <a:ext cx="828027" cy="828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8502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8977" y="3600881"/>
            <a:ext cx="4013789" cy="2950807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1686024" y="4105929"/>
            <a:ext cx="501740" cy="324293"/>
          </a:xfrm>
          <a:prstGeom prst="rect">
            <a:avLst/>
          </a:prstGeom>
          <a:solidFill>
            <a:srgbClr val="000046"/>
          </a:solidFill>
          <a:ln w="19050">
            <a:solidFill>
              <a:srgbClr val="FFE311"/>
            </a:solidFill>
          </a:ln>
        </p:spPr>
        <p:txBody>
          <a:bodyPr wrap="none" lIns="0" tIns="0" rIns="0" bIns="91440">
            <a:noAutofit/>
          </a:bodyPr>
          <a:lstStyle/>
          <a:p>
            <a:r>
              <a:rPr lang="en-US" sz="1800" dirty="0" err="1" smtClean="0">
                <a:latin typeface="Symbol" pitchFamily="18" charset="2"/>
              </a:rPr>
              <a:t>t</a:t>
            </a:r>
            <a:r>
              <a:rPr lang="en-US" sz="1800" baseline="-20000" dirty="0" err="1" smtClean="0">
                <a:latin typeface="Symbol" pitchFamily="18" charset="2"/>
              </a:rPr>
              <a:t>m</a:t>
            </a:r>
            <a:r>
              <a:rPr lang="en-US" sz="1800" dirty="0" err="1" smtClean="0">
                <a:latin typeface="Symbol" pitchFamily="18" charset="2"/>
                <a:sym typeface="Symbol"/>
              </a:rPr>
              <a:t></a:t>
            </a:r>
            <a:r>
              <a:rPr lang="en-US" sz="1800" baseline="-25000" dirty="0" err="1" smtClean="0"/>
              <a:t>h</a:t>
            </a:r>
            <a:endParaRPr lang="en-US" sz="2000" dirty="0"/>
          </a:p>
        </p:txBody>
      </p:sp>
      <p:sp>
        <p:nvSpPr>
          <p:cNvPr id="20" name="Rectangle 19"/>
          <p:cNvSpPr/>
          <p:nvPr/>
        </p:nvSpPr>
        <p:spPr>
          <a:xfrm>
            <a:off x="3736336" y="4173269"/>
            <a:ext cx="501740" cy="324293"/>
          </a:xfrm>
          <a:prstGeom prst="rect">
            <a:avLst/>
          </a:prstGeom>
          <a:solidFill>
            <a:srgbClr val="000046"/>
          </a:solidFill>
          <a:ln w="19050">
            <a:solidFill>
              <a:srgbClr val="FFE311"/>
            </a:solidFill>
          </a:ln>
        </p:spPr>
        <p:txBody>
          <a:bodyPr wrap="none" lIns="0" tIns="0" rIns="0" bIns="91440">
            <a:noAutofit/>
          </a:bodyPr>
          <a:lstStyle/>
          <a:p>
            <a:r>
              <a:rPr lang="en-US" sz="1800" dirty="0" err="1" smtClean="0">
                <a:latin typeface="Symbol" pitchFamily="18" charset="2"/>
              </a:rPr>
              <a:t>t</a:t>
            </a:r>
            <a:r>
              <a:rPr lang="en-US" sz="1800" baseline="-20000" dirty="0" err="1" smtClean="0">
                <a:latin typeface="+mj-lt"/>
              </a:rPr>
              <a:t>e</a:t>
            </a:r>
            <a:r>
              <a:rPr lang="en-US" sz="1800" dirty="0" err="1" smtClean="0">
                <a:latin typeface="Symbol" pitchFamily="18" charset="2"/>
                <a:sym typeface="Symbol"/>
              </a:rPr>
              <a:t></a:t>
            </a:r>
            <a:r>
              <a:rPr lang="en-US" sz="1800" baseline="-25000" dirty="0" err="1" smtClean="0"/>
              <a:t>h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1719694" y="5463353"/>
            <a:ext cx="501740" cy="324293"/>
          </a:xfrm>
          <a:prstGeom prst="rect">
            <a:avLst/>
          </a:prstGeom>
          <a:solidFill>
            <a:srgbClr val="000046"/>
          </a:solidFill>
          <a:ln w="19050">
            <a:solidFill>
              <a:srgbClr val="FFE311"/>
            </a:solidFill>
          </a:ln>
        </p:spPr>
        <p:txBody>
          <a:bodyPr wrap="none" lIns="0" tIns="0" rIns="0" bIns="91440">
            <a:noAutofit/>
          </a:bodyPr>
          <a:lstStyle/>
          <a:p>
            <a:r>
              <a:rPr lang="en-US" sz="1800" dirty="0" err="1" smtClean="0">
                <a:latin typeface="Symbol" pitchFamily="18" charset="2"/>
              </a:rPr>
              <a:t>t</a:t>
            </a:r>
            <a:r>
              <a:rPr lang="en-US" sz="1800" baseline="-20000" dirty="0" err="1" smtClean="0">
                <a:latin typeface="+mj-lt"/>
              </a:rPr>
              <a:t>e</a:t>
            </a:r>
            <a:r>
              <a:rPr lang="en-US" sz="1800" dirty="0" err="1" smtClean="0">
                <a:latin typeface="Symbol" pitchFamily="18" charset="2"/>
                <a:sym typeface="Symbol"/>
              </a:rPr>
              <a:t></a:t>
            </a:r>
            <a:r>
              <a:rPr lang="en-US" sz="1800" baseline="-25000" dirty="0" err="1" smtClean="0">
                <a:latin typeface="Symbol" pitchFamily="18" charset="2"/>
              </a:rPr>
              <a:t>m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605201" y="5594488"/>
            <a:ext cx="501740" cy="324293"/>
          </a:xfrm>
          <a:prstGeom prst="rect">
            <a:avLst/>
          </a:prstGeom>
          <a:solidFill>
            <a:srgbClr val="000046"/>
          </a:solidFill>
          <a:ln w="19050">
            <a:solidFill>
              <a:srgbClr val="FFE311"/>
            </a:solidFill>
          </a:ln>
        </p:spPr>
        <p:txBody>
          <a:bodyPr wrap="none" lIns="0" tIns="0" rIns="0" bIns="91440">
            <a:noAutofit/>
          </a:bodyPr>
          <a:lstStyle/>
          <a:p>
            <a:r>
              <a:rPr lang="en-US" sz="1800" dirty="0" err="1" smtClean="0">
                <a:latin typeface="Symbol" pitchFamily="18" charset="2"/>
              </a:rPr>
              <a:t>t</a:t>
            </a:r>
            <a:r>
              <a:rPr lang="en-US" sz="1800" baseline="-20000" dirty="0" err="1" smtClean="0">
                <a:latin typeface="Symbol" pitchFamily="18" charset="2"/>
              </a:rPr>
              <a:t>m</a:t>
            </a:r>
            <a:r>
              <a:rPr lang="en-US" sz="1800" dirty="0" err="1" smtClean="0">
                <a:latin typeface="Symbol" pitchFamily="18" charset="2"/>
                <a:sym typeface="Symbol"/>
              </a:rPr>
              <a:t></a:t>
            </a:r>
            <a:r>
              <a:rPr lang="en-US" sz="1800" baseline="-25000" dirty="0" err="1" smtClean="0">
                <a:latin typeface="Symbol" pitchFamily="18" charset="2"/>
              </a:rPr>
              <a:t>m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5" name="Content Placeholder 8"/>
          <p:cNvSpPr txBox="1">
            <a:spLocks/>
          </p:cNvSpPr>
          <p:nvPr/>
        </p:nvSpPr>
        <p:spPr>
          <a:xfrm>
            <a:off x="343174" y="6550984"/>
            <a:ext cx="4000766" cy="211629"/>
          </a:xfrm>
          <a:prstGeom prst="rect">
            <a:avLst/>
          </a:prstGeom>
          <a:solidFill>
            <a:srgbClr val="000046"/>
          </a:solidFill>
          <a:ln w="15875">
            <a:solidFill>
              <a:srgbClr val="FFE311"/>
            </a:solidFill>
          </a:ln>
        </p:spPr>
        <p:txBody>
          <a:bodyPr lIns="45720" tIns="27432" rIns="0" bIns="0">
            <a:noAutofit/>
          </a:bodyPr>
          <a:lstStyle/>
          <a:p>
            <a:pPr marL="227013" indent="-227013" eaLnBrk="0" hangingPunct="0">
              <a:lnSpc>
                <a:spcPct val="870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1400" b="1" kern="0" dirty="0" err="1" smtClean="0">
                <a:latin typeface="Arial"/>
              </a:rPr>
              <a:t>m</a:t>
            </a:r>
            <a:r>
              <a:rPr lang="en-US" sz="1400" b="1" kern="0" baseline="-20000" dirty="0" err="1" smtClean="0">
                <a:latin typeface="Symbol" pitchFamily="18" charset="2"/>
              </a:rPr>
              <a:t>tt</a:t>
            </a:r>
            <a:r>
              <a:rPr lang="en-US" sz="1400" b="1" kern="0" dirty="0" smtClean="0">
                <a:latin typeface="Arial"/>
              </a:rPr>
              <a:t> in the b-tag categories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06405" y="647415"/>
            <a:ext cx="1581376" cy="584775"/>
          </a:xfrm>
          <a:prstGeom prst="rect">
            <a:avLst/>
          </a:prstGeom>
          <a:ln w="25400">
            <a:solidFill>
              <a:srgbClr val="FFE311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CMS PAS </a:t>
            </a:r>
            <a:br>
              <a:rPr lang="en-US" sz="1600" b="1" dirty="0" smtClean="0">
                <a:solidFill>
                  <a:srgbClr val="FFFFFF"/>
                </a:solidFill>
              </a:rPr>
            </a:br>
            <a:r>
              <a:rPr lang="en-US" sz="1600" b="1" dirty="0" smtClean="0">
                <a:solidFill>
                  <a:srgbClr val="FFFFFF"/>
                </a:solidFill>
              </a:rPr>
              <a:t>HIG 12-050</a:t>
            </a:r>
            <a:endParaRPr lang="en-US" sz="1800" b="1" dirty="0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56845" y="6305499"/>
            <a:ext cx="5206703" cy="461665"/>
          </a:xfrm>
          <a:prstGeom prst="rect">
            <a:avLst/>
          </a:prstGeom>
          <a:solidFill>
            <a:srgbClr val="002060"/>
          </a:solidFill>
          <a:ln w="25400">
            <a:solidFill>
              <a:srgbClr val="FFE311"/>
            </a:solidFill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FFFF"/>
                </a:solidFill>
              </a:rPr>
              <a:t>m</a:t>
            </a:r>
            <a:r>
              <a:rPr lang="en-US" b="1" baseline="-22000" dirty="0" err="1" smtClean="0">
                <a:solidFill>
                  <a:srgbClr val="FFFFFF"/>
                </a:solidFill>
              </a:rPr>
              <a:t>h</a:t>
            </a:r>
            <a:r>
              <a:rPr lang="en-US" b="1" baseline="24000" dirty="0" err="1" smtClean="0">
                <a:solidFill>
                  <a:srgbClr val="FFFFFF"/>
                </a:solidFill>
              </a:rPr>
              <a:t>Max</a:t>
            </a:r>
            <a:r>
              <a:rPr lang="en-US" b="1" baseline="24000" dirty="0" smtClean="0">
                <a:solidFill>
                  <a:srgbClr val="FFFFFF"/>
                </a:solidFill>
              </a:rPr>
              <a:t>  </a:t>
            </a:r>
            <a:r>
              <a:rPr lang="en-US" sz="1800" b="1" dirty="0" smtClean="0">
                <a:solidFill>
                  <a:srgbClr val="FFFFFF"/>
                </a:solidFill>
              </a:rPr>
              <a:t>scenario provides conservative limits</a:t>
            </a:r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9135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597" y="89586"/>
            <a:ext cx="7584609" cy="1029363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EB11"/>
                </a:solidFill>
              </a:rPr>
              <a:t>Charged Higgs in Top Quark Decays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85849" y="1302527"/>
            <a:ext cx="5451022" cy="2762935"/>
          </a:xfrm>
          <a:solidFill>
            <a:srgbClr val="00002E"/>
          </a:solidFill>
          <a:ln w="25400">
            <a:solidFill>
              <a:srgbClr val="FFCC00"/>
            </a:solidFill>
          </a:ln>
        </p:spPr>
        <p:txBody>
          <a:bodyPr>
            <a:noAutofit/>
          </a:bodyPr>
          <a:lstStyle/>
          <a:p>
            <a:pPr marL="227013" indent="-227013">
              <a:lnSpc>
                <a:spcPct val="9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100" dirty="0" smtClean="0">
                <a:solidFill>
                  <a:srgbClr val="FFEF08"/>
                </a:solidFill>
              </a:rPr>
              <a:t>Strategy:</a:t>
            </a:r>
          </a:p>
          <a:p>
            <a:pPr marL="460375" lvl="1" indent="-228600">
              <a:lnSpc>
                <a:spcPct val="7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300" b="1" dirty="0" smtClean="0"/>
              <a:t>Look for </a:t>
            </a:r>
            <a:r>
              <a:rPr lang="en-US" sz="2300" b="1" dirty="0" smtClean="0">
                <a:solidFill>
                  <a:srgbClr val="FFEF08"/>
                </a:solidFill>
              </a:rPr>
              <a:t>t </a:t>
            </a:r>
            <a:r>
              <a:rPr lang="en-US" sz="2300" b="1" dirty="0" err="1" smtClean="0">
                <a:solidFill>
                  <a:srgbClr val="FFEF08"/>
                </a:solidFill>
              </a:rPr>
              <a:t>t</a:t>
            </a:r>
            <a:r>
              <a:rPr lang="en-US" sz="2300" b="1" dirty="0" smtClean="0">
                <a:solidFill>
                  <a:srgbClr val="FFEF08"/>
                </a:solidFill>
              </a:rPr>
              <a:t> </a:t>
            </a:r>
            <a:r>
              <a:rPr lang="en-US" sz="2300" b="1" dirty="0" smtClean="0">
                <a:solidFill>
                  <a:srgbClr val="FFEF08"/>
                </a:solidFill>
                <a:sym typeface="Symbol"/>
              </a:rPr>
              <a:t> (</a:t>
            </a:r>
            <a:r>
              <a:rPr lang="en-US" sz="2300" b="1" dirty="0" err="1" smtClean="0">
                <a:solidFill>
                  <a:srgbClr val="FFEF08"/>
                </a:solidFill>
                <a:sym typeface="Symbol"/>
              </a:rPr>
              <a:t>H</a:t>
            </a:r>
            <a:r>
              <a:rPr lang="en-US" sz="2300" b="1" baseline="30000" dirty="0" err="1" smtClean="0">
                <a:solidFill>
                  <a:srgbClr val="FFEF08"/>
                </a:solidFill>
                <a:sym typeface="Symbol"/>
              </a:rPr>
              <a:t>+</a:t>
            </a:r>
            <a:r>
              <a:rPr lang="en-US" sz="2300" b="1" dirty="0" err="1" smtClean="0">
                <a:solidFill>
                  <a:srgbClr val="FFEF08"/>
                </a:solidFill>
                <a:sym typeface="Symbol"/>
              </a:rPr>
              <a:t>b</a:t>
            </a:r>
            <a:r>
              <a:rPr lang="en-US" sz="2300" b="1" dirty="0" smtClean="0">
                <a:solidFill>
                  <a:srgbClr val="FFEF08"/>
                </a:solidFill>
                <a:sym typeface="Symbol"/>
              </a:rPr>
              <a:t>) (W</a:t>
            </a:r>
            <a:r>
              <a:rPr lang="en-US" sz="2300" b="1" baseline="30000" dirty="0" smtClean="0">
                <a:solidFill>
                  <a:srgbClr val="FFEF08"/>
                </a:solidFill>
                <a:sym typeface="Symbol"/>
              </a:rPr>
              <a:t>-</a:t>
            </a:r>
            <a:r>
              <a:rPr lang="en-US" sz="2300" b="1" dirty="0" smtClean="0">
                <a:solidFill>
                  <a:srgbClr val="FFEF08"/>
                </a:solidFill>
                <a:sym typeface="Symbol"/>
              </a:rPr>
              <a:t>b) </a:t>
            </a:r>
            <a:r>
              <a:rPr lang="en-US" sz="2300" b="1" dirty="0" smtClean="0">
                <a:solidFill>
                  <a:srgbClr val="FFE311"/>
                </a:solidFill>
                <a:sym typeface="Symbol"/>
              </a:rPr>
              <a:t/>
            </a:r>
            <a:br>
              <a:rPr lang="en-US" sz="2300" b="1" dirty="0" smtClean="0">
                <a:solidFill>
                  <a:srgbClr val="FFE311"/>
                </a:solidFill>
                <a:sym typeface="Symbol"/>
              </a:rPr>
            </a:br>
            <a:r>
              <a:rPr lang="en-US" sz="2300" b="1" dirty="0" smtClean="0">
                <a:solidFill>
                  <a:srgbClr val="FFEF08"/>
                </a:solidFill>
                <a:sym typeface="Symbol"/>
              </a:rPr>
              <a:t>or (</a:t>
            </a:r>
            <a:r>
              <a:rPr lang="en-US" sz="2300" b="1" dirty="0" err="1" smtClean="0">
                <a:solidFill>
                  <a:srgbClr val="FFEF08"/>
                </a:solidFill>
                <a:sym typeface="Symbol"/>
              </a:rPr>
              <a:t>H</a:t>
            </a:r>
            <a:r>
              <a:rPr lang="en-US" sz="2300" b="1" baseline="30000" dirty="0" err="1" smtClean="0">
                <a:solidFill>
                  <a:srgbClr val="FFEF08"/>
                </a:solidFill>
                <a:sym typeface="Symbol"/>
              </a:rPr>
              <a:t>+</a:t>
            </a:r>
            <a:r>
              <a:rPr lang="en-US" sz="2300" b="1" dirty="0" err="1" smtClean="0">
                <a:solidFill>
                  <a:srgbClr val="FFEF08"/>
                </a:solidFill>
                <a:sym typeface="Symbol"/>
              </a:rPr>
              <a:t>b</a:t>
            </a:r>
            <a:r>
              <a:rPr lang="en-US" sz="2300" b="1" dirty="0" smtClean="0">
                <a:solidFill>
                  <a:srgbClr val="FFEF08"/>
                </a:solidFill>
                <a:sym typeface="Symbol"/>
              </a:rPr>
              <a:t>) (H</a:t>
            </a:r>
            <a:r>
              <a:rPr lang="en-US" sz="2300" b="1" baseline="30000" dirty="0" smtClean="0">
                <a:solidFill>
                  <a:srgbClr val="FFEF08"/>
                </a:solidFill>
                <a:sym typeface="Symbol"/>
              </a:rPr>
              <a:t>-</a:t>
            </a:r>
            <a:r>
              <a:rPr lang="en-US" sz="2300" b="1" dirty="0" smtClean="0">
                <a:solidFill>
                  <a:srgbClr val="FFEF08"/>
                </a:solidFill>
                <a:sym typeface="Symbol"/>
              </a:rPr>
              <a:t> b) with H  </a:t>
            </a:r>
            <a:r>
              <a:rPr lang="en-US" sz="2800" b="1" dirty="0" err="1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tn</a:t>
            </a:r>
            <a:endParaRPr lang="en-US" sz="2300" b="1" dirty="0" smtClean="0">
              <a:solidFill>
                <a:srgbClr val="FFEF08"/>
              </a:solidFill>
              <a:latin typeface="Symbol" pitchFamily="18" charset="2"/>
              <a:sym typeface="Symbol"/>
            </a:endParaRPr>
          </a:p>
          <a:p>
            <a:pPr marL="460375" lvl="1" indent="-233363">
              <a:lnSpc>
                <a:spcPct val="84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b="1" dirty="0" smtClean="0">
                <a:sym typeface="Symbol"/>
              </a:rPr>
              <a:t>Three classes of events:</a:t>
            </a:r>
          </a:p>
          <a:p>
            <a:pPr marL="965200" lvl="2" indent="-457200">
              <a:lnSpc>
                <a:spcPct val="7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b="1" dirty="0" smtClean="0">
                <a:solidFill>
                  <a:srgbClr val="FFEF08"/>
                </a:solidFill>
                <a:sym typeface="Symbol"/>
              </a:rPr>
              <a:t>All </a:t>
            </a:r>
            <a:r>
              <a:rPr lang="en-US" b="1" dirty="0" err="1" smtClean="0">
                <a:solidFill>
                  <a:srgbClr val="FFEF08"/>
                </a:solidFill>
                <a:sym typeface="Symbol"/>
              </a:rPr>
              <a:t>hadronic</a:t>
            </a:r>
            <a:r>
              <a:rPr lang="en-US" b="1" dirty="0" smtClean="0">
                <a:solidFill>
                  <a:srgbClr val="FFEF08"/>
                </a:solidFill>
                <a:sym typeface="Symbol"/>
              </a:rPr>
              <a:t> with </a:t>
            </a:r>
            <a:r>
              <a:rPr lang="en-US" b="1" dirty="0" smtClean="0">
                <a:sym typeface="Symbol"/>
              </a:rPr>
              <a:t>jets </a:t>
            </a:r>
            <a:br>
              <a:rPr lang="en-US" b="1" dirty="0" smtClean="0">
                <a:sym typeface="Symbol"/>
              </a:rPr>
            </a:br>
            <a:r>
              <a:rPr lang="en-US" b="1" dirty="0" smtClean="0">
                <a:sym typeface="Symbol"/>
              </a:rPr>
              <a:t> + </a:t>
            </a:r>
            <a:r>
              <a:rPr lang="en-US" sz="2800" b="1" dirty="0" smtClean="0">
                <a:latin typeface="Symbol" pitchFamily="18" charset="2"/>
                <a:sym typeface="Symbol"/>
              </a:rPr>
              <a:t>t</a:t>
            </a:r>
            <a:r>
              <a:rPr lang="en-US" sz="2800" b="1" dirty="0" smtClean="0">
                <a:sym typeface="Symbol"/>
              </a:rPr>
              <a:t> </a:t>
            </a:r>
            <a:r>
              <a:rPr lang="en-US" b="1" dirty="0" smtClean="0">
                <a:sym typeface="Symbol"/>
              </a:rPr>
              <a:t> hadrons</a:t>
            </a:r>
          </a:p>
          <a:p>
            <a:pPr marL="965200" lvl="2" indent="-457200">
              <a:lnSpc>
                <a:spcPct val="7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b="1" dirty="0" err="1" smtClean="0">
                <a:solidFill>
                  <a:srgbClr val="FFEF08"/>
                </a:solidFill>
                <a:sym typeface="Symbol"/>
              </a:rPr>
              <a:t>Lepton+jets</a:t>
            </a:r>
            <a:r>
              <a:rPr lang="en-US" b="1" dirty="0" smtClean="0">
                <a:solidFill>
                  <a:srgbClr val="FFEF08"/>
                </a:solidFill>
                <a:sym typeface="Symbol"/>
              </a:rPr>
              <a:t> </a:t>
            </a:r>
            <a:r>
              <a:rPr lang="en-US" b="1" dirty="0" smtClean="0">
                <a:sym typeface="Symbol"/>
              </a:rPr>
              <a:t>with </a:t>
            </a:r>
            <a:r>
              <a:rPr lang="en-US" sz="2800" b="1" dirty="0" smtClean="0">
                <a:latin typeface="Symbol" pitchFamily="18" charset="2"/>
                <a:sym typeface="Symbol"/>
              </a:rPr>
              <a:t>t</a:t>
            </a:r>
            <a:r>
              <a:rPr lang="en-US" b="1" dirty="0" smtClean="0">
                <a:sym typeface="Symbol"/>
              </a:rPr>
              <a:t> hadrons</a:t>
            </a:r>
            <a:endParaRPr lang="en-US" b="1" dirty="0">
              <a:sym typeface="Symbol"/>
            </a:endParaRPr>
          </a:p>
          <a:p>
            <a:pPr marL="965200" lvl="2" indent="-457200">
              <a:lnSpc>
                <a:spcPct val="7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b="1" dirty="0" err="1" smtClean="0">
                <a:solidFill>
                  <a:srgbClr val="FFEF08"/>
                </a:solidFill>
                <a:sym typeface="Symbol"/>
              </a:rPr>
              <a:t>Dilepton</a:t>
            </a:r>
            <a:r>
              <a:rPr lang="en-US" b="1" dirty="0" smtClean="0">
                <a:solidFill>
                  <a:srgbClr val="FFEF08"/>
                </a:solidFill>
                <a:sym typeface="Symbol"/>
              </a:rPr>
              <a:t> </a:t>
            </a:r>
            <a:r>
              <a:rPr lang="en-US" b="1" dirty="0" smtClean="0">
                <a:sym typeface="Symbol"/>
              </a:rPr>
              <a:t>in the </a:t>
            </a:r>
            <a:r>
              <a:rPr lang="en-US" b="1" dirty="0" err="1" smtClean="0">
                <a:solidFill>
                  <a:srgbClr val="FFEF08"/>
                </a:solidFill>
                <a:sym typeface="Symbol"/>
              </a:rPr>
              <a:t>e</a:t>
            </a:r>
            <a:r>
              <a:rPr lang="en-US" sz="2800" b="1" dirty="0" err="1" smtClean="0">
                <a:solidFill>
                  <a:srgbClr val="FFEF08"/>
                </a:solidFill>
                <a:latin typeface="Symbol" pitchFamily="18" charset="2"/>
                <a:sym typeface="Symbol"/>
              </a:rPr>
              <a:t>m</a:t>
            </a:r>
            <a:r>
              <a:rPr lang="en-US" b="1" dirty="0" smtClean="0">
                <a:solidFill>
                  <a:srgbClr val="FFEF08"/>
                </a:solidFill>
                <a:sym typeface="Symbol"/>
              </a:rPr>
              <a:t> channel</a:t>
            </a:r>
          </a:p>
          <a:p>
            <a:pPr marL="227013" indent="-227013">
              <a:lnSpc>
                <a:spcPct val="90000"/>
              </a:lnSpc>
              <a:spcAft>
                <a:spcPts val="300"/>
              </a:spcAft>
              <a:buNone/>
            </a:pPr>
            <a:endParaRPr lang="en-US" sz="2100" dirty="0" smtClean="0">
              <a:solidFill>
                <a:srgbClr val="53E4FF"/>
              </a:solidFill>
              <a:sym typeface="Symbo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15740" y="6367165"/>
            <a:ext cx="579315" cy="365125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z="1200" smtClean="0">
                <a:solidFill>
                  <a:srgbClr val="FFFFFF"/>
                </a:solidFill>
              </a:rPr>
              <a:pPr/>
              <a:t>68</a:t>
            </a:fld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905" y="373295"/>
            <a:ext cx="656515" cy="656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 bwMode="auto">
          <a:xfrm>
            <a:off x="2175709" y="1723555"/>
            <a:ext cx="93039" cy="100"/>
          </a:xfrm>
          <a:prstGeom prst="line">
            <a:avLst/>
          </a:prstGeom>
          <a:solidFill>
            <a:srgbClr val="000054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444448" y="688700"/>
            <a:ext cx="2452126" cy="584775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JHEP 07(2012)143 </a:t>
            </a:r>
            <a:r>
              <a:rPr lang="en-US" sz="1400" b="1" dirty="0" smtClean="0">
                <a:solidFill>
                  <a:srgbClr val="FFFFFF"/>
                </a:solidFill>
              </a:rPr>
              <a:t/>
            </a:r>
            <a:br>
              <a:rPr lang="en-US" sz="1400" b="1" dirty="0" smtClean="0">
                <a:solidFill>
                  <a:srgbClr val="FFFFFF"/>
                </a:solidFill>
              </a:rPr>
            </a:br>
            <a:r>
              <a:rPr lang="en-US" sz="1600" b="1" dirty="0" smtClean="0">
                <a:solidFill>
                  <a:srgbClr val="FFFFFF"/>
                </a:solidFill>
              </a:rPr>
              <a:t>CMS-PAS-HIG-12-052</a:t>
            </a:r>
            <a:endParaRPr lang="en-US" sz="1400" b="1" dirty="0">
              <a:solidFill>
                <a:srgbClr val="FFFFFF"/>
              </a:solidFill>
            </a:endParaRPr>
          </a:p>
        </p:txBody>
      </p:sp>
      <p:pic>
        <p:nvPicPr>
          <p:cNvPr id="6811650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1000"/>
          </a:blip>
          <a:srcRect r="821"/>
          <a:stretch>
            <a:fillRect/>
          </a:stretch>
        </p:blipFill>
        <p:spPr bwMode="auto">
          <a:xfrm>
            <a:off x="5706319" y="1460409"/>
            <a:ext cx="3999540" cy="2604336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811651" name="Picture 3"/>
          <p:cNvPicPr>
            <a:picLocks noChangeAspect="1" noChangeArrowheads="1"/>
          </p:cNvPicPr>
          <p:nvPr/>
        </p:nvPicPr>
        <p:blipFill>
          <a:blip r:embed="rId4" cstate="print">
            <a:lum bright="-14000" contrast="28000"/>
          </a:blip>
          <a:srcRect/>
          <a:stretch>
            <a:fillRect/>
          </a:stretch>
        </p:blipFill>
        <p:spPr bwMode="auto">
          <a:xfrm>
            <a:off x="180918" y="4078621"/>
            <a:ext cx="3245218" cy="2295865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811652" name="Picture 4"/>
          <p:cNvPicPr>
            <a:picLocks noChangeAspect="1" noChangeArrowheads="1"/>
          </p:cNvPicPr>
          <p:nvPr/>
        </p:nvPicPr>
        <p:blipFill>
          <a:blip r:embed="rId5" cstate="print">
            <a:lum bright="-14000" contrast="28000"/>
          </a:blip>
          <a:srcRect/>
          <a:stretch>
            <a:fillRect/>
          </a:stretch>
        </p:blipFill>
        <p:spPr bwMode="auto">
          <a:xfrm>
            <a:off x="3452572" y="4085361"/>
            <a:ext cx="3139002" cy="2295704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811653" name="Picture 5"/>
          <p:cNvPicPr>
            <a:picLocks noChangeAspect="1" noChangeArrowheads="1"/>
          </p:cNvPicPr>
          <p:nvPr/>
        </p:nvPicPr>
        <p:blipFill>
          <a:blip r:embed="rId6" cstate="print">
            <a:lum bright="-14000" contrast="28000"/>
          </a:blip>
          <a:srcRect/>
          <a:stretch>
            <a:fillRect/>
          </a:stretch>
        </p:blipFill>
        <p:spPr bwMode="auto">
          <a:xfrm>
            <a:off x="6597278" y="4078601"/>
            <a:ext cx="3097565" cy="2282729"/>
          </a:xfrm>
          <a:prstGeom prst="rect">
            <a:avLst/>
          </a:prstGeom>
          <a:noFill/>
          <a:ln w="25400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210978" y="1299190"/>
            <a:ext cx="4494882" cy="369332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r>
              <a:rPr lang="en-US" sz="1800" b="1" dirty="0" smtClean="0">
                <a:solidFill>
                  <a:srgbClr val="FFE800"/>
                </a:solidFill>
              </a:rPr>
              <a:t>BR (t </a:t>
            </a:r>
            <a:r>
              <a:rPr lang="en-US" sz="1800" b="1" dirty="0" smtClean="0">
                <a:solidFill>
                  <a:srgbClr val="FFE800"/>
                </a:solidFill>
                <a:sym typeface="Wingdings 3"/>
              </a:rPr>
              <a:t> </a:t>
            </a:r>
            <a:r>
              <a:rPr lang="en-US" sz="1800" b="1" dirty="0" err="1" smtClean="0">
                <a:solidFill>
                  <a:srgbClr val="FFE800"/>
                </a:solidFill>
              </a:rPr>
              <a:t>Hb</a:t>
            </a:r>
            <a:r>
              <a:rPr lang="en-US" sz="1800" b="1" dirty="0" smtClean="0">
                <a:solidFill>
                  <a:srgbClr val="FFE800"/>
                </a:solidFill>
              </a:rPr>
              <a:t>) large</a:t>
            </a:r>
            <a:r>
              <a:rPr lang="en-US" sz="1800" b="1" dirty="0" smtClean="0">
                <a:solidFill>
                  <a:srgbClr val="FFFFFF"/>
                </a:solidFill>
              </a:rPr>
              <a:t> for small or large tan </a:t>
            </a:r>
            <a:r>
              <a:rPr lang="en-US" sz="1800" b="1" dirty="0" smtClean="0">
                <a:solidFill>
                  <a:srgbClr val="FFFFFF"/>
                </a:solidFill>
                <a:latin typeface="Symbol" pitchFamily="18" charset="2"/>
              </a:rPr>
              <a:t>b</a:t>
            </a:r>
            <a:endParaRPr lang="en-US" sz="1800" b="1" dirty="0">
              <a:solidFill>
                <a:srgbClr val="FFFFFF"/>
              </a:solidFill>
              <a:latin typeface="Symbol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28562" y="2005070"/>
            <a:ext cx="1155265" cy="215444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rgbClr val="0000CC"/>
                </a:solidFill>
              </a:rPr>
              <a:t>M</a:t>
            </a:r>
            <a:r>
              <a:rPr lang="en-US" sz="1600" b="1" baseline="-20000" dirty="0" smtClean="0">
                <a:solidFill>
                  <a:srgbClr val="0000CC"/>
                </a:solidFill>
              </a:rPr>
              <a:t>H</a:t>
            </a:r>
            <a:r>
              <a:rPr lang="en-US" sz="1400" b="1" dirty="0" smtClean="0">
                <a:solidFill>
                  <a:srgbClr val="0000CC"/>
                </a:solidFill>
              </a:rPr>
              <a:t> = 100GeV</a:t>
            </a:r>
            <a:endParaRPr lang="en-US" sz="1400" b="1" dirty="0">
              <a:solidFill>
                <a:srgbClr val="0000CC"/>
              </a:solidFill>
              <a:latin typeface="Symbol" pitchFamily="18" charset="2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54311" y="562075"/>
            <a:ext cx="53238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Signatures: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  <a:sym typeface="Symbol"/>
              </a:rPr>
              <a:t></a:t>
            </a:r>
            <a:r>
              <a:rPr lang="en-US" sz="3200" baseline="-25000" dirty="0" err="1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+Jets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rgbClr val="00FFFF"/>
                </a:solidFill>
                <a:latin typeface="Symbol" pitchFamily="18" charset="2"/>
              </a:rPr>
              <a:t>m</a:t>
            </a:r>
            <a:r>
              <a:rPr lang="en-US" sz="3200" dirty="0" err="1" smtClean="0">
                <a:solidFill>
                  <a:srgbClr val="00FFFF"/>
                </a:solidFill>
                <a:latin typeface="Symbol" pitchFamily="18" charset="2"/>
                <a:sym typeface="Symbol"/>
              </a:rPr>
              <a:t></a:t>
            </a:r>
            <a:r>
              <a:rPr lang="en-US" sz="3200" baseline="-25000" dirty="0" err="1" smtClean="0">
                <a:solidFill>
                  <a:srgbClr val="00FFFF"/>
                </a:solidFill>
              </a:rPr>
              <a:t>h</a:t>
            </a:r>
            <a:r>
              <a:rPr lang="en-US" sz="3200" dirty="0" smtClean="0">
                <a:solidFill>
                  <a:srgbClr val="00FFFF"/>
                </a:solidFill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</a:rPr>
              <a:t>e</a:t>
            </a:r>
            <a:r>
              <a:rPr lang="en-US" sz="3200" dirty="0" err="1" smtClean="0">
                <a:solidFill>
                  <a:srgbClr val="FFFF00"/>
                </a:solidFill>
                <a:latin typeface="Symbol" pitchFamily="18" charset="2"/>
                <a:sym typeface="Symbol"/>
              </a:rPr>
              <a:t></a:t>
            </a:r>
            <a:r>
              <a:rPr lang="en-US" sz="3200" baseline="-25000" dirty="0" err="1" smtClean="0">
                <a:solidFill>
                  <a:srgbClr val="FFFF00"/>
                </a:solidFill>
              </a:rPr>
              <a:t>h</a:t>
            </a:r>
            <a:r>
              <a:rPr lang="en-US" sz="3200" baseline="-25000" dirty="0" smtClean="0">
                <a:solidFill>
                  <a:srgbClr val="FFFF00"/>
                </a:solidFill>
              </a:rPr>
              <a:t> </a:t>
            </a:r>
            <a:r>
              <a:rPr lang="en-US" sz="3200" dirty="0" err="1" smtClean="0"/>
              <a:t>e</a:t>
            </a:r>
            <a:r>
              <a:rPr lang="en-US" sz="3200" dirty="0" err="1" smtClean="0">
                <a:latin typeface="Symbol" pitchFamily="18" charset="2"/>
              </a:rPr>
              <a:t>m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129096" y="6381089"/>
            <a:ext cx="9197784" cy="415498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lIns="0" tIns="0" rIns="0" rtlCol="0">
            <a:spAutoFit/>
          </a:bodyPr>
          <a:lstStyle/>
          <a:p>
            <a:r>
              <a:rPr lang="en-US" sz="2000" b="1" dirty="0" smtClean="0"/>
              <a:t>Studies assuming </a:t>
            </a:r>
            <a:r>
              <a:rPr lang="en-US" sz="1800" b="1" dirty="0" smtClean="0">
                <a:solidFill>
                  <a:srgbClr val="FFE800"/>
                </a:solidFill>
              </a:rPr>
              <a:t>BR (H</a:t>
            </a:r>
            <a:r>
              <a:rPr lang="en-US" sz="1800" b="1" dirty="0" smtClean="0">
                <a:solidFill>
                  <a:srgbClr val="FFE800"/>
                </a:solidFill>
                <a:sym typeface="Wingdings 3"/>
              </a:rPr>
              <a:t>  </a:t>
            </a:r>
            <a:r>
              <a:rPr lang="en-US" b="1" dirty="0" err="1" smtClean="0">
                <a:solidFill>
                  <a:srgbClr val="FFE800"/>
                </a:solidFill>
                <a:latin typeface="Symbol" pitchFamily="18" charset="2"/>
                <a:sym typeface="Wingdings 3"/>
              </a:rPr>
              <a:t>tn</a:t>
            </a:r>
            <a:r>
              <a:rPr lang="en-US" sz="1800" b="1" dirty="0" smtClean="0">
                <a:solidFill>
                  <a:srgbClr val="FFE800"/>
                </a:solidFill>
              </a:rPr>
              <a:t>) = 1</a:t>
            </a:r>
            <a:endParaRPr lang="en-US" sz="1800" b="1" dirty="0">
              <a:solidFill>
                <a:srgbClr val="FFFFFF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01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598" y="121860"/>
            <a:ext cx="7906952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606"/>
                </a:solidFill>
              </a:rPr>
              <a:t>Charged Higgs Results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chemeClr val="tx1"/>
                </a:solidFill>
                <a:sym typeface="Symbol"/>
              </a:rPr>
              <a:t>Limits in Each Channel and Combined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905" y="373295"/>
            <a:ext cx="656515" cy="656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84321" name="Picture 1"/>
          <p:cNvPicPr>
            <a:picLocks noChangeAspect="1" noChangeArrowheads="1"/>
          </p:cNvPicPr>
          <p:nvPr/>
        </p:nvPicPr>
        <p:blipFill>
          <a:blip r:embed="rId3" cstate="print">
            <a:lum bright="-11000" contrast="23000"/>
          </a:blip>
          <a:srcRect/>
          <a:stretch>
            <a:fillRect/>
          </a:stretch>
        </p:blipFill>
        <p:spPr bwMode="auto">
          <a:xfrm>
            <a:off x="190774" y="1295948"/>
            <a:ext cx="9097951" cy="5315361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563519" y="3326032"/>
            <a:ext cx="3227942" cy="1493394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lIns="0" rIns="0" rtlCol="0" anchor="ctr" anchorCtr="1">
            <a:noAutofit/>
          </a:bodyPr>
          <a:lstStyle/>
          <a:p>
            <a:pPr>
              <a:lnSpc>
                <a:spcPct val="87000"/>
              </a:lnSpc>
            </a:pPr>
            <a:r>
              <a:rPr lang="en-US" sz="2000" b="1" dirty="0" smtClean="0"/>
              <a:t>Combined Limits on</a:t>
            </a: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BR(t </a:t>
            </a:r>
            <a:r>
              <a:rPr lang="en-US" b="1" dirty="0" smtClean="0">
                <a:solidFill>
                  <a:srgbClr val="FFFF00"/>
                </a:solidFill>
                <a:sym typeface="Wingdings 3"/>
              </a:rPr>
              <a:t></a:t>
            </a:r>
            <a:r>
              <a:rPr lang="en-US" b="1" dirty="0" err="1" smtClean="0">
                <a:solidFill>
                  <a:srgbClr val="FFFF00"/>
                </a:solidFill>
              </a:rPr>
              <a:t>H</a:t>
            </a:r>
            <a:r>
              <a:rPr lang="en-US" b="1" baseline="30000" dirty="0" err="1" smtClean="0">
                <a:solidFill>
                  <a:srgbClr val="FFFF00"/>
                </a:solidFill>
              </a:rPr>
              <a:t>+</a:t>
            </a:r>
            <a:r>
              <a:rPr lang="en-US" b="1" dirty="0" err="1" smtClean="0">
                <a:solidFill>
                  <a:srgbClr val="FFFF00"/>
                </a:solidFill>
              </a:rPr>
              <a:t>b</a:t>
            </a:r>
            <a:r>
              <a:rPr lang="en-US" b="1" dirty="0" smtClean="0">
                <a:solidFill>
                  <a:srgbClr val="FFFF00"/>
                </a:solidFill>
              </a:rPr>
              <a:t>): 2-3%</a:t>
            </a:r>
          </a:p>
          <a:p>
            <a:pPr>
              <a:lnSpc>
                <a:spcPct val="87000"/>
              </a:lnSpc>
            </a:pPr>
            <a:r>
              <a:rPr lang="en-US" sz="2000" b="1" dirty="0" smtClean="0">
                <a:solidFill>
                  <a:srgbClr val="FFFF00"/>
                </a:solidFill>
              </a:rPr>
              <a:t>For M</a:t>
            </a:r>
            <a:r>
              <a:rPr lang="en-US" b="1" baseline="-20000" dirty="0" smtClean="0">
                <a:solidFill>
                  <a:srgbClr val="FFFF00"/>
                </a:solidFill>
              </a:rPr>
              <a:t>H+ </a:t>
            </a:r>
            <a:r>
              <a:rPr lang="en-US" sz="2000" b="1" dirty="0" smtClean="0">
                <a:solidFill>
                  <a:srgbClr val="FFFF00"/>
                </a:solidFill>
              </a:rPr>
              <a:t>in 80-160 </a:t>
            </a:r>
            <a:r>
              <a:rPr lang="en-US" sz="2000" b="1" dirty="0" err="1" smtClean="0">
                <a:solidFill>
                  <a:srgbClr val="FFFF00"/>
                </a:solidFill>
              </a:rPr>
              <a:t>GeV</a:t>
            </a:r>
            <a:r>
              <a:rPr lang="en-US" sz="2000" b="1" dirty="0" smtClean="0">
                <a:solidFill>
                  <a:srgbClr val="FFFF00"/>
                </a:solidFill>
              </a:rPr>
              <a:t>:</a:t>
            </a:r>
          </a:p>
          <a:p>
            <a:pPr>
              <a:lnSpc>
                <a:spcPct val="87000"/>
              </a:lnSpc>
            </a:pPr>
            <a:r>
              <a:rPr lang="en-US" sz="2000" b="1" dirty="0" smtClean="0"/>
              <a:t>Consistent with </a:t>
            </a:r>
            <a:br>
              <a:rPr lang="en-US" sz="2000" b="1" dirty="0" smtClean="0"/>
            </a:br>
            <a:r>
              <a:rPr lang="en-US" sz="2000" b="1" dirty="0" smtClean="0"/>
              <a:t>SM Backgrounds</a:t>
            </a:r>
            <a:endParaRPr lang="en-US" sz="2000" b="1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5387724" y="2434014"/>
            <a:ext cx="1217007" cy="296029"/>
          </a:xfrm>
          <a:prstGeom prst="rect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01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025924" y="6409346"/>
            <a:ext cx="1238250" cy="304800"/>
          </a:xfrm>
        </p:spPr>
        <p:txBody>
          <a:bodyPr/>
          <a:lstStyle/>
          <a:p>
            <a:pPr>
              <a:defRPr/>
            </a:pPr>
            <a:fld id="{940C72C6-FBCD-47EB-901A-D1CCB7D20B93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095665" cy="914400"/>
          </a:xfrm>
        </p:spPr>
        <p:txBody>
          <a:bodyPr lIns="0" tIns="274320" rIns="0"/>
          <a:lstStyle/>
          <a:p>
            <a:pPr algn="ctr">
              <a:lnSpc>
                <a:spcPct val="90000"/>
              </a:lnSpc>
            </a:pP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Stability Against Pileup</a:t>
            </a:r>
            <a:b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</a:rPr>
              <a:t>Electron Isolation and Energy Scale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lum bright="-11000" contrast="25000"/>
          </a:blip>
          <a:stretch>
            <a:fillRect/>
          </a:stretch>
        </p:blipFill>
        <p:spPr>
          <a:xfrm>
            <a:off x="381000" y="1981200"/>
            <a:ext cx="4648200" cy="4093912"/>
          </a:xfrm>
          <a:prstGeom prst="rect">
            <a:avLst/>
          </a:prstGeom>
          <a:ln w="22225">
            <a:solidFill>
              <a:srgbClr val="00B0F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1000" y="1143000"/>
            <a:ext cx="4648200" cy="830997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EA0A"/>
                </a:solidFill>
                <a:latin typeface="Arial"/>
              </a:rPr>
              <a:t>Electron isolation </a:t>
            </a:r>
            <a:r>
              <a:rPr lang="en-US" b="1" dirty="0" smtClean="0">
                <a:solidFill>
                  <a:srgbClr val="FFFFFF"/>
                </a:solidFill>
                <a:latin typeface="Arial"/>
              </a:rPr>
              <a:t>in data </a:t>
            </a:r>
            <a:br>
              <a:rPr lang="en-US" b="1" dirty="0" smtClean="0">
                <a:solidFill>
                  <a:srgbClr val="FFFFFF"/>
                </a:solidFill>
                <a:latin typeface="Arial"/>
              </a:rPr>
            </a:br>
            <a:r>
              <a:rPr lang="en-US" b="1" dirty="0" smtClean="0">
                <a:solidFill>
                  <a:srgbClr val="FFFFFF"/>
                </a:solidFill>
                <a:latin typeface="Arial"/>
              </a:rPr>
              <a:t>with 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Z➞e</a:t>
            </a:r>
            <a:r>
              <a:rPr lang="en-US" b="1" baseline="30000" dirty="0" err="1" smtClean="0">
                <a:solidFill>
                  <a:srgbClr val="FFEA0A"/>
                </a:solidFill>
                <a:latin typeface="Arial"/>
              </a:rPr>
              <a:t>+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e</a:t>
            </a:r>
            <a:r>
              <a:rPr lang="en-US" b="1" baseline="30000" dirty="0" smtClean="0">
                <a:solidFill>
                  <a:srgbClr val="FFEA0A"/>
                </a:solidFill>
                <a:latin typeface="Arial"/>
              </a:rPr>
              <a:t>- </a:t>
            </a:r>
            <a:r>
              <a:rPr lang="en-US" b="1" dirty="0" smtClean="0">
                <a:solidFill>
                  <a:srgbClr val="FFEA0A"/>
                </a:solidFill>
                <a:latin typeface="Arial"/>
              </a:rPr>
              <a:t>events</a:t>
            </a:r>
            <a:endParaRPr lang="en-US" b="1" dirty="0">
              <a:solidFill>
                <a:srgbClr val="FFEA0A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6067200"/>
            <a:ext cx="4648200" cy="707886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lIns="0" rIns="0" rtlCol="0">
            <a:spAutoFit/>
          </a:bodyPr>
          <a:lstStyle/>
          <a:p>
            <a:r>
              <a:rPr lang="en-US" sz="2000" b="1" dirty="0" smtClean="0">
                <a:solidFill>
                  <a:srgbClr val="FFEA0A"/>
                </a:solidFill>
                <a:latin typeface="Arial"/>
              </a:rPr>
              <a:t>Charged: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</a:rPr>
              <a:t> consistency with vertex</a:t>
            </a:r>
          </a:p>
          <a:p>
            <a:r>
              <a:rPr lang="en-US" sz="2000" b="1" dirty="0" smtClean="0">
                <a:solidFill>
                  <a:srgbClr val="FFEA0A"/>
                </a:solidFill>
                <a:latin typeface="Arial"/>
              </a:rPr>
              <a:t>Neutrals: 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</a:rPr>
              <a:t>Average energy subtraction</a:t>
            </a:r>
            <a:endParaRPr lang="en-US" sz="2000" b="1" dirty="0">
              <a:solidFill>
                <a:srgbClr val="FFFF00"/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lum bright="-11000" contrast="25000"/>
          </a:blip>
          <a:stretch>
            <a:fillRect/>
          </a:stretch>
        </p:blipFill>
        <p:spPr>
          <a:xfrm>
            <a:off x="5054125" y="2023930"/>
            <a:ext cx="4547076" cy="4030054"/>
          </a:xfrm>
          <a:prstGeom prst="rect">
            <a:avLst/>
          </a:prstGeom>
          <a:ln w="22225">
            <a:solidFill>
              <a:srgbClr val="00B0F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54124" y="1151546"/>
            <a:ext cx="4547076" cy="830997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EA0A"/>
                </a:solidFill>
                <a:latin typeface="Arial"/>
              </a:rPr>
              <a:t>Momentum scale</a:t>
            </a:r>
            <a:r>
              <a:rPr lang="en-US" b="1" dirty="0" smtClean="0">
                <a:solidFill>
                  <a:srgbClr val="FFFFFF"/>
                </a:solidFill>
                <a:latin typeface="Arial"/>
              </a:rPr>
              <a:t> in data </a:t>
            </a:r>
            <a:br>
              <a:rPr lang="en-US" b="1" dirty="0" smtClean="0">
                <a:solidFill>
                  <a:srgbClr val="FFFFFF"/>
                </a:solidFill>
                <a:latin typeface="Arial"/>
              </a:rPr>
            </a:br>
            <a:r>
              <a:rPr lang="en-US" b="1" dirty="0" smtClean="0">
                <a:solidFill>
                  <a:srgbClr val="FFFFFF"/>
                </a:solidFill>
                <a:latin typeface="Arial"/>
              </a:rPr>
              <a:t>with 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Z➞e</a:t>
            </a:r>
            <a:r>
              <a:rPr lang="en-US" b="1" baseline="30000" dirty="0" err="1" smtClean="0">
                <a:solidFill>
                  <a:srgbClr val="FFEA0A"/>
                </a:solidFill>
                <a:latin typeface="Arial"/>
              </a:rPr>
              <a:t>+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e</a:t>
            </a:r>
            <a:r>
              <a:rPr lang="en-US" b="1" baseline="30000" dirty="0" smtClean="0">
                <a:solidFill>
                  <a:srgbClr val="FFEA0A"/>
                </a:solidFill>
                <a:latin typeface="Arial"/>
              </a:rPr>
              <a:t>- </a:t>
            </a:r>
            <a:r>
              <a:rPr lang="en-US" b="1" dirty="0" smtClean="0">
                <a:solidFill>
                  <a:srgbClr val="FFEA0A"/>
                </a:solidFill>
                <a:latin typeface="Arial"/>
              </a:rPr>
              <a:t>events</a:t>
            </a:r>
            <a:endParaRPr lang="en-US" b="1" dirty="0">
              <a:solidFill>
                <a:srgbClr val="FFEA0A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6073914"/>
            <a:ext cx="4596924" cy="707886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EA0A"/>
                </a:solidFill>
                <a:latin typeface="Arial"/>
              </a:rPr>
              <a:t>Effect within 0.2%</a:t>
            </a:r>
            <a:r>
              <a:rPr lang="en-US" sz="2000" b="1" dirty="0" smtClean="0">
                <a:solidFill>
                  <a:srgbClr val="FFFF00"/>
                </a:solidFill>
                <a:latin typeface="Arial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latin typeface="Arial"/>
              </a:rPr>
              <a:t>in [0-30] reconstructed vertices in the event </a:t>
            </a:r>
            <a:endParaRPr lang="en-US" sz="2000" b="1" dirty="0">
              <a:solidFill>
                <a:srgbClr val="FFFF00"/>
              </a:solidFill>
              <a:latin typeface="Arial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03" y="113046"/>
            <a:ext cx="693778" cy="693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242354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      </a:t>
            </a:r>
            <a:r>
              <a:rPr lang="en-US" dirty="0" smtClean="0">
                <a:solidFill>
                  <a:srgbClr val="FFEB11"/>
                </a:solidFill>
              </a:rPr>
              <a:t>Summary and Conclusion</a:t>
            </a:r>
            <a:endParaRPr lang="en-US" dirty="0">
              <a:solidFill>
                <a:srgbClr val="FFEB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00" y="1251349"/>
            <a:ext cx="9516193" cy="5207323"/>
          </a:xfrm>
        </p:spPr>
        <p:txBody>
          <a:bodyPr>
            <a:noAutofit/>
          </a:bodyPr>
          <a:lstStyle/>
          <a:p>
            <a:pPr marL="403225" indent="-403225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</a:pPr>
            <a:r>
              <a:rPr lang="en-US" sz="2100" dirty="0" smtClean="0">
                <a:solidFill>
                  <a:srgbClr val="FFEF08"/>
                </a:solidFill>
              </a:rPr>
              <a:t>The examination of the new boson in CMS has advanced rapidly; many analyses have been improved; some new ones have begun</a:t>
            </a:r>
          </a:p>
          <a:p>
            <a:pPr marL="403225" indent="-403225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</a:pPr>
            <a:r>
              <a:rPr lang="en-US" sz="2100" dirty="0" smtClean="0">
                <a:solidFill>
                  <a:schemeClr val="tx1"/>
                </a:solidFill>
              </a:rPr>
              <a:t>We have made more accurate measurements of the boson’s mass</a:t>
            </a:r>
          </a:p>
          <a:p>
            <a:pPr marL="403225" indent="-403225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</a:pPr>
            <a:r>
              <a:rPr lang="en-US" sz="2100" dirty="0" smtClean="0">
                <a:solidFill>
                  <a:srgbClr val="FFEF08"/>
                </a:solidFill>
              </a:rPr>
              <a:t>We have set new limits on the production of </a:t>
            </a:r>
            <a:r>
              <a:rPr lang="en-US" sz="2100" dirty="0" err="1" smtClean="0">
                <a:solidFill>
                  <a:srgbClr val="FFEF08"/>
                </a:solidFill>
              </a:rPr>
              <a:t>add’l</a:t>
            </a:r>
            <a:r>
              <a:rPr lang="en-US" sz="2100" dirty="0" smtClean="0">
                <a:solidFill>
                  <a:srgbClr val="FFEF08"/>
                </a:solidFill>
              </a:rPr>
              <a:t> Higgs-like bosons</a:t>
            </a:r>
          </a:p>
          <a:p>
            <a:pPr marL="403225" indent="-403225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</a:pPr>
            <a:r>
              <a:rPr lang="en-US" sz="2100" dirty="0" smtClean="0">
                <a:solidFill>
                  <a:schemeClr val="tx1"/>
                </a:solidFill>
              </a:rPr>
              <a:t>We have made new measurements of its decays to bosons in WW </a:t>
            </a:r>
            <a:br>
              <a:rPr lang="en-US" sz="2100" dirty="0" smtClean="0">
                <a:solidFill>
                  <a:schemeClr val="tx1"/>
                </a:solidFill>
              </a:rPr>
            </a:br>
            <a:r>
              <a:rPr lang="en-US" sz="2100" dirty="0" smtClean="0">
                <a:solidFill>
                  <a:schemeClr val="tx1"/>
                </a:solidFill>
              </a:rPr>
              <a:t>and ZZ, and to fermions, </a:t>
            </a:r>
            <a:r>
              <a:rPr lang="en-US" sz="2100" dirty="0" smtClean="0">
                <a:solidFill>
                  <a:srgbClr val="FFEF08"/>
                </a:solidFill>
              </a:rPr>
              <a:t>especially in the </a:t>
            </a:r>
            <a:r>
              <a:rPr lang="en-US" sz="2400" dirty="0" err="1" smtClean="0">
                <a:solidFill>
                  <a:srgbClr val="FFEF08"/>
                </a:solidFill>
                <a:latin typeface="Symbol" pitchFamily="18" charset="2"/>
              </a:rPr>
              <a:t>tt</a:t>
            </a:r>
            <a:r>
              <a:rPr lang="en-US" sz="2100" dirty="0" smtClean="0">
                <a:solidFill>
                  <a:srgbClr val="FFEF08"/>
                </a:solidFill>
              </a:rPr>
              <a:t> and bb final states</a:t>
            </a:r>
          </a:p>
          <a:p>
            <a:pPr marL="403225" indent="-403225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</a:pPr>
            <a:r>
              <a:rPr lang="en-US" sz="2100" dirty="0" smtClean="0">
                <a:solidFill>
                  <a:srgbClr val="FFEF08"/>
                </a:solidFill>
              </a:rPr>
              <a:t>The boson’s signal strength and couplings, </a:t>
            </a:r>
            <a:r>
              <a:rPr lang="en-US" sz="2100" dirty="0" smtClean="0">
                <a:solidFill>
                  <a:schemeClr val="tx1"/>
                </a:solidFill>
              </a:rPr>
              <a:t>measured in several channels,</a:t>
            </a:r>
            <a:r>
              <a:rPr lang="en-US" sz="2100" dirty="0" smtClean="0">
                <a:solidFill>
                  <a:srgbClr val="FFEF08"/>
                </a:solidFill>
              </a:rPr>
              <a:t> are compatible with SM expectations</a:t>
            </a:r>
          </a:p>
          <a:p>
            <a:pPr marL="803275" lvl="1" indent="-403225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</a:pPr>
            <a:r>
              <a:rPr lang="en-US" sz="2100" b="1" dirty="0" smtClean="0"/>
              <a:t>But the uncertainties in some channels are still relatively large</a:t>
            </a:r>
          </a:p>
          <a:p>
            <a:pPr marL="403225" indent="-403225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</a:pPr>
            <a:r>
              <a:rPr lang="en-US" sz="2100" dirty="0" smtClean="0">
                <a:solidFill>
                  <a:srgbClr val="FFEF08"/>
                </a:solidFill>
              </a:rPr>
              <a:t>The boson’s spin and parity is compatible with 0+. </a:t>
            </a:r>
            <a:r>
              <a:rPr lang="en-US" sz="2100" dirty="0" smtClean="0">
                <a:solidFill>
                  <a:schemeClr val="tx1"/>
                </a:solidFill>
              </a:rPr>
              <a:t>Several other </a:t>
            </a:r>
            <a:r>
              <a:rPr lang="en-US" sz="2100" dirty="0" smtClean="0">
                <a:solidFill>
                  <a:srgbClr val="FFED08"/>
                </a:solidFill>
              </a:rPr>
              <a:t>alternative pure J</a:t>
            </a:r>
            <a:r>
              <a:rPr lang="en-US" sz="2100" baseline="20000" dirty="0" smtClean="0">
                <a:solidFill>
                  <a:srgbClr val="FFED08"/>
                </a:solidFill>
              </a:rPr>
              <a:t>P</a:t>
            </a:r>
            <a:r>
              <a:rPr lang="en-US" sz="2100" dirty="0" smtClean="0">
                <a:solidFill>
                  <a:srgbClr val="FFED08"/>
                </a:solidFill>
              </a:rPr>
              <a:t> states are disfavored at 98% CL or greater</a:t>
            </a:r>
          </a:p>
          <a:p>
            <a:pPr marL="403225" indent="-403225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</a:pPr>
            <a:r>
              <a:rPr lang="en-US" sz="2100" dirty="0" smtClean="0">
                <a:solidFill>
                  <a:srgbClr val="FFEF08"/>
                </a:solidFill>
              </a:rPr>
              <a:t>We have found no sign of BSM physics </a:t>
            </a:r>
            <a:r>
              <a:rPr lang="en-US" sz="2100" dirty="0" smtClean="0">
                <a:solidFill>
                  <a:schemeClr val="tx1"/>
                </a:solidFill>
              </a:rPr>
              <a:t>in the Higgs width, nor in direct searches for MSSM, </a:t>
            </a:r>
            <a:r>
              <a:rPr lang="en-US" sz="2100" dirty="0" err="1" smtClean="0">
                <a:solidFill>
                  <a:schemeClr val="tx1"/>
                </a:solidFill>
              </a:rPr>
              <a:t>fermiphobic</a:t>
            </a:r>
            <a:r>
              <a:rPr lang="en-US" sz="2100" dirty="0" smtClean="0">
                <a:solidFill>
                  <a:schemeClr val="tx1"/>
                </a:solidFill>
              </a:rPr>
              <a:t>, or charged Higgs bosons</a:t>
            </a:r>
          </a:p>
          <a:p>
            <a:pPr marL="403225" indent="-403225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­"/>
            </a:pPr>
            <a:r>
              <a:rPr lang="en-US" sz="2100" dirty="0" smtClean="0">
                <a:solidFill>
                  <a:srgbClr val="FFEF08"/>
                </a:solidFill>
              </a:rPr>
              <a:t>Much has been learned; but these explorations have just begun;</a:t>
            </a:r>
            <a:br>
              <a:rPr lang="en-US" sz="2100" dirty="0" smtClean="0">
                <a:solidFill>
                  <a:srgbClr val="FFEF08"/>
                </a:solidFill>
              </a:rPr>
            </a:br>
            <a:r>
              <a:rPr lang="en-US" sz="2100" dirty="0" smtClean="0">
                <a:solidFill>
                  <a:srgbClr val="93FFFF"/>
                </a:solidFill>
              </a:rPr>
              <a:t>      The greatest opportunities for discovery lie ahead of us   </a:t>
            </a:r>
            <a:endParaRPr lang="en-US" sz="2100" b="1" dirty="0">
              <a:solidFill>
                <a:srgbClr val="93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893277" y="5953433"/>
            <a:ext cx="716526" cy="365125"/>
          </a:xfrm>
          <a:prstGeom prst="rect">
            <a:avLst/>
          </a:prstGeom>
        </p:spPr>
        <p:txBody>
          <a:bodyPr/>
          <a:lstStyle/>
          <a:p>
            <a:fld id="{DAB0080E-E9A0-4F6B-AB81-3291CD045FED}" type="slidenum">
              <a:rPr lang="en-US" sz="1100" smtClean="0">
                <a:solidFill>
                  <a:srgbClr val="FFFFFF"/>
                </a:solidFill>
              </a:rPr>
              <a:pPr/>
              <a:t>70</a:t>
            </a:fld>
            <a:endParaRPr lang="en-US" sz="1100" dirty="0">
              <a:solidFill>
                <a:srgbClr val="FFFFFF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152" y="290466"/>
            <a:ext cx="848311" cy="84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263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7"/>
          <p:cNvSpPr>
            <a:spLocks noChangeArrowheads="1"/>
          </p:cNvSpPr>
          <p:nvPr/>
        </p:nvSpPr>
        <p:spPr bwMode="auto">
          <a:xfrm>
            <a:off x="914400" y="18288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r>
              <a:rPr lang="en-US" sz="36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  <a:latin typeface="Arial" charset="0"/>
              </a:rPr>
              <a:t>    </a:t>
            </a:r>
            <a:r>
              <a:rPr lang="en-US" sz="4800" b="1" dirty="0" smtClean="0">
                <a:solidFill>
                  <a:srgbClr val="FFEF08"/>
                </a:solidFill>
                <a:latin typeface="Arial" charset="0"/>
              </a:rPr>
              <a:t>Many More </a:t>
            </a:r>
            <a:br>
              <a:rPr lang="en-US" sz="4800" b="1" dirty="0" smtClean="0">
                <a:solidFill>
                  <a:srgbClr val="FFEF08"/>
                </a:solidFill>
                <a:latin typeface="Arial" charset="0"/>
              </a:rPr>
            </a:br>
            <a:r>
              <a:rPr lang="en-US" sz="4800" b="1" dirty="0" smtClean="0">
                <a:solidFill>
                  <a:srgbClr val="FFEF08"/>
                </a:solidFill>
                <a:latin typeface="Arial" charset="0"/>
              </a:rPr>
              <a:t>        CMS Physics Results</a:t>
            </a:r>
            <a:endParaRPr lang="en-US" sz="4400" b="1" dirty="0">
              <a:solidFill>
                <a:srgbClr val="FFEF08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079" y="275492"/>
            <a:ext cx="884501" cy="8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58589" y="3090446"/>
            <a:ext cx="9144000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b="1" dirty="0" smtClean="0">
                <a:solidFill>
                  <a:srgbClr val="FFFFFF"/>
                </a:solidFill>
                <a:latin typeface="Arial" charset="0"/>
              </a:rPr>
              <a:t>https://twiki.cern.ch/twiki/bin/view/CMSPublic/PhysicsResults</a:t>
            </a:r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CH" dirty="0" smtClean="0">
                <a:solidFill>
                  <a:srgbClr val="FFEB11"/>
                </a:solidFill>
              </a:rPr>
              <a:t>For Further Information</a:t>
            </a:r>
            <a:endParaRPr lang="it-CH" dirty="0">
              <a:solidFill>
                <a:srgbClr val="FFEB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427" y="1298593"/>
            <a:ext cx="9448800" cy="5300132"/>
          </a:xfrm>
        </p:spPr>
        <p:txBody>
          <a:bodyPr>
            <a:noAutofit/>
          </a:bodyPr>
          <a:lstStyle/>
          <a:p>
            <a:pPr marL="287338" indent="-287338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B11"/>
                </a:solidFill>
              </a:rPr>
              <a:t>CMS Higgs Results twikipage</a:t>
            </a:r>
            <a:r>
              <a:rPr lang="it-CH" sz="2000" dirty="0" smtClean="0">
                <a:solidFill>
                  <a:srgbClr val="FFE311"/>
                </a:solidFill>
              </a:rPr>
              <a:t/>
            </a:r>
            <a:br>
              <a:rPr lang="it-CH" sz="2000" dirty="0" smtClean="0">
                <a:solidFill>
                  <a:srgbClr val="FFE311"/>
                </a:solidFill>
              </a:rPr>
            </a:br>
            <a:r>
              <a:rPr lang="it-CH" sz="1800" dirty="0" smtClean="0">
                <a:solidFill>
                  <a:srgbClr val="FFE311"/>
                </a:solidFill>
                <a:hlinkClick r:id="rId2"/>
              </a:rPr>
              <a:t>https://twiki.cern.ch/twiki/bin/view/CMSPublic/PhysicsResultsHIG</a:t>
            </a:r>
            <a:endParaRPr lang="it-CH" sz="2000" dirty="0" smtClean="0">
              <a:solidFill>
                <a:srgbClr val="FFE311"/>
              </a:solidFill>
            </a:endParaRPr>
          </a:p>
          <a:p>
            <a:pPr marL="287338" indent="-287338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B11"/>
                </a:solidFill>
              </a:rPr>
              <a:t>July 4 Seminar at CERN </a:t>
            </a:r>
            <a:r>
              <a:rPr lang="it-CH" sz="2000" dirty="0" smtClean="0">
                <a:solidFill>
                  <a:srgbClr val="FFE311"/>
                </a:solidFill>
              </a:rPr>
              <a:t/>
            </a:r>
            <a:br>
              <a:rPr lang="it-CH" sz="2000" dirty="0" smtClean="0">
                <a:solidFill>
                  <a:srgbClr val="FFE311"/>
                </a:solidFill>
              </a:rPr>
            </a:br>
            <a:r>
              <a:rPr lang="it-CH" sz="1600" dirty="0" smtClean="0">
                <a:solidFill>
                  <a:srgbClr val="FFE311"/>
                </a:solidFill>
                <a:hlinkClick r:id="rId3"/>
              </a:rPr>
              <a:t>https://cms-docdb.cern.ch/cgi-bin/PublicDocDB/ShowDocument?docid=6125</a:t>
            </a:r>
            <a:endParaRPr lang="it-CH" sz="2000" dirty="0" smtClean="0">
              <a:solidFill>
                <a:srgbClr val="FFE311"/>
              </a:solidFill>
            </a:endParaRPr>
          </a:p>
          <a:p>
            <a:pPr marL="287338" indent="-287338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B11"/>
                </a:solidFill>
              </a:rPr>
              <a:t>CMS talks on Higgs searches at ICHEP 2012</a:t>
            </a:r>
            <a:br>
              <a:rPr lang="it-CH" sz="2000" dirty="0" smtClean="0">
                <a:solidFill>
                  <a:srgbClr val="FFEB11"/>
                </a:solidFill>
              </a:rPr>
            </a:br>
            <a:r>
              <a:rPr lang="it-CH" sz="1800" dirty="0" smtClean="0">
                <a:solidFill>
                  <a:srgbClr val="FFE311"/>
                </a:solidFill>
                <a:hlinkClick r:id="rId4"/>
              </a:rPr>
              <a:t>https://indico.cern.ch/conferenceProgram.py?confId=181298</a:t>
            </a:r>
            <a:endParaRPr lang="it-CH" sz="2000" dirty="0" smtClean="0">
              <a:solidFill>
                <a:srgbClr val="FFEB11"/>
              </a:solidFill>
            </a:endParaRPr>
          </a:p>
          <a:p>
            <a:pPr marL="287338" indent="-287338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B11"/>
                </a:solidFill>
              </a:rPr>
              <a:t>LHC Implications for TeV Scale Physics</a:t>
            </a:r>
            <a:br>
              <a:rPr lang="it-CH" sz="2000" dirty="0" smtClean="0">
                <a:solidFill>
                  <a:srgbClr val="FFEB11"/>
                </a:solidFill>
              </a:rPr>
            </a:br>
            <a:r>
              <a:rPr lang="it-CH" sz="1800" dirty="0" smtClean="0">
                <a:solidFill>
                  <a:srgbClr val="FFE311"/>
                </a:solidFill>
                <a:hlinkClick r:id="rId5"/>
              </a:rPr>
              <a:t>https://indico.cern.ch/conferenceDisplay.py?confId=173388</a:t>
            </a:r>
            <a:r>
              <a:rPr lang="it-CH" sz="1800" dirty="0" smtClean="0">
                <a:solidFill>
                  <a:srgbClr val="FFE311"/>
                </a:solidFill>
              </a:rPr>
              <a:t> </a:t>
            </a:r>
            <a:endParaRPr lang="it-CH" sz="2000" dirty="0" smtClean="0">
              <a:solidFill>
                <a:srgbClr val="FFE311"/>
              </a:solidFill>
            </a:endParaRPr>
          </a:p>
          <a:p>
            <a:pPr marL="287338" indent="-287338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B11"/>
                </a:solidFill>
              </a:rPr>
              <a:t>CMS Observation of a New Boson at 125 GeV Paper </a:t>
            </a:r>
            <a:r>
              <a:rPr lang="it-CH" sz="2000" dirty="0" smtClean="0">
                <a:solidFill>
                  <a:srgbClr val="FFE311"/>
                </a:solidFill>
                <a:hlinkClick r:id="rId6"/>
              </a:rPr>
              <a:t>http://cdsweb.cern.ch/record/1470975</a:t>
            </a:r>
            <a:endParaRPr lang="it-CH" sz="2000" dirty="0" smtClean="0">
              <a:solidFill>
                <a:srgbClr val="FFE311"/>
              </a:solidFill>
            </a:endParaRPr>
          </a:p>
          <a:p>
            <a:pPr marL="287338" indent="-287338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311"/>
                </a:solidFill>
              </a:rPr>
              <a:t>SUSY 2012 Conference Talks</a:t>
            </a:r>
            <a:br>
              <a:rPr lang="it-CH" sz="2000" dirty="0" smtClean="0">
                <a:solidFill>
                  <a:srgbClr val="FFE311"/>
                </a:solidFill>
              </a:rPr>
            </a:br>
            <a:r>
              <a:rPr lang="it-CH" sz="2000" dirty="0" smtClean="0">
                <a:solidFill>
                  <a:srgbClr val="FFE311"/>
                </a:solidFill>
                <a:hlinkClick r:id="rId7"/>
              </a:rPr>
              <a:t>http://www.phy.pku.edu.cn/~susy2012/</a:t>
            </a:r>
            <a:r>
              <a:rPr lang="it-CH" sz="2000" dirty="0" smtClean="0">
                <a:solidFill>
                  <a:srgbClr val="FFE311"/>
                </a:solidFill>
              </a:rPr>
              <a:t> </a:t>
            </a:r>
          </a:p>
          <a:p>
            <a:pPr marL="287338" indent="-287338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311"/>
                </a:solidFill>
              </a:rPr>
              <a:t>HCP (Kyoto) Conference Talks</a:t>
            </a:r>
          </a:p>
          <a:p>
            <a:pPr marL="287338" indent="-4763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it-CH" sz="2000" dirty="0" smtClean="0">
                <a:solidFill>
                  <a:srgbClr val="FFE311"/>
                </a:solidFill>
                <a:hlinkClick r:id="rId8"/>
              </a:rPr>
              <a:t>http://www.icepp.s.u-tokyo.ac.jp/hcp2012/</a:t>
            </a:r>
            <a:r>
              <a:rPr lang="it-CH" sz="2000" dirty="0" smtClean="0">
                <a:solidFill>
                  <a:srgbClr val="FFE311"/>
                </a:solidFill>
              </a:rPr>
              <a:t>  </a:t>
            </a:r>
          </a:p>
          <a:p>
            <a:pPr marL="287338" indent="-287338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it-CH" sz="2000" dirty="0" smtClean="0">
                <a:solidFill>
                  <a:srgbClr val="FFE311"/>
                </a:solidFill>
              </a:rPr>
              <a:t>Moriond Conference Talks </a:t>
            </a:r>
          </a:p>
          <a:p>
            <a:pPr marL="287338" indent="-4763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it-CH" sz="2000" dirty="0" smtClean="0">
                <a:solidFill>
                  <a:srgbClr val="FFE311"/>
                </a:solidFill>
                <a:hlinkClick r:id="rId9"/>
              </a:rPr>
              <a:t>http://moriond.in2p3.fr/</a:t>
            </a:r>
            <a:r>
              <a:rPr lang="it-CH" sz="2000" dirty="0" smtClean="0">
                <a:solidFill>
                  <a:srgbClr val="FFE311"/>
                </a:solidFill>
              </a:rPr>
              <a:t> </a:t>
            </a:r>
          </a:p>
          <a:p>
            <a:pPr marL="287338" indent="-287338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it-CH" sz="2000" dirty="0" smtClean="0">
              <a:solidFill>
                <a:srgbClr val="FFE311"/>
              </a:solidFill>
            </a:endParaRPr>
          </a:p>
          <a:p>
            <a:pPr marL="287338" indent="-287338">
              <a:spcBef>
                <a:spcPts val="0"/>
              </a:spcBef>
              <a:spcAft>
                <a:spcPts val="900"/>
              </a:spcAft>
              <a:buFont typeface="Wingdings" pitchFamily="2" charset="2"/>
              <a:buChar char="§"/>
            </a:pPr>
            <a:endParaRPr lang="it-CH" sz="2000" dirty="0" smtClean="0">
              <a:solidFill>
                <a:srgbClr val="FFE31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228667" y="6034618"/>
            <a:ext cx="495300" cy="365125"/>
          </a:xfrm>
          <a:prstGeom prst="rect">
            <a:avLst/>
          </a:prstGeom>
        </p:spPr>
        <p:txBody>
          <a:bodyPr/>
          <a:lstStyle/>
          <a:p>
            <a:fld id="{640443A4-D477-814B-BDB2-C567201F9F58}" type="slidenum">
              <a:rPr lang="en-US" smtClean="0">
                <a:solidFill>
                  <a:srgbClr val="FFFFFF"/>
                </a:solidFill>
              </a:rPr>
              <a:pPr/>
              <a:t>72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686" y="2045114"/>
            <a:ext cx="6330336" cy="1936951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rgbClr val="FFEF08"/>
                </a:solidFill>
              </a:rPr>
              <a:t>In the Discovery Era The Outlook</a:t>
            </a:r>
            <a:endParaRPr lang="en-US" sz="5400" dirty="0">
              <a:solidFill>
                <a:srgbClr val="FFEF08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523" y="408805"/>
            <a:ext cx="745292" cy="74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263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FFFFFF"/>
                </a:solidFill>
              </a:rPr>
              <a:pPr/>
              <a:t>74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6857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4223344" y="0"/>
            <a:ext cx="598636" cy="2012996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r"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1596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11280"/>
            <a:ext cx="8229599" cy="914400"/>
          </a:xfrm>
        </p:spPr>
        <p:txBody>
          <a:bodyPr>
            <a:noAutofit/>
          </a:bodyPr>
          <a:lstStyle/>
          <a:p>
            <a:pPr algn="ctr"/>
            <a:r>
              <a:rPr lang="en-US" sz="3000" dirty="0" smtClean="0">
                <a:solidFill>
                  <a:srgbClr val="FFC000"/>
                </a:solidFill>
              </a:rPr>
              <a:t>Observation of a New Boson Near 125 </a:t>
            </a:r>
            <a:r>
              <a:rPr lang="en-US" sz="3000" dirty="0" err="1" smtClean="0">
                <a:solidFill>
                  <a:srgbClr val="FFC000"/>
                </a:solidFill>
              </a:rPr>
              <a:t>GeV</a:t>
            </a:r>
            <a:r>
              <a:rPr lang="en-US" sz="3000" dirty="0" smtClean="0">
                <a:solidFill>
                  <a:srgbClr val="FFC000"/>
                </a:solidFill>
              </a:rPr>
              <a:t> </a:t>
            </a:r>
            <a:br>
              <a:rPr lang="en-US" sz="3000" dirty="0" smtClean="0">
                <a:solidFill>
                  <a:srgbClr val="FFC000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“The Discovery of the Century” </a:t>
            </a:r>
            <a:endParaRPr lang="en-US" sz="2800" baseline="-25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>
          <a:xfrm>
            <a:off x="9144000" y="6248400"/>
            <a:ext cx="660400" cy="365125"/>
          </a:xfrm>
          <a:prstGeom prst="rect">
            <a:avLst/>
          </a:prstGeom>
          <a:ln w="22225">
            <a:noFill/>
          </a:ln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fld id="{67CFF582-18F9-4FBC-B2DF-FBD4F0781B4B}" type="slidenum">
              <a:rPr lang="en-US" sz="1400" smtClean="0">
                <a:solidFill>
                  <a:srgbClr val="FFFFFF"/>
                </a:solidFill>
              </a:rPr>
              <a:pPr>
                <a:defRPr/>
              </a:pPr>
              <a:t>75</a:t>
            </a:fld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16486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9000" contrast="23000"/>
          </a:blip>
          <a:srcRect/>
          <a:stretch>
            <a:fillRect/>
          </a:stretch>
        </p:blipFill>
        <p:spPr bwMode="auto">
          <a:xfrm>
            <a:off x="259597" y="1287651"/>
            <a:ext cx="4113063" cy="5167393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64869" name="Picture 5"/>
          <p:cNvPicPr>
            <a:picLocks noChangeAspect="1" noChangeArrowheads="1"/>
          </p:cNvPicPr>
          <p:nvPr/>
        </p:nvPicPr>
        <p:blipFill>
          <a:blip r:embed="rId3" cstate="print">
            <a:lum bright="-9000" contrast="23000"/>
          </a:blip>
          <a:srcRect/>
          <a:stretch>
            <a:fillRect/>
          </a:stretch>
        </p:blipFill>
        <p:spPr bwMode="auto">
          <a:xfrm>
            <a:off x="6950994" y="1295400"/>
            <a:ext cx="2347989" cy="2338953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64870" name="Picture 6"/>
          <p:cNvPicPr>
            <a:picLocks noChangeAspect="1" noChangeArrowheads="1"/>
          </p:cNvPicPr>
          <p:nvPr/>
        </p:nvPicPr>
        <p:blipFill>
          <a:blip r:embed="rId4" cstate="print">
            <a:lum bright="-9000" contrast="23000"/>
          </a:blip>
          <a:srcRect/>
          <a:stretch>
            <a:fillRect/>
          </a:stretch>
        </p:blipFill>
        <p:spPr bwMode="auto">
          <a:xfrm>
            <a:off x="1905000" y="5715000"/>
            <a:ext cx="2428875" cy="266700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64871" name="Picture 7"/>
          <p:cNvPicPr>
            <a:picLocks noChangeAspect="1" noChangeArrowheads="1"/>
          </p:cNvPicPr>
          <p:nvPr/>
        </p:nvPicPr>
        <p:blipFill>
          <a:blip r:embed="rId5" cstate="print">
            <a:lum bright="-9000" contrast="23000"/>
          </a:blip>
          <a:srcRect r="4969" b="4959"/>
          <a:stretch>
            <a:fillRect/>
          </a:stretch>
        </p:blipFill>
        <p:spPr bwMode="auto">
          <a:xfrm>
            <a:off x="6943244" y="3665350"/>
            <a:ext cx="2355739" cy="2284992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64873" name="Picture 9"/>
          <p:cNvPicPr>
            <a:picLocks noChangeAspect="1" noChangeArrowheads="1"/>
          </p:cNvPicPr>
          <p:nvPr/>
        </p:nvPicPr>
        <p:blipFill>
          <a:blip r:embed="rId6" cstate="print">
            <a:lum bright="-9000" contrast="23000"/>
          </a:blip>
          <a:srcRect/>
          <a:stretch>
            <a:fillRect/>
          </a:stretch>
        </p:blipFill>
        <p:spPr bwMode="auto">
          <a:xfrm>
            <a:off x="328048" y="3999854"/>
            <a:ext cx="2362200" cy="246253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64874" name="Picture 10"/>
          <p:cNvPicPr>
            <a:picLocks noChangeAspect="1" noChangeArrowheads="1"/>
          </p:cNvPicPr>
          <p:nvPr/>
        </p:nvPicPr>
        <p:blipFill>
          <a:blip r:embed="rId7" cstate="print">
            <a:lum bright="-11000" contrast="23000"/>
          </a:blip>
          <a:srcRect/>
          <a:stretch>
            <a:fillRect/>
          </a:stretch>
        </p:blipFill>
        <p:spPr bwMode="auto">
          <a:xfrm>
            <a:off x="4386024" y="3664057"/>
            <a:ext cx="2549472" cy="2326037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64875" name="Picture 11"/>
          <p:cNvPicPr>
            <a:picLocks noChangeAspect="1" noChangeArrowheads="1"/>
          </p:cNvPicPr>
          <p:nvPr/>
        </p:nvPicPr>
        <p:blipFill>
          <a:blip r:embed="rId8" cstate="print">
            <a:lum bright="-9000" contrast="23000"/>
          </a:blip>
          <a:srcRect/>
          <a:stretch>
            <a:fillRect/>
          </a:stretch>
        </p:blipFill>
        <p:spPr bwMode="auto">
          <a:xfrm>
            <a:off x="4409272" y="1279901"/>
            <a:ext cx="2508142" cy="2338953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27" name="TextBox 7"/>
          <p:cNvSpPr txBox="1">
            <a:spLocks noChangeArrowheads="1"/>
          </p:cNvSpPr>
          <p:nvPr/>
        </p:nvSpPr>
        <p:spPr bwMode="auto">
          <a:xfrm>
            <a:off x="240223" y="5953137"/>
            <a:ext cx="9035513" cy="890244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500" b="1" dirty="0" smtClean="0">
                <a:solidFill>
                  <a:srgbClr val="FFFFFF"/>
                </a:solidFill>
              </a:rPr>
              <a:t>"Combined results of searches for the SM Higgs boson in pp collisions at s=7TeV" (</a:t>
            </a:r>
            <a:r>
              <a:rPr lang="en-US" sz="1500" b="1" dirty="0" smtClean="0">
                <a:solidFill>
                  <a:srgbClr val="FFFFFF"/>
                </a:solidFill>
                <a:hlinkClick r:id="rId9" tooltip="http://www.sciencedirect.com/science/article/pii/S0370269312002055"/>
              </a:rPr>
              <a:t>http://www.sciencedirect.com/science/article/pii/S0370269312002055</a:t>
            </a:r>
            <a:r>
              <a:rPr lang="en-US" sz="1500" b="1" dirty="0" smtClean="0">
                <a:solidFill>
                  <a:srgbClr val="FFFFFF"/>
                </a:solidFill>
              </a:rPr>
              <a:t>) </a:t>
            </a:r>
          </a:p>
          <a:p>
            <a:pPr eaLnBrk="0" hangingPunct="0">
              <a:lnSpc>
                <a:spcPct val="85000"/>
              </a:lnSpc>
            </a:pPr>
            <a:r>
              <a:rPr lang="en-US" sz="1500" b="1" dirty="0" smtClean="0">
                <a:solidFill>
                  <a:srgbClr val="FFFFFF"/>
                </a:solidFill>
              </a:rPr>
              <a:t>"Combined search for the SM Higgs boson with the ATLAS detector at the LHC" (</a:t>
            </a:r>
            <a:r>
              <a:rPr lang="en-US" sz="1500" b="1" dirty="0" smtClean="0">
                <a:solidFill>
                  <a:srgbClr val="FFFFFF"/>
                </a:solidFill>
                <a:hlinkClick r:id="rId10" tooltip="http://www.sciencedirect.com/science/article/pii/S0370269312001852"/>
              </a:rPr>
              <a:t>http://www.sciencedirect.com/science/article/pii/S0370269312001852</a:t>
            </a:r>
            <a:r>
              <a:rPr lang="en-US" sz="1600" b="1" dirty="0" smtClean="0">
                <a:solidFill>
                  <a:srgbClr val="FFFFFF"/>
                </a:solidFill>
              </a:rPr>
              <a:t>).</a:t>
            </a:r>
            <a:endParaRPr lang="en-US" sz="1600" b="1" dirty="0">
              <a:solidFill>
                <a:srgbClr val="FFFFFA"/>
              </a:solidFill>
              <a:latin typeface="Helvetica" pitchFamily="1" charset="0"/>
            </a:endParaRPr>
          </a:p>
        </p:txBody>
      </p:sp>
      <p:sp>
        <p:nvSpPr>
          <p:cNvPr id="28" name="TextBox 7"/>
          <p:cNvSpPr txBox="1">
            <a:spLocks noChangeArrowheads="1"/>
          </p:cNvSpPr>
          <p:nvPr/>
        </p:nvSpPr>
        <p:spPr bwMode="auto">
          <a:xfrm>
            <a:off x="4408533" y="1345400"/>
            <a:ext cx="533400" cy="373436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800" b="1" dirty="0" smtClean="0">
                <a:solidFill>
                  <a:srgbClr val="FFFFFA"/>
                </a:solidFill>
                <a:latin typeface="Helvetica" pitchFamily="1" charset="0"/>
              </a:rPr>
              <a:t>BR</a:t>
            </a:r>
            <a:endParaRPr lang="en-US" sz="1800" b="1" dirty="0">
              <a:solidFill>
                <a:srgbClr val="FFFFFA"/>
              </a:solidFill>
              <a:latin typeface="Helvetica" pitchFamily="1" charset="0"/>
            </a:endParaRPr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4442853" y="4281407"/>
            <a:ext cx="914400" cy="397032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800" b="1" dirty="0" smtClean="0">
                <a:solidFill>
                  <a:srgbClr val="FFFFFA"/>
                </a:solidFill>
                <a:latin typeface="Symbol" pitchFamily="18" charset="2"/>
              </a:rPr>
              <a:t>m</a:t>
            </a:r>
            <a:r>
              <a:rPr lang="en-US" sz="1800" b="1" dirty="0" smtClean="0">
                <a:solidFill>
                  <a:srgbClr val="FFFFFA"/>
                </a:solidFill>
                <a:latin typeface="Helvetica" pitchFamily="1" charset="0"/>
              </a:rPr>
              <a:t> </a:t>
            </a:r>
            <a:r>
              <a:rPr lang="en-US" sz="1800" b="1" dirty="0" err="1" smtClean="0">
                <a:solidFill>
                  <a:srgbClr val="FFFFFA"/>
                </a:solidFill>
                <a:latin typeface="Helvetica" pitchFamily="1" charset="0"/>
              </a:rPr>
              <a:t>vs</a:t>
            </a:r>
            <a:r>
              <a:rPr lang="en-US" sz="1800" b="1" dirty="0" smtClean="0">
                <a:solidFill>
                  <a:srgbClr val="FFFFFA"/>
                </a:solidFill>
                <a:latin typeface="Helvetica" pitchFamily="1" charset="0"/>
              </a:rPr>
              <a:t> M</a:t>
            </a:r>
            <a:endParaRPr lang="en-US" sz="1800" b="1" dirty="0">
              <a:solidFill>
                <a:srgbClr val="FFFFFA"/>
              </a:solidFill>
              <a:latin typeface="Helvetica" pitchFamily="1" charset="0"/>
            </a:endParaRPr>
          </a:p>
        </p:txBody>
      </p:sp>
      <p:pic>
        <p:nvPicPr>
          <p:cNvPr id="164879" name="Picture 15"/>
          <p:cNvPicPr>
            <a:picLocks noChangeAspect="1" noChangeArrowheads="1"/>
          </p:cNvPicPr>
          <p:nvPr/>
        </p:nvPicPr>
        <p:blipFill>
          <a:blip r:embed="rId11" cstate="print">
            <a:lum bright="-12000" contrast="22000"/>
          </a:blip>
          <a:srcRect/>
          <a:stretch>
            <a:fillRect/>
          </a:stretch>
        </p:blipFill>
        <p:spPr bwMode="auto">
          <a:xfrm>
            <a:off x="374541" y="4804475"/>
            <a:ext cx="1449327" cy="1126216"/>
          </a:xfrm>
          <a:prstGeom prst="rect">
            <a:avLst/>
          </a:prstGeom>
          <a:noFill/>
          <a:ln w="1905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34" name="TextBox 7"/>
          <p:cNvSpPr txBox="1">
            <a:spLocks noChangeArrowheads="1"/>
          </p:cNvSpPr>
          <p:nvPr/>
        </p:nvSpPr>
        <p:spPr bwMode="auto">
          <a:xfrm>
            <a:off x="374541" y="4254291"/>
            <a:ext cx="1447800" cy="547907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400" b="1" dirty="0" err="1" smtClean="0">
                <a:solidFill>
                  <a:srgbClr val="FFFFFA"/>
                </a:solidFill>
                <a:latin typeface="Helvetica" pitchFamily="1" charset="0"/>
              </a:rPr>
              <a:t>Tevatron</a:t>
            </a:r>
            <a:r>
              <a:rPr lang="en-US" sz="1400" b="1" dirty="0" smtClean="0">
                <a:solidFill>
                  <a:srgbClr val="FFFFFA"/>
                </a:solidFill>
                <a:latin typeface="Helvetica" pitchFamily="1" charset="0"/>
              </a:rPr>
              <a:t> Evidence</a:t>
            </a:r>
            <a:endParaRPr lang="en-US" sz="1400" b="1" dirty="0">
              <a:solidFill>
                <a:srgbClr val="FFFFFA"/>
              </a:solidFill>
              <a:latin typeface="Helvetica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881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4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333" name="Picture 5"/>
          <p:cNvPicPr>
            <a:picLocks noChangeAspect="1" noChangeArrowheads="1"/>
          </p:cNvPicPr>
          <p:nvPr/>
        </p:nvPicPr>
        <p:blipFill>
          <a:blip r:embed="rId2" cstate="print">
            <a:lum bright="-13000" contrast="27000"/>
          </a:blip>
          <a:srcRect/>
          <a:stretch>
            <a:fillRect/>
          </a:stretch>
        </p:blipFill>
        <p:spPr bwMode="auto">
          <a:xfrm>
            <a:off x="7162800" y="1295400"/>
            <a:ext cx="2511552" cy="2895600"/>
          </a:xfrm>
          <a:prstGeom prst="rect">
            <a:avLst/>
          </a:prstGeom>
          <a:noFill/>
          <a:ln w="22225">
            <a:solidFill>
              <a:srgbClr val="F4BF28"/>
            </a:solidFill>
            <a:miter lim="800000"/>
            <a:headEnd/>
            <a:tailEnd/>
          </a:ln>
        </p:spPr>
      </p:pic>
      <p:pic>
        <p:nvPicPr>
          <p:cNvPr id="4833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657600"/>
            <a:ext cx="2895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152400"/>
            <a:ext cx="7797800" cy="955589"/>
          </a:xfrm>
        </p:spPr>
        <p:txBody>
          <a:bodyPr/>
          <a:lstStyle/>
          <a:p>
            <a:pPr algn="ctr"/>
            <a:r>
              <a:rPr lang="en-US" dirty="0" smtClean="0"/>
              <a:t>        </a:t>
            </a:r>
            <a:r>
              <a:rPr lang="en-US" sz="3200" dirty="0" smtClean="0">
                <a:solidFill>
                  <a:srgbClr val="FFEF08"/>
                </a:solidFill>
              </a:rPr>
              <a:t>Precision Electroweak,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Including </a:t>
            </a:r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the “SM Higgs”: It Fits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483331" name="Picture 3"/>
          <p:cNvPicPr>
            <a:picLocks noChangeAspect="1" noChangeArrowheads="1"/>
          </p:cNvPicPr>
          <p:nvPr/>
        </p:nvPicPr>
        <p:blipFill>
          <a:blip r:embed="rId4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228600" y="1600200"/>
            <a:ext cx="4343400" cy="5105400"/>
          </a:xfrm>
          <a:prstGeom prst="rect">
            <a:avLst/>
          </a:prstGeom>
          <a:noFill/>
          <a:ln w="22225">
            <a:solidFill>
              <a:srgbClr val="F4BF28"/>
            </a:solidFill>
            <a:miter lim="800000"/>
            <a:headEnd/>
            <a:tailEnd/>
          </a:ln>
        </p:spPr>
      </p:pic>
      <p:pic>
        <p:nvPicPr>
          <p:cNvPr id="483334" name="Picture 6"/>
          <p:cNvPicPr>
            <a:picLocks noChangeAspect="1" noChangeArrowheads="1"/>
          </p:cNvPicPr>
          <p:nvPr/>
        </p:nvPicPr>
        <p:blipFill>
          <a:blip r:embed="rId5" cstate="print">
            <a:lum bright="-13000" contrast="27000"/>
          </a:blip>
          <a:srcRect/>
          <a:stretch>
            <a:fillRect/>
          </a:stretch>
        </p:blipFill>
        <p:spPr bwMode="auto">
          <a:xfrm>
            <a:off x="4572000" y="1523999"/>
            <a:ext cx="2590800" cy="3536197"/>
          </a:xfrm>
          <a:prstGeom prst="rect">
            <a:avLst/>
          </a:prstGeom>
          <a:noFill/>
          <a:ln w="22225">
            <a:solidFill>
              <a:srgbClr val="F4BF28"/>
            </a:solidFill>
            <a:miter lim="800000"/>
            <a:headEnd/>
            <a:tailEnd/>
          </a:ln>
        </p:spPr>
      </p:pic>
      <p:sp>
        <p:nvSpPr>
          <p:cNvPr id="35" name="TextBox 7"/>
          <p:cNvSpPr txBox="1">
            <a:spLocks noChangeArrowheads="1"/>
          </p:cNvSpPr>
          <p:nvPr/>
        </p:nvSpPr>
        <p:spPr bwMode="auto">
          <a:xfrm>
            <a:off x="4572000" y="1219200"/>
            <a:ext cx="2590800" cy="363176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Precision W Mass</a:t>
            </a:r>
            <a:endParaRPr lang="en-US" sz="1600" b="1" dirty="0">
              <a:solidFill>
                <a:srgbClr val="FFFFFA"/>
              </a:solidFill>
              <a:latin typeface="Helvetica" pitchFamily="1" charset="0"/>
            </a:endParaRPr>
          </a:p>
        </p:txBody>
      </p:sp>
      <p:sp>
        <p:nvSpPr>
          <p:cNvPr id="36" name="TextBox 7"/>
          <p:cNvSpPr txBox="1">
            <a:spLocks noChangeArrowheads="1"/>
          </p:cNvSpPr>
          <p:nvPr/>
        </p:nvSpPr>
        <p:spPr bwMode="auto">
          <a:xfrm>
            <a:off x="7162800" y="1219200"/>
            <a:ext cx="2514600" cy="363176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Precision Top Mass</a:t>
            </a:r>
            <a:endParaRPr lang="en-US" sz="1600" b="1" dirty="0">
              <a:solidFill>
                <a:srgbClr val="FFFFFA"/>
              </a:solidFill>
              <a:latin typeface="Helvetica" pitchFamily="1" charset="0"/>
            </a:endParaRPr>
          </a:p>
        </p:txBody>
      </p:sp>
      <p:sp>
        <p:nvSpPr>
          <p:cNvPr id="38" name="TextBox 7"/>
          <p:cNvSpPr txBox="1">
            <a:spLocks noChangeArrowheads="1"/>
          </p:cNvSpPr>
          <p:nvPr/>
        </p:nvSpPr>
        <p:spPr bwMode="auto">
          <a:xfrm>
            <a:off x="228600" y="1214375"/>
            <a:ext cx="4343400" cy="363176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 b="1" dirty="0" err="1" smtClean="0">
                <a:solidFill>
                  <a:srgbClr val="FFFFFA"/>
                </a:solidFill>
                <a:latin typeface="Helvetica" pitchFamily="1" charset="0"/>
              </a:rPr>
              <a:t>Gfitter</a:t>
            </a: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 Post July 4 2012</a:t>
            </a:r>
            <a:endParaRPr lang="en-US" sz="1600" b="1" dirty="0">
              <a:solidFill>
                <a:srgbClr val="FFFFFA"/>
              </a:solidFill>
              <a:latin typeface="Helvetica" pitchFamily="1" charset="0"/>
            </a:endParaRPr>
          </a:p>
        </p:txBody>
      </p:sp>
      <p:sp>
        <p:nvSpPr>
          <p:cNvPr id="39" name="TextBox 7"/>
          <p:cNvSpPr txBox="1">
            <a:spLocks noChangeArrowheads="1"/>
          </p:cNvSpPr>
          <p:nvPr/>
        </p:nvSpPr>
        <p:spPr bwMode="auto">
          <a:xfrm>
            <a:off x="2976966" y="4555210"/>
            <a:ext cx="1447800" cy="904863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M</a:t>
            </a:r>
            <a:r>
              <a:rPr lang="en-US" sz="2000" b="1" baseline="-20000" dirty="0" smtClean="0">
                <a:solidFill>
                  <a:srgbClr val="FFFFFA"/>
                </a:solidFill>
                <a:latin typeface="Helvetica" pitchFamily="1" charset="0"/>
              </a:rPr>
              <a:t>H </a:t>
            </a: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= </a:t>
            </a:r>
            <a:b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</a:b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125-126 </a:t>
            </a:r>
            <a:r>
              <a:rPr lang="en-US" sz="1600" b="1" dirty="0" err="1" smtClean="0">
                <a:solidFill>
                  <a:srgbClr val="FFFFFA"/>
                </a:solidFill>
                <a:latin typeface="Helvetica" pitchFamily="1" charset="0"/>
              </a:rPr>
              <a:t>GeV</a:t>
            </a: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/>
            </a:r>
            <a:b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</a:b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It Fits</a:t>
            </a:r>
            <a:endParaRPr lang="en-US" sz="1600" b="1" dirty="0">
              <a:solidFill>
                <a:srgbClr val="FFFFFA"/>
              </a:solidFill>
              <a:latin typeface="Helvetica" pitchFamily="1" charset="0"/>
            </a:endParaRPr>
          </a:p>
        </p:txBody>
      </p:sp>
      <p:pic>
        <p:nvPicPr>
          <p:cNvPr id="483335" name="Picture 7"/>
          <p:cNvPicPr>
            <a:picLocks noChangeAspect="1" noChangeArrowheads="1"/>
          </p:cNvPicPr>
          <p:nvPr/>
        </p:nvPicPr>
        <p:blipFill>
          <a:blip r:embed="rId6" cstate="print">
            <a:lum bright="-12000" contrast="22000"/>
          </a:blip>
          <a:srcRect/>
          <a:stretch>
            <a:fillRect/>
          </a:stretch>
        </p:blipFill>
        <p:spPr bwMode="auto">
          <a:xfrm>
            <a:off x="7162800" y="1600200"/>
            <a:ext cx="2514600" cy="3444498"/>
          </a:xfrm>
          <a:prstGeom prst="rect">
            <a:avLst/>
          </a:prstGeom>
          <a:noFill/>
          <a:ln w="22225">
            <a:solidFill>
              <a:srgbClr val="F4BF28"/>
            </a:solidFill>
            <a:miter lim="800000"/>
            <a:headEnd/>
            <a:tailEnd/>
          </a:ln>
        </p:spPr>
      </p:pic>
      <p:sp>
        <p:nvSpPr>
          <p:cNvPr id="40" name="TextBox 7"/>
          <p:cNvSpPr txBox="1">
            <a:spLocks noChangeArrowheads="1"/>
          </p:cNvSpPr>
          <p:nvPr/>
        </p:nvSpPr>
        <p:spPr bwMode="auto">
          <a:xfrm>
            <a:off x="7162800" y="1600200"/>
            <a:ext cx="2514600" cy="342145"/>
          </a:xfrm>
          <a:prstGeom prst="rect">
            <a:avLst/>
          </a:prstGeom>
          <a:solidFill>
            <a:srgbClr val="010553">
              <a:alpha val="86000"/>
            </a:srgbClr>
          </a:solidFill>
          <a:ln w="22225">
            <a:solidFill>
              <a:srgbClr val="F4BF2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173.36 </a:t>
            </a: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  <a:sym typeface="Symbol"/>
              </a:rPr>
              <a:t> </a:t>
            </a: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0.38 </a:t>
            </a: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  <a:sym typeface="Symbol"/>
              </a:rPr>
              <a:t> </a:t>
            </a: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0.91 </a:t>
            </a:r>
            <a:r>
              <a:rPr lang="en-US" sz="1600" b="1" dirty="0" err="1" smtClean="0">
                <a:solidFill>
                  <a:srgbClr val="FFFFFA"/>
                </a:solidFill>
                <a:latin typeface="Helvetica" pitchFamily="1" charset="0"/>
              </a:rPr>
              <a:t>GeV</a:t>
            </a:r>
            <a:r>
              <a:rPr lang="en-US" sz="1600" b="1" dirty="0" smtClean="0">
                <a:solidFill>
                  <a:srgbClr val="FFFFFA"/>
                </a:solidFill>
                <a:latin typeface="Helvetica" pitchFamily="1" charset="0"/>
              </a:rPr>
              <a:t>  </a:t>
            </a:r>
            <a:endParaRPr lang="en-US" sz="1600" b="1" dirty="0">
              <a:solidFill>
                <a:srgbClr val="FFFFFA"/>
              </a:solidFill>
              <a:latin typeface="Helvetica" pitchFamily="1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2913682" y="3975316"/>
            <a:ext cx="364210" cy="573437"/>
          </a:xfrm>
          <a:prstGeom prst="straightConnector1">
            <a:avLst/>
          </a:prstGeom>
          <a:solidFill>
            <a:srgbClr val="000054"/>
          </a:solidFill>
          <a:ln w="50800" cap="flat" cmpd="sng" algn="ctr">
            <a:solidFill>
              <a:srgbClr val="0000AC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132639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8" grpId="0" animBg="1"/>
      <p:bldP spid="39" grpId="0" animBg="1"/>
      <p:bldP spid="40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81695" y="232228"/>
            <a:ext cx="7794172" cy="9555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F08"/>
                </a:solidFill>
              </a:rPr>
              <a:t>Higgs Mass and Vacuum Stability</a:t>
            </a:r>
            <a:endParaRPr lang="en-US" sz="4000" dirty="0">
              <a:solidFill>
                <a:srgbClr val="FFEF08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8521" y="1153815"/>
            <a:ext cx="9500739" cy="5518331"/>
          </a:xfrm>
          <a:solidFill>
            <a:srgbClr val="000028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smtClean="0">
                <a:solidFill>
                  <a:srgbClr val="FFEF08"/>
                </a:solidFill>
              </a:rPr>
              <a:t>A 125.5 </a:t>
            </a:r>
            <a:r>
              <a:rPr lang="en-US" sz="2200" dirty="0" err="1" smtClean="0">
                <a:solidFill>
                  <a:srgbClr val="FFEF08"/>
                </a:solidFill>
              </a:rPr>
              <a:t>GeV</a:t>
            </a:r>
            <a:r>
              <a:rPr lang="en-US" sz="2200" dirty="0" smtClean="0">
                <a:solidFill>
                  <a:srgbClr val="FFEF08"/>
                </a:solidFill>
              </a:rPr>
              <a:t> Higgs mass  means you are just on the wrong side </a:t>
            </a:r>
            <a:r>
              <a:rPr lang="en-US" sz="2200" dirty="0" smtClean="0">
                <a:solidFill>
                  <a:srgbClr val="FFD815"/>
                </a:solidFill>
              </a:rPr>
              <a:t/>
            </a:r>
            <a:br>
              <a:rPr lang="en-US" sz="2200" dirty="0" smtClean="0">
                <a:solidFill>
                  <a:srgbClr val="FFD815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of the Vacuum Stability bound 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Clr>
                <a:srgbClr val="FFD815"/>
              </a:buClr>
              <a:buFont typeface="Wingdings 3" pitchFamily="18" charset="2"/>
              <a:buChar char="Æ"/>
            </a:pPr>
            <a:r>
              <a:rPr lang="en-US" sz="2200" dirty="0" smtClean="0">
                <a:solidFill>
                  <a:schemeClr val="tx1"/>
                </a:solidFill>
              </a:rPr>
              <a:t>We seem to be in a very particular</a:t>
            </a:r>
            <a:r>
              <a:rPr lang="en-US" sz="2200" i="1" dirty="0" smtClean="0">
                <a:solidFill>
                  <a:srgbClr val="FFD815"/>
                </a:solidFill>
              </a:rPr>
              <a:t> </a:t>
            </a:r>
            <a:r>
              <a:rPr lang="en-US" sz="2200" i="1" dirty="0" err="1" smtClean="0">
                <a:solidFill>
                  <a:srgbClr val="FFEF08"/>
                </a:solidFill>
              </a:rPr>
              <a:t>metastable</a:t>
            </a:r>
            <a:r>
              <a:rPr lang="en-US" sz="2200" i="1" dirty="0" smtClean="0">
                <a:solidFill>
                  <a:srgbClr val="FFEF08"/>
                </a:solidFill>
              </a:rPr>
              <a:t> region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Clr>
                <a:srgbClr val="FFD815"/>
              </a:buClr>
              <a:buFont typeface="Wingdings 3" pitchFamily="18" charset="2"/>
              <a:buChar char="Æ"/>
            </a:pPr>
            <a:r>
              <a:rPr lang="en-US" sz="2200" dirty="0" smtClean="0">
                <a:solidFill>
                  <a:schemeClr val="tx1"/>
                </a:solidFill>
              </a:rPr>
              <a:t>OR –</a:t>
            </a:r>
            <a:r>
              <a:rPr lang="en-US" sz="2200" dirty="0" smtClean="0">
                <a:solidFill>
                  <a:srgbClr val="FFEF08"/>
                </a:solidFill>
              </a:rPr>
              <a:t>New physics exists at an intermediate mass scale ~10</a:t>
            </a:r>
            <a:r>
              <a:rPr lang="en-US" sz="2450" baseline="22000" dirty="0" smtClean="0">
                <a:solidFill>
                  <a:srgbClr val="FFEF08"/>
                </a:solidFill>
              </a:rPr>
              <a:t>11</a:t>
            </a:r>
            <a:r>
              <a:rPr lang="en-US" sz="2200" dirty="0" smtClean="0">
                <a:solidFill>
                  <a:srgbClr val="FFEF08"/>
                </a:solidFill>
              </a:rPr>
              <a:t> </a:t>
            </a:r>
            <a:r>
              <a:rPr lang="en-US" sz="2200" dirty="0" err="1" smtClean="0">
                <a:solidFill>
                  <a:srgbClr val="FFEF08"/>
                </a:solidFill>
              </a:rPr>
              <a:t>GeV</a:t>
            </a:r>
            <a:r>
              <a:rPr lang="en-US" sz="2200" dirty="0" smtClean="0">
                <a:solidFill>
                  <a:srgbClr val="FFEF08"/>
                </a:solidFill>
              </a:rPr>
              <a:t> 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endParaRPr lang="en-US" sz="2200" dirty="0" smtClean="0">
              <a:solidFill>
                <a:srgbClr val="00FFFF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dirty="0" smtClean="0">
                <a:solidFill>
                  <a:schemeClr val="tx1"/>
                </a:solidFill>
              </a:rPr>
              <a:t>We need to know both</a:t>
            </a:r>
            <a:r>
              <a:rPr lang="en-US" sz="2200" dirty="0" smtClean="0">
                <a:solidFill>
                  <a:srgbClr val="00FFFF"/>
                </a:solidFill>
              </a:rPr>
              <a:t> the Higgs mass and the top mass precisely, </a:t>
            </a:r>
            <a:r>
              <a:rPr lang="en-US" sz="2200" dirty="0" smtClean="0">
                <a:solidFill>
                  <a:schemeClr val="tx1"/>
                </a:solidFill>
              </a:rPr>
              <a:t>to know if the vacuum is stable</a:t>
            </a:r>
            <a:r>
              <a:rPr lang="en-US" sz="2200" dirty="0" smtClean="0">
                <a:solidFill>
                  <a:srgbClr val="00FFFF"/>
                </a:solidFill>
              </a:rPr>
              <a:t> [New role of ILC or CHF?]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en-US" sz="2200" b="1" dirty="0">
              <a:solidFill>
                <a:srgbClr val="00FFFF"/>
              </a:solidFill>
            </a:endParaRPr>
          </a:p>
        </p:txBody>
      </p:sp>
      <p:pic>
        <p:nvPicPr>
          <p:cNvPr id="6949890" name="Picture 2"/>
          <p:cNvPicPr>
            <a:picLocks noChangeAspect="1" noChangeArrowheads="1"/>
          </p:cNvPicPr>
          <p:nvPr/>
        </p:nvPicPr>
        <p:blipFill>
          <a:blip r:embed="rId2" cstate="print">
            <a:lum bright="-11000" contrast="22000"/>
          </a:blip>
          <a:srcRect r="419" b="984"/>
          <a:stretch>
            <a:fillRect/>
          </a:stretch>
        </p:blipFill>
        <p:spPr bwMode="auto">
          <a:xfrm>
            <a:off x="667659" y="2801253"/>
            <a:ext cx="7775929" cy="3132966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076958" y="2612579"/>
            <a:ext cx="2554590" cy="273921"/>
          </a:xfrm>
          <a:prstGeom prst="rect">
            <a:avLst/>
          </a:prstGeom>
          <a:solidFill>
            <a:srgbClr val="000042"/>
          </a:solidFill>
          <a:ln w="25400">
            <a:solidFill>
              <a:srgbClr val="FFE311"/>
            </a:solidFill>
          </a:ln>
        </p:spPr>
        <p:txBody>
          <a:bodyPr wrap="square" lIns="0" tIns="0" rIns="0" bIns="27432">
            <a:spAutoFit/>
          </a:bodyPr>
          <a:lstStyle/>
          <a:p>
            <a:r>
              <a:rPr lang="en-US" sz="1600" b="1" dirty="0" err="1" smtClean="0">
                <a:solidFill>
                  <a:srgbClr val="FFFFFF"/>
                </a:solidFill>
              </a:rPr>
              <a:t>M</a:t>
            </a:r>
            <a:r>
              <a:rPr lang="en-US" sz="1900" b="1" baseline="-20000" dirty="0" err="1" smtClean="0">
                <a:solidFill>
                  <a:srgbClr val="FFFFFF"/>
                </a:solidFill>
              </a:rPr>
              <a:t>top</a:t>
            </a:r>
            <a:r>
              <a:rPr lang="en-US" sz="1600" b="1" dirty="0" smtClean="0">
                <a:solidFill>
                  <a:srgbClr val="FFFFFF"/>
                </a:solidFill>
              </a:rPr>
              <a:t> versus M</a:t>
            </a:r>
            <a:r>
              <a:rPr lang="en-US" sz="1900" b="1" baseline="-20000" dirty="0" smtClean="0">
                <a:solidFill>
                  <a:srgbClr val="FFFFFF"/>
                </a:solidFill>
              </a:rPr>
              <a:t>H</a:t>
            </a:r>
            <a:r>
              <a:rPr lang="en-US" sz="1600" b="1" dirty="0" smtClean="0">
                <a:solidFill>
                  <a:srgbClr val="FFFFFF"/>
                </a:solidFill>
              </a:rPr>
              <a:t> to NNLO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61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72457" y="87092"/>
            <a:ext cx="7794172" cy="82731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FFEF08"/>
                </a:solidFill>
              </a:rPr>
              <a:t>SM-Like MSSM Higgs</a:t>
            </a:r>
            <a:br>
              <a:rPr lang="en-US" dirty="0" smtClean="0">
                <a:solidFill>
                  <a:srgbClr val="FFEF08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and Beyond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5" y="145145"/>
            <a:ext cx="849297" cy="84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48791" y="4383322"/>
            <a:ext cx="9316123" cy="1460083"/>
          </a:xfrm>
          <a:solidFill>
            <a:srgbClr val="000028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dirty="0" smtClean="0">
                <a:solidFill>
                  <a:srgbClr val="FFEF08"/>
                </a:solidFill>
              </a:rPr>
              <a:t>A 125.5 </a:t>
            </a:r>
            <a:r>
              <a:rPr lang="en-US" sz="2200" dirty="0" err="1" smtClean="0">
                <a:solidFill>
                  <a:srgbClr val="FFEF08"/>
                </a:solidFill>
              </a:rPr>
              <a:t>GeV</a:t>
            </a:r>
            <a:r>
              <a:rPr lang="en-US" sz="2200" dirty="0" smtClean="0">
                <a:solidFill>
                  <a:srgbClr val="FFEF08"/>
                </a:solidFill>
              </a:rPr>
              <a:t> Higgs needs </a:t>
            </a:r>
            <a:r>
              <a:rPr lang="en-US" sz="2200" dirty="0" smtClean="0">
                <a:solidFill>
                  <a:schemeClr val="tx1"/>
                </a:solidFill>
              </a:rPr>
              <a:t>tan </a:t>
            </a:r>
            <a:r>
              <a:rPr lang="en-US" sz="2200" dirty="0" smtClean="0">
                <a:solidFill>
                  <a:schemeClr val="tx1"/>
                </a:solidFill>
                <a:latin typeface="Symbol" pitchFamily="18" charset="2"/>
              </a:rPr>
              <a:t>b</a:t>
            </a:r>
            <a:r>
              <a:rPr lang="en-US" sz="2200" dirty="0" smtClean="0">
                <a:solidFill>
                  <a:schemeClr val="tx1"/>
                </a:solidFill>
              </a:rPr>
              <a:t> &gt; ~5</a:t>
            </a:r>
            <a:r>
              <a:rPr lang="en-US" sz="2200" dirty="0" smtClean="0">
                <a:solidFill>
                  <a:srgbClr val="FFEF08"/>
                </a:solidFill>
              </a:rPr>
              <a:t>, and large mixing </a:t>
            </a:r>
            <a:r>
              <a:rPr lang="en-US" sz="2200" i="1" dirty="0" err="1" smtClean="0">
                <a:solidFill>
                  <a:schemeClr val="tx1"/>
                </a:solidFill>
              </a:rPr>
              <a:t>X</a:t>
            </a:r>
            <a:r>
              <a:rPr lang="en-US" sz="2500" i="1" baseline="-20000" dirty="0" err="1" smtClean="0">
                <a:solidFill>
                  <a:schemeClr val="tx1"/>
                </a:solidFill>
              </a:rPr>
              <a:t>t</a:t>
            </a:r>
            <a:endParaRPr lang="en-US" sz="2500" i="1" baseline="-20000" dirty="0" smtClean="0">
              <a:solidFill>
                <a:schemeClr val="tx1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dirty="0" smtClean="0">
                <a:solidFill>
                  <a:srgbClr val="FFEF08"/>
                </a:solidFill>
              </a:rPr>
              <a:t>Also favors large M</a:t>
            </a:r>
            <a:r>
              <a:rPr lang="en-US" sz="2500" baseline="-20000" dirty="0" smtClean="0">
                <a:solidFill>
                  <a:srgbClr val="FFEF08"/>
                </a:solidFill>
              </a:rPr>
              <a:t>S</a:t>
            </a:r>
            <a:r>
              <a:rPr lang="en-US" sz="2200" dirty="0" smtClean="0">
                <a:solidFill>
                  <a:srgbClr val="FFEF08"/>
                </a:solidFill>
              </a:rPr>
              <a:t> especially for less than maximal mixing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dirty="0" smtClean="0">
                <a:solidFill>
                  <a:schemeClr val="tx1"/>
                </a:solidFill>
              </a:rPr>
              <a:t>But M</a:t>
            </a:r>
            <a:r>
              <a:rPr lang="en-US" sz="2400" baseline="-20000" dirty="0" smtClean="0">
                <a:solidFill>
                  <a:schemeClr val="tx1"/>
                </a:solidFill>
              </a:rPr>
              <a:t>S</a:t>
            </a:r>
            <a:r>
              <a:rPr lang="en-US" sz="2200" dirty="0" smtClean="0">
                <a:solidFill>
                  <a:schemeClr val="tx1"/>
                </a:solidFill>
              </a:rPr>
              <a:t> cannot be Too large, else theory is unstable at high scales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-11000" contrast="21000"/>
          </a:blip>
          <a:srcRect b="34623"/>
          <a:stretch>
            <a:fillRect/>
          </a:stretch>
        </p:blipFill>
        <p:spPr bwMode="auto">
          <a:xfrm>
            <a:off x="261258" y="1016004"/>
            <a:ext cx="9274628" cy="3381828"/>
          </a:xfrm>
          <a:prstGeom prst="rect">
            <a:avLst/>
          </a:prstGeom>
          <a:noFill/>
          <a:ln w="25400">
            <a:solidFill>
              <a:srgbClr val="FFD815"/>
            </a:solidFill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12505" y="5566236"/>
            <a:ext cx="9316123" cy="1117595"/>
          </a:xfrm>
          <a:prstGeom prst="rect">
            <a:avLst/>
          </a:prstGeom>
          <a:solidFill>
            <a:srgbClr val="000028"/>
          </a:solidFill>
          <a:ln w="25400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84163" indent="-284163" algn="l" eaLnBrk="0" hangingPunct="0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  <a:defRPr/>
            </a:pPr>
            <a:r>
              <a:rPr lang="en-US" sz="2200" b="1" kern="0" dirty="0" smtClean="0">
                <a:solidFill>
                  <a:srgbClr val="FFEF08"/>
                </a:solidFill>
                <a:latin typeface="Arial"/>
              </a:rPr>
              <a:t>M</a:t>
            </a:r>
            <a:r>
              <a:rPr lang="en-US" sz="2500" b="1" kern="0" baseline="-20000" dirty="0" smtClean="0">
                <a:solidFill>
                  <a:srgbClr val="FFEF08"/>
                </a:solidFill>
                <a:latin typeface="Arial"/>
              </a:rPr>
              <a:t>H</a:t>
            </a:r>
            <a:r>
              <a:rPr lang="en-US" sz="2200" b="1" kern="0" dirty="0" smtClean="0">
                <a:solidFill>
                  <a:srgbClr val="FFEF08"/>
                </a:solidFill>
                <a:latin typeface="Arial"/>
              </a:rPr>
              <a:t> = 125.5 </a:t>
            </a:r>
            <a:r>
              <a:rPr lang="en-US" sz="2200" b="1" kern="0" dirty="0" err="1" smtClean="0">
                <a:solidFill>
                  <a:srgbClr val="FFEF08"/>
                </a:solidFill>
                <a:latin typeface="Arial"/>
              </a:rPr>
              <a:t>GeV</a:t>
            </a:r>
            <a:r>
              <a:rPr lang="en-US" sz="2200" b="1" kern="0" dirty="0" smtClean="0">
                <a:solidFill>
                  <a:srgbClr val="FFEF08"/>
                </a:solidFill>
                <a:latin typeface="Arial"/>
              </a:rPr>
              <a:t> and indications that BR(</a:t>
            </a:r>
            <a:r>
              <a:rPr lang="en-US" b="1" kern="0" dirty="0" err="1" smtClean="0">
                <a:solidFill>
                  <a:srgbClr val="FFEF08"/>
                </a:solidFill>
                <a:latin typeface="Symbol" pitchFamily="18" charset="2"/>
              </a:rPr>
              <a:t>gg</a:t>
            </a:r>
            <a:r>
              <a:rPr lang="en-US" sz="2200" b="1" kern="0" dirty="0" smtClean="0">
                <a:solidFill>
                  <a:srgbClr val="FFEF08"/>
                </a:solidFill>
                <a:latin typeface="Arial"/>
              </a:rPr>
              <a:t>) might be &gt; BR(</a:t>
            </a:r>
            <a:r>
              <a:rPr lang="en-US" b="1" kern="0" dirty="0" err="1" smtClean="0">
                <a:solidFill>
                  <a:srgbClr val="FFEF08"/>
                </a:solidFill>
                <a:latin typeface="Symbol" pitchFamily="18" charset="2"/>
              </a:rPr>
              <a:t>gg</a:t>
            </a:r>
            <a:r>
              <a:rPr lang="en-US" sz="2200" b="1" kern="0" dirty="0" smtClean="0">
                <a:solidFill>
                  <a:srgbClr val="FFEF08"/>
                </a:solidFill>
                <a:latin typeface="Arial"/>
              </a:rPr>
              <a:t>) SM have led to many speculations, and </a:t>
            </a:r>
            <a:r>
              <a:rPr lang="en-US" sz="2200" b="1" i="1" kern="0" dirty="0" smtClean="0">
                <a:solidFill>
                  <a:srgbClr val="FFEF08"/>
                </a:solidFill>
                <a:latin typeface="Arial"/>
              </a:rPr>
              <a:t>an industry of </a:t>
            </a:r>
            <a:r>
              <a:rPr lang="en-US" sz="2200" b="1" i="1" kern="0" dirty="0" smtClean="0">
                <a:solidFill>
                  <a:srgbClr val="FFFFFF"/>
                </a:solidFill>
                <a:latin typeface="Arial"/>
              </a:rPr>
              <a:t>model-space profile likelihood studies, both within and beyond the MSSM</a:t>
            </a:r>
          </a:p>
        </p:txBody>
      </p:sp>
    </p:spTree>
    <p:extLst>
      <p:ext uri="{BB962C8B-B14F-4D97-AF65-F5344CB8AC3E}">
        <p14:creationId xmlns="" xmlns:p14="http://schemas.microsoft.com/office/powerpoint/2010/main" val="8561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72457" y="333830"/>
            <a:ext cx="7794172" cy="566058"/>
          </a:xfrm>
        </p:spPr>
        <p:txBody>
          <a:bodyPr/>
          <a:lstStyle/>
          <a:p>
            <a:pPr algn="ctr"/>
            <a:r>
              <a:rPr lang="en-US" dirty="0" smtClean="0"/>
              <a:t>Higgs and </a:t>
            </a:r>
            <a:r>
              <a:rPr lang="en-US" dirty="0" err="1" smtClean="0"/>
              <a:t>Supersymmetry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>
                <a:solidFill>
                  <a:schemeClr val="tx1"/>
                </a:solidFill>
              </a:rPr>
              <a:t>See </a:t>
            </a:r>
            <a:r>
              <a:rPr lang="en-US" sz="2400" dirty="0" err="1" smtClean="0">
                <a:solidFill>
                  <a:schemeClr val="tx1"/>
                </a:solidFill>
              </a:rPr>
              <a:t>Carena</a:t>
            </a:r>
            <a:r>
              <a:rPr lang="en-US" sz="2400" dirty="0" smtClean="0">
                <a:solidFill>
                  <a:schemeClr val="tx1"/>
                </a:solidFill>
              </a:rPr>
              <a:t> and </a:t>
            </a:r>
            <a:r>
              <a:rPr lang="en-US" sz="2400" dirty="0" err="1" smtClean="0">
                <a:solidFill>
                  <a:schemeClr val="tx1"/>
                </a:solidFill>
              </a:rPr>
              <a:t>Nath</a:t>
            </a:r>
            <a:r>
              <a:rPr lang="en-US" sz="2400" dirty="0" smtClean="0">
                <a:solidFill>
                  <a:schemeClr val="tx1"/>
                </a:solidFill>
              </a:rPr>
              <a:t> talks at SUSY2012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5" y="304799"/>
            <a:ext cx="849297" cy="84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34276" y="1158240"/>
            <a:ext cx="9316123" cy="5518331"/>
          </a:xfrm>
          <a:solidFill>
            <a:srgbClr val="000028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smtClean="0">
                <a:solidFill>
                  <a:schemeClr val="tx1"/>
                </a:solidFill>
              </a:rPr>
              <a:t>MSSM has two Higgs Doublets, leading to: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2200" dirty="0" smtClean="0">
                <a:solidFill>
                  <a:srgbClr val="FFD815"/>
                </a:solidFill>
              </a:rPr>
              <a:t>   H, h (CP Even, Higgs-Like), A (CP Odd) and H</a:t>
            </a:r>
            <a:r>
              <a:rPr lang="en-US" sz="2500" baseline="22000" dirty="0" smtClean="0">
                <a:solidFill>
                  <a:srgbClr val="FFD815"/>
                </a:solidFill>
                <a:latin typeface="Times New Roman"/>
                <a:cs typeface="Times New Roman"/>
              </a:rPr>
              <a:t>±</a:t>
            </a:r>
            <a:endParaRPr lang="en-US" sz="2500" baseline="22000" dirty="0" smtClean="0">
              <a:solidFill>
                <a:srgbClr val="FFD815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err="1" smtClean="0">
                <a:solidFill>
                  <a:srgbClr val="FFD815"/>
                </a:solidFill>
              </a:rPr>
              <a:t>H</a:t>
            </a:r>
            <a:r>
              <a:rPr lang="en-US" sz="2500" baseline="-20000" dirty="0" err="1" smtClean="0">
                <a:solidFill>
                  <a:srgbClr val="FFD815"/>
                </a:solidFill>
              </a:rPr>
              <a:t>u</a:t>
            </a:r>
            <a:r>
              <a:rPr lang="en-US" sz="2200" dirty="0" smtClean="0">
                <a:solidFill>
                  <a:srgbClr val="FFD815"/>
                </a:solidFill>
              </a:rPr>
              <a:t> doublet couples only to up-quarks; </a:t>
            </a:r>
            <a:r>
              <a:rPr lang="en-US" sz="2200" dirty="0" err="1" smtClean="0">
                <a:solidFill>
                  <a:srgbClr val="FFD815"/>
                </a:solidFill>
              </a:rPr>
              <a:t>H</a:t>
            </a:r>
            <a:r>
              <a:rPr lang="en-US" sz="2500" baseline="-20000" dirty="0" err="1" smtClean="0">
                <a:solidFill>
                  <a:srgbClr val="FFD815"/>
                </a:solidFill>
              </a:rPr>
              <a:t>d</a:t>
            </a:r>
            <a:r>
              <a:rPr lang="en-US" sz="2200" dirty="0" smtClean="0">
                <a:solidFill>
                  <a:srgbClr val="FFD815"/>
                </a:solidFill>
              </a:rPr>
              <a:t> only </a:t>
            </a:r>
            <a:br>
              <a:rPr lang="en-US" sz="2200" dirty="0" smtClean="0">
                <a:solidFill>
                  <a:srgbClr val="FFD815"/>
                </a:solidFill>
              </a:rPr>
            </a:br>
            <a:r>
              <a:rPr lang="en-US" sz="2200" dirty="0" smtClean="0">
                <a:solidFill>
                  <a:srgbClr val="FFD815"/>
                </a:solidFill>
              </a:rPr>
              <a:t>to down-quarks; </a:t>
            </a:r>
            <a:r>
              <a:rPr lang="en-US" sz="2200" dirty="0" smtClean="0">
                <a:solidFill>
                  <a:schemeClr val="tx1"/>
                </a:solidFill>
              </a:rPr>
              <a:t>so SUSY is flavor diagonal if SUSY is unbroken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err="1" smtClean="0">
                <a:solidFill>
                  <a:schemeClr val="tx1"/>
                </a:solidFill>
              </a:rPr>
              <a:t>Quartic</a:t>
            </a:r>
            <a:r>
              <a:rPr lang="en-US" sz="2200" dirty="0" smtClean="0">
                <a:solidFill>
                  <a:schemeClr val="tx1"/>
                </a:solidFill>
              </a:rPr>
              <a:t> Higgs couplings determined by SUSY gauge couplings</a:t>
            </a:r>
          </a:p>
          <a:p>
            <a:pPr marL="684213" lvl="1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 3" pitchFamily="18" charset="2"/>
              <a:buChar char="Æ"/>
            </a:pPr>
            <a:r>
              <a:rPr lang="en-US" sz="2200" b="1" dirty="0" smtClean="0">
                <a:solidFill>
                  <a:srgbClr val="FFD815"/>
                </a:solidFill>
              </a:rPr>
              <a:t>The lightest Higgs (h) mass is strongly correlated with the </a:t>
            </a:r>
            <a:br>
              <a:rPr lang="en-US" sz="2200" b="1" dirty="0" smtClean="0">
                <a:solidFill>
                  <a:srgbClr val="FFD815"/>
                </a:solidFill>
              </a:rPr>
            </a:br>
            <a:r>
              <a:rPr lang="en-US" sz="2200" b="1" dirty="0" smtClean="0">
                <a:solidFill>
                  <a:srgbClr val="FFD815"/>
                </a:solidFill>
              </a:rPr>
              <a:t> Z Mass, and is naturally light </a:t>
            </a:r>
          </a:p>
          <a:p>
            <a:pPr marL="684213" lvl="1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 3" pitchFamily="18" charset="2"/>
              <a:buChar char="Æ"/>
            </a:pPr>
            <a:r>
              <a:rPr lang="en-US" sz="2200" b="1" dirty="0" smtClean="0">
                <a:solidFill>
                  <a:srgbClr val="FFD815"/>
                </a:solidFill>
              </a:rPr>
              <a:t>Other </a:t>
            </a:r>
            <a:r>
              <a:rPr lang="en-US" sz="2200" b="1" dirty="0" err="1" smtClean="0">
                <a:solidFill>
                  <a:srgbClr val="FFD815"/>
                </a:solidFill>
              </a:rPr>
              <a:t>Higges</a:t>
            </a:r>
            <a:r>
              <a:rPr lang="en-US" sz="2200" b="1" dirty="0" smtClean="0">
                <a:solidFill>
                  <a:srgbClr val="FFD815"/>
                </a:solidFill>
              </a:rPr>
              <a:t> can be as heavy as the SUSY breaking scale </a:t>
            </a:r>
            <a:r>
              <a:rPr lang="en-US" sz="2200" b="1" i="1" dirty="0" smtClean="0"/>
              <a:t>M</a:t>
            </a:r>
            <a:r>
              <a:rPr lang="en-US" sz="2200" b="1" i="1" baseline="-20000" dirty="0" smtClean="0"/>
              <a:t>S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smtClean="0">
                <a:solidFill>
                  <a:schemeClr val="tx1"/>
                </a:solidFill>
              </a:rPr>
              <a:t>Important quantum corrections to the lightest Higgs mass due to incomplete cancellation of top and stop contributions in the loops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dirty="0" smtClean="0">
                <a:solidFill>
                  <a:srgbClr val="FFD815"/>
                </a:solidFill>
              </a:rPr>
              <a:t>A 125.5 </a:t>
            </a:r>
            <a:r>
              <a:rPr lang="en-US" sz="2200" dirty="0" err="1" smtClean="0">
                <a:solidFill>
                  <a:srgbClr val="FFD815"/>
                </a:solidFill>
              </a:rPr>
              <a:t>GeV</a:t>
            </a:r>
            <a:r>
              <a:rPr lang="en-US" sz="2200" dirty="0" smtClean="0">
                <a:solidFill>
                  <a:srgbClr val="FFD815"/>
                </a:solidFill>
              </a:rPr>
              <a:t> Higgs favors large LR Stop Mixing </a:t>
            </a:r>
            <a:r>
              <a:rPr lang="en-US" sz="2200" i="1" dirty="0" err="1" smtClean="0">
                <a:solidFill>
                  <a:schemeClr val="tx1"/>
                </a:solidFill>
              </a:rPr>
              <a:t>X</a:t>
            </a:r>
            <a:r>
              <a:rPr lang="en-US" sz="2500" i="1" baseline="-20000" dirty="0" err="1" smtClean="0">
                <a:solidFill>
                  <a:schemeClr val="tx1"/>
                </a:solidFill>
              </a:rPr>
              <a:t>t</a:t>
            </a:r>
            <a:r>
              <a:rPr lang="en-US" sz="2200" dirty="0" smtClean="0">
                <a:solidFill>
                  <a:srgbClr val="FFD815"/>
                </a:solidFill>
              </a:rPr>
              <a:t> and/or large </a:t>
            </a:r>
            <a:r>
              <a:rPr lang="en-US" sz="2200" i="1" dirty="0" smtClean="0">
                <a:solidFill>
                  <a:schemeClr val="tx1"/>
                </a:solidFill>
              </a:rPr>
              <a:t>M</a:t>
            </a:r>
            <a:r>
              <a:rPr lang="en-US" sz="2200" i="1" baseline="-20000" dirty="0" smtClean="0">
                <a:solidFill>
                  <a:schemeClr val="tx1"/>
                </a:solidFill>
              </a:rPr>
              <a:t>S</a:t>
            </a:r>
            <a:endParaRPr lang="en-US" sz="2200" b="1" i="1" dirty="0">
              <a:solidFill>
                <a:schemeClr val="tx1"/>
              </a:solidFill>
            </a:endParaRPr>
          </a:p>
        </p:txBody>
      </p:sp>
      <p:pic>
        <p:nvPicPr>
          <p:cNvPr id="6983683" name="Picture 3"/>
          <p:cNvPicPr>
            <a:picLocks noChangeAspect="1" noChangeArrowheads="1"/>
          </p:cNvPicPr>
          <p:nvPr/>
        </p:nvPicPr>
        <p:blipFill>
          <a:blip r:embed="rId3" cstate="print">
            <a:lum bright="-11000" contrast="23000"/>
          </a:blip>
          <a:srcRect/>
          <a:stretch>
            <a:fillRect/>
          </a:stretch>
        </p:blipFill>
        <p:spPr bwMode="auto">
          <a:xfrm>
            <a:off x="6908799" y="1264103"/>
            <a:ext cx="2590800" cy="933450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69836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104" y="5122409"/>
            <a:ext cx="7818211" cy="1554161"/>
          </a:xfrm>
          <a:prstGeom prst="rect">
            <a:avLst/>
          </a:prstGeom>
          <a:noFill/>
          <a:ln w="25400">
            <a:solidFill>
              <a:srgbClr val="FFD815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561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411354" y="-1"/>
            <a:ext cx="8420100" cy="113211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FFE311"/>
                </a:solidFill>
                <a:latin typeface="Arial" pitchFamily="34" charset="0"/>
              </a:rPr>
              <a:t>Photon Energy Resolution</a:t>
            </a:r>
            <a:r>
              <a:rPr lang="en-US" sz="2900" dirty="0" smtClean="0">
                <a:solidFill>
                  <a:srgbClr val="FFE311"/>
                </a:solidFill>
                <a:latin typeface="Arial" pitchFamily="34" charset="0"/>
              </a:rPr>
              <a:t/>
            </a:r>
            <a:br>
              <a:rPr lang="en-US" sz="2900" dirty="0" smtClean="0">
                <a:solidFill>
                  <a:srgbClr val="FFE311"/>
                </a:solidFill>
                <a:latin typeface="Arial" pitchFamily="34" charset="0"/>
              </a:rPr>
            </a:br>
            <a:r>
              <a:rPr lang="en-US" sz="2900" dirty="0" smtClean="0">
                <a:solidFill>
                  <a:schemeClr val="tx1"/>
                </a:solidFill>
                <a:latin typeface="Arial" pitchFamily="34" charset="0"/>
              </a:rPr>
              <a:t>Comprehensive Monitoring and Calibration</a:t>
            </a:r>
          </a:p>
        </p:txBody>
      </p:sp>
      <p:sp>
        <p:nvSpPr>
          <p:cNvPr id="14" name="Content Placeholder 9"/>
          <p:cNvSpPr>
            <a:spLocks noGrp="1"/>
          </p:cNvSpPr>
          <p:nvPr>
            <p:ph idx="1"/>
          </p:nvPr>
        </p:nvSpPr>
        <p:spPr bwMode="auto">
          <a:xfrm>
            <a:off x="129090" y="5773479"/>
            <a:ext cx="9606579" cy="965469"/>
          </a:xfrm>
          <a:prstGeom prst="rect">
            <a:avLst/>
          </a:prstGeom>
          <a:solidFill>
            <a:srgbClr val="000048"/>
          </a:solidFill>
          <a:ln w="22225">
            <a:solidFill>
              <a:srgbClr val="FFE31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Excellent </a:t>
            </a:r>
            <a:r>
              <a:rPr lang="en-US" sz="2000" u="sng" dirty="0" smtClean="0">
                <a:solidFill>
                  <a:schemeClr val="tx1"/>
                </a:solidFill>
              </a:rPr>
              <a:t>Stability </a:t>
            </a:r>
            <a:r>
              <a:rPr kumimoji="0" lang="en-US" sz="2000" i="0" u="sng" strike="noStrike" kern="0" cap="none" spc="0" normalizeH="0" baseline="0" noProof="0" dirty="0" smtClean="0">
                <a:ln>
                  <a:noFill/>
                </a:ln>
                <a:solidFill>
                  <a:srgbClr val="FFE311"/>
                </a:solidFill>
                <a:effectLst/>
                <a:uLnTx/>
                <a:uFillTx/>
              </a:rPr>
              <a:t>with monitoring &amp; calibration for 2012:  0</a:t>
            </a:r>
            <a:r>
              <a:rPr kumimoji="0" lang="en-US" sz="2000" i="0" u="sng" strike="noStrike" kern="0" cap="none" spc="0" normalizeH="0" noProof="0" dirty="0" smtClean="0">
                <a:ln>
                  <a:noFill/>
                </a:ln>
                <a:solidFill>
                  <a:srgbClr val="FFE311"/>
                </a:solidFill>
                <a:effectLst/>
                <a:uLnTx/>
                <a:uFillTx/>
              </a:rPr>
              <a:t>.09 EB (0.37 EE) %</a:t>
            </a:r>
            <a:endParaRPr kumimoji="0" lang="en-US" sz="2000" i="0" u="sng" strike="noStrike" kern="0" cap="none" spc="0" normalizeH="0" baseline="0" noProof="0" dirty="0" smtClean="0">
              <a:ln>
                <a:noFill/>
              </a:ln>
              <a:solidFill>
                <a:srgbClr val="FFE311"/>
              </a:solidFill>
              <a:effectLst/>
              <a:uLnTx/>
              <a:uFillTx/>
            </a:endParaRPr>
          </a:p>
          <a:p>
            <a:pPr marL="0" marR="0" lvl="1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­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E311"/>
                </a:solidFill>
                <a:effectLst/>
                <a:uLnTx/>
                <a:uFillTx/>
              </a:rPr>
              <a:t> Instrumental resolution: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from Z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Wingdings" pitchFamily="2" charset="2"/>
              </a:rPr>
              <a:t>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sym typeface="Wingdings" pitchFamily="2" charset="2"/>
              </a:rPr>
              <a:t>e+e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Wingdings" pitchFamily="2" charset="2"/>
              </a:rPr>
              <a:t>- , </a:t>
            </a:r>
            <a:r>
              <a:rPr lang="en-US" sz="2000" b="1" dirty="0" smtClean="0">
                <a:sym typeface="Wingdings" pitchFamily="2" charset="2"/>
              </a:rPr>
              <a:t>W  e</a:t>
            </a:r>
            <a:r>
              <a:rPr lang="en-US" b="1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sz="2000" b="1" dirty="0" smtClean="0">
                <a:sym typeface="Wingdings" pitchFamily="2" charset="2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Wingdings" pitchFamily="2" charset="2"/>
              </a:rPr>
              <a:t>with ECAL energies 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Wingdings" pitchFamily="2" charset="2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Wingdings" pitchFamily="2" charset="2"/>
              </a:rPr>
              <a:t>and electron track directions: 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E311"/>
                </a:solidFill>
                <a:effectLst/>
                <a:uLnTx/>
                <a:uFillTx/>
                <a:sym typeface="Wingdings" pitchFamily="2" charset="2"/>
              </a:rPr>
              <a:t>1%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rgbClr val="FFE311"/>
                </a:solidFill>
                <a:effectLst/>
                <a:uLnTx/>
                <a:uFillTx/>
                <a:sym typeface="Wingdings" pitchFamily="2" charset="2"/>
              </a:rPr>
              <a:t> and 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CCFFFF"/>
                </a:solidFill>
                <a:effectLst/>
                <a:uLnTx/>
                <a:uFillTx/>
                <a:sym typeface="Wingdings" pitchFamily="2" charset="2"/>
              </a:rPr>
              <a:t>Stable in ECAL Barrel</a:t>
            </a:r>
            <a:endParaRPr kumimoji="0" lang="en-US" sz="22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03" y="113046"/>
            <a:ext cx="572826" cy="57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94561" name="Picture 1"/>
          <p:cNvPicPr>
            <a:picLocks noChangeAspect="1" noChangeArrowheads="1"/>
          </p:cNvPicPr>
          <p:nvPr/>
        </p:nvPicPr>
        <p:blipFill>
          <a:blip r:embed="rId3" cstate="print">
            <a:lum bright="-14000" contrast="29000"/>
          </a:blip>
          <a:srcRect/>
          <a:stretch>
            <a:fillRect/>
          </a:stretch>
        </p:blipFill>
        <p:spPr bwMode="auto">
          <a:xfrm>
            <a:off x="263148" y="1927847"/>
            <a:ext cx="5321940" cy="3850947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2436981" y="2579225"/>
            <a:ext cx="1618652" cy="354749"/>
          </a:xfrm>
          <a:prstGeom prst="rect">
            <a:avLst/>
          </a:prstGeom>
          <a:solidFill>
            <a:srgbClr val="000054"/>
          </a:solidFill>
          <a:ln w="19050">
            <a:solidFill>
              <a:srgbClr val="FFE311"/>
            </a:solidFill>
            <a:miter lim="800000"/>
            <a:headEnd/>
            <a:tailEnd/>
          </a:ln>
        </p:spPr>
        <p:txBody>
          <a:bodyPr/>
          <a:lstStyle/>
          <a:p>
            <a:pPr defTabSz="457200">
              <a:spcBef>
                <a:spcPts val="0"/>
              </a:spcBef>
              <a:spcAft>
                <a:spcPts val="300"/>
              </a:spcAft>
            </a:pPr>
            <a:r>
              <a:rPr lang="en-US" sz="1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E/p History</a:t>
            </a:r>
            <a:endParaRPr lang="en-US" sz="1800" dirty="0"/>
          </a:p>
        </p:txBody>
      </p:sp>
      <p:pic>
        <p:nvPicPr>
          <p:cNvPr id="6594562" name="Picture 2"/>
          <p:cNvPicPr>
            <a:picLocks noChangeAspect="1" noChangeArrowheads="1"/>
          </p:cNvPicPr>
          <p:nvPr/>
        </p:nvPicPr>
        <p:blipFill>
          <a:blip r:embed="rId4" cstate="print">
            <a:lum bright="-10000" contrast="25000"/>
          </a:blip>
          <a:srcRect/>
          <a:stretch>
            <a:fillRect/>
          </a:stretch>
        </p:blipFill>
        <p:spPr bwMode="auto">
          <a:xfrm>
            <a:off x="5629474" y="1667435"/>
            <a:ext cx="3966997" cy="4055633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4302268" y="2334912"/>
            <a:ext cx="13749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/>
            <a:r>
              <a:rPr lang="en-US" sz="1600" b="1" u="sng" dirty="0" smtClean="0">
                <a:solidFill>
                  <a:srgbClr val="006C00"/>
                </a:solidFill>
                <a:latin typeface="Helvetica" pitchFamily="-111" charset="0"/>
                <a:ea typeface="MS PGothic" pitchFamily="34" charset="-128"/>
              </a:rPr>
              <a:t>Barrel</a:t>
            </a:r>
          </a:p>
          <a:p>
            <a:pPr defTabSz="457200"/>
            <a:r>
              <a:rPr lang="en-US" sz="1600" b="1" u="sng" dirty="0" smtClean="0">
                <a:solidFill>
                  <a:srgbClr val="006C00"/>
                </a:solidFill>
                <a:latin typeface="Helvetica" pitchFamily="-111" charset="0"/>
                <a:ea typeface="MS PGothic" pitchFamily="34" charset="-128"/>
              </a:rPr>
              <a:t>RMS=0.09%</a:t>
            </a:r>
          </a:p>
        </p:txBody>
      </p:sp>
      <p:sp>
        <p:nvSpPr>
          <p:cNvPr id="16" name="TextBox 17"/>
          <p:cNvSpPr txBox="1">
            <a:spLocks noChangeArrowheads="1"/>
          </p:cNvSpPr>
          <p:nvPr/>
        </p:nvSpPr>
        <p:spPr bwMode="auto">
          <a:xfrm>
            <a:off x="4407008" y="4296647"/>
            <a:ext cx="144515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/>
            <a:r>
              <a:rPr lang="en-US" sz="1700" b="1" u="sng" dirty="0" err="1" smtClean="0">
                <a:solidFill>
                  <a:srgbClr val="006C00"/>
                </a:solidFill>
                <a:latin typeface="Helvetica" pitchFamily="-111" charset="0"/>
                <a:ea typeface="MS PGothic" pitchFamily="34" charset="-128"/>
              </a:rPr>
              <a:t>Endcaps</a:t>
            </a:r>
            <a:endParaRPr lang="en-US" sz="1700" b="1" u="sng" dirty="0" smtClean="0">
              <a:solidFill>
                <a:srgbClr val="006C00"/>
              </a:solidFill>
              <a:latin typeface="Helvetica" pitchFamily="-111" charset="0"/>
              <a:ea typeface="MS PGothic" pitchFamily="34" charset="-128"/>
            </a:endParaRPr>
          </a:p>
          <a:p>
            <a:pPr defTabSz="457200"/>
            <a:r>
              <a:rPr lang="en-US" sz="1700" b="1" u="sng" dirty="0" smtClean="0">
                <a:solidFill>
                  <a:srgbClr val="006C00"/>
                </a:solidFill>
                <a:latin typeface="Helvetica" pitchFamily="-111" charset="0"/>
                <a:ea typeface="MS PGothic" pitchFamily="34" charset="-128"/>
              </a:rPr>
              <a:t>RMS=0.37%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8106481" y="3125454"/>
            <a:ext cx="1446963" cy="1167311"/>
          </a:xfrm>
          <a:prstGeom prst="rect">
            <a:avLst/>
          </a:prstGeom>
          <a:solidFill>
            <a:srgbClr val="000054"/>
          </a:solidFill>
          <a:ln w="19050">
            <a:solidFill>
              <a:srgbClr val="FFE311"/>
            </a:solidFill>
            <a:miter lim="800000"/>
            <a:headEnd/>
            <a:tailEnd/>
          </a:ln>
        </p:spPr>
        <p:txBody>
          <a:bodyPr/>
          <a:lstStyle/>
          <a:p>
            <a:pPr defTabSz="457200">
              <a:spcBef>
                <a:spcPts val="0"/>
              </a:spcBef>
              <a:spcAft>
                <a:spcPts val="300"/>
              </a:spcAft>
            </a:pPr>
            <a:r>
              <a:rPr lang="en-US" sz="1800" b="1" dirty="0" smtClean="0">
                <a:solidFill>
                  <a:srgbClr val="FFD8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Z </a:t>
            </a:r>
            <a:r>
              <a:rPr lang="en-US" sz="1800" b="1" dirty="0" smtClean="0">
                <a:solidFill>
                  <a:srgbClr val="FFD8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 3"/>
              </a:rPr>
              <a:t> </a:t>
            </a:r>
            <a:r>
              <a:rPr lang="en-US" sz="1800" b="1" dirty="0" err="1" smtClean="0">
                <a:solidFill>
                  <a:srgbClr val="FFD8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ee</a:t>
            </a:r>
            <a:r>
              <a:rPr lang="en-US" sz="1800" b="1" dirty="0" smtClean="0">
                <a:solidFill>
                  <a:srgbClr val="FFD8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: </a:t>
            </a:r>
            <a:r>
              <a:rPr lang="en-US" sz="1800" b="1" dirty="0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Effect of </a:t>
            </a:r>
            <a:br>
              <a:rPr lang="en-US" sz="1800" b="1" dirty="0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</a:br>
            <a:r>
              <a:rPr lang="en-US" sz="1800" b="1" dirty="0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IC + Laser Corrections</a:t>
            </a:r>
            <a:endParaRPr lang="en-US" sz="1800" dirty="0">
              <a:solidFill>
                <a:srgbClr val="FFE311"/>
              </a:solidFill>
            </a:endParaRPr>
          </a:p>
        </p:txBody>
      </p:sp>
      <p:sp>
        <p:nvSpPr>
          <p:cNvPr id="52227" name="Content Placeholder 2"/>
          <p:cNvSpPr txBox="1">
            <a:spLocks/>
          </p:cNvSpPr>
          <p:nvPr/>
        </p:nvSpPr>
        <p:spPr bwMode="auto">
          <a:xfrm>
            <a:off x="276305" y="1111989"/>
            <a:ext cx="9313077" cy="777100"/>
          </a:xfrm>
          <a:prstGeom prst="rect">
            <a:avLst/>
          </a:prstGeom>
          <a:solidFill>
            <a:srgbClr val="000054"/>
          </a:solidFill>
          <a:ln w="19050">
            <a:solidFill>
              <a:srgbClr val="FFE31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Laser runs every 40 minutes: </a:t>
            </a:r>
            <a:r>
              <a:rPr lang="en-US" sz="2200" b="1" dirty="0" smtClean="0">
                <a:solidFill>
                  <a:srgbClr val="FFE31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crystal by crystal transparency corrections</a:t>
            </a:r>
            <a:endParaRPr lang="en-US" sz="2000" dirty="0" smtClean="0">
              <a:solidFill>
                <a:srgbClr val="FFE311"/>
              </a:solidFill>
            </a:endParaRPr>
          </a:p>
          <a:p>
            <a:pPr marL="342900" indent="-342900" defTabSz="457200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200" b="1" dirty="0" smtClean="0">
                <a:solidFill>
                  <a:srgbClr val="FFFFFF"/>
                </a:solidFill>
                <a:latin typeface="Arial"/>
              </a:rPr>
              <a:t>With</a:t>
            </a:r>
            <a:r>
              <a:rPr lang="en-US" sz="2200" b="1" dirty="0" smtClean="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el-GR" sz="2200" b="1" dirty="0" smtClean="0">
                <a:solidFill>
                  <a:srgbClr val="FFE311"/>
                </a:solidFill>
                <a:latin typeface="Times New Roman" pitchFamily="18" charset="0"/>
              </a:rPr>
              <a:t>π</a:t>
            </a:r>
            <a:r>
              <a:rPr lang="en-US" sz="2200" b="1" baseline="30000" dirty="0" smtClean="0">
                <a:solidFill>
                  <a:srgbClr val="FFE311"/>
                </a:solidFill>
                <a:latin typeface="Times New Roman" pitchFamily="18" charset="0"/>
              </a:rPr>
              <a:t>0</a:t>
            </a:r>
            <a:r>
              <a:rPr lang="en-US" sz="2200" b="1" dirty="0" smtClean="0">
                <a:solidFill>
                  <a:srgbClr val="FFE31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, </a:t>
            </a:r>
            <a:r>
              <a:rPr lang="en-US" sz="2200" b="1" dirty="0" err="1" smtClean="0">
                <a:solidFill>
                  <a:srgbClr val="FFE31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Intercalibration</a:t>
            </a:r>
            <a:r>
              <a:rPr lang="en-US" sz="2200" b="1" dirty="0" smtClean="0">
                <a:solidFill>
                  <a:srgbClr val="FFE31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sz="2200" b="1" dirty="0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+ Z </a:t>
            </a:r>
            <a:r>
              <a:rPr lang="en-US" sz="2200" b="1" dirty="0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 3"/>
              </a:rPr>
              <a:t> </a:t>
            </a:r>
            <a:r>
              <a:rPr lang="en-US" sz="2200" b="1" dirty="0" err="1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ee</a:t>
            </a:r>
            <a:r>
              <a:rPr lang="en-US" sz="2200" b="1" dirty="0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+ W </a:t>
            </a:r>
            <a:r>
              <a:rPr lang="en-US" sz="2200" b="1" dirty="0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 3"/>
              </a:rPr>
              <a:t> </a:t>
            </a:r>
            <a:r>
              <a:rPr lang="en-US" sz="2200" b="1" dirty="0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</a:t>
            </a:r>
            <a:r>
              <a:rPr lang="en-US" b="1" dirty="0" smtClean="0">
                <a:solidFill>
                  <a:srgbClr val="FFFFFF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n</a:t>
            </a:r>
            <a:r>
              <a:rPr lang="en-US" sz="2200" b="1" dirty="0" smtClean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(E/p) scale corrections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486" y="14518"/>
            <a:ext cx="7794172" cy="914402"/>
          </a:xfrm>
        </p:spPr>
        <p:txBody>
          <a:bodyPr/>
          <a:lstStyle/>
          <a:p>
            <a:pPr algn="ctr"/>
            <a:r>
              <a:rPr lang="en-US" dirty="0" smtClean="0"/>
              <a:t>Beyond the MSSM Higgs</a:t>
            </a:r>
            <a:br>
              <a:rPr lang="en-US" dirty="0" smtClean="0"/>
            </a:br>
            <a:r>
              <a:rPr lang="en-US" sz="2800" dirty="0" smtClean="0">
                <a:solidFill>
                  <a:schemeClr val="tx1"/>
                </a:solidFill>
              </a:rPr>
              <a:t>M. </a:t>
            </a:r>
            <a:r>
              <a:rPr lang="en-US" sz="2800" dirty="0" err="1" smtClean="0">
                <a:solidFill>
                  <a:schemeClr val="tx1"/>
                </a:solidFill>
              </a:rPr>
              <a:t>Carena</a:t>
            </a:r>
            <a:r>
              <a:rPr lang="en-US" sz="2800" dirty="0" smtClean="0">
                <a:solidFill>
                  <a:schemeClr val="tx1"/>
                </a:solidFill>
              </a:rPr>
              <a:t> at SUSY 2012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5" y="145145"/>
            <a:ext cx="849297" cy="84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85730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232229" y="1016004"/>
            <a:ext cx="9216570" cy="5696855"/>
          </a:xfrm>
          <a:prstGeom prst="rect">
            <a:avLst/>
          </a:prstGeom>
          <a:noFill/>
          <a:ln w="25400">
            <a:solidFill>
              <a:srgbClr val="FFD815"/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 bwMode="auto">
          <a:xfrm>
            <a:off x="5138057" y="3686629"/>
            <a:ext cx="3860800" cy="769257"/>
          </a:xfrm>
          <a:prstGeom prst="rect">
            <a:avLst/>
          </a:prstGeom>
          <a:noFill/>
          <a:ln w="412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61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72457" y="1"/>
            <a:ext cx="7794172" cy="116438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F08"/>
                </a:solidFill>
              </a:rPr>
              <a:t>CMS Phase 2 Upgrade at HL-LHC</a:t>
            </a:r>
            <a:br>
              <a:rPr lang="en-US" dirty="0" smtClean="0">
                <a:solidFill>
                  <a:srgbClr val="FFEF08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Higgs Couplings with 3000 fb</a:t>
            </a:r>
            <a:r>
              <a:rPr lang="en-US" sz="2800" baseline="30000" dirty="0" smtClean="0">
                <a:solidFill>
                  <a:schemeClr val="tx1"/>
                </a:solidFill>
              </a:rPr>
              <a:t>-1</a:t>
            </a:r>
            <a:endParaRPr lang="en-US" baseline="30000" dirty="0">
              <a:solidFill>
                <a:srgbClr val="FFEF08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5" y="304799"/>
            <a:ext cx="849297" cy="84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34276" y="1158240"/>
            <a:ext cx="9316123" cy="5492540"/>
          </a:xfrm>
          <a:solidFill>
            <a:srgbClr val="000028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84163" indent="-284163">
              <a:lnSpc>
                <a:spcPct val="94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100" dirty="0" smtClean="0">
                <a:solidFill>
                  <a:srgbClr val="FFEF08"/>
                </a:solidFill>
              </a:rPr>
              <a:t>Extrapolation to higher luminosity by two orders of magnitude</a:t>
            </a:r>
            <a:br>
              <a:rPr lang="en-US" sz="2100" dirty="0" smtClean="0">
                <a:solidFill>
                  <a:srgbClr val="FFEF08"/>
                </a:solidFill>
              </a:rPr>
            </a:br>
            <a:r>
              <a:rPr lang="en-US" sz="2100" dirty="0" smtClean="0">
                <a:solidFill>
                  <a:schemeClr val="tx1"/>
                </a:solidFill>
              </a:rPr>
              <a:t>is subject to large uncertainties: these are early projections</a:t>
            </a:r>
          </a:p>
          <a:p>
            <a:pPr marL="684213" lvl="1" indent="-284163">
              <a:lnSpc>
                <a:spcPct val="94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100" b="1" dirty="0" smtClean="0"/>
              <a:t>Scenarios 1 and 2 are likely to provide upper and lower bounds</a:t>
            </a:r>
          </a:p>
          <a:p>
            <a:pPr marL="284163" indent="-284163">
              <a:lnSpc>
                <a:spcPct val="94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100" dirty="0" smtClean="0">
                <a:solidFill>
                  <a:srgbClr val="FFEF08"/>
                </a:solidFill>
              </a:rPr>
              <a:t>Experience at LEP and the </a:t>
            </a:r>
            <a:r>
              <a:rPr lang="en-US" sz="2100" dirty="0" err="1" smtClean="0">
                <a:solidFill>
                  <a:srgbClr val="FFEF08"/>
                </a:solidFill>
              </a:rPr>
              <a:t>Tevatron</a:t>
            </a:r>
            <a:r>
              <a:rPr lang="en-US" sz="2100" dirty="0" smtClean="0">
                <a:solidFill>
                  <a:srgbClr val="FFEF08"/>
                </a:solidFill>
              </a:rPr>
              <a:t> indicates that scaling by 1/</a:t>
            </a:r>
            <a:r>
              <a:rPr lang="en-US" sz="2100" dirty="0" smtClean="0">
                <a:solidFill>
                  <a:srgbClr val="FFEF08"/>
                </a:solidFill>
                <a:sym typeface="Symbol"/>
              </a:rPr>
              <a:t>L </a:t>
            </a:r>
            <a:r>
              <a:rPr lang="en-US" sz="2100" dirty="0" smtClean="0">
                <a:solidFill>
                  <a:srgbClr val="FFEF08"/>
                </a:solidFill>
              </a:rPr>
              <a:t>might not be unrealistic; </a:t>
            </a:r>
            <a:r>
              <a:rPr lang="en-US" sz="2100" dirty="0" smtClean="0">
                <a:solidFill>
                  <a:schemeClr val="tx1"/>
                </a:solidFill>
              </a:rPr>
              <a:t>in spite of a </a:t>
            </a:r>
            <a:r>
              <a:rPr lang="en-US" sz="2100" b="1" dirty="0" smtClean="0">
                <a:solidFill>
                  <a:schemeClr val="tx1"/>
                </a:solidFill>
              </a:rPr>
              <a:t>more challenging environment</a:t>
            </a:r>
          </a:p>
          <a:p>
            <a:pPr marL="284163" indent="-284163">
              <a:lnSpc>
                <a:spcPct val="94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100" dirty="0" smtClean="0">
                <a:solidFill>
                  <a:srgbClr val="FFEF08"/>
                </a:solidFill>
              </a:rPr>
              <a:t>The Higgs couplings could possibly be </a:t>
            </a:r>
            <a:r>
              <a:rPr lang="en-US" sz="2100" dirty="0" smtClean="0">
                <a:solidFill>
                  <a:schemeClr val="tx1"/>
                </a:solidFill>
              </a:rPr>
              <a:t>measured with high precision: 1-4% in Scenario 2</a:t>
            </a:r>
          </a:p>
          <a:p>
            <a:pPr marL="284163" indent="-284163">
              <a:lnSpc>
                <a:spcPct val="94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100" b="1" dirty="0" smtClean="0">
                <a:solidFill>
                  <a:srgbClr val="FFEF08"/>
                </a:solidFill>
              </a:rPr>
              <a:t>H </a:t>
            </a:r>
            <a:r>
              <a:rPr lang="en-US" sz="2100" b="1" dirty="0" smtClean="0">
                <a:solidFill>
                  <a:srgbClr val="FFEF08"/>
                </a:solidFill>
                <a:sym typeface="Wingdings 3"/>
              </a:rPr>
              <a:t> </a:t>
            </a:r>
            <a:r>
              <a:rPr lang="en-US" sz="2400" b="1" dirty="0" smtClean="0">
                <a:solidFill>
                  <a:srgbClr val="FFEF08"/>
                </a:solidFill>
                <a:latin typeface="Symbol" pitchFamily="18" charset="2"/>
              </a:rPr>
              <a:t>mm</a:t>
            </a:r>
            <a:r>
              <a:rPr lang="en-US" sz="2100" b="1" dirty="0" smtClean="0">
                <a:solidFill>
                  <a:srgbClr val="FFEF08"/>
                </a:solidFill>
              </a:rPr>
              <a:t> decay could be measured </a:t>
            </a:r>
            <a:r>
              <a:rPr lang="en-US" sz="2100" b="1" dirty="0" smtClean="0">
                <a:solidFill>
                  <a:schemeClr val="tx1"/>
                </a:solidFill>
              </a:rPr>
              <a:t/>
            </a:r>
            <a:br>
              <a:rPr lang="en-US" sz="2100" b="1" dirty="0" smtClean="0">
                <a:solidFill>
                  <a:schemeClr val="tx1"/>
                </a:solidFill>
              </a:rPr>
            </a:br>
            <a:r>
              <a:rPr lang="en-US" sz="2100" b="1" dirty="0" smtClean="0">
                <a:solidFill>
                  <a:schemeClr val="tx1"/>
                </a:solidFill>
              </a:rPr>
              <a:t> with 5</a:t>
            </a:r>
            <a:r>
              <a:rPr lang="en-US" sz="2400" b="1" dirty="0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sz="2100" b="1" dirty="0" smtClean="0">
                <a:solidFill>
                  <a:schemeClr val="tx1"/>
                </a:solidFill>
              </a:rPr>
              <a:t> significance</a:t>
            </a:r>
          </a:p>
          <a:p>
            <a:pPr marL="684213" lvl="1" indent="-284163">
              <a:lnSpc>
                <a:spcPct val="94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100" b="1" dirty="0" smtClean="0">
                <a:solidFill>
                  <a:srgbClr val="FFEF08"/>
                </a:solidFill>
              </a:rPr>
              <a:t>And the H to </a:t>
            </a:r>
            <a:r>
              <a:rPr lang="en-US" b="1" dirty="0" smtClean="0">
                <a:solidFill>
                  <a:srgbClr val="FFEF08"/>
                </a:solidFill>
                <a:latin typeface="Symbol" pitchFamily="18" charset="2"/>
              </a:rPr>
              <a:t>m</a:t>
            </a:r>
            <a:r>
              <a:rPr lang="en-US" sz="2100" b="1" dirty="0" smtClean="0">
                <a:solidFill>
                  <a:srgbClr val="FFEF08"/>
                </a:solidFill>
              </a:rPr>
              <a:t> coupling </a:t>
            </a:r>
            <a:br>
              <a:rPr lang="en-US" sz="2100" b="1" dirty="0" smtClean="0">
                <a:solidFill>
                  <a:srgbClr val="FFEF08"/>
                </a:solidFill>
              </a:rPr>
            </a:br>
            <a:r>
              <a:rPr lang="en-US" sz="2100" b="1" dirty="0" smtClean="0"/>
              <a:t>could be determined to ~10%</a:t>
            </a:r>
          </a:p>
          <a:p>
            <a:pPr marL="284163" indent="-284163">
              <a:lnSpc>
                <a:spcPct val="94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100" dirty="0" smtClean="0">
                <a:solidFill>
                  <a:srgbClr val="FFEF08"/>
                </a:solidFill>
              </a:rPr>
              <a:t>Multiple Higgs production </a:t>
            </a:r>
            <a:br>
              <a:rPr lang="en-US" sz="2100" dirty="0" smtClean="0">
                <a:solidFill>
                  <a:srgbClr val="FFEF08"/>
                </a:solidFill>
              </a:rPr>
            </a:br>
            <a:r>
              <a:rPr lang="en-US" sz="2100" dirty="0" smtClean="0">
                <a:solidFill>
                  <a:srgbClr val="FFEF08"/>
                </a:solidFill>
              </a:rPr>
              <a:t>can be observed (</a:t>
            </a:r>
            <a:r>
              <a:rPr lang="en-US" sz="2400" dirty="0" smtClean="0">
                <a:solidFill>
                  <a:srgbClr val="FFEF08"/>
                </a:solidFill>
                <a:latin typeface="Symbol" pitchFamily="18" charset="2"/>
              </a:rPr>
              <a:t>s</a:t>
            </a:r>
            <a:r>
              <a:rPr lang="en-US" sz="2100" dirty="0" smtClean="0">
                <a:solidFill>
                  <a:srgbClr val="FFEF08"/>
                </a:solidFill>
              </a:rPr>
              <a:t> = 33 </a:t>
            </a:r>
            <a:r>
              <a:rPr lang="en-US" sz="2100" dirty="0" err="1" smtClean="0">
                <a:solidFill>
                  <a:srgbClr val="FFEF08"/>
                </a:solidFill>
              </a:rPr>
              <a:t>fb</a:t>
            </a:r>
            <a:r>
              <a:rPr lang="en-US" sz="2100" dirty="0" smtClean="0">
                <a:solidFill>
                  <a:srgbClr val="FFEF08"/>
                </a:solidFill>
              </a:rPr>
              <a:t>), and </a:t>
            </a:r>
          </a:p>
          <a:p>
            <a:pPr marL="684213" lvl="1" indent="-284163">
              <a:lnSpc>
                <a:spcPct val="94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"/>
            </a:pPr>
            <a:r>
              <a:rPr lang="en-US" sz="2200" b="1" dirty="0" smtClean="0">
                <a:solidFill>
                  <a:srgbClr val="FFEF08"/>
                </a:solidFill>
              </a:rPr>
              <a:t>The self-coupling coefficient </a:t>
            </a:r>
            <a:br>
              <a:rPr lang="en-US" sz="2200" b="1" dirty="0" smtClean="0">
                <a:solidFill>
                  <a:srgbClr val="FFEF08"/>
                </a:solidFill>
              </a:rPr>
            </a:br>
            <a:r>
              <a:rPr lang="en-US" b="1" dirty="0" smtClean="0">
                <a:solidFill>
                  <a:srgbClr val="FFEF08"/>
                </a:solidFill>
                <a:latin typeface="Symbol" pitchFamily="18" charset="2"/>
              </a:rPr>
              <a:t>l</a:t>
            </a:r>
            <a:r>
              <a:rPr lang="en-US" sz="2200" b="1" dirty="0" smtClean="0">
                <a:solidFill>
                  <a:srgbClr val="FFEF08"/>
                </a:solidFill>
              </a:rPr>
              <a:t> in the Higgs potential </a:t>
            </a:r>
            <a:br>
              <a:rPr lang="en-US" sz="2200" b="1" dirty="0" smtClean="0">
                <a:solidFill>
                  <a:srgbClr val="FFEF08"/>
                </a:solidFill>
              </a:rPr>
            </a:br>
            <a:r>
              <a:rPr lang="en-US" sz="2200" b="1" dirty="0" smtClean="0"/>
              <a:t>could be measured </a:t>
            </a:r>
          </a:p>
          <a:p>
            <a:pPr marL="684213" lvl="1" indent="-284163">
              <a:lnSpc>
                <a:spcPct val="94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en-US" sz="2100" b="1" dirty="0" smtClean="0">
              <a:solidFill>
                <a:srgbClr val="FFEF08"/>
              </a:solidFill>
            </a:endParaRPr>
          </a:p>
        </p:txBody>
      </p:sp>
      <p:pic>
        <p:nvPicPr>
          <p:cNvPr id="6817796" name="Picture 4"/>
          <p:cNvPicPr>
            <a:picLocks noChangeAspect="1" noChangeArrowheads="1"/>
          </p:cNvPicPr>
          <p:nvPr/>
        </p:nvPicPr>
        <p:blipFill>
          <a:blip r:embed="rId3" cstate="print">
            <a:lum bright="-10000" contrast="24000"/>
          </a:blip>
          <a:srcRect l="3158" t="703" r="3158" b="703"/>
          <a:stretch>
            <a:fillRect/>
          </a:stretch>
        </p:blipFill>
        <p:spPr bwMode="auto">
          <a:xfrm>
            <a:off x="5216686" y="3203688"/>
            <a:ext cx="4098354" cy="3354993"/>
          </a:xfrm>
          <a:prstGeom prst="rect">
            <a:avLst/>
          </a:prstGeom>
          <a:noFill/>
          <a:ln w="22225">
            <a:solidFill>
              <a:srgbClr val="27D2E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561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29000"/>
          </a:blip>
          <a:srcRect/>
          <a:stretch>
            <a:fillRect/>
          </a:stretch>
        </p:blipFill>
        <p:spPr bwMode="auto">
          <a:xfrm>
            <a:off x="6293709" y="3260344"/>
            <a:ext cx="3319850" cy="1707163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04804"/>
            <a:ext cx="7797800" cy="955589"/>
          </a:xfrm>
        </p:spPr>
        <p:txBody>
          <a:bodyPr/>
          <a:lstStyle/>
          <a:p>
            <a:pPr algn="ctr"/>
            <a:r>
              <a:rPr lang="en-US" dirty="0" smtClean="0"/>
              <a:t>        </a:t>
            </a:r>
            <a:r>
              <a:rPr lang="en-US" sz="4000" dirty="0" smtClean="0">
                <a:solidFill>
                  <a:srgbClr val="FFE311"/>
                </a:solidFill>
              </a:rPr>
              <a:t>The Outlook</a:t>
            </a:r>
            <a:endParaRPr lang="en-US" sz="4000" dirty="0">
              <a:solidFill>
                <a:srgbClr val="FFE3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277" y="1201783"/>
            <a:ext cx="6059433" cy="5479104"/>
          </a:xfrm>
          <a:solidFill>
            <a:srgbClr val="000028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dirty="0" smtClean="0">
                <a:solidFill>
                  <a:schemeClr val="tx1"/>
                </a:solidFill>
              </a:rPr>
              <a:t>SM or not: the 125-6 </a:t>
            </a:r>
            <a:r>
              <a:rPr lang="en-US" sz="2200" dirty="0" err="1" smtClean="0">
                <a:solidFill>
                  <a:schemeClr val="tx1"/>
                </a:solidFill>
              </a:rPr>
              <a:t>GeV</a:t>
            </a:r>
            <a:r>
              <a:rPr lang="en-US" sz="2200" dirty="0" smtClean="0">
                <a:solidFill>
                  <a:schemeClr val="tx1"/>
                </a:solidFill>
              </a:rPr>
              <a:t> “Higgs” boson has taken us to the </a:t>
            </a:r>
            <a:r>
              <a:rPr lang="en-US" sz="2200" dirty="0" smtClean="0">
                <a:solidFill>
                  <a:srgbClr val="FFE311"/>
                </a:solidFill>
              </a:rPr>
              <a:t>threshold of an era </a:t>
            </a:r>
            <a:br>
              <a:rPr lang="en-US" sz="2200" dirty="0" smtClean="0">
                <a:solidFill>
                  <a:srgbClr val="FFE311"/>
                </a:solidFill>
              </a:rPr>
            </a:br>
            <a:r>
              <a:rPr lang="en-US" sz="2200" dirty="0" smtClean="0">
                <a:solidFill>
                  <a:srgbClr val="FFE311"/>
                </a:solidFill>
              </a:rPr>
              <a:t>of new physics, </a:t>
            </a:r>
            <a:r>
              <a:rPr lang="en-US" sz="2200" dirty="0" smtClean="0">
                <a:solidFill>
                  <a:schemeClr val="tx1"/>
                </a:solidFill>
              </a:rPr>
              <a:t>with a host of questions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dirty="0" smtClean="0">
                <a:solidFill>
                  <a:srgbClr val="FF7C80"/>
                </a:solidFill>
              </a:rPr>
              <a:t>Natural,</a:t>
            </a:r>
            <a:r>
              <a:rPr lang="en-US" sz="2200" dirty="0" smtClean="0">
                <a:solidFill>
                  <a:srgbClr val="FFE311"/>
                </a:solidFill>
              </a:rPr>
              <a:t> </a:t>
            </a:r>
            <a:r>
              <a:rPr lang="en-US" sz="2200" dirty="0" smtClean="0">
                <a:solidFill>
                  <a:srgbClr val="00FFFF"/>
                </a:solidFill>
              </a:rPr>
              <a:t>Split</a:t>
            </a:r>
            <a:r>
              <a:rPr lang="en-US" sz="2200" dirty="0" smtClean="0">
                <a:solidFill>
                  <a:srgbClr val="FFE31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or</a:t>
            </a:r>
            <a:r>
              <a:rPr lang="en-US" sz="2200" dirty="0" smtClean="0">
                <a:solidFill>
                  <a:srgbClr val="FFE311"/>
                </a:solidFill>
              </a:rPr>
              <a:t> </a:t>
            </a:r>
            <a:r>
              <a:rPr lang="en-US" sz="2200" dirty="0" smtClean="0">
                <a:solidFill>
                  <a:srgbClr val="00FF00"/>
                </a:solidFill>
              </a:rPr>
              <a:t>High Scale </a:t>
            </a:r>
            <a:r>
              <a:rPr lang="en-US" sz="2200" dirty="0" smtClean="0">
                <a:solidFill>
                  <a:srgbClr val="FFE311"/>
                </a:solidFill>
              </a:rPr>
              <a:t>SUSY ?: </a:t>
            </a:r>
          </a:p>
          <a:p>
            <a:pPr marL="803275" lvl="1" indent="-403225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b="1" dirty="0" smtClean="0">
                <a:solidFill>
                  <a:srgbClr val="FF6699"/>
                </a:solidFill>
              </a:rPr>
              <a:t>A nearby 3</a:t>
            </a:r>
            <a:r>
              <a:rPr lang="en-US" sz="2200" b="1" baseline="30000" dirty="0" smtClean="0">
                <a:solidFill>
                  <a:srgbClr val="FF6699"/>
                </a:solidFill>
              </a:rPr>
              <a:t>rd</a:t>
            </a:r>
            <a:r>
              <a:rPr lang="en-US" sz="2200" b="1" dirty="0" smtClean="0">
                <a:solidFill>
                  <a:srgbClr val="FF6699"/>
                </a:solidFill>
              </a:rPr>
              <a:t> generation at ~0.5 </a:t>
            </a:r>
            <a:r>
              <a:rPr lang="en-US" sz="2200" b="1" dirty="0" err="1" smtClean="0">
                <a:solidFill>
                  <a:srgbClr val="FF6699"/>
                </a:solidFill>
              </a:rPr>
              <a:t>TeV</a:t>
            </a:r>
            <a:r>
              <a:rPr lang="en-US" sz="2200" b="1" dirty="0" smtClean="0">
                <a:solidFill>
                  <a:srgbClr val="FF6699"/>
                </a:solidFill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</a:rPr>
              <a:t>?</a:t>
            </a:r>
          </a:p>
          <a:p>
            <a:pPr marL="803275" lvl="1" indent="-403225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b="1" dirty="0" smtClean="0">
                <a:solidFill>
                  <a:srgbClr val="00FFFF"/>
                </a:solidFill>
              </a:rPr>
              <a:t>Another nearby scale at </a:t>
            </a:r>
            <a:r>
              <a:rPr lang="en-US" sz="2200" b="1" dirty="0" smtClean="0">
                <a:solidFill>
                  <a:schemeClr val="tx1"/>
                </a:solidFill>
              </a:rPr>
              <a:t>~5-50 </a:t>
            </a:r>
            <a:r>
              <a:rPr lang="en-US" sz="2200" b="1" dirty="0" err="1" smtClean="0">
                <a:solidFill>
                  <a:schemeClr val="tx1"/>
                </a:solidFill>
              </a:rPr>
              <a:t>TeV</a:t>
            </a:r>
            <a:r>
              <a:rPr lang="en-US" sz="2200" b="1" dirty="0" smtClean="0">
                <a:solidFill>
                  <a:schemeClr val="tx1"/>
                </a:solidFill>
              </a:rPr>
              <a:t> ?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i="1" dirty="0" smtClean="0">
                <a:solidFill>
                  <a:schemeClr val="tx1"/>
                </a:solidFill>
              </a:rPr>
              <a:t>OR: </a:t>
            </a:r>
            <a:r>
              <a:rPr lang="en-US" sz="2100" i="1" dirty="0" smtClean="0">
                <a:solidFill>
                  <a:srgbClr val="00FFFF"/>
                </a:solidFill>
              </a:rPr>
              <a:t>new </a:t>
            </a:r>
            <a:r>
              <a:rPr lang="en-US" sz="2100" i="1" dirty="0" err="1" smtClean="0">
                <a:solidFill>
                  <a:srgbClr val="00FFFF"/>
                </a:solidFill>
              </a:rPr>
              <a:t>singlets</a:t>
            </a:r>
            <a:r>
              <a:rPr lang="en-US" sz="2100" i="1" dirty="0" smtClean="0">
                <a:solidFill>
                  <a:srgbClr val="00FFFF"/>
                </a:solidFill>
              </a:rPr>
              <a:t>, doublets, triplets; new scalars, vectors, composites, extra dim. ?…</a:t>
            </a:r>
            <a:endParaRPr lang="en-US" sz="2100" b="1" i="1" dirty="0" smtClean="0">
              <a:solidFill>
                <a:srgbClr val="00FFFF"/>
              </a:solidFill>
            </a:endParaRP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­"/>
            </a:pPr>
            <a:r>
              <a:rPr lang="en-US" sz="2200" dirty="0" smtClean="0">
                <a:solidFill>
                  <a:schemeClr val="tx1"/>
                </a:solidFill>
              </a:rPr>
              <a:t>Vacuum (meta)stability </a:t>
            </a:r>
            <a:r>
              <a:rPr lang="en-US" sz="2200" dirty="0" smtClean="0">
                <a:solidFill>
                  <a:schemeClr val="tx1"/>
                </a:solidFill>
                <a:sym typeface="Wingdings 3"/>
              </a:rPr>
              <a:t></a:t>
            </a:r>
            <a:r>
              <a:rPr lang="en-US" sz="2200" dirty="0" smtClean="0">
                <a:solidFill>
                  <a:srgbClr val="FFE311"/>
                </a:solidFill>
                <a:sym typeface="Wingdings 3"/>
              </a:rPr>
              <a:t> </a:t>
            </a:r>
            <a:br>
              <a:rPr lang="en-US" sz="2200" dirty="0" smtClean="0">
                <a:solidFill>
                  <a:srgbClr val="FFE311"/>
                </a:solidFill>
                <a:sym typeface="Wingdings 3"/>
              </a:rPr>
            </a:br>
            <a:r>
              <a:rPr lang="en-US" sz="2200" dirty="0" smtClean="0">
                <a:solidFill>
                  <a:srgbClr val="FFE311"/>
                </a:solidFill>
                <a:sym typeface="Wingdings 3"/>
              </a:rPr>
              <a:t>A</a:t>
            </a:r>
            <a:r>
              <a:rPr lang="en-US" sz="2200" dirty="0" smtClean="0">
                <a:solidFill>
                  <a:srgbClr val="FFE311"/>
                </a:solidFill>
              </a:rPr>
              <a:t>nother new scale at ~10</a:t>
            </a:r>
            <a:r>
              <a:rPr lang="en-US" sz="2200" baseline="22000" dirty="0" smtClean="0">
                <a:solidFill>
                  <a:srgbClr val="FFE311"/>
                </a:solidFill>
              </a:rPr>
              <a:t>10-12</a:t>
            </a:r>
            <a:r>
              <a:rPr lang="en-US" sz="2200" dirty="0" smtClean="0">
                <a:solidFill>
                  <a:srgbClr val="FFE311"/>
                </a:solidFill>
              </a:rPr>
              <a:t> </a:t>
            </a:r>
            <a:r>
              <a:rPr lang="en-US" sz="2200" dirty="0" err="1" smtClean="0">
                <a:solidFill>
                  <a:srgbClr val="FFE311"/>
                </a:solidFill>
              </a:rPr>
              <a:t>GeV</a:t>
            </a:r>
            <a:r>
              <a:rPr lang="en-US" sz="2200" dirty="0" smtClean="0">
                <a:solidFill>
                  <a:srgbClr val="FFE311"/>
                </a:solidFill>
              </a:rPr>
              <a:t> ?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dirty="0" smtClean="0">
                <a:solidFill>
                  <a:schemeClr val="tx1"/>
                </a:solidFill>
              </a:rPr>
              <a:t>Neutrino masses (via seesaws or RH </a:t>
            </a:r>
            <a:r>
              <a:rPr lang="en-US" sz="3200" dirty="0" smtClean="0">
                <a:solidFill>
                  <a:schemeClr val="tx1"/>
                </a:solidFill>
                <a:latin typeface="Symbol" pitchFamily="18" charset="2"/>
              </a:rPr>
              <a:t>n)</a:t>
            </a:r>
            <a:r>
              <a:rPr lang="en-US" sz="2200" dirty="0" smtClean="0">
                <a:solidFill>
                  <a:schemeClr val="tx1"/>
                </a:solidFill>
              </a:rPr>
              <a:t>:</a:t>
            </a:r>
            <a:r>
              <a:rPr lang="en-US" sz="2200" dirty="0" smtClean="0">
                <a:solidFill>
                  <a:srgbClr val="FFE311"/>
                </a:solidFill>
              </a:rPr>
              <a:t/>
            </a:r>
            <a:br>
              <a:rPr lang="en-US" sz="2200" dirty="0" smtClean="0">
                <a:solidFill>
                  <a:srgbClr val="FFE311"/>
                </a:solidFill>
              </a:rPr>
            </a:br>
            <a:r>
              <a:rPr lang="en-US" sz="2200" dirty="0" smtClean="0">
                <a:solidFill>
                  <a:srgbClr val="FFE311"/>
                </a:solidFill>
              </a:rPr>
              <a:t>A “similar” intermediate scale ?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­"/>
            </a:pPr>
            <a:r>
              <a:rPr lang="en-US" sz="2200" i="1" dirty="0" smtClean="0">
                <a:solidFill>
                  <a:srgbClr val="00FFFF"/>
                </a:solidFill>
              </a:rPr>
              <a:t>The Discovery has Expanded our Vision</a:t>
            </a:r>
          </a:p>
          <a:p>
            <a:pPr marL="284163" indent="-284163">
              <a:lnSpc>
                <a:spcPct val="95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 3" pitchFamily="18" charset="2"/>
              <a:buChar char="Æ"/>
            </a:pPr>
            <a:r>
              <a:rPr lang="en-US" sz="2200" dirty="0" smtClean="0">
                <a:solidFill>
                  <a:srgbClr val="FFE311"/>
                </a:solidFill>
              </a:rPr>
              <a:t>Exciting years ahead of results and </a:t>
            </a:r>
            <a:br>
              <a:rPr lang="en-US" sz="2200" dirty="0" smtClean="0">
                <a:solidFill>
                  <a:srgbClr val="FFE311"/>
                </a:solidFill>
              </a:rPr>
            </a:br>
            <a:r>
              <a:rPr lang="en-US" sz="2200" dirty="0" smtClean="0">
                <a:solidFill>
                  <a:srgbClr val="FFE311"/>
                </a:solidFill>
              </a:rPr>
              <a:t> (new) ideas: </a:t>
            </a:r>
            <a:r>
              <a:rPr lang="en-US" sz="2200" dirty="0" smtClean="0">
                <a:solidFill>
                  <a:srgbClr val="00FFFF"/>
                </a:solidFill>
              </a:rPr>
              <a:t>about EWSB and beyond  </a:t>
            </a:r>
            <a:endParaRPr lang="en-US" sz="2200" b="1" dirty="0">
              <a:solidFill>
                <a:srgbClr val="00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189846" y="6472422"/>
            <a:ext cx="716526" cy="365125"/>
          </a:xfrm>
          <a:prstGeom prst="rect">
            <a:avLst/>
          </a:prstGeom>
          <a:ln w="22225">
            <a:noFill/>
          </a:ln>
        </p:spPr>
        <p:txBody>
          <a:bodyPr/>
          <a:lstStyle/>
          <a:p>
            <a:fld id="{DAB0080E-E9A0-4F6B-AB81-3291CD045FED}" type="slidenum">
              <a:rPr lang="en-US" sz="1100" smtClean="0">
                <a:solidFill>
                  <a:srgbClr val="FFFFFF"/>
                </a:solidFill>
              </a:rPr>
              <a:pPr/>
              <a:t>82</a:t>
            </a:fld>
            <a:endParaRPr lang="en-US" sz="1100" dirty="0">
              <a:solidFill>
                <a:srgbClr val="FFFFFF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523" y="408805"/>
            <a:ext cx="745292" cy="74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6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0185" y="1218157"/>
            <a:ext cx="3263823" cy="405186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044678" name="Picture 6"/>
          <p:cNvPicPr>
            <a:picLocks noChangeAspect="1" noChangeArrowheads="1"/>
          </p:cNvPicPr>
          <p:nvPr/>
        </p:nvPicPr>
        <p:blipFill>
          <a:blip r:embed="rId5" cstate="print">
            <a:lum bright="-12000" contrast="23000"/>
          </a:blip>
          <a:srcRect/>
          <a:stretch>
            <a:fillRect/>
          </a:stretch>
        </p:blipFill>
        <p:spPr bwMode="auto">
          <a:xfrm>
            <a:off x="6293710" y="4998741"/>
            <a:ext cx="1647567" cy="1674946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pic>
        <p:nvPicPr>
          <p:cNvPr id="6044679" name="Picture 7"/>
          <p:cNvPicPr>
            <a:picLocks noChangeAspect="1" noChangeArrowheads="1"/>
          </p:cNvPicPr>
          <p:nvPr/>
        </p:nvPicPr>
        <p:blipFill>
          <a:blip r:embed="rId6" cstate="print">
            <a:lum bright="-11000" contrast="28000"/>
          </a:blip>
          <a:srcRect/>
          <a:stretch>
            <a:fillRect/>
          </a:stretch>
        </p:blipFill>
        <p:spPr bwMode="auto">
          <a:xfrm>
            <a:off x="7990704" y="4992130"/>
            <a:ext cx="1631092" cy="1680564"/>
          </a:xfrm>
          <a:prstGeom prst="rect">
            <a:avLst/>
          </a:prstGeom>
          <a:noFill/>
          <a:ln w="22225">
            <a:solidFill>
              <a:srgbClr val="FFE311"/>
            </a:solidFill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6722078" y="3450241"/>
            <a:ext cx="700215" cy="203333"/>
          </a:xfrm>
          <a:prstGeom prst="rect">
            <a:avLst/>
          </a:prstGeom>
          <a:solidFill>
            <a:srgbClr val="FF7C80"/>
          </a:solidFill>
          <a:ln w="25400"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1100" b="1" dirty="0">
                <a:solidFill>
                  <a:srgbClr val="000028"/>
                </a:solidFill>
              </a:rPr>
              <a:t>Unstable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460259" y="4245192"/>
            <a:ext cx="539578" cy="203333"/>
          </a:xfrm>
          <a:prstGeom prst="rect">
            <a:avLst/>
          </a:prstGeom>
          <a:solidFill>
            <a:srgbClr val="92D050"/>
          </a:solidFill>
          <a:ln w="25400"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1100" b="1" dirty="0">
                <a:solidFill>
                  <a:srgbClr val="000028"/>
                </a:solidFill>
              </a:rPr>
              <a:t>Stable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999503" y="3369366"/>
            <a:ext cx="366584" cy="201827"/>
          </a:xfrm>
          <a:prstGeom prst="rect">
            <a:avLst/>
          </a:prstGeom>
          <a:solidFill>
            <a:srgbClr val="FFFF66"/>
          </a:solidFill>
          <a:ln w="25400"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10</a:t>
            </a:r>
            <a:r>
              <a:rPr lang="en-US" sz="1200" b="1" baseline="22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328118" y="3503787"/>
            <a:ext cx="914404" cy="203333"/>
          </a:xfrm>
          <a:prstGeom prst="rect">
            <a:avLst/>
          </a:prstGeom>
          <a:solidFill>
            <a:srgbClr val="FFFF66"/>
          </a:solidFill>
          <a:ln w="25400"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1100" b="1" dirty="0" err="1">
                <a:solidFill>
                  <a:srgbClr val="000028"/>
                </a:solidFill>
              </a:rPr>
              <a:t>Metastable</a:t>
            </a:r>
            <a:endParaRPr lang="en-US" sz="1100" b="1" dirty="0">
              <a:solidFill>
                <a:srgbClr val="00002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5852" y="4254935"/>
            <a:ext cx="366584" cy="168872"/>
          </a:xfrm>
          <a:prstGeom prst="rect">
            <a:avLst/>
          </a:prstGeom>
          <a:solidFill>
            <a:srgbClr val="FFFF66"/>
          </a:solidFill>
          <a:ln w="25400"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10</a:t>
            </a:r>
            <a:r>
              <a:rPr lang="en-US" sz="1200" b="1" baseline="22000" dirty="0">
                <a:solidFill>
                  <a:srgbClr val="C00000"/>
                </a:solidFill>
              </a:rPr>
              <a:t>12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71718" y="4794509"/>
            <a:ext cx="1738185" cy="156522"/>
          </a:xfrm>
          <a:prstGeom prst="rect">
            <a:avLst/>
          </a:prstGeom>
          <a:solidFill>
            <a:schemeClr val="tx1"/>
          </a:solidFill>
          <a:ln w="25400"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1100" b="1" dirty="0">
                <a:solidFill>
                  <a:srgbClr val="000028"/>
                </a:solidFill>
              </a:rPr>
              <a:t>    </a:t>
            </a:r>
            <a:r>
              <a:rPr lang="en-US" sz="1100" b="1" dirty="0" err="1">
                <a:solidFill>
                  <a:srgbClr val="000028"/>
                </a:solidFill>
              </a:rPr>
              <a:t>M</a:t>
            </a:r>
            <a:r>
              <a:rPr lang="en-US" sz="1310" b="1" baseline="-20000" dirty="0" err="1">
                <a:solidFill>
                  <a:srgbClr val="000028"/>
                </a:solidFill>
              </a:rPr>
              <a:t>h</a:t>
            </a:r>
            <a:r>
              <a:rPr lang="en-US" sz="1100" b="1" dirty="0">
                <a:solidFill>
                  <a:srgbClr val="000028"/>
                </a:solidFill>
              </a:rPr>
              <a:t> in </a:t>
            </a:r>
            <a:r>
              <a:rPr lang="en-US" sz="1100" b="1" dirty="0" err="1">
                <a:solidFill>
                  <a:srgbClr val="000028"/>
                </a:solidFill>
              </a:rPr>
              <a:t>GeV</a:t>
            </a:r>
            <a:endParaRPr lang="en-US" sz="1100" b="1" dirty="0">
              <a:solidFill>
                <a:srgbClr val="00002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32110" y="5140444"/>
            <a:ext cx="790831" cy="378941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1100" b="1" dirty="0">
                <a:solidFill>
                  <a:srgbClr val="000028"/>
                </a:solidFill>
              </a:rPr>
              <a:t>   </a:t>
            </a:r>
            <a:r>
              <a:rPr lang="en-US" sz="1100" b="1" dirty="0" err="1">
                <a:solidFill>
                  <a:srgbClr val="000028"/>
                </a:solidFill>
              </a:rPr>
              <a:t>Degrassi</a:t>
            </a:r>
            <a:r>
              <a:rPr lang="en-US" sz="1100" b="1" dirty="0">
                <a:solidFill>
                  <a:srgbClr val="000028"/>
                </a:solidFill>
              </a:rPr>
              <a:t> et al. NNLO</a:t>
            </a:r>
          </a:p>
        </p:txBody>
      </p:sp>
      <p:pic>
        <p:nvPicPr>
          <p:cNvPr id="6044680" name="Picture 8"/>
          <p:cNvPicPr>
            <a:picLocks noChangeAspect="1" noChangeArrowheads="1"/>
          </p:cNvPicPr>
          <p:nvPr/>
        </p:nvPicPr>
        <p:blipFill>
          <a:blip r:embed="rId7" cstate="print">
            <a:lum bright="-10000" contrast="22000"/>
          </a:blip>
          <a:srcRect/>
          <a:stretch>
            <a:fillRect/>
          </a:stretch>
        </p:blipFill>
        <p:spPr bwMode="auto">
          <a:xfrm>
            <a:off x="6305550" y="1678545"/>
            <a:ext cx="3299844" cy="156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Down Arrow 27"/>
          <p:cNvSpPr/>
          <p:nvPr/>
        </p:nvSpPr>
        <p:spPr bwMode="auto">
          <a:xfrm rot="2038099">
            <a:off x="6707225" y="2424683"/>
            <a:ext cx="263539" cy="296099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88699" y="1895300"/>
            <a:ext cx="690730" cy="327784"/>
          </a:xfrm>
          <a:prstGeom prst="rect">
            <a:avLst/>
          </a:prstGeom>
          <a:solidFill>
            <a:schemeClr val="tx1">
              <a:lumMod val="85000"/>
            </a:schemeClr>
          </a:solidFill>
          <a:ln w="22225"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1100" b="1" dirty="0">
                <a:solidFill>
                  <a:srgbClr val="000028"/>
                </a:solidFill>
              </a:rPr>
              <a:t> </a:t>
            </a:r>
            <a:r>
              <a:rPr lang="en-US" sz="1100" b="1" dirty="0" err="1">
                <a:solidFill>
                  <a:srgbClr val="000028"/>
                </a:solidFill>
              </a:rPr>
              <a:t>Giudice</a:t>
            </a:r>
            <a:r>
              <a:rPr lang="en-US" sz="1100" b="1" dirty="0">
                <a:solidFill>
                  <a:srgbClr val="000028"/>
                </a:solidFill>
              </a:rPr>
              <a:t> </a:t>
            </a:r>
            <a:r>
              <a:rPr lang="en-US" sz="1100" b="1" dirty="0" err="1">
                <a:solidFill>
                  <a:srgbClr val="000028"/>
                </a:solidFill>
              </a:rPr>
              <a:t>Strumia</a:t>
            </a:r>
            <a:endParaRPr lang="en-US" sz="1100" b="1" dirty="0">
              <a:solidFill>
                <a:srgbClr val="000028"/>
              </a:solidFill>
            </a:endParaRPr>
          </a:p>
        </p:txBody>
      </p:sp>
      <p:sp>
        <p:nvSpPr>
          <p:cNvPr id="27" name="Down Arrow 26"/>
          <p:cNvSpPr/>
          <p:nvPr/>
        </p:nvSpPr>
        <p:spPr bwMode="auto">
          <a:xfrm rot="2499482">
            <a:off x="8455711" y="2547494"/>
            <a:ext cx="263539" cy="296099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299124" y="1637209"/>
            <a:ext cx="1660511" cy="212366"/>
          </a:xfrm>
          <a:prstGeom prst="rect">
            <a:avLst/>
          </a:prstGeom>
          <a:solidFill>
            <a:srgbClr val="000042"/>
          </a:solidFill>
          <a:ln w="25400">
            <a:solidFill>
              <a:srgbClr val="FFE311"/>
            </a:solidFill>
          </a:ln>
        </p:spPr>
        <p:txBody>
          <a:bodyPr wrap="square" lIns="0" tIns="0" rIns="0" bIns="27432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High Scale SUSY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68343" y="1624592"/>
            <a:ext cx="1624150" cy="212366"/>
          </a:xfrm>
          <a:prstGeom prst="rect">
            <a:avLst/>
          </a:prstGeom>
          <a:solidFill>
            <a:srgbClr val="000042"/>
          </a:solidFill>
          <a:ln w="25400">
            <a:solidFill>
              <a:srgbClr val="FFE311"/>
            </a:solidFill>
          </a:ln>
        </p:spPr>
        <p:txBody>
          <a:bodyPr wrap="square" lIns="0" tIns="0" rIns="0" bIns="27432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Split SUSY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312186" y="4959529"/>
            <a:ext cx="1660511" cy="240066"/>
          </a:xfrm>
          <a:prstGeom prst="rect">
            <a:avLst/>
          </a:prstGeom>
          <a:solidFill>
            <a:srgbClr val="000042"/>
          </a:solidFill>
          <a:ln w="25400">
            <a:solidFill>
              <a:srgbClr val="FFE311"/>
            </a:solidFill>
          </a:ln>
        </p:spPr>
        <p:txBody>
          <a:bodyPr wrap="square" lIns="0" tIns="27432" rIns="0" bIns="27432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sym typeface="Symbol"/>
              </a:rPr>
              <a:t>  at High </a:t>
            </a:r>
            <a:r>
              <a:rPr lang="en-US" sz="1200" b="1" dirty="0" smtClean="0">
                <a:solidFill>
                  <a:srgbClr val="FFFFFF"/>
                </a:solidFill>
              </a:rPr>
              <a:t>Scales</a:t>
            </a:r>
            <a:endParaRPr lang="en-US" sz="1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63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686" y="2045114"/>
            <a:ext cx="6330336" cy="1936951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rgbClr val="FFEF08"/>
                </a:solidFill>
              </a:rPr>
              <a:t>Backup Slides  Follow</a:t>
            </a:r>
            <a:endParaRPr lang="en-US" sz="5400" dirty="0">
              <a:solidFill>
                <a:srgbClr val="FFEF08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523" y="408805"/>
            <a:ext cx="745292" cy="74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263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8610600" y="76200"/>
            <a:ext cx="1230086" cy="1219200"/>
          </a:xfrm>
          <a:prstGeom prst="rect">
            <a:avLst/>
          </a:prstGeom>
          <a:solidFill>
            <a:srgbClr val="000038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  <a:cs typeface="+mn-cs"/>
            </a:endParaRPr>
          </a:p>
        </p:txBody>
      </p:sp>
      <p:sp>
        <p:nvSpPr>
          <p:cNvPr id="49154" name="Rectangle 6"/>
          <p:cNvSpPr txBox="1">
            <a:spLocks noChangeArrowheads="1"/>
          </p:cNvSpPr>
          <p:nvPr/>
        </p:nvSpPr>
        <p:spPr bwMode="auto">
          <a:xfrm>
            <a:off x="1524000" y="0"/>
            <a:ext cx="7881260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fontAlgn="auto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3600" b="1" dirty="0" smtClean="0">
                <a:solidFill>
                  <a:srgbClr val="FBD805"/>
                </a:solidFill>
                <a:latin typeface="Arial"/>
                <a:cs typeface="+mn-cs"/>
              </a:rPr>
              <a:t> LHC:</a:t>
            </a:r>
            <a:r>
              <a:rPr lang="en-US" sz="4000" b="1" dirty="0" smtClean="0">
                <a:solidFill>
                  <a:srgbClr val="FBD805"/>
                </a:solidFill>
                <a:latin typeface="Arial"/>
                <a:cs typeface="+mn-cs"/>
              </a:rPr>
              <a:t> </a:t>
            </a:r>
            <a:r>
              <a:rPr lang="en-US" sz="3200" b="1" dirty="0" smtClean="0">
                <a:solidFill>
                  <a:srgbClr val="FFFFFF"/>
                </a:solidFill>
                <a:latin typeface="Arial"/>
                <a:cs typeface="+mn-cs"/>
              </a:rPr>
              <a:t>Remarkable Performance </a:t>
            </a:r>
            <a:endParaRPr lang="en-US" sz="3200" b="1" dirty="0">
              <a:solidFill>
                <a:srgbClr val="FFFFFF"/>
              </a:solidFill>
              <a:latin typeface="Arial"/>
              <a:cs typeface="+mn-cs"/>
            </a:endParaRPr>
          </a:p>
        </p:txBody>
      </p:sp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2350625" y="609600"/>
            <a:ext cx="5943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39725" indent="-339725" algn="l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95000"/>
            </a:pPr>
            <a:r>
              <a:rPr lang="en-US" b="1" dirty="0" smtClean="0">
                <a:solidFill>
                  <a:srgbClr val="FBD805"/>
                </a:solidFill>
                <a:latin typeface="Arial"/>
                <a:cs typeface="+mn-cs"/>
              </a:rPr>
              <a:t>     </a:t>
            </a:r>
            <a:r>
              <a:rPr lang="en-US" sz="2800" b="1" dirty="0" smtClean="0">
                <a:solidFill>
                  <a:srgbClr val="FBD805"/>
                </a:solidFill>
                <a:latin typeface="Arial"/>
                <a:cs typeface="+mn-cs"/>
              </a:rPr>
              <a:t>Peak </a:t>
            </a:r>
            <a:r>
              <a:rPr lang="en-US" sz="2800" b="1" dirty="0">
                <a:solidFill>
                  <a:srgbClr val="FBD805"/>
                </a:solidFill>
                <a:latin typeface="Arial"/>
                <a:cs typeface="+mn-cs"/>
              </a:rPr>
              <a:t>luminosity: </a:t>
            </a:r>
            <a:r>
              <a:rPr lang="en-US" sz="2800" b="1" dirty="0" smtClean="0">
                <a:solidFill>
                  <a:srgbClr val="FBD805"/>
                </a:solidFill>
                <a:latin typeface="Arial"/>
                <a:cs typeface="+mn-cs"/>
              </a:rPr>
              <a:t>7.7 </a:t>
            </a:r>
            <a:r>
              <a:rPr lang="en-US" sz="2800" b="1" dirty="0">
                <a:solidFill>
                  <a:srgbClr val="FBD805"/>
                </a:solidFill>
                <a:latin typeface="Arial"/>
                <a:cs typeface="+mn-cs"/>
              </a:rPr>
              <a:t>X </a:t>
            </a:r>
            <a:r>
              <a:rPr lang="en-US" sz="2800" b="1" dirty="0" smtClean="0">
                <a:solidFill>
                  <a:srgbClr val="FBD805"/>
                </a:solidFill>
                <a:latin typeface="Arial"/>
                <a:cs typeface="+mn-cs"/>
              </a:rPr>
              <a:t>10</a:t>
            </a:r>
            <a:r>
              <a:rPr lang="en-US" sz="4000" b="1" baseline="22000" dirty="0" smtClean="0">
                <a:solidFill>
                  <a:srgbClr val="FBD805"/>
                </a:solidFill>
                <a:latin typeface="Arial"/>
                <a:cs typeface="+mn-cs"/>
              </a:rPr>
              <a:t>33</a:t>
            </a:r>
            <a:endParaRPr lang="en-US" sz="2800" b="1" dirty="0">
              <a:solidFill>
                <a:srgbClr val="FBD805"/>
              </a:solidFill>
              <a:latin typeface="Arial"/>
              <a:cs typeface="+mn-cs"/>
            </a:endParaRPr>
          </a:p>
        </p:txBody>
      </p:sp>
      <p:sp>
        <p:nvSpPr>
          <p:cNvPr id="49156" name="TextBox 10"/>
          <p:cNvSpPr txBox="1">
            <a:spLocks noChangeArrowheads="1"/>
          </p:cNvSpPr>
          <p:nvPr/>
        </p:nvSpPr>
        <p:spPr bwMode="auto">
          <a:xfrm>
            <a:off x="322729" y="5841134"/>
            <a:ext cx="9145220" cy="413959"/>
          </a:xfrm>
          <a:prstGeom prst="rect">
            <a:avLst/>
          </a:prstGeom>
          <a:solidFill>
            <a:srgbClr val="00003E"/>
          </a:solidFill>
          <a:ln w="25400">
            <a:solidFill>
              <a:srgbClr val="FFCA2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200" b="1" dirty="0" smtClean="0">
                <a:solidFill>
                  <a:srgbClr val="FFEB11"/>
                </a:solidFill>
                <a:latin typeface="Arial"/>
                <a:cs typeface="Arial" charset="0"/>
              </a:rPr>
              <a:t>CMS Collected: </a:t>
            </a:r>
            <a:r>
              <a:rPr lang="en-US" sz="2200" b="1" dirty="0" smtClean="0">
                <a:solidFill>
                  <a:srgbClr val="FFFFFF"/>
                </a:solidFill>
                <a:latin typeface="Arial"/>
                <a:cs typeface="Arial" charset="0"/>
              </a:rPr>
              <a:t>6 fb</a:t>
            </a:r>
            <a:r>
              <a:rPr lang="en-US" sz="1800" b="1" baseline="22000" dirty="0" smtClean="0">
                <a:solidFill>
                  <a:srgbClr val="FFFFFF"/>
                </a:solidFill>
                <a:latin typeface="Arial"/>
                <a:cs typeface="Arial" charset="0"/>
              </a:rPr>
              <a:t>-1</a:t>
            </a:r>
            <a:r>
              <a:rPr lang="en-US" sz="2200" b="1" dirty="0" smtClean="0">
                <a:solidFill>
                  <a:srgbClr val="FFFFFF"/>
                </a:solidFill>
                <a:latin typeface="Arial"/>
                <a:cs typeface="Arial" charset="0"/>
              </a:rPr>
              <a:t> by ICHEP. </a:t>
            </a:r>
            <a:r>
              <a:rPr lang="en-US" sz="2200" b="1" dirty="0" smtClean="0">
                <a:solidFill>
                  <a:srgbClr val="FCD904"/>
                </a:solidFill>
                <a:latin typeface="Arial"/>
                <a:cs typeface="Arial" charset="0"/>
              </a:rPr>
              <a:t>23 fb</a:t>
            </a:r>
            <a:r>
              <a:rPr lang="en-US" sz="2200" b="1" baseline="30000" dirty="0" smtClean="0">
                <a:solidFill>
                  <a:srgbClr val="FCD904"/>
                </a:solidFill>
                <a:latin typeface="Arial"/>
                <a:cs typeface="Arial" charset="0"/>
              </a:rPr>
              <a:t>-1  </a:t>
            </a:r>
            <a:r>
              <a:rPr lang="en-US" sz="2200" b="1" dirty="0" smtClean="0">
                <a:solidFill>
                  <a:srgbClr val="FCD904"/>
                </a:solidFill>
                <a:latin typeface="Arial"/>
                <a:cs typeface="Arial" charset="0"/>
              </a:rPr>
              <a:t>by December 6</a:t>
            </a:r>
            <a:endParaRPr lang="en-US" sz="2200" b="1" dirty="0">
              <a:solidFill>
                <a:srgbClr val="FCD904"/>
              </a:solidFill>
              <a:latin typeface="Arial"/>
              <a:cs typeface="+mn-cs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124" y="236220"/>
            <a:ext cx="778321" cy="914400"/>
          </a:xfrm>
          <a:prstGeom prst="rect">
            <a:avLst/>
          </a:prstGeom>
          <a:noFill/>
          <a:ln w="19050">
            <a:solidFill>
              <a:srgbClr val="FBD805"/>
            </a:solidFill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>
          <a:xfrm>
            <a:off x="8542746" y="5965379"/>
            <a:ext cx="1238250" cy="304800"/>
          </a:xfrm>
        </p:spPr>
        <p:txBody>
          <a:bodyPr/>
          <a:lstStyle/>
          <a:p>
            <a:pPr>
              <a:defRPr/>
            </a:pPr>
            <a:fld id="{5E657AAA-D6E1-43B5-84BB-4A2DB0C4F7A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84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Box 10"/>
          <p:cNvSpPr txBox="1">
            <a:spLocks noChangeArrowheads="1"/>
          </p:cNvSpPr>
          <p:nvPr/>
        </p:nvSpPr>
        <p:spPr bwMode="auto">
          <a:xfrm>
            <a:off x="140788" y="6267854"/>
            <a:ext cx="9553304" cy="413959"/>
          </a:xfrm>
          <a:prstGeom prst="rect">
            <a:avLst/>
          </a:prstGeom>
          <a:solidFill>
            <a:srgbClr val="00003E"/>
          </a:solidFill>
          <a:ln w="25400">
            <a:solidFill>
              <a:srgbClr val="FFCA2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fontAlgn="auto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200" b="1" dirty="0" smtClean="0">
                <a:solidFill>
                  <a:srgbClr val="FFFFFF"/>
                </a:solidFill>
                <a:latin typeface="Arial"/>
                <a:cs typeface="Arial" charset="0"/>
              </a:rPr>
              <a:t>Beyond the New Boson Discovery: </a:t>
            </a:r>
            <a:r>
              <a:rPr lang="en-US" sz="2200" b="1" dirty="0" smtClean="0">
                <a:solidFill>
                  <a:srgbClr val="FFD815"/>
                </a:solidFill>
                <a:latin typeface="Arial"/>
                <a:cs typeface="Arial" charset="0"/>
              </a:rPr>
              <a:t>New Physics Landscape in 2015 ?</a:t>
            </a:r>
            <a:endParaRPr lang="en-US" sz="2200" b="1" dirty="0">
              <a:solidFill>
                <a:srgbClr val="FFD815"/>
              </a:solidFill>
              <a:latin typeface="Arial"/>
              <a:cs typeface="+mn-cs"/>
            </a:endParaRPr>
          </a:p>
        </p:txBody>
      </p:sp>
      <p:pic>
        <p:nvPicPr>
          <p:cNvPr id="6848514" name="Picture 2"/>
          <p:cNvPicPr>
            <a:picLocks noChangeAspect="1" noChangeArrowheads="1"/>
          </p:cNvPicPr>
          <p:nvPr/>
        </p:nvPicPr>
        <p:blipFill>
          <a:blip r:embed="rId4" cstate="print"/>
          <a:srcRect t="14491" b="14491"/>
          <a:stretch>
            <a:fillRect/>
          </a:stretch>
        </p:blipFill>
        <p:spPr bwMode="auto">
          <a:xfrm>
            <a:off x="559449" y="1242528"/>
            <a:ext cx="8051151" cy="1777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767401" y="2410461"/>
            <a:ext cx="1242499" cy="28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39725" indent="-339725" algn="l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95000"/>
            </a:pPr>
            <a:r>
              <a:rPr lang="en-US" sz="1400" b="1" dirty="0" smtClean="0">
                <a:solidFill>
                  <a:srgbClr val="00003C"/>
                </a:solidFill>
                <a:latin typeface="Arial"/>
                <a:cs typeface="+mn-cs"/>
              </a:rPr>
              <a:t>August 19</a:t>
            </a:r>
            <a:endParaRPr lang="en-US" sz="1400" b="1" dirty="0">
              <a:solidFill>
                <a:srgbClr val="00003C"/>
              </a:solidFill>
              <a:latin typeface="Arial"/>
              <a:cs typeface="+mn-cs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528060" y="1557021"/>
            <a:ext cx="883920" cy="76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91440" rIns="0" bIns="9144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95000"/>
            </a:pPr>
            <a:r>
              <a:rPr lang="en-US" sz="1400" b="1" dirty="0" smtClean="0">
                <a:solidFill>
                  <a:srgbClr val="0000AC"/>
                </a:solidFill>
                <a:latin typeface="Arial"/>
                <a:cs typeface="+mn-cs"/>
              </a:rPr>
              <a:t>500 MHz Inelastic Collisions</a:t>
            </a:r>
            <a:endParaRPr lang="en-US" sz="1400" b="1" dirty="0">
              <a:solidFill>
                <a:srgbClr val="0000AC"/>
              </a:solidFill>
              <a:latin typeface="Arial"/>
              <a:cs typeface="+mn-cs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 rot="867720">
            <a:off x="1996002" y="1869441"/>
            <a:ext cx="1608259" cy="28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39725" indent="-339725" algn="l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Pct val="95000"/>
            </a:pPr>
            <a:r>
              <a:rPr lang="en-US" sz="1400" b="1" dirty="0" smtClean="0">
                <a:solidFill>
                  <a:srgbClr val="00003C"/>
                </a:solidFill>
                <a:latin typeface="Arial"/>
                <a:cs typeface="+mn-cs"/>
              </a:rPr>
              <a:t>ATLAS and CMS</a:t>
            </a:r>
            <a:endParaRPr lang="en-US" sz="1400" b="1" dirty="0">
              <a:solidFill>
                <a:srgbClr val="00003C"/>
              </a:solidFill>
              <a:latin typeface="Arial"/>
              <a:cs typeface="+mn-cs"/>
            </a:endParaRPr>
          </a:p>
        </p:txBody>
      </p:sp>
      <p:pic>
        <p:nvPicPr>
          <p:cNvPr id="6575106" name="Picture 2" descr="http://cms-service-lumi.web.cern.ch/cms-service-lumi/publicplots/int_lumi_per_day_cumulative_pp_2012.png"/>
          <p:cNvPicPr>
            <a:picLocks noChangeAspect="1" noChangeArrowheads="1"/>
          </p:cNvPicPr>
          <p:nvPr/>
        </p:nvPicPr>
        <p:blipFill>
          <a:blip r:embed="rId5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175925" y="3027871"/>
            <a:ext cx="3197003" cy="2803585"/>
          </a:xfrm>
          <a:prstGeom prst="rect">
            <a:avLst/>
          </a:prstGeom>
          <a:noFill/>
          <a:ln w="25400">
            <a:solidFill>
              <a:srgbClr val="FFEB11"/>
            </a:solidFill>
          </a:ln>
        </p:spPr>
      </p:pic>
      <p:pic>
        <p:nvPicPr>
          <p:cNvPr id="6575108" name="Picture 4" descr="http://cms-service-lumi.web.cern.ch/cms-service-lumi/publicplots/peak_lumi_per_day_pp_2012.png"/>
          <p:cNvPicPr>
            <a:picLocks noChangeAspect="1" noChangeArrowheads="1"/>
          </p:cNvPicPr>
          <p:nvPr/>
        </p:nvPicPr>
        <p:blipFill>
          <a:blip r:embed="rId6" cstate="print">
            <a:lum bright="-8000" contrast="21000"/>
          </a:blip>
          <a:srcRect l="6250" t="13333" r="6250" b="5000"/>
          <a:stretch>
            <a:fillRect/>
          </a:stretch>
        </p:blipFill>
        <p:spPr bwMode="auto">
          <a:xfrm>
            <a:off x="3381555" y="3036498"/>
            <a:ext cx="3200400" cy="2806566"/>
          </a:xfrm>
          <a:prstGeom prst="rect">
            <a:avLst/>
          </a:prstGeom>
          <a:noFill/>
          <a:ln w="25400">
            <a:solidFill>
              <a:srgbClr val="FFEB11"/>
            </a:solidFill>
          </a:ln>
        </p:spPr>
      </p:pic>
      <p:pic>
        <p:nvPicPr>
          <p:cNvPr id="6575110" name="Picture 6" descr="http://cms-service-lumi.web.cern.ch/cms-service-lumi/publicplots/int_lumi_cumulative_pp_2.png"/>
          <p:cNvPicPr>
            <a:picLocks noChangeAspect="1" noChangeArrowheads="1"/>
          </p:cNvPicPr>
          <p:nvPr/>
        </p:nvPicPr>
        <p:blipFill>
          <a:blip r:embed="rId7" cstate="print">
            <a:lum bright="-8000" contrast="30000"/>
          </a:blip>
          <a:srcRect l="3750" t="8333" r="3750" b="5000"/>
          <a:stretch>
            <a:fillRect/>
          </a:stretch>
        </p:blipFill>
        <p:spPr bwMode="auto">
          <a:xfrm>
            <a:off x="6625087" y="3030741"/>
            <a:ext cx="2977418" cy="2817967"/>
          </a:xfrm>
          <a:prstGeom prst="rect">
            <a:avLst/>
          </a:prstGeom>
          <a:noFill/>
          <a:ln w="25400">
            <a:solidFill>
              <a:srgbClr val="FFEB1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0C72C6-FBCD-47EB-901A-D1CCB7D20B93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85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lum bright="-10000" contrast="24000"/>
          </a:blip>
          <a:stretch>
            <a:fillRect/>
          </a:stretch>
        </p:blipFill>
        <p:spPr>
          <a:xfrm>
            <a:off x="304800" y="2057400"/>
            <a:ext cx="4724400" cy="3822923"/>
          </a:xfrm>
          <a:prstGeom prst="rect">
            <a:avLst/>
          </a:prstGeom>
          <a:ln w="22225" cmpd="sng">
            <a:solidFill>
              <a:srgbClr val="FFEA0A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04800" y="1219200"/>
            <a:ext cx="4724400" cy="830997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EA0A"/>
                </a:solidFill>
                <a:latin typeface="Arial"/>
              </a:rPr>
              <a:t>Electron scale linearity </a:t>
            </a:r>
            <a:r>
              <a:rPr lang="en-US" b="1" dirty="0" err="1" smtClean="0">
                <a:solidFill>
                  <a:srgbClr val="FFFFFF"/>
                </a:solidFill>
                <a:latin typeface="Arial"/>
              </a:rPr>
              <a:t>wrt</a:t>
            </a:r>
            <a:r>
              <a:rPr lang="en-US" b="1" dirty="0" smtClean="0">
                <a:solidFill>
                  <a:srgbClr val="FFFFFF"/>
                </a:solidFill>
                <a:latin typeface="Arial"/>
              </a:rPr>
              <a:t> MC with </a:t>
            </a:r>
            <a:r>
              <a:rPr lang="en-US" b="1" dirty="0" smtClean="0">
                <a:solidFill>
                  <a:srgbClr val="FFEA0A"/>
                </a:solidFill>
                <a:latin typeface="Arial"/>
              </a:rPr>
              <a:t>Z, J/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Ψ</a:t>
            </a:r>
            <a:r>
              <a:rPr lang="en-US" b="1" dirty="0" smtClean="0">
                <a:solidFill>
                  <a:srgbClr val="FFEA0A"/>
                </a:solidFill>
                <a:latin typeface="Arial"/>
              </a:rPr>
              <a:t>, 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ϒ</a:t>
            </a:r>
            <a:r>
              <a:rPr lang="en-US" b="1" dirty="0" smtClean="0">
                <a:solidFill>
                  <a:srgbClr val="FFEA0A"/>
                </a:solidFill>
                <a:latin typeface="Arial"/>
              </a:rPr>
              <a:t>(1S)➞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e</a:t>
            </a:r>
            <a:r>
              <a:rPr lang="en-US" b="1" baseline="30000" dirty="0" err="1" smtClean="0">
                <a:solidFill>
                  <a:srgbClr val="FFEA0A"/>
                </a:solidFill>
                <a:latin typeface="Arial"/>
              </a:rPr>
              <a:t>+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e</a:t>
            </a:r>
            <a:r>
              <a:rPr lang="en-US" b="1" baseline="30000" dirty="0" smtClean="0">
                <a:solidFill>
                  <a:srgbClr val="FFEA0A"/>
                </a:solidFill>
                <a:latin typeface="Arial"/>
              </a:rPr>
              <a:t>-</a:t>
            </a:r>
            <a:endParaRPr lang="en-US" b="1" baseline="30000" dirty="0">
              <a:solidFill>
                <a:srgbClr val="FFEA0A"/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057400"/>
            <a:ext cx="4572000" cy="3810000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29200" y="1219200"/>
            <a:ext cx="4648200" cy="830997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EA0A"/>
                </a:solidFill>
                <a:latin typeface="Arial"/>
              </a:rPr>
              <a:t>Electron relative resolution </a:t>
            </a:r>
            <a:br>
              <a:rPr lang="en-US" b="1" dirty="0" smtClean="0">
                <a:solidFill>
                  <a:srgbClr val="FFEA0A"/>
                </a:solidFill>
                <a:latin typeface="Arial"/>
              </a:rPr>
            </a:br>
            <a:r>
              <a:rPr lang="en-US" b="1" dirty="0" smtClean="0">
                <a:solidFill>
                  <a:srgbClr val="FFFFFF"/>
                </a:solidFill>
                <a:latin typeface="Arial"/>
              </a:rPr>
              <a:t>in data with 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Z➞e</a:t>
            </a:r>
            <a:r>
              <a:rPr lang="en-US" b="1" baseline="30000" dirty="0" err="1" smtClean="0">
                <a:solidFill>
                  <a:srgbClr val="FFEA0A"/>
                </a:solidFill>
                <a:latin typeface="Arial"/>
              </a:rPr>
              <a:t>+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e</a:t>
            </a:r>
            <a:r>
              <a:rPr lang="en-US" b="1" baseline="30000" dirty="0" smtClean="0">
                <a:solidFill>
                  <a:srgbClr val="FFEA0A"/>
                </a:solidFill>
                <a:latin typeface="Arial"/>
              </a:rPr>
              <a:t>-</a:t>
            </a:r>
            <a:endParaRPr lang="en-US" b="1" baseline="30000" dirty="0">
              <a:solidFill>
                <a:srgbClr val="FFEA0A"/>
              </a:solidFill>
              <a:latin typeface="Arial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5867400"/>
            <a:ext cx="4724400" cy="728615"/>
          </a:xfrm>
          <a:solidFill>
            <a:srgbClr val="002060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33363" indent="-233363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it-CH" sz="2400" dirty="0" smtClean="0">
                <a:solidFill>
                  <a:srgbClr val="FFF011"/>
                </a:solidFill>
              </a:rPr>
              <a:t>Better than 1% in barrel</a:t>
            </a:r>
          </a:p>
          <a:p>
            <a:pPr marL="233363" indent="-233363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it-CH" sz="2200" dirty="0" smtClean="0">
                <a:solidFill>
                  <a:schemeClr val="tx1"/>
                </a:solidFill>
              </a:rPr>
              <a:t>Better than 2% in endcaps 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248400" y="4664578"/>
            <a:ext cx="2971800" cy="609600"/>
          </a:xfrm>
          <a:solidFill>
            <a:srgbClr val="002060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33363" indent="-173038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it-CH" sz="1700" dirty="0" smtClean="0">
                <a:solidFill>
                  <a:srgbClr val="FFFFFF"/>
                </a:solidFill>
              </a:rPr>
              <a:t>G1=golden electrons</a:t>
            </a:r>
          </a:p>
          <a:p>
            <a:pPr marL="233363" indent="-173038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it-CH" sz="1700" dirty="0" smtClean="0">
                <a:solidFill>
                  <a:srgbClr val="FFFFFF"/>
                </a:solidFill>
              </a:rPr>
              <a:t>G2=non golden electrons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029200" y="5867400"/>
            <a:ext cx="4724400" cy="728615"/>
          </a:xfrm>
          <a:solidFill>
            <a:srgbClr val="002060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33363" indent="-233363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it-CH" sz="2400" dirty="0" smtClean="0">
                <a:solidFill>
                  <a:srgbClr val="FFF011"/>
                </a:solidFill>
              </a:rPr>
              <a:t>Best category: 1.2% resolution</a:t>
            </a:r>
          </a:p>
          <a:p>
            <a:pPr marL="233363" indent="-233363" algn="ctr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it-CH" sz="2200" dirty="0" smtClean="0">
                <a:solidFill>
                  <a:schemeClr val="tx1"/>
                </a:solidFill>
              </a:rPr>
              <a:t>Worst one: 4% resolution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095665" cy="960514"/>
          </a:xfrm>
        </p:spPr>
        <p:txBody>
          <a:bodyPr lIns="0" tIns="274320" rIns="0"/>
          <a:lstStyle/>
          <a:p>
            <a:pPr algn="ctr">
              <a:lnSpc>
                <a:spcPct val="90000"/>
              </a:lnSpc>
            </a:pP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</a:rPr>
              <a:t>   Electron Scale and Resolution</a:t>
            </a:r>
            <a: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  <a:t/>
            </a:r>
            <a:br>
              <a:rPr lang="en-US" sz="4000" dirty="0" smtClean="0">
                <a:solidFill>
                  <a:srgbClr val="FFEB11"/>
                </a:solidFill>
                <a:latin typeface="Arial" pitchFamily="34" charset="0"/>
                <a:sym typeface="Symbol"/>
              </a:rPr>
            </a:br>
            <a:endParaRPr lang="en-US" sz="32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839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0" y="918690"/>
            <a:ext cx="9906000" cy="5921021"/>
          </a:xfrm>
          <a:prstGeom prst="rect">
            <a:avLst/>
          </a:prstGeom>
          <a:solidFill>
            <a:schemeClr val="tx1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dirty="0" smtClean="0">
              <a:solidFill>
                <a:srgbClr val="FFFFFF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51"/>
          <a:stretch>
            <a:fillRect/>
          </a:stretch>
        </p:blipFill>
        <p:spPr bwMode="auto">
          <a:xfrm>
            <a:off x="5119577" y="1897911"/>
            <a:ext cx="4520212" cy="480191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098" name="Oval 2"/>
          <p:cNvSpPr>
            <a:spLocks noChangeArrowheads="1"/>
          </p:cNvSpPr>
          <p:nvPr/>
        </p:nvSpPr>
        <p:spPr bwMode="auto">
          <a:xfrm rot="1200000">
            <a:off x="1277640" y="2158797"/>
            <a:ext cx="1797120" cy="580380"/>
          </a:xfrm>
          <a:prstGeom prst="ellipse">
            <a:avLst/>
          </a:prstGeom>
          <a:solidFill>
            <a:srgbClr val="C0C0C0"/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1522"/>
            <a:ext cx="9906000" cy="969206"/>
          </a:xfrm>
          <a:solidFill>
            <a:srgbClr val="00002E"/>
          </a:solidFill>
          <a:ln/>
        </p:spPr>
        <p:txBody>
          <a:bodyPr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sz="4200" dirty="0" smtClean="0"/>
              <a:t>     Final State Radiation </a:t>
            </a:r>
            <a:r>
              <a:rPr lang="en-US" sz="4200" dirty="0"/>
              <a:t>R</a:t>
            </a:r>
            <a:r>
              <a:rPr lang="en-US" sz="4200" dirty="0" smtClean="0"/>
              <a:t>ecovery  </a:t>
            </a:r>
            <a:endParaRPr lang="en-US" sz="4200" dirty="0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H="1" flipV="1">
            <a:off x="483600" y="1983103"/>
            <a:ext cx="901680" cy="287310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1391520" y="1905336"/>
            <a:ext cx="979680" cy="295086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1329120" y="4782757"/>
            <a:ext cx="113880" cy="105131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1399320" y="2016226"/>
            <a:ext cx="1708200" cy="2801095"/>
          </a:xfrm>
          <a:prstGeom prst="line">
            <a:avLst/>
          </a:prstGeom>
          <a:noFill/>
          <a:ln w="36720">
            <a:solidFill>
              <a:srgbClr val="8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88504" y="1736825"/>
            <a:ext cx="636480" cy="41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61621" rIns="81639" bIns="40820"/>
          <a:lstStyle/>
          <a:p>
            <a:r>
              <a:rPr lang="en-US" dirty="0" err="1">
                <a:solidFill>
                  <a:srgbClr val="000000"/>
                </a:solidFill>
              </a:rPr>
              <a:t>μ,e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372304" y="1700808"/>
            <a:ext cx="636480" cy="41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61621" rIns="81639" bIns="40820"/>
          <a:lstStyle/>
          <a:p>
            <a:r>
              <a:rPr lang="en-US" dirty="0" err="1">
                <a:solidFill>
                  <a:srgbClr val="000000"/>
                </a:solidFill>
              </a:rPr>
              <a:t>μ,e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057600" y="1719550"/>
            <a:ext cx="365040" cy="491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66421" rIns="81639" bIns="40820"/>
          <a:lstStyle/>
          <a:p>
            <a:r>
              <a:rPr lang="en-US" sz="2900" b="1">
                <a:solidFill>
                  <a:srgbClr val="800000"/>
                </a:solidFill>
                <a:latin typeface="Times New Roman" charset="0"/>
              </a:rPr>
              <a:t>γ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body" idx="4294967295"/>
          </p:nvPr>
        </p:nvSpPr>
        <p:spPr>
          <a:xfrm>
            <a:off x="232472" y="978440"/>
            <a:ext cx="4736160" cy="613504"/>
          </a:xfrm>
          <a:prstGeom prst="rect">
            <a:avLst/>
          </a:prstGeom>
          <a:ln/>
        </p:spPr>
        <p:txBody>
          <a:bodyPr lIns="82945" tIns="20802" rIns="82945" bIns="41473">
            <a:noAutofit/>
          </a:bodyPr>
          <a:lstStyle/>
          <a:p>
            <a:pPr marL="391686" indent="-293764"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sz="2000" b="1" dirty="0">
                <a:solidFill>
                  <a:srgbClr val="000066"/>
                </a:solidFill>
              </a:rPr>
              <a:t>Applied on each Z for photons near the leptons 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4736976" y="980727"/>
            <a:ext cx="5169024" cy="3051341"/>
          </a:xfrm>
          <a:prstGeom prst="rect">
            <a:avLst/>
          </a:prstGeom>
          <a:ln/>
        </p:spPr>
        <p:txBody>
          <a:bodyPr lIns="82945" tIns="22401" rIns="82945" bIns="41473">
            <a:normAutofit/>
          </a:bodyPr>
          <a:lstStyle/>
          <a:p>
            <a:pPr marL="261938" indent="0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sz="2800" dirty="0" smtClean="0">
                <a:solidFill>
                  <a:srgbClr val="000066"/>
                </a:solidFill>
              </a:rPr>
              <a:t>Expected </a:t>
            </a:r>
            <a:r>
              <a:rPr lang="en-US" sz="2800" dirty="0">
                <a:solidFill>
                  <a:srgbClr val="000066"/>
                </a:solidFill>
              </a:rPr>
              <a:t>Performance for </a:t>
            </a:r>
            <a:r>
              <a:rPr lang="en-US" sz="2800" dirty="0" smtClean="0">
                <a:solidFill>
                  <a:srgbClr val="000066"/>
                </a:solidFill>
              </a:rPr>
              <a:t>    M</a:t>
            </a:r>
            <a:r>
              <a:rPr lang="en-US" sz="2800" baseline="-33000" dirty="0" smtClean="0">
                <a:solidFill>
                  <a:srgbClr val="000066"/>
                </a:solidFill>
              </a:rPr>
              <a:t>H</a:t>
            </a:r>
            <a:r>
              <a:rPr lang="en-US" sz="2800" dirty="0">
                <a:solidFill>
                  <a:srgbClr val="000066"/>
                </a:solidFill>
              </a:rPr>
              <a:t>=126 </a:t>
            </a:r>
            <a:r>
              <a:rPr lang="en-US" sz="2800" dirty="0" err="1">
                <a:solidFill>
                  <a:srgbClr val="000066"/>
                </a:solidFill>
              </a:rPr>
              <a:t>GeV</a:t>
            </a:r>
            <a:r>
              <a:rPr lang="en-US" sz="2800" dirty="0">
                <a:solidFill>
                  <a:srgbClr val="000066"/>
                </a:solidFill>
              </a:rPr>
              <a:t> </a:t>
            </a:r>
            <a:endParaRPr lang="en-US" sz="2800" dirty="0" smtClean="0">
              <a:solidFill>
                <a:srgbClr val="000066"/>
              </a:solidFill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7342" y="5089186"/>
            <a:ext cx="4760690" cy="176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25602" rIns="0" bIns="0"/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 marL="8636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>
              <a:lnSpc>
                <a:spcPct val="90000"/>
              </a:lnSpc>
              <a:spcAft>
                <a:spcPts val="0"/>
              </a:spcAft>
              <a:buSzPct val="45000"/>
              <a:buFont typeface="Wingdings" charset="0"/>
              <a:buChar char=""/>
            </a:pPr>
            <a:r>
              <a:rPr lang="en-US" sz="2000" b="1" dirty="0">
                <a:latin typeface="Arial"/>
              </a:rPr>
              <a:t>Associates  photon with Z if:</a:t>
            </a:r>
          </a:p>
          <a:p>
            <a:pPr lvl="1">
              <a:lnSpc>
                <a:spcPct val="90000"/>
              </a:lnSpc>
              <a:spcAft>
                <a:spcPts val="0"/>
              </a:spcAft>
              <a:buSzPct val="45000"/>
              <a:buFont typeface="Wingdings" charset="0"/>
              <a:buChar char=""/>
            </a:pPr>
            <a:r>
              <a:rPr lang="en-US" b="1" dirty="0" smtClean="0">
                <a:solidFill>
                  <a:srgbClr val="000080"/>
                </a:solidFill>
                <a:latin typeface="Arial"/>
              </a:rPr>
              <a:t>M(</a:t>
            </a:r>
            <a:r>
              <a:rPr lang="en-US" b="1" i="1" dirty="0" err="1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US" b="1" i="1" dirty="0" err="1" smtClean="0">
                <a:solidFill>
                  <a:srgbClr val="000090"/>
                </a:solidFill>
                <a:latin typeface="Arial"/>
                <a:cs typeface="Helvetica"/>
              </a:rPr>
              <a:t>+</a:t>
            </a:r>
            <a:r>
              <a:rPr lang="en-US" sz="2800" b="1" i="1" dirty="0" err="1" smtClean="0">
                <a:solidFill>
                  <a:srgbClr val="000090"/>
                </a:solidFill>
                <a:latin typeface="Symbol" pitchFamily="18" charset="2"/>
                <a:cs typeface="Helvetica"/>
              </a:rPr>
              <a:t>g</a:t>
            </a:r>
            <a:r>
              <a:rPr lang="en-US" b="1" dirty="0" smtClean="0">
                <a:solidFill>
                  <a:srgbClr val="000080"/>
                </a:solidFill>
                <a:latin typeface="Arial"/>
              </a:rPr>
              <a:t>)&lt; </a:t>
            </a:r>
            <a:r>
              <a:rPr lang="en-US" b="1" dirty="0">
                <a:solidFill>
                  <a:srgbClr val="000080"/>
                </a:solidFill>
                <a:latin typeface="Arial"/>
              </a:rPr>
              <a:t>100 GeV</a:t>
            </a:r>
          </a:p>
          <a:p>
            <a:pPr lvl="1">
              <a:lnSpc>
                <a:spcPct val="90000"/>
              </a:lnSpc>
              <a:spcAft>
                <a:spcPts val="0"/>
              </a:spcAft>
              <a:buSzPct val="45000"/>
              <a:buFont typeface="Wingdings" charset="0"/>
              <a:buChar char=""/>
            </a:pPr>
            <a:r>
              <a:rPr lang="en-US" b="1" dirty="0">
                <a:solidFill>
                  <a:srgbClr val="000080"/>
                </a:solidFill>
                <a:latin typeface="Arial"/>
              </a:rPr>
              <a:t>|</a:t>
            </a:r>
            <a:r>
              <a:rPr lang="en-US" b="1" dirty="0" smtClean="0">
                <a:solidFill>
                  <a:srgbClr val="000080"/>
                </a:solidFill>
                <a:latin typeface="Arial"/>
              </a:rPr>
              <a:t>M(</a:t>
            </a:r>
            <a:r>
              <a:rPr lang="en-US" b="1" i="1" dirty="0" err="1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US" b="1" i="1" dirty="0" err="1" smtClean="0">
                <a:solidFill>
                  <a:srgbClr val="000090"/>
                </a:solidFill>
                <a:latin typeface="Arial"/>
                <a:cs typeface="Helvetica"/>
              </a:rPr>
              <a:t>+</a:t>
            </a:r>
            <a:r>
              <a:rPr lang="en-US" sz="2800" b="1" dirty="0" err="1" smtClean="0">
                <a:solidFill>
                  <a:srgbClr val="000090"/>
                </a:solidFill>
                <a:latin typeface="Symbol" pitchFamily="18" charset="2"/>
              </a:rPr>
              <a:t>g</a:t>
            </a:r>
            <a:r>
              <a:rPr lang="en-US" b="1" dirty="0" smtClean="0">
                <a:solidFill>
                  <a:srgbClr val="000080"/>
                </a:solidFill>
                <a:latin typeface="Arial"/>
              </a:rPr>
              <a:t>)-</a:t>
            </a:r>
            <a:r>
              <a:rPr lang="en-US" b="1" dirty="0">
                <a:solidFill>
                  <a:srgbClr val="000080"/>
                </a:solidFill>
                <a:latin typeface="Arial"/>
              </a:rPr>
              <a:t>Μ</a:t>
            </a:r>
            <a:r>
              <a:rPr lang="en-US" b="1" baseline="-33000" dirty="0">
                <a:solidFill>
                  <a:srgbClr val="000080"/>
                </a:solidFill>
                <a:latin typeface="Arial"/>
              </a:rPr>
              <a:t>Z</a:t>
            </a:r>
            <a:r>
              <a:rPr lang="en-US" b="1" dirty="0">
                <a:solidFill>
                  <a:srgbClr val="000080"/>
                </a:solidFill>
                <a:latin typeface="Arial"/>
              </a:rPr>
              <a:t>|&lt;|M</a:t>
            </a:r>
            <a:r>
              <a:rPr lang="en-US" b="1" dirty="0" smtClean="0">
                <a:solidFill>
                  <a:srgbClr val="000080"/>
                </a:solidFill>
                <a:latin typeface="Arial"/>
              </a:rPr>
              <a:t>(</a:t>
            </a:r>
            <a:r>
              <a:rPr lang="en-US" b="1" i="1" dirty="0" err="1">
                <a:solidFill>
                  <a:srgbClr val="000090"/>
                </a:solidFill>
                <a:latin typeface="Times New Roman" pitchFamily="18" charset="0"/>
                <a:ea typeface="ＭＳ Ｐゴシック" pitchFamily="84" charset="-128"/>
                <a:cs typeface="Times New Roman" pitchFamily="18" charset="0"/>
              </a:rPr>
              <a:t>ll</a:t>
            </a:r>
            <a:r>
              <a:rPr lang="en-US" b="1" dirty="0" smtClean="0">
                <a:solidFill>
                  <a:srgbClr val="000080"/>
                </a:solidFill>
                <a:latin typeface="Arial"/>
              </a:rPr>
              <a:t>)</a:t>
            </a:r>
            <a:r>
              <a:rPr lang="en-US" b="1" dirty="0">
                <a:solidFill>
                  <a:srgbClr val="000080"/>
                </a:solidFill>
                <a:latin typeface="Arial"/>
              </a:rPr>
              <a:t>-M</a:t>
            </a:r>
            <a:r>
              <a:rPr lang="en-US" b="1" baseline="-33000" dirty="0">
                <a:solidFill>
                  <a:srgbClr val="000080"/>
                </a:solidFill>
                <a:latin typeface="Arial"/>
              </a:rPr>
              <a:t>Z</a:t>
            </a:r>
            <a:r>
              <a:rPr lang="en-US" b="1" dirty="0">
                <a:solidFill>
                  <a:srgbClr val="000080"/>
                </a:solidFill>
                <a:latin typeface="Arial"/>
              </a:rPr>
              <a:t>|</a:t>
            </a:r>
          </a:p>
          <a:p>
            <a:pPr>
              <a:spcAft>
                <a:spcPts val="0"/>
              </a:spcAft>
              <a:buSzPct val="45000"/>
              <a:buFont typeface="Wingdings" charset="0"/>
              <a:buChar char=""/>
            </a:pPr>
            <a:r>
              <a:rPr lang="en-US" sz="2000" b="1" dirty="0">
                <a:latin typeface="Arial"/>
              </a:rPr>
              <a:t>Removes associated photons from lepton isolation calculation   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859560" y="4607059"/>
            <a:ext cx="360360" cy="39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60021" rIns="81639" bIns="40820"/>
          <a:lstStyle/>
          <a:p>
            <a:r>
              <a:rPr lang="en-US" sz="2200">
                <a:solidFill>
                  <a:srgbClr val="000000"/>
                </a:solidFill>
              </a:rPr>
              <a:t>Z</a:t>
            </a:r>
          </a:p>
        </p:txBody>
      </p:sp>
      <p:cxnSp>
        <p:nvCxnSpPr>
          <p:cNvPr id="4111" name="AutoShape 15"/>
          <p:cNvCxnSpPr>
            <a:cxnSpLocks noChangeShapeType="1"/>
            <a:stCxn id="4098" idx="2"/>
            <a:endCxn id="4102" idx="4"/>
          </p:cNvCxnSpPr>
          <p:nvPr/>
        </p:nvCxnSpPr>
        <p:spPr bwMode="auto">
          <a:xfrm>
            <a:off x="1330680" y="2165997"/>
            <a:ext cx="54600" cy="2721886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112" name="AutoShape 16"/>
          <p:cNvCxnSpPr>
            <a:cxnSpLocks noChangeShapeType="1"/>
            <a:stCxn id="4098" idx="6"/>
          </p:cNvCxnSpPr>
          <p:nvPr/>
        </p:nvCxnSpPr>
        <p:spPr bwMode="auto">
          <a:xfrm flipH="1">
            <a:off x="1385281" y="2733417"/>
            <a:ext cx="1633320" cy="2154466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3177562" y="2034928"/>
            <a:ext cx="1814280" cy="76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58421" rIns="81639" bIns="4082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2000" b="1" dirty="0">
                <a:solidFill>
                  <a:srgbClr val="0000CC"/>
                </a:solidFill>
              </a:rPr>
              <a:t>ΔR</a:t>
            </a:r>
            <a:r>
              <a:rPr lang="en-US" sz="2000" b="1" dirty="0" smtClean="0">
                <a:solidFill>
                  <a:srgbClr val="0000CC"/>
                </a:solidFill>
              </a:rPr>
              <a:t>(</a:t>
            </a:r>
            <a:r>
              <a:rPr lang="en-US" sz="2000" b="1" i="1" dirty="0" smtClean="0">
                <a:solidFill>
                  <a:srgbClr val="0000CC"/>
                </a:solidFill>
                <a:latin typeface="Brush Script MT Italic"/>
                <a:cs typeface="Brush Script MT Italic"/>
              </a:rPr>
              <a:t>l</a:t>
            </a:r>
            <a:r>
              <a:rPr lang="en-US" sz="2000" b="1" i="1" dirty="0" smtClean="0">
                <a:solidFill>
                  <a:srgbClr val="0000CC"/>
                </a:solidFill>
                <a:latin typeface="Helvetica"/>
                <a:cs typeface="Helvetica"/>
              </a:rPr>
              <a:t>,</a:t>
            </a:r>
            <a:r>
              <a:rPr lang="en-US" sz="2000" b="1" dirty="0">
                <a:solidFill>
                  <a:srgbClr val="0000CC"/>
                </a:solidFill>
                <a:latin typeface="Times New Roman" charset="0"/>
              </a:rPr>
              <a:t> </a:t>
            </a:r>
            <a:r>
              <a:rPr lang="en-US" sz="2000" b="1" dirty="0" smtClean="0">
                <a:solidFill>
                  <a:srgbClr val="0000CC"/>
                </a:solidFill>
                <a:latin typeface="Times New Roman" charset="0"/>
              </a:rPr>
              <a:t>γ</a:t>
            </a:r>
            <a:r>
              <a:rPr lang="en-US" sz="2000" b="1" dirty="0" smtClean="0">
                <a:solidFill>
                  <a:srgbClr val="0000CC"/>
                </a:solidFill>
              </a:rPr>
              <a:t>)</a:t>
            </a:r>
            <a:r>
              <a:rPr lang="en-US" sz="2000" b="1" baseline="-33000" dirty="0" smtClean="0">
                <a:solidFill>
                  <a:srgbClr val="0000CC"/>
                </a:solidFill>
              </a:rPr>
              <a:t>min</a:t>
            </a:r>
            <a:r>
              <a:rPr lang="en-US" sz="2000" b="1" dirty="0" smtClean="0">
                <a:solidFill>
                  <a:srgbClr val="0000CC"/>
                </a:solidFill>
              </a:rPr>
              <a:t>&lt;0.5</a:t>
            </a:r>
          </a:p>
          <a:p>
            <a:r>
              <a:rPr lang="en-US" sz="2000" b="1" dirty="0" smtClean="0">
                <a:solidFill>
                  <a:srgbClr val="0000CC"/>
                </a:solidFill>
                <a:latin typeface="Arial"/>
              </a:rPr>
              <a:t>&amp; E</a:t>
            </a:r>
            <a:r>
              <a:rPr lang="en-US" sz="2000" b="1" baseline="-33000" dirty="0" smtClean="0">
                <a:solidFill>
                  <a:srgbClr val="0000CC"/>
                </a:solidFill>
                <a:latin typeface="Arial"/>
              </a:rPr>
              <a:t>T</a:t>
            </a:r>
            <a:r>
              <a:rPr lang="en-US" sz="2000" b="1" dirty="0" smtClean="0">
                <a:solidFill>
                  <a:srgbClr val="0000CC"/>
                </a:solidFill>
                <a:latin typeface="Arial"/>
              </a:rPr>
              <a:t>&gt; 4 </a:t>
            </a:r>
            <a:r>
              <a:rPr lang="en-US" sz="2000" b="1" dirty="0" err="1" smtClean="0">
                <a:solidFill>
                  <a:srgbClr val="0000CC"/>
                </a:solidFill>
                <a:latin typeface="Arial"/>
              </a:rPr>
              <a:t>GeV</a:t>
            </a:r>
            <a:endParaRPr lang="en-US" sz="2000" b="1" dirty="0" smtClean="0">
              <a:solidFill>
                <a:srgbClr val="0000CC"/>
              </a:solidFill>
              <a:latin typeface="Arial"/>
            </a:endParaRPr>
          </a:p>
          <a:p>
            <a:endParaRPr lang="en-US" sz="2000" dirty="0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2490576" y="3512538"/>
            <a:ext cx="2246400" cy="1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58421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2000" b="1" dirty="0">
                <a:solidFill>
                  <a:srgbClr val="800000"/>
                </a:solidFill>
                <a:latin typeface="Arial"/>
              </a:rPr>
              <a:t>Particle Flow ID</a:t>
            </a:r>
          </a:p>
          <a:p>
            <a:r>
              <a:rPr lang="en-US" sz="2000" b="1" dirty="0" smtClean="0">
                <a:solidFill>
                  <a:srgbClr val="800000"/>
                </a:solidFill>
                <a:latin typeface="Arial"/>
              </a:rPr>
              <a:t>|</a:t>
            </a:r>
            <a:r>
              <a:rPr lang="en-US" sz="2000" b="1" dirty="0">
                <a:solidFill>
                  <a:srgbClr val="800000"/>
                </a:solidFill>
                <a:latin typeface="Arial"/>
              </a:rPr>
              <a:t>η|&lt;2.4</a:t>
            </a:r>
          </a:p>
          <a:p>
            <a:r>
              <a:rPr lang="en-US" sz="2000" b="1" dirty="0">
                <a:solidFill>
                  <a:srgbClr val="800000"/>
                </a:solidFill>
                <a:latin typeface="Arial"/>
              </a:rPr>
              <a:t>Isolation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537191" y="6505603"/>
            <a:ext cx="384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2AC53DF-4216-466D-99A7-94400E6C2A25}" type="slidenum">
              <a:rPr lang="en-US" sz="1400">
                <a:solidFill>
                  <a:srgbClr val="FFFF99"/>
                </a:solidFill>
              </a:rPr>
              <a:pPr/>
              <a:t>86</a:t>
            </a:fld>
            <a:endParaRPr lang="en-US" sz="1400" dirty="0">
              <a:solidFill>
                <a:srgbClr val="FFFF99"/>
              </a:solidFill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2821002" y="2722167"/>
            <a:ext cx="1949405" cy="76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58421" rIns="81639" bIns="4082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2000" b="1" dirty="0">
                <a:solidFill>
                  <a:srgbClr val="0000CC"/>
                </a:solidFill>
              </a:rPr>
              <a:t>ΔR</a:t>
            </a:r>
            <a:r>
              <a:rPr lang="en-US" sz="2000" b="1" dirty="0" smtClean="0">
                <a:solidFill>
                  <a:srgbClr val="0000CC"/>
                </a:solidFill>
              </a:rPr>
              <a:t>(</a:t>
            </a:r>
            <a:r>
              <a:rPr lang="en-US" sz="2000" b="1" i="1" dirty="0" smtClean="0">
                <a:solidFill>
                  <a:srgbClr val="0000CC"/>
                </a:solidFill>
                <a:latin typeface="Brush Script MT Italic"/>
                <a:cs typeface="Brush Script MT Italic"/>
              </a:rPr>
              <a:t>l</a:t>
            </a:r>
            <a:r>
              <a:rPr lang="en-US" sz="2000" b="1" i="1" dirty="0" smtClean="0">
                <a:solidFill>
                  <a:srgbClr val="0000CC"/>
                </a:solidFill>
                <a:latin typeface="Helvetica"/>
                <a:cs typeface="Helvetica"/>
              </a:rPr>
              <a:t>,</a:t>
            </a:r>
            <a:r>
              <a:rPr lang="en-US" sz="2000" b="1" dirty="0">
                <a:solidFill>
                  <a:srgbClr val="0000CC"/>
                </a:solidFill>
                <a:latin typeface="Times New Roman" charset="0"/>
              </a:rPr>
              <a:t> </a:t>
            </a:r>
            <a:r>
              <a:rPr lang="en-US" sz="2000" b="1" dirty="0" smtClean="0">
                <a:solidFill>
                  <a:srgbClr val="0000CC"/>
                </a:solidFill>
                <a:latin typeface="Times New Roman" charset="0"/>
              </a:rPr>
              <a:t>γ</a:t>
            </a:r>
            <a:r>
              <a:rPr lang="en-US" sz="2000" b="1" dirty="0" smtClean="0">
                <a:solidFill>
                  <a:srgbClr val="0000CC"/>
                </a:solidFill>
              </a:rPr>
              <a:t>)</a:t>
            </a:r>
            <a:r>
              <a:rPr lang="en-US" sz="2000" b="1" baseline="-33000" dirty="0" smtClean="0">
                <a:solidFill>
                  <a:srgbClr val="0000CC"/>
                </a:solidFill>
              </a:rPr>
              <a:t>min</a:t>
            </a:r>
            <a:r>
              <a:rPr lang="en-US" sz="2000" b="1" dirty="0" smtClean="0">
                <a:solidFill>
                  <a:srgbClr val="0000CC"/>
                </a:solidFill>
              </a:rPr>
              <a:t>&lt;0.07</a:t>
            </a:r>
            <a:br>
              <a:rPr lang="en-US" sz="2000" b="1" dirty="0" smtClean="0">
                <a:solidFill>
                  <a:srgbClr val="0000CC"/>
                </a:solidFill>
              </a:rPr>
            </a:br>
            <a:r>
              <a:rPr lang="en-US" sz="2000" b="1" dirty="0" smtClean="0">
                <a:solidFill>
                  <a:srgbClr val="0000CC"/>
                </a:solidFill>
              </a:rPr>
              <a:t>&amp; </a:t>
            </a:r>
            <a:r>
              <a:rPr lang="en-US" sz="2000" b="1" dirty="0" smtClean="0">
                <a:solidFill>
                  <a:srgbClr val="0000CC"/>
                </a:solidFill>
                <a:latin typeface="Arial"/>
              </a:rPr>
              <a:t>E</a:t>
            </a:r>
            <a:r>
              <a:rPr lang="en-US" sz="2000" b="1" baseline="-33000" dirty="0" smtClean="0">
                <a:solidFill>
                  <a:srgbClr val="0000CC"/>
                </a:solidFill>
                <a:latin typeface="Arial"/>
              </a:rPr>
              <a:t>T</a:t>
            </a:r>
            <a:r>
              <a:rPr lang="en-US" sz="2000" b="1" dirty="0" smtClean="0">
                <a:solidFill>
                  <a:srgbClr val="0000CC"/>
                </a:solidFill>
                <a:latin typeface="Arial"/>
              </a:rPr>
              <a:t>&gt; 2 </a:t>
            </a:r>
            <a:r>
              <a:rPr lang="en-US" sz="2000" b="1" dirty="0" err="1" smtClean="0">
                <a:solidFill>
                  <a:srgbClr val="0000CC"/>
                </a:solidFill>
                <a:latin typeface="Arial"/>
              </a:rPr>
              <a:t>GeV</a:t>
            </a:r>
            <a:endParaRPr lang="en-US" sz="2000" b="1" dirty="0" smtClean="0">
              <a:solidFill>
                <a:srgbClr val="0000CC"/>
              </a:solidFill>
              <a:latin typeface="Arial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7265799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462844" y="2573867"/>
            <a:ext cx="4244623" cy="3081866"/>
          </a:xfrm>
          <a:prstGeom prst="rect">
            <a:avLst/>
          </a:prstGeom>
          <a:solidFill>
            <a:schemeClr val="tx1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</a:pPr>
            <a:endParaRPr lang="en-US" sz="2000" b="1" smtClea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CH" dirty="0" smtClean="0">
                <a:latin typeface="+mn-lt"/>
              </a:rPr>
              <a:t>Pile-up Jet Tagging</a:t>
            </a:r>
            <a:endParaRPr lang="it-CH" dirty="0">
              <a:latin typeface="+mn-lt"/>
            </a:endParaRPr>
          </a:p>
        </p:txBody>
      </p:sp>
      <p:sp>
        <p:nvSpPr>
          <p:cNvPr id="32" name="Content Placeholder 31"/>
          <p:cNvSpPr>
            <a:spLocks noGrp="1"/>
          </p:cNvSpPr>
          <p:nvPr>
            <p:ph sz="half" idx="1"/>
          </p:nvPr>
        </p:nvSpPr>
        <p:spPr>
          <a:xfrm>
            <a:off x="423580" y="1365956"/>
            <a:ext cx="4678998" cy="514773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CH" sz="2600" dirty="0" smtClean="0">
                <a:solidFill>
                  <a:schemeClr val="tx1"/>
                </a:solidFill>
                <a:latin typeface="+mn-lt"/>
              </a:rPr>
              <a:t>Rejection of jets from PU, also outside the tracker coverage, relies on jet shape variables.</a:t>
            </a:r>
          </a:p>
          <a:p>
            <a:pPr marL="0" indent="0">
              <a:buNone/>
            </a:pPr>
            <a:endParaRPr lang="it-CH" dirty="0" smtClean="0"/>
          </a:p>
          <a:p>
            <a:pPr marL="0" indent="0">
              <a:buNone/>
            </a:pPr>
            <a:r>
              <a:rPr lang="it-CH" dirty="0" smtClean="0">
                <a:latin typeface="+mn-lt"/>
              </a:rPr>
              <a:t/>
            </a:r>
            <a:br>
              <a:rPr lang="it-CH" dirty="0" smtClean="0">
                <a:latin typeface="+mn-lt"/>
              </a:rPr>
            </a:br>
            <a:endParaRPr lang="it-CH" dirty="0" smtClean="0">
              <a:latin typeface="+mn-lt"/>
            </a:endParaRPr>
          </a:p>
          <a:p>
            <a:pPr marL="0" indent="0">
              <a:buNone/>
            </a:pPr>
            <a:endParaRPr lang="it-CH" dirty="0" smtClean="0">
              <a:latin typeface="+mn-lt"/>
            </a:endParaRPr>
          </a:p>
          <a:p>
            <a:pPr marL="0" indent="0">
              <a:buNone/>
            </a:pPr>
            <a:endParaRPr lang="it-CH" dirty="0" smtClean="0">
              <a:latin typeface="+mn-lt"/>
            </a:endParaRPr>
          </a:p>
          <a:p>
            <a:pPr marL="0" indent="0">
              <a:buNone/>
            </a:pPr>
            <a:endParaRPr lang="it-CH" dirty="0" smtClean="0">
              <a:latin typeface="+mn-lt"/>
            </a:endParaRPr>
          </a:p>
          <a:p>
            <a:pPr marL="0" indent="0">
              <a:buNone/>
            </a:pPr>
            <a:endParaRPr lang="it-CH" dirty="0" smtClean="0">
              <a:latin typeface="+mn-lt"/>
            </a:endParaRPr>
          </a:p>
          <a:p>
            <a:pPr marL="0" indent="0">
              <a:buNone/>
            </a:pPr>
            <a:r>
              <a:rPr lang="it-CH" dirty="0" smtClean="0">
                <a:solidFill>
                  <a:srgbClr val="FFE311"/>
                </a:solidFill>
                <a:latin typeface="+mn-lt"/>
              </a:rPr>
              <a:t>Important in VBF searches.</a:t>
            </a:r>
            <a:endParaRPr lang="it-CH" dirty="0">
              <a:solidFill>
                <a:srgbClr val="FFE311"/>
              </a:solidFill>
              <a:latin typeface="+mn-lt"/>
            </a:endParaRPr>
          </a:p>
        </p:txBody>
      </p:sp>
      <p:grpSp>
        <p:nvGrpSpPr>
          <p:cNvPr id="3" name="Group 30"/>
          <p:cNvGrpSpPr/>
          <p:nvPr/>
        </p:nvGrpSpPr>
        <p:grpSpPr>
          <a:xfrm>
            <a:off x="1164546" y="2799643"/>
            <a:ext cx="3384875" cy="2607945"/>
            <a:chOff x="1215471" y="3637411"/>
            <a:chExt cx="2589443" cy="2205200"/>
          </a:xfrm>
        </p:grpSpPr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2649337" y="5420984"/>
              <a:ext cx="1155577" cy="4216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5527" tIns="69585" rIns="85527" bIns="42764">
              <a:prstTxWarp prst="textNoShape">
                <a:avLst/>
              </a:prstTxWarp>
            </a:bodyPr>
            <a:lstStyle/>
            <a:p>
              <a:pPr>
                <a:tabLst>
                  <a:tab pos="687922" algn="l"/>
                  <a:tab pos="1375844" algn="l"/>
                  <a:tab pos="2063767" algn="l"/>
                  <a:tab pos="2751689" algn="l"/>
                  <a:tab pos="3439611" algn="l"/>
                  <a:tab pos="4127533" algn="l"/>
                </a:tabLst>
              </a:pPr>
              <a:r>
                <a:rPr lang="en-US" dirty="0" smtClean="0">
                  <a:solidFill>
                    <a:srgbClr val="FF0000"/>
                  </a:solidFill>
                  <a:ea typeface="MS Gothic" charset="0"/>
                  <a:cs typeface="MS Gothic" charset="0"/>
                </a:rPr>
                <a:t>Pileup </a:t>
              </a:r>
              <a:r>
                <a:rPr lang="en-US" dirty="0">
                  <a:solidFill>
                    <a:srgbClr val="FF0000"/>
                  </a:solidFill>
                  <a:ea typeface="MS Gothic" charset="0"/>
                  <a:cs typeface="MS Gothic" charset="0"/>
                </a:rPr>
                <a:t>jet</a:t>
              </a:r>
            </a:p>
          </p:txBody>
        </p:sp>
        <p:sp>
          <p:nvSpPr>
            <p:cNvPr id="7" name="AutoShape 3"/>
            <p:cNvSpPr>
              <a:spLocks noChangeArrowheads="1"/>
            </p:cNvSpPr>
            <p:nvPr/>
          </p:nvSpPr>
          <p:spPr bwMode="auto">
            <a:xfrm flipV="1">
              <a:off x="2997684" y="4383984"/>
              <a:ext cx="602547" cy="954198"/>
            </a:xfrm>
            <a:prstGeom prst="triangle">
              <a:avLst>
                <a:gd name="adj" fmla="val 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 flipH="1" flipV="1">
              <a:off x="2649337" y="4407650"/>
              <a:ext cx="602547" cy="922960"/>
            </a:xfrm>
            <a:prstGeom prst="triangle">
              <a:avLst>
                <a:gd name="adj" fmla="val 45255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 flipH="1" flipV="1">
              <a:off x="1221748" y="4031209"/>
              <a:ext cx="1054457" cy="1363141"/>
            </a:xfrm>
            <a:prstGeom prst="triangle">
              <a:avLst>
                <a:gd name="adj" fmla="val 30431"/>
              </a:avLst>
            </a:prstGeom>
            <a:solidFill>
              <a:srgbClr val="2323D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215471" y="3874069"/>
              <a:ext cx="1054457" cy="27262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V="1">
              <a:off x="1802327" y="4418379"/>
              <a:ext cx="150637" cy="410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V="1">
              <a:off x="1755253" y="4225267"/>
              <a:ext cx="150637" cy="410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V="1">
              <a:off x="1850447" y="4589718"/>
              <a:ext cx="150637" cy="410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H="1" flipV="1">
              <a:off x="1468625" y="4016063"/>
              <a:ext cx="264660" cy="469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 flipV="1">
              <a:off x="1515698" y="4317090"/>
              <a:ext cx="264660" cy="469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288375" y="5491284"/>
              <a:ext cx="1328532" cy="3246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5527" tIns="69585" rIns="85527" bIns="42764">
              <a:prstTxWarp prst="textNoShape">
                <a:avLst/>
              </a:prstTxWarp>
            </a:bodyPr>
            <a:lstStyle/>
            <a:p>
              <a:pPr>
                <a:tabLst>
                  <a:tab pos="687922" algn="l"/>
                  <a:tab pos="1375844" algn="l"/>
                  <a:tab pos="2063767" algn="l"/>
                  <a:tab pos="2751689" algn="l"/>
                  <a:tab pos="3439611" algn="l"/>
                  <a:tab pos="4127533" algn="l"/>
                </a:tabLst>
              </a:pPr>
              <a:r>
                <a:rPr lang="en-US" dirty="0">
                  <a:solidFill>
                    <a:srgbClr val="0000FF"/>
                  </a:solidFill>
                  <a:ea typeface="MS Gothic" charset="0"/>
                  <a:cs typeface="MS Gothic" charset="0"/>
                </a:rPr>
                <a:t>Typical jet</a:t>
              </a:r>
            </a:p>
          </p:txBody>
        </p:sp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2616908" y="4228737"/>
              <a:ext cx="657990" cy="2726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H="1" flipV="1">
              <a:off x="2846002" y="4112304"/>
              <a:ext cx="152729" cy="1228720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2997684" y="4249563"/>
              <a:ext cx="602547" cy="2726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V="1">
              <a:off x="2997684" y="4112304"/>
              <a:ext cx="301273" cy="1228720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V="1">
              <a:off x="2974670" y="4622534"/>
              <a:ext cx="150637" cy="1382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 flipV="1">
              <a:off x="3188072" y="4622534"/>
              <a:ext cx="150637" cy="1382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 flipV="1">
              <a:off x="2798927" y="4435102"/>
              <a:ext cx="105655" cy="2394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 flipH="1" flipV="1">
              <a:off x="2846002" y="4714357"/>
              <a:ext cx="105655" cy="2394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 flipH="1" flipV="1">
              <a:off x="3012329" y="4756954"/>
              <a:ext cx="105655" cy="2394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 flipH="1" flipV="1">
              <a:off x="1636127" y="3637411"/>
              <a:ext cx="303366" cy="1637662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>
            <a:lum bright="-11000" contrast="23000"/>
          </a:blip>
          <a:stretch>
            <a:fillRect/>
          </a:stretch>
        </p:blipFill>
        <p:spPr>
          <a:xfrm>
            <a:off x="5057189" y="1288887"/>
            <a:ext cx="3853545" cy="3458343"/>
          </a:xfrm>
          <a:prstGeom prst="rect">
            <a:avLst/>
          </a:prstGeom>
          <a:ln w="25400">
            <a:solidFill>
              <a:srgbClr val="FFC000"/>
            </a:solidFill>
          </a:ln>
          <a:effectLst/>
        </p:spPr>
      </p:pic>
      <p:sp>
        <p:nvSpPr>
          <p:cNvPr id="34" name="TextBox 33"/>
          <p:cNvSpPr txBox="1"/>
          <p:nvPr/>
        </p:nvSpPr>
        <p:spPr>
          <a:xfrm>
            <a:off x="4910863" y="4746400"/>
            <a:ext cx="4743776" cy="1056571"/>
          </a:xfrm>
          <a:prstGeom prst="rect">
            <a:avLst/>
          </a:prstGeom>
          <a:solidFill>
            <a:srgbClr val="00002E"/>
          </a:solidFill>
          <a:ln w="2222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Aft>
                <a:spcPts val="600"/>
              </a:spcAft>
            </a:pPr>
            <a:r>
              <a:rPr lang="it-CH" sz="2000" b="1" dirty="0" smtClean="0">
                <a:solidFill>
                  <a:srgbClr val="FFE311"/>
                </a:solidFill>
              </a:rPr>
              <a:t>Validation on data: </a:t>
            </a:r>
            <a:r>
              <a:rPr lang="it-CH" sz="2000" b="1" dirty="0" smtClean="0">
                <a:solidFill>
                  <a:srgbClr val="FFFFFF"/>
                </a:solidFill>
              </a:rPr>
              <a:t> jet counting in </a:t>
            </a:r>
            <a:br>
              <a:rPr lang="it-CH" sz="2000" b="1" dirty="0" smtClean="0">
                <a:solidFill>
                  <a:srgbClr val="FFFFFF"/>
                </a:solidFill>
              </a:rPr>
            </a:br>
            <a:r>
              <a:rPr lang="it-CH" sz="2000" b="1" dirty="0" smtClean="0">
                <a:solidFill>
                  <a:srgbClr val="FFFFFF"/>
                </a:solidFill>
              </a:rPr>
              <a:t>Z </a:t>
            </a:r>
            <a:r>
              <a:rPr lang="en-US" sz="2000" b="1" dirty="0" smtClean="0">
                <a:solidFill>
                  <a:srgbClr val="FFFFFF"/>
                </a:solidFill>
              </a:rPr>
              <a:t>→ </a:t>
            </a:r>
            <a:r>
              <a:rPr lang="en-US" sz="2000" b="1" dirty="0" smtClean="0">
                <a:solidFill>
                  <a:srgbClr val="FFFFFF"/>
                </a:solidFill>
                <a:latin typeface="Symbol" pitchFamily="18" charset="2"/>
              </a:rPr>
              <a:t>mm</a:t>
            </a:r>
            <a:r>
              <a:rPr lang="it-CH" sz="2000" b="1" dirty="0" smtClean="0">
                <a:solidFill>
                  <a:srgbClr val="FFFFFF"/>
                </a:solidFill>
              </a:rPr>
              <a:t> events vs vertex multiplicity.</a:t>
            </a:r>
          </a:p>
          <a:p>
            <a:pPr>
              <a:lnSpc>
                <a:spcPct val="93000"/>
              </a:lnSpc>
              <a:spcAft>
                <a:spcPts val="600"/>
              </a:spcAft>
            </a:pPr>
            <a:r>
              <a:rPr lang="it-CH" sz="2200" b="1" dirty="0" smtClean="0">
                <a:solidFill>
                  <a:srgbClr val="FFE311"/>
                </a:solidFill>
              </a:rPr>
              <a:t>Stable to &lt;1% for jet p</a:t>
            </a:r>
            <a:r>
              <a:rPr lang="it-CH" sz="2200" b="1" baseline="-25000" dirty="0" smtClean="0">
                <a:solidFill>
                  <a:srgbClr val="FFE311"/>
                </a:solidFill>
              </a:rPr>
              <a:t>T</a:t>
            </a:r>
            <a:r>
              <a:rPr lang="it-CH" sz="2200" b="1" dirty="0" smtClean="0">
                <a:solidFill>
                  <a:srgbClr val="FFE311"/>
                </a:solidFill>
              </a:rPr>
              <a:t> &gt; 20 GeV</a:t>
            </a:r>
            <a:endParaRPr lang="it-CH" sz="2200" b="1" dirty="0">
              <a:solidFill>
                <a:srgbClr val="FFE31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13972" y="5749027"/>
            <a:ext cx="4776293" cy="1036822"/>
          </a:xfrm>
          <a:prstGeom prst="rect">
            <a:avLst/>
          </a:prstGeom>
          <a:solidFill>
            <a:srgbClr val="00002E"/>
          </a:solidFill>
          <a:ln w="2222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3000"/>
              </a:lnSpc>
              <a:spcAft>
                <a:spcPts val="600"/>
              </a:spcAft>
            </a:pPr>
            <a:r>
              <a:rPr lang="it-CH" sz="2200" b="1" dirty="0" smtClean="0">
                <a:solidFill>
                  <a:srgbClr val="FFE311"/>
                </a:solidFill>
              </a:rPr>
              <a:t>Result: jet thresholds and characteristics (well represented </a:t>
            </a:r>
            <a:br>
              <a:rPr lang="it-CH" sz="2200" b="1" dirty="0" smtClean="0">
                <a:solidFill>
                  <a:srgbClr val="FFE311"/>
                </a:solidFill>
              </a:rPr>
            </a:br>
            <a:r>
              <a:rPr lang="it-CH" sz="2200" b="1" dirty="0" smtClean="0">
                <a:solidFill>
                  <a:srgbClr val="FFE311"/>
                </a:solidFill>
              </a:rPr>
              <a:t>by MC) </a:t>
            </a:r>
            <a:r>
              <a:rPr lang="it-CH" sz="2200" b="1" dirty="0" smtClean="0">
                <a:solidFill>
                  <a:srgbClr val="FFFFFF"/>
                </a:solidFill>
              </a:rPr>
              <a:t>are Independent of Pileup</a:t>
            </a:r>
            <a:endParaRPr lang="it-CH" sz="2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894303" y="46300"/>
            <a:ext cx="8598040" cy="791900"/>
          </a:xfrm>
          <a:solidFill>
            <a:srgbClr val="000066"/>
          </a:solidFill>
          <a:ln w="25400">
            <a:solidFill>
              <a:srgbClr val="FFD01A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b="1" dirty="0" smtClean="0">
                <a:solidFill>
                  <a:schemeClr val="bg1"/>
                </a:solidFill>
                <a:latin typeface="+mn-lt"/>
              </a:rPr>
              <a:t>Precise</a:t>
            </a:r>
            <a:r>
              <a:rPr lang="en-US" sz="3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l-GR" sz="3000" b="1" dirty="0" smtClean="0">
                <a:solidFill>
                  <a:schemeClr val="bg1"/>
                </a:solidFill>
                <a:latin typeface="Times New Roman" pitchFamily="18" charset="0"/>
              </a:rPr>
              <a:t>π</a:t>
            </a:r>
            <a:r>
              <a:rPr lang="en-US" sz="3000" b="1" baseline="30000" dirty="0" smtClean="0">
                <a:solidFill>
                  <a:schemeClr val="bg1"/>
                </a:solidFill>
                <a:latin typeface="Times New Roman" pitchFamily="18" charset="0"/>
              </a:rPr>
              <a:t>0</a:t>
            </a:r>
            <a:r>
              <a:rPr lang="en-US" sz="3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, </a:t>
            </a:r>
            <a:r>
              <a:rPr lang="en-US" sz="3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 3" pitchFamily="18" charset="2"/>
              </a:rPr>
              <a:t> </a:t>
            </a:r>
            <a:r>
              <a:rPr lang="en-US" sz="3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 </a:t>
            </a:r>
            <a:r>
              <a:rPr lang="en-US" sz="3000" b="1" dirty="0" smtClean="0">
                <a:solidFill>
                  <a:schemeClr val="bg1"/>
                </a:solidFill>
              </a:rPr>
              <a:t>Calibration </a:t>
            </a:r>
            <a:r>
              <a:rPr lang="en-US" sz="3200" b="1" dirty="0" smtClean="0">
                <a:solidFill>
                  <a:schemeClr val="bg1"/>
                </a:solidFill>
              </a:rPr>
              <a:t/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Stream: 1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st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rgbClr val="FFD01A"/>
                </a:solidFill>
              </a:rPr>
              <a:t>Time at a </a:t>
            </a:r>
            <a:r>
              <a:rPr lang="en-US" sz="2400" b="1" dirty="0" err="1" smtClean="0">
                <a:solidFill>
                  <a:srgbClr val="FFD01A"/>
                </a:solidFill>
              </a:rPr>
              <a:t>Hadron</a:t>
            </a:r>
            <a:r>
              <a:rPr lang="en-US" sz="2400" b="1" dirty="0" smtClean="0">
                <a:solidFill>
                  <a:srgbClr val="FFD01A"/>
                </a:solidFill>
              </a:rPr>
              <a:t> Collider</a:t>
            </a:r>
            <a:endParaRPr lang="en-US" sz="2800" b="1" dirty="0" smtClean="0">
              <a:solidFill>
                <a:srgbClr val="FFD01A"/>
              </a:solidFill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>
            <p:ph idx="1"/>
          </p:nvPr>
        </p:nvSpPr>
        <p:spPr>
          <a:xfrm>
            <a:off x="3" y="2590802"/>
            <a:ext cx="4094825" cy="3673475"/>
          </a:xfrm>
        </p:spPr>
        <p:txBody>
          <a:bodyPr lIns="0" rIns="0"/>
          <a:lstStyle/>
          <a:p>
            <a:pPr>
              <a:lnSpc>
                <a:spcPct val="95000"/>
              </a:lnSpc>
              <a:buSzPct val="115000"/>
            </a:pPr>
            <a:r>
              <a:rPr lang="en-US" dirty="0" smtClean="0"/>
              <a:t> </a:t>
            </a:r>
            <a:r>
              <a:rPr lang="en-US" sz="1900" dirty="0" smtClean="0"/>
              <a:t>Level 1 trigger rate: </a:t>
            </a:r>
            <a:br>
              <a:rPr lang="en-US" sz="1900" dirty="0" smtClean="0"/>
            </a:br>
            <a:r>
              <a:rPr lang="en-US" sz="1900" dirty="0" smtClean="0"/>
              <a:t>   several </a:t>
            </a:r>
            <a:r>
              <a:rPr lang="el-GR" sz="1900" dirty="0" smtClean="0">
                <a:latin typeface="Lucida Grande" charset="0"/>
              </a:rPr>
              <a:t>π</a:t>
            </a:r>
            <a:r>
              <a:rPr lang="en-US" sz="1900" baseline="30000" dirty="0" smtClean="0">
                <a:latin typeface="Comic Sans MS" pitchFamily="66" charset="0"/>
              </a:rPr>
              <a:t>0</a:t>
            </a:r>
            <a:r>
              <a:rPr lang="en-US" sz="1900" dirty="0" smtClean="0"/>
              <a:t>’s/event </a:t>
            </a:r>
          </a:p>
          <a:p>
            <a:pPr>
              <a:lnSpc>
                <a:spcPct val="95000"/>
              </a:lnSpc>
              <a:buSzPct val="115000"/>
            </a:pPr>
            <a:r>
              <a:rPr lang="en-US" sz="1900" dirty="0" smtClean="0">
                <a:cs typeface="Times New Roman" pitchFamily="18" charset="0"/>
              </a:rPr>
              <a:t>  Advantage: high </a:t>
            </a:r>
            <a:r>
              <a:rPr lang="el-GR" sz="1900" dirty="0" smtClean="0">
                <a:latin typeface="Lucida Grande" charset="0"/>
              </a:rPr>
              <a:t>π</a:t>
            </a:r>
            <a:r>
              <a:rPr lang="en-US" sz="1900" baseline="30000" dirty="0" smtClean="0">
                <a:latin typeface="Comic Sans MS" pitchFamily="66" charset="0"/>
              </a:rPr>
              <a:t>0</a:t>
            </a:r>
            <a:r>
              <a:rPr lang="en-US" sz="1900" dirty="0" smtClean="0">
                <a:cs typeface="Times New Roman" pitchFamily="18" charset="0"/>
              </a:rPr>
              <a:t> rate </a:t>
            </a:r>
            <a:br>
              <a:rPr lang="en-US" sz="1900" dirty="0" smtClean="0">
                <a:cs typeface="Times New Roman" pitchFamily="18" charset="0"/>
              </a:rPr>
            </a:br>
            <a:r>
              <a:rPr lang="en-US" sz="1900" dirty="0" smtClean="0">
                <a:cs typeface="Times New Roman" pitchFamily="18" charset="0"/>
              </a:rPr>
              <a:t>  (use L1 not HLT triggers)</a:t>
            </a:r>
          </a:p>
          <a:p>
            <a:pPr marL="742950" lvl="1">
              <a:lnSpc>
                <a:spcPct val="95000"/>
              </a:lnSpc>
              <a:buSzPct val="115000"/>
            </a:pPr>
            <a:r>
              <a:rPr lang="en-US" sz="1900" dirty="0" smtClean="0"/>
              <a:t>Use with laser crystal transparency monitor</a:t>
            </a:r>
          </a:p>
          <a:p>
            <a:pPr>
              <a:lnSpc>
                <a:spcPct val="95000"/>
              </a:lnSpc>
              <a:buSzPct val="115000"/>
            </a:pPr>
            <a:r>
              <a:rPr lang="en-US" sz="1900" dirty="0" smtClean="0">
                <a:solidFill>
                  <a:srgbClr val="800000"/>
                </a:solidFill>
              </a:rPr>
              <a:t> “Design” calibration </a:t>
            </a:r>
            <a:r>
              <a:rPr lang="en-US" sz="1900" dirty="0" smtClean="0">
                <a:solidFill>
                  <a:srgbClr val="800000"/>
                </a:solidFill>
                <a:sym typeface="Wingdings" pitchFamily="2" charset="2"/>
              </a:rPr>
              <a:t></a:t>
            </a:r>
            <a:r>
              <a:rPr lang="en-US" sz="1900" dirty="0" smtClean="0">
                <a:solidFill>
                  <a:srgbClr val="800000"/>
                </a:solidFill>
              </a:rPr>
              <a:t> 0.5%: </a:t>
            </a:r>
            <a:br>
              <a:rPr lang="en-US" sz="1900" dirty="0" smtClean="0">
                <a:solidFill>
                  <a:srgbClr val="800000"/>
                </a:solidFill>
              </a:rPr>
            </a:br>
            <a:r>
              <a:rPr lang="en-US" sz="1900" dirty="0" smtClean="0">
                <a:solidFill>
                  <a:srgbClr val="800000"/>
                </a:solidFill>
              </a:rPr>
              <a:t>   for optimized </a:t>
            </a:r>
            <a:r>
              <a:rPr lang="en-US" sz="1900" dirty="0" smtClean="0">
                <a:solidFill>
                  <a:srgbClr val="800000"/>
                </a:solidFill>
                <a:latin typeface="+mj-lt"/>
              </a:rPr>
              <a:t>H</a:t>
            </a:r>
            <a:r>
              <a:rPr lang="en-US" sz="1900" baseline="2000" dirty="0" smtClean="0">
                <a:solidFill>
                  <a:srgbClr val="800000"/>
                </a:solidFill>
                <a:latin typeface="Thames" pitchFamily="2" charset="0"/>
                <a:sym typeface="Wingdings" pitchFamily="2" charset="2"/>
              </a:rPr>
              <a:t></a:t>
            </a:r>
            <a:r>
              <a:rPr lang="el-GR" sz="19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γγ</a:t>
            </a:r>
            <a:r>
              <a:rPr lang="en-US" sz="19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 smtClean="0">
                <a:solidFill>
                  <a:srgbClr val="800000"/>
                </a:solidFill>
              </a:rPr>
              <a:t>detection</a:t>
            </a:r>
          </a:p>
          <a:p>
            <a:pPr>
              <a:lnSpc>
                <a:spcPct val="95000"/>
              </a:lnSpc>
              <a:buSzPct val="115000"/>
            </a:pPr>
            <a:r>
              <a:rPr lang="en-US" sz="1900" dirty="0" smtClean="0">
                <a:solidFill>
                  <a:srgbClr val="800000"/>
                </a:solidFill>
              </a:rPr>
              <a:t> June 2011 on: 5-10 kHz rate </a:t>
            </a:r>
            <a:r>
              <a:rPr lang="en-US" sz="1900" dirty="0" smtClean="0">
                <a:solidFill>
                  <a:srgbClr val="800000"/>
                </a:solidFill>
                <a:sym typeface="Wingdings 3" pitchFamily="18" charset="2"/>
              </a:rPr>
              <a:t> </a:t>
            </a:r>
            <a:br>
              <a:rPr lang="en-US" sz="1900" dirty="0" smtClean="0">
                <a:solidFill>
                  <a:srgbClr val="800000"/>
                </a:solidFill>
                <a:sym typeface="Wingdings 3" pitchFamily="18" charset="2"/>
              </a:rPr>
            </a:br>
            <a:r>
              <a:rPr lang="en-US" sz="1900" dirty="0" smtClean="0">
                <a:solidFill>
                  <a:srgbClr val="800000"/>
                </a:solidFill>
                <a:sym typeface="Wingdings 3" pitchFamily="18" charset="2"/>
              </a:rPr>
              <a:t>  Bi-weekly calibration in </a:t>
            </a:r>
            <a:br>
              <a:rPr lang="en-US" sz="1900" dirty="0" smtClean="0">
                <a:solidFill>
                  <a:srgbClr val="800000"/>
                </a:solidFill>
                <a:sym typeface="Wingdings 3" pitchFamily="18" charset="2"/>
              </a:rPr>
            </a:br>
            <a:r>
              <a:rPr lang="en-US" sz="1900" dirty="0" smtClean="0">
                <a:solidFill>
                  <a:srgbClr val="800000"/>
                </a:solidFill>
                <a:sym typeface="Wingdings 3" pitchFamily="18" charset="2"/>
              </a:rPr>
              <a:t>  central barrel to ~0.5%</a:t>
            </a:r>
            <a:endParaRPr lang="en-US" sz="1900" baseline="30000" dirty="0" smtClean="0">
              <a:sym typeface="Wingdings 3" pitchFamily="18" charset="2"/>
            </a:endParaRPr>
          </a:p>
          <a:p>
            <a:pPr>
              <a:lnSpc>
                <a:spcPct val="95000"/>
              </a:lnSpc>
              <a:buSzPct val="115000"/>
              <a:buNone/>
            </a:pPr>
            <a:endParaRPr lang="en-US" sz="1900" dirty="0" smtClean="0">
              <a:solidFill>
                <a:srgbClr val="800000"/>
              </a:solidFill>
              <a:sym typeface="Wingdings 3" pitchFamily="18" charset="2"/>
            </a:endParaRPr>
          </a:p>
        </p:txBody>
      </p:sp>
      <p:pic>
        <p:nvPicPr>
          <p:cNvPr id="1030" name="Picture 4" descr="cms3d"/>
          <p:cNvPicPr>
            <a:picLocks noChangeAspect="1" noChangeArrowheads="1"/>
          </p:cNvPicPr>
          <p:nvPr/>
        </p:nvPicPr>
        <p:blipFill>
          <a:blip r:embed="rId3" cstate="print"/>
          <a:srcRect t="1834"/>
          <a:stretch>
            <a:fillRect/>
          </a:stretch>
        </p:blipFill>
        <p:spPr bwMode="auto">
          <a:xfrm>
            <a:off x="127265" y="1219204"/>
            <a:ext cx="2311400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374760" y="1119773"/>
          <a:ext cx="1106301" cy="983348"/>
        </p:xfrm>
        <a:graphic>
          <a:graphicData uri="http://schemas.openxmlformats.org/presentationml/2006/ole">
            <p:oleObj spid="_x0000_s6491138" name="Clip" r:id="rId4" imgW="944033" imgH="1181100" progId="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123259" y="1165860"/>
          <a:ext cx="1757893" cy="914400"/>
        </p:xfrm>
        <a:graphic>
          <a:graphicData uri="http://schemas.openxmlformats.org/presentationml/2006/ole">
            <p:oleObj spid="_x0000_s6491139" name="Clip" r:id="rId5" imgW="6629400" imgH="3552092" progId="">
              <p:embed/>
            </p:oleObj>
          </a:graphicData>
        </a:graphic>
      </p:graphicFrame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2299787" y="1287467"/>
            <a:ext cx="1754055" cy="7699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819352565 h 21600"/>
              <a:gd name="T4" fmla="*/ 2147483647 w 21600"/>
              <a:gd name="T5" fmla="*/ 1638705130 h 21600"/>
              <a:gd name="T6" fmla="*/ 2147483647 w 21600"/>
              <a:gd name="T7" fmla="*/ 81935256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22225">
            <a:solidFill>
              <a:srgbClr val="01055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mtClean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6195060" y="1524000"/>
            <a:ext cx="1154430" cy="3810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59270332 h 21600"/>
              <a:gd name="T4" fmla="*/ 2147483647 w 21600"/>
              <a:gd name="T5" fmla="*/ 118540664 h 21600"/>
              <a:gd name="T6" fmla="*/ 2147483647 w 21600"/>
              <a:gd name="T7" fmla="*/ 5927033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22225">
            <a:solidFill>
              <a:srgbClr val="01055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mtClean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35652" y="833737"/>
            <a:ext cx="29100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rgbClr val="000000"/>
                </a:solidFill>
                <a:latin typeface="Arial" charset="0"/>
                <a:ea typeface="宋体" pitchFamily="2" charset="-122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  <a:ea typeface="宋体" pitchFamily="2" charset="-122"/>
              </a:rPr>
              <a:t>Data after L1 Trigger</a:t>
            </a:r>
            <a:r>
              <a:rPr lang="en-US" sz="1800" b="1" dirty="0" smtClean="0">
                <a:solidFill>
                  <a:srgbClr val="000000"/>
                </a:solidFill>
                <a:latin typeface="Arial" charset="0"/>
                <a:ea typeface="宋体" pitchFamily="2" charset="-122"/>
              </a:rPr>
              <a:t> 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4122422" y="861060"/>
            <a:ext cx="16786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000" b="1" dirty="0" smtClean="0">
                <a:solidFill>
                  <a:srgbClr val="000000"/>
                </a:solidFill>
                <a:latin typeface="Arial" charset="0"/>
                <a:ea typeface="宋体" pitchFamily="2" charset="-122"/>
              </a:rPr>
              <a:t>Online Farm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8298181" y="1104903"/>
            <a:ext cx="15392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b="1" u="sng" dirty="0" smtClean="0">
                <a:solidFill>
                  <a:srgbClr val="000066"/>
                </a:solidFill>
                <a:latin typeface="Symbol" pitchFamily="18" charset="2"/>
                <a:ea typeface="宋体" pitchFamily="2" charset="-122"/>
              </a:rPr>
              <a:t>p</a:t>
            </a:r>
            <a:r>
              <a:rPr lang="en-US" b="1" u="sng" baseline="30000" dirty="0" smtClean="0">
                <a:solidFill>
                  <a:srgbClr val="000066"/>
                </a:solidFill>
                <a:latin typeface="Arial" charset="0"/>
                <a:ea typeface="宋体" pitchFamily="2" charset="-122"/>
              </a:rPr>
              <a:t>0</a:t>
            </a:r>
            <a:r>
              <a:rPr lang="en-US" sz="2000" b="1" u="sng" baseline="30000" dirty="0" smtClean="0">
                <a:solidFill>
                  <a:srgbClr val="000066"/>
                </a:solidFill>
                <a:latin typeface="Arial" charset="0"/>
                <a:ea typeface="宋体" pitchFamily="2" charset="-122"/>
              </a:rPr>
              <a:t> </a:t>
            </a:r>
            <a:r>
              <a:rPr lang="en-US" sz="2000" b="1" u="sng" dirty="0" smtClean="0">
                <a:solidFill>
                  <a:srgbClr val="000066"/>
                </a:solidFill>
                <a:latin typeface="Arial" charset="0"/>
                <a:ea typeface="宋体" pitchFamily="2" charset="-122"/>
              </a:rPr>
              <a:t>Calibration</a:t>
            </a: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509605" y="1447800"/>
            <a:ext cx="115768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spcBef>
                <a:spcPct val="20000"/>
              </a:spcBef>
              <a:buClr>
                <a:srgbClr val="99CC00"/>
              </a:buClr>
              <a:buSzPct val="115000"/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~50 kHz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5962650" y="1123892"/>
            <a:ext cx="15905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spcBef>
                <a:spcPct val="20000"/>
              </a:spcBef>
              <a:buClr>
                <a:srgbClr val="99CC00"/>
              </a:buClr>
              <a:buSzPct val="115000"/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~1 - </a:t>
            </a: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10 kHz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328" y="80388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20187" y="0"/>
            <a:ext cx="785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etahist_nicer.gif"/>
          <p:cNvPicPr>
            <a:picLocks noChangeAspect="1"/>
          </p:cNvPicPr>
          <p:nvPr/>
        </p:nvPicPr>
        <p:blipFill>
          <a:blip r:embed="rId8" cstate="print">
            <a:lum bright="-12000" contrast="27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872" y="2670139"/>
            <a:ext cx="2175376" cy="1351908"/>
          </a:xfrm>
          <a:prstGeom prst="rect">
            <a:avLst/>
          </a:prstGeom>
          <a:ln w="28575" cmpd="sng">
            <a:solidFill>
              <a:srgbClr val="000090"/>
            </a:solidFill>
          </a:ln>
        </p:spPr>
      </p:pic>
      <p:pic>
        <p:nvPicPr>
          <p:cNvPr id="28" name="Picture 27" descr="pi0hist_nicer.gif"/>
          <p:cNvPicPr>
            <a:picLocks noChangeAspect="1"/>
          </p:cNvPicPr>
          <p:nvPr/>
        </p:nvPicPr>
        <p:blipFill>
          <a:blip r:embed="rId9" cstate="print">
            <a:lum bright="-12000" contrast="27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901" y="2677043"/>
            <a:ext cx="2202898" cy="1338865"/>
          </a:xfrm>
          <a:prstGeom prst="rect">
            <a:avLst/>
          </a:prstGeom>
          <a:ln w="28575" cmpd="sng">
            <a:solidFill>
              <a:srgbClr val="000090"/>
            </a:solidFill>
          </a:ln>
        </p:spPr>
      </p:pic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4479901" y="2087559"/>
            <a:ext cx="2214019" cy="590931"/>
          </a:xfrm>
          <a:prstGeom prst="rect">
            <a:avLst/>
          </a:prstGeom>
          <a:solidFill>
            <a:srgbClr val="000066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 b="1" kern="0" dirty="0" smtClean="0">
                <a:solidFill>
                  <a:srgbClr val="FFFFFF"/>
                </a:solidFill>
                <a:latin typeface="Times New Roman" pitchFamily="18" charset="0"/>
              </a:rPr>
              <a:t>π</a:t>
            </a:r>
            <a:r>
              <a:rPr lang="en-US" sz="2000" b="1" kern="0" baseline="30000" dirty="0" smtClean="0">
                <a:solidFill>
                  <a:srgbClr val="FFFFFF"/>
                </a:solidFill>
                <a:latin typeface="Times New Roman" pitchFamily="18" charset="0"/>
              </a:rPr>
              <a:t>0  </a:t>
            </a:r>
            <a:r>
              <a:rPr lang="en-US" sz="16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Mass History in EB Stable to 0.3%</a:t>
            </a:r>
            <a:endParaRPr lang="en-US" sz="1900" b="1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6837750" y="2087558"/>
            <a:ext cx="2227309" cy="595035"/>
          </a:xfrm>
          <a:prstGeom prst="rect">
            <a:avLst/>
          </a:prstGeom>
          <a:solidFill>
            <a:srgbClr val="000066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kern="0" dirty="0" smtClean="0">
                <a:solidFill>
                  <a:srgbClr val="FFFFFF"/>
                </a:solidFill>
                <a:latin typeface="Times New Roman" pitchFamily="18" charset="0"/>
              </a:rPr>
              <a:t>η</a:t>
            </a:r>
            <a:r>
              <a:rPr lang="en-US" sz="2000" b="1" kern="0" baseline="30000" dirty="0" smtClean="0">
                <a:solidFill>
                  <a:srgbClr val="FFFFFF"/>
                </a:solidFill>
                <a:latin typeface="Times New Roman" pitchFamily="18" charset="0"/>
              </a:rPr>
              <a:t>0</a:t>
            </a:r>
            <a:r>
              <a:rPr lang="en-US" sz="2000" b="1" kern="0" dirty="0" smtClean="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en-US" sz="2000" b="1" kern="0" baseline="30000" dirty="0" smtClean="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Mass History in EB Stable to 0.4%</a:t>
            </a:r>
            <a:endParaRPr lang="en-US" sz="1900" b="1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6491140" name="Picture 4"/>
          <p:cNvPicPr>
            <a:picLocks noChangeAspect="1" noChangeArrowheads="1"/>
          </p:cNvPicPr>
          <p:nvPr/>
        </p:nvPicPr>
        <p:blipFill>
          <a:blip r:embed="rId10" cstate="print">
            <a:lum bright="-13000" contrast="26000"/>
          </a:blip>
          <a:srcRect/>
          <a:stretch>
            <a:fillRect/>
          </a:stretch>
        </p:blipFill>
        <p:spPr bwMode="auto">
          <a:xfrm>
            <a:off x="4101730" y="4519379"/>
            <a:ext cx="2732544" cy="2292575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19" name="Text Box 30"/>
          <p:cNvSpPr txBox="1">
            <a:spLocks noChangeArrowheads="1"/>
          </p:cNvSpPr>
          <p:nvPr/>
        </p:nvSpPr>
        <p:spPr bwMode="auto">
          <a:xfrm>
            <a:off x="4072040" y="4022160"/>
            <a:ext cx="2743718" cy="480131"/>
          </a:xfrm>
          <a:prstGeom prst="rect">
            <a:avLst/>
          </a:prstGeom>
          <a:solidFill>
            <a:srgbClr val="000066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2012 EB Crystal Calibration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vs. </a:t>
            </a:r>
            <a:r>
              <a:rPr lang="en-US" sz="1400" b="1" dirty="0" smtClean="0">
                <a:solidFill>
                  <a:srgbClr val="FFFFFF"/>
                </a:solidFill>
                <a:latin typeface="Arial" charset="0"/>
                <a:cs typeface="Arial" charset="0"/>
                <a:sym typeface="Symbol"/>
              </a:rPr>
              <a:t>||: Precision </a:t>
            </a:r>
            <a:r>
              <a:rPr lang="en-US" sz="14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0.4 – 0.9%</a:t>
            </a:r>
            <a:endParaRPr lang="en-US" sz="1800" b="1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6491141" name="Picture 5"/>
          <p:cNvPicPr>
            <a:picLocks noChangeAspect="1" noChangeArrowheads="1"/>
          </p:cNvPicPr>
          <p:nvPr/>
        </p:nvPicPr>
        <p:blipFill>
          <a:blip r:embed="rId11" cstate="print">
            <a:lum bright="-13000" contrast="26000"/>
          </a:blip>
          <a:srcRect b="3279"/>
          <a:stretch>
            <a:fillRect/>
          </a:stretch>
        </p:blipFill>
        <p:spPr bwMode="auto">
          <a:xfrm>
            <a:off x="6834426" y="4512796"/>
            <a:ext cx="2776642" cy="2299157"/>
          </a:xfrm>
          <a:prstGeom prst="rect">
            <a:avLst/>
          </a:prstGeom>
          <a:noFill/>
          <a:ln w="22225">
            <a:solidFill>
              <a:srgbClr val="FFEF08"/>
            </a:solidFill>
            <a:miter lim="800000"/>
            <a:headEnd/>
            <a:tailEnd/>
          </a:ln>
        </p:spPr>
      </p:pic>
      <p:sp>
        <p:nvSpPr>
          <p:cNvPr id="20" name="Text Box 30"/>
          <p:cNvSpPr txBox="1">
            <a:spLocks noChangeArrowheads="1"/>
          </p:cNvSpPr>
          <p:nvPr/>
        </p:nvSpPr>
        <p:spPr bwMode="auto">
          <a:xfrm>
            <a:off x="6835163" y="4028739"/>
            <a:ext cx="2779735" cy="480131"/>
          </a:xfrm>
          <a:prstGeom prst="rect">
            <a:avLst/>
          </a:prstGeom>
          <a:solidFill>
            <a:srgbClr val="000066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2012 EE Crystal Calibration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4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vs. </a:t>
            </a:r>
            <a:r>
              <a:rPr lang="en-US" sz="1400" b="1" dirty="0" smtClean="0">
                <a:solidFill>
                  <a:srgbClr val="FFFFFF"/>
                </a:solidFill>
                <a:latin typeface="Arial" charset="0"/>
                <a:cs typeface="Arial" charset="0"/>
                <a:sym typeface="Symbol"/>
              </a:rPr>
              <a:t>||: Precision 2</a:t>
            </a:r>
            <a:r>
              <a:rPr lang="en-US" sz="14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%</a:t>
            </a:r>
            <a:endParaRPr lang="en-US" sz="1800" b="1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59103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46" y="152400"/>
            <a:ext cx="7797800" cy="762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A0A"/>
                </a:solidFill>
              </a:rPr>
              <a:t>Clusters: Energy Resolution</a:t>
            </a:r>
            <a:endParaRPr lang="en-US" dirty="0">
              <a:solidFill>
                <a:srgbClr val="FFEA0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958984" y="6477000"/>
            <a:ext cx="1238250" cy="304800"/>
          </a:xfrm>
        </p:spPr>
        <p:txBody>
          <a:bodyPr/>
          <a:lstStyle/>
          <a:p>
            <a:pPr>
              <a:defRPr/>
            </a:pPr>
            <a:fld id="{940C72C6-FBCD-47EB-901A-D1CCB7D20B93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89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lum bright="-9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384" y="1854438"/>
            <a:ext cx="4842616" cy="3962400"/>
          </a:xfrm>
          <a:prstGeom prst="rect">
            <a:avLst/>
          </a:prstGeom>
          <a:noFill/>
          <a:ln w="22225">
            <a:solidFill>
              <a:srgbClr val="00B0F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lum bright="-9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0984" y="1854438"/>
            <a:ext cx="4793955" cy="3962400"/>
          </a:xfrm>
          <a:prstGeom prst="rect">
            <a:avLst/>
          </a:prstGeom>
          <a:ln w="22225">
            <a:solidFill>
              <a:srgbClr val="00B0F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10384" y="990600"/>
            <a:ext cx="4800600" cy="830997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Arial"/>
              </a:rPr>
              <a:t>ECAL Relative Energy resolution with  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Z➞e</a:t>
            </a:r>
            <a:r>
              <a:rPr lang="en-US" b="1" baseline="30000" dirty="0" err="1" smtClean="0">
                <a:solidFill>
                  <a:srgbClr val="FFEA0A"/>
                </a:solidFill>
                <a:latin typeface="Arial"/>
              </a:rPr>
              <a:t>+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e</a:t>
            </a:r>
            <a:r>
              <a:rPr lang="en-US" b="1" baseline="30000" dirty="0" smtClean="0">
                <a:solidFill>
                  <a:srgbClr val="FFEA0A"/>
                </a:solidFill>
                <a:latin typeface="Arial"/>
              </a:rPr>
              <a:t>-</a:t>
            </a:r>
            <a:endParaRPr lang="en-US" b="1" baseline="30000" dirty="0">
              <a:solidFill>
                <a:srgbClr val="FFEA0A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0984" y="990600"/>
            <a:ext cx="4800600" cy="830997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Arial"/>
              </a:rPr>
              <a:t>Effect of Energy Corrections </a:t>
            </a:r>
            <a:br>
              <a:rPr lang="en-US" b="1" dirty="0" smtClean="0">
                <a:solidFill>
                  <a:srgbClr val="FFFFFF"/>
                </a:solidFill>
                <a:latin typeface="Arial"/>
              </a:rPr>
            </a:br>
            <a:r>
              <a:rPr lang="en-US" b="1" dirty="0" smtClean="0">
                <a:solidFill>
                  <a:srgbClr val="FFFFFF"/>
                </a:solidFill>
                <a:latin typeface="Arial"/>
              </a:rPr>
              <a:t>on  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Z➞e</a:t>
            </a:r>
            <a:r>
              <a:rPr lang="en-US" b="1" baseline="30000" dirty="0" err="1" smtClean="0">
                <a:solidFill>
                  <a:srgbClr val="FFEA0A"/>
                </a:solidFill>
                <a:latin typeface="Arial"/>
              </a:rPr>
              <a:t>+</a:t>
            </a:r>
            <a:r>
              <a:rPr lang="en-US" b="1" dirty="0" err="1" smtClean="0">
                <a:solidFill>
                  <a:srgbClr val="FFEA0A"/>
                </a:solidFill>
                <a:latin typeface="Arial"/>
              </a:rPr>
              <a:t>e</a:t>
            </a:r>
            <a:r>
              <a:rPr lang="en-US" b="1" baseline="30000" dirty="0" smtClean="0">
                <a:solidFill>
                  <a:srgbClr val="FFEA0A"/>
                </a:solidFill>
                <a:latin typeface="Arial"/>
              </a:rPr>
              <a:t>-</a:t>
            </a:r>
            <a:r>
              <a:rPr lang="en-US" b="1" baseline="30000" dirty="0" smtClean="0">
                <a:solidFill>
                  <a:srgbClr val="FFFF00"/>
                </a:solidFill>
                <a:latin typeface="Arial"/>
              </a:rPr>
              <a:t> </a:t>
            </a:r>
            <a:r>
              <a:rPr lang="en-US" b="1" dirty="0" smtClean="0">
                <a:solidFill>
                  <a:srgbClr val="FFFFFF"/>
                </a:solidFill>
                <a:latin typeface="Arial"/>
              </a:rPr>
              <a:t>mass</a:t>
            </a:r>
            <a:endParaRPr lang="en-US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384" y="5856982"/>
            <a:ext cx="4800600" cy="812530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FFFFFF"/>
                </a:solidFill>
                <a:latin typeface="Arial"/>
              </a:rPr>
              <a:t>Inclusive electrons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FFFFFF"/>
                </a:solidFill>
                <a:latin typeface="Arial"/>
              </a:rPr>
              <a:t>In the best categories, </a:t>
            </a:r>
            <a:r>
              <a:rPr lang="en-US" sz="2800" b="1" dirty="0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en-US" b="1" baseline="-25000" dirty="0" smtClean="0">
                <a:solidFill>
                  <a:srgbClr val="FFFFFF"/>
                </a:solidFill>
                <a:latin typeface="Symbol" pitchFamily="18" charset="2"/>
              </a:rPr>
              <a:t>E</a:t>
            </a:r>
            <a:r>
              <a:rPr lang="en-US" b="1" dirty="0" smtClean="0">
                <a:solidFill>
                  <a:srgbClr val="FFEA0A"/>
                </a:solidFill>
                <a:latin typeface="Arial"/>
              </a:rPr>
              <a:t>~1.5%</a:t>
            </a:r>
            <a:endParaRPr lang="en-US" b="1" baseline="30000" dirty="0">
              <a:solidFill>
                <a:srgbClr val="FFEA0A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0984" y="5856983"/>
            <a:ext cx="4876800" cy="826689"/>
          </a:xfrm>
          <a:prstGeom prst="rect">
            <a:avLst/>
          </a:prstGeom>
          <a:solidFill>
            <a:srgbClr val="000046"/>
          </a:solidFill>
          <a:ln w="22225">
            <a:solidFill>
              <a:srgbClr val="FFE31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Arial"/>
              </a:rPr>
              <a:t>Significant improvements by including </a:t>
            </a:r>
            <a:r>
              <a:rPr lang="en-US" b="1" dirty="0" smtClean="0">
                <a:solidFill>
                  <a:srgbClr val="FFEA0A"/>
                </a:solidFill>
                <a:latin typeface="Arial"/>
              </a:rPr>
              <a:t>cluster corrections</a:t>
            </a:r>
            <a:endParaRPr lang="en-US" b="1" baseline="30000" dirty="0">
              <a:solidFill>
                <a:srgbClr val="FFEA0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203699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67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" y="3016662"/>
            <a:ext cx="4874834" cy="3658457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3686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" y="1036320"/>
            <a:ext cx="9265920" cy="1953537"/>
          </a:xfrm>
          <a:prstGeom prst="rect">
            <a:avLst/>
          </a:prstGeom>
          <a:noFill/>
          <a:ln w="25400">
            <a:solidFill>
              <a:srgbClr val="FFCE3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7084" y="71120"/>
            <a:ext cx="7964352" cy="1046018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rgbClr val="FFEF08"/>
                </a:solidFill>
                <a:latin typeface="+mn-lt"/>
                <a:ea typeface="ＭＳ Ｐゴシック" charset="0"/>
                <a:cs typeface="ＭＳ Ｐゴシック" charset="0"/>
              </a:rPr>
              <a:t>Higgs Production </a:t>
            </a:r>
            <a:r>
              <a:rPr lang="en-US" dirty="0" smtClean="0">
                <a:solidFill>
                  <a:srgbClr val="FFEF08"/>
                </a:solidFill>
                <a:latin typeface="+mn-lt"/>
                <a:ea typeface="ＭＳ Ｐゴシック" charset="0"/>
                <a:cs typeface="ＭＳ Ｐゴシック" charset="0"/>
              </a:rPr>
              <a:t>at the LHC</a:t>
            </a:r>
            <a:br>
              <a:rPr lang="en-US" dirty="0" smtClean="0">
                <a:solidFill>
                  <a:srgbClr val="FFEF08"/>
                </a:solidFill>
                <a:latin typeface="+mn-lt"/>
                <a:ea typeface="ＭＳ Ｐゴシック" charset="0"/>
                <a:cs typeface="ＭＳ Ｐゴシック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7-8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TeV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pp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CollIsions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 (8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TeV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 +25%)</a:t>
            </a:r>
            <a:endParaRPr lang="en-US" sz="3200" dirty="0">
              <a:solidFill>
                <a:schemeClr val="tx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6868" name="TextBox 2"/>
          <p:cNvSpPr txBox="1">
            <a:spLocks noChangeArrowheads="1"/>
          </p:cNvSpPr>
          <p:nvPr/>
        </p:nvSpPr>
        <p:spPr bwMode="auto">
          <a:xfrm>
            <a:off x="5178654" y="3059281"/>
            <a:ext cx="4392065" cy="3416320"/>
          </a:xfrm>
          <a:prstGeom prst="rect">
            <a:avLst/>
          </a:prstGeom>
          <a:solidFill>
            <a:srgbClr val="00006C"/>
          </a:solidFill>
          <a:ln w="22225">
            <a:solidFill>
              <a:srgbClr val="FFC000"/>
            </a:solidFill>
          </a:ln>
          <a:extLst/>
        </p:spPr>
        <p:txBody>
          <a:bodyPr wrap="square" lIns="0" rIns="0">
            <a:no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Dominant production </a:t>
            </a:r>
            <a:br>
              <a:rPr lang="en-US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</a:br>
            <a:r>
              <a:rPr lang="en-US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at 125 </a:t>
            </a:r>
            <a:r>
              <a:rPr lang="en-US" b="1" dirty="0" err="1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GeV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/>
            </a:r>
            <a:br>
              <a:rPr lang="en-US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</a:br>
            <a:r>
              <a:rPr lang="en-US" sz="2800" dirty="0" smtClean="0">
                <a:solidFill>
                  <a:srgbClr val="FFEF08"/>
                </a:solidFill>
                <a:latin typeface="Times New Roman"/>
                <a:cs typeface="Times New Roman"/>
              </a:rPr>
              <a:t>  </a:t>
            </a:r>
            <a:r>
              <a:rPr lang="en-US" sz="2800" dirty="0" err="1" smtClean="0">
                <a:solidFill>
                  <a:srgbClr val="FFEF08"/>
                </a:solidFill>
                <a:latin typeface="Times New Roman"/>
                <a:cs typeface="Times New Roman"/>
              </a:rPr>
              <a:t>gg</a:t>
            </a:r>
            <a:r>
              <a:rPr lang="en-US" sz="2800" dirty="0" smtClean="0">
                <a:solidFill>
                  <a:srgbClr val="FFEF08"/>
                </a:solidFill>
                <a:latin typeface="Times New Roman"/>
                <a:cs typeface="Times New Roman"/>
                <a:sym typeface="Wingdings" charset="0"/>
              </a:rPr>
              <a:t> H </a:t>
            </a:r>
            <a:endParaRPr lang="en-US" sz="2800" b="1" dirty="0" smtClean="0">
              <a:solidFill>
                <a:srgbClr val="FFEF08"/>
              </a:solidFill>
              <a:latin typeface="Arial"/>
              <a:cs typeface="Times New Roman"/>
              <a:sym typeface="Wingdings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Subdominant but  </a:t>
            </a:r>
            <a:br>
              <a:rPr lang="en-US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</a:br>
            <a:r>
              <a:rPr lang="en-US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with Larger S/B: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solidFill>
                  <a:srgbClr val="FFEF08"/>
                </a:solidFill>
                <a:latin typeface="Arial"/>
                <a:cs typeface="Times New Roman"/>
                <a:sym typeface="Wingdings" charset="0"/>
              </a:rPr>
              <a:t>VBF: ~13X Less</a:t>
            </a:r>
            <a:br>
              <a:rPr lang="en-US" b="1" dirty="0" smtClean="0">
                <a:solidFill>
                  <a:srgbClr val="FFEF08"/>
                </a:solidFill>
                <a:latin typeface="Arial"/>
                <a:cs typeface="Times New Roman"/>
                <a:sym typeface="Wingdings" charset="0"/>
              </a:rPr>
            </a:br>
            <a:r>
              <a:rPr lang="en-US" b="1" dirty="0" smtClean="0">
                <a:solidFill>
                  <a:srgbClr val="FFEF08"/>
                </a:solidFill>
                <a:latin typeface="Arial"/>
                <a:cs typeface="Times New Roman"/>
                <a:sym typeface="Wingdings" charset="0"/>
              </a:rPr>
              <a:t>WH + ZH: ~18X Less</a:t>
            </a:r>
            <a:br>
              <a:rPr lang="en-US" b="1" dirty="0" smtClean="0">
                <a:solidFill>
                  <a:srgbClr val="FFEF08"/>
                </a:solidFill>
                <a:latin typeface="Arial"/>
                <a:cs typeface="Times New Roman"/>
                <a:sym typeface="Wingdings" charset="0"/>
              </a:rPr>
            </a:br>
            <a:r>
              <a:rPr lang="en-US" b="1" dirty="0" err="1" smtClean="0">
                <a:solidFill>
                  <a:srgbClr val="FFEF08"/>
                </a:solidFill>
                <a:latin typeface="Arial"/>
                <a:cs typeface="Times New Roman"/>
                <a:sym typeface="Wingdings" charset="0"/>
              </a:rPr>
              <a:t>ttH</a:t>
            </a:r>
            <a:r>
              <a:rPr lang="en-US" b="1" dirty="0" smtClean="0">
                <a:solidFill>
                  <a:srgbClr val="FFEF08"/>
                </a:solidFill>
                <a:latin typeface="Arial"/>
                <a:cs typeface="Times New Roman"/>
                <a:sym typeface="Wingdings" charset="0"/>
              </a:rPr>
              <a:t> ~150X Less</a:t>
            </a:r>
            <a:endParaRPr lang="en-US" b="1" dirty="0">
              <a:solidFill>
                <a:srgbClr val="FFEF08"/>
              </a:solidFill>
              <a:latin typeface="Arial"/>
              <a:cs typeface="Times New Roman"/>
            </a:endParaRPr>
          </a:p>
        </p:txBody>
      </p:sp>
      <p:sp>
        <p:nvSpPr>
          <p:cNvPr id="3686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07860" y="6248400"/>
            <a:ext cx="2063750" cy="4572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1A96524-34CE-3946-89C8-9B1C9090EE8C}" type="slidenum">
              <a:rPr lang="en-US" sz="1400">
                <a:solidFill>
                  <a:srgbClr val="000000"/>
                </a:solidFill>
              </a:rPr>
              <a:pPr/>
              <a:t>9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0626" y="4574741"/>
            <a:ext cx="184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369702" y="2622863"/>
            <a:ext cx="2104494" cy="338554"/>
          </a:xfrm>
          <a:prstGeom prst="rect">
            <a:avLst/>
          </a:prstGeom>
          <a:solidFill>
            <a:srgbClr val="00006C"/>
          </a:solidFill>
          <a:ln w="22225">
            <a:solidFill>
              <a:srgbClr val="FFCE32"/>
            </a:solidFill>
          </a:ln>
          <a:extLst/>
        </p:spPr>
        <p:txBody>
          <a:bodyPr wrap="square"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600" b="1" dirty="0" err="1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gg</a:t>
            </a:r>
            <a:r>
              <a:rPr lang="en-US" sz="1600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 fusion </a:t>
            </a:r>
            <a:r>
              <a:rPr lang="en-US" sz="1600" b="1" dirty="0" err="1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gg</a:t>
            </a:r>
            <a:r>
              <a:rPr lang="en-US" sz="1600" b="1" dirty="0" smtClean="0">
                <a:solidFill>
                  <a:srgbClr val="FFFFFF"/>
                </a:solidFill>
                <a:latin typeface="Arial"/>
                <a:cs typeface="Times New Roman"/>
                <a:sym typeface="Wingdings 3"/>
              </a:rPr>
              <a:t></a:t>
            </a:r>
            <a:r>
              <a:rPr lang="en-US" sz="1600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 H</a:t>
            </a:r>
            <a:endParaRPr lang="en-US" sz="1600" b="1" dirty="0">
              <a:solidFill>
                <a:srgbClr val="FFFFFF"/>
              </a:solidFill>
              <a:latin typeface="Arial"/>
              <a:cs typeface="Times New Roman"/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2602594" y="2625217"/>
            <a:ext cx="2030794" cy="338554"/>
          </a:xfrm>
          <a:prstGeom prst="rect">
            <a:avLst/>
          </a:prstGeom>
          <a:solidFill>
            <a:srgbClr val="00006C"/>
          </a:solidFill>
          <a:ln w="22225">
            <a:solidFill>
              <a:srgbClr val="FFCE32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600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VB fusion (VBF)</a:t>
            </a:r>
            <a:endParaRPr lang="en-US" sz="1600" b="1" dirty="0">
              <a:solidFill>
                <a:srgbClr val="FFFFFF"/>
              </a:solidFill>
              <a:latin typeface="Arial"/>
              <a:cs typeface="Times New Roman"/>
            </a:endParaRP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4858726" y="2618842"/>
            <a:ext cx="2075758" cy="338554"/>
          </a:xfrm>
          <a:prstGeom prst="rect">
            <a:avLst/>
          </a:prstGeom>
          <a:solidFill>
            <a:srgbClr val="00006C"/>
          </a:solidFill>
          <a:ln w="22225">
            <a:solidFill>
              <a:srgbClr val="FFCE32"/>
            </a:solidFill>
          </a:ln>
          <a:extLst/>
        </p:spPr>
        <p:txBody>
          <a:bodyPr wrap="square"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600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Assoc Prod: WH, ZH</a:t>
            </a:r>
            <a:endParaRPr lang="en-US" sz="1600" b="1" dirty="0">
              <a:solidFill>
                <a:srgbClr val="FFFFFF"/>
              </a:solidFill>
              <a:latin typeface="Arial"/>
              <a:cs typeface="Times New Roman"/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7013697" y="2632009"/>
            <a:ext cx="2348496" cy="338554"/>
          </a:xfrm>
          <a:prstGeom prst="rect">
            <a:avLst/>
          </a:prstGeom>
          <a:solidFill>
            <a:srgbClr val="00006C"/>
          </a:solidFill>
          <a:ln w="22225">
            <a:solidFill>
              <a:srgbClr val="FFCE32"/>
            </a:solidFill>
          </a:ln>
          <a:extLst/>
        </p:spPr>
        <p:txBody>
          <a:bodyPr wrap="square"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600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Assoc. Prod: t-</a:t>
            </a:r>
            <a:r>
              <a:rPr lang="en-US" sz="1600" b="1" dirty="0" err="1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tbar</a:t>
            </a:r>
            <a:r>
              <a:rPr lang="en-US" sz="1600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 H</a:t>
            </a:r>
            <a:endParaRPr lang="en-US" sz="1600" b="1" dirty="0">
              <a:solidFill>
                <a:srgbClr val="FFFFFF"/>
              </a:solidFill>
              <a:latin typeface="Arial"/>
              <a:cs typeface="Times New Roman"/>
            </a:endParaRPr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3072241" y="3747481"/>
            <a:ext cx="1276310" cy="369332"/>
          </a:xfrm>
          <a:prstGeom prst="rect">
            <a:avLst/>
          </a:prstGeom>
          <a:noFill/>
          <a:ln w="22225"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800" b="1" dirty="0" err="1" smtClean="0">
                <a:solidFill>
                  <a:srgbClr val="0000CC"/>
                </a:solidFill>
                <a:latin typeface="Arial"/>
                <a:cs typeface="Times New Roman"/>
                <a:sym typeface="Wingdings" charset="0"/>
              </a:rPr>
              <a:t>gg</a:t>
            </a:r>
            <a:r>
              <a:rPr lang="en-US" sz="1800" b="1" dirty="0" smtClean="0">
                <a:solidFill>
                  <a:srgbClr val="0000CC"/>
                </a:solidFill>
                <a:latin typeface="Arial"/>
                <a:cs typeface="Times New Roman"/>
                <a:sym typeface="Wingdings" charset="0"/>
              </a:rPr>
              <a:t> fusion </a:t>
            </a:r>
            <a:endParaRPr lang="en-US" sz="1800" b="1" dirty="0">
              <a:solidFill>
                <a:srgbClr val="0000CC"/>
              </a:solidFill>
              <a:latin typeface="Arial"/>
              <a:cs typeface="Times New Roman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2689957" y="4521622"/>
            <a:ext cx="1276310" cy="338554"/>
          </a:xfrm>
          <a:prstGeom prst="rect">
            <a:avLst/>
          </a:prstGeom>
          <a:noFill/>
          <a:ln w="22225"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600" b="1" dirty="0" smtClean="0">
                <a:solidFill>
                  <a:srgbClr val="0000CC"/>
                </a:solidFill>
                <a:latin typeface="Arial"/>
                <a:cs typeface="Times New Roman"/>
                <a:sym typeface="Wingdings" charset="0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Arial"/>
                <a:cs typeface="Times New Roman"/>
                <a:sym typeface="Wingdings" charset="0"/>
              </a:rPr>
              <a:t>qqbar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  <a:cs typeface="Times New Roman"/>
                <a:sym typeface="Wingdings" charset="0"/>
              </a:rPr>
              <a:t> H </a:t>
            </a:r>
            <a:endParaRPr lang="en-US" sz="1600" b="1" dirty="0">
              <a:solidFill>
                <a:srgbClr val="C00000"/>
              </a:solidFill>
              <a:latin typeface="Arial"/>
              <a:cs typeface="Times New Roman"/>
            </a:endParaRP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2546291" y="5535897"/>
            <a:ext cx="1993420" cy="338554"/>
          </a:xfrm>
          <a:prstGeom prst="rect">
            <a:avLst/>
          </a:prstGeom>
          <a:noFill/>
          <a:ln w="22225"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600" b="1" dirty="0" smtClean="0">
                <a:solidFill>
                  <a:srgbClr val="0000CC"/>
                </a:solidFill>
                <a:latin typeface="Arial"/>
                <a:cs typeface="Times New Roman"/>
                <a:sym typeface="Wingdings" charset="0"/>
              </a:rPr>
              <a:t> </a:t>
            </a:r>
            <a:r>
              <a:rPr lang="en-US" sz="1600" b="1" dirty="0" smtClean="0">
                <a:solidFill>
                  <a:srgbClr val="008000"/>
                </a:solidFill>
                <a:latin typeface="Arial"/>
                <a:cs typeface="Times New Roman"/>
                <a:sym typeface="Wingdings" charset="0"/>
              </a:rPr>
              <a:t>Assoc WH </a:t>
            </a:r>
            <a:endParaRPr lang="en-US" sz="1600" b="1" dirty="0">
              <a:solidFill>
                <a:srgbClr val="008000"/>
              </a:solidFill>
              <a:latin typeface="Arial"/>
              <a:cs typeface="Times New Roman"/>
            </a:endParaRPr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2804997" y="5843270"/>
            <a:ext cx="1413450" cy="313932"/>
          </a:xfrm>
          <a:prstGeom prst="rect">
            <a:avLst/>
          </a:prstGeom>
          <a:noFill/>
          <a:ln w="22225"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0000CC"/>
                </a:solidFill>
                <a:latin typeface="Arial"/>
                <a:cs typeface="Times New Roman"/>
                <a:sym typeface="Wingdings" charset="0"/>
              </a:rPr>
              <a:t> </a:t>
            </a:r>
            <a:r>
              <a:rPr lang="en-US" sz="1600" b="1" dirty="0" smtClean="0">
                <a:solidFill>
                  <a:srgbClr val="00006C"/>
                </a:solidFill>
                <a:latin typeface="Arial"/>
                <a:cs typeface="Times New Roman"/>
                <a:sym typeface="Wingdings" charset="0"/>
              </a:rPr>
              <a:t>Assoc ZH </a:t>
            </a:r>
            <a:endParaRPr lang="en-US" sz="1600" b="1" dirty="0">
              <a:solidFill>
                <a:srgbClr val="00006C"/>
              </a:solidFill>
              <a:latin typeface="Arial"/>
              <a:cs typeface="Times New Roman"/>
            </a:endParaRP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634127" y="5247582"/>
            <a:ext cx="1276310" cy="338554"/>
          </a:xfrm>
          <a:prstGeom prst="rect">
            <a:avLst/>
          </a:prstGeom>
          <a:noFill/>
          <a:ln w="22225"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600" b="1" dirty="0" smtClean="0">
                <a:solidFill>
                  <a:srgbClr val="0000CC"/>
                </a:solidFill>
                <a:latin typeface="Arial"/>
                <a:cs typeface="Times New Roman"/>
                <a:sym typeface="Wingdings" charset="0"/>
              </a:rPr>
              <a:t> </a:t>
            </a:r>
            <a:r>
              <a:rPr lang="en-US" sz="1600" b="1" dirty="0" smtClean="0">
                <a:solidFill>
                  <a:srgbClr val="6600CC"/>
                </a:solidFill>
                <a:latin typeface="Arial"/>
                <a:cs typeface="Times New Roman"/>
                <a:sym typeface="Wingdings" charset="0"/>
              </a:rPr>
              <a:t>t-</a:t>
            </a:r>
            <a:r>
              <a:rPr lang="en-US" sz="1600" b="1" dirty="0" err="1" smtClean="0">
                <a:solidFill>
                  <a:srgbClr val="6600CC"/>
                </a:solidFill>
                <a:latin typeface="Arial"/>
                <a:cs typeface="Times New Roman"/>
                <a:sym typeface="Wingdings" charset="0"/>
              </a:rPr>
              <a:t>tbar</a:t>
            </a:r>
            <a:r>
              <a:rPr lang="en-US" sz="1600" b="1" dirty="0" smtClean="0">
                <a:solidFill>
                  <a:srgbClr val="6600CC"/>
                </a:solidFill>
                <a:latin typeface="Arial"/>
                <a:cs typeface="Times New Roman"/>
                <a:sym typeface="Wingdings" charset="0"/>
              </a:rPr>
              <a:t> H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  <a:cs typeface="Times New Roman"/>
                <a:sym typeface="Wingdings" charset="0"/>
              </a:rPr>
              <a:t> </a:t>
            </a:r>
            <a:endParaRPr lang="en-US" sz="1600" b="1" dirty="0">
              <a:solidFill>
                <a:srgbClr val="C00000"/>
              </a:solidFill>
              <a:latin typeface="Arial"/>
              <a:cs typeface="Times New Roman"/>
            </a:endParaRPr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1137595" y="3003760"/>
            <a:ext cx="2733368" cy="369332"/>
          </a:xfrm>
          <a:prstGeom prst="rect">
            <a:avLst/>
          </a:prstGeom>
          <a:solidFill>
            <a:srgbClr val="00006C"/>
          </a:solidFill>
          <a:ln w="22225">
            <a:solidFill>
              <a:srgbClr val="FFCE32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800" b="1" dirty="0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NNLO QCD + NLO </a:t>
            </a:r>
            <a:r>
              <a:rPr lang="en-US" sz="1800" b="1" dirty="0" err="1" smtClean="0">
                <a:solidFill>
                  <a:srgbClr val="FFFFFF"/>
                </a:solidFill>
                <a:latin typeface="Arial"/>
                <a:cs typeface="Times New Roman"/>
                <a:sym typeface="Wingdings" charset="0"/>
              </a:rPr>
              <a:t>Elwk</a:t>
            </a:r>
            <a:endParaRPr lang="en-US" sz="1800" b="1" dirty="0">
              <a:solidFill>
                <a:srgbClr val="FFFFFF"/>
              </a:solidFill>
              <a:latin typeface="Arial"/>
              <a:cs typeface="Times New Roman"/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662" y="165027"/>
            <a:ext cx="872097" cy="82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3808209" y="1516827"/>
            <a:ext cx="322727" cy="244553"/>
          </a:xfrm>
          <a:prstGeom prst="rect">
            <a:avLst/>
          </a:prstGeom>
          <a:solidFill>
            <a:schemeClr val="tx1"/>
          </a:solidFill>
          <a:ln w="19050">
            <a:noFill/>
            <a:miter lim="800000"/>
            <a:headEnd/>
            <a:tailEnd/>
          </a:ln>
        </p:spPr>
        <p:txBody>
          <a:bodyPr/>
          <a:lstStyle/>
          <a:p>
            <a:pPr defTabSz="457200">
              <a:spcBef>
                <a:spcPts val="0"/>
              </a:spcBef>
              <a:spcAft>
                <a:spcPts val="300"/>
              </a:spcAft>
            </a:pPr>
            <a:r>
              <a:rPr lang="en-US" sz="1800" b="1" dirty="0" smtClean="0">
                <a:solidFill>
                  <a:srgbClr val="002060"/>
                </a:solidFill>
              </a:rPr>
              <a:t>V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3818965" y="1903288"/>
            <a:ext cx="325172" cy="269758"/>
          </a:xfrm>
          <a:prstGeom prst="rect">
            <a:avLst/>
          </a:prstGeom>
          <a:solidFill>
            <a:schemeClr val="tx1"/>
          </a:solidFill>
          <a:ln w="1905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57200">
              <a:spcBef>
                <a:spcPts val="0"/>
              </a:spcBef>
              <a:spcAft>
                <a:spcPts val="300"/>
              </a:spcAft>
            </a:pPr>
            <a:r>
              <a:rPr lang="en-US" sz="1800" b="1" dirty="0" smtClean="0">
                <a:solidFill>
                  <a:srgbClr val="002060"/>
                </a:solidFill>
              </a:rPr>
              <a:t>V</a:t>
            </a:r>
            <a:endParaRPr lang="en-US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4167590"/>
            <a:ext cx="9558867" cy="2520280"/>
          </a:xfrm>
          <a:solidFill>
            <a:srgbClr val="00002E"/>
          </a:solidFill>
          <a:ln w="25400">
            <a:solidFill>
              <a:srgbClr val="FFC000"/>
            </a:solidFill>
          </a:ln>
        </p:spPr>
        <p:txBody>
          <a:bodyPr>
            <a:noAutofit/>
          </a:bodyPr>
          <a:lstStyle/>
          <a:p>
            <a:pPr marL="228600" indent="-228600">
              <a:lnSpc>
                <a:spcPct val="92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E311"/>
                </a:solidFill>
              </a:rPr>
              <a:t>Cluster reconstruction in ECAL </a:t>
            </a:r>
          </a:p>
          <a:p>
            <a:pPr marL="398463" lvl="1" indent="-169863">
              <a:lnSpc>
                <a:spcPct val="92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1800" b="1" dirty="0" smtClean="0"/>
              <a:t>Common for both electrons &amp; photons (Electrons also reconstructed as photons)</a:t>
            </a:r>
          </a:p>
          <a:p>
            <a:pPr marL="398463" lvl="1" indent="-169863">
              <a:lnSpc>
                <a:spcPct val="92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1800" b="1" dirty="0" smtClean="0"/>
              <a:t>Designed to collect bremsstrahlung  and conversions in extended phi region</a:t>
            </a:r>
          </a:p>
          <a:p>
            <a:pPr marL="228600" indent="-228600">
              <a:lnSpc>
                <a:spcPct val="92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E311"/>
                </a:solidFill>
              </a:rPr>
              <a:t>Photon identification specific to </a:t>
            </a:r>
            <a:r>
              <a:rPr lang="en-US" sz="2000" dirty="0" err="1" smtClean="0">
                <a:solidFill>
                  <a:srgbClr val="FFE311"/>
                </a:solidFill>
              </a:rPr>
              <a:t>H</a:t>
            </a:r>
            <a:r>
              <a:rPr lang="en-US" sz="2000" dirty="0" err="1" smtClean="0">
                <a:solidFill>
                  <a:srgbClr val="FFE311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err="1" smtClean="0">
                <a:solidFill>
                  <a:srgbClr val="FFE311"/>
                </a:solidFill>
                <a:latin typeface="Symbol" pitchFamily="18" charset="2"/>
                <a:ea typeface="Lucida Grande"/>
                <a:cs typeface="Lucida Grande"/>
              </a:rPr>
              <a:t>gg</a:t>
            </a:r>
            <a:endParaRPr lang="en-US" sz="2000" dirty="0" smtClean="0">
              <a:solidFill>
                <a:srgbClr val="FFE311"/>
              </a:solidFill>
              <a:latin typeface="Symbol" pitchFamily="18" charset="2"/>
            </a:endParaRPr>
          </a:p>
          <a:p>
            <a:pPr marL="228600" indent="-228600">
              <a:lnSpc>
                <a:spcPct val="92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E311"/>
                </a:solidFill>
              </a:rPr>
              <a:t>Dedicated track reconstruction for electrons</a:t>
            </a:r>
          </a:p>
          <a:p>
            <a:pPr lvl="1">
              <a:lnSpc>
                <a:spcPct val="92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1800" b="1" dirty="0" smtClean="0"/>
              <a:t>Gaussian Sum Filter allows for tracks with large </a:t>
            </a:r>
            <a:r>
              <a:rPr lang="en-US" sz="1800" b="1" dirty="0" err="1" smtClean="0"/>
              <a:t>bremsstrahlung</a:t>
            </a:r>
            <a:r>
              <a:rPr lang="en-US" sz="1800" b="1" dirty="0" smtClean="0"/>
              <a:t> </a:t>
            </a:r>
            <a:endParaRPr lang="en-US" sz="2000" b="1" dirty="0" smtClean="0"/>
          </a:p>
          <a:p>
            <a:pPr marL="228600" indent="-228600">
              <a:lnSpc>
                <a:spcPct val="92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E311"/>
                </a:solidFill>
              </a:rPr>
              <a:t>Energy scale and resolution</a:t>
            </a:r>
          </a:p>
          <a:p>
            <a:pPr lvl="1">
              <a:lnSpc>
                <a:spcPct val="92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en-US" sz="1800" b="1" dirty="0" smtClean="0"/>
              <a:t>Extensive control with Z and </a:t>
            </a:r>
            <a:r>
              <a:rPr lang="en-US" sz="1800" b="1" dirty="0"/>
              <a:t>J/</a:t>
            </a:r>
            <a:r>
              <a:rPr lang="en-US" sz="1800" b="1" dirty="0" err="1"/>
              <a:t>ψ</a:t>
            </a:r>
            <a:r>
              <a:rPr lang="en-US" sz="1800" b="1" dirty="0" err="1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800" b="1" dirty="0" err="1" smtClean="0">
                <a:cs typeface="Corbel"/>
                <a:sym typeface="Wingdings"/>
              </a:rPr>
              <a:t>ee</a:t>
            </a:r>
            <a:r>
              <a:rPr lang="en-US" sz="1800" b="1" dirty="0" smtClean="0">
                <a:cs typeface="Corbel"/>
                <a:sym typeface="Wingdings"/>
              </a:rPr>
              <a:t> and Z for both electrons and photons</a:t>
            </a:r>
            <a:endParaRPr lang="en-US" sz="1800" b="1" dirty="0" smtClean="0"/>
          </a:p>
          <a:p>
            <a:pPr>
              <a:lnSpc>
                <a:spcPct val="9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en-US" sz="2000" dirty="0" smtClean="0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 cstate="print">
            <a:lum bright="-12000" contrast="1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21" y="999529"/>
            <a:ext cx="4109125" cy="3151130"/>
          </a:xfrm>
          <a:prstGeom prst="rect">
            <a:avLst/>
          </a:prstGeom>
          <a:ln w="25400"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28170" y="152400"/>
            <a:ext cx="8750300" cy="1052736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Electron/Photon Reconstruction</a:t>
            </a:r>
            <a:endParaRPr lang="en-US" sz="4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lum bright="-11000" contrast="21000"/>
          </a:blip>
          <a:stretch>
            <a:fillRect/>
          </a:stretch>
        </p:blipFill>
        <p:spPr>
          <a:xfrm>
            <a:off x="4738717" y="1017167"/>
            <a:ext cx="4521823" cy="3146818"/>
          </a:xfrm>
          <a:prstGeom prst="rect">
            <a:avLst/>
          </a:prstGeom>
          <a:ln w="25400">
            <a:solidFill>
              <a:srgbClr val="FFE311"/>
            </a:solidFill>
          </a:ln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</p:pic>
      <p:sp>
        <p:nvSpPr>
          <p:cNvPr id="11" name="Rectangle 23"/>
          <p:cNvSpPr>
            <a:spLocks/>
          </p:cNvSpPr>
          <p:nvPr/>
        </p:nvSpPr>
        <p:spPr bwMode="auto">
          <a:xfrm>
            <a:off x="7682753" y="2416342"/>
            <a:ext cx="1766047" cy="492443"/>
          </a:xfrm>
          <a:prstGeom prst="rect">
            <a:avLst/>
          </a:prstGeom>
          <a:solidFill>
            <a:srgbClr val="00005C"/>
          </a:solidFill>
          <a:ln w="25400">
            <a:solidFill>
              <a:srgbClr val="FFE311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anchor="ctr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</a:rPr>
              <a:t>E</a:t>
            </a:r>
            <a:r>
              <a:rPr lang="en-US" sz="1600" b="1" dirty="0" smtClean="0">
                <a:solidFill>
                  <a:srgbClr val="FFFFFF"/>
                </a:solidFill>
              </a:rPr>
              <a:t>lectrons </a:t>
            </a:r>
          </a:p>
          <a:p>
            <a:r>
              <a:rPr lang="en-US" sz="1600" b="1" dirty="0" smtClean="0">
                <a:solidFill>
                  <a:srgbClr val="FFFFFF"/>
                </a:solidFill>
              </a:rPr>
              <a:t>ECAL Barrel (EB)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249696" y="6520259"/>
            <a:ext cx="660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CFF582-18F9-4FBC-B2DF-FBD4F0781B4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90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9746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6130" name="Picture 2"/>
          <p:cNvPicPr>
            <a:picLocks noChangeAspect="1" noChangeArrowheads="1"/>
          </p:cNvPicPr>
          <p:nvPr/>
        </p:nvPicPr>
        <p:blipFill>
          <a:blip r:embed="rId3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5456171" y="1582095"/>
            <a:ext cx="3869197" cy="5045416"/>
          </a:xfrm>
          <a:prstGeom prst="rect">
            <a:avLst/>
          </a:prstGeom>
          <a:noFill/>
          <a:ln w="25400">
            <a:solidFill>
              <a:srgbClr val="FFDE00"/>
            </a:solidFill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78886" y="119098"/>
            <a:ext cx="8432093" cy="1006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200" b="1" dirty="0">
                <a:solidFill>
                  <a:srgbClr val="FFE311"/>
                </a:solidFill>
              </a:rPr>
              <a:t>CMS </a:t>
            </a:r>
            <a:r>
              <a:rPr lang="en-US" sz="3200" b="1" dirty="0" smtClean="0">
                <a:solidFill>
                  <a:srgbClr val="FFE311"/>
                </a:solidFill>
              </a:rPr>
              <a:t>Higgs Search Channels </a:t>
            </a:r>
            <a:br>
              <a:rPr lang="en-US" sz="3200" b="1" dirty="0" smtClean="0">
                <a:solidFill>
                  <a:srgbClr val="FFE311"/>
                </a:solidFill>
              </a:rPr>
            </a:br>
            <a:r>
              <a:rPr lang="en-US" sz="3200" b="1" i="1" dirty="0" smtClean="0">
                <a:solidFill>
                  <a:srgbClr val="FFDE00"/>
                </a:solidFill>
              </a:rPr>
              <a:t>Expected</a:t>
            </a:r>
            <a:r>
              <a:rPr lang="en-US" sz="3200" b="1" dirty="0" smtClean="0">
                <a:solidFill>
                  <a:srgbClr val="FFDE00"/>
                </a:solidFill>
              </a:rPr>
              <a:t> </a:t>
            </a:r>
            <a:r>
              <a:rPr lang="en-US" sz="3200" b="1" dirty="0" smtClean="0">
                <a:solidFill>
                  <a:srgbClr val="FFFFFF"/>
                </a:solidFill>
              </a:rPr>
              <a:t>Sensitivity</a:t>
            </a:r>
            <a:r>
              <a:rPr lang="en-US" sz="3200" b="1" dirty="0" smtClean="0">
                <a:solidFill>
                  <a:srgbClr val="FFFFFF"/>
                </a:solidFill>
                <a:sym typeface="Symbol"/>
              </a:rPr>
              <a:t> in  = </a:t>
            </a:r>
            <a:r>
              <a:rPr lang="en-US" sz="3200" b="1" dirty="0" smtClean="0">
                <a:solidFill>
                  <a:srgbClr val="FFFFFF"/>
                </a:solidFill>
                <a:latin typeface="Symbol" pitchFamily="18" charset="2"/>
              </a:rPr>
              <a:t>s/</a:t>
            </a:r>
            <a:r>
              <a:rPr lang="en-US" sz="3200" b="1" dirty="0" err="1" smtClean="0">
                <a:solidFill>
                  <a:srgbClr val="FFFFFF"/>
                </a:solidFill>
                <a:latin typeface="Symbol" pitchFamily="18" charset="2"/>
              </a:rPr>
              <a:t>s</a:t>
            </a:r>
            <a:r>
              <a:rPr lang="en-US" sz="3200" b="1" baseline="-25000" dirty="0" err="1" smtClean="0">
                <a:solidFill>
                  <a:srgbClr val="FFFFFF"/>
                </a:solidFill>
              </a:rPr>
              <a:t>SM</a:t>
            </a:r>
            <a:r>
              <a:rPr lang="en-US" sz="3200" b="1" dirty="0" smtClean="0">
                <a:solidFill>
                  <a:srgbClr val="FFFFFF"/>
                </a:solidFill>
              </a:rPr>
              <a:t> </a:t>
            </a:r>
            <a:endParaRPr lang="en-US" sz="3200" b="1" baseline="30000" dirty="0">
              <a:solidFill>
                <a:srgbClr val="FFFFFF"/>
              </a:solidFill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253" y="140329"/>
            <a:ext cx="570141" cy="57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5"/>
          <p:cNvSpPr txBox="1">
            <a:spLocks noChangeArrowheads="1"/>
          </p:cNvSpPr>
          <p:nvPr/>
        </p:nvSpPr>
        <p:spPr bwMode="auto">
          <a:xfrm>
            <a:off x="6491871" y="4357516"/>
            <a:ext cx="749013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ZZ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  <a:sym typeface="Wingdings 3"/>
              </a:rPr>
              <a:t>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4l</a:t>
            </a:r>
            <a:endParaRPr lang="en-US" sz="1600" b="1" baseline="3000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6574491" y="3936872"/>
            <a:ext cx="438911" cy="3508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00B050"/>
                </a:solidFill>
                <a:latin typeface="Arial"/>
                <a:sym typeface="Symbol"/>
              </a:rPr>
              <a:t></a:t>
            </a:r>
            <a:endParaRPr lang="en-US" b="1" baseline="30000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25" name="TextBox 5"/>
          <p:cNvSpPr txBox="1">
            <a:spLocks noChangeArrowheads="1"/>
          </p:cNvSpPr>
          <p:nvPr/>
        </p:nvSpPr>
        <p:spPr bwMode="auto">
          <a:xfrm>
            <a:off x="7070387" y="4623205"/>
            <a:ext cx="384464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0000CC"/>
                </a:solidFill>
                <a:latin typeface="Arial"/>
              </a:rPr>
              <a:t>WW</a:t>
            </a:r>
            <a:endParaRPr lang="en-US" sz="1600" b="1" baseline="30000" dirty="0">
              <a:solidFill>
                <a:srgbClr val="0000CC"/>
              </a:solidFill>
              <a:latin typeface="Arial"/>
            </a:endParaRPr>
          </a:p>
        </p:txBody>
      </p:sp>
      <p:sp>
        <p:nvSpPr>
          <p:cNvPr id="31" name="TextBox 5"/>
          <p:cNvSpPr txBox="1">
            <a:spLocks noChangeArrowheads="1"/>
          </p:cNvSpPr>
          <p:nvPr/>
        </p:nvSpPr>
        <p:spPr bwMode="auto">
          <a:xfrm>
            <a:off x="5862601" y="4404341"/>
            <a:ext cx="438911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CCEBC"/>
                </a:solidFill>
                <a:latin typeface="Arial"/>
                <a:sym typeface="Symbol"/>
              </a:rPr>
              <a:t>bb</a:t>
            </a:r>
            <a:endParaRPr lang="en-US" sz="2000" b="1" dirty="0">
              <a:solidFill>
                <a:srgbClr val="0CCEBC"/>
              </a:solidFill>
              <a:latin typeface="Arial"/>
            </a:endParaRPr>
          </a:p>
        </p:txBody>
      </p:sp>
      <p:sp>
        <p:nvSpPr>
          <p:cNvPr id="33" name="TextBox 5"/>
          <p:cNvSpPr txBox="1">
            <a:spLocks noChangeArrowheads="1"/>
          </p:cNvSpPr>
          <p:nvPr/>
        </p:nvSpPr>
        <p:spPr bwMode="auto">
          <a:xfrm>
            <a:off x="6360027" y="3721767"/>
            <a:ext cx="438911" cy="3508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6600CC"/>
                </a:solidFill>
                <a:latin typeface="Arial"/>
                <a:sym typeface="Symbol"/>
              </a:rPr>
              <a:t></a:t>
            </a:r>
            <a:endParaRPr lang="en-US" b="1" baseline="30000" dirty="0">
              <a:solidFill>
                <a:srgbClr val="6600CC"/>
              </a:solidFill>
              <a:latin typeface="Arial"/>
            </a:endParaRPr>
          </a:p>
        </p:txBody>
      </p:sp>
      <p:sp>
        <p:nvSpPr>
          <p:cNvPr id="34" name="TextBox 5"/>
          <p:cNvSpPr txBox="1">
            <a:spLocks noChangeArrowheads="1"/>
          </p:cNvSpPr>
          <p:nvPr/>
        </p:nvSpPr>
        <p:spPr bwMode="auto">
          <a:xfrm>
            <a:off x="6933730" y="5409961"/>
            <a:ext cx="1368226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/>
                <a:sym typeface="Symbol"/>
              </a:rPr>
              <a:t>Combined</a:t>
            </a:r>
            <a:endParaRPr lang="en-US" sz="2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456721" y="1238007"/>
            <a:ext cx="3882880" cy="308727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0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1800" b="1" dirty="0" smtClean="0">
                <a:solidFill>
                  <a:srgbClr val="FFF011"/>
                </a:solidFill>
              </a:rPr>
              <a:t>HCP: </a:t>
            </a:r>
            <a:r>
              <a:rPr lang="it-CH" sz="1800" b="1" dirty="0" smtClean="0">
                <a:solidFill>
                  <a:srgbClr val="FFFFFF"/>
                </a:solidFill>
              </a:rPr>
              <a:t>110-1000 GeV at 7 and 8 TeV</a:t>
            </a:r>
            <a:endParaRPr lang="it-CH" sz="2800" b="1" dirty="0">
              <a:solidFill>
                <a:srgbClr val="FFFFFF"/>
              </a:solidFill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 cstate="print">
            <a:lum bright="-11000" contrast="24000"/>
          </a:blip>
          <a:srcRect/>
          <a:stretch>
            <a:fillRect/>
          </a:stretch>
        </p:blipFill>
        <p:spPr bwMode="auto">
          <a:xfrm>
            <a:off x="332508" y="1578342"/>
            <a:ext cx="5093435" cy="5064283"/>
          </a:xfrm>
          <a:prstGeom prst="rect">
            <a:avLst/>
          </a:prstGeom>
          <a:noFill/>
          <a:ln w="25400">
            <a:solidFill>
              <a:srgbClr val="FFDE00"/>
            </a:solidFill>
            <a:miter lim="800000"/>
            <a:headEnd/>
            <a:tailEnd/>
          </a:ln>
        </p:spPr>
      </p:pic>
      <p:sp>
        <p:nvSpPr>
          <p:cNvPr id="26" name="TextBox 5"/>
          <p:cNvSpPr txBox="1">
            <a:spLocks noChangeArrowheads="1"/>
          </p:cNvSpPr>
          <p:nvPr/>
        </p:nvSpPr>
        <p:spPr bwMode="auto">
          <a:xfrm>
            <a:off x="1464688" y="3886021"/>
            <a:ext cx="749013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ZZ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  <a:sym typeface="Wingdings 3"/>
              </a:rPr>
              <a:t></a:t>
            </a:r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 4l</a:t>
            </a:r>
            <a:endParaRPr lang="en-US" sz="1600" b="1" baseline="3000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7" name="TextBox 5"/>
          <p:cNvSpPr txBox="1">
            <a:spLocks noChangeArrowheads="1"/>
          </p:cNvSpPr>
          <p:nvPr/>
        </p:nvSpPr>
        <p:spPr bwMode="auto">
          <a:xfrm>
            <a:off x="2930749" y="4385362"/>
            <a:ext cx="438911" cy="3508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00B050"/>
                </a:solidFill>
                <a:latin typeface="Arial"/>
                <a:sym typeface="Symbol"/>
              </a:rPr>
              <a:t></a:t>
            </a:r>
            <a:endParaRPr lang="en-US" b="1" baseline="30000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30" name="TextBox 5"/>
          <p:cNvSpPr txBox="1">
            <a:spLocks noChangeArrowheads="1"/>
          </p:cNvSpPr>
          <p:nvPr/>
        </p:nvSpPr>
        <p:spPr bwMode="auto">
          <a:xfrm>
            <a:off x="1236932" y="3679018"/>
            <a:ext cx="384464" cy="2339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rgbClr val="0000CC"/>
                </a:solidFill>
                <a:latin typeface="Arial"/>
              </a:rPr>
              <a:t>WW</a:t>
            </a:r>
            <a:endParaRPr lang="en-US" sz="1600" b="1" baseline="30000" dirty="0">
              <a:solidFill>
                <a:srgbClr val="0000CC"/>
              </a:solidFill>
              <a:latin typeface="Arial"/>
            </a:endParaRPr>
          </a:p>
        </p:txBody>
      </p:sp>
      <p:sp>
        <p:nvSpPr>
          <p:cNvPr id="32" name="TextBox 5"/>
          <p:cNvSpPr txBox="1">
            <a:spLocks noChangeArrowheads="1"/>
          </p:cNvSpPr>
          <p:nvPr/>
        </p:nvSpPr>
        <p:spPr bwMode="auto">
          <a:xfrm>
            <a:off x="2807109" y="3988956"/>
            <a:ext cx="438911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CCEBC"/>
                </a:solidFill>
                <a:latin typeface="Arial"/>
                <a:sym typeface="Symbol"/>
              </a:rPr>
              <a:t>bb</a:t>
            </a:r>
            <a:endParaRPr lang="en-US" sz="2000" b="1" dirty="0">
              <a:solidFill>
                <a:srgbClr val="0CCEBC"/>
              </a:solidFill>
              <a:latin typeface="Arial"/>
            </a:endParaRPr>
          </a:p>
        </p:txBody>
      </p:sp>
      <p:sp>
        <p:nvSpPr>
          <p:cNvPr id="36" name="TextBox 5"/>
          <p:cNvSpPr txBox="1">
            <a:spLocks noChangeArrowheads="1"/>
          </p:cNvSpPr>
          <p:nvPr/>
        </p:nvSpPr>
        <p:spPr bwMode="auto">
          <a:xfrm>
            <a:off x="1083336" y="4002133"/>
            <a:ext cx="438911" cy="3508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b="1" dirty="0" smtClean="0">
                <a:solidFill>
                  <a:srgbClr val="6600CC"/>
                </a:solidFill>
                <a:latin typeface="Arial"/>
                <a:sym typeface="Symbol"/>
              </a:rPr>
              <a:t></a:t>
            </a:r>
            <a:endParaRPr lang="en-US" b="1" baseline="30000" dirty="0">
              <a:solidFill>
                <a:srgbClr val="6600CC"/>
              </a:solidFill>
              <a:latin typeface="Arial"/>
            </a:endParaRPr>
          </a:p>
        </p:txBody>
      </p:sp>
      <p:sp>
        <p:nvSpPr>
          <p:cNvPr id="37" name="TextBox 5"/>
          <p:cNvSpPr txBox="1">
            <a:spLocks noChangeArrowheads="1"/>
          </p:cNvSpPr>
          <p:nvPr/>
        </p:nvSpPr>
        <p:spPr bwMode="auto">
          <a:xfrm rot="581930">
            <a:off x="1181075" y="4937897"/>
            <a:ext cx="1368226" cy="292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Arial"/>
                <a:sym typeface="Symbol"/>
              </a:rPr>
              <a:t>Combined</a:t>
            </a:r>
            <a:endParaRPr lang="en-US" sz="2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324952" y="1245627"/>
            <a:ext cx="5078319" cy="308727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0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1800" b="1" dirty="0" smtClean="0">
                <a:solidFill>
                  <a:srgbClr val="FFF011"/>
                </a:solidFill>
              </a:rPr>
              <a:t> </a:t>
            </a:r>
            <a:r>
              <a:rPr lang="it-CH" sz="2000" b="1" dirty="0" smtClean="0">
                <a:solidFill>
                  <a:srgbClr val="FFF011"/>
                </a:solidFill>
              </a:rPr>
              <a:t>HCP: </a:t>
            </a:r>
            <a:r>
              <a:rPr lang="it-CH" sz="2000" b="1" dirty="0" smtClean="0">
                <a:solidFill>
                  <a:srgbClr val="FFFFFF"/>
                </a:solidFill>
              </a:rPr>
              <a:t>110 – 145 GeV at 7 and 8 TeV</a:t>
            </a:r>
            <a:endParaRPr lang="it-CH" sz="2800" b="1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155907" y="5674413"/>
            <a:ext cx="3358394" cy="308727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0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2000" b="1" dirty="0" smtClean="0">
                <a:solidFill>
                  <a:srgbClr val="FFF011"/>
                </a:solidFill>
              </a:rPr>
              <a:t>HCP:</a:t>
            </a:r>
            <a:r>
              <a:rPr lang="it-CH" sz="2000" b="1" dirty="0" smtClean="0">
                <a:solidFill>
                  <a:srgbClr val="FFFFFF"/>
                </a:solidFill>
              </a:rPr>
              <a:t> For Illustration only</a:t>
            </a:r>
            <a:endParaRPr lang="it-CH" sz="3200" b="1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443292" y="1562640"/>
            <a:ext cx="3358394" cy="308727"/>
          </a:xfrm>
          <a:prstGeom prst="rect">
            <a:avLst/>
          </a:prstGeom>
          <a:solidFill>
            <a:srgbClr val="000054"/>
          </a:solidFill>
          <a:ln w="25400">
            <a:solidFill>
              <a:srgbClr val="FFE31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square" lIns="0" tIns="0" rIns="0" bIns="0">
            <a:noAutofit/>
          </a:bodyPr>
          <a:lstStyle/>
          <a:p>
            <a:pPr>
              <a:tabLst>
                <a:tab pos="896938" algn="l"/>
                <a:tab pos="1339850" algn="l"/>
                <a:tab pos="1882775" algn="l"/>
                <a:tab pos="3054350" algn="l"/>
                <a:tab pos="3586163" algn="l"/>
              </a:tabLst>
              <a:defRPr/>
            </a:pPr>
            <a:r>
              <a:rPr lang="it-CH" sz="2000" b="1" dirty="0" smtClean="0">
                <a:solidFill>
                  <a:srgbClr val="FFFFFF"/>
                </a:solidFill>
              </a:rPr>
              <a:t>For Illustration only</a:t>
            </a:r>
            <a:endParaRPr lang="it-CH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225425"/>
            <a:ext cx="8268447" cy="100274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Higgs Boson Decays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95" y="4452465"/>
            <a:ext cx="8006762" cy="1948335"/>
          </a:xfrm>
          <a:solidFill>
            <a:srgbClr val="080541"/>
          </a:solidFill>
          <a:ln w="25400">
            <a:solidFill>
              <a:srgbClr val="FFE311"/>
            </a:solidFill>
          </a:ln>
        </p:spPr>
        <p:txBody>
          <a:bodyPr>
            <a:noAutofit/>
          </a:bodyPr>
          <a:lstStyle/>
          <a:p>
            <a:pPr marL="233363" indent="-233363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"/>
            </a:pPr>
            <a:r>
              <a:rPr lang="en-US" sz="2400" dirty="0" smtClean="0">
                <a:solidFill>
                  <a:srgbClr val="FFE311"/>
                </a:solidFill>
                <a:latin typeface="+mj-lt"/>
              </a:rPr>
              <a:t> </a:t>
            </a:r>
            <a:r>
              <a:rPr lang="en-US" sz="2100" dirty="0" smtClean="0">
                <a:solidFill>
                  <a:srgbClr val="FFE311"/>
                </a:solidFill>
              </a:rPr>
              <a:t>Main Decay Modes:</a:t>
            </a:r>
            <a:br>
              <a:rPr lang="en-US" sz="2100" dirty="0" smtClean="0">
                <a:solidFill>
                  <a:srgbClr val="FFE311"/>
                </a:solidFill>
              </a:rPr>
            </a:br>
            <a:r>
              <a:rPr lang="en-US" sz="2100" dirty="0" smtClean="0">
                <a:solidFill>
                  <a:schemeClr val="tx1"/>
                </a:solidFill>
              </a:rPr>
              <a:t>  </a:t>
            </a:r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cs typeface="Arial"/>
                <a:sym typeface="Wingdings"/>
              </a:rPr>
              <a:t>b</a:t>
            </a:r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cs typeface="Arial Bar"/>
                <a:sym typeface="Wingdings"/>
              </a:rPr>
              <a:t>b,</a:t>
            </a:r>
            <a:r>
              <a:rPr lang="en-US" sz="2400" dirty="0" smtClean="0">
                <a:solidFill>
                  <a:srgbClr val="000000"/>
                </a:solidFill>
                <a:sym typeface="Wingdings"/>
              </a:rPr>
              <a:t>,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WW(*), </a:t>
            </a:r>
            <a:r>
              <a:rPr lang="en-US" sz="3200" dirty="0" err="1" smtClean="0">
                <a:solidFill>
                  <a:srgbClr val="FF0000"/>
                </a:solidFill>
                <a:latin typeface="Symbol" pitchFamily="18" charset="2"/>
                <a:sym typeface="Wingdings"/>
              </a:rPr>
              <a:t>tt</a:t>
            </a:r>
            <a:r>
              <a:rPr lang="en-US" sz="3200" dirty="0" smtClean="0">
                <a:solidFill>
                  <a:srgbClr val="FF0000"/>
                </a:solidFill>
                <a:latin typeface="Symbol" pitchFamily="18" charset="2"/>
                <a:sym typeface="Wingdings"/>
              </a:rPr>
              <a:t>,</a:t>
            </a:r>
            <a:r>
              <a:rPr lang="en-US" sz="2400" dirty="0" smtClean="0">
                <a:solidFill>
                  <a:srgbClr val="FF0000"/>
                </a:solidFill>
                <a:latin typeface="Symbol" pitchFamily="18" charset="2"/>
                <a:sym typeface="Wingdings"/>
              </a:rPr>
              <a:t> </a:t>
            </a:r>
            <a:r>
              <a:rPr lang="en-US" sz="2400" dirty="0" smtClean="0">
                <a:solidFill>
                  <a:srgbClr val="27D2E9"/>
                </a:solidFill>
                <a:sym typeface="Wingdings"/>
              </a:rPr>
              <a:t>ZZ(*), </a:t>
            </a:r>
            <a:r>
              <a:rPr lang="en-US" sz="3200" dirty="0" err="1" smtClean="0">
                <a:solidFill>
                  <a:srgbClr val="FF66FF"/>
                </a:solidFill>
                <a:latin typeface="Symbol" pitchFamily="18" charset="2"/>
                <a:sym typeface="Wingdings"/>
              </a:rPr>
              <a:t>gg</a:t>
            </a:r>
            <a:r>
              <a:rPr lang="en-US" sz="3200" dirty="0" smtClean="0">
                <a:solidFill>
                  <a:srgbClr val="FF66FF"/>
                </a:solidFill>
                <a:sym typeface="Wingdings"/>
              </a:rPr>
              <a:t>;</a:t>
            </a:r>
            <a:r>
              <a:rPr lang="en-US" sz="3200" dirty="0" smtClean="0">
                <a:solidFill>
                  <a:srgbClr val="CC0066"/>
                </a:solidFill>
                <a:sym typeface="Wingdings"/>
              </a:rPr>
              <a:t>  </a:t>
            </a:r>
            <a:r>
              <a:rPr lang="en-US" sz="2400" dirty="0" smtClean="0">
                <a:solidFill>
                  <a:srgbClr val="FFE311"/>
                </a:solidFill>
              </a:rPr>
              <a:t>High M</a:t>
            </a:r>
            <a:r>
              <a:rPr lang="en-US" sz="2400" baseline="-22000" dirty="0" smtClean="0">
                <a:solidFill>
                  <a:srgbClr val="FFE311"/>
                </a:solidFill>
                <a:sym typeface="Wingdings"/>
              </a:rPr>
              <a:t>H</a:t>
            </a:r>
            <a:r>
              <a:rPr lang="en-US" sz="2400" dirty="0" smtClean="0">
                <a:solidFill>
                  <a:srgbClr val="FFE311"/>
                </a:solidFill>
              </a:rPr>
              <a:t>: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WW(*), </a:t>
            </a:r>
            <a:r>
              <a:rPr lang="en-US" sz="2400" dirty="0" smtClean="0">
                <a:solidFill>
                  <a:srgbClr val="27D2E9"/>
                </a:solidFill>
              </a:rPr>
              <a:t>ZZ(*) </a:t>
            </a:r>
            <a:endParaRPr lang="en-US" sz="2400" dirty="0">
              <a:solidFill>
                <a:srgbClr val="27D2E9"/>
              </a:solidFill>
            </a:endParaRPr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"/>
            </a:pPr>
            <a:r>
              <a:rPr lang="en-US" sz="2100" dirty="0" smtClean="0">
                <a:solidFill>
                  <a:srgbClr val="FFE311"/>
                </a:solidFill>
              </a:rPr>
              <a:t>High Mass Resolution Channels </a:t>
            </a:r>
            <a:r>
              <a:rPr lang="en-US" sz="2100" dirty="0" smtClean="0">
                <a:solidFill>
                  <a:srgbClr val="FF66FF"/>
                </a:solidFill>
              </a:rPr>
              <a:t>H</a:t>
            </a:r>
            <a:r>
              <a:rPr lang="en-US" sz="2100" dirty="0" smtClean="0">
                <a:solidFill>
                  <a:schemeClr val="accent1">
                    <a:lumMod val="75000"/>
                  </a:schemeClr>
                </a:solidFill>
                <a:sym typeface="Wingdings 3"/>
              </a:rPr>
              <a:t> </a:t>
            </a:r>
            <a:r>
              <a:rPr lang="en-US" sz="2100" dirty="0" smtClean="0">
                <a:solidFill>
                  <a:srgbClr val="EE86EE"/>
                </a:solidFill>
                <a:sym typeface="Wingdings 3"/>
              </a:rPr>
              <a:t></a:t>
            </a:r>
            <a:r>
              <a:rPr lang="en-US" sz="2100" dirty="0" smtClean="0">
                <a:solidFill>
                  <a:schemeClr val="accent1">
                    <a:lumMod val="75000"/>
                  </a:schemeClr>
                </a:solidFill>
                <a:sym typeface="Wingdings 3"/>
              </a:rPr>
              <a:t> </a:t>
            </a:r>
            <a:r>
              <a:rPr lang="en-US" sz="2400" dirty="0" err="1" smtClean="0">
                <a:solidFill>
                  <a:srgbClr val="FF66FF"/>
                </a:solidFill>
                <a:latin typeface="Symbol" pitchFamily="18" charset="2"/>
                <a:sym typeface="Wingdings"/>
              </a:rPr>
              <a:t>gg</a:t>
            </a:r>
            <a:r>
              <a:rPr lang="en-US" sz="2400" dirty="0" smtClean="0">
                <a:solidFill>
                  <a:srgbClr val="FF66FF"/>
                </a:solidFill>
              </a:rPr>
              <a:t> </a:t>
            </a:r>
            <a:r>
              <a:rPr lang="en-US" sz="2100" dirty="0" smtClean="0">
                <a:solidFill>
                  <a:srgbClr val="FF66FF"/>
                </a:solidFill>
              </a:rPr>
              <a:t> </a:t>
            </a:r>
            <a:r>
              <a:rPr lang="en-US" sz="2100" dirty="0" smtClean="0">
                <a:solidFill>
                  <a:schemeClr val="tx1"/>
                </a:solidFill>
              </a:rPr>
              <a:t>and</a:t>
            </a:r>
            <a:r>
              <a:rPr lang="en-US" sz="2100" dirty="0" smtClean="0">
                <a:solidFill>
                  <a:srgbClr val="A800B9"/>
                </a:solidFill>
              </a:rPr>
              <a:t> </a:t>
            </a:r>
            <a:r>
              <a:rPr lang="en-US" sz="2100" dirty="0" smtClean="0">
                <a:solidFill>
                  <a:srgbClr val="27D2E9"/>
                </a:solidFill>
              </a:rPr>
              <a:t>H</a:t>
            </a:r>
            <a:r>
              <a:rPr lang="en-US" sz="2100" dirty="0" smtClean="0">
                <a:solidFill>
                  <a:srgbClr val="27D2E9"/>
                </a:solidFill>
                <a:sym typeface="Wingdings 3"/>
              </a:rPr>
              <a:t></a:t>
            </a:r>
            <a:r>
              <a:rPr lang="en-US" sz="2100" dirty="0" smtClean="0">
                <a:solidFill>
                  <a:srgbClr val="27D2E9"/>
                </a:solidFill>
                <a:sym typeface="Wingdings"/>
              </a:rPr>
              <a:t> ZZ(*) </a:t>
            </a:r>
            <a:r>
              <a:rPr lang="en-US" sz="2100" dirty="0" smtClean="0">
                <a:solidFill>
                  <a:srgbClr val="27D2E9"/>
                </a:solidFill>
                <a:sym typeface="Wingdings 3"/>
              </a:rPr>
              <a:t></a:t>
            </a:r>
            <a:r>
              <a:rPr lang="en-US" sz="2100" dirty="0" smtClean="0">
                <a:solidFill>
                  <a:srgbClr val="27D2E9"/>
                </a:solidFill>
                <a:sym typeface="Wingdings"/>
              </a:rPr>
              <a:t> 4l</a:t>
            </a:r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"/>
            </a:pPr>
            <a:r>
              <a:rPr lang="en-US" sz="21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H </a:t>
            </a:r>
            <a:r>
              <a:rPr lang="en-US" sz="2100" dirty="0" smtClean="0">
                <a:solidFill>
                  <a:schemeClr val="accent1">
                    <a:lumMod val="75000"/>
                  </a:schemeClr>
                </a:solidFill>
                <a:sym typeface="Wingdings 3"/>
              </a:rPr>
              <a:t></a:t>
            </a:r>
            <a:r>
              <a:rPr lang="en-US" sz="21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 WW high Yield</a:t>
            </a:r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rgbClr val="FFE311"/>
              </a:buClr>
              <a:buFont typeface="Wingdings 3" pitchFamily="18" charset="2"/>
              <a:buChar char=""/>
            </a:pPr>
            <a:r>
              <a:rPr lang="en-US" sz="2100" dirty="0" smtClean="0">
                <a:solidFill>
                  <a:schemeClr val="tx1"/>
                </a:solidFill>
                <a:sym typeface="Wingdings"/>
              </a:rPr>
              <a:t>Focus on high sensitivity channels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>
            <a:lum bright="-12000" contrast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42" b="1695"/>
          <a:stretch>
            <a:fillRect/>
          </a:stretch>
        </p:blipFill>
        <p:spPr bwMode="auto">
          <a:xfrm>
            <a:off x="4084321" y="1155117"/>
            <a:ext cx="4094479" cy="3264483"/>
          </a:xfrm>
          <a:prstGeom prst="rect">
            <a:avLst/>
          </a:prstGeom>
          <a:noFill/>
          <a:ln w="22225">
            <a:solidFill>
              <a:srgbClr val="FFC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1" descr="HiggsBr-1TeV.png"/>
          <p:cNvPicPr>
            <a:picLocks noChangeAspect="1"/>
          </p:cNvPicPr>
          <p:nvPr/>
        </p:nvPicPr>
        <p:blipFill rotWithShape="1">
          <a:blip r:embed="rId4" cstate="print">
            <a:lum bright="-14000" contrast="28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096" t="3069" b="1930"/>
          <a:stretch/>
        </p:blipFill>
        <p:spPr bwMode="auto">
          <a:xfrm>
            <a:off x="194845" y="1136607"/>
            <a:ext cx="3808195" cy="3272833"/>
          </a:xfrm>
          <a:prstGeom prst="rect">
            <a:avLst/>
          </a:prstGeom>
          <a:ln w="22225">
            <a:solidFill>
              <a:srgbClr val="FFC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946764" y="1117601"/>
            <a:ext cx="475636" cy="3322320"/>
          </a:xfrm>
          <a:prstGeom prst="rect">
            <a:avLst/>
          </a:prstGeom>
          <a:noFill/>
          <a:ln>
            <a:solidFill>
              <a:srgbClr val="A5002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544125" y="3321122"/>
            <a:ext cx="381837" cy="298188"/>
          </a:xfrm>
          <a:prstGeom prst="ellipse">
            <a:avLst/>
          </a:prstGeom>
          <a:noFill/>
          <a:ln w="22225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600371" y="1300479"/>
            <a:ext cx="550984" cy="254059"/>
          </a:xfrm>
          <a:prstGeom prst="ellipse">
            <a:avLst/>
          </a:prstGeom>
          <a:noFill/>
          <a:ln w="22225" cap="flat" cmpd="sng" algn="ctr">
            <a:solidFill>
              <a:srgbClr val="006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7353596" y="1606474"/>
            <a:ext cx="550984" cy="341644"/>
          </a:xfrm>
          <a:prstGeom prst="ellipse">
            <a:avLst/>
          </a:prstGeom>
          <a:noFill/>
          <a:ln w="222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723690" y="1960880"/>
            <a:ext cx="427055" cy="239744"/>
          </a:xfrm>
          <a:prstGeom prst="ellipse">
            <a:avLst/>
          </a:prstGeom>
          <a:noFill/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074285" y="1381759"/>
            <a:ext cx="381837" cy="243143"/>
          </a:xfrm>
          <a:prstGeom prst="ellipse">
            <a:avLst/>
          </a:prstGeom>
          <a:noFill/>
          <a:ln w="22225" cap="flat" cmpd="sng" algn="ctr">
            <a:solidFill>
              <a:srgbClr val="00003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5234" y="385482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5316070" y="1163411"/>
            <a:ext cx="1186329" cy="3276509"/>
          </a:xfrm>
          <a:prstGeom prst="rect">
            <a:avLst/>
          </a:prstGeom>
          <a:noFill/>
          <a:ln>
            <a:solidFill>
              <a:srgbClr val="A5002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19441" y="1148080"/>
            <a:ext cx="1381759" cy="122936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05049" y="2359040"/>
            <a:ext cx="1426631" cy="144079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181779" y="3779520"/>
            <a:ext cx="1429582" cy="133096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193602" y="5110480"/>
            <a:ext cx="1387278" cy="131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03942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347" y="146649"/>
            <a:ext cx="7797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E311"/>
                </a:solidFill>
              </a:rPr>
              <a:t>H → </a:t>
            </a:r>
            <a:r>
              <a:rPr lang="en-US" sz="4000" dirty="0" err="1">
                <a:solidFill>
                  <a:srgbClr val="FFE311"/>
                </a:solidFill>
                <a:latin typeface="Symbol" charset="2"/>
                <a:cs typeface="Symbol" charset="2"/>
              </a:rPr>
              <a:t>gg</a:t>
            </a:r>
            <a:r>
              <a:rPr lang="en-US" sz="4000" dirty="0">
                <a:solidFill>
                  <a:srgbClr val="FFE311"/>
                </a:solidFill>
                <a:latin typeface="Symbol" charset="2"/>
                <a:cs typeface="Symbol" charset="2"/>
              </a:rPr>
              <a:t> </a:t>
            </a:r>
            <a:r>
              <a:rPr lang="en-US" sz="4000" dirty="0" smtClean="0">
                <a:solidFill>
                  <a:srgbClr val="FFE311"/>
                </a:solidFill>
              </a:rPr>
              <a:t>Analysis </a:t>
            </a:r>
            <a:r>
              <a:rPr lang="en-US" sz="4000" dirty="0" smtClean="0">
                <a:solidFill>
                  <a:schemeClr val="tx1"/>
                </a:solidFill>
              </a:rPr>
              <a:t>Key Points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74" y="1216320"/>
            <a:ext cx="9408894" cy="5641679"/>
          </a:xfrm>
        </p:spPr>
        <p:txBody>
          <a:bodyPr>
            <a:noAutofit/>
          </a:bodyPr>
          <a:lstStyle/>
          <a:p>
            <a:pPr marL="517525" lvl="1" indent="-22860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err="1" smtClean="0">
                <a:solidFill>
                  <a:srgbClr val="FFEB11"/>
                </a:solidFill>
              </a:rPr>
              <a:t>Diphoton</a:t>
            </a:r>
            <a:r>
              <a:rPr lang="en-US" sz="2200" b="1" dirty="0" smtClean="0">
                <a:solidFill>
                  <a:srgbClr val="FFEB11"/>
                </a:solidFill>
              </a:rPr>
              <a:t> Mass Resolution: M</a:t>
            </a:r>
            <a:r>
              <a:rPr lang="en-US" sz="2200" b="1" baseline="30000" dirty="0" smtClean="0">
                <a:solidFill>
                  <a:srgbClr val="FFEB11"/>
                </a:solidFill>
              </a:rPr>
              <a:t>2</a:t>
            </a:r>
            <a:r>
              <a:rPr lang="en-US" sz="2200" b="1" dirty="0" smtClean="0">
                <a:solidFill>
                  <a:srgbClr val="FFEB11"/>
                </a:solidFill>
              </a:rPr>
              <a:t> = 2E</a:t>
            </a:r>
            <a:r>
              <a:rPr lang="en-US" sz="2200" b="1" baseline="-25000" dirty="0" smtClean="0">
                <a:solidFill>
                  <a:srgbClr val="FFEB11"/>
                </a:solidFill>
                <a:latin typeface="Symbol" pitchFamily="18" charset="2"/>
              </a:rPr>
              <a:t>g</a:t>
            </a:r>
            <a:r>
              <a:rPr lang="en-US" sz="2200" b="1" baseline="-25000" dirty="0" smtClean="0">
                <a:solidFill>
                  <a:srgbClr val="FFEB11"/>
                </a:solidFill>
              </a:rPr>
              <a:t>1</a:t>
            </a:r>
            <a:r>
              <a:rPr lang="en-US" sz="2200" b="1" dirty="0" smtClean="0">
                <a:solidFill>
                  <a:srgbClr val="FFEB11"/>
                </a:solidFill>
              </a:rPr>
              <a:t>E</a:t>
            </a:r>
            <a:r>
              <a:rPr lang="en-US" sz="2200" b="1" baseline="-25000" dirty="0" smtClean="0">
                <a:solidFill>
                  <a:srgbClr val="FFEB11"/>
                </a:solidFill>
                <a:latin typeface="Symbol" pitchFamily="18" charset="2"/>
              </a:rPr>
              <a:t>g</a:t>
            </a:r>
            <a:r>
              <a:rPr lang="en-US" sz="2200" b="1" baseline="-25000" dirty="0" smtClean="0">
                <a:solidFill>
                  <a:srgbClr val="FFEB11"/>
                </a:solidFill>
              </a:rPr>
              <a:t>2</a:t>
            </a:r>
            <a:r>
              <a:rPr lang="en-US" sz="2200" b="1" dirty="0" smtClean="0">
                <a:solidFill>
                  <a:srgbClr val="FFEB11"/>
                </a:solidFill>
              </a:rPr>
              <a:t> (1-cos </a:t>
            </a:r>
            <a:r>
              <a:rPr lang="en-US" sz="2200" b="1" dirty="0" smtClean="0">
                <a:solidFill>
                  <a:srgbClr val="FFEB11"/>
                </a:solidFill>
                <a:latin typeface="Symbol" pitchFamily="18" charset="2"/>
              </a:rPr>
              <a:t>q</a:t>
            </a:r>
            <a:r>
              <a:rPr lang="en-US" sz="2200" b="1" dirty="0" smtClean="0">
                <a:solidFill>
                  <a:srgbClr val="FFEB11"/>
                </a:solidFill>
              </a:rPr>
              <a:t>) </a:t>
            </a:r>
          </a:p>
          <a:p>
            <a:pPr marL="917575" lvl="2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F011"/>
                </a:solidFill>
              </a:rPr>
              <a:t>Energy </a:t>
            </a:r>
            <a:r>
              <a:rPr lang="en-US" sz="2200" b="1" dirty="0" err="1" smtClean="0">
                <a:solidFill>
                  <a:srgbClr val="FFF011"/>
                </a:solidFill>
              </a:rPr>
              <a:t>Resol’n</a:t>
            </a:r>
            <a:r>
              <a:rPr lang="en-US" sz="2200" b="1" dirty="0" smtClean="0">
                <a:solidFill>
                  <a:srgbClr val="FFF011"/>
                </a:solidFill>
              </a:rPr>
              <a:t>: </a:t>
            </a:r>
            <a:r>
              <a:rPr lang="en-US" sz="2200" b="1" dirty="0" smtClean="0"/>
              <a:t>ECAL Calibration &amp; Energy Corrections</a:t>
            </a:r>
          </a:p>
          <a:p>
            <a:pPr marL="917575" lvl="2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F011"/>
                </a:solidFill>
              </a:rPr>
              <a:t>Photon Directions:</a:t>
            </a:r>
            <a:r>
              <a:rPr lang="en-US" sz="2200" b="1" dirty="0" smtClean="0"/>
              <a:t> Primary vertex determination</a:t>
            </a:r>
          </a:p>
          <a:p>
            <a:pPr marL="517525" lvl="2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EB11"/>
                </a:solidFill>
              </a:rPr>
              <a:t>Photon Identification: </a:t>
            </a:r>
            <a:r>
              <a:rPr lang="en-US" sz="2200" b="1" dirty="0" smtClean="0"/>
              <a:t>Separate prompt photons from </a:t>
            </a:r>
            <a:br>
              <a:rPr lang="en-US" sz="2200" b="1" dirty="0" smtClean="0"/>
            </a:br>
            <a:r>
              <a:rPr lang="en-US" sz="2200" b="1" dirty="0" smtClean="0"/>
              <a:t>reducible background from misidentified neutral mesons</a:t>
            </a:r>
            <a:br>
              <a:rPr lang="en-US" sz="2200" b="1" dirty="0" smtClean="0"/>
            </a:br>
            <a:r>
              <a:rPr lang="en-US" sz="2200" b="1" dirty="0" smtClean="0"/>
              <a:t>in QCD </a:t>
            </a:r>
            <a:r>
              <a:rPr lang="en-US" sz="2200" b="1" dirty="0" err="1" smtClean="0">
                <a:latin typeface="Symbol" pitchFamily="18" charset="2"/>
              </a:rPr>
              <a:t>g</a:t>
            </a:r>
            <a:r>
              <a:rPr lang="en-US" sz="2200" b="1" dirty="0" err="1" smtClean="0"/>
              <a:t>+Jet</a:t>
            </a:r>
            <a:r>
              <a:rPr lang="en-US" sz="2200" b="1" dirty="0" smtClean="0"/>
              <a:t> and multi-jet events</a:t>
            </a:r>
          </a:p>
          <a:p>
            <a:pPr marL="517525" lvl="2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F011"/>
                </a:solidFill>
              </a:rPr>
              <a:t>Event categorization: </a:t>
            </a:r>
            <a:r>
              <a:rPr lang="en-US" sz="2200" b="1" dirty="0" smtClean="0"/>
              <a:t>(</a:t>
            </a:r>
            <a:r>
              <a:rPr lang="en-US" sz="2200" b="1" dirty="0" err="1" smtClean="0"/>
              <a:t>diphoton</a:t>
            </a:r>
            <a:r>
              <a:rPr lang="en-US" sz="2200" b="1" dirty="0" smtClean="0"/>
              <a:t> ID, inclusive/exclusive channels) </a:t>
            </a:r>
          </a:p>
          <a:p>
            <a:pPr marL="974725" lvl="3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FFF011"/>
                </a:solidFill>
              </a:rPr>
              <a:t>Probe different production processes (</a:t>
            </a:r>
            <a:r>
              <a:rPr lang="en-US" sz="2200" b="1" dirty="0" err="1" smtClean="0">
                <a:solidFill>
                  <a:srgbClr val="FFF011"/>
                </a:solidFill>
              </a:rPr>
              <a:t>gg</a:t>
            </a:r>
            <a:r>
              <a:rPr lang="en-US" sz="2200" b="1" dirty="0" smtClean="0">
                <a:solidFill>
                  <a:srgbClr val="FFF011"/>
                </a:solidFill>
              </a:rPr>
              <a:t>, VBF, VH) </a:t>
            </a:r>
            <a:r>
              <a:rPr lang="en-US" sz="2200" b="1" dirty="0" smtClean="0"/>
              <a:t>and exploit the </a:t>
            </a:r>
            <a:r>
              <a:rPr lang="en-US" sz="2200" b="1" dirty="0" smtClean="0">
                <a:solidFill>
                  <a:srgbClr val="FFF011"/>
                </a:solidFill>
              </a:rPr>
              <a:t>different S/B and/or different resolution</a:t>
            </a:r>
            <a:r>
              <a:rPr lang="en-US" sz="2200" b="1" dirty="0" smtClean="0"/>
              <a:t> to </a:t>
            </a:r>
            <a:r>
              <a:rPr lang="en-US" sz="2200" b="1" dirty="0" smtClean="0">
                <a:solidFill>
                  <a:srgbClr val="FFF011"/>
                </a:solidFill>
              </a:rPr>
              <a:t>maximize the sensitivity: Inclusive + Exclusive </a:t>
            </a:r>
            <a:r>
              <a:rPr lang="en-US" sz="2200" b="1" dirty="0" smtClean="0"/>
              <a:t>Dijet, </a:t>
            </a:r>
            <a:r>
              <a:rPr lang="en-US" sz="2400" b="1" dirty="0" smtClean="0"/>
              <a:t>e,</a:t>
            </a:r>
            <a:r>
              <a:rPr lang="en-US" sz="2200" b="1" dirty="0" smtClean="0"/>
              <a:t> </a:t>
            </a:r>
            <a:r>
              <a:rPr lang="en-US" sz="2400" b="1" dirty="0" smtClean="0">
                <a:latin typeface="Symbol" pitchFamily="18" charset="2"/>
              </a:rPr>
              <a:t>m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E</a:t>
            </a:r>
            <a:r>
              <a:rPr lang="en-US" sz="2200" b="1" baseline="-22000" dirty="0" err="1" smtClean="0"/>
              <a:t>T</a:t>
            </a:r>
            <a:r>
              <a:rPr lang="en-US" sz="2400" b="1" baseline="24000" dirty="0" err="1" smtClean="0"/>
              <a:t>Miss</a:t>
            </a:r>
            <a:r>
              <a:rPr lang="en-US" sz="2400" b="1" baseline="24000" dirty="0" smtClean="0"/>
              <a:t> </a:t>
            </a:r>
            <a:r>
              <a:rPr lang="en-US" sz="2200" b="1" dirty="0" smtClean="0"/>
              <a:t> Categories </a:t>
            </a:r>
            <a:r>
              <a:rPr lang="en-US" sz="2200" b="1" dirty="0" smtClean="0">
                <a:solidFill>
                  <a:srgbClr val="FFEB11"/>
                </a:solidFill>
              </a:rPr>
              <a:t>Background Modeling from the Data: </a:t>
            </a:r>
            <a:br>
              <a:rPr lang="en-US" sz="2200" b="1" dirty="0" smtClean="0">
                <a:solidFill>
                  <a:srgbClr val="FFEB11"/>
                </a:solidFill>
              </a:rPr>
            </a:br>
            <a:r>
              <a:rPr lang="en-US" sz="2200" b="1" dirty="0" smtClean="0"/>
              <a:t>Provides good description: background is ~70% QCD Di-Photon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73480" y="6497960"/>
            <a:ext cx="632520" cy="360040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z="1400" smtClean="0">
                <a:solidFill>
                  <a:srgbClr val="FFFF99"/>
                </a:solidFill>
              </a:rPr>
              <a:pPr/>
              <a:t>93</a:t>
            </a:fld>
            <a:endParaRPr lang="en-US" sz="1400" dirty="0">
              <a:solidFill>
                <a:srgbClr val="FFFF99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234" y="385482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05826" name="Picture 2"/>
          <p:cNvPicPr>
            <a:picLocks noChangeAspect="1" noChangeArrowheads="1"/>
          </p:cNvPicPr>
          <p:nvPr/>
        </p:nvPicPr>
        <p:blipFill>
          <a:blip r:embed="rId3" cstate="print">
            <a:lum bright="-12000" contrast="27000"/>
          </a:blip>
          <a:srcRect l="70588" r="1023"/>
          <a:stretch>
            <a:fillRect/>
          </a:stretch>
        </p:blipFill>
        <p:spPr bwMode="auto">
          <a:xfrm>
            <a:off x="6419652" y="5579014"/>
            <a:ext cx="2446401" cy="108057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lum bright="-12000" contrast="27000"/>
          </a:blip>
          <a:srcRect l="35806" r="38875"/>
          <a:stretch>
            <a:fillRect/>
          </a:stretch>
        </p:blipFill>
        <p:spPr bwMode="auto">
          <a:xfrm>
            <a:off x="1323453" y="5579015"/>
            <a:ext cx="2181743" cy="1080578"/>
          </a:xfrm>
          <a:prstGeom prst="rect">
            <a:avLst/>
          </a:prstGeom>
          <a:noFill/>
          <a:ln w="28575">
            <a:solidFill>
              <a:srgbClr val="FFF011"/>
            </a:solidFill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lum bright="-12000" contrast="27000"/>
          </a:blip>
          <a:srcRect l="2046" r="75703"/>
          <a:stretch>
            <a:fillRect/>
          </a:stretch>
        </p:blipFill>
        <p:spPr bwMode="auto">
          <a:xfrm>
            <a:off x="3948925" y="5573263"/>
            <a:ext cx="1917327" cy="108057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71697691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688" y="327377"/>
            <a:ext cx="7191023" cy="94826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EB11"/>
                </a:solidFill>
              </a:rPr>
              <a:t>H → </a:t>
            </a:r>
            <a:r>
              <a:rPr lang="en-US" sz="4000" dirty="0" err="1" smtClean="0">
                <a:solidFill>
                  <a:srgbClr val="FFEB11"/>
                </a:solidFill>
                <a:latin typeface="Symbol" pitchFamily="18" charset="2"/>
              </a:rPr>
              <a:t>gg</a:t>
            </a:r>
            <a:r>
              <a:rPr lang="en-US" dirty="0" smtClean="0">
                <a:solidFill>
                  <a:srgbClr val="FFEB1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Analysis Improvements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in 2012-13  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151" y="232171"/>
            <a:ext cx="867518" cy="86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738131" y="1250033"/>
            <a:ext cx="8983840" cy="5452692"/>
          </a:xfrm>
          <a:prstGeom prst="rect">
            <a:avLst/>
          </a:prstGeom>
          <a:solidFill>
            <a:srgbClr val="00003E"/>
          </a:solidFill>
          <a:ln w="22225">
            <a:solidFill>
              <a:srgbClr val="FFE31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96875" indent="-287338" algn="l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800" b="1" kern="0" dirty="0" smtClean="0">
                <a:solidFill>
                  <a:srgbClr val="FFEF08"/>
                </a:solidFill>
                <a:latin typeface="Arial"/>
              </a:rPr>
              <a:t> </a:t>
            </a:r>
            <a:r>
              <a:rPr lang="en-US" sz="2800" b="1" dirty="0" smtClean="0">
                <a:solidFill>
                  <a:srgbClr val="FFEF08"/>
                </a:solidFill>
              </a:rPr>
              <a:t>Improved the energy calibration </a:t>
            </a:r>
            <a:r>
              <a:rPr lang="en-US" sz="2800" b="1" dirty="0" smtClean="0">
                <a:solidFill>
                  <a:srgbClr val="FFFFFF"/>
                </a:solidFill>
              </a:rPr>
              <a:t>on the </a:t>
            </a:r>
            <a:br>
              <a:rPr lang="en-US" sz="2800" b="1" dirty="0" smtClean="0">
                <a:solidFill>
                  <a:srgbClr val="FFFFFF"/>
                </a:solidFill>
              </a:rPr>
            </a:br>
            <a:r>
              <a:rPr lang="en-US" sz="2800" b="1" dirty="0" smtClean="0">
                <a:solidFill>
                  <a:srgbClr val="FFFFFF"/>
                </a:solidFill>
              </a:rPr>
              <a:t> first 5.3 fb</a:t>
            </a:r>
            <a:r>
              <a:rPr lang="en-US" sz="2800" b="1" baseline="30000" dirty="0" smtClean="0">
                <a:solidFill>
                  <a:srgbClr val="FFFFFF"/>
                </a:solidFill>
              </a:rPr>
              <a:t>-1 </a:t>
            </a:r>
            <a:r>
              <a:rPr lang="en-US" sz="2800" b="1" dirty="0" smtClean="0">
                <a:solidFill>
                  <a:srgbClr val="FFFFFF"/>
                </a:solidFill>
              </a:rPr>
              <a:t>of 2012 data (after publication)</a:t>
            </a:r>
          </a:p>
          <a:p>
            <a:pPr marL="396875" indent="-287338" algn="l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EF08"/>
                </a:solidFill>
              </a:rPr>
              <a:t>Added more exclusive channels </a:t>
            </a:r>
            <a:r>
              <a:rPr lang="en-US" sz="2800" b="1" dirty="0" smtClean="0">
                <a:solidFill>
                  <a:srgbClr val="FFFFFF"/>
                </a:solidFill>
              </a:rPr>
              <a:t>in 2012 analysis</a:t>
            </a:r>
          </a:p>
          <a:p>
            <a:pPr marL="396875" indent="-287338" algn="l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EF08"/>
                </a:solidFill>
              </a:rPr>
              <a:t>Added MVA classification in </a:t>
            </a:r>
            <a:r>
              <a:rPr lang="en-US" sz="2800" b="1" dirty="0" err="1" smtClean="0">
                <a:solidFill>
                  <a:srgbClr val="FFEF08"/>
                </a:solidFill>
              </a:rPr>
              <a:t>dijet</a:t>
            </a:r>
            <a:r>
              <a:rPr lang="en-US" sz="2800" b="1" dirty="0" smtClean="0">
                <a:solidFill>
                  <a:srgbClr val="FFEF08"/>
                </a:solidFill>
              </a:rPr>
              <a:t> selection </a:t>
            </a:r>
            <a:r>
              <a:rPr lang="en-US" sz="2800" b="1" dirty="0" smtClean="0">
                <a:solidFill>
                  <a:srgbClr val="FFFFFF"/>
                </a:solidFill>
              </a:rPr>
              <a:t/>
            </a:r>
            <a:br>
              <a:rPr lang="en-US" sz="2800" b="1" dirty="0" smtClean="0">
                <a:solidFill>
                  <a:srgbClr val="FFFFFF"/>
                </a:solidFill>
              </a:rPr>
            </a:br>
            <a:r>
              <a:rPr lang="en-US" sz="2800" b="1" dirty="0" smtClean="0">
                <a:solidFill>
                  <a:srgbClr val="FFFFFF"/>
                </a:solidFill>
              </a:rPr>
              <a:t>for the MVA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361" y="265374"/>
            <a:ext cx="8994139" cy="75345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E311"/>
                </a:solidFill>
              </a:rPr>
              <a:t>MVA </a:t>
            </a:r>
            <a:r>
              <a:rPr lang="en-US" sz="3200" dirty="0" err="1" smtClean="0">
                <a:solidFill>
                  <a:srgbClr val="FFE311"/>
                </a:solidFill>
              </a:rPr>
              <a:t>Diphoton</a:t>
            </a:r>
            <a:r>
              <a:rPr lang="en-US" sz="3200" dirty="0" smtClean="0">
                <a:solidFill>
                  <a:srgbClr val="FFE311"/>
                </a:solidFill>
              </a:rPr>
              <a:t> Analysis:</a:t>
            </a:r>
            <a:br>
              <a:rPr lang="en-US" sz="3200" dirty="0" smtClean="0">
                <a:solidFill>
                  <a:srgbClr val="FFE31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Signal Model Mass Resolution (8 </a:t>
            </a:r>
            <a:r>
              <a:rPr lang="en-US" sz="3200" dirty="0" err="1" smtClean="0">
                <a:solidFill>
                  <a:schemeClr val="tx1"/>
                </a:solidFill>
              </a:rPr>
              <a:t>TeV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589" y="312746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1"/>
          <p:cNvSpPr>
            <a:spLocks noGrp="1"/>
          </p:cNvSpPr>
          <p:nvPr>
            <p:ph idx="4294967295"/>
          </p:nvPr>
        </p:nvSpPr>
        <p:spPr>
          <a:xfrm>
            <a:off x="264407" y="1304439"/>
            <a:ext cx="4880473" cy="491309"/>
          </a:xfrm>
          <a:prstGeom prst="rect">
            <a:avLst/>
          </a:prstGeom>
          <a:solidFill>
            <a:srgbClr val="000066"/>
          </a:solidFill>
          <a:ln w="25400">
            <a:solidFill>
              <a:srgbClr val="FFE311"/>
            </a:solidFill>
          </a:ln>
        </p:spPr>
        <p:txBody>
          <a:bodyPr bIns="0"/>
          <a:lstStyle/>
          <a:p>
            <a:pPr algn="ctr">
              <a:lnSpc>
                <a:spcPct val="90000"/>
              </a:lnSpc>
              <a:buClr>
                <a:srgbClr val="FFE311"/>
              </a:buClr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Untagged Category 0: </a:t>
            </a:r>
            <a:r>
              <a:rPr lang="en-US" sz="2400" dirty="0" err="1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baseline="-22000" dirty="0" err="1" smtClean="0">
                <a:solidFill>
                  <a:schemeClr val="tx1"/>
                </a:solidFill>
              </a:rPr>
              <a:t>eff</a:t>
            </a:r>
            <a:r>
              <a:rPr lang="en-US" sz="2000" dirty="0" smtClean="0">
                <a:solidFill>
                  <a:schemeClr val="tx1"/>
                </a:solidFill>
              </a:rPr>
              <a:t> = 1.1%</a:t>
            </a:r>
            <a:endParaRPr lang="en-US" sz="2400" dirty="0"/>
          </a:p>
        </p:txBody>
      </p:sp>
      <p:sp>
        <p:nvSpPr>
          <p:cNvPr id="10" name="Content Placeholder 1"/>
          <p:cNvSpPr>
            <a:spLocks noGrp="1"/>
          </p:cNvSpPr>
          <p:nvPr>
            <p:ph idx="4294967295"/>
          </p:nvPr>
        </p:nvSpPr>
        <p:spPr>
          <a:xfrm>
            <a:off x="5166914" y="1296820"/>
            <a:ext cx="4483864" cy="509946"/>
          </a:xfrm>
          <a:prstGeom prst="rect">
            <a:avLst/>
          </a:prstGeom>
          <a:solidFill>
            <a:srgbClr val="000066"/>
          </a:solidFill>
          <a:ln w="25400">
            <a:solidFill>
              <a:srgbClr val="FFE311"/>
            </a:solidFill>
          </a:ln>
        </p:spPr>
        <p:txBody>
          <a:bodyPr bIns="0"/>
          <a:lstStyle/>
          <a:p>
            <a:pPr algn="ctr">
              <a:lnSpc>
                <a:spcPct val="90000"/>
              </a:lnSpc>
              <a:buClr>
                <a:srgbClr val="FFE311"/>
              </a:buClr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All Categories: </a:t>
            </a:r>
            <a:r>
              <a:rPr lang="en-US" sz="2400" dirty="0" err="1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baseline="-22000" dirty="0" err="1" smtClean="0">
                <a:solidFill>
                  <a:schemeClr val="tx1"/>
                </a:solidFill>
              </a:rPr>
              <a:t>eff</a:t>
            </a:r>
            <a:r>
              <a:rPr lang="en-US" sz="2000" dirty="0" smtClean="0">
                <a:solidFill>
                  <a:schemeClr val="tx1"/>
                </a:solidFill>
              </a:rPr>
              <a:t> = 1.7%</a:t>
            </a:r>
            <a:endParaRPr lang="en-US" sz="2400" dirty="0"/>
          </a:p>
        </p:txBody>
      </p:sp>
      <p:pic>
        <p:nvPicPr>
          <p:cNvPr id="12" name="Picture 8"/>
          <p:cNvPicPr>
            <a:picLocks noChangeAspect="1"/>
          </p:cNvPicPr>
          <p:nvPr/>
        </p:nvPicPr>
        <p:blipFill>
          <a:blip r:embed="rId4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539370" y="1828799"/>
            <a:ext cx="4583474" cy="4715220"/>
          </a:xfrm>
          <a:prstGeom prst="rect">
            <a:avLst/>
          </a:prstGeom>
          <a:noFill/>
          <a:ln w="22225">
            <a:solidFill>
              <a:srgbClr val="FFD800"/>
            </a:solidFill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/>
          </p:cNvPicPr>
          <p:nvPr/>
        </p:nvPicPr>
        <p:blipFill>
          <a:blip r:embed="rId5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5159054" y="1839722"/>
            <a:ext cx="4447655" cy="4715313"/>
          </a:xfrm>
          <a:prstGeom prst="rect">
            <a:avLst/>
          </a:prstGeom>
          <a:noFill/>
          <a:ln w="22225">
            <a:solidFill>
              <a:srgbClr val="FFD8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7332583"/>
      </p:ext>
    </p:ext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347" y="146649"/>
            <a:ext cx="7797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FFE311"/>
                </a:solidFill>
              </a:rPr>
              <a:t>H → </a:t>
            </a:r>
            <a:r>
              <a:rPr lang="en-US" sz="4000" dirty="0" err="1">
                <a:solidFill>
                  <a:srgbClr val="FFE311"/>
                </a:solidFill>
                <a:latin typeface="Symbol" charset="2"/>
                <a:cs typeface="Symbol" charset="2"/>
              </a:rPr>
              <a:t>gg</a:t>
            </a:r>
            <a:r>
              <a:rPr lang="en-US" sz="4000" dirty="0">
                <a:solidFill>
                  <a:srgbClr val="FFE311"/>
                </a:solidFill>
                <a:latin typeface="Symbol" charset="2"/>
                <a:cs typeface="Symbol" charset="2"/>
              </a:rPr>
              <a:t> </a:t>
            </a:r>
            <a:r>
              <a:rPr lang="en-US" sz="4000" dirty="0" smtClean="0">
                <a:solidFill>
                  <a:srgbClr val="FFE311"/>
                </a:solidFill>
              </a:rPr>
              <a:t>Cuts-based Analysis Overview</a:t>
            </a:r>
            <a:endParaRPr lang="en-US" sz="4000" dirty="0">
              <a:solidFill>
                <a:srgbClr val="FFE3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548" y="1250830"/>
            <a:ext cx="9089718" cy="5341402"/>
          </a:xfrm>
        </p:spPr>
        <p:txBody>
          <a:bodyPr>
            <a:noAutofit/>
          </a:bodyPr>
          <a:lstStyle/>
          <a:p>
            <a:pPr marL="517525" lvl="1" indent="-228600">
              <a:spcBef>
                <a:spcPts val="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EB11"/>
                </a:solidFill>
              </a:rPr>
              <a:t>First separate events into classes with different </a:t>
            </a:r>
            <a:r>
              <a:rPr lang="en-US" sz="2800" b="1" dirty="0" err="1" smtClean="0">
                <a:solidFill>
                  <a:srgbClr val="FFEB11"/>
                </a:solidFill>
                <a:latin typeface="Symbol" pitchFamily="18" charset="2"/>
              </a:rPr>
              <a:t>s</a:t>
            </a:r>
            <a:r>
              <a:rPr lang="en-US" sz="2800" b="1" baseline="-22000" dirty="0" err="1" smtClean="0">
                <a:solidFill>
                  <a:srgbClr val="FFEB11"/>
                </a:solidFill>
              </a:rPr>
              <a:t>m</a:t>
            </a:r>
            <a:r>
              <a:rPr lang="en-US" b="1" dirty="0" smtClean="0">
                <a:solidFill>
                  <a:srgbClr val="FFEB11"/>
                </a:solidFill>
              </a:rPr>
              <a:t>/m </a:t>
            </a:r>
            <a:br>
              <a:rPr lang="en-US" b="1" dirty="0" smtClean="0">
                <a:solidFill>
                  <a:srgbClr val="FFEB11"/>
                </a:solidFill>
              </a:rPr>
            </a:br>
            <a:r>
              <a:rPr lang="en-US" b="1" dirty="0" smtClean="0">
                <a:solidFill>
                  <a:srgbClr val="FFEB11"/>
                </a:solidFill>
              </a:rPr>
              <a:t>and S/B to increase the analysis performance</a:t>
            </a:r>
          </a:p>
          <a:p>
            <a:pPr marL="917575" lvl="2">
              <a:spcBef>
                <a:spcPts val="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US" b="1" dirty="0" smtClean="0"/>
              <a:t>Do photon ID &amp; mass fit in each class, </a:t>
            </a:r>
            <a:br>
              <a:rPr lang="en-US" b="1" dirty="0" smtClean="0"/>
            </a:br>
            <a:r>
              <a:rPr lang="en-US" b="1" dirty="0" smtClean="0"/>
              <a:t>then combine in final fit</a:t>
            </a:r>
          </a:p>
          <a:p>
            <a:pPr marL="517525" lvl="2">
              <a:spcBef>
                <a:spcPts val="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EB11"/>
                </a:solidFill>
              </a:rPr>
              <a:t>Inclusive:</a:t>
            </a:r>
            <a:r>
              <a:rPr lang="en-US" b="1" dirty="0" smtClean="0"/>
              <a:t> 2 </a:t>
            </a:r>
            <a:r>
              <a:rPr lang="en-US" b="1" dirty="0" err="1" smtClean="0"/>
              <a:t>pseudorapidity</a:t>
            </a:r>
            <a:r>
              <a:rPr lang="en-US" b="1" dirty="0" smtClean="0"/>
              <a:t> x 2 shower shape categories</a:t>
            </a:r>
            <a:br>
              <a:rPr lang="en-US" b="1" dirty="0" smtClean="0"/>
            </a:br>
            <a:r>
              <a:rPr lang="en-US" b="1" dirty="0" smtClean="0"/>
              <a:t> with different Signal/Background ratios</a:t>
            </a:r>
          </a:p>
          <a:p>
            <a:pPr marL="517525" lvl="2">
              <a:spcBef>
                <a:spcPts val="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EB11"/>
                </a:solidFill>
              </a:rPr>
              <a:t>2 Di-jet categories targeting VBF: </a:t>
            </a:r>
            <a:r>
              <a:rPr lang="en-US" b="1" dirty="0" smtClean="0"/>
              <a:t>Higher S/B</a:t>
            </a:r>
          </a:p>
          <a:p>
            <a:pPr marL="517525" lvl="2">
              <a:spcBef>
                <a:spcPts val="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EB11"/>
                </a:solidFill>
              </a:rPr>
              <a:t>Exclusive categories targeting VH associated production: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Electron Tag, </a:t>
            </a:r>
            <a:r>
              <a:rPr lang="en-US" b="1" dirty="0" err="1" smtClean="0"/>
              <a:t>Muon</a:t>
            </a:r>
            <a:r>
              <a:rPr lang="en-US" b="1" dirty="0" smtClean="0"/>
              <a:t> Tag,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T</a:t>
            </a:r>
            <a:r>
              <a:rPr lang="en-US" b="1" baseline="30000" dirty="0" err="1" smtClean="0"/>
              <a:t>Miss</a:t>
            </a:r>
            <a:r>
              <a:rPr lang="en-US" b="1" dirty="0" smtClean="0"/>
              <a:t> Tag</a:t>
            </a:r>
          </a:p>
          <a:p>
            <a:pPr marL="974725" lvl="3">
              <a:spcBef>
                <a:spcPts val="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US" sz="2400" b="1" dirty="0" smtClean="0"/>
              <a:t>With </a:t>
            </a:r>
            <a:r>
              <a:rPr lang="en-US" sz="2400" b="1" dirty="0" smtClean="0">
                <a:solidFill>
                  <a:srgbClr val="FFEB11"/>
                </a:solidFill>
              </a:rPr>
              <a:t>tighter E</a:t>
            </a:r>
            <a:r>
              <a:rPr lang="en-US" sz="2400" b="1" baseline="-25000" dirty="0" smtClean="0">
                <a:solidFill>
                  <a:srgbClr val="FFEB11"/>
                </a:solidFill>
              </a:rPr>
              <a:t>T</a:t>
            </a:r>
            <a:r>
              <a:rPr lang="en-US" sz="2400" b="1" dirty="0" smtClean="0">
                <a:solidFill>
                  <a:srgbClr val="FFEB11"/>
                </a:solidFill>
              </a:rPr>
              <a:t> and conversion veto cuts on the photons,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and </a:t>
            </a:r>
            <a:r>
              <a:rPr lang="en-US" sz="2400" b="1" dirty="0" err="1" smtClean="0"/>
              <a:t>add’l</a:t>
            </a:r>
            <a:r>
              <a:rPr lang="en-US" sz="2400" b="1" dirty="0" smtClean="0"/>
              <a:t> kinematic cuts to suppress the backgrounds</a:t>
            </a:r>
          </a:p>
          <a:p>
            <a:pPr marL="517525" lvl="2">
              <a:spcBef>
                <a:spcPts val="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US" sz="2200" b="1" dirty="0" err="1" smtClean="0">
                <a:solidFill>
                  <a:srgbClr val="FFF011"/>
                </a:solidFill>
              </a:rPr>
              <a:t>Systematics</a:t>
            </a:r>
            <a:r>
              <a:rPr lang="en-US" sz="2200" b="1" dirty="0" smtClean="0">
                <a:solidFill>
                  <a:srgbClr val="FFF011"/>
                </a:solidFill>
              </a:rPr>
              <a:t>:</a:t>
            </a:r>
            <a:r>
              <a:rPr lang="en-US" sz="2200" b="1" dirty="0" smtClean="0"/>
              <a:t> ID and Selection for </a:t>
            </a:r>
            <a:r>
              <a:rPr lang="en-US" sz="2200" b="1" dirty="0" smtClean="0">
                <a:latin typeface="Symbol" pitchFamily="18" charset="2"/>
              </a:rPr>
              <a:t>g</a:t>
            </a:r>
            <a:r>
              <a:rPr lang="en-US" sz="2200" b="1" dirty="0" smtClean="0"/>
              <a:t>, e, </a:t>
            </a:r>
            <a:r>
              <a:rPr lang="en-US" sz="2200" b="1" dirty="0" smtClean="0">
                <a:latin typeface="Symbol" pitchFamily="18" charset="2"/>
              </a:rPr>
              <a:t>m</a:t>
            </a:r>
            <a:r>
              <a:rPr lang="en-US" sz="2200" b="1" dirty="0" smtClean="0"/>
              <a:t> (data/MC scale factors), Energy scale and </a:t>
            </a:r>
            <a:r>
              <a:rPr lang="en-US" sz="2200" b="1" dirty="0" err="1" smtClean="0"/>
              <a:t>resol’n</a:t>
            </a:r>
            <a:r>
              <a:rPr lang="en-US" sz="2200" b="1" dirty="0" smtClean="0"/>
              <a:t> (e/</a:t>
            </a:r>
            <a:r>
              <a:rPr lang="en-US" sz="2200" b="1" dirty="0" smtClean="0">
                <a:latin typeface="Symbol" pitchFamily="18" charset="2"/>
              </a:rPr>
              <a:t>g</a:t>
            </a:r>
            <a:r>
              <a:rPr lang="en-US" sz="2200" b="1" dirty="0" smtClean="0"/>
              <a:t>), R9 Selection, etc. 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73480" y="6497960"/>
            <a:ext cx="632520" cy="360040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z="1400" smtClean="0">
                <a:solidFill>
                  <a:srgbClr val="FFFF99"/>
                </a:solidFill>
              </a:rPr>
              <a:pPr/>
              <a:t>96</a:t>
            </a:fld>
            <a:endParaRPr lang="en-US" sz="1400" dirty="0">
              <a:solidFill>
                <a:srgbClr val="FFFF99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234" y="385482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71697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298" y="225425"/>
            <a:ext cx="7609901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Compatibility among the two analyses</a:t>
            </a:r>
            <a:endParaRPr lang="en-US" dirty="0">
              <a:ea typeface="+mj-ea"/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522613" y="1225624"/>
            <a:ext cx="8420100" cy="5632376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</a:rPr>
              <a:t>We estimate the correlation between the two analyses using the </a:t>
            </a:r>
            <a:r>
              <a:rPr lang="en-US" sz="2200" dirty="0" err="1" smtClean="0">
                <a:solidFill>
                  <a:schemeClr val="tx1"/>
                </a:solidFill>
              </a:rPr>
              <a:t>resampling</a:t>
            </a:r>
            <a:r>
              <a:rPr lang="en-US" sz="2200" dirty="0" smtClean="0">
                <a:solidFill>
                  <a:schemeClr val="tx1"/>
                </a:solidFill>
              </a:rPr>
              <a:t> jackknife technique: </a:t>
            </a:r>
            <a:br>
              <a:rPr lang="en-US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M. </a:t>
            </a:r>
            <a:r>
              <a:rPr lang="en-US" sz="2200" dirty="0" err="1" smtClean="0">
                <a:solidFill>
                  <a:schemeClr val="tx1"/>
                </a:solidFill>
              </a:rPr>
              <a:t>Quenouille</a:t>
            </a:r>
            <a:r>
              <a:rPr lang="en-US" sz="2200" dirty="0" smtClean="0">
                <a:solidFill>
                  <a:schemeClr val="tx1"/>
                </a:solidFill>
              </a:rPr>
              <a:t> (1949), J. W. </a:t>
            </a:r>
            <a:r>
              <a:rPr lang="en-US" sz="2200" dirty="0" err="1" smtClean="0">
                <a:solidFill>
                  <a:schemeClr val="tx1"/>
                </a:solidFill>
              </a:rPr>
              <a:t>Tukey</a:t>
            </a:r>
            <a:r>
              <a:rPr lang="en-US" sz="2200" dirty="0" smtClean="0">
                <a:solidFill>
                  <a:schemeClr val="tx1"/>
                </a:solidFill>
              </a:rPr>
              <a:t> (1958)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</a:rPr>
              <a:t>The correlation coefficient between the two measurements is found to be </a:t>
            </a:r>
            <a:r>
              <a:rPr lang="en-US" sz="2200" b="1" dirty="0" smtClean="0">
                <a:solidFill>
                  <a:schemeClr val="tx1"/>
                </a:solidFill>
              </a:rPr>
              <a:t>r=0.76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22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22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</a:rPr>
              <a:t>Signal strength compatibility only in 2012AB (published) 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 smtClean="0"/>
              <a:t>New MVA </a:t>
            </a:r>
            <a:r>
              <a:rPr lang="en-US" sz="2200" dirty="0" err="1" smtClean="0"/>
              <a:t>vs</a:t>
            </a:r>
            <a:r>
              <a:rPr lang="en-US" sz="2200" dirty="0" smtClean="0"/>
              <a:t> published MVA: 1.6σ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 smtClean="0"/>
              <a:t>Cut-based </a:t>
            </a:r>
            <a:r>
              <a:rPr lang="en-US" sz="2200" dirty="0" err="1" smtClean="0"/>
              <a:t>vs</a:t>
            </a:r>
            <a:r>
              <a:rPr lang="en-US" sz="2200" dirty="0" smtClean="0"/>
              <a:t> old cut-based (published cross-check): 0.5σ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</a:rPr>
              <a:t>A large number of tests have been performed. </a:t>
            </a:r>
            <a:br>
              <a:rPr lang="en-US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No source of systematic error was found.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</a:rPr>
              <a:t>Differences appear to be of a statistical nature.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22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22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2200" dirty="0" smtClean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813034" y="6054172"/>
            <a:ext cx="696358" cy="274637"/>
          </a:xfrm>
          <a:prstGeom prst="rect">
            <a:avLst/>
          </a:prstGeom>
        </p:spPr>
        <p:txBody>
          <a:bodyPr/>
          <a:lstStyle/>
          <a:p>
            <a:fld id="{E613B641-71CB-4260-9F02-C4A28C549102}" type="slidenum">
              <a:rPr lang="en-US"/>
              <a:pPr/>
              <a:t>97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42951" y="2982305"/>
          <a:ext cx="8698504" cy="1554606"/>
        </p:xfrm>
        <a:graphic>
          <a:graphicData uri="http://schemas.openxmlformats.org/drawingml/2006/table">
            <a:tbl>
              <a:tblPr/>
              <a:tblGrid>
                <a:gridCol w="3726435"/>
                <a:gridCol w="4972069"/>
              </a:tblGrid>
              <a:tr h="7226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Signal strength compatibility</a:t>
                      </a:r>
                      <a:b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</a:b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(including correlation)</a:t>
                      </a: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79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MVA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vs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CiC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in full dataset </a:t>
                      </a: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1.5 σ</a:t>
                      </a: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</a:tr>
              <a:tr h="37579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MVA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vs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CiC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only in 2012 dataset</a:t>
                      </a: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1.8 σ</a:t>
                      </a: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_corrections-EB-NewRegr-v4.png"/>
          <p:cNvPicPr>
            <a:picLocks noChangeAspect="1"/>
          </p:cNvPicPr>
          <p:nvPr/>
        </p:nvPicPr>
        <p:blipFill>
          <a:blip r:embed="rId3" cstate="print">
            <a:lum bright="-10000" contrast="1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11"/>
          <a:stretch>
            <a:fillRect/>
          </a:stretch>
        </p:blipFill>
        <p:spPr>
          <a:xfrm>
            <a:off x="5777345" y="4114802"/>
            <a:ext cx="3823854" cy="2548706"/>
          </a:xfrm>
          <a:prstGeom prst="rect">
            <a:avLst/>
          </a:prstGeom>
          <a:ln w="22225">
            <a:solidFill>
              <a:srgbClr val="05BEFF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8530936" y="4771805"/>
            <a:ext cx="922790" cy="3768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1900" b="1" dirty="0" smtClean="0">
                <a:solidFill>
                  <a:srgbClr val="000000"/>
                </a:solidFill>
                <a:latin typeface="Helvetica"/>
                <a:cs typeface="Helvetica"/>
              </a:rPr>
              <a:t>E</a:t>
            </a:r>
            <a:r>
              <a:rPr lang="en-US" sz="1900" b="1" baseline="-25000" dirty="0" smtClean="0">
                <a:solidFill>
                  <a:srgbClr val="000000"/>
                </a:solidFill>
                <a:latin typeface="Helvetica"/>
                <a:cs typeface="Helvetica"/>
              </a:rPr>
              <a:t>SC </a:t>
            </a:r>
            <a:r>
              <a:rPr lang="en-US" sz="1900" b="1" baseline="-25000" dirty="0" err="1" smtClean="0">
                <a:solidFill>
                  <a:srgbClr val="000000"/>
                </a:solidFill>
                <a:latin typeface="Helvetica"/>
                <a:cs typeface="Helvetica"/>
              </a:rPr>
              <a:t>corr</a:t>
            </a:r>
            <a:endParaRPr lang="en-US" sz="1900" b="1" dirty="0" smtClean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530932" y="4483773"/>
            <a:ext cx="704581" cy="3768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900" b="1" dirty="0" smtClean="0">
                <a:solidFill>
                  <a:srgbClr val="000000"/>
                </a:solidFill>
                <a:latin typeface="Helvetica"/>
                <a:cs typeface="Helvetica"/>
              </a:rPr>
              <a:t>E</a:t>
            </a:r>
            <a:r>
              <a:rPr lang="en-US" sz="1900" b="1" baseline="-25000" dirty="0" smtClean="0">
                <a:solidFill>
                  <a:srgbClr val="000000"/>
                </a:solidFill>
                <a:latin typeface="Helvetica"/>
                <a:cs typeface="Helvetica"/>
              </a:rPr>
              <a:t>SC</a:t>
            </a:r>
            <a:endParaRPr lang="en-US" sz="1900" b="1" dirty="0" smtClean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478978" y="4195741"/>
            <a:ext cx="725363" cy="304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900" b="1" dirty="0" smtClean="0">
                <a:solidFill>
                  <a:srgbClr val="000000"/>
                </a:solidFill>
                <a:latin typeface="Helvetica"/>
                <a:cs typeface="Helvetica"/>
              </a:rPr>
              <a:t>E</a:t>
            </a:r>
            <a:r>
              <a:rPr lang="en-US" sz="1900" b="1" baseline="-25000" dirty="0" smtClean="0">
                <a:solidFill>
                  <a:srgbClr val="000000"/>
                </a:solidFill>
                <a:latin typeface="Helvetica"/>
                <a:cs typeface="Helvetica"/>
              </a:rPr>
              <a:t>5x5</a:t>
            </a:r>
            <a:endParaRPr lang="en-US" sz="1900" b="1" dirty="0" smtClean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pic>
        <p:nvPicPr>
          <p:cNvPr id="6" name="Picture 5" descr="masssmear_out-HGG-Histos-1_region_0_0_topup.png"/>
          <p:cNvPicPr>
            <a:picLocks noChangeAspect="1"/>
          </p:cNvPicPr>
          <p:nvPr/>
        </p:nvPicPr>
        <p:blipFill>
          <a:blip r:embed="rId4" cstate="print">
            <a:lum bright="-10000" contrast="1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955" y="1285559"/>
            <a:ext cx="3823853" cy="2808312"/>
          </a:xfrm>
          <a:prstGeom prst="rect">
            <a:avLst/>
          </a:prstGeom>
          <a:ln w="22225">
            <a:solidFill>
              <a:srgbClr val="05BEFF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82" y="207818"/>
            <a:ext cx="8021782" cy="980728"/>
          </a:xfrm>
        </p:spPr>
        <p:txBody>
          <a:bodyPr>
            <a:noAutofit/>
          </a:bodyPr>
          <a:lstStyle/>
          <a:p>
            <a:pPr algn="ctr"/>
            <a:r>
              <a:rPr lang="en-US" sz="3400" dirty="0" smtClean="0">
                <a:solidFill>
                  <a:srgbClr val="FFE311"/>
                </a:solidFill>
              </a:rPr>
              <a:t>Photon Energy Scale and Resolution</a:t>
            </a:r>
            <a:endParaRPr lang="en-US" sz="3400" dirty="0">
              <a:solidFill>
                <a:srgbClr val="FFE3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126" y="1268761"/>
            <a:ext cx="5608046" cy="5391812"/>
          </a:xfrm>
          <a:solidFill>
            <a:srgbClr val="000042"/>
          </a:solidFill>
          <a:ln w="22225">
            <a:solidFill>
              <a:srgbClr val="05BEFF"/>
            </a:solidFill>
          </a:ln>
        </p:spPr>
        <p:txBody>
          <a:bodyPr/>
          <a:lstStyle/>
          <a:p>
            <a:pPr marL="176213" indent="-176213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E311"/>
                </a:solidFill>
              </a:rPr>
              <a:t>ECAL cluster energies corrected using a MC trained MVA regression</a:t>
            </a:r>
          </a:p>
          <a:p>
            <a:pPr marL="571500" lvl="1" indent="-3429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100" b="1" dirty="0" smtClean="0"/>
              <a:t>Improves </a:t>
            </a:r>
            <a:r>
              <a:rPr lang="en-US" sz="2100" b="1" dirty="0" err="1" smtClean="0"/>
              <a:t>resol’n</a:t>
            </a:r>
            <a:r>
              <a:rPr lang="en-US" sz="2100" b="1" dirty="0" smtClean="0"/>
              <a:t> and restores flat response of energy scale vs. pileup</a:t>
            </a:r>
          </a:p>
          <a:p>
            <a:pPr marL="571500" lvl="3" indent="-3429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100" b="1" dirty="0" smtClean="0">
                <a:latin typeface="+mn-lt"/>
              </a:rPr>
              <a:t>Inputs: Raw cluster energies &amp; positions, lateral and longitudinal shower shape variables, local shower positions </a:t>
            </a:r>
            <a:r>
              <a:rPr lang="en-US" sz="2100" b="1" dirty="0" err="1" smtClean="0">
                <a:latin typeface="+mn-lt"/>
              </a:rPr>
              <a:t>w.r.t</a:t>
            </a:r>
            <a:r>
              <a:rPr lang="en-US" sz="2100" b="1" dirty="0" smtClean="0">
                <a:latin typeface="+mn-lt"/>
              </a:rPr>
              <a:t>. crystal geometry, pileup estimators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E311"/>
                </a:solidFill>
              </a:rPr>
              <a:t>Regression also used to provide a per photon energy resolution estimate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</a:rPr>
              <a:t>After “best” individual crystal calibration and transparency corrections: </a:t>
            </a:r>
            <a:r>
              <a:rPr lang="en-US" sz="2200" dirty="0" smtClean="0">
                <a:solidFill>
                  <a:srgbClr val="FFE311"/>
                </a:solidFill>
              </a:rPr>
              <a:t>measure Energy </a:t>
            </a:r>
            <a:br>
              <a:rPr lang="en-US" sz="2200" dirty="0" smtClean="0">
                <a:solidFill>
                  <a:srgbClr val="FFE311"/>
                </a:solidFill>
              </a:rPr>
            </a:br>
            <a:r>
              <a:rPr lang="en-US" sz="2200" dirty="0" smtClean="0">
                <a:solidFill>
                  <a:srgbClr val="FFE311"/>
                </a:solidFill>
              </a:rPr>
              <a:t>Scale &amp; Resolution with </a:t>
            </a:r>
            <a:r>
              <a:rPr lang="en-US" sz="2200" dirty="0" err="1" smtClean="0">
                <a:solidFill>
                  <a:srgbClr val="FFE311"/>
                </a:solidFill>
              </a:rPr>
              <a:t>Z</a:t>
            </a:r>
            <a:r>
              <a:rPr lang="en-US" sz="2200" dirty="0" err="1" smtClean="0">
                <a:solidFill>
                  <a:srgbClr val="FFE311"/>
                </a:solidFill>
                <a:latin typeface="Symbol" charset="2"/>
                <a:cs typeface="Symbol" charset="2"/>
              </a:rPr>
              <a:t>®</a:t>
            </a:r>
            <a:r>
              <a:rPr lang="en-US" sz="2200" dirty="0" err="1" smtClean="0">
                <a:solidFill>
                  <a:srgbClr val="FFE311"/>
                </a:solidFill>
              </a:rPr>
              <a:t>e</a:t>
            </a:r>
            <a:r>
              <a:rPr lang="en-US" sz="2200" baseline="30000" dirty="0" err="1" smtClean="0">
                <a:solidFill>
                  <a:srgbClr val="FFE311"/>
                </a:solidFill>
              </a:rPr>
              <a:t>+</a:t>
            </a:r>
            <a:r>
              <a:rPr lang="en-US" sz="2200" dirty="0" err="1" smtClean="0">
                <a:solidFill>
                  <a:srgbClr val="FFE311"/>
                </a:solidFill>
              </a:rPr>
              <a:t>e</a:t>
            </a:r>
            <a:r>
              <a:rPr lang="en-US" sz="2200" baseline="30000" dirty="0" smtClean="0">
                <a:solidFill>
                  <a:srgbClr val="FFE311"/>
                </a:solidFill>
              </a:rPr>
              <a:t>-</a:t>
            </a:r>
            <a:r>
              <a:rPr lang="en-US" sz="2200" dirty="0" smtClean="0">
                <a:solidFill>
                  <a:srgbClr val="FFE311"/>
                </a:solidFill>
              </a:rPr>
              <a:t> 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b="1" dirty="0" smtClean="0"/>
              <a:t>Also </a:t>
            </a:r>
            <a:r>
              <a:rPr lang="en-US" sz="2200" b="1" dirty="0" err="1" smtClean="0">
                <a:solidFill>
                  <a:srgbClr val="FFE311"/>
                </a:solidFill>
              </a:rPr>
              <a:t>Z</a:t>
            </a:r>
            <a:r>
              <a:rPr lang="en-US" sz="2200" b="1" dirty="0" err="1" smtClean="0">
                <a:solidFill>
                  <a:srgbClr val="FFE311"/>
                </a:solidFill>
                <a:latin typeface="Symbol" charset="2"/>
                <a:cs typeface="Symbol" charset="2"/>
              </a:rPr>
              <a:t>®</a:t>
            </a:r>
            <a:r>
              <a:rPr lang="en-US" b="1" dirty="0" err="1" smtClean="0">
                <a:solidFill>
                  <a:srgbClr val="FFE311"/>
                </a:solidFill>
                <a:latin typeface="Symbol" charset="2"/>
                <a:cs typeface="Symbol" charset="2"/>
              </a:rPr>
              <a:t>mmg</a:t>
            </a:r>
            <a:r>
              <a:rPr lang="en-US" sz="2200" b="1" dirty="0" smtClean="0">
                <a:solidFill>
                  <a:srgbClr val="FFE311"/>
                </a:solidFill>
                <a:latin typeface="Symbol" charset="2"/>
                <a:cs typeface="Symbol" charset="2"/>
              </a:rPr>
              <a:t>  </a:t>
            </a:r>
            <a:r>
              <a:rPr lang="en-US" sz="2200" b="1" dirty="0" smtClean="0">
                <a:solidFill>
                  <a:srgbClr val="FFE311"/>
                </a:solidFill>
                <a:latin typeface="+mj-lt"/>
                <a:cs typeface="Symbol" charset="2"/>
              </a:rPr>
              <a:t>for photon scale</a:t>
            </a:r>
            <a:endParaRPr lang="en-US" sz="2200" b="1" dirty="0" smtClean="0">
              <a:solidFill>
                <a:srgbClr val="FFE311"/>
              </a:solidFill>
            </a:endParaRPr>
          </a:p>
          <a:p>
            <a:pPr>
              <a:lnSpc>
                <a:spcPct val="93000"/>
              </a:lnSpc>
              <a:spcAft>
                <a:spcPts val="600"/>
              </a:spcAft>
            </a:pPr>
            <a:endParaRPr lang="en-US" sz="22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400800" y="1921055"/>
            <a:ext cx="1153392" cy="923312"/>
          </a:xfrm>
          <a:prstGeom prst="rect">
            <a:avLst/>
          </a:prstGeom>
          <a:ln w="22225">
            <a:solidFill>
              <a:srgbClr val="000066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4" tIns="45711" rIns="91424" bIns="45711" rtlCol="0">
            <a:spAutoFit/>
          </a:bodyPr>
          <a:lstStyle/>
          <a:p>
            <a:r>
              <a:rPr lang="en-US" sz="18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Both EB |</a:t>
            </a:r>
            <a:r>
              <a:rPr lang="en-US" sz="1800" b="1" dirty="0" err="1" smtClean="0">
                <a:solidFill>
                  <a:srgbClr val="000000">
                    <a:lumMod val="95000"/>
                    <a:lumOff val="5000"/>
                  </a:srgbClr>
                </a:solidFill>
                <a:latin typeface="Symbol" charset="2"/>
                <a:cs typeface="Symbol" charset="2"/>
              </a:rPr>
              <a:t>h</a:t>
            </a:r>
            <a:r>
              <a:rPr lang="en-US" sz="18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|&lt;1</a:t>
            </a:r>
          </a:p>
          <a:p>
            <a:r>
              <a:rPr lang="en-US" sz="18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High R9</a:t>
            </a:r>
            <a:endParaRPr lang="en-US" sz="1800" b="1" dirty="0">
              <a:solidFill>
                <a:srgbClr val="000000">
                  <a:lumMod val="95000"/>
                  <a:lumOff val="5000"/>
                </a:srgbClr>
              </a:solidFill>
            </a:endParaRP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9263089" y="6466787"/>
            <a:ext cx="632520" cy="360040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z="1400" smtClean="0">
                <a:solidFill>
                  <a:srgbClr val="FFFF99"/>
                </a:solidFill>
              </a:rPr>
              <a:pPr/>
              <a:t>98</a:t>
            </a:fld>
            <a:endParaRPr lang="en-US" sz="1400" dirty="0">
              <a:solidFill>
                <a:srgbClr val="FFFF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33508" y="5148516"/>
            <a:ext cx="1215737" cy="978729"/>
          </a:xfrm>
          <a:prstGeom prst="rect">
            <a:avLst/>
          </a:prstGeom>
          <a:ln w="22225">
            <a:solidFill>
              <a:srgbClr val="000066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Effect of  regression </a:t>
            </a:r>
            <a:br>
              <a:rPr lang="en-US" sz="16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</a:br>
            <a:r>
              <a:rPr lang="en-US" sz="16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on the </a:t>
            </a:r>
            <a:br>
              <a:rPr lang="en-US" sz="16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</a:br>
            <a:r>
              <a:rPr lang="en-US" sz="1600" b="1" dirty="0" err="1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Z</a:t>
            </a:r>
            <a:r>
              <a:rPr lang="en-US" sz="1600" b="1" dirty="0" err="1" smtClean="0">
                <a:solidFill>
                  <a:srgbClr val="000000">
                    <a:lumMod val="95000"/>
                    <a:lumOff val="5000"/>
                  </a:srgbClr>
                </a:solidFill>
                <a:sym typeface="Wingdings 3"/>
              </a:rPr>
              <a:t></a:t>
            </a:r>
            <a:r>
              <a:rPr lang="en-US" sz="1600" b="1" dirty="0" err="1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ee</a:t>
            </a:r>
            <a:r>
              <a:rPr lang="en-US" sz="1600" b="1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 peak</a:t>
            </a:r>
            <a:endParaRPr lang="en-US" sz="1600" b="1" dirty="0">
              <a:solidFill>
                <a:srgbClr val="000000">
                  <a:lumMod val="95000"/>
                  <a:lumOff val="5000"/>
                </a:srgbClr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980" y="364700"/>
            <a:ext cx="762000" cy="71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60084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716096" y="304800"/>
            <a:ext cx="8075363" cy="11430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Energy Scale </a:t>
            </a:r>
            <a:r>
              <a:rPr lang="en-US" dirty="0" err="1" smtClean="0">
                <a:latin typeface="Arial" pitchFamily="34" charset="0"/>
              </a:rPr>
              <a:t>vs</a:t>
            </a:r>
            <a:r>
              <a:rPr lang="en-US" dirty="0" smtClean="0">
                <a:latin typeface="Arial" pitchFamily="34" charset="0"/>
              </a:rPr>
              <a:t> Time (in Z </a:t>
            </a:r>
            <a:r>
              <a:rPr lang="en-US" dirty="0" smtClean="0">
                <a:latin typeface="Arial" pitchFamily="34" charset="0"/>
                <a:sym typeface="Wingdings 3"/>
              </a:rPr>
              <a:t></a:t>
            </a:r>
            <a:r>
              <a:rPr lang="en-US" dirty="0" err="1" smtClean="0">
                <a:latin typeface="Arial" pitchFamily="34" charset="0"/>
              </a:rPr>
              <a:t>ee</a:t>
            </a:r>
            <a:r>
              <a:rPr lang="en-US" dirty="0" smtClean="0">
                <a:latin typeface="Arial" pitchFamily="34" charset="0"/>
              </a:rPr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92309" y="6406712"/>
            <a:ext cx="696358" cy="274637"/>
          </a:xfrm>
          <a:prstGeom prst="rect">
            <a:avLst/>
          </a:prstGeom>
        </p:spPr>
        <p:txBody>
          <a:bodyPr/>
          <a:lstStyle/>
          <a:p>
            <a:fld id="{C5C82472-047B-49D0-9010-061F05E9EBE8}" type="slidenum">
              <a:rPr lang="en-US" sz="1600"/>
              <a:pPr/>
              <a:t>99</a:t>
            </a:fld>
            <a:endParaRPr lang="en-US" sz="1600" dirty="0"/>
          </a:p>
        </p:txBody>
      </p:sp>
      <p:pic>
        <p:nvPicPr>
          <p:cNvPr id="44037" name="Picture 7" descr="peak_vs_unixTime-EB.png"/>
          <p:cNvPicPr>
            <a:picLocks noChangeAspect="1"/>
          </p:cNvPicPr>
          <p:nvPr/>
        </p:nvPicPr>
        <p:blipFill>
          <a:blip r:embed="rId2" cstate="print">
            <a:lum bright="-13000" contrast="28000"/>
          </a:blip>
          <a:srcRect t="2542" r="1339" b="1271"/>
          <a:stretch>
            <a:fillRect/>
          </a:stretch>
        </p:blipFill>
        <p:spPr bwMode="auto">
          <a:xfrm>
            <a:off x="408016" y="2057066"/>
            <a:ext cx="8907984" cy="4343733"/>
          </a:xfrm>
          <a:prstGeom prst="rect">
            <a:avLst/>
          </a:prstGeom>
          <a:noFill/>
          <a:ln w="22225">
            <a:solidFill>
              <a:srgbClr val="FFD800"/>
            </a:solidFill>
            <a:miter lim="800000"/>
            <a:headEnd/>
            <a:tailEnd/>
          </a:ln>
        </p:spPr>
      </p:pic>
      <p:sp>
        <p:nvSpPr>
          <p:cNvPr id="44038" name="TextBox 8"/>
          <p:cNvSpPr txBox="1">
            <a:spLocks noChangeArrowheads="1"/>
          </p:cNvSpPr>
          <p:nvPr/>
        </p:nvSpPr>
        <p:spPr bwMode="auto">
          <a:xfrm>
            <a:off x="440216" y="1257511"/>
            <a:ext cx="85095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Stability at 0.3% level before application of analysis level corrections with prompt reconstructed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theme1.xml><?xml version="1.0" encoding="utf-8"?>
<a:theme xmlns:a="http://schemas.openxmlformats.org/drawingml/2006/main" name="3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3_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_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4_Side Bar">
  <a:themeElements>
    <a:clrScheme name="">
      <a:dk1>
        <a:srgbClr val="000099"/>
      </a:dk1>
      <a:lt1>
        <a:srgbClr val="FFFFFF"/>
      </a:lt1>
      <a:dk2>
        <a:srgbClr val="000099"/>
      </a:dk2>
      <a:lt2>
        <a:srgbClr val="393939"/>
      </a:lt2>
      <a:accent1>
        <a:srgbClr val="B2B2B2"/>
      </a:accent1>
      <a:accent2>
        <a:srgbClr val="FF0066"/>
      </a:accent2>
      <a:accent3>
        <a:srgbClr val="FFFFFF"/>
      </a:accent3>
      <a:accent4>
        <a:srgbClr val="000082"/>
      </a:accent4>
      <a:accent5>
        <a:srgbClr val="D5D5D5"/>
      </a:accent5>
      <a:accent6>
        <a:srgbClr val="E7005C"/>
      </a:accent6>
      <a:hlink>
        <a:srgbClr val="FF3399"/>
      </a:hlink>
      <a:folHlink>
        <a:srgbClr val="CC0066"/>
      </a:folHlink>
    </a:clrScheme>
    <a:fontScheme name="31_Side Bar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1_Side Bar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1_Side Bar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1_Side Bar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1_Side Bar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7_Blank Presentation">
  <a:themeElements>
    <a:clrScheme name="4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Blank Presentatio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4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7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ICFA Blu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blipFill rotWithShape="1">
          <a:blip xmlns:r="http://schemas.openxmlformats.org/officeDocument/2006/relationships" r:embed="rId1" cstate="print"/>
          <a:stretch>
            <a:fillRect b="-3947"/>
          </a:stretch>
        </a:blipFill>
      </a:spPr>
      <a:bodyPr/>
      <a:lstStyle>
        <a:defPPr>
          <a:defRPr sz="3200">
            <a:noFill/>
          </a:defRPr>
        </a:defPPr>
      </a:lstStyle>
    </a:tx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8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3_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_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24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1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blipFill rotWithShape="1">
          <a:blip xmlns:r="http://schemas.openxmlformats.org/officeDocument/2006/relationships" r:embed="rId1" cstate="print"/>
          <a:stretch>
            <a:fillRect b="-3947"/>
          </a:stretch>
        </a:blipFill>
      </a:spPr>
      <a:bodyPr/>
      <a:lstStyle>
        <a:defPPr>
          <a:defRPr sz="3200">
            <a:noFill/>
          </a:defRPr>
        </a:defPPr>
      </a:lstStyle>
    </a:tx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25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7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3_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_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8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6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3_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_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5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blipFill rotWithShape="1">
          <a:blip xmlns:r="http://schemas.openxmlformats.org/officeDocument/2006/relationships" r:embed="rId1" cstate="print"/>
          <a:stretch>
            <a:fillRect b="-3947"/>
          </a:stretch>
        </a:blipFill>
      </a:spPr>
      <a:bodyPr/>
      <a:lstStyle>
        <a:defPPr>
          <a:defRPr sz="3200">
            <a:noFill/>
          </a:defRPr>
        </a:defPPr>
      </a:lstStyle>
    </a:tx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lank Presentation">
  <a:themeElements>
    <a:clrScheme name="4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Blank Presentatio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4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1_Side Bar">
  <a:themeElements>
    <a:clrScheme name="">
      <a:dk1>
        <a:srgbClr val="000099"/>
      </a:dk1>
      <a:lt1>
        <a:srgbClr val="FFFFFF"/>
      </a:lt1>
      <a:dk2>
        <a:srgbClr val="000099"/>
      </a:dk2>
      <a:lt2>
        <a:srgbClr val="393939"/>
      </a:lt2>
      <a:accent1>
        <a:srgbClr val="B2B2B2"/>
      </a:accent1>
      <a:accent2>
        <a:srgbClr val="FF0066"/>
      </a:accent2>
      <a:accent3>
        <a:srgbClr val="FFFFFF"/>
      </a:accent3>
      <a:accent4>
        <a:srgbClr val="000082"/>
      </a:accent4>
      <a:accent5>
        <a:srgbClr val="D5D5D5"/>
      </a:accent5>
      <a:accent6>
        <a:srgbClr val="E7005C"/>
      </a:accent6>
      <a:hlink>
        <a:srgbClr val="FF3399"/>
      </a:hlink>
      <a:folHlink>
        <a:srgbClr val="CC0066"/>
      </a:folHlink>
    </a:clrScheme>
    <a:fontScheme name="31_Side Bar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1_Side Bar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1_Side Bar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1_Side Bar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1_Side Bar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2_Side Bar">
  <a:themeElements>
    <a:clrScheme name="">
      <a:dk1>
        <a:srgbClr val="000099"/>
      </a:dk1>
      <a:lt1>
        <a:srgbClr val="FFFFFF"/>
      </a:lt1>
      <a:dk2>
        <a:srgbClr val="000099"/>
      </a:dk2>
      <a:lt2>
        <a:srgbClr val="393939"/>
      </a:lt2>
      <a:accent1>
        <a:srgbClr val="B2B2B2"/>
      </a:accent1>
      <a:accent2>
        <a:srgbClr val="FF0066"/>
      </a:accent2>
      <a:accent3>
        <a:srgbClr val="FFFFFF"/>
      </a:accent3>
      <a:accent4>
        <a:srgbClr val="000082"/>
      </a:accent4>
      <a:accent5>
        <a:srgbClr val="D5D5D5"/>
      </a:accent5>
      <a:accent6>
        <a:srgbClr val="E7005C"/>
      </a:accent6>
      <a:hlink>
        <a:srgbClr val="FF3399"/>
      </a:hlink>
      <a:folHlink>
        <a:srgbClr val="CC0066"/>
      </a:folHlink>
    </a:clrScheme>
    <a:fontScheme name="31_Side Bar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1_Side Bar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1_Side Bar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1_Side Bar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1_Side Bar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Blank Presentation">
  <a:themeElements>
    <a:clrScheme name="4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Blank Presentatio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4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3_Side Bar">
  <a:themeElements>
    <a:clrScheme name="">
      <a:dk1>
        <a:srgbClr val="000099"/>
      </a:dk1>
      <a:lt1>
        <a:srgbClr val="FFFFFF"/>
      </a:lt1>
      <a:dk2>
        <a:srgbClr val="000099"/>
      </a:dk2>
      <a:lt2>
        <a:srgbClr val="393939"/>
      </a:lt2>
      <a:accent1>
        <a:srgbClr val="B2B2B2"/>
      </a:accent1>
      <a:accent2>
        <a:srgbClr val="FF0066"/>
      </a:accent2>
      <a:accent3>
        <a:srgbClr val="FFFFFF"/>
      </a:accent3>
      <a:accent4>
        <a:srgbClr val="000082"/>
      </a:accent4>
      <a:accent5>
        <a:srgbClr val="D5D5D5"/>
      </a:accent5>
      <a:accent6>
        <a:srgbClr val="E7005C"/>
      </a:accent6>
      <a:hlink>
        <a:srgbClr val="FF3399"/>
      </a:hlink>
      <a:folHlink>
        <a:srgbClr val="CC0066"/>
      </a:folHlink>
    </a:clrScheme>
    <a:fontScheme name="31_Side Bar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1_Side Bar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1_Side Bar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1_Side Bar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1_Side Bar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Onsite template 2002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54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r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blipFill rotWithShape="1">
          <a:blip xmlns:r="http://schemas.openxmlformats.org/officeDocument/2006/relationships" r:embed="rId1" cstate="print"/>
          <a:stretch>
            <a:fillRect b="-3947"/>
          </a:stretch>
        </a:blipFill>
      </a:spPr>
      <a:bodyPr/>
      <a:lstStyle>
        <a:defPPr>
          <a:defRPr sz="3200">
            <a:noFill/>
          </a:defRPr>
        </a:defPPr>
      </a:lstStyle>
    </a:txDef>
  </a:objectDefaults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ICFA Blu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70523</TotalTime>
  <Words>6463</Words>
  <Application>Microsoft Office PowerPoint</Application>
  <PresentationFormat>A4 Paper (210x297 mm)</PresentationFormat>
  <Paragraphs>1465</Paragraphs>
  <Slides>138</Slides>
  <Notes>28</Notes>
  <HiddenSlides>6</HiddenSlides>
  <MMClips>0</MMClips>
  <ScaleCrop>false</ScaleCrop>
  <HeadingPairs>
    <vt:vector size="6" baseType="variant">
      <vt:variant>
        <vt:lpstr>Theme</vt:lpstr>
      </vt:variant>
      <vt:variant>
        <vt:i4>24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138</vt:i4>
      </vt:variant>
    </vt:vector>
  </HeadingPairs>
  <TitlesOfParts>
    <vt:vector size="166" baseType="lpstr">
      <vt:lpstr>3_Onsite template 2002</vt:lpstr>
      <vt:lpstr>3_Blank Presentation</vt:lpstr>
      <vt:lpstr>4_Blank Presentation</vt:lpstr>
      <vt:lpstr>31_Side Bar</vt:lpstr>
      <vt:lpstr>32_Side Bar</vt:lpstr>
      <vt:lpstr>5_Blank Presentation</vt:lpstr>
      <vt:lpstr>33_Side Bar</vt:lpstr>
      <vt:lpstr>1_Onsite template 2002</vt:lpstr>
      <vt:lpstr>2_ICFA Blue</vt:lpstr>
      <vt:lpstr>34_Side Bar</vt:lpstr>
      <vt:lpstr>7_Blank Presentation</vt:lpstr>
      <vt:lpstr>17_Onsite template 2002</vt:lpstr>
      <vt:lpstr>3_ICFA Blue</vt:lpstr>
      <vt:lpstr>2_Onsite template 2002</vt:lpstr>
      <vt:lpstr>18_Onsite template 2002</vt:lpstr>
      <vt:lpstr>4_Onsite template 2002</vt:lpstr>
      <vt:lpstr>1_Theme1</vt:lpstr>
      <vt:lpstr>24_Onsite template 2002</vt:lpstr>
      <vt:lpstr>11_Onsite template 2002</vt:lpstr>
      <vt:lpstr>25_Onsite template 2002</vt:lpstr>
      <vt:lpstr>7_Onsite template 2002</vt:lpstr>
      <vt:lpstr>8_Onsite template 2002</vt:lpstr>
      <vt:lpstr>6_Onsite template 2002</vt:lpstr>
      <vt:lpstr>5_Onsite template 2002</vt:lpstr>
      <vt:lpstr>Photo Editor Photo</vt:lpstr>
      <vt:lpstr>Slide</vt:lpstr>
      <vt:lpstr>Equation</vt:lpstr>
      <vt:lpstr>Clip</vt:lpstr>
      <vt:lpstr>CMS Higgs Search: Discovery, Measurements and Prospects</vt:lpstr>
      <vt:lpstr>On behalf of the CMS Collaboration</vt:lpstr>
      <vt:lpstr>Slide 3</vt:lpstr>
      <vt:lpstr>Slide 4</vt:lpstr>
      <vt:lpstr>Slide 5</vt:lpstr>
      <vt:lpstr>CMS Global Event Reconstruction </vt:lpstr>
      <vt:lpstr>Stability Against Pileup Electron Isolation and Energy Scale</vt:lpstr>
      <vt:lpstr>Photon Energy Resolution Comprehensive Monitoring and Calibration</vt:lpstr>
      <vt:lpstr>Higgs Production at the LHC 7-8 TeV pp CollIsions (8 TeV +25%)</vt:lpstr>
      <vt:lpstr>   CMS Higgs Search Channels     Updates on a New Boson</vt:lpstr>
      <vt:lpstr>Slide 11</vt:lpstr>
      <vt:lpstr>Slide 12</vt:lpstr>
      <vt:lpstr>Di-jet Tagging</vt:lpstr>
      <vt:lpstr>H → gg Analysis Overview</vt:lpstr>
      <vt:lpstr>H → gg Exclusive Categories</vt:lpstr>
      <vt:lpstr>Diphoton MVA  Event Classification</vt:lpstr>
      <vt:lpstr>8 TeV Diphoton Mass Distributions S+B Mass Fits to 4 Inclusive and 2 Dijet Classes</vt:lpstr>
      <vt:lpstr>S/(S+B) Weighted Mass Distributions MVA and Cuts-Based Analysis Side by Side</vt:lpstr>
      <vt:lpstr>P-Values for SM Higgs Full 7 + 8 TeV Dataset Side by Side</vt:lpstr>
      <vt:lpstr>H  gg Fitted Signal  Strength Vs MH</vt:lpstr>
      <vt:lpstr>H gg Best Fit Signal Strength Compatibility Among the Classes</vt:lpstr>
      <vt:lpstr>H gg : Couplings mV (VBF+VH) vs mF (ggH+ttH) and Mass Determination</vt:lpstr>
      <vt:lpstr>  H  ZZ(*) 4𝓵, 2𝓵2t (𝓵 = e,m)  The Golden Channels  </vt:lpstr>
      <vt:lpstr>H → ZZ(*) → 4 Leptons Analysis Improvements in 2012-13   </vt:lpstr>
      <vt:lpstr>H  ZZ(*)  4e, 4m, 2e2m Candidates  Mass Spectrum</vt:lpstr>
      <vt:lpstr>H → ZZ(*) → 4 Leptons</vt:lpstr>
      <vt:lpstr>H → ZZ → 4l and 2l2t (New)   M (2l2t) and Upper Limits Over the Full Range </vt:lpstr>
      <vt:lpstr>H → ZZ(*) → 4l Results P-values (1D, 2D, 3D best fits) and signal strength </vt:lpstr>
      <vt:lpstr>H → ZZ → 4l  Mass Fit and Coupling Factors mV and mF</vt:lpstr>
      <vt:lpstr>H → ZZ → 4l  Spin and Parity Measurements</vt:lpstr>
      <vt:lpstr>H → ZZ → 4l  Spin and Parity Test Statistics</vt:lpstr>
      <vt:lpstr>    H  Zg  l+l-g (l = e, ): New Rare       Decay Channel with Good Resol’n</vt:lpstr>
      <vt:lpstr>H  WW  2l 2n (l = e, ) High Sensitivity, Low Resolution</vt:lpstr>
      <vt:lpstr>Slide 34</vt:lpstr>
      <vt:lpstr>H  WW Cut-and-Count Analysis: DF 0 Jet</vt:lpstr>
      <vt:lpstr>Slide 36</vt:lpstr>
      <vt:lpstr>Slide 37</vt:lpstr>
      <vt:lpstr>Slide 38</vt:lpstr>
      <vt:lpstr>Slide 39</vt:lpstr>
      <vt:lpstr>Slide 40</vt:lpstr>
      <vt:lpstr>Slide 41</vt:lpstr>
      <vt:lpstr>    WH  WWW  3l 3n (l = e, )     New Sensitive Channel </vt:lpstr>
      <vt:lpstr>H     Signatures: em mh eh mm hh </vt:lpstr>
      <vt:lpstr>H  : m+had , e+had, m+e, mm, hh  Many nalysis Improvements </vt:lpstr>
      <vt:lpstr>H  : Anatomy of the Analysis Handling the Dominant Backgrounds</vt:lpstr>
      <vt:lpstr>H  : Signal Extraction Combine 1-Jet and 2 Jet (VBF) </vt:lpstr>
      <vt:lpstr>H  : Statistical Interpretation Limits and Signal Injection</vt:lpstr>
      <vt:lpstr>H    P-Values: Significance</vt:lpstr>
      <vt:lpstr>H  : Signal Strength vs Mass  and Compatibility Among Categories</vt:lpstr>
      <vt:lpstr>VH  Vbb Associated Production  W,Z + H  l+l- , ln,  nn, l =e,m  + bb </vt:lpstr>
      <vt:lpstr>VH  V bb Associated Production  Many 2012 Analysis Improvements</vt:lpstr>
      <vt:lpstr>VH  V bb Signal Extraction Example: All Channels, High PT(V) Bin</vt:lpstr>
      <vt:lpstr>VH Vbb: Results Local Significance and signal strength</vt:lpstr>
      <vt:lpstr>Observation of a New Boson Near 125.8 GeV  p-values and Significance by Channel </vt:lpstr>
      <vt:lpstr>Compatibility with SM Higgs boson</vt:lpstr>
      <vt:lpstr>Compatibility: Among Channels  and with SM Higgs boson</vt:lpstr>
      <vt:lpstr>                      Characterization of                         the Boson: the Mass </vt:lpstr>
      <vt:lpstr>Couplings Compatibility Tests</vt:lpstr>
      <vt:lpstr>Custodial Symmetry Test the Ratio of Couplings to the W and Z Bosons</vt:lpstr>
      <vt:lpstr>Six Coupling (C6) Model Assume Custodial Symmetry                      , BRBSM=0</vt:lpstr>
      <vt:lpstr>kV  and kF: Map the Vector Boson  and Fermion Couplings to Two Scale Factors</vt:lpstr>
      <vt:lpstr>Searching for New Physics  in the Boson’s Total Width  BRBSM</vt:lpstr>
      <vt:lpstr>All the Boson Couplings and Ratios Many Constrained at 95% CL</vt:lpstr>
      <vt:lpstr>    CMS Coupling Determination Projections          At LHC (300 fb-1) and HL-LHC (3000 fb-1) </vt:lpstr>
      <vt:lpstr>BSM Higgs Overview</vt:lpstr>
      <vt:lpstr>MSSM Higgs</vt:lpstr>
      <vt:lpstr>MSSM F(h, H, A) </vt:lpstr>
      <vt:lpstr>Charged Higgs in Top Quark Decays </vt:lpstr>
      <vt:lpstr>Charged Higgs Results Limits in Each Channel and Combined</vt:lpstr>
      <vt:lpstr>        Summary and Conclusion</vt:lpstr>
      <vt:lpstr>Slide 71</vt:lpstr>
      <vt:lpstr>For Further Information</vt:lpstr>
      <vt:lpstr>In the Discovery Era The Outlook</vt:lpstr>
      <vt:lpstr>Slide 74</vt:lpstr>
      <vt:lpstr>Observation of a New Boson Near 125 GeV  “The Discovery of the Century” </vt:lpstr>
      <vt:lpstr>        Precision Electroweak, Including  the “SM Higgs”: It Fits</vt:lpstr>
      <vt:lpstr>Higgs Mass and Vacuum Stability</vt:lpstr>
      <vt:lpstr>SM-Like MSSM Higgs and Beyond</vt:lpstr>
      <vt:lpstr>Higgs and Supersymmetry See Carena and Nath talks at SUSY2012</vt:lpstr>
      <vt:lpstr>Beyond the MSSM Higgs M. Carena at SUSY 2012</vt:lpstr>
      <vt:lpstr>CMS Phase 2 Upgrade at HL-LHC Higgs Couplings with 3000 fb-1</vt:lpstr>
      <vt:lpstr>        The Outlook</vt:lpstr>
      <vt:lpstr>Backup Slides  Follow</vt:lpstr>
      <vt:lpstr>Slide 84</vt:lpstr>
      <vt:lpstr>   Electron Scale and Resolution </vt:lpstr>
      <vt:lpstr>     Final State Radiation Recovery  </vt:lpstr>
      <vt:lpstr>Pile-up Jet Tagging</vt:lpstr>
      <vt:lpstr>Precise π0,   Calibration  Stream: 1st Time at a Hadron Collider</vt:lpstr>
      <vt:lpstr>Clusters: Energy Resolution</vt:lpstr>
      <vt:lpstr>Electron/Photon Reconstruction</vt:lpstr>
      <vt:lpstr>Slide 91</vt:lpstr>
      <vt:lpstr>Higgs Boson Decays</vt:lpstr>
      <vt:lpstr>H → gg Analysis Key Points</vt:lpstr>
      <vt:lpstr>H → gg Analysis Improvements  in 2012-13   </vt:lpstr>
      <vt:lpstr>MVA Diphoton Analysis: Signal Model Mass Resolution (8 TeV)</vt:lpstr>
      <vt:lpstr>H → gg Cuts-based Analysis Overview</vt:lpstr>
      <vt:lpstr>Compatibility among the two analyses</vt:lpstr>
      <vt:lpstr>Photon Energy Scale and Resolution</vt:lpstr>
      <vt:lpstr>Energy Scale vs Time (in Z ee)</vt:lpstr>
      <vt:lpstr> MVA Photon ID</vt:lpstr>
      <vt:lpstr>MVA gg Vertex Choice</vt:lpstr>
      <vt:lpstr>Pileup Robustness:  Cut-based ID Efficiency</vt:lpstr>
      <vt:lpstr>Di-jet Tagging: Selection</vt:lpstr>
      <vt:lpstr>H→ gg MVA: Systematic Uncertainties Per Photon, Per Event, Per Category</vt:lpstr>
      <vt:lpstr>H → gg Cut-based analysis</vt:lpstr>
      <vt:lpstr> Photon ID: Cut Based</vt:lpstr>
      <vt:lpstr>H→ gg Cuts Based Expected Event Yields, Resolution  and Backgrounds in Each Category</vt:lpstr>
      <vt:lpstr>H→ gg Cuts Based: Systematic Uncertainties Per Photon, Per Event, Per Category</vt:lpstr>
      <vt:lpstr>H  gg Results: 95% CL Limits</vt:lpstr>
      <vt:lpstr>Jacknife Resampling</vt:lpstr>
      <vt:lpstr>Overlap of Selected Events</vt:lpstr>
      <vt:lpstr>H  ZZ(*) Event Yields 110 – 160 GeV Observed Vs. Expected Signal + Background Rates</vt:lpstr>
      <vt:lpstr>H  ZZ(*) Event Yields 100 – 1000 GeV Observed Vs. Expected Signal + Background Rates</vt:lpstr>
      <vt:lpstr>H  ZZ  2l1 2l2 (l = e, ) Improved Electron Resolution in 2012</vt:lpstr>
      <vt:lpstr>H → ZZ → 4l and 2l2t  Over the Full Range: P-Values</vt:lpstr>
      <vt:lpstr>H → ZZ(*) → 4l: Signal/Background Separation Variables in 1D, 2D, 3D Fits: M4l, KD and (PT/M or VD) </vt:lpstr>
      <vt:lpstr>H → ZZ → 4l  MZ1 Versus MZ2</vt:lpstr>
      <vt:lpstr>H     Signatures: em mh eh mm hh </vt:lpstr>
      <vt:lpstr>M()  Improved Reconstruction</vt:lpstr>
      <vt:lpstr>H → bb-bar Reconstruction Regression Input Variables</vt:lpstr>
      <vt:lpstr>Combining CMS  SM Higgs Searches</vt:lpstr>
      <vt:lpstr>H → ZZ → WW/ZZ, 2l2q, 2l2n  Searches for Additional Bosons</vt:lpstr>
      <vt:lpstr>    H  ZZ  2l2n</vt:lpstr>
      <vt:lpstr>    H  ZZ  2l2q</vt:lpstr>
      <vt:lpstr>    WH  qqWW  qq2l2n</vt:lpstr>
      <vt:lpstr>    H  WW  qqln</vt:lpstr>
      <vt:lpstr>Statistics: Computing Limits for the Higgs Search</vt:lpstr>
      <vt:lpstr>Statistics: Computing Significance  for the Higgs Search</vt:lpstr>
      <vt:lpstr>Searching for New Physics in the Relative Couplings to u and Quarks and to Leptons</vt:lpstr>
      <vt:lpstr>  Charged Higgs in Top Quark Decays             Event Selections </vt:lpstr>
      <vt:lpstr>Fermiophobic Higgs: gg, WW, ZZ</vt:lpstr>
      <vt:lpstr>Fermiophobic Higgs   By Tag and Overall Combined Result</vt:lpstr>
      <vt:lpstr>NMSSM: Light Pseudoscalar a1  m+m-</vt:lpstr>
      <vt:lpstr>Doubly Charged  Higgs F++</vt:lpstr>
      <vt:lpstr>CMS Upgrade Program</vt:lpstr>
      <vt:lpstr>CMS Phase 1: Projected Precision of Higgs Signal Strength Measurements with 300 fb-1 at 14 TeV </vt:lpstr>
      <vt:lpstr>CMS Phase 1 Upgrade Impact on H ZZ 4l Analysis</vt:lpstr>
      <vt:lpstr>CMS Phase 1: Projected Precision  on Higgs Couplings with 300 fb-1 at 14 TeV</vt:lpstr>
    </vt:vector>
  </TitlesOfParts>
  <Company>Caltech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at the LHC: The Caltech CMS Group A New Window on Matter, Spacetime, and the Universe</dc:title>
  <dc:creator>evo</dc:creator>
  <cp:lastModifiedBy>Harvey</cp:lastModifiedBy>
  <cp:revision>3071</cp:revision>
  <dcterms:created xsi:type="dcterms:W3CDTF">2008-07-09T22:06:51Z</dcterms:created>
  <dcterms:modified xsi:type="dcterms:W3CDTF">2013-03-22T16:45:11Z</dcterms:modified>
</cp:coreProperties>
</file>