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2"/>
  </p:notesMasterIdLst>
  <p:handoutMasterIdLst>
    <p:handoutMasterId r:id="rId63"/>
  </p:handoutMasterIdLst>
  <p:sldIdLst>
    <p:sldId id="316" r:id="rId2"/>
    <p:sldId id="368" r:id="rId3"/>
    <p:sldId id="317" r:id="rId4"/>
    <p:sldId id="379" r:id="rId5"/>
    <p:sldId id="318" r:id="rId6"/>
    <p:sldId id="380" r:id="rId7"/>
    <p:sldId id="367" r:id="rId8"/>
    <p:sldId id="369" r:id="rId9"/>
    <p:sldId id="370" r:id="rId10"/>
    <p:sldId id="371" r:id="rId11"/>
    <p:sldId id="372" r:id="rId12"/>
    <p:sldId id="373" r:id="rId13"/>
    <p:sldId id="374" r:id="rId14"/>
    <p:sldId id="375" r:id="rId15"/>
    <p:sldId id="376" r:id="rId16"/>
    <p:sldId id="377" r:id="rId17"/>
    <p:sldId id="378" r:id="rId18"/>
    <p:sldId id="319" r:id="rId19"/>
    <p:sldId id="381" r:id="rId20"/>
    <p:sldId id="384" r:id="rId21"/>
    <p:sldId id="382" r:id="rId22"/>
    <p:sldId id="383" r:id="rId23"/>
    <p:sldId id="320" r:id="rId24"/>
    <p:sldId id="326" r:id="rId25"/>
    <p:sldId id="322" r:id="rId26"/>
    <p:sldId id="350" r:id="rId27"/>
    <p:sldId id="324" r:id="rId28"/>
    <p:sldId id="344" r:id="rId29"/>
    <p:sldId id="342" r:id="rId30"/>
    <p:sldId id="341" r:id="rId31"/>
    <p:sldId id="358" r:id="rId32"/>
    <p:sldId id="323" r:id="rId33"/>
    <p:sldId id="385" r:id="rId34"/>
    <p:sldId id="321" r:id="rId35"/>
    <p:sldId id="333" r:id="rId36"/>
    <p:sldId id="334" r:id="rId37"/>
    <p:sldId id="336" r:id="rId38"/>
    <p:sldId id="337" r:id="rId39"/>
    <p:sldId id="352" r:id="rId40"/>
    <p:sldId id="359" r:id="rId41"/>
    <p:sldId id="366" r:id="rId42"/>
    <p:sldId id="335" r:id="rId43"/>
    <p:sldId id="338" r:id="rId44"/>
    <p:sldId id="349" r:id="rId45"/>
    <p:sldId id="348" r:id="rId46"/>
    <p:sldId id="327" r:id="rId47"/>
    <p:sldId id="339" r:id="rId48"/>
    <p:sldId id="351" r:id="rId49"/>
    <p:sldId id="328" r:id="rId50"/>
    <p:sldId id="329" r:id="rId51"/>
    <p:sldId id="330" r:id="rId52"/>
    <p:sldId id="331" r:id="rId53"/>
    <p:sldId id="343" r:id="rId54"/>
    <p:sldId id="356" r:id="rId55"/>
    <p:sldId id="357" r:id="rId56"/>
    <p:sldId id="340" r:id="rId57"/>
    <p:sldId id="360" r:id="rId58"/>
    <p:sldId id="362" r:id="rId59"/>
    <p:sldId id="364" r:id="rId60"/>
    <p:sldId id="365" r:id="rId6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7BC"/>
    <a:srgbClr val="E0C99D"/>
    <a:srgbClr val="5BAE64"/>
    <a:srgbClr val="FCE4D1"/>
    <a:srgbClr val="3D346A"/>
    <a:srgbClr val="FFE24E"/>
    <a:srgbClr val="581C2E"/>
    <a:srgbClr val="F2D8A4"/>
    <a:srgbClr val="3EA8B5"/>
    <a:srgbClr val="D074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3" d="100"/>
          <a:sy n="73" d="100"/>
        </p:scale>
        <p:origin x="-824" y="-104"/>
      </p:cViewPr>
      <p:guideLst>
        <p:guide orient="horz" pos="1525"/>
        <p:guide pos="55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handoutMaster" Target="handoutMasters/handoutMaster1.xml"/><Relationship Id="rId64" Type="http://schemas.openxmlformats.org/officeDocument/2006/relationships/printerSettings" Target="printerSettings/printerSettings1.bin"/><Relationship Id="rId65" Type="http://schemas.openxmlformats.org/officeDocument/2006/relationships/presProps" Target="presProps.xml"/><Relationship Id="rId66" Type="http://schemas.openxmlformats.org/officeDocument/2006/relationships/viewProps" Target="viewProps.xml"/><Relationship Id="rId67" Type="http://schemas.openxmlformats.org/officeDocument/2006/relationships/theme" Target="theme/theme1.xml"/><Relationship Id="rId68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DF78FB8-633E-E84C-BD12-602A6AED5DFD}" type="datetime1">
              <a:rPr lang="en-US"/>
              <a:pPr>
                <a:defRPr/>
              </a:pPr>
              <a:t>20/03/2013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FE066A4A-D7AD-CF47-AB4A-34E4555C4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0287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EEDB87E9-596B-594E-BC3A-4AA4287F47E6}" type="datetime1">
              <a:rPr lang="en-US"/>
              <a:pPr>
                <a:defRPr/>
              </a:pPr>
              <a:t>20/03/2013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CH" noProof="0"/>
              <a:t>Click to edit Master text styles</a:t>
            </a:r>
          </a:p>
          <a:p>
            <a:pPr lvl="1"/>
            <a:r>
              <a:rPr lang="de-CH" noProof="0"/>
              <a:t>Second level</a:t>
            </a:r>
          </a:p>
          <a:p>
            <a:pPr lvl="2"/>
            <a:r>
              <a:rPr lang="de-CH" noProof="0"/>
              <a:t>Third level</a:t>
            </a:r>
          </a:p>
          <a:p>
            <a:pPr lvl="3"/>
            <a:r>
              <a:rPr lang="de-CH" noProof="0"/>
              <a:t>Fourth level</a:t>
            </a:r>
          </a:p>
          <a:p>
            <a:pPr lvl="4"/>
            <a:r>
              <a:rPr lang="de-CH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BC9D50E9-CC1C-304B-8AEF-02328AF0AE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989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30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36867" name="Text Box 3"/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11163"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defTabSz="411163"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fld id="{F00FCA87-B6DD-504F-A7F7-3F4279CBAF81}" type="slidenum">
              <a:rPr lang="en-US" sz="1300">
                <a:solidFill>
                  <a:srgbClr val="000000"/>
                </a:solidFill>
                <a:latin typeface="Times New Roman" charset="0"/>
              </a:rPr>
              <a:pPr eaLnBrk="1"/>
              <a:t>28</a:t>
            </a:fld>
            <a:endParaRPr lang="en-US" sz="13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CH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11163"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defTabSz="411163"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fld id="{B378D456-015B-8C40-8F34-DAD35D6AE62A}" type="slidenum">
              <a:rPr lang="en-US" sz="1300">
                <a:solidFill>
                  <a:srgbClr val="000000"/>
                </a:solidFill>
                <a:latin typeface="Times New Roman" charset="0"/>
              </a:rPr>
              <a:pPr eaLnBrk="1"/>
              <a:t>31</a:t>
            </a:fld>
            <a:endParaRPr lang="en-US" sz="13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CH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98A39-8B53-4CDD-A99C-2B6710A05DF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11163"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defTabSz="411163"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41475" algn="l"/>
                <a:tab pos="2051050" algn="l"/>
                <a:tab pos="2462213" algn="l"/>
                <a:tab pos="2873375" algn="l"/>
                <a:tab pos="3282950" algn="l"/>
                <a:tab pos="3694113" algn="l"/>
                <a:tab pos="4103688" algn="l"/>
                <a:tab pos="4514850" algn="l"/>
                <a:tab pos="4926013" algn="l"/>
                <a:tab pos="5335588" algn="l"/>
                <a:tab pos="5746750" algn="l"/>
                <a:tab pos="6157913" algn="l"/>
                <a:tab pos="6567488" algn="l"/>
                <a:tab pos="6978650" algn="l"/>
                <a:tab pos="7388225" algn="l"/>
                <a:tab pos="7799388" algn="l"/>
                <a:tab pos="8210550" algn="l"/>
              </a:tabLs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fld id="{8E3302EB-4636-6441-91ED-5C62451C3E98}" type="slidenum">
              <a:rPr lang="en-US" sz="1300">
                <a:solidFill>
                  <a:srgbClr val="000000"/>
                </a:solidFill>
                <a:latin typeface="Times New Roman" charset="0"/>
              </a:rPr>
              <a:pPr eaLnBrk="1"/>
              <a:t>53</a:t>
            </a:fld>
            <a:endParaRPr lang="en-US" sz="13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CH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2477B5-0828-804F-896C-86BF24BD63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31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04A91B-B9C1-A44D-B4E1-02F8EA8577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64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FD3AA-B695-824E-A9C2-AA0435BF5F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4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4789E-BFD3-444B-8DDA-03D501E26F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05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506BFC-CAD8-A44E-8CF3-87DFAD7856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375BEE-D4CC-764D-A087-D802791084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711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F2C0E-D589-B047-A3FA-657B2E5DB49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9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834B-5313-4A43-8094-4B728BDDF0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5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E2291-3A8B-BB4D-96F9-98C86D893D6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05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4C69EB-484B-B145-96F5-4A6B52733F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295400" y="381000"/>
            <a:ext cx="6629400" cy="731838"/>
          </a:xfrm>
          <a:prstGeom prst="rect">
            <a:avLst/>
          </a:prstGeom>
          <a:gradFill flip="none" rotWithShape="1">
            <a:gsLst>
              <a:gs pos="100000">
                <a:srgbClr val="FF0000">
                  <a:alpha val="33000"/>
                </a:srgbClr>
              </a:gs>
              <a:gs pos="0">
                <a:srgbClr val="FFFFFF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14" descr="CMS-Color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414338" y="381000"/>
            <a:ext cx="804862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968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8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5.gi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371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39462" y="1566495"/>
            <a:ext cx="6624736" cy="378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latin typeface="Georgia"/>
              <a:cs typeface="Georgia"/>
            </a:endParaRPr>
          </a:p>
          <a:p>
            <a:pPr algn="ctr"/>
            <a:r>
              <a:rPr lang="en-US" sz="3200" dirty="0" smtClean="0">
                <a:latin typeface="Georgia"/>
                <a:cs typeface="Georgia"/>
              </a:rPr>
              <a:t>The LHC future: </a:t>
            </a:r>
          </a:p>
          <a:p>
            <a:pPr algn="ctr"/>
            <a:r>
              <a:rPr lang="en-US" sz="3200" dirty="0" smtClean="0">
                <a:latin typeface="Georgia"/>
                <a:cs typeface="Georgia"/>
              </a:rPr>
              <a:t>the CMS perspective</a:t>
            </a:r>
          </a:p>
          <a:p>
            <a:pPr algn="ctr"/>
            <a:endParaRPr lang="en-US" sz="3200" dirty="0">
              <a:latin typeface="Georgia"/>
              <a:cs typeface="Georgia"/>
            </a:endParaRPr>
          </a:p>
          <a:p>
            <a:pPr algn="ctr"/>
            <a:r>
              <a:rPr lang="en-US" sz="3200" dirty="0" err="1" smtClean="0">
                <a:latin typeface="Georgia"/>
                <a:cs typeface="Georgia"/>
              </a:rPr>
              <a:t>T.Camporesi</a:t>
            </a:r>
            <a:r>
              <a:rPr lang="en-US" sz="3200" dirty="0" smtClean="0">
                <a:latin typeface="Georgia"/>
                <a:cs typeface="Georgia"/>
              </a:rPr>
              <a:t>, CERN</a:t>
            </a:r>
          </a:p>
          <a:p>
            <a:endParaRPr lang="en-US" sz="3200" dirty="0" smtClean="0">
              <a:latin typeface="Georgia"/>
              <a:cs typeface="Georgia"/>
            </a:endParaRPr>
          </a:p>
          <a:p>
            <a:endParaRPr lang="en-US" dirty="0">
              <a:latin typeface="Georgia"/>
              <a:cs typeface="Georgia"/>
            </a:endParaRPr>
          </a:p>
          <a:p>
            <a:endParaRPr lang="en-US" dirty="0">
              <a:latin typeface="Georgia"/>
              <a:cs typeface="Georgi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012" y="4206627"/>
            <a:ext cx="9144000" cy="22948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24200" y="4304630"/>
            <a:ext cx="3240769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LISHEP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2013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88840"/>
            <a:ext cx="38862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062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 txBox="1">
            <a:spLocks/>
          </p:cNvSpPr>
          <p:nvPr/>
        </p:nvSpPr>
        <p:spPr bwMode="auto">
          <a:xfrm>
            <a:off x="7299325" y="6588125"/>
            <a:ext cx="19050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fld id="{B13BAF3F-08AC-7D49-8871-5299926DD0EE}" type="slidenum">
              <a:rPr lang="en-US" sz="1000">
                <a:latin typeface="Arial" charset="0"/>
              </a:rPr>
              <a:pPr algn="r"/>
              <a:t>10</a:t>
            </a:fld>
            <a:endParaRPr lang="en-US" sz="140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6063" y="142528"/>
            <a:ext cx="8789987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90487" tIns="44450" rIns="90487" bIns="44450" anchor="ctr"/>
          <a:lstStyle/>
          <a:p>
            <a:pPr>
              <a:lnSpc>
                <a:spcPct val="85000"/>
              </a:lnSpc>
              <a:defRPr/>
            </a:pPr>
            <a:r>
              <a:rPr lang="en-US" kern="0" dirty="0">
                <a:solidFill>
                  <a:schemeClr val="accent1">
                    <a:lumMod val="75000"/>
                  </a:schemeClr>
                </a:solidFill>
                <a:latin typeface="Calibri"/>
                <a:ea typeface="+mj-ea"/>
                <a:cs typeface="Calibri"/>
              </a:rPr>
              <a:t>Warp and </a:t>
            </a:r>
            <a:r>
              <a:rPr lang="en-US" kern="0" dirty="0" err="1">
                <a:solidFill>
                  <a:schemeClr val="accent1">
                    <a:lumMod val="75000"/>
                  </a:schemeClr>
                </a:solidFill>
                <a:latin typeface="Calibri"/>
                <a:ea typeface="+mj-ea"/>
                <a:cs typeface="Calibri"/>
              </a:rPr>
              <a:t>Posinst</a:t>
            </a:r>
            <a:r>
              <a:rPr lang="en-US" kern="0" dirty="0">
                <a:solidFill>
                  <a:schemeClr val="accent1">
                    <a:lumMod val="75000"/>
                  </a:schemeClr>
                </a:solidFill>
                <a:latin typeface="Calibri"/>
                <a:ea typeface="+mj-ea"/>
                <a:cs typeface="Calibri"/>
              </a:rPr>
              <a:t> have been further integrated, enabling fully self-consistent simulation of e-cloud effects: </a:t>
            </a:r>
            <a:r>
              <a:rPr lang="en-US" kern="0" dirty="0">
                <a:solidFill>
                  <a:srgbClr val="FF0000"/>
                </a:solidFill>
                <a:latin typeface="Calibri"/>
                <a:ea typeface="+mj-ea"/>
                <a:cs typeface="Calibri"/>
              </a:rPr>
              <a:t>build-up </a:t>
            </a:r>
            <a:r>
              <a:rPr lang="en-US" u="sng" kern="0" dirty="0">
                <a:solidFill>
                  <a:srgbClr val="FF0000"/>
                </a:solidFill>
                <a:latin typeface="Calibri"/>
                <a:ea typeface="+mj-ea"/>
                <a:cs typeface="Calibri"/>
              </a:rPr>
              <a:t>&amp;</a:t>
            </a:r>
            <a:r>
              <a:rPr lang="en-US" kern="0" dirty="0">
                <a:solidFill>
                  <a:srgbClr val="FF0000"/>
                </a:solidFill>
                <a:latin typeface="Calibri"/>
                <a:ea typeface="+mj-ea"/>
                <a:cs typeface="Calibri"/>
              </a:rPr>
              <a:t> beam dynamics</a:t>
            </a:r>
          </a:p>
        </p:txBody>
      </p:sp>
      <p:pic>
        <p:nvPicPr>
          <p:cNvPr id="27652" name="Picture 4" descr="Screen Shot 2012-04-26 at 2.28.56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984250"/>
            <a:ext cx="2579687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 descr="Screen Shot 2012-04-26 at 2.29.1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13" y="984250"/>
            <a:ext cx="2579687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6" descr="Screen Shot 2012-04-26 at 2.29.23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763" y="984250"/>
            <a:ext cx="2582862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7" descr="Screen Shot 2012-04-26 at 2.29.31 P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868613"/>
            <a:ext cx="2576512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8" descr="Screen Shot 2012-04-26 at 2.29.41 PM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2868613"/>
            <a:ext cx="25685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9" descr="Screen Shot 2012-04-26 at 2.29.55 PM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63" y="2868613"/>
            <a:ext cx="2576512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10" descr="Screen Shot 2012-04-26 at 2.30.05 PM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4746625"/>
            <a:ext cx="257968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Picture 11" descr="Screen Shot 2012-04-26 at 2.30.15 PM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4746625"/>
            <a:ext cx="2579687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0" name="TextBox 12"/>
          <p:cNvSpPr txBox="1">
            <a:spLocks noChangeArrowheads="1"/>
          </p:cNvSpPr>
          <p:nvPr/>
        </p:nvSpPr>
        <p:spPr bwMode="auto">
          <a:xfrm>
            <a:off x="6400800" y="4800600"/>
            <a:ext cx="23225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dirty="0">
                <a:solidFill>
                  <a:srgbClr val="01186C"/>
                </a:solidFill>
                <a:latin typeface="Calibri" charset="0"/>
                <a:cs typeface="Calibri" charset="0"/>
              </a:rPr>
              <a:t>CERN SPS </a:t>
            </a:r>
          </a:p>
          <a:p>
            <a:pPr algn="ctr"/>
            <a:r>
              <a:rPr lang="en-US" sz="2000" dirty="0">
                <a:solidFill>
                  <a:srgbClr val="01186C"/>
                </a:solidFill>
                <a:latin typeface="Calibri" charset="0"/>
                <a:cs typeface="Calibri" charset="0"/>
              </a:rPr>
              <a:t>at injection (26 GeV)</a:t>
            </a:r>
          </a:p>
        </p:txBody>
      </p:sp>
      <p:sp>
        <p:nvSpPr>
          <p:cNvPr id="27661" name="TextBox 13"/>
          <p:cNvSpPr txBox="1">
            <a:spLocks noChangeArrowheads="1"/>
          </p:cNvSpPr>
          <p:nvPr/>
        </p:nvSpPr>
        <p:spPr bwMode="auto">
          <a:xfrm rot="-5400000">
            <a:off x="-227807" y="2561432"/>
            <a:ext cx="855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latin typeface="Calibri" charset="0"/>
                <a:cs typeface="Calibri" charset="0"/>
              </a:rPr>
              <a:t>Turn 1</a:t>
            </a:r>
          </a:p>
        </p:txBody>
      </p:sp>
      <p:sp>
        <p:nvSpPr>
          <p:cNvPr id="27662" name="TextBox 14"/>
          <p:cNvSpPr txBox="1">
            <a:spLocks noChangeArrowheads="1"/>
          </p:cNvSpPr>
          <p:nvPr/>
        </p:nvSpPr>
        <p:spPr bwMode="auto">
          <a:xfrm rot="-5400000">
            <a:off x="-357982" y="5333207"/>
            <a:ext cx="1116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latin typeface="Calibri" charset="0"/>
                <a:cs typeface="Calibri" charset="0"/>
              </a:rPr>
              <a:t>Turn 500</a:t>
            </a:r>
          </a:p>
        </p:txBody>
      </p:sp>
      <p:pic>
        <p:nvPicPr>
          <p:cNvPr id="27663" name="Picture 15" descr="LARP_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6362700"/>
            <a:ext cx="36988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24600" y="6519732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charset="0"/>
                <a:ea typeface="ＭＳ Ｐゴシック" charset="0"/>
                <a:cs typeface="ＭＳ Ｐゴシック" charset="0"/>
              </a:rPr>
              <a:t>Miguel </a:t>
            </a:r>
            <a:r>
              <a:rPr lang="en-US" sz="1400" dirty="0" smtClean="0">
                <a:latin typeface="Arial" charset="0"/>
                <a:ea typeface="ＭＳ Ｐゴシック" charset="0"/>
                <a:cs typeface="ＭＳ Ｐゴシック" charset="0"/>
              </a:rPr>
              <a:t>Furman  ECLOUD12</a:t>
            </a:r>
            <a:endParaRPr lang="en-US" sz="1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10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Electron cloud: consequences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3277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Possible consequences:</a:t>
            </a:r>
          </a:p>
          <a:p>
            <a:pPr lvl="1"/>
            <a:r>
              <a:rPr lang="en-US" sz="1800" dirty="0"/>
              <a:t>single-bunch instability</a:t>
            </a:r>
          </a:p>
          <a:p>
            <a:pPr lvl="1"/>
            <a:r>
              <a:rPr lang="en-US" sz="1800" dirty="0" smtClean="0"/>
              <a:t>multi-bunch </a:t>
            </a:r>
            <a:r>
              <a:rPr lang="en-US" sz="1800" dirty="0"/>
              <a:t>instability</a:t>
            </a:r>
          </a:p>
          <a:p>
            <a:pPr lvl="1"/>
            <a:r>
              <a:rPr lang="en-US" sz="1800" dirty="0"/>
              <a:t>emittance growth</a:t>
            </a:r>
          </a:p>
          <a:p>
            <a:pPr lvl="1"/>
            <a:r>
              <a:rPr lang="en-US" sz="1800" dirty="0"/>
              <a:t>gas desorption from chamber walls</a:t>
            </a:r>
          </a:p>
          <a:p>
            <a:pPr lvl="1"/>
            <a:r>
              <a:rPr lang="en-US" sz="1800" dirty="0"/>
              <a:t>excessive energy deposition on the chamber walls (important for </a:t>
            </a:r>
            <a:r>
              <a:rPr lang="en-US" sz="1800" dirty="0" smtClean="0"/>
              <a:t>the LHC in the cold sectors)</a:t>
            </a:r>
            <a:endParaRPr lang="en-US" sz="1800" dirty="0"/>
          </a:p>
          <a:p>
            <a:pPr lvl="1"/>
            <a:r>
              <a:rPr lang="en-US" sz="1800" dirty="0"/>
              <a:t>particle losses, interference with diagnostics,…</a:t>
            </a:r>
          </a:p>
          <a:p>
            <a:r>
              <a:rPr lang="en-US" sz="2000" dirty="0"/>
              <a:t>In summary: the </a:t>
            </a:r>
            <a:r>
              <a:rPr lang="en-US" sz="2000" dirty="0" smtClean="0"/>
              <a:t>EC </a:t>
            </a:r>
            <a:r>
              <a:rPr lang="en-US" sz="2000" dirty="0"/>
              <a:t>is a consequence of the interplay between the beam and the vacuum chamber                “rich physics”</a:t>
            </a:r>
          </a:p>
          <a:p>
            <a:pPr lvl="1"/>
            <a:r>
              <a:rPr lang="en-US" sz="1800" dirty="0"/>
              <a:t>many possible ingredients: bunch intensity, bunch shape, beam loss rate, fill pattern, photoelectric yield, photon reflectivity, SEY, vacuum pressure, vacuum chamber size and geometry, … </a:t>
            </a:r>
          </a:p>
          <a:p>
            <a:endParaRPr lang="en-US" sz="2000" dirty="0"/>
          </a:p>
        </p:txBody>
      </p:sp>
      <p:sp>
        <p:nvSpPr>
          <p:cNvPr id="4" name="Right Arrow 5"/>
          <p:cNvSpPr>
            <a:spLocks noChangeArrowheads="1"/>
          </p:cNvSpPr>
          <p:nvPr/>
        </p:nvSpPr>
        <p:spPr bwMode="auto">
          <a:xfrm>
            <a:off x="3491880" y="4077072"/>
            <a:ext cx="838200" cy="228600"/>
          </a:xfrm>
          <a:prstGeom prst="rightArrow">
            <a:avLst>
              <a:gd name="adj1" fmla="val 50000"/>
              <a:gd name="adj2" fmla="val 49992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5385990"/>
            <a:ext cx="3886200" cy="923330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sz="1800" dirty="0"/>
              <a:t>Defense: design  (saw-tooth pattern on the beam screen inside the cold arcs, NEG coatings, solenoids, etc.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5085184"/>
            <a:ext cx="4876800" cy="1569660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/>
              <a:t>Electron bombardment of a surface has been proven </a:t>
            </a:r>
            <a:r>
              <a:rPr lang="en-US" sz="1600" dirty="0" smtClean="0"/>
              <a:t>to reduce </a:t>
            </a:r>
            <a:r>
              <a:rPr lang="en-US" sz="1600" dirty="0"/>
              <a:t>drastically the secondary electron yield of a material.</a:t>
            </a:r>
          </a:p>
          <a:p>
            <a:r>
              <a:rPr lang="en-US" sz="1600" dirty="0">
                <a:solidFill>
                  <a:srgbClr val="FF0000"/>
                </a:solidFill>
              </a:rPr>
              <a:t>This technique, known as </a:t>
            </a:r>
            <a:r>
              <a:rPr lang="en-US" sz="1600" b="1" dirty="0">
                <a:solidFill>
                  <a:srgbClr val="FF0000"/>
                </a:solidFill>
              </a:rPr>
              <a:t>scrubbing</a:t>
            </a:r>
            <a:r>
              <a:rPr lang="en-US" sz="1600" dirty="0">
                <a:solidFill>
                  <a:srgbClr val="FF0000"/>
                </a:solidFill>
              </a:rPr>
              <a:t>, provides a </a:t>
            </a:r>
            <a:r>
              <a:rPr lang="en-US" sz="1600" dirty="0" smtClean="0">
                <a:solidFill>
                  <a:srgbClr val="FF0000"/>
                </a:solidFill>
              </a:rPr>
              <a:t>mean to </a:t>
            </a:r>
            <a:r>
              <a:rPr lang="en-US" sz="1600" dirty="0">
                <a:solidFill>
                  <a:srgbClr val="FF0000"/>
                </a:solidFill>
              </a:rPr>
              <a:t>suppress electron cloud build-up and its undesired effects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March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7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l="7050" t="2170" r="8295" b="4341"/>
          <a:stretch>
            <a:fillRect/>
          </a:stretch>
        </p:blipFill>
        <p:spPr bwMode="auto">
          <a:xfrm>
            <a:off x="750206" y="2516414"/>
            <a:ext cx="8085050" cy="42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Isosceles Triangle 14"/>
          <p:cNvSpPr/>
          <p:nvPr/>
        </p:nvSpPr>
        <p:spPr>
          <a:xfrm flipV="1">
            <a:off x="2215061" y="5163216"/>
            <a:ext cx="154395" cy="166109"/>
          </a:xfrm>
          <a:prstGeom prst="triangle">
            <a:avLst/>
          </a:prstGeom>
          <a:solidFill>
            <a:schemeClr val="bg1">
              <a:lumMod val="50000"/>
              <a:alpha val="55000"/>
            </a:schemeClr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4"/>
          <p:cNvSpPr/>
          <p:nvPr/>
        </p:nvSpPr>
        <p:spPr>
          <a:xfrm flipV="1">
            <a:off x="6950981" y="5926364"/>
            <a:ext cx="154395" cy="166109"/>
          </a:xfrm>
          <a:prstGeom prst="triangle">
            <a:avLst/>
          </a:prstGeom>
          <a:solidFill>
            <a:schemeClr val="bg1">
              <a:lumMod val="50000"/>
              <a:alpha val="55000"/>
            </a:schemeClr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4"/>
          <p:cNvSpPr/>
          <p:nvPr/>
        </p:nvSpPr>
        <p:spPr>
          <a:xfrm flipV="1">
            <a:off x="5582556" y="5920014"/>
            <a:ext cx="154395" cy="166109"/>
          </a:xfrm>
          <a:prstGeom prst="triangle">
            <a:avLst/>
          </a:prstGeom>
          <a:solidFill>
            <a:schemeClr val="bg1">
              <a:lumMod val="50000"/>
              <a:alpha val="55000"/>
            </a:schemeClr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14"/>
          <p:cNvSpPr/>
          <p:nvPr/>
        </p:nvSpPr>
        <p:spPr>
          <a:xfrm flipV="1">
            <a:off x="8573406" y="5913664"/>
            <a:ext cx="154395" cy="166109"/>
          </a:xfrm>
          <a:prstGeom prst="triangle">
            <a:avLst/>
          </a:prstGeom>
          <a:solidFill>
            <a:schemeClr val="bg1">
              <a:lumMod val="50000"/>
              <a:alpha val="55000"/>
            </a:schemeClr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ttangolo 21"/>
          <p:cNvSpPr/>
          <p:nvPr/>
        </p:nvSpPr>
        <p:spPr>
          <a:xfrm>
            <a:off x="3112406" y="4976586"/>
            <a:ext cx="5505450" cy="349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Reconstructed comparing heat load meas. and PyECLOUD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sims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</a:p>
        </p:txBody>
      </p:sp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tangolo 18"/>
          <p:cNvSpPr/>
          <p:nvPr/>
        </p:nvSpPr>
        <p:spPr>
          <a:xfrm>
            <a:off x="755576" y="1206232"/>
            <a:ext cx="7935664" cy="351891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508000" lvl="1" indent="-449263">
              <a:lnSpc>
                <a:spcPct val="110000"/>
              </a:lnSpc>
              <a:spcAft>
                <a:spcPts val="60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3.5 days of scrubbing with 25ns beams at 450GeV 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(6 - 9 Dec. 2012):</a:t>
            </a:r>
          </a:p>
          <a:p>
            <a:pPr marL="914400" lvl="1" indent="-449263">
              <a:lnSpc>
                <a:spcPct val="11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Regularly filling the ring with up to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2748b.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per beam (up to </a:t>
            </a:r>
            <a:r>
              <a:rPr lang="en-US" sz="2000" b="1" dirty="0">
                <a:solidFill>
                  <a:srgbClr val="FF0000"/>
                </a:solidFill>
              </a:rPr>
              <a:t>2.7x10</a:t>
            </a:r>
            <a:r>
              <a:rPr lang="en-US" sz="2000" b="1" baseline="30000" dirty="0">
                <a:solidFill>
                  <a:srgbClr val="FF0000"/>
                </a:solidFill>
              </a:rPr>
              <a:t>14</a:t>
            </a:r>
            <a:r>
              <a:rPr lang="en-US" sz="2000" b="1" dirty="0">
                <a:solidFill>
                  <a:srgbClr val="FF0000"/>
                </a:solidFill>
              </a:rPr>
              <a:t> p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marL="508000" lvl="1" indent="-449263">
              <a:lnSpc>
                <a:spcPct val="110000"/>
              </a:lnSpc>
              <a:spcAft>
                <a:spcPts val="600"/>
              </a:spcAft>
            </a:pPr>
            <a:endParaRPr lang="en-US" sz="20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508000" lvl="1" indent="-449263">
              <a:lnSpc>
                <a:spcPct val="110000"/>
              </a:lnSpc>
              <a:spcAft>
                <a:spcPts val="60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Scrubbing effects in the arcs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:</a:t>
            </a:r>
          </a:p>
          <a:p>
            <a:pPr marL="914400" lvl="1" indent="-449263">
              <a:lnSpc>
                <a:spcPct val="11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Quite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rapid  conditioning observed in the first stages</a:t>
            </a:r>
          </a:p>
          <a:p>
            <a:pPr marL="914400" lvl="1" indent="-449263">
              <a:lnSpc>
                <a:spcPct val="11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The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SEY evolution significantly slows down </a:t>
            </a:r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during the last scrubbing fills (more  than expected by estimates from lab. measurements and simulations)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2012 25 ns scrubbing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78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ns &amp; electron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520" y="1066800"/>
            <a:ext cx="855368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There is a change of mode of operation with 25 ns. Electron cloud free environment after scrubbing at 450 GeV seem not be reachable in acceptable </a:t>
            </a:r>
            <a:r>
              <a:rPr lang="en-US" dirty="0" smtClean="0"/>
              <a:t>time.</a:t>
            </a:r>
          </a:p>
          <a:p>
            <a:r>
              <a:rPr lang="en-US" dirty="0" smtClean="0"/>
              <a:t>Personal </a:t>
            </a:r>
            <a:r>
              <a:rPr lang="en-US" dirty="0" err="1" smtClean="0"/>
              <a:t>convinction</a:t>
            </a:r>
            <a:r>
              <a:rPr lang="en-US" smtClean="0"/>
              <a:t>: Need </a:t>
            </a:r>
            <a:r>
              <a:rPr lang="en-US" dirty="0" smtClean="0"/>
              <a:t>to ramp and scrub</a:t>
            </a:r>
          </a:p>
          <a:p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peration </a:t>
            </a:r>
            <a:r>
              <a:rPr lang="en-US" dirty="0">
                <a:solidFill>
                  <a:srgbClr val="FF0000"/>
                </a:solidFill>
              </a:rPr>
              <a:t>with high heat load and electron cloud density (with blow-up) seems to be unavoidable with a corresponding slow intensity ramp-up. </a:t>
            </a:r>
          </a:p>
          <a:p>
            <a:r>
              <a:rPr lang="en-US" dirty="0"/>
              <a:t>2015: SEY etc. will be reset - initial conditioning </a:t>
            </a:r>
            <a:r>
              <a:rPr lang="en-US" dirty="0" smtClean="0"/>
              <a:t>will be required  </a:t>
            </a:r>
          </a:p>
          <a:p>
            <a:pPr lvl="1"/>
            <a:r>
              <a:rPr lang="en-US" dirty="0" smtClean="0"/>
              <a:t>FROM LHC OPS: Will </a:t>
            </a:r>
            <a:r>
              <a:rPr lang="en-US" dirty="0"/>
              <a:t>need to start with 50 ns and only later to move to 25 ns to recover vacuum, cryogenics, UFOs conditions we were used in </a:t>
            </a:r>
            <a:r>
              <a:rPr lang="en-US" dirty="0" smtClean="0"/>
              <a:t>2012. </a:t>
            </a:r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48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Beam from </a:t>
            </a:r>
            <a:r>
              <a:rPr lang="en-US" sz="4000" dirty="0" smtClean="0"/>
              <a:t>injectors LS1 to LS2 </a:t>
            </a:r>
            <a:endParaRPr lang="en-US" sz="4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527343"/>
              </p:ext>
            </p:extLst>
          </p:nvPr>
        </p:nvGraphicFramePr>
        <p:xfrm>
          <a:off x="457200" y="1143000"/>
          <a:ext cx="8229601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8723"/>
                <a:gridCol w="1138136"/>
                <a:gridCol w="2223336"/>
                <a:gridCol w="1339703"/>
                <a:gridCol w="1339703"/>
              </a:tblGrid>
              <a:tr h="83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Bunch intensity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[10</a:t>
                      </a:r>
                      <a:r>
                        <a:rPr lang="en-US" sz="1800" baseline="30000" dirty="0" smtClean="0">
                          <a:latin typeface="+mn-lt"/>
                        </a:rPr>
                        <a:t>11 </a:t>
                      </a:r>
                      <a:r>
                        <a:rPr lang="en-US" sz="1800" baseline="0" dirty="0" smtClean="0">
                          <a:latin typeface="+mn-lt"/>
                        </a:rPr>
                        <a:t>p/b]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Emittance,</a:t>
                      </a:r>
                      <a:r>
                        <a:rPr lang="en-US" sz="1800" i="0" dirty="0" smtClean="0">
                          <a:latin typeface="+mn-lt"/>
                        </a:rPr>
                        <a:t>[</a:t>
                      </a:r>
                      <a:r>
                        <a:rPr lang="en-US" sz="1800" i="0" dirty="0" err="1" smtClean="0">
                          <a:latin typeface="+mn-lt"/>
                        </a:rPr>
                        <a:t>mm.mrad</a:t>
                      </a:r>
                      <a:r>
                        <a:rPr lang="en-US" sz="1800" i="0" dirty="0" smtClean="0">
                          <a:latin typeface="+mn-lt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dirty="0" smtClean="0">
                          <a:latin typeface="+mn-lt"/>
                        </a:rPr>
                        <a:t>Into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dirty="0" smtClean="0">
                          <a:latin typeface="+mn-lt"/>
                        </a:rPr>
                        <a:t>collisions</a:t>
                      </a:r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</a:rPr>
                        <a:t>25 ns ~</a:t>
                      </a:r>
                      <a:r>
                        <a:rPr lang="en-US" sz="2400" baseline="0" dirty="0" smtClean="0">
                          <a:latin typeface="+mn-lt"/>
                        </a:rPr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2760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1.15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2.8 </a:t>
                      </a:r>
                      <a:endParaRPr lang="en-US" sz="24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3.75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8000"/>
                          </a:solidFill>
                          <a:latin typeface="+mn-lt"/>
                        </a:rPr>
                        <a:t>25 ns  BCMS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2520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dirty="0" smtClean="0">
                          <a:solidFill>
                            <a:srgbClr val="008000"/>
                          </a:solidFill>
                          <a:latin typeface="+mn-lt"/>
                          <a:sym typeface="Symbol"/>
                        </a:rPr>
                        <a:t>1.15</a:t>
                      </a:r>
                      <a:endParaRPr lang="en-US" sz="2400" b="0" i="0" dirty="0" smtClean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1.4</a:t>
                      </a:r>
                      <a:endParaRPr lang="en-US" sz="2400" b="0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1.9</a:t>
                      </a:r>
                      <a:endParaRPr lang="en-US" sz="2400" b="0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</a:rPr>
                        <a:t>50 ns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1380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1.65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1.7</a:t>
                      </a:r>
                      <a:endParaRPr lang="en-US" sz="24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2.3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8000"/>
                          </a:solidFill>
                          <a:latin typeface="+mn-lt"/>
                        </a:rPr>
                        <a:t>50 ns </a:t>
                      </a:r>
                      <a:r>
                        <a:rPr lang="en-US" sz="2400" baseline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  BCMS</a:t>
                      </a:r>
                      <a:endParaRPr lang="en-US" sz="2400" baseline="-25000" dirty="0" smtClean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1260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dirty="0" smtClean="0">
                          <a:solidFill>
                            <a:srgbClr val="008000"/>
                          </a:solidFill>
                          <a:latin typeface="+mn-lt"/>
                          <a:sym typeface="Symbol"/>
                        </a:rPr>
                        <a:t>1.6</a:t>
                      </a:r>
                      <a:endParaRPr lang="en-US" sz="2400" b="0" i="0" dirty="0" smtClean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1.2</a:t>
                      </a:r>
                      <a:endParaRPr lang="en-US" sz="2400" b="0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1.6</a:t>
                      </a:r>
                      <a:endParaRPr lang="en-US" sz="2400" b="0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39624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BCMS = Batch Compression and (bunch) Merging and (bunch) </a:t>
            </a:r>
            <a:r>
              <a:rPr lang="en-US" dirty="0" err="1" smtClean="0"/>
              <a:t>Splittings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00800" y="4876800"/>
            <a:ext cx="2286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Batch compression &amp; triple splitting in PS</a:t>
            </a:r>
            <a:endParaRPr lang="en-GB" sz="16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4919709"/>
            <a:ext cx="2039244" cy="1938291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0" y="5102806"/>
            <a:ext cx="3200400" cy="175519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Rende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Steerenberg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Gianluigi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 Arduini,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Theodoros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Argyropoulos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Hannes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Bartosik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Thomas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Bohl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Karel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Cornelis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Heiko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Damerau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Alan Findlay, Roland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Garoby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Brennan Goddard, Simone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Gilardoni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Steve Hancock, Klaus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Hanke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Wolfgang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Höfle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Giovanni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Iadarola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Elias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Metral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Bettina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Mikulec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Yannis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Papaphilippou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Giovanni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Rumolo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 Elena </a:t>
            </a:r>
            <a:r>
              <a:rPr lang="en-GB" sz="1400" dirty="0" err="1" smtClean="0">
                <a:effectLst>
                  <a:reflection blurRad="6350" stA="55000" endA="300" endPos="45500" dir="5400000" sy="-100000" algn="bl" rotWithShape="0"/>
                </a:effectLst>
              </a:rPr>
              <a:t>Shaposhnikova</a:t>
            </a:r>
            <a:r>
              <a:rPr lang="en-GB" sz="1400" dirty="0" smtClean="0">
                <a:effectLst>
                  <a:reflection blurRad="6350" stA="55000" endA="300" endPos="45500" dir="5400000" sy="-100000" algn="bl" rotWithShape="0"/>
                </a:effectLst>
              </a:rPr>
              <a:t>,…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42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50 versus 25 ns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394406"/>
              </p:ext>
            </p:extLst>
          </p:nvPr>
        </p:nvGraphicFramePr>
        <p:xfrm>
          <a:off x="304800" y="1066800"/>
          <a:ext cx="8458200" cy="451273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33780"/>
                <a:gridCol w="3289300"/>
                <a:gridCol w="4135120"/>
              </a:tblGrid>
              <a:tr h="736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50 ns</a:t>
                      </a:r>
                      <a:endParaRPr 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25 ns</a:t>
                      </a:r>
                      <a:endParaRPr lang="en-US" sz="3200" dirty="0"/>
                    </a:p>
                  </a:txBody>
                  <a:tcPr anchor="ctr"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GOOD</a:t>
                      </a:r>
                      <a:endParaRPr lang="en-US" sz="3200" dirty="0"/>
                    </a:p>
                  </a:txBody>
                  <a:tcPr vert="vert270" anchor="ctr" anchorCtr="1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dirty="0" smtClean="0"/>
                        <a:t>Lower total beam</a:t>
                      </a:r>
                      <a:r>
                        <a:rPr lang="en-US" baseline="0" dirty="0" smtClean="0"/>
                        <a:t> current</a:t>
                      </a:r>
                      <a:endParaRPr lang="en-US" dirty="0" smtClean="0"/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dirty="0" smtClean="0"/>
                        <a:t>Higher</a:t>
                      </a:r>
                      <a:r>
                        <a:rPr lang="en-US" baseline="0" dirty="0" smtClean="0"/>
                        <a:t> bunch intensity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Lower emittance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400" b="1" dirty="0" smtClean="0">
                          <a:solidFill>
                            <a:srgbClr val="008000"/>
                          </a:solidFill>
                        </a:rPr>
                        <a:t>Lower pile-up</a:t>
                      </a:r>
                      <a:endParaRPr lang="en-US" sz="24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BAD</a:t>
                      </a:r>
                      <a:endParaRPr lang="en-US" sz="3200" dirty="0"/>
                    </a:p>
                  </a:txBody>
                  <a:tcPr vert="vert270" anchor="ctr" anchorCtr="1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High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pile-up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Need to level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Pile-up stays high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High bunch intensity – instabilities…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dirty="0" smtClean="0"/>
                        <a:t>More long range collisions: larger</a:t>
                      </a:r>
                      <a:r>
                        <a:rPr lang="en-US" baseline="0" dirty="0" smtClean="0"/>
                        <a:t> crossing angle; higher beta*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Higher emittance</a:t>
                      </a:r>
                      <a:endParaRPr lang="en-US" dirty="0" smtClean="0"/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dirty="0" smtClean="0"/>
                        <a:t>Electron cloud: </a:t>
                      </a:r>
                      <a:r>
                        <a:rPr lang="en-US" baseline="0" dirty="0" smtClean="0"/>
                        <a:t>need for scrubbing; emittance blow-up; 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Higher UFO rate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Higher injected bunch train intensity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Higher total beam current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62200" y="5867400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</a:t>
            </a:r>
            <a:r>
              <a:rPr lang="en-US" sz="2000" b="1" dirty="0" smtClean="0">
                <a:solidFill>
                  <a:srgbClr val="FF0000"/>
                </a:solidFill>
              </a:rPr>
              <a:t>xpect </a:t>
            </a:r>
            <a:r>
              <a:rPr lang="en-US" sz="2000" b="1" dirty="0">
                <a:solidFill>
                  <a:srgbClr val="FF0000"/>
                </a:solidFill>
              </a:rPr>
              <a:t>to </a:t>
            </a:r>
            <a:r>
              <a:rPr lang="en-US" sz="2000" b="1" dirty="0" smtClean="0">
                <a:solidFill>
                  <a:srgbClr val="FF0000"/>
                </a:solidFill>
              </a:rPr>
              <a:t>move </a:t>
            </a:r>
            <a:r>
              <a:rPr lang="en-US" sz="2000" b="1" dirty="0">
                <a:solidFill>
                  <a:srgbClr val="FF0000"/>
                </a:solidFill>
              </a:rPr>
              <a:t>to 25 </a:t>
            </a:r>
            <a:r>
              <a:rPr lang="en-US" sz="2000" b="1" dirty="0" smtClean="0">
                <a:solidFill>
                  <a:srgbClr val="FF0000"/>
                </a:solidFill>
              </a:rPr>
              <a:t>ns </a:t>
            </a:r>
            <a:r>
              <a:rPr lang="en-US" sz="2000" b="1" dirty="0">
                <a:solidFill>
                  <a:srgbClr val="FF0000"/>
                </a:solidFill>
              </a:rPr>
              <a:t>because of pile </a:t>
            </a:r>
            <a:r>
              <a:rPr lang="en-US" sz="2000" b="1" dirty="0" smtClean="0">
                <a:solidFill>
                  <a:srgbClr val="FF0000"/>
                </a:solidFill>
              </a:rPr>
              <a:t>up…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March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55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0692"/>
          <a:stretch/>
        </p:blipFill>
        <p:spPr>
          <a:xfrm>
            <a:off x="-22991" y="1426348"/>
            <a:ext cx="9166991" cy="54389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reach at 6.5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014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performance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886415"/>
              </p:ext>
            </p:extLst>
          </p:nvPr>
        </p:nvGraphicFramePr>
        <p:xfrm>
          <a:off x="152400" y="1143000"/>
          <a:ext cx="8839201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862"/>
                <a:gridCol w="1084167"/>
                <a:gridCol w="1029571"/>
                <a:gridCol w="1295400"/>
                <a:gridCol w="914400"/>
                <a:gridCol w="1219200"/>
                <a:gridCol w="970740"/>
                <a:gridCol w="116286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 of bunches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Ib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LHC</a:t>
                      </a:r>
                      <a:r>
                        <a:rPr lang="en-US" sz="1600" baseline="0" dirty="0" smtClean="0"/>
                        <a:t> FT</a:t>
                      </a:r>
                      <a:r>
                        <a:rPr lang="en-US" sz="1600" dirty="0" smtClean="0"/>
                        <a:t>[1e11]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beta*X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beta*</a:t>
                      </a:r>
                      <a:r>
                        <a:rPr lang="en-US" sz="1600" dirty="0" err="1" smtClean="0"/>
                        <a:t>sep</a:t>
                      </a:r>
                      <a:r>
                        <a:rPr lang="en-US" sz="1600" dirty="0" smtClean="0"/>
                        <a:t/>
                      </a:r>
                      <a:br>
                        <a:rPr lang="en-US" sz="1600" dirty="0" smtClean="0"/>
                      </a:br>
                      <a:r>
                        <a:rPr lang="en-US" sz="1600" dirty="0" err="1" smtClean="0"/>
                        <a:t>Xangle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Emit</a:t>
                      </a:r>
                    </a:p>
                    <a:p>
                      <a:pPr algn="ctr"/>
                      <a:r>
                        <a:rPr lang="en-US" sz="1600" dirty="0" smtClean="0"/>
                        <a:t>LHC [um]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Peak </a:t>
                      </a:r>
                      <a:r>
                        <a:rPr lang="en-US" sz="1600" dirty="0" err="1" smtClean="0"/>
                        <a:t>Lumi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[cm-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~Pile-up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Int. </a:t>
                      </a:r>
                      <a:r>
                        <a:rPr lang="en-US" sz="1600" dirty="0" err="1" smtClean="0"/>
                        <a:t>Lumi</a:t>
                      </a:r>
                      <a:r>
                        <a:rPr lang="en-US" sz="1600" dirty="0" smtClean="0"/>
                        <a:t> per year</a:t>
                      </a:r>
                    </a:p>
                    <a:p>
                      <a:pPr algn="ctr"/>
                      <a:r>
                        <a:rPr lang="en-US" sz="1600" dirty="0" smtClean="0"/>
                        <a:t>[fb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 ns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2760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1.15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55/43/189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3.75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9.2e33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~24</a:t>
                      </a:r>
                      <a:endParaRPr 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 ns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low emit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2320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1.15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45/43/149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1.9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1.5e34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~40</a:t>
                      </a:r>
                      <a:endParaRPr 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50 ns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1380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1.65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42/43/136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2.5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1.6e34</a:t>
                      </a:r>
                    </a:p>
                    <a:p>
                      <a:pPr algn="ctr"/>
                      <a:r>
                        <a:rPr lang="en-US" sz="2000" dirty="0" smtClean="0"/>
                        <a:t>level</a:t>
                      </a:r>
                      <a:r>
                        <a:rPr lang="en-US" sz="2000" baseline="0" dirty="0" smtClean="0"/>
                        <a:t> to</a:t>
                      </a:r>
                      <a:r>
                        <a:rPr lang="en-US" sz="2000" dirty="0" smtClean="0"/>
                        <a:t/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0.9e34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74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level to</a:t>
                      </a:r>
                    </a:p>
                    <a:p>
                      <a:pPr algn="ctr"/>
                      <a:r>
                        <a:rPr lang="en-US" sz="2000" dirty="0" smtClean="0"/>
                        <a:t>40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~45*</a:t>
                      </a:r>
                      <a:endParaRPr 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50 ns</a:t>
                      </a:r>
                    </a:p>
                    <a:p>
                      <a:pPr algn="ctr"/>
                      <a:r>
                        <a:rPr lang="en-US" sz="2000" dirty="0" smtClean="0"/>
                        <a:t>low emit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1260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1.6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38/43/115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1.6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2.2e34</a:t>
                      </a:r>
                    </a:p>
                    <a:p>
                      <a:pPr algn="ctr"/>
                      <a:r>
                        <a:rPr lang="en-US" sz="2000" dirty="0" smtClean="0"/>
                        <a:t>level to</a:t>
                      </a:r>
                    </a:p>
                    <a:p>
                      <a:pPr algn="ctr"/>
                      <a:r>
                        <a:rPr lang="en-US" sz="2000" dirty="0" smtClean="0"/>
                        <a:t>0.9e34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109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level to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~45*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" y="5181600"/>
            <a:ext cx="56388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 smtClean="0"/>
              <a:t>6.5 TeV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1.1 ns bunch length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150 days proton physics, HF = 0.2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85 </a:t>
            </a:r>
            <a:r>
              <a:rPr lang="en-US" sz="1800" dirty="0" err="1" smtClean="0"/>
              <a:t>mb</a:t>
            </a:r>
            <a:r>
              <a:rPr lang="en-US" sz="1800" dirty="0" smtClean="0"/>
              <a:t> visible cross-section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* different operational model – </a:t>
            </a:r>
            <a:r>
              <a:rPr lang="en-US" sz="1800" dirty="0" smtClean="0">
                <a:solidFill>
                  <a:srgbClr val="FF0000"/>
                </a:solidFill>
              </a:rPr>
              <a:t>caveat - unproven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2200" y="5733256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All numbers approximate</a:t>
            </a:r>
            <a:endParaRPr lang="en-US" sz="1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17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57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-LHC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25550"/>
            <a:ext cx="7353300" cy="5130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60232" y="2492896"/>
            <a:ext cx="2483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is a new regime: Phase 1 detectors were designed to handle  between 1 and 2 10</a:t>
            </a:r>
            <a:r>
              <a:rPr lang="en-US" sz="2000" baseline="30000" dirty="0" smtClean="0"/>
              <a:t>34 </a:t>
            </a:r>
            <a:r>
              <a:rPr lang="en-US" sz="2000" dirty="0" smtClean="0"/>
              <a:t>Hz/cm</a:t>
            </a:r>
            <a:r>
              <a:rPr lang="en-US" sz="2000" baseline="30000" dirty="0" smtClean="0"/>
              <a:t>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81616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CMS view point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short term challenges </a:t>
            </a:r>
          </a:p>
          <a:p>
            <a:r>
              <a:rPr lang="en-US" dirty="0" smtClean="0"/>
              <a:t>The upgrade program:</a:t>
            </a:r>
          </a:p>
          <a:p>
            <a:r>
              <a:rPr lang="en-US" dirty="0" smtClean="0"/>
              <a:t>Phase 1</a:t>
            </a:r>
          </a:p>
          <a:p>
            <a:r>
              <a:rPr lang="en-US" dirty="0" smtClean="0"/>
              <a:t>Phase 2 ( HL LHC)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87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5715000" y="1981200"/>
            <a:ext cx="377991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0007D"/>
              </a:buClr>
              <a:defRPr/>
            </a:pPr>
            <a:r>
              <a:rPr lang="en-US" sz="2000" kern="0" dirty="0" smtClean="0">
                <a:solidFill>
                  <a:srgbClr val="00007D"/>
                </a:solidFill>
                <a:latin typeface="Arial"/>
              </a:rPr>
              <a:t>2010: 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</a:rPr>
              <a:t>0.04 fb</a:t>
            </a:r>
            <a:r>
              <a:rPr lang="en-US" sz="2000" b="1" kern="0" baseline="30000" dirty="0" smtClean="0">
                <a:solidFill>
                  <a:srgbClr val="FF0000"/>
                </a:solidFill>
                <a:latin typeface="Arial"/>
              </a:rPr>
              <a:t>-1</a:t>
            </a:r>
          </a:p>
          <a:p>
            <a:pPr lvl="1">
              <a:buClr>
                <a:srgbClr val="9999CC"/>
              </a:buClr>
              <a:defRPr/>
            </a:pPr>
            <a:r>
              <a:rPr lang="en-US" sz="1800" kern="0" dirty="0" smtClean="0">
                <a:latin typeface="Arial"/>
                <a:ea typeface="+mn-ea"/>
                <a:cs typeface="Arial" charset="0"/>
              </a:rPr>
              <a:t>7 TeV </a:t>
            </a:r>
          </a:p>
          <a:p>
            <a:pPr lvl="1">
              <a:buClr>
                <a:srgbClr val="9999CC"/>
              </a:buClr>
              <a:defRPr/>
            </a:pPr>
            <a:r>
              <a:rPr lang="en-US" sz="1800" b="1" kern="0" dirty="0">
                <a:solidFill>
                  <a:srgbClr val="008000"/>
                </a:solidFill>
                <a:latin typeface="Arial"/>
                <a:cs typeface="Arial" charset="0"/>
              </a:rPr>
              <a:t>C</a:t>
            </a:r>
            <a:r>
              <a:rPr lang="en-US" sz="1800" b="1" kern="0" dirty="0" smtClean="0">
                <a:solidFill>
                  <a:srgbClr val="008000"/>
                </a:solidFill>
                <a:latin typeface="Arial"/>
                <a:cs typeface="Arial" charset="0"/>
              </a:rPr>
              <a:t>ommissioni</a:t>
            </a:r>
            <a:r>
              <a:rPr lang="en-US" sz="1800" kern="0" dirty="0" smtClean="0">
                <a:solidFill>
                  <a:srgbClr val="008000"/>
                </a:solidFill>
                <a:latin typeface="Arial"/>
                <a:ea typeface="+mn-ea"/>
                <a:cs typeface="Arial" charset="0"/>
              </a:rPr>
              <a:t>ng</a:t>
            </a:r>
            <a:endParaRPr lang="en-US" sz="1800" kern="0" baseline="30000" dirty="0" smtClean="0">
              <a:solidFill>
                <a:srgbClr val="008000"/>
              </a:solidFill>
              <a:latin typeface="Arial"/>
              <a:ea typeface="+mn-ea"/>
              <a:cs typeface="Arial" charset="0"/>
            </a:endParaRPr>
          </a:p>
          <a:p>
            <a:pPr>
              <a:buClr>
                <a:srgbClr val="00007D"/>
              </a:buClr>
              <a:defRPr/>
            </a:pPr>
            <a:r>
              <a:rPr lang="en-US" sz="2000" kern="0" dirty="0" smtClean="0">
                <a:solidFill>
                  <a:srgbClr val="00007D"/>
                </a:solidFill>
                <a:latin typeface="Arial"/>
              </a:rPr>
              <a:t>2011:  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</a:rPr>
              <a:t>6.1  fb</a:t>
            </a:r>
            <a:r>
              <a:rPr lang="en-US" sz="2000" b="1" kern="0" baseline="30000" dirty="0" smtClean="0">
                <a:solidFill>
                  <a:srgbClr val="FF0000"/>
                </a:solidFill>
                <a:latin typeface="Arial"/>
              </a:rPr>
              <a:t>-1 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</a:rPr>
              <a:t>(</a:t>
            </a:r>
            <a:r>
              <a:rPr lang="en-US" sz="2000" b="1" kern="0" dirty="0" err="1" smtClean="0">
                <a:solidFill>
                  <a:srgbClr val="FF0000"/>
                </a:solidFill>
                <a:latin typeface="Arial"/>
              </a:rPr>
              <a:t>exp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</a:rPr>
              <a:t> 5)</a:t>
            </a:r>
          </a:p>
          <a:p>
            <a:pPr lvl="1">
              <a:buClr>
                <a:srgbClr val="9999CC"/>
              </a:buClr>
              <a:defRPr/>
            </a:pPr>
            <a:r>
              <a:rPr lang="en-US" sz="1800" kern="0" dirty="0" smtClean="0">
                <a:latin typeface="Arial"/>
                <a:ea typeface="+mn-ea"/>
                <a:cs typeface="Arial" charset="0"/>
              </a:rPr>
              <a:t>7 TeV </a:t>
            </a:r>
          </a:p>
          <a:p>
            <a:pPr lvl="1">
              <a:buClr>
                <a:srgbClr val="9999CC"/>
              </a:buClr>
              <a:defRPr/>
            </a:pPr>
            <a:r>
              <a:rPr lang="en-US" sz="1800" b="1" kern="0" dirty="0" smtClean="0">
                <a:solidFill>
                  <a:srgbClr val="008000"/>
                </a:solidFill>
                <a:latin typeface="Arial"/>
                <a:cs typeface="Arial" charset="0"/>
              </a:rPr>
              <a:t>… </a:t>
            </a:r>
            <a:r>
              <a:rPr lang="en-US" sz="1800" b="1" kern="0" dirty="0">
                <a:solidFill>
                  <a:srgbClr val="008000"/>
                </a:solidFill>
                <a:latin typeface="Arial"/>
                <a:cs typeface="Arial" charset="0"/>
              </a:rPr>
              <a:t>e</a:t>
            </a:r>
            <a:r>
              <a:rPr lang="en-US" sz="1800" b="1" kern="0" dirty="0" smtClean="0">
                <a:solidFill>
                  <a:srgbClr val="008000"/>
                </a:solidFill>
                <a:latin typeface="Arial"/>
                <a:cs typeface="Arial" charset="0"/>
              </a:rPr>
              <a:t>xploring the limits</a:t>
            </a:r>
          </a:p>
          <a:p>
            <a:pPr>
              <a:buClr>
                <a:srgbClr val="00007D"/>
              </a:buClr>
              <a:defRPr/>
            </a:pPr>
            <a:r>
              <a:rPr lang="en-US" sz="2000" kern="0" dirty="0" smtClean="0">
                <a:solidFill>
                  <a:srgbClr val="00007D"/>
                </a:solidFill>
                <a:latin typeface="Arial"/>
              </a:rPr>
              <a:t>2012:  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</a:rPr>
              <a:t>23.3  fb</a:t>
            </a:r>
            <a:r>
              <a:rPr lang="en-US" sz="2000" b="1" kern="0" baseline="30000" dirty="0" smtClean="0">
                <a:solidFill>
                  <a:srgbClr val="FF0000"/>
                </a:solidFill>
                <a:latin typeface="Arial"/>
              </a:rPr>
              <a:t>-1 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</a:rPr>
              <a:t>(</a:t>
            </a:r>
            <a:r>
              <a:rPr lang="en-US" sz="2000" b="1" kern="0" dirty="0" err="1" smtClean="0">
                <a:solidFill>
                  <a:srgbClr val="FF0000"/>
                </a:solidFill>
                <a:latin typeface="Arial"/>
              </a:rPr>
              <a:t>exp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</a:rPr>
              <a:t> 20)</a:t>
            </a:r>
          </a:p>
          <a:p>
            <a:pPr lvl="1">
              <a:buClr>
                <a:srgbClr val="9999CC"/>
              </a:buClr>
              <a:defRPr/>
            </a:pPr>
            <a:r>
              <a:rPr lang="en-US" sz="1800" kern="0" dirty="0" smtClean="0">
                <a:latin typeface="Arial"/>
                <a:ea typeface="+mn-ea"/>
                <a:cs typeface="Arial" charset="0"/>
              </a:rPr>
              <a:t>8 TeV</a:t>
            </a:r>
          </a:p>
          <a:p>
            <a:pPr lvl="1">
              <a:buClr>
                <a:srgbClr val="9999CC"/>
              </a:buClr>
              <a:defRPr/>
            </a:pPr>
            <a:r>
              <a:rPr lang="en-US" sz="1800" b="1" kern="0" dirty="0">
                <a:solidFill>
                  <a:srgbClr val="008000"/>
                </a:solidFill>
                <a:latin typeface="Arial"/>
                <a:cs typeface="Arial" charset="0"/>
              </a:rPr>
              <a:t>… production</a:t>
            </a:r>
          </a:p>
          <a:p>
            <a:pPr lvl="1">
              <a:buClr>
                <a:srgbClr val="9999CC"/>
              </a:buClr>
              <a:defRPr/>
            </a:pPr>
            <a:endParaRPr lang="en-US" sz="1800" kern="0" dirty="0" smtClean="0">
              <a:latin typeface="Arial"/>
              <a:ea typeface="+mn-ea"/>
              <a:cs typeface="Arial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LHC prediction trustfulness</a:t>
            </a:r>
            <a:endParaRPr lang="en-US" sz="3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March 2013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5689600" cy="4267200"/>
          </a:xfrm>
          <a:prstGeom prst="rect">
            <a:avLst/>
          </a:prstGeom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043608" y="5894685"/>
            <a:ext cx="7355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…. We better take seriously the LHC predictions….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32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07311" y="1196752"/>
            <a:ext cx="5118107" cy="532859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2012: 8 TeV HLT </a:t>
            </a:r>
            <a:r>
              <a:rPr lang="en-GB" dirty="0" smtClean="0">
                <a:latin typeface="Symbol" charset="2"/>
                <a:cs typeface="Symbol" charset="2"/>
              </a:rPr>
              <a:t>s</a:t>
            </a:r>
            <a:r>
              <a:rPr lang="en-GB" dirty="0" smtClean="0"/>
              <a:t> ∼0.09 </a:t>
            </a:r>
            <a:r>
              <a:rPr lang="en-GB" dirty="0" err="1" smtClean="0"/>
              <a:t>μb</a:t>
            </a:r>
            <a:r>
              <a:rPr lang="en-GB" dirty="0" smtClean="0"/>
              <a:t> </a:t>
            </a:r>
            <a:endParaRPr lang="en-GB" dirty="0"/>
          </a:p>
          <a:p>
            <a:pPr lvl="1"/>
            <a:r>
              <a:rPr lang="en-GB" dirty="0" smtClean="0"/>
              <a:t>PU=25, small dependence on PU</a:t>
            </a:r>
          </a:p>
          <a:p>
            <a:r>
              <a:rPr lang="en-GB" dirty="0" smtClean="0"/>
              <a:t>8 TeV→ 14TeV </a:t>
            </a:r>
            <a:r>
              <a:rPr lang="en-US" dirty="0">
                <a:sym typeface="Symbol"/>
              </a:rPr>
              <a:t></a:t>
            </a:r>
            <a:r>
              <a:rPr lang="en-US" dirty="0"/>
              <a:t> </a:t>
            </a:r>
            <a:r>
              <a:rPr lang="en-GB" dirty="0"/>
              <a:t> rates double </a:t>
            </a:r>
            <a:endParaRPr lang="en-GB" dirty="0" smtClean="0"/>
          </a:p>
          <a:p>
            <a:pPr lvl="1"/>
            <a:r>
              <a:rPr lang="en-GB" dirty="0" smtClean="0"/>
              <a:t>Average output rate of ~ 1.2kHz at 10</a:t>
            </a:r>
            <a:r>
              <a:rPr lang="en-GB" baseline="30000" dirty="0" smtClean="0"/>
              <a:t>34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r>
              <a:rPr lang="en-GB" dirty="0" smtClean="0"/>
              <a:t> if menu untouched. </a:t>
            </a:r>
          </a:p>
          <a:p>
            <a:r>
              <a:rPr lang="en-GB" dirty="0" smtClean="0"/>
              <a:t>To keep the present acceptance:</a:t>
            </a:r>
          </a:p>
          <a:p>
            <a:pPr lvl="1"/>
            <a:r>
              <a:rPr lang="en-GB" dirty="0" smtClean="0"/>
              <a:t>Improve HLT object reconstruction</a:t>
            </a:r>
          </a:p>
          <a:p>
            <a:pPr lvl="2"/>
            <a:r>
              <a:rPr lang="en-GB" dirty="0" smtClean="0"/>
              <a:t>Allowing tighter cuts</a:t>
            </a:r>
          </a:p>
          <a:p>
            <a:pPr lvl="1"/>
            <a:r>
              <a:rPr lang="en-GB" dirty="0" smtClean="0"/>
              <a:t>Reconsider strategies</a:t>
            </a:r>
          </a:p>
          <a:p>
            <a:pPr lvl="2"/>
            <a:r>
              <a:rPr lang="en-GB" dirty="0"/>
              <a:t>M</a:t>
            </a:r>
            <a:r>
              <a:rPr lang="en-GB" dirty="0" smtClean="0"/>
              <a:t>ore cross triggers</a:t>
            </a:r>
          </a:p>
          <a:p>
            <a:pPr lvl="1"/>
            <a:r>
              <a:rPr lang="en-GB" dirty="0" smtClean="0"/>
              <a:t>Will need more CPU</a:t>
            </a:r>
          </a:p>
          <a:p>
            <a:pPr lvl="2"/>
            <a:r>
              <a:rPr lang="en-GB" dirty="0" smtClean="0"/>
              <a:t>e.g. to extend PF usage</a:t>
            </a:r>
          </a:p>
          <a:p>
            <a:pPr lvl="2"/>
            <a:r>
              <a:rPr lang="en-GB" dirty="0" smtClean="0"/>
              <a:t>Particularly if PU &lt;&gt; grows above 25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HLT : </a:t>
            </a:r>
            <a:r>
              <a:rPr lang="it-IT" dirty="0" err="1" smtClean="0"/>
              <a:t>challenges</a:t>
            </a:r>
            <a:r>
              <a:rPr lang="it-IT" dirty="0" smtClean="0"/>
              <a:t> for 2015</a:t>
            </a:r>
            <a:endParaRPr lang="it-IT" dirty="0"/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8538181" y="6520270"/>
            <a:ext cx="6096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defRPr/>
            </a:pPr>
            <a:fld id="{67CFF582-18F9-4FBC-B2DF-FBD4F0781B4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4458" y="3933056"/>
            <a:ext cx="3517325" cy="2748316"/>
            <a:chOff x="479081" y="1289917"/>
            <a:chExt cx="3344583" cy="2481694"/>
          </a:xfrm>
        </p:grpSpPr>
        <p:pic>
          <p:nvPicPr>
            <p:cNvPr id="19" name="Picture 18" descr="Screen Shot 2013-01-10 at 12.18.44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081" y="1289917"/>
              <a:ext cx="3344583" cy="2481694"/>
            </a:xfrm>
            <a:prstGeom prst="rect">
              <a:avLst/>
            </a:prstGeom>
          </p:spPr>
        </p:pic>
        <p:cxnSp>
          <p:nvCxnSpPr>
            <p:cNvPr id="20" name="Straight Connector 19"/>
            <p:cNvCxnSpPr/>
            <p:nvPr/>
          </p:nvCxnSpPr>
          <p:spPr bwMode="auto">
            <a:xfrm flipV="1">
              <a:off x="1386215" y="2133660"/>
              <a:ext cx="0" cy="135265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930056" y="2798689"/>
              <a:ext cx="119311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" name="Group 25"/>
          <p:cNvGrpSpPr/>
          <p:nvPr/>
        </p:nvGrpSpPr>
        <p:grpSpPr>
          <a:xfrm>
            <a:off x="450927" y="1196752"/>
            <a:ext cx="3389915" cy="2808312"/>
            <a:chOff x="704528" y="1052736"/>
            <a:chExt cx="3672408" cy="280831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4528" y="1052736"/>
              <a:ext cx="3672408" cy="2808312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 bwMode="auto">
            <a:xfrm flipH="1" flipV="1">
              <a:off x="2045017" y="2432096"/>
              <a:ext cx="20829" cy="121292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1647015" y="1783281"/>
              <a:ext cx="21113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kern="1200" dirty="0" smtClean="0">
                  <a:solidFill>
                    <a:srgbClr val="0000FF"/>
                  </a:solidFill>
                </a:rPr>
                <a:t>σ</a:t>
              </a:r>
              <a:r>
                <a:rPr lang="it-IT" kern="1200" baseline="-25000" dirty="0" smtClean="0">
                  <a:solidFill>
                    <a:srgbClr val="0000FF"/>
                  </a:solidFill>
                </a:rPr>
                <a:t>HLT</a:t>
              </a:r>
              <a:r>
                <a:rPr lang="en-GB" kern="1200" dirty="0" smtClean="0">
                  <a:solidFill>
                    <a:srgbClr val="0000FF"/>
                  </a:solidFill>
                </a:rPr>
                <a:t>≈ 0.09μb</a:t>
              </a:r>
              <a:endParaRPr lang="en-GB" kern="1200" dirty="0">
                <a:solidFill>
                  <a:srgbClr val="0000FF"/>
                </a:solidFill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 bwMode="auto">
            <a:xfrm>
              <a:off x="1136576" y="2636912"/>
              <a:ext cx="288032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178682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idx="1"/>
          </p:nvPr>
        </p:nvSpPr>
        <p:spPr>
          <a:xfrm>
            <a:off x="4771407" y="2420888"/>
            <a:ext cx="4121073" cy="2664296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en-US" dirty="0" smtClean="0"/>
              <a:t>Many improvements </a:t>
            </a:r>
          </a:p>
          <a:p>
            <a:pPr lvl="1"/>
            <a:r>
              <a:rPr lang="en-US" dirty="0" smtClean="0"/>
              <a:t>But </a:t>
            </a:r>
            <a:r>
              <a:rPr lang="en-US" dirty="0" err="1" smtClean="0"/>
              <a:t>reco</a:t>
            </a:r>
            <a:r>
              <a:rPr lang="en-US" dirty="0" smtClean="0"/>
              <a:t> time is still non-linear with instantaneous luminosity</a:t>
            </a:r>
          </a:p>
          <a:p>
            <a:r>
              <a:rPr lang="en-US" dirty="0" smtClean="0"/>
              <a:t>Preparing for both extremes of 25 and 50 ns bunch spacing</a:t>
            </a:r>
          </a:p>
          <a:p>
            <a:pPr lvl="1"/>
            <a:r>
              <a:rPr lang="en-US" dirty="0" smtClean="0"/>
              <a:t>Goal is to keep the physics performance the same as run1. </a:t>
            </a:r>
          </a:p>
          <a:p>
            <a:pPr lvl="2"/>
            <a:r>
              <a:rPr lang="en-US" dirty="0" smtClean="0"/>
              <a:t>Our physics projections are made with that assumption.</a:t>
            </a:r>
            <a:endParaRPr lang="en-US" dirty="0"/>
          </a:p>
        </p:txBody>
      </p:sp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Tier-</a:t>
            </a:r>
            <a:r>
              <a:rPr lang="en-US" dirty="0" smtClean="0">
                <a:latin typeface="Arial"/>
                <a:cs typeface="Arial"/>
              </a:rPr>
              <a:t>0</a:t>
            </a:r>
            <a:r>
              <a:rPr lang="en-US" dirty="0" smtClean="0"/>
              <a:t> Today</a:t>
            </a:r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86" y="1991892"/>
            <a:ext cx="3794001" cy="4749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rot="10800000" flipH="1">
            <a:off x="3705535" y="6020297"/>
            <a:ext cx="397371" cy="334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ysDot"/>
            <a:miter lim="800000"/>
            <a:headEnd type="triangle" w="med" len="sm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673547"/>
            <a:endParaRPr lang="en-US" sz="310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4087279" y="6023644"/>
            <a:ext cx="817066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ysDot"/>
            <a:miter lim="800000"/>
            <a:headEnd type="triangle" w="med" len="sm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673547"/>
            <a:endParaRPr lang="en-US" sz="310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7414" name="AutoShape 6"/>
          <p:cNvSpPr>
            <a:spLocks/>
          </p:cNvSpPr>
          <p:nvPr/>
        </p:nvSpPr>
        <p:spPr bwMode="auto">
          <a:xfrm>
            <a:off x="4429956" y="1684932"/>
            <a:ext cx="158502" cy="159619"/>
          </a:xfrm>
          <a:custGeom>
            <a:avLst/>
            <a:gdLst/>
            <a:ahLst/>
            <a:cxnLst/>
            <a:rect l="0" t="0" r="r" b="b"/>
            <a:pathLst>
              <a:path w="22712" h="23880">
                <a:moveTo>
                  <a:pt x="11356" y="0"/>
                </a:moveTo>
                <a:lnTo>
                  <a:pt x="14693" y="7110"/>
                </a:lnTo>
                <a:lnTo>
                  <a:pt x="22156" y="8250"/>
                </a:lnTo>
                <a:lnTo>
                  <a:pt x="16756" y="13785"/>
                </a:lnTo>
                <a:lnTo>
                  <a:pt x="18031" y="21600"/>
                </a:lnTo>
                <a:lnTo>
                  <a:pt x="11356" y="17910"/>
                </a:lnTo>
                <a:lnTo>
                  <a:pt x="4681" y="21600"/>
                </a:lnTo>
                <a:lnTo>
                  <a:pt x="5956" y="13785"/>
                </a:lnTo>
                <a:lnTo>
                  <a:pt x="556" y="8250"/>
                </a:lnTo>
                <a:lnTo>
                  <a:pt x="8019" y="7110"/>
                </a:lnTo>
                <a:lnTo>
                  <a:pt x="11356" y="0"/>
                </a:lnTo>
                <a:close/>
                <a:moveTo>
                  <a:pt x="11356" y="0"/>
                </a:moveTo>
              </a:path>
            </a:pathLst>
          </a:custGeom>
          <a:solidFill>
            <a:srgbClr val="0BFF2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673547"/>
            <a:endParaRPr lang="en-US" sz="310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4505531" y="1916832"/>
            <a:ext cx="3676" cy="410792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ysDot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673547"/>
            <a:endParaRPr lang="en-US" sz="310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7416" name="Rectangle 8"/>
          <p:cNvSpPr>
            <a:spLocks/>
          </p:cNvSpPr>
          <p:nvPr/>
        </p:nvSpPr>
        <p:spPr bwMode="auto">
          <a:xfrm>
            <a:off x="4312754" y="6001320"/>
            <a:ext cx="392906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673547"/>
            <a:r>
              <a:rPr lang="en-US" sz="1300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7500</a:t>
            </a: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568982" y="1742975"/>
            <a:ext cx="0" cy="733351"/>
          </a:xfrm>
          <a:prstGeom prst="line">
            <a:avLst/>
          </a:prstGeom>
          <a:noFill/>
          <a:ln w="12700" cap="flat">
            <a:solidFill>
              <a:schemeClr val="bg1"/>
            </a:solidFill>
            <a:prstDash val="sysDot"/>
            <a:miter lim="800000"/>
            <a:headEnd type="triangle" w="med" len="sm"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673547"/>
            <a:endParaRPr lang="en-US" sz="310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561168" y="1028602"/>
            <a:ext cx="0" cy="734467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  <a:headEnd type="triangle" w="med" len="sm"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673547"/>
            <a:endParaRPr lang="en-US" sz="310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7420" name="Rectangle 12"/>
          <p:cNvSpPr>
            <a:spLocks/>
          </p:cNvSpPr>
          <p:nvPr/>
        </p:nvSpPr>
        <p:spPr bwMode="auto">
          <a:xfrm>
            <a:off x="217375" y="1642516"/>
            <a:ext cx="312539" cy="22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673547"/>
            <a:r>
              <a:rPr lang="en-US" sz="1300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35</a:t>
            </a:r>
          </a:p>
        </p:txBody>
      </p:sp>
      <p:sp>
        <p:nvSpPr>
          <p:cNvPr id="17421" name="Rectangle 13"/>
          <p:cNvSpPr>
            <a:spLocks/>
          </p:cNvSpPr>
          <p:nvPr/>
        </p:nvSpPr>
        <p:spPr bwMode="auto">
          <a:xfrm>
            <a:off x="2164483" y="1118431"/>
            <a:ext cx="1845958" cy="61555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tIns="0" rIns="0" bIns="0" anchor="ctr">
            <a:spAutoFit/>
          </a:bodyPr>
          <a:lstStyle/>
          <a:p>
            <a:pPr algn="ctr" defTabSz="673547"/>
            <a:r>
              <a:rPr lang="en-US" sz="2000" dirty="0" smtClean="0">
                <a:solidFill>
                  <a:srgbClr val="000000"/>
                </a:solidFill>
                <a:latin typeface="Corbel"/>
                <a:ea typeface="ＭＳ Ｐゴシック" charset="0"/>
                <a:cs typeface="Corbel"/>
                <a:sym typeface="Gill Sans" charset="0"/>
              </a:rPr>
              <a:t>Off the chart:</a:t>
            </a:r>
          </a:p>
          <a:p>
            <a:pPr algn="ctr" defTabSz="673547"/>
            <a:r>
              <a:rPr lang="en-US" sz="2000" dirty="0" smtClean="0">
                <a:solidFill>
                  <a:srgbClr val="000000"/>
                </a:solidFill>
                <a:latin typeface="Corbel"/>
                <a:ea typeface="ＭＳ Ｐゴシック" charset="0"/>
                <a:cs typeface="Corbel"/>
                <a:sym typeface="Gill Sans" charset="0"/>
              </a:rPr>
              <a:t>Start of record fill</a:t>
            </a: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rot="10800000">
            <a:off x="3907310" y="1412775"/>
            <a:ext cx="531752" cy="288033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673547"/>
            <a:endParaRPr lang="en-US" sz="310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7" name="Slide Number Placeholder 2"/>
          <p:cNvSpPr txBox="1">
            <a:spLocks/>
          </p:cNvSpPr>
          <p:nvPr/>
        </p:nvSpPr>
        <p:spPr>
          <a:xfrm>
            <a:off x="8538181" y="6520270"/>
            <a:ext cx="6096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defRPr/>
            </a:pPr>
            <a:fld id="{67CFF582-18F9-4FBC-B2DF-FBD4F0781B4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45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8497" y="2348880"/>
            <a:ext cx="5406903" cy="2808312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en-US" dirty="0" smtClean="0">
                <a:sym typeface="Times New Roman" charset="0"/>
              </a:rPr>
              <a:t>Projecting ahead</a:t>
            </a:r>
          </a:p>
          <a:p>
            <a:pPr lvl="1"/>
            <a:r>
              <a:rPr lang="en-US" dirty="0" smtClean="0">
                <a:sym typeface="Times New Roman" charset="0"/>
              </a:rPr>
              <a:t>Would need a factor of 10 reduction in cpu time per event to maintain our current </a:t>
            </a:r>
            <a:r>
              <a:rPr lang="en-US" dirty="0" err="1" smtClean="0">
                <a:sym typeface="Times New Roman" charset="0"/>
              </a:rPr>
              <a:t>perfromance</a:t>
            </a:r>
            <a:r>
              <a:rPr lang="en-US" dirty="0" smtClean="0">
                <a:sym typeface="Times New Roman" charset="0"/>
              </a:rPr>
              <a:t> at highest projected luminosities</a:t>
            </a:r>
          </a:p>
          <a:p>
            <a:pPr lvl="1"/>
            <a:r>
              <a:rPr lang="en-US" dirty="0" smtClean="0">
                <a:sym typeface="Times New Roman" charset="0"/>
              </a:rPr>
              <a:t>Realistically?</a:t>
            </a:r>
            <a:endParaRPr lang="en-US" dirty="0">
              <a:sym typeface="Times New Roman" charset="0"/>
            </a:endParaRPr>
          </a:p>
          <a:p>
            <a:pPr lvl="2"/>
            <a:r>
              <a:rPr lang="en-US" dirty="0" smtClean="0">
                <a:sym typeface="Times New Roman" charset="0"/>
              </a:rPr>
              <a:t>Could </a:t>
            </a:r>
            <a:r>
              <a:rPr lang="en-US" dirty="0">
                <a:sym typeface="Times New Roman" charset="0"/>
              </a:rPr>
              <a:t>conceivably foresee factor of 2 reduction in cpu time per event </a:t>
            </a:r>
          </a:p>
          <a:p>
            <a:pPr lvl="3"/>
            <a:r>
              <a:rPr lang="en-US" dirty="0" smtClean="0"/>
              <a:t>We already gained factor of 3 in early 2012</a:t>
            </a:r>
          </a:p>
        </p:txBody>
      </p:sp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838200" y="144016"/>
            <a:ext cx="7620000" cy="836712"/>
          </a:xfrm>
        </p:spPr>
        <p:txBody>
          <a:bodyPr/>
          <a:lstStyle/>
          <a:p>
            <a:r>
              <a:rPr lang="en-US" dirty="0" smtClean="0"/>
              <a:t>50 ns spacing is too hard…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019162" y="514028"/>
            <a:ext cx="2489335" cy="6227341"/>
            <a:chOff x="1104092" y="514027"/>
            <a:chExt cx="2696780" cy="6227341"/>
          </a:xfrm>
        </p:grpSpPr>
        <p:sp>
          <p:nvSpPr>
            <p:cNvPr id="18434" name="Line 2"/>
            <p:cNvSpPr>
              <a:spLocks noChangeShapeType="1"/>
            </p:cNvSpPr>
            <p:nvPr/>
          </p:nvSpPr>
          <p:spPr bwMode="auto">
            <a:xfrm>
              <a:off x="1252828" y="514027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 flipH="1">
              <a:off x="3309725" y="958280"/>
              <a:ext cx="0" cy="561677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36" name="Rectangle 4"/>
            <p:cNvSpPr>
              <a:spLocks/>
            </p:cNvSpPr>
            <p:nvPr/>
          </p:nvSpPr>
          <p:spPr bwMode="auto">
            <a:xfrm flipH="1">
              <a:off x="3063042" y="6547147"/>
              <a:ext cx="464344" cy="160734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 dirty="0" smtClean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18000</a:t>
              </a:r>
              <a:endParaRPr lang="en-US" sz="700" dirty="0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8437" name="Line 5"/>
            <p:cNvSpPr>
              <a:spLocks noChangeShapeType="1"/>
            </p:cNvSpPr>
            <p:nvPr/>
          </p:nvSpPr>
          <p:spPr bwMode="auto">
            <a:xfrm>
              <a:off x="1251618" y="5063703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38" name="Line 6"/>
            <p:cNvSpPr>
              <a:spLocks noChangeShapeType="1"/>
            </p:cNvSpPr>
            <p:nvPr/>
          </p:nvSpPr>
          <p:spPr bwMode="auto">
            <a:xfrm>
              <a:off x="1251618" y="4896271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39" name="Line 7"/>
            <p:cNvSpPr>
              <a:spLocks noChangeShapeType="1"/>
            </p:cNvSpPr>
            <p:nvPr/>
          </p:nvSpPr>
          <p:spPr bwMode="auto">
            <a:xfrm>
              <a:off x="1251618" y="4727724"/>
              <a:ext cx="0" cy="1730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40" name="Line 8"/>
            <p:cNvSpPr>
              <a:spLocks noChangeShapeType="1"/>
            </p:cNvSpPr>
            <p:nvPr/>
          </p:nvSpPr>
          <p:spPr bwMode="auto">
            <a:xfrm>
              <a:off x="1251618" y="4563640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41" name="Line 9"/>
            <p:cNvSpPr>
              <a:spLocks noChangeShapeType="1"/>
            </p:cNvSpPr>
            <p:nvPr/>
          </p:nvSpPr>
          <p:spPr bwMode="auto">
            <a:xfrm>
              <a:off x="1251618" y="4400674"/>
              <a:ext cx="0" cy="1718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42" name="Line 10"/>
            <p:cNvSpPr>
              <a:spLocks noChangeShapeType="1"/>
            </p:cNvSpPr>
            <p:nvPr/>
          </p:nvSpPr>
          <p:spPr bwMode="auto">
            <a:xfrm>
              <a:off x="1251618" y="4232126"/>
              <a:ext cx="0" cy="1730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43" name="Line 11"/>
            <p:cNvSpPr>
              <a:spLocks noChangeShapeType="1"/>
            </p:cNvSpPr>
            <p:nvPr/>
          </p:nvSpPr>
          <p:spPr bwMode="auto">
            <a:xfrm>
              <a:off x="1251618" y="4063578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44" name="Line 12"/>
            <p:cNvSpPr>
              <a:spLocks noChangeShapeType="1"/>
            </p:cNvSpPr>
            <p:nvPr/>
          </p:nvSpPr>
          <p:spPr bwMode="auto">
            <a:xfrm>
              <a:off x="1251618" y="3900611"/>
              <a:ext cx="0" cy="1718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45" name="Rectangle 13"/>
            <p:cNvSpPr>
              <a:spLocks/>
            </p:cNvSpPr>
            <p:nvPr/>
          </p:nvSpPr>
          <p:spPr bwMode="auto">
            <a:xfrm>
              <a:off x="1104092" y="3980978"/>
              <a:ext cx="440159" cy="168548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80</a:t>
              </a:r>
            </a:p>
          </p:txBody>
        </p:sp>
        <p:sp>
          <p:nvSpPr>
            <p:cNvPr id="18446" name="Rectangle 14"/>
            <p:cNvSpPr>
              <a:spLocks/>
            </p:cNvSpPr>
            <p:nvPr/>
          </p:nvSpPr>
          <p:spPr bwMode="auto">
            <a:xfrm>
              <a:off x="1108929" y="4321423"/>
              <a:ext cx="512713" cy="142875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70</a:t>
              </a:r>
            </a:p>
          </p:txBody>
        </p:sp>
        <p:sp>
          <p:nvSpPr>
            <p:cNvPr id="18447" name="Rectangle 15"/>
            <p:cNvSpPr>
              <a:spLocks/>
            </p:cNvSpPr>
            <p:nvPr/>
          </p:nvSpPr>
          <p:spPr bwMode="auto">
            <a:xfrm>
              <a:off x="1111348" y="4633961"/>
              <a:ext cx="522387" cy="178594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60</a:t>
              </a:r>
            </a:p>
          </p:txBody>
        </p:sp>
        <p:sp>
          <p:nvSpPr>
            <p:cNvPr id="18448" name="Rectangle 16"/>
            <p:cNvSpPr>
              <a:spLocks/>
            </p:cNvSpPr>
            <p:nvPr/>
          </p:nvSpPr>
          <p:spPr bwMode="auto">
            <a:xfrm>
              <a:off x="1141580" y="4973291"/>
              <a:ext cx="374861" cy="176361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50</a:t>
              </a:r>
            </a:p>
          </p:txBody>
        </p:sp>
        <p:pic>
          <p:nvPicPr>
            <p:cNvPr id="18449" name="Picture 1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3671" y="5621809"/>
              <a:ext cx="968592" cy="111955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50" name="Line 18"/>
            <p:cNvSpPr>
              <a:spLocks noChangeShapeType="1"/>
            </p:cNvSpPr>
            <p:nvPr/>
          </p:nvSpPr>
          <p:spPr bwMode="auto">
            <a:xfrm rot="10800000" flipH="1">
              <a:off x="2053337" y="6571704"/>
              <a:ext cx="101575" cy="11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51" name="Line 19"/>
            <p:cNvSpPr>
              <a:spLocks noChangeShapeType="1"/>
            </p:cNvSpPr>
            <p:nvPr/>
          </p:nvSpPr>
          <p:spPr bwMode="auto">
            <a:xfrm>
              <a:off x="2150077" y="6572820"/>
              <a:ext cx="209196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52" name="AutoShape 20"/>
            <p:cNvSpPr>
              <a:spLocks/>
            </p:cNvSpPr>
            <p:nvPr/>
          </p:nvSpPr>
          <p:spPr bwMode="auto">
            <a:xfrm>
              <a:off x="2238349" y="5550372"/>
              <a:ext cx="39905" cy="37951"/>
            </a:xfrm>
            <a:custGeom>
              <a:avLst/>
              <a:gdLst/>
              <a:ahLst/>
              <a:cxnLst/>
              <a:rect l="0" t="0" r="r" b="b"/>
              <a:pathLst>
                <a:path w="22712" h="23880">
                  <a:moveTo>
                    <a:pt x="11356" y="0"/>
                  </a:moveTo>
                  <a:lnTo>
                    <a:pt x="14693" y="7110"/>
                  </a:lnTo>
                  <a:lnTo>
                    <a:pt x="22156" y="8250"/>
                  </a:lnTo>
                  <a:lnTo>
                    <a:pt x="16756" y="13785"/>
                  </a:lnTo>
                  <a:lnTo>
                    <a:pt x="18031" y="21600"/>
                  </a:lnTo>
                  <a:lnTo>
                    <a:pt x="11356" y="17910"/>
                  </a:lnTo>
                  <a:lnTo>
                    <a:pt x="4681" y="21600"/>
                  </a:lnTo>
                  <a:lnTo>
                    <a:pt x="5956" y="13785"/>
                  </a:lnTo>
                  <a:lnTo>
                    <a:pt x="556" y="8250"/>
                  </a:lnTo>
                  <a:lnTo>
                    <a:pt x="8019" y="7110"/>
                  </a:lnTo>
                  <a:lnTo>
                    <a:pt x="11356" y="0"/>
                  </a:lnTo>
                  <a:close/>
                  <a:moveTo>
                    <a:pt x="11356" y="0"/>
                  </a:moveTo>
                </a:path>
              </a:pathLst>
            </a:custGeom>
            <a:solidFill>
              <a:srgbClr val="0BFF2C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53" name="Line 21"/>
            <p:cNvSpPr>
              <a:spLocks noChangeShapeType="1"/>
            </p:cNvSpPr>
            <p:nvPr/>
          </p:nvSpPr>
          <p:spPr bwMode="auto">
            <a:xfrm>
              <a:off x="2257696" y="5569346"/>
              <a:ext cx="0" cy="100347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54" name="Line 22"/>
            <p:cNvSpPr>
              <a:spLocks noChangeShapeType="1"/>
            </p:cNvSpPr>
            <p:nvPr/>
          </p:nvSpPr>
          <p:spPr bwMode="auto">
            <a:xfrm>
              <a:off x="2354435" y="6572820"/>
              <a:ext cx="95891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55" name="Rectangle 23"/>
            <p:cNvSpPr>
              <a:spLocks/>
            </p:cNvSpPr>
            <p:nvPr/>
          </p:nvSpPr>
          <p:spPr bwMode="auto">
            <a:xfrm>
              <a:off x="2495915" y="6541566"/>
              <a:ext cx="444996" cy="169664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10000</a:t>
              </a:r>
            </a:p>
          </p:txBody>
        </p:sp>
        <p:sp>
          <p:nvSpPr>
            <p:cNvPr id="18456" name="Line 24"/>
            <p:cNvSpPr>
              <a:spLocks noChangeShapeType="1"/>
            </p:cNvSpPr>
            <p:nvPr/>
          </p:nvSpPr>
          <p:spPr bwMode="auto">
            <a:xfrm>
              <a:off x="1252828" y="5563765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57" name="Line 25"/>
            <p:cNvSpPr>
              <a:spLocks noChangeShapeType="1"/>
            </p:cNvSpPr>
            <p:nvPr/>
          </p:nvSpPr>
          <p:spPr bwMode="auto">
            <a:xfrm>
              <a:off x="1251618" y="5396334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58" name="Line 26"/>
            <p:cNvSpPr>
              <a:spLocks noChangeShapeType="1"/>
            </p:cNvSpPr>
            <p:nvPr/>
          </p:nvSpPr>
          <p:spPr bwMode="auto">
            <a:xfrm>
              <a:off x="1251618" y="5232251"/>
              <a:ext cx="0" cy="1730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59" name="Rectangle 27"/>
            <p:cNvSpPr>
              <a:spLocks/>
            </p:cNvSpPr>
            <p:nvPr/>
          </p:nvSpPr>
          <p:spPr bwMode="auto">
            <a:xfrm>
              <a:off x="1117395" y="5294758"/>
              <a:ext cx="423230" cy="198686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40</a:t>
              </a:r>
            </a:p>
          </p:txBody>
        </p:sp>
        <p:sp>
          <p:nvSpPr>
            <p:cNvPr id="18460" name="Line 28"/>
            <p:cNvSpPr>
              <a:spLocks noChangeShapeType="1"/>
            </p:cNvSpPr>
            <p:nvPr/>
          </p:nvSpPr>
          <p:spPr bwMode="auto">
            <a:xfrm>
              <a:off x="1252828" y="3738761"/>
              <a:ext cx="0" cy="1730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61" name="Line 29"/>
            <p:cNvSpPr>
              <a:spLocks noChangeShapeType="1"/>
            </p:cNvSpPr>
            <p:nvPr/>
          </p:nvSpPr>
          <p:spPr bwMode="auto">
            <a:xfrm>
              <a:off x="1252828" y="3576910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62" name="Line 30"/>
            <p:cNvSpPr>
              <a:spLocks noChangeShapeType="1"/>
            </p:cNvSpPr>
            <p:nvPr/>
          </p:nvSpPr>
          <p:spPr bwMode="auto">
            <a:xfrm>
              <a:off x="1252828" y="3416175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63" name="Line 31"/>
            <p:cNvSpPr>
              <a:spLocks noChangeShapeType="1"/>
            </p:cNvSpPr>
            <p:nvPr/>
          </p:nvSpPr>
          <p:spPr bwMode="auto">
            <a:xfrm>
              <a:off x="1252828" y="3255441"/>
              <a:ext cx="0" cy="1718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64" name="Line 32"/>
            <p:cNvSpPr>
              <a:spLocks noChangeShapeType="1"/>
            </p:cNvSpPr>
            <p:nvPr/>
          </p:nvSpPr>
          <p:spPr bwMode="auto">
            <a:xfrm>
              <a:off x="1252828" y="3093591"/>
              <a:ext cx="0" cy="1730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65" name="Line 33"/>
            <p:cNvSpPr>
              <a:spLocks noChangeShapeType="1"/>
            </p:cNvSpPr>
            <p:nvPr/>
          </p:nvSpPr>
          <p:spPr bwMode="auto">
            <a:xfrm>
              <a:off x="1252828" y="2932856"/>
              <a:ext cx="0" cy="1718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66" name="Line 34"/>
            <p:cNvSpPr>
              <a:spLocks noChangeShapeType="1"/>
            </p:cNvSpPr>
            <p:nvPr/>
          </p:nvSpPr>
          <p:spPr bwMode="auto">
            <a:xfrm>
              <a:off x="1252828" y="2771005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67" name="Line 35"/>
            <p:cNvSpPr>
              <a:spLocks noChangeShapeType="1"/>
            </p:cNvSpPr>
            <p:nvPr/>
          </p:nvSpPr>
          <p:spPr bwMode="auto">
            <a:xfrm>
              <a:off x="1252828" y="2610271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68" name="Line 36"/>
            <p:cNvSpPr>
              <a:spLocks noChangeShapeType="1"/>
            </p:cNvSpPr>
            <p:nvPr/>
          </p:nvSpPr>
          <p:spPr bwMode="auto">
            <a:xfrm>
              <a:off x="1252828" y="2448421"/>
              <a:ext cx="0" cy="1730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69" name="Rectangle 37"/>
            <p:cNvSpPr>
              <a:spLocks/>
            </p:cNvSpPr>
            <p:nvPr/>
          </p:nvSpPr>
          <p:spPr bwMode="auto">
            <a:xfrm>
              <a:off x="1111348" y="3653928"/>
              <a:ext cx="441369" cy="169664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90</a:t>
              </a:r>
            </a:p>
          </p:txBody>
        </p:sp>
        <p:sp>
          <p:nvSpPr>
            <p:cNvPr id="18470" name="Rectangle 38"/>
            <p:cNvSpPr>
              <a:spLocks/>
            </p:cNvSpPr>
            <p:nvPr/>
          </p:nvSpPr>
          <p:spPr bwMode="auto">
            <a:xfrm>
              <a:off x="1153671" y="3346971"/>
              <a:ext cx="440159" cy="168548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100</a:t>
              </a:r>
            </a:p>
          </p:txBody>
        </p:sp>
        <p:sp>
          <p:nvSpPr>
            <p:cNvPr id="18471" name="Line 39"/>
            <p:cNvSpPr>
              <a:spLocks noChangeShapeType="1"/>
            </p:cNvSpPr>
            <p:nvPr/>
          </p:nvSpPr>
          <p:spPr bwMode="auto">
            <a:xfrm>
              <a:off x="1252828" y="2287687"/>
              <a:ext cx="0" cy="1730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72" name="Line 40"/>
            <p:cNvSpPr>
              <a:spLocks noChangeShapeType="1"/>
            </p:cNvSpPr>
            <p:nvPr/>
          </p:nvSpPr>
          <p:spPr bwMode="auto">
            <a:xfrm>
              <a:off x="1252828" y="2125836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73" name="Line 41"/>
            <p:cNvSpPr>
              <a:spLocks noChangeShapeType="1"/>
            </p:cNvSpPr>
            <p:nvPr/>
          </p:nvSpPr>
          <p:spPr bwMode="auto">
            <a:xfrm>
              <a:off x="1252828" y="1965101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74" name="Line 42"/>
            <p:cNvSpPr>
              <a:spLocks noChangeShapeType="1"/>
            </p:cNvSpPr>
            <p:nvPr/>
          </p:nvSpPr>
          <p:spPr bwMode="auto">
            <a:xfrm>
              <a:off x="1252828" y="1804367"/>
              <a:ext cx="0" cy="1718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75" name="Line 43"/>
            <p:cNvSpPr>
              <a:spLocks noChangeShapeType="1"/>
            </p:cNvSpPr>
            <p:nvPr/>
          </p:nvSpPr>
          <p:spPr bwMode="auto">
            <a:xfrm>
              <a:off x="1252828" y="1642517"/>
              <a:ext cx="0" cy="1730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76" name="Rectangle 44"/>
            <p:cNvSpPr>
              <a:spLocks/>
            </p:cNvSpPr>
            <p:nvPr/>
          </p:nvSpPr>
          <p:spPr bwMode="auto">
            <a:xfrm>
              <a:off x="1153671" y="2533252"/>
              <a:ext cx="440159" cy="168548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125</a:t>
              </a:r>
            </a:p>
          </p:txBody>
        </p:sp>
        <p:sp>
          <p:nvSpPr>
            <p:cNvPr id="18477" name="Rectangle 45"/>
            <p:cNvSpPr>
              <a:spLocks/>
            </p:cNvSpPr>
            <p:nvPr/>
          </p:nvSpPr>
          <p:spPr bwMode="auto">
            <a:xfrm>
              <a:off x="1153671" y="1711721"/>
              <a:ext cx="440159" cy="168548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150</a:t>
              </a:r>
            </a:p>
          </p:txBody>
        </p:sp>
        <p:sp>
          <p:nvSpPr>
            <p:cNvPr id="18478" name="Line 46"/>
            <p:cNvSpPr>
              <a:spLocks noChangeShapeType="1"/>
            </p:cNvSpPr>
            <p:nvPr/>
          </p:nvSpPr>
          <p:spPr bwMode="auto">
            <a:xfrm>
              <a:off x="1252828" y="1481782"/>
              <a:ext cx="0" cy="1718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79" name="Line 47"/>
            <p:cNvSpPr>
              <a:spLocks noChangeShapeType="1"/>
            </p:cNvSpPr>
            <p:nvPr/>
          </p:nvSpPr>
          <p:spPr bwMode="auto">
            <a:xfrm>
              <a:off x="1252828" y="1319931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80" name="Line 48"/>
            <p:cNvSpPr>
              <a:spLocks noChangeShapeType="1"/>
            </p:cNvSpPr>
            <p:nvPr/>
          </p:nvSpPr>
          <p:spPr bwMode="auto">
            <a:xfrm>
              <a:off x="1252828" y="1159197"/>
              <a:ext cx="0" cy="1730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81" name="Line 49"/>
            <p:cNvSpPr>
              <a:spLocks noChangeShapeType="1"/>
            </p:cNvSpPr>
            <p:nvPr/>
          </p:nvSpPr>
          <p:spPr bwMode="auto">
            <a:xfrm>
              <a:off x="1244363" y="997347"/>
              <a:ext cx="0" cy="1730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82" name="Line 50"/>
            <p:cNvSpPr>
              <a:spLocks noChangeShapeType="1"/>
            </p:cNvSpPr>
            <p:nvPr/>
          </p:nvSpPr>
          <p:spPr bwMode="auto">
            <a:xfrm>
              <a:off x="1244363" y="836613"/>
              <a:ext cx="0" cy="1730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83" name="Rectangle 51"/>
            <p:cNvSpPr>
              <a:spLocks/>
            </p:cNvSpPr>
            <p:nvPr/>
          </p:nvSpPr>
          <p:spPr bwMode="auto">
            <a:xfrm>
              <a:off x="1153671" y="913630"/>
              <a:ext cx="440159" cy="168548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175</a:t>
              </a:r>
            </a:p>
          </p:txBody>
        </p:sp>
        <p:sp>
          <p:nvSpPr>
            <p:cNvPr id="18484" name="AutoShape 52"/>
            <p:cNvSpPr>
              <a:spLocks/>
            </p:cNvSpPr>
            <p:nvPr/>
          </p:nvSpPr>
          <p:spPr bwMode="auto">
            <a:xfrm>
              <a:off x="3266193" y="959396"/>
              <a:ext cx="84646" cy="78135"/>
            </a:xfrm>
            <a:custGeom>
              <a:avLst/>
              <a:gdLst/>
              <a:ahLst/>
              <a:cxnLst/>
              <a:rect l="0" t="0" r="r" b="b"/>
              <a:pathLst>
                <a:path w="22712" h="23880">
                  <a:moveTo>
                    <a:pt x="11356" y="0"/>
                  </a:moveTo>
                  <a:lnTo>
                    <a:pt x="14693" y="7110"/>
                  </a:lnTo>
                  <a:lnTo>
                    <a:pt x="22156" y="8250"/>
                  </a:lnTo>
                  <a:lnTo>
                    <a:pt x="16756" y="13785"/>
                  </a:lnTo>
                  <a:lnTo>
                    <a:pt x="18031" y="21600"/>
                  </a:lnTo>
                  <a:lnTo>
                    <a:pt x="11356" y="17910"/>
                  </a:lnTo>
                  <a:lnTo>
                    <a:pt x="4681" y="21600"/>
                  </a:lnTo>
                  <a:lnTo>
                    <a:pt x="5956" y="13785"/>
                  </a:lnTo>
                  <a:lnTo>
                    <a:pt x="556" y="8250"/>
                  </a:lnTo>
                  <a:lnTo>
                    <a:pt x="8019" y="7110"/>
                  </a:lnTo>
                  <a:lnTo>
                    <a:pt x="11356" y="0"/>
                  </a:lnTo>
                  <a:close/>
                  <a:moveTo>
                    <a:pt x="11356" y="0"/>
                  </a:moveTo>
                </a:path>
              </a:pathLst>
            </a:custGeom>
            <a:solidFill>
              <a:srgbClr val="FF0000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85" name="Rectangle 53"/>
            <p:cNvSpPr>
              <a:spLocks/>
            </p:cNvSpPr>
            <p:nvPr/>
          </p:nvSpPr>
          <p:spPr bwMode="auto">
            <a:xfrm>
              <a:off x="2121055" y="6547147"/>
              <a:ext cx="309563" cy="160734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 defTabSz="673547"/>
              <a:r>
                <a:rPr lang="en-US" sz="7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7500</a:t>
              </a:r>
            </a:p>
          </p:txBody>
        </p:sp>
        <p:sp>
          <p:nvSpPr>
            <p:cNvPr id="18486" name="Line 54"/>
            <p:cNvSpPr>
              <a:spLocks noChangeShapeType="1"/>
            </p:cNvSpPr>
            <p:nvPr/>
          </p:nvSpPr>
          <p:spPr bwMode="auto">
            <a:xfrm rot="10800000" flipH="1">
              <a:off x="2350807" y="6571704"/>
              <a:ext cx="101575" cy="11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87" name="Line 55"/>
            <p:cNvSpPr>
              <a:spLocks noChangeShapeType="1"/>
            </p:cNvSpPr>
            <p:nvPr/>
          </p:nvSpPr>
          <p:spPr bwMode="auto">
            <a:xfrm rot="10800000" flipH="1">
              <a:off x="2442710" y="6571704"/>
              <a:ext cx="101575" cy="11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88" name="Line 56"/>
            <p:cNvSpPr>
              <a:spLocks noChangeShapeType="1"/>
            </p:cNvSpPr>
            <p:nvPr/>
          </p:nvSpPr>
          <p:spPr bwMode="auto">
            <a:xfrm rot="10800000" flipH="1">
              <a:off x="2534611" y="6571704"/>
              <a:ext cx="100366" cy="11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89" name="Line 57"/>
            <p:cNvSpPr>
              <a:spLocks noChangeShapeType="1"/>
            </p:cNvSpPr>
            <p:nvPr/>
          </p:nvSpPr>
          <p:spPr bwMode="auto">
            <a:xfrm rot="10800000" flipH="1">
              <a:off x="2625303" y="6571704"/>
              <a:ext cx="101575" cy="11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triangle" w="med" len="sm"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90" name="Line 58"/>
            <p:cNvSpPr>
              <a:spLocks noChangeShapeType="1"/>
            </p:cNvSpPr>
            <p:nvPr/>
          </p:nvSpPr>
          <p:spPr bwMode="auto">
            <a:xfrm>
              <a:off x="2722040" y="4382814"/>
              <a:ext cx="0" cy="219335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91" name="AutoShape 59"/>
            <p:cNvSpPr>
              <a:spLocks/>
            </p:cNvSpPr>
            <p:nvPr/>
          </p:nvSpPr>
          <p:spPr bwMode="auto">
            <a:xfrm>
              <a:off x="2683345" y="4368304"/>
              <a:ext cx="84646" cy="78135"/>
            </a:xfrm>
            <a:custGeom>
              <a:avLst/>
              <a:gdLst/>
              <a:ahLst/>
              <a:cxnLst/>
              <a:rect l="0" t="0" r="r" b="b"/>
              <a:pathLst>
                <a:path w="22712" h="23880">
                  <a:moveTo>
                    <a:pt x="11356" y="0"/>
                  </a:moveTo>
                  <a:lnTo>
                    <a:pt x="14693" y="7110"/>
                  </a:lnTo>
                  <a:lnTo>
                    <a:pt x="22156" y="8250"/>
                  </a:lnTo>
                  <a:lnTo>
                    <a:pt x="16756" y="13785"/>
                  </a:lnTo>
                  <a:lnTo>
                    <a:pt x="18031" y="21600"/>
                  </a:lnTo>
                  <a:lnTo>
                    <a:pt x="11356" y="17910"/>
                  </a:lnTo>
                  <a:lnTo>
                    <a:pt x="4681" y="21600"/>
                  </a:lnTo>
                  <a:lnTo>
                    <a:pt x="5956" y="13785"/>
                  </a:lnTo>
                  <a:lnTo>
                    <a:pt x="556" y="8250"/>
                  </a:lnTo>
                  <a:lnTo>
                    <a:pt x="8019" y="7110"/>
                  </a:lnTo>
                  <a:lnTo>
                    <a:pt x="11356" y="0"/>
                  </a:lnTo>
                  <a:close/>
                  <a:moveTo>
                    <a:pt x="11356" y="0"/>
                  </a:moveTo>
                </a:path>
              </a:pathLst>
            </a:custGeom>
            <a:solidFill>
              <a:srgbClr val="FF0000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94" name="Line 62"/>
            <p:cNvSpPr>
              <a:spLocks noChangeShapeType="1"/>
            </p:cNvSpPr>
            <p:nvPr/>
          </p:nvSpPr>
          <p:spPr bwMode="auto">
            <a:xfrm rot="10800000" flipH="1">
              <a:off x="2844172" y="1196752"/>
              <a:ext cx="956700" cy="303760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8495" name="Line 63"/>
            <p:cNvSpPr>
              <a:spLocks noChangeShapeType="1"/>
            </p:cNvSpPr>
            <p:nvPr/>
          </p:nvSpPr>
          <p:spPr bwMode="auto">
            <a:xfrm>
              <a:off x="3406465" y="1064320"/>
              <a:ext cx="365187" cy="1540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73547"/>
              <a:endParaRPr lang="en-US"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sp>
        <p:nvSpPr>
          <p:cNvPr id="18493" name="Rectangle 61"/>
          <p:cNvSpPr>
            <a:spLocks/>
          </p:cNvSpPr>
          <p:nvPr/>
        </p:nvSpPr>
        <p:spPr bwMode="auto">
          <a:xfrm>
            <a:off x="3372214" y="908721"/>
            <a:ext cx="3129062" cy="61555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tIns="0" rIns="0" bIns="0" anchor="ctr">
            <a:spAutoFit/>
          </a:bodyPr>
          <a:lstStyle/>
          <a:p>
            <a:pPr algn="ctr" defTabSz="673547"/>
            <a:r>
              <a:rPr lang="en-US" sz="2000" dirty="0" smtClean="0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Points measured from current </a:t>
            </a:r>
          </a:p>
          <a:p>
            <a:pPr algn="ctr" defTabSz="673547"/>
            <a:r>
              <a:rPr lang="en-US" sz="2000" dirty="0" smtClean="0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release as run on high PU MC</a:t>
            </a:r>
          </a:p>
        </p:txBody>
      </p:sp>
      <p:sp>
        <p:nvSpPr>
          <p:cNvPr id="8" name="Oval 7"/>
          <p:cNvSpPr/>
          <p:nvPr/>
        </p:nvSpPr>
        <p:spPr>
          <a:xfrm>
            <a:off x="783271" y="5295217"/>
            <a:ext cx="1595254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11" idx="1"/>
            <a:endCxn id="8" idx="6"/>
          </p:cNvCxnSpPr>
          <p:nvPr/>
        </p:nvCxnSpPr>
        <p:spPr>
          <a:xfrm flipH="1">
            <a:off x="2378525" y="5655043"/>
            <a:ext cx="1861130" cy="4322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39655" y="5478072"/>
            <a:ext cx="1728192" cy="353943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45720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orbel"/>
                <a:cs typeface="Corbel"/>
              </a:rPr>
              <a:t>Previous slide</a:t>
            </a:r>
          </a:p>
        </p:txBody>
      </p:sp>
      <p:sp>
        <p:nvSpPr>
          <p:cNvPr id="70" name="Slide Number Placeholder 2"/>
          <p:cNvSpPr txBox="1">
            <a:spLocks/>
          </p:cNvSpPr>
          <p:nvPr/>
        </p:nvSpPr>
        <p:spPr>
          <a:xfrm>
            <a:off x="8538181" y="6520270"/>
            <a:ext cx="6096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defRPr/>
            </a:pPr>
            <a:fld id="{67CFF582-18F9-4FBC-B2DF-FBD4F0781B4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96529" y="6351711"/>
            <a:ext cx="3295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Peak </a:t>
            </a:r>
            <a:r>
              <a:rPr lang="en-US" sz="2000" dirty="0" err="1" smtClean="0"/>
              <a:t>lumi</a:t>
            </a:r>
            <a:r>
              <a:rPr lang="en-US" sz="2000" dirty="0" smtClean="0"/>
              <a:t> X 10</a:t>
            </a:r>
            <a:r>
              <a:rPr lang="en-US" sz="2000" baseline="30000" dirty="0" smtClean="0"/>
              <a:t>33</a:t>
            </a:r>
            <a:r>
              <a:rPr lang="en-US" sz="2000" dirty="0" smtClean="0"/>
              <a:t> Hz/cm</a:t>
            </a:r>
            <a:r>
              <a:rPr lang="en-US" sz="2000" baseline="30000" dirty="0" smtClean="0"/>
              <a:t>2</a:t>
            </a:r>
            <a:endParaRPr lang="en-US" sz="2000" baseline="30000" dirty="0"/>
          </a:p>
        </p:txBody>
      </p:sp>
      <p:cxnSp>
        <p:nvCxnSpPr>
          <p:cNvPr id="5" name="Straight Arrow Connector 4"/>
          <p:cNvCxnSpPr>
            <a:stCxn id="2" idx="1"/>
          </p:cNvCxnSpPr>
          <p:nvPr/>
        </p:nvCxnSpPr>
        <p:spPr>
          <a:xfrm flipH="1">
            <a:off x="3372214" y="6551766"/>
            <a:ext cx="424315" cy="244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 rot="19185886">
            <a:off x="1085332" y="2600363"/>
            <a:ext cx="6975957" cy="1569660"/>
          </a:xfrm>
          <a:prstGeom prst="rect">
            <a:avLst/>
          </a:prstGeom>
          <a:solidFill>
            <a:srgbClr val="CCFFCC"/>
          </a:solidFill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50 ns and ultimate </a:t>
            </a:r>
            <a:r>
              <a:rPr lang="en-US" sz="3200" dirty="0" err="1" smtClean="0">
                <a:solidFill>
                  <a:srgbClr val="FF0000"/>
                </a:solidFill>
              </a:rPr>
              <a:t>lumi</a:t>
            </a:r>
            <a:r>
              <a:rPr lang="en-US" sz="3200" dirty="0" smtClean="0">
                <a:solidFill>
                  <a:srgbClr val="FF0000"/>
                </a:solidFill>
              </a:rPr>
              <a:t> need major upgrade of computing resources and SW improvements/sacrifices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upgrade program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6" name="Picture 5" descr="temp.pdf"/>
          <p:cNvPicPr>
            <a:picLocks noChangeAspect="1"/>
          </p:cNvPicPr>
          <p:nvPr/>
        </p:nvPicPr>
        <p:blipFill>
          <a:blip r:embed="rId2"/>
          <a:srcRect l="8551" t="22992" r="7696" b="19361"/>
          <a:stretch>
            <a:fillRect/>
          </a:stretch>
        </p:blipFill>
        <p:spPr>
          <a:xfrm>
            <a:off x="150344" y="1628800"/>
            <a:ext cx="8810427" cy="428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313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upgraded in LS1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11" y="1036960"/>
            <a:ext cx="9144000" cy="472623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932040" y="1628800"/>
            <a:ext cx="3456384" cy="1584176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28520" y="1036960"/>
            <a:ext cx="1519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DT sector collectors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076056" y="3356992"/>
            <a:ext cx="3456384" cy="279648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259632" y="4581128"/>
            <a:ext cx="432048" cy="864096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3694006"/>
            <a:ext cx="123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HF PMT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2374776" y="1781200"/>
            <a:ext cx="432048" cy="2583904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43372" y="1484784"/>
            <a:ext cx="172055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ME4 </a:t>
            </a:r>
            <a:r>
              <a:rPr lang="en-US" dirty="0" err="1" smtClean="0"/>
              <a:t>endcap</a:t>
            </a:r>
            <a:r>
              <a:rPr lang="en-US" dirty="0" smtClean="0"/>
              <a:t> muons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076056" y="4005064"/>
            <a:ext cx="432048" cy="108012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499992" y="5483391"/>
            <a:ext cx="1720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ME1 FE electronics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553200" y="4797152"/>
            <a:ext cx="2133600" cy="792088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975917" y="5657672"/>
            <a:ext cx="172055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Cold </a:t>
            </a:r>
            <a:r>
              <a:rPr lang="en-US" dirty="0" err="1" smtClean="0"/>
              <a:t>trackrer</a:t>
            </a:r>
            <a:r>
              <a:rPr lang="en-US" dirty="0" smtClean="0"/>
              <a:t> operation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83568" y="5907202"/>
            <a:ext cx="295232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New </a:t>
            </a:r>
            <a:r>
              <a:rPr lang="en-US" dirty="0" err="1" smtClean="0"/>
              <a:t>beampipe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635896" y="5589240"/>
            <a:ext cx="648072" cy="3179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429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term (LS1)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340768"/>
            <a:ext cx="8229600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Completion of staged projects:</a:t>
            </a:r>
          </a:p>
          <a:p>
            <a:pPr lvl="1"/>
            <a:r>
              <a:rPr lang="en-US" sz="1600" dirty="0" smtClean="0"/>
              <a:t>Completion of muon coverage </a:t>
            </a:r>
          </a:p>
          <a:p>
            <a:pPr lvl="1"/>
            <a:r>
              <a:rPr lang="en-US" sz="1600" dirty="0" smtClean="0"/>
              <a:t>Implement Cold tracker operation</a:t>
            </a:r>
          </a:p>
          <a:p>
            <a:r>
              <a:rPr lang="en-US" sz="2000" dirty="0" smtClean="0"/>
              <a:t>Fix problems detected in first LHC run</a:t>
            </a:r>
          </a:p>
          <a:p>
            <a:pPr lvl="1"/>
            <a:r>
              <a:rPr lang="en-US" sz="1600" dirty="0" smtClean="0"/>
              <a:t>HF, Cerenkov light from PMT windows: replace PMTs with new thinner window and </a:t>
            </a:r>
            <a:r>
              <a:rPr lang="en-US" sz="1600" dirty="0" err="1" smtClean="0"/>
              <a:t>multianode</a:t>
            </a:r>
            <a:r>
              <a:rPr lang="en-US" sz="1600" dirty="0" smtClean="0"/>
              <a:t> PMTs</a:t>
            </a:r>
          </a:p>
          <a:p>
            <a:pPr lvl="1"/>
            <a:r>
              <a:rPr lang="en-US" sz="1600" dirty="0" smtClean="0"/>
              <a:t>Replace HPD for HO with Si-PM (unforeseen instability of HPDs at fields lower than 3 T) </a:t>
            </a:r>
          </a:p>
          <a:p>
            <a:pPr lvl="1"/>
            <a:r>
              <a:rPr lang="en-US" sz="1600" dirty="0" smtClean="0"/>
              <a:t>Consolidation of DT front-end fiber readout (sector collector)off-cavern: allows intervention and easy reconfiguration for trigger upgrade +new front-end theta trigger board ( FPGA based) </a:t>
            </a:r>
          </a:p>
          <a:p>
            <a:r>
              <a:rPr lang="en-US" sz="2000" dirty="0" smtClean="0"/>
              <a:t>Prepare for future upgrades :</a:t>
            </a:r>
          </a:p>
          <a:p>
            <a:pPr lvl="1"/>
            <a:r>
              <a:rPr lang="en-US" sz="1600" dirty="0" smtClean="0"/>
              <a:t>New smaller diameter beam-pipe ( necessary if wanting to install new pixel in extended end of year shutdown)</a:t>
            </a:r>
          </a:p>
          <a:p>
            <a:pPr lvl="1"/>
            <a:r>
              <a:rPr lang="en-US" sz="1600" dirty="0" smtClean="0"/>
              <a:t>Optical splitting of calorimeter trigger lines</a:t>
            </a:r>
            <a:r>
              <a:rPr lang="en-US" sz="1600" dirty="0"/>
              <a:t>+ new optical output for muon trigger </a:t>
            </a:r>
            <a:r>
              <a:rPr lang="en-US" sz="1600" dirty="0" smtClean="0"/>
              <a:t> ( to allow parallel commissioning of trigger upgrade –</a:t>
            </a:r>
            <a:r>
              <a:rPr lang="en-US" sz="1600" dirty="0" err="1" smtClean="0">
                <a:latin typeface="Symbol" charset="2"/>
                <a:cs typeface="Symbol" charset="2"/>
              </a:rPr>
              <a:t>m</a:t>
            </a:r>
            <a:r>
              <a:rPr lang="en-US" sz="1600" dirty="0" err="1" smtClean="0"/>
              <a:t>TCA</a:t>
            </a:r>
            <a:r>
              <a:rPr lang="en-US" sz="1600" dirty="0" smtClean="0"/>
              <a:t> based- during LHC operation in 2014-2015)</a:t>
            </a:r>
          </a:p>
          <a:p>
            <a:pPr lvl="1"/>
            <a:r>
              <a:rPr lang="en-US" sz="1600" dirty="0" smtClean="0"/>
              <a:t>Install new HF backend electronics (</a:t>
            </a:r>
            <a:r>
              <a:rPr lang="en-US" sz="1600" dirty="0" err="1" smtClean="0">
                <a:latin typeface="Symbol" charset="2"/>
                <a:cs typeface="Symbol" charset="2"/>
              </a:rPr>
              <a:t>m</a:t>
            </a:r>
            <a:r>
              <a:rPr lang="en-US" sz="1600" dirty="0" err="1" smtClean="0"/>
              <a:t>TCA</a:t>
            </a:r>
            <a:r>
              <a:rPr lang="en-US" sz="1600" dirty="0" smtClean="0"/>
              <a:t> to replace VME) : first step of full HCAL upgrade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-36512" y="2636912"/>
            <a:ext cx="1872208" cy="3672408"/>
            <a:chOff x="5220072" y="1700808"/>
            <a:chExt cx="1872208" cy="3672408"/>
          </a:xfrm>
        </p:grpSpPr>
        <p:sp>
          <p:nvSpPr>
            <p:cNvPr id="7" name="TextBox 6"/>
            <p:cNvSpPr txBox="1"/>
            <p:nvPr/>
          </p:nvSpPr>
          <p:spPr>
            <a:xfrm>
              <a:off x="5220072" y="1700808"/>
              <a:ext cx="18722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See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Gilvan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6260500" y="1916832"/>
              <a:ext cx="18370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220072" y="2257127"/>
              <a:ext cx="18722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See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Gilvan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20072" y="5065439"/>
              <a:ext cx="18722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See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Gilvan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6188492" y="2420888"/>
              <a:ext cx="18370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6260500" y="5229200"/>
              <a:ext cx="18370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7529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4" descr="muon_system_profile_rb4_fixe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29470" y="928394"/>
            <a:ext cx="3863010" cy="2842017"/>
          </a:xfrm>
        </p:spPr>
      </p:pic>
      <p:pic>
        <p:nvPicPr>
          <p:cNvPr id="35843" name="Picture 5" descr="Rates_25apr2008"/>
          <p:cNvPicPr>
            <a:picLocks noChangeAspect="1" noChangeArrowheads="1"/>
          </p:cNvPicPr>
          <p:nvPr/>
        </p:nvPicPr>
        <p:blipFill>
          <a:blip r:embed="rId4" cstate="print"/>
          <a:srcRect l="2116" t="7195" r="8006" b="668"/>
          <a:stretch>
            <a:fillRect/>
          </a:stretch>
        </p:blipFill>
        <p:spPr bwMode="auto">
          <a:xfrm>
            <a:off x="479425" y="3789040"/>
            <a:ext cx="3887788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971550" y="5016177"/>
            <a:ext cx="2655888" cy="1220788"/>
            <a:chOff x="685800" y="3505200"/>
            <a:chExt cx="2655888" cy="1220788"/>
          </a:xfrm>
        </p:grpSpPr>
        <p:sp>
          <p:nvSpPr>
            <p:cNvPr id="35852" name="Text Box 4"/>
            <p:cNvSpPr txBox="1">
              <a:spLocks noChangeArrowheads="1"/>
            </p:cNvSpPr>
            <p:nvPr/>
          </p:nvSpPr>
          <p:spPr bwMode="auto">
            <a:xfrm>
              <a:off x="762000" y="3581400"/>
              <a:ext cx="1600200" cy="27463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 defTabSz="457200" eaLnBrk="1" fontAlgn="auto" hangingPunct="1">
                <a:spcBef>
                  <a:spcPct val="50000"/>
                </a:spcBef>
                <a:spcAft>
                  <a:spcPts val="0"/>
                </a:spcAft>
              </a:pPr>
              <a:r>
                <a:rPr lang="en-US" sz="1200" b="0">
                  <a:solidFill>
                    <a:srgbClr val="0000CC"/>
                  </a:solidFill>
                  <a:latin typeface="Arial" pitchFamily="-1" charset="0"/>
                </a:rPr>
                <a:t>Target Rate 5 kHz</a:t>
              </a:r>
              <a:endParaRPr lang="en-US" sz="1200" b="0" baseline="30000">
                <a:solidFill>
                  <a:srgbClr val="0000CC"/>
                </a:solidFill>
                <a:latin typeface="Arial" pitchFamily="-1" charset="0"/>
              </a:endParaRPr>
            </a:p>
          </p:txBody>
        </p:sp>
        <p:sp>
          <p:nvSpPr>
            <p:cNvPr id="35853" name="Line 10"/>
            <p:cNvSpPr>
              <a:spLocks noChangeShapeType="1"/>
            </p:cNvSpPr>
            <p:nvPr/>
          </p:nvSpPr>
          <p:spPr bwMode="auto">
            <a:xfrm>
              <a:off x="2482850" y="3514725"/>
              <a:ext cx="0" cy="1209675"/>
            </a:xfrm>
            <a:prstGeom prst="line">
              <a:avLst/>
            </a:prstGeom>
            <a:noFill/>
            <a:ln w="28575">
              <a:solidFill>
                <a:srgbClr val="339933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b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854" name="Line 11"/>
            <p:cNvSpPr>
              <a:spLocks noChangeShapeType="1"/>
            </p:cNvSpPr>
            <p:nvPr/>
          </p:nvSpPr>
          <p:spPr bwMode="auto">
            <a:xfrm flipH="1">
              <a:off x="3332163" y="3532188"/>
              <a:ext cx="6350" cy="1193800"/>
            </a:xfrm>
            <a:prstGeom prst="line">
              <a:avLst/>
            </a:prstGeom>
            <a:noFill/>
            <a:ln w="28575">
              <a:solidFill>
                <a:srgbClr val="339933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b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855" name="Line 12"/>
            <p:cNvSpPr>
              <a:spLocks noChangeShapeType="1"/>
            </p:cNvSpPr>
            <p:nvPr/>
          </p:nvSpPr>
          <p:spPr bwMode="auto">
            <a:xfrm flipH="1">
              <a:off x="685800" y="3505200"/>
              <a:ext cx="2655888" cy="4763"/>
            </a:xfrm>
            <a:prstGeom prst="line">
              <a:avLst/>
            </a:prstGeom>
            <a:noFill/>
            <a:ln w="28575">
              <a:solidFill>
                <a:srgbClr val="339933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b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040392" name="Text Box 8"/>
          <p:cNvSpPr txBox="1">
            <a:spLocks noChangeArrowheads="1"/>
          </p:cNvSpPr>
          <p:nvPr/>
        </p:nvSpPr>
        <p:spPr bwMode="auto">
          <a:xfrm>
            <a:off x="593725" y="974254"/>
            <a:ext cx="1841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prstClr val="black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40393" name="Text Box 9"/>
          <p:cNvSpPr txBox="1">
            <a:spLocks noChangeArrowheads="1"/>
          </p:cNvSpPr>
          <p:nvPr/>
        </p:nvSpPr>
        <p:spPr bwMode="auto">
          <a:xfrm>
            <a:off x="304800" y="1069669"/>
            <a:ext cx="4338638" cy="257862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0" dirty="0" smtClean="0">
                <a:solidFill>
                  <a:srgbClr val="F31B04"/>
                </a:solidFill>
                <a:latin typeface="Times New Roman" charset="0"/>
                <a:ea typeface="ＭＳ Ｐゴシック" charset="0"/>
              </a:rPr>
              <a:t>Trigger performance: significantly lower threshold for same rate</a:t>
            </a:r>
            <a:endParaRPr lang="en-US" sz="1600" b="0" dirty="0" smtClean="0">
              <a:solidFill>
                <a:prstClr val="black"/>
              </a:solidFill>
              <a:latin typeface="Times New Roman" charset="0"/>
              <a:ea typeface="ＭＳ Ｐゴシック" charset="0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CSC</a:t>
            </a:r>
            <a:r>
              <a:rPr lang="en-US" sz="1600" b="0" dirty="0" smtClean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 and RPC: </a:t>
            </a:r>
            <a:r>
              <a:rPr lang="en-US" sz="1600" b="0" dirty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ME4/2 (1.25</a:t>
            </a:r>
            <a:r>
              <a:rPr lang="en-US" sz="1600" b="0" dirty="0" smtClean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&lt;</a:t>
            </a:r>
            <a:r>
              <a:rPr lang="en-US" sz="1600" b="0" dirty="0" smtClean="0">
                <a:solidFill>
                  <a:prstClr val="black"/>
                </a:solidFill>
                <a:latin typeface="Times New Roman" charset="0"/>
                <a:ea typeface="ヒラギノ角ゴ ProN W3" charset="0"/>
                <a:cs typeface="ヒラギノ角ゴ ProN W3" charset="0"/>
              </a:rPr>
              <a:t>|η|&lt;</a:t>
            </a:r>
            <a:r>
              <a:rPr lang="en-US" sz="1600" b="0" dirty="0">
                <a:solidFill>
                  <a:prstClr val="black"/>
                </a:solidFill>
                <a:latin typeface="Times New Roman" charset="0"/>
                <a:ea typeface="ヒラギノ角ゴ ProN W3" charset="0"/>
                <a:cs typeface="ヒラギノ角ゴ ProN W3" charset="0"/>
              </a:rPr>
              <a:t>1.8)</a:t>
            </a:r>
            <a:endParaRPr lang="en-US" sz="1600" b="0" dirty="0">
              <a:solidFill>
                <a:prstClr val="black"/>
              </a:solidFill>
              <a:latin typeface="Times New Roman" charset="0"/>
              <a:ea typeface="ＭＳ Ｐゴシック" charset="0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More </a:t>
            </a:r>
            <a:r>
              <a:rPr lang="en-US" sz="1600" b="0" dirty="0" smtClean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hits, lower </a:t>
            </a:r>
            <a:r>
              <a:rPr lang="en-US" sz="1600" b="0" dirty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rates  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0" dirty="0" smtClean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CSC: ME1/1 </a:t>
            </a:r>
            <a:r>
              <a:rPr lang="en-US" sz="1600" b="0" dirty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(</a:t>
            </a:r>
            <a:r>
              <a:rPr lang="en-US" sz="1600" b="0" dirty="0" smtClean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2.1&lt;</a:t>
            </a:r>
            <a:r>
              <a:rPr lang="en-US" sz="1600" b="0" dirty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|</a:t>
            </a:r>
            <a:r>
              <a:rPr lang="en-US" sz="1600" b="0" dirty="0" smtClean="0">
                <a:solidFill>
                  <a:prstClr val="black"/>
                </a:solidFill>
                <a:latin typeface="Times New Roman" charset="0"/>
                <a:ea typeface="ヒラギノ角ゴ ProN W3" charset="0"/>
                <a:cs typeface="ヒラギノ角ゴ ProN W3" charset="0"/>
              </a:rPr>
              <a:t>η|&lt;2.4</a:t>
            </a:r>
            <a:r>
              <a:rPr lang="en-US" sz="1600" b="0" dirty="0">
                <a:solidFill>
                  <a:prstClr val="black"/>
                </a:solidFill>
                <a:latin typeface="Times New Roman" charset="0"/>
                <a:ea typeface="ヒラギノ角ゴ ProN W3" charset="0"/>
                <a:cs typeface="ヒラギノ角ゴ ProN W3" charset="0"/>
              </a:rPr>
              <a:t>)</a:t>
            </a:r>
            <a:r>
              <a:rPr lang="en-US" sz="1600" b="0" dirty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 new digital boards and trigger cards : higher strip granularity </a:t>
            </a:r>
            <a:endParaRPr lang="en-US" sz="1600" b="0" dirty="0" smtClean="0">
              <a:solidFill>
                <a:prstClr val="black"/>
              </a:solidFill>
              <a:latin typeface="Times New Roman" charset="0"/>
              <a:ea typeface="ＭＳ Ｐゴシック" charset="0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Electronics reliability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0" dirty="0" smtClean="0">
                <a:solidFill>
                  <a:prstClr val="black"/>
                </a:solidFill>
                <a:latin typeface="Times New Roman" charset="0"/>
                <a:ea typeface="ＭＳ Ｐゴシック" charset="0"/>
              </a:rPr>
              <a:t>DT:  new trigger readout board and relocation of sector collector from UXC55 to USC55 (new optical links)</a:t>
            </a:r>
            <a:endParaRPr lang="en-US" sz="1600" b="0" dirty="0">
              <a:solidFill>
                <a:srgbClr val="FF0000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35847" name="Picture 5" descr="L1Mu Efficiency for Degraded and Upgraded Detector at High Luminosit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762291"/>
            <a:ext cx="4320034" cy="275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5849" name="Straight Arrow Connector 3"/>
          <p:cNvCxnSpPr>
            <a:cxnSpLocks noChangeShapeType="1"/>
          </p:cNvCxnSpPr>
          <p:nvPr/>
        </p:nvCxnSpPr>
        <p:spPr bwMode="auto">
          <a:xfrm flipV="1">
            <a:off x="3779912" y="1700808"/>
            <a:ext cx="3888432" cy="72009"/>
          </a:xfrm>
          <a:prstGeom prst="straightConnector1">
            <a:avLst/>
          </a:prstGeom>
          <a:noFill/>
          <a:ln w="28575">
            <a:solidFill>
              <a:srgbClr val="0000FF"/>
            </a:solidFill>
            <a:round/>
            <a:headEnd/>
            <a:tailEnd type="arrow" w="med" len="med"/>
          </a:ln>
        </p:spPr>
      </p:cxnSp>
      <p:sp>
        <p:nvSpPr>
          <p:cNvPr id="35850" name="Oval 4"/>
          <p:cNvSpPr>
            <a:spLocks noChangeArrowheads="1"/>
          </p:cNvSpPr>
          <p:nvPr/>
        </p:nvSpPr>
        <p:spPr bwMode="auto">
          <a:xfrm>
            <a:off x="7667625" y="1199679"/>
            <a:ext cx="288925" cy="1296987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srgbClr val="FFFFFF"/>
              </a:solidFill>
              <a:latin typeface="Calibri"/>
            </a:endParaRPr>
          </a:p>
        </p:txBody>
      </p:sp>
      <p:cxnSp>
        <p:nvCxnSpPr>
          <p:cNvPr id="35851" name="Straight Arrow Connector 2"/>
          <p:cNvCxnSpPr>
            <a:cxnSpLocks noChangeShapeType="1"/>
          </p:cNvCxnSpPr>
          <p:nvPr/>
        </p:nvCxnSpPr>
        <p:spPr bwMode="auto">
          <a:xfrm>
            <a:off x="4355976" y="2420888"/>
            <a:ext cx="2376264" cy="432048"/>
          </a:xfrm>
          <a:prstGeom prst="straightConnector1">
            <a:avLst/>
          </a:prstGeom>
          <a:noFill/>
          <a:ln w="28575">
            <a:solidFill>
              <a:srgbClr val="0000FF"/>
            </a:solidFill>
            <a:round/>
            <a:headEnd/>
            <a:tailEnd type="arrow" w="med" len="med"/>
          </a:ln>
        </p:spPr>
      </p:cxn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LS1 </a:t>
            </a:r>
            <a:r>
              <a:rPr lang="en-US" dirty="0" err="1" smtClean="0"/>
              <a:t>Muon</a:t>
            </a:r>
            <a:r>
              <a:rPr lang="en-US" dirty="0" smtClean="0"/>
              <a:t> Upgrades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294967295"/>
          </p:nvPr>
        </p:nvSpPr>
        <p:spPr>
          <a:xfrm>
            <a:off x="8142083" y="0"/>
            <a:ext cx="1001917" cy="365125"/>
          </a:xfrm>
          <a:prstGeom prst="rect">
            <a:avLst/>
          </a:prstGeo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</a:rPr>
              <a:pPr/>
              <a:t>26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0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1309812"/>
            <a:ext cx="3194152" cy="23911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Medium term (LS1 to LS2): pixel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1310432"/>
            <a:ext cx="6249932" cy="271786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US" sz="2000" dirty="0" smtClean="0"/>
              <a:t>Features of New Design</a:t>
            </a:r>
          </a:p>
          <a:p>
            <a:pPr>
              <a:spcBef>
                <a:spcPts val="0"/>
              </a:spcBef>
              <a:buFont typeface="Lucida Grande"/>
              <a:buChar char="-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Robust design: 4 barrel layers and 3 </a:t>
            </a:r>
            <a:r>
              <a:rPr lang="en-US" sz="1800" dirty="0" err="1" smtClean="0">
                <a:solidFill>
                  <a:schemeClr val="tx2"/>
                </a:solidFill>
              </a:rPr>
              <a:t>endcap</a:t>
            </a:r>
            <a:r>
              <a:rPr lang="en-US" sz="1800" dirty="0" smtClean="0">
                <a:solidFill>
                  <a:schemeClr val="tx2"/>
                </a:solidFill>
              </a:rPr>
              <a:t> disks at each end </a:t>
            </a:r>
          </a:p>
          <a:p>
            <a:pPr>
              <a:spcBef>
                <a:spcPts val="0"/>
              </a:spcBef>
              <a:buFont typeface="Lucida Grande"/>
              <a:buChar char="-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Smaller inner radius (new </a:t>
            </a:r>
            <a:r>
              <a:rPr lang="en-US" sz="1800" dirty="0" err="1" smtClean="0">
                <a:solidFill>
                  <a:schemeClr val="tx2"/>
                </a:solidFill>
              </a:rPr>
              <a:t>beampipe</a:t>
            </a:r>
            <a:r>
              <a:rPr lang="en-US" sz="1800" dirty="0" smtClean="0">
                <a:solidFill>
                  <a:schemeClr val="tx2"/>
                </a:solidFill>
              </a:rPr>
              <a:t>), large outer</a:t>
            </a:r>
          </a:p>
          <a:p>
            <a:pPr>
              <a:spcBef>
                <a:spcPts val="0"/>
              </a:spcBef>
              <a:buFont typeface="Lucida Grande"/>
              <a:buChar char="-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New readout chip with expanded buffers, </a:t>
            </a:r>
          </a:p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	embedded digitization and high speed data link </a:t>
            </a:r>
          </a:p>
          <a:p>
            <a:pPr>
              <a:spcBef>
                <a:spcPts val="0"/>
              </a:spcBef>
              <a:buFont typeface="Lucida Grande"/>
              <a:buChar char="-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Reduced mass with 2-phase CO</a:t>
            </a:r>
            <a:r>
              <a:rPr lang="en-US" sz="1800" baseline="-25000" dirty="0" smtClean="0">
                <a:solidFill>
                  <a:schemeClr val="tx2"/>
                </a:solidFill>
              </a:rPr>
              <a:t>2</a:t>
            </a:r>
            <a:r>
              <a:rPr lang="en-US" sz="1800" dirty="0" smtClean="0">
                <a:solidFill>
                  <a:schemeClr val="tx2"/>
                </a:solidFill>
              </a:rPr>
              <a:t> cooling, electronics moved to high eta, DC-DC converters</a:t>
            </a:r>
          </a:p>
          <a:p>
            <a:pPr>
              <a:buFont typeface="Arial"/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700998"/>
            <a:ext cx="4315819" cy="2186303"/>
          </a:xfrm>
          <a:prstGeom prst="rect">
            <a:avLst/>
          </a:prstGeom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5005687" y="4221088"/>
            <a:ext cx="3706513" cy="40011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buFont typeface="Arial"/>
              <a:buNone/>
              <a:defRPr/>
            </a:pPr>
            <a:r>
              <a:rPr lang="en-US" sz="2000" dirty="0"/>
              <a:t>Ready to install by end of 2016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6176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0"/>
          <p:cNvSpPr txBox="1">
            <a:spLocks noChangeArrowheads="1"/>
          </p:cNvSpPr>
          <p:nvPr/>
        </p:nvSpPr>
        <p:spPr bwMode="auto">
          <a:xfrm>
            <a:off x="8752320" y="6532526"/>
            <a:ext cx="285155" cy="2530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100" b="1"/>
              <a:t> 6</a:t>
            </a:r>
            <a:endParaRPr lang="de-CH" sz="1100" b="1"/>
          </a:p>
        </p:txBody>
      </p:sp>
      <p:sp>
        <p:nvSpPr>
          <p:cNvPr id="28677" name="TextBox 12"/>
          <p:cNvSpPr txBox="1">
            <a:spLocks noChangeArrowheads="1"/>
          </p:cNvSpPr>
          <p:nvPr/>
        </p:nvSpPr>
        <p:spPr bwMode="auto">
          <a:xfrm>
            <a:off x="563040" y="1730871"/>
            <a:ext cx="8294400" cy="329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600" dirty="0"/>
              <a:t>Tracking efficiency for </a:t>
            </a:r>
            <a:r>
              <a:rPr lang="en-US" sz="1600" dirty="0" err="1"/>
              <a:t>tt</a:t>
            </a:r>
            <a:r>
              <a:rPr lang="en-US" sz="1600" dirty="0"/>
              <a:t> ̄ sample with ROC data losses.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227719"/>
                </a:solidFill>
                <a:sym typeface="Wingdings" charset="0"/>
              </a:rPr>
              <a:t> </a:t>
            </a:r>
            <a:r>
              <a:rPr lang="en-US" sz="1500" dirty="0" err="1">
                <a:solidFill>
                  <a:srgbClr val="227719"/>
                </a:solidFill>
                <a:sym typeface="Wingdings" charset="0"/>
              </a:rPr>
              <a:t>pions</a:t>
            </a:r>
            <a:r>
              <a:rPr lang="en-US" sz="1500" dirty="0">
                <a:solidFill>
                  <a:srgbClr val="227719"/>
                </a:solidFill>
                <a:sym typeface="Wingdings" charset="0"/>
              </a:rPr>
              <a:t> etc. (</a:t>
            </a:r>
            <a:r>
              <a:rPr lang="en-US" sz="1500" dirty="0" err="1">
                <a:solidFill>
                  <a:srgbClr val="227719"/>
                </a:solidFill>
                <a:sym typeface="Wingdings" charset="0"/>
              </a:rPr>
              <a:t>hadronic</a:t>
            </a:r>
            <a:r>
              <a:rPr lang="en-US" sz="1500" dirty="0">
                <a:solidFill>
                  <a:srgbClr val="227719"/>
                </a:solidFill>
                <a:sym typeface="Wingdings" charset="0"/>
              </a:rPr>
              <a:t> interactions)</a:t>
            </a:r>
            <a:r>
              <a:rPr lang="en-US" sz="1500" dirty="0">
                <a:solidFill>
                  <a:srgbClr val="227719"/>
                </a:solidFill>
              </a:rPr>
              <a:t> </a:t>
            </a:r>
          </a:p>
        </p:txBody>
      </p:sp>
      <p:grpSp>
        <p:nvGrpSpPr>
          <p:cNvPr id="28678" name="Group 19"/>
          <p:cNvGrpSpPr>
            <a:grpSpLocks/>
          </p:cNvGrpSpPr>
          <p:nvPr/>
        </p:nvGrpSpPr>
        <p:grpSpPr bwMode="auto">
          <a:xfrm>
            <a:off x="286560" y="2060876"/>
            <a:ext cx="7534080" cy="4536476"/>
            <a:chOff x="315912" y="1751012"/>
            <a:chExt cx="8305800" cy="5000625"/>
          </a:xfrm>
        </p:grpSpPr>
        <p:grpSp>
          <p:nvGrpSpPr>
            <p:cNvPr id="28683" name="Group 14"/>
            <p:cNvGrpSpPr>
              <a:grpSpLocks/>
            </p:cNvGrpSpPr>
            <p:nvPr/>
          </p:nvGrpSpPr>
          <p:grpSpPr bwMode="auto">
            <a:xfrm>
              <a:off x="315912" y="1751012"/>
              <a:ext cx="3706731" cy="4951412"/>
              <a:chOff x="315912" y="1751012"/>
              <a:chExt cx="3706731" cy="4951412"/>
            </a:xfrm>
          </p:grpSpPr>
          <p:pic>
            <p:nvPicPr>
              <p:cNvPr id="28691" name="Picture 9" descr="trk_eff_old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5912" y="1855787"/>
                <a:ext cx="3706731" cy="4846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92" name="TextBox 10"/>
              <p:cNvSpPr txBox="1">
                <a:spLocks noChangeArrowheads="1"/>
              </p:cNvSpPr>
              <p:nvPr/>
            </p:nvSpPr>
            <p:spPr bwMode="auto">
              <a:xfrm>
                <a:off x="1382712" y="1751012"/>
                <a:ext cx="1938199" cy="373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Lucida Sans Unicode" charset="0"/>
                  </a:defRPr>
                </a:lvl1pPr>
                <a:lvl2pPr marL="37931725" indent="-37474525"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2pPr>
                <a:lvl3pPr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3pPr>
                <a:lvl4pPr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4pPr>
                <a:lvl5pPr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9pPr>
              </a:lstStyle>
              <a:p>
                <a:pPr eaLnBrk="1"/>
                <a:r>
                  <a:rPr lang="en-US" sz="1600" b="1"/>
                  <a:t>current detector</a:t>
                </a:r>
              </a:p>
            </p:txBody>
          </p:sp>
        </p:grpSp>
        <p:grpSp>
          <p:nvGrpSpPr>
            <p:cNvPr id="28684" name="Group 13"/>
            <p:cNvGrpSpPr>
              <a:grpSpLocks/>
            </p:cNvGrpSpPr>
            <p:nvPr/>
          </p:nvGrpSpPr>
          <p:grpSpPr bwMode="auto">
            <a:xfrm>
              <a:off x="4898922" y="1751012"/>
              <a:ext cx="3722790" cy="5000625"/>
              <a:chOff x="4441722" y="1751012"/>
              <a:chExt cx="3722790" cy="5000625"/>
            </a:xfrm>
          </p:grpSpPr>
          <p:pic>
            <p:nvPicPr>
              <p:cNvPr id="28689" name="Picture 8" descr="trk_eff_upgd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41722" y="1827212"/>
                <a:ext cx="3722790" cy="4924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90" name="TextBox 11"/>
              <p:cNvSpPr txBox="1">
                <a:spLocks noChangeArrowheads="1"/>
              </p:cNvSpPr>
              <p:nvPr/>
            </p:nvSpPr>
            <p:spPr bwMode="auto">
              <a:xfrm>
                <a:off x="5497512" y="1751012"/>
                <a:ext cx="2051189" cy="373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Lucida Sans Unicode" charset="0"/>
                  </a:defRPr>
                </a:lvl1pPr>
                <a:lvl2pPr marL="37931725" indent="-37474525"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2pPr>
                <a:lvl3pPr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3pPr>
                <a:lvl4pPr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4pPr>
                <a:lvl5pPr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9pPr>
              </a:lstStyle>
              <a:p>
                <a:pPr eaLnBrk="1"/>
                <a:r>
                  <a:rPr lang="en-US" sz="1600" b="1"/>
                  <a:t>upgrade detector</a:t>
                </a:r>
              </a:p>
            </p:txBody>
          </p:sp>
        </p:grpSp>
        <p:sp>
          <p:nvSpPr>
            <p:cNvPr id="28685" name="TextBox 15"/>
            <p:cNvSpPr txBox="1">
              <a:spLocks noChangeArrowheads="1"/>
            </p:cNvSpPr>
            <p:nvPr/>
          </p:nvSpPr>
          <p:spPr bwMode="auto">
            <a:xfrm>
              <a:off x="3923111" y="2798828"/>
              <a:ext cx="613572" cy="322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1300" b="1">
                  <a:solidFill>
                    <a:srgbClr val="0000FF"/>
                  </a:solidFill>
                </a:rPr>
                <a:t>0 PU</a:t>
              </a:r>
            </a:p>
          </p:txBody>
        </p:sp>
        <p:sp>
          <p:nvSpPr>
            <p:cNvPr id="28686" name="TextBox 16"/>
            <p:cNvSpPr txBox="1">
              <a:spLocks noChangeArrowheads="1"/>
            </p:cNvSpPr>
            <p:nvPr/>
          </p:nvSpPr>
          <p:spPr bwMode="auto">
            <a:xfrm>
              <a:off x="3821112" y="3027428"/>
              <a:ext cx="714385" cy="322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1300" b="1" dirty="0">
                  <a:solidFill>
                    <a:srgbClr val="FF0000"/>
                  </a:solidFill>
                </a:rPr>
                <a:t>25 PU</a:t>
              </a:r>
            </a:p>
          </p:txBody>
        </p:sp>
        <p:sp>
          <p:nvSpPr>
            <p:cNvPr id="28687" name="TextBox 17"/>
            <p:cNvSpPr txBox="1">
              <a:spLocks noChangeArrowheads="1"/>
            </p:cNvSpPr>
            <p:nvPr/>
          </p:nvSpPr>
          <p:spPr bwMode="auto">
            <a:xfrm>
              <a:off x="3821112" y="3265619"/>
              <a:ext cx="728522" cy="322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1300" b="1"/>
                <a:t>50 PU</a:t>
              </a:r>
            </a:p>
          </p:txBody>
        </p:sp>
        <p:sp>
          <p:nvSpPr>
            <p:cNvPr id="28688" name="TextBox 18"/>
            <p:cNvSpPr txBox="1">
              <a:spLocks noChangeArrowheads="1"/>
            </p:cNvSpPr>
            <p:nvPr/>
          </p:nvSpPr>
          <p:spPr bwMode="auto">
            <a:xfrm>
              <a:off x="3744912" y="3703637"/>
              <a:ext cx="816599" cy="322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1300" b="1">
                  <a:solidFill>
                    <a:srgbClr val="CC0000"/>
                  </a:solidFill>
                </a:rPr>
                <a:t>100 PU</a:t>
              </a:r>
            </a:p>
          </p:txBody>
        </p:sp>
      </p:grpSp>
      <p:sp>
        <p:nvSpPr>
          <p:cNvPr id="28679" name="TextBox 20"/>
          <p:cNvSpPr txBox="1">
            <a:spLocks noChangeArrowheads="1"/>
          </p:cNvSpPr>
          <p:nvPr/>
        </p:nvSpPr>
        <p:spPr bwMode="auto">
          <a:xfrm>
            <a:off x="563040" y="6339383"/>
            <a:ext cx="2995562" cy="329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600" dirty="0"/>
              <a:t>Fake Rate= </a:t>
            </a:r>
            <a:r>
              <a:rPr lang="en-US" sz="1600" b="1" dirty="0"/>
              <a:t>6%</a:t>
            </a:r>
            <a:r>
              <a:rPr lang="en-US" sz="1600" dirty="0"/>
              <a:t> </a:t>
            </a:r>
            <a:r>
              <a:rPr lang="en-US" sz="1500" dirty="0"/>
              <a:t>(</a:t>
            </a:r>
            <a:r>
              <a:rPr lang="en-US" sz="1500" dirty="0">
                <a:latin typeface="Symbol" charset="0"/>
                <a:cs typeface="Symbol" charset="0"/>
              </a:rPr>
              <a:t>h</a:t>
            </a:r>
            <a:r>
              <a:rPr lang="en-US" sz="1500" dirty="0"/>
              <a:t>=0, 100PU)</a:t>
            </a:r>
            <a:endParaRPr lang="en-US" sz="1600" dirty="0"/>
          </a:p>
        </p:txBody>
      </p:sp>
      <p:sp>
        <p:nvSpPr>
          <p:cNvPr id="28680" name="TextBox 21"/>
          <p:cNvSpPr txBox="1">
            <a:spLocks noChangeArrowheads="1"/>
          </p:cNvSpPr>
          <p:nvPr/>
        </p:nvSpPr>
        <p:spPr bwMode="auto">
          <a:xfrm>
            <a:off x="4716016" y="6339383"/>
            <a:ext cx="2903040" cy="329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600" dirty="0"/>
              <a:t>Fake Rate= </a:t>
            </a:r>
            <a:r>
              <a:rPr lang="en-US" sz="1600" b="1" dirty="0"/>
              <a:t>2%</a:t>
            </a:r>
            <a:r>
              <a:rPr lang="en-US" sz="1600" dirty="0"/>
              <a:t> </a:t>
            </a:r>
            <a:r>
              <a:rPr lang="en-US" sz="1500" dirty="0"/>
              <a:t>(</a:t>
            </a:r>
            <a:r>
              <a:rPr lang="en-US" sz="1500" dirty="0">
                <a:latin typeface="Symbol" charset="0"/>
                <a:cs typeface="Symbol" charset="0"/>
              </a:rPr>
              <a:t>h</a:t>
            </a:r>
            <a:r>
              <a:rPr lang="en-US" sz="1500" dirty="0"/>
              <a:t>=0, 100PU)</a:t>
            </a:r>
            <a:endParaRPr lang="en-US" sz="1600" dirty="0"/>
          </a:p>
        </p:txBody>
      </p:sp>
      <p:cxnSp>
        <p:nvCxnSpPr>
          <p:cNvPr id="28681" name="Straight Arrow Connector 25"/>
          <p:cNvCxnSpPr>
            <a:cxnSpLocks noChangeShapeType="1"/>
          </p:cNvCxnSpPr>
          <p:nvPr/>
        </p:nvCxnSpPr>
        <p:spPr bwMode="auto">
          <a:xfrm rot="10800000">
            <a:off x="7613280" y="2903741"/>
            <a:ext cx="207360" cy="13825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2" name="TextBox 29"/>
          <p:cNvSpPr txBox="1">
            <a:spLocks noChangeArrowheads="1"/>
          </p:cNvSpPr>
          <p:nvPr/>
        </p:nvSpPr>
        <p:spPr bwMode="auto">
          <a:xfrm>
            <a:off x="7820640" y="2955587"/>
            <a:ext cx="1175040" cy="545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500" dirty="0"/>
              <a:t>better </a:t>
            </a:r>
            <a:r>
              <a:rPr lang="en-US" sz="1500" dirty="0">
                <a:solidFill>
                  <a:srgbClr val="0000FF"/>
                </a:solidFill>
              </a:rPr>
              <a:t>0 PU</a:t>
            </a:r>
          </a:p>
          <a:p>
            <a:pPr eaLnBrk="1"/>
            <a:endParaRPr lang="en-US" sz="1500" dirty="0">
              <a:solidFill>
                <a:srgbClr val="0000FF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en-US" dirty="0" smtClean="0"/>
              <a:t>Upgraded Pixel tracking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1124744"/>
            <a:ext cx="87499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Current Pixel front end designed to handle 10</a:t>
            </a:r>
            <a:r>
              <a:rPr lang="en-US" sz="1600" baseline="30000" dirty="0" smtClean="0"/>
              <a:t>34</a:t>
            </a:r>
            <a:r>
              <a:rPr lang="en-US" sz="1600" dirty="0" smtClean="0"/>
              <a:t>... </a:t>
            </a:r>
            <a:br>
              <a:rPr lang="en-US" sz="1600" dirty="0" smtClean="0"/>
            </a:br>
            <a:r>
              <a:rPr lang="en-US" sz="1600" dirty="0" smtClean="0"/>
              <a:t>Beyond the FE buffer structure does not keep up</a:t>
            </a:r>
            <a:endParaRPr lang="en-US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9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Upgrade: Pixel b-tagging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6" name="Picture 9" descr="Screen shot 2012-09-19 at 11.31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72865"/>
            <a:ext cx="6858000" cy="5424487"/>
          </a:xfrm>
          <a:prstGeom prst="rect">
            <a:avLst/>
          </a:prstGeom>
          <a:noFill/>
          <a:ln>
            <a:noFill/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7031833" y="2696865"/>
            <a:ext cx="1981200" cy="868362"/>
          </a:xfrm>
          <a:prstGeom prst="rect">
            <a:avLst/>
          </a:prstGeom>
          <a:solidFill>
            <a:srgbClr val="FFFFFF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800" b="1">
                <a:solidFill>
                  <a:srgbClr val="008000"/>
                </a:solidFill>
              </a:rPr>
              <a:t>b-jet efficiency </a:t>
            </a:r>
          </a:p>
          <a:p>
            <a:pPr eaLnBrk="1"/>
            <a:r>
              <a:rPr lang="en-US" sz="1800" b="1">
                <a:solidFill>
                  <a:srgbClr val="008000"/>
                </a:solidFill>
              </a:rPr>
              <a:t>~ 1.3x better</a:t>
            </a:r>
          </a:p>
          <a:p>
            <a:pPr eaLnBrk="1"/>
            <a:r>
              <a:rPr lang="en-US" sz="1800" b="1">
                <a:solidFill>
                  <a:srgbClr val="008000"/>
                </a:solidFill>
              </a:rPr>
              <a:t>@ 10</a:t>
            </a:r>
            <a:r>
              <a:rPr lang="en-US" sz="1800" b="1" baseline="30000">
                <a:solidFill>
                  <a:srgbClr val="008000"/>
                </a:solidFill>
              </a:rPr>
              <a:t>-2</a:t>
            </a:r>
            <a:r>
              <a:rPr lang="en-US" sz="1800" b="1">
                <a:solidFill>
                  <a:srgbClr val="008000"/>
                </a:solidFill>
              </a:rPr>
              <a:t> udg-rej.</a:t>
            </a:r>
          </a:p>
        </p:txBody>
      </p:sp>
      <p:cxnSp>
        <p:nvCxnSpPr>
          <p:cNvPr id="8" name="Straight Arrow Connector 16"/>
          <p:cNvCxnSpPr>
            <a:cxnSpLocks noChangeShapeType="1"/>
          </p:cNvCxnSpPr>
          <p:nvPr/>
        </p:nvCxnSpPr>
        <p:spPr bwMode="auto">
          <a:xfrm rot="10800000" flipV="1">
            <a:off x="4593433" y="3077865"/>
            <a:ext cx="2362200" cy="6858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20"/>
          <p:cNvSpPr txBox="1">
            <a:spLocks noChangeArrowheads="1"/>
          </p:cNvSpPr>
          <p:nvPr/>
        </p:nvSpPr>
        <p:spPr bwMode="auto">
          <a:xfrm>
            <a:off x="2394745" y="3763665"/>
            <a:ext cx="9032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800"/>
              <a:t>current</a:t>
            </a:r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3831433" y="4373265"/>
            <a:ext cx="10318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800">
                <a:solidFill>
                  <a:srgbClr val="CC0000"/>
                </a:solidFill>
              </a:rPr>
              <a:t>upgrade</a:t>
            </a: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5436096" y="4373265"/>
            <a:ext cx="3096344" cy="92333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wrap="square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800" b="1" dirty="0">
                <a:solidFill>
                  <a:srgbClr val="0000CC"/>
                </a:solidFill>
              </a:rPr>
              <a:t>Primary vertex </a:t>
            </a:r>
            <a:r>
              <a:rPr lang="en-US" sz="1800" b="1" dirty="0" smtClean="0">
                <a:solidFill>
                  <a:srgbClr val="0000CC"/>
                </a:solidFill>
              </a:rPr>
              <a:t>resolution </a:t>
            </a:r>
            <a:r>
              <a:rPr lang="en-US" sz="1800" b="1" dirty="0">
                <a:solidFill>
                  <a:srgbClr val="0000CC"/>
                </a:solidFill>
              </a:rPr>
              <a:t>improved by gain factor  ~1.5 - 2</a:t>
            </a:r>
          </a:p>
        </p:txBody>
      </p:sp>
    </p:spTree>
    <p:extLst>
      <p:ext uri="{BB962C8B-B14F-4D97-AF65-F5344CB8AC3E}">
        <p14:creationId xmlns:p14="http://schemas.microsoft.com/office/powerpoint/2010/main" val="366853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plans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1221"/>
            <a:ext cx="9144000" cy="494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086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Pixel upgrade: use case H→4ℓ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6" name="Picture 5" descr="Hro4e_cut_e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1"/>
          <a:stretch>
            <a:fillRect/>
          </a:stretch>
        </p:blipFill>
        <p:spPr bwMode="auto">
          <a:xfrm>
            <a:off x="3347864" y="1241648"/>
            <a:ext cx="5867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549" y="1309405"/>
            <a:ext cx="3219307" cy="36317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spcAft>
                <a:spcPts val="1200"/>
              </a:spcAft>
            </a:pPr>
            <a:r>
              <a:rPr lang="en-US" sz="1400" b="1" i="1" u="sng" dirty="0"/>
              <a:t>Event selection:</a:t>
            </a:r>
            <a:r>
              <a:rPr lang="en-US" sz="1400" dirty="0"/>
              <a:t>   </a:t>
            </a:r>
            <a:r>
              <a:rPr lang="en-US" sz="1200" i="1" dirty="0"/>
              <a:t>(as 2012 analysis)</a:t>
            </a:r>
            <a:endParaRPr lang="en-US" sz="1400" b="1" i="1" u="sng" dirty="0"/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400" dirty="0"/>
              <a:t> events with  ≥ 4 isolated leptons</a:t>
            </a: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400" dirty="0"/>
              <a:t> 2 leptons with </a:t>
            </a:r>
            <a:r>
              <a:rPr lang="en-US" sz="1400" dirty="0" err="1"/>
              <a:t>p</a:t>
            </a:r>
            <a:r>
              <a:rPr lang="en-US" sz="1400" baseline="-25000" dirty="0" err="1"/>
              <a:t>T</a:t>
            </a:r>
            <a:r>
              <a:rPr lang="en-US" sz="1400" dirty="0"/>
              <a:t>&gt;17 </a:t>
            </a:r>
            <a:r>
              <a:rPr lang="en-US" sz="1400" dirty="0" err="1"/>
              <a:t>GeV</a:t>
            </a:r>
            <a:r>
              <a:rPr lang="en-US" sz="1400" dirty="0"/>
              <a:t> and 8GeV </a:t>
            </a: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400" dirty="0"/>
              <a:t> same 2 leptons with </a:t>
            </a:r>
            <a:r>
              <a:rPr lang="en-US" sz="1400" dirty="0" err="1"/>
              <a:t>N</a:t>
            </a:r>
            <a:r>
              <a:rPr lang="en-US" sz="1400" baseline="-25000" dirty="0" err="1"/>
              <a:t>pixhit</a:t>
            </a:r>
            <a:r>
              <a:rPr lang="en-US" sz="1400" dirty="0"/>
              <a:t> &gt;2</a:t>
            </a: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400" dirty="0"/>
              <a:t> e-</a:t>
            </a:r>
            <a:r>
              <a:rPr lang="en-US" sz="1400" dirty="0" err="1"/>
              <a:t>reconst</a:t>
            </a:r>
            <a:r>
              <a:rPr lang="en-US" sz="1400" dirty="0"/>
              <a:t>.  PF and </a:t>
            </a:r>
            <a:r>
              <a:rPr lang="en-US" sz="1400" dirty="0">
                <a:latin typeface="Symbol" charset="0"/>
                <a:cs typeface="Symbol" charset="0"/>
              </a:rPr>
              <a:t>h</a:t>
            </a:r>
            <a:r>
              <a:rPr lang="en-US" sz="1400" dirty="0"/>
              <a:t>&lt;2.5, </a:t>
            </a:r>
            <a:r>
              <a:rPr lang="en-US" sz="1400" dirty="0" err="1"/>
              <a:t>p</a:t>
            </a:r>
            <a:r>
              <a:rPr lang="en-US" sz="1400" baseline="-25000" dirty="0" err="1"/>
              <a:t>T</a:t>
            </a:r>
            <a:r>
              <a:rPr lang="en-US" sz="1400" dirty="0"/>
              <a:t>&gt;7GeV</a:t>
            </a: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400" dirty="0"/>
              <a:t> </a:t>
            </a:r>
            <a:r>
              <a:rPr lang="en-US" sz="1400" dirty="0">
                <a:latin typeface="Symbol" charset="0"/>
                <a:cs typeface="Symbol" charset="0"/>
              </a:rPr>
              <a:t>m</a:t>
            </a:r>
            <a:r>
              <a:rPr lang="en-US" sz="1400" dirty="0"/>
              <a:t>-</a:t>
            </a:r>
            <a:r>
              <a:rPr lang="en-US" sz="1400" dirty="0" err="1"/>
              <a:t>reconst</a:t>
            </a:r>
            <a:r>
              <a:rPr lang="en-US" sz="1400" dirty="0"/>
              <a:t>.  PF and </a:t>
            </a:r>
            <a:r>
              <a:rPr lang="en-US" sz="1400" dirty="0">
                <a:latin typeface="Symbol" charset="0"/>
                <a:cs typeface="Symbol" charset="0"/>
              </a:rPr>
              <a:t>h</a:t>
            </a:r>
            <a:r>
              <a:rPr lang="en-US" sz="1400" dirty="0"/>
              <a:t>&lt;2.4, </a:t>
            </a:r>
            <a:r>
              <a:rPr lang="en-US" sz="1400" dirty="0" err="1"/>
              <a:t>p</a:t>
            </a:r>
            <a:r>
              <a:rPr lang="en-US" sz="1400" baseline="-25000" dirty="0" err="1"/>
              <a:t>T</a:t>
            </a:r>
            <a:r>
              <a:rPr lang="en-US" sz="1400" dirty="0"/>
              <a:t>&gt;5GeV</a:t>
            </a: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400" dirty="0"/>
              <a:t> leptons from primary vertex SIP</a:t>
            </a:r>
            <a:r>
              <a:rPr lang="en-US" sz="1400" baseline="-25000" dirty="0"/>
              <a:t>3D</a:t>
            </a:r>
            <a:r>
              <a:rPr lang="en-US" sz="1400" dirty="0"/>
              <a:t>&lt; 4 </a:t>
            </a: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400" dirty="0"/>
              <a:t> 40 </a:t>
            </a:r>
            <a:r>
              <a:rPr lang="en-US" sz="1400" dirty="0" err="1"/>
              <a:t>GeV</a:t>
            </a:r>
            <a:r>
              <a:rPr lang="en-US" sz="1400" dirty="0"/>
              <a:t> &lt; M</a:t>
            </a:r>
            <a:r>
              <a:rPr lang="en-US" sz="1400" baseline="-25000" dirty="0"/>
              <a:t>Z1</a:t>
            </a:r>
            <a:r>
              <a:rPr lang="en-US" sz="1400" dirty="0"/>
              <a:t> &lt; 120 </a:t>
            </a:r>
            <a:r>
              <a:rPr lang="en-US" sz="1400" dirty="0" err="1"/>
              <a:t>GeV</a:t>
            </a:r>
            <a:endParaRPr lang="en-US" sz="1400" dirty="0"/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400" dirty="0"/>
              <a:t> 12 </a:t>
            </a:r>
            <a:r>
              <a:rPr lang="en-US" sz="1400" dirty="0" err="1"/>
              <a:t>GeV</a:t>
            </a:r>
            <a:r>
              <a:rPr lang="en-US" sz="1400" dirty="0"/>
              <a:t> &lt; M</a:t>
            </a:r>
            <a:r>
              <a:rPr lang="en-US" sz="1400" baseline="-25000" dirty="0"/>
              <a:t>Z2</a:t>
            </a:r>
            <a:r>
              <a:rPr lang="en-US" sz="1400" dirty="0"/>
              <a:t> &lt; 120 </a:t>
            </a:r>
            <a:r>
              <a:rPr lang="en-US" sz="1400" dirty="0" err="1"/>
              <a:t>GeV</a:t>
            </a:r>
            <a:endParaRPr lang="en-US" sz="1400" dirty="0"/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400" dirty="0"/>
              <a:t> </a:t>
            </a:r>
            <a:r>
              <a:rPr lang="en-US" sz="1400" dirty="0" err="1"/>
              <a:t>p</a:t>
            </a:r>
            <a:r>
              <a:rPr lang="en-US" sz="1400" baseline="-25000" dirty="0" err="1"/>
              <a:t>T</a:t>
            </a:r>
            <a:r>
              <a:rPr lang="en-US" sz="1400" dirty="0"/>
              <a:t>(l) &gt;10,20 </a:t>
            </a:r>
            <a:r>
              <a:rPr lang="en-US" sz="1400" dirty="0" err="1"/>
              <a:t>GeV</a:t>
            </a:r>
            <a:r>
              <a:rPr lang="en-US" sz="1400" dirty="0"/>
              <a:t> &amp; M</a:t>
            </a:r>
            <a:r>
              <a:rPr lang="en-US" sz="1400" baseline="-25000" dirty="0"/>
              <a:t>4l</a:t>
            </a:r>
            <a:r>
              <a:rPr lang="en-US" sz="1400" dirty="0"/>
              <a:t> &gt;100 </a:t>
            </a:r>
            <a:r>
              <a:rPr lang="en-US" sz="1400" dirty="0" err="1"/>
              <a:t>GeV</a:t>
            </a:r>
            <a:endParaRPr lang="en-US" sz="14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8313" y="5076825"/>
            <a:ext cx="2895600" cy="1641475"/>
          </a:xfrm>
          <a:prstGeom prst="rect">
            <a:avLst/>
          </a:prstGeom>
          <a:solidFill>
            <a:srgbClr val="FFF7BC"/>
          </a:solidFill>
          <a:ln>
            <a:solidFill>
              <a:srgbClr val="FFFF00"/>
            </a:solidFill>
          </a:ln>
          <a:effectLst>
            <a:outerShdw blurRad="50800" dist="190500" dir="2700000" algn="tl" rotWithShape="0">
              <a:srgbClr val="000000">
                <a:alpha val="43000"/>
              </a:srgbClr>
            </a:outerShdw>
          </a:effectLst>
        </p:spPr>
        <p:txBody>
          <a:bodyPr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800" dirty="0">
                <a:solidFill>
                  <a:srgbClr val="227719"/>
                </a:solidFill>
              </a:rPr>
              <a:t>Significant gain in signal reconstruction efficiency:  </a:t>
            </a:r>
          </a:p>
          <a:p>
            <a:pPr eaLnBrk="1"/>
            <a:endParaRPr lang="en-US" sz="1800" dirty="0">
              <a:solidFill>
                <a:srgbClr val="227719"/>
              </a:solidFill>
            </a:endParaRPr>
          </a:p>
          <a:p>
            <a:pPr eaLnBrk="1"/>
            <a:r>
              <a:rPr lang="en-US" sz="1800" dirty="0">
                <a:solidFill>
                  <a:srgbClr val="227719"/>
                </a:solidFill>
              </a:rPr>
              <a:t>H</a:t>
            </a:r>
            <a:r>
              <a:rPr lang="en-US" sz="1800" dirty="0">
                <a:solidFill>
                  <a:srgbClr val="227719"/>
                </a:solidFill>
                <a:sym typeface="Wingdings" charset="0"/>
              </a:rPr>
              <a:t> </a:t>
            </a:r>
            <a:r>
              <a:rPr lang="en-US" sz="1800" dirty="0">
                <a:solidFill>
                  <a:srgbClr val="227719"/>
                </a:solidFill>
              </a:rPr>
              <a:t>4</a:t>
            </a:r>
            <a:r>
              <a:rPr lang="en-US" sz="1800" dirty="0">
                <a:solidFill>
                  <a:srgbClr val="227719"/>
                </a:solidFill>
                <a:latin typeface="Symbol" charset="0"/>
                <a:cs typeface="Symbol" charset="0"/>
              </a:rPr>
              <a:t>m</a:t>
            </a:r>
            <a:r>
              <a:rPr lang="en-US" sz="1800" dirty="0">
                <a:solidFill>
                  <a:srgbClr val="227719"/>
                </a:solidFill>
              </a:rPr>
              <a:t>          +41% </a:t>
            </a:r>
          </a:p>
          <a:p>
            <a:pPr eaLnBrk="1"/>
            <a:r>
              <a:rPr lang="en-US" sz="1800" dirty="0">
                <a:solidFill>
                  <a:srgbClr val="227719"/>
                </a:solidFill>
              </a:rPr>
              <a:t>H</a:t>
            </a:r>
            <a:r>
              <a:rPr lang="en-US" sz="1800" dirty="0">
                <a:solidFill>
                  <a:srgbClr val="227719"/>
                </a:solidFill>
                <a:sym typeface="Wingdings" charset="0"/>
              </a:rPr>
              <a:t> </a:t>
            </a:r>
            <a:r>
              <a:rPr lang="en-US" sz="1800" dirty="0">
                <a:solidFill>
                  <a:srgbClr val="227719"/>
                </a:solidFill>
              </a:rPr>
              <a:t>2</a:t>
            </a:r>
            <a:r>
              <a:rPr lang="en-US" sz="1800" dirty="0">
                <a:solidFill>
                  <a:srgbClr val="227719"/>
                </a:solidFill>
                <a:latin typeface="Symbol" charset="0"/>
                <a:cs typeface="Symbol" charset="0"/>
              </a:rPr>
              <a:t>m</a:t>
            </a:r>
            <a:r>
              <a:rPr lang="en-US" sz="1800" dirty="0">
                <a:solidFill>
                  <a:srgbClr val="227719"/>
                </a:solidFill>
              </a:rPr>
              <a:t>2e </a:t>
            </a:r>
            <a:r>
              <a:rPr lang="en-US" sz="1800" dirty="0">
                <a:solidFill>
                  <a:srgbClr val="227719"/>
                </a:solidFill>
                <a:sym typeface="Wingdings" charset="0"/>
              </a:rPr>
              <a:t>     +48%</a:t>
            </a:r>
            <a:endParaRPr lang="en-US" sz="1800" dirty="0">
              <a:solidFill>
                <a:srgbClr val="227719"/>
              </a:solidFill>
            </a:endParaRPr>
          </a:p>
          <a:p>
            <a:pPr eaLnBrk="1">
              <a:spcAft>
                <a:spcPts val="600"/>
              </a:spcAft>
            </a:pPr>
            <a:r>
              <a:rPr lang="en-US" sz="1800" dirty="0">
                <a:solidFill>
                  <a:srgbClr val="227719"/>
                </a:solidFill>
              </a:rPr>
              <a:t>H</a:t>
            </a:r>
            <a:r>
              <a:rPr lang="en-US" sz="1800" dirty="0">
                <a:solidFill>
                  <a:srgbClr val="227719"/>
                </a:solidFill>
                <a:sym typeface="Wingdings" charset="0"/>
              </a:rPr>
              <a:t> </a:t>
            </a:r>
            <a:r>
              <a:rPr lang="en-US" sz="1800" dirty="0">
                <a:solidFill>
                  <a:srgbClr val="227719"/>
                </a:solidFill>
              </a:rPr>
              <a:t>4e		+51%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07904" y="5661248"/>
            <a:ext cx="5181600" cy="1000274"/>
          </a:xfrm>
          <a:prstGeom prst="rect">
            <a:avLst/>
          </a:prstGeom>
          <a:solidFill>
            <a:srgbClr val="CCFFCC"/>
          </a:solidFill>
          <a:ln w="28575">
            <a:solidFill>
              <a:srgbClr val="0000CC"/>
            </a:solidFill>
            <a:round/>
            <a:headEnd/>
            <a:tailEnd/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spcAft>
                <a:spcPts val="600"/>
              </a:spcAft>
            </a:pPr>
            <a:r>
              <a:rPr lang="en-US" sz="1800" i="1" u="sng" dirty="0">
                <a:solidFill>
                  <a:srgbClr val="0000CC"/>
                </a:solidFill>
              </a:rPr>
              <a:t>Conclusion</a:t>
            </a:r>
            <a:r>
              <a:rPr lang="en-US" sz="1800" dirty="0">
                <a:solidFill>
                  <a:srgbClr val="0000CC"/>
                </a:solidFill>
              </a:rPr>
              <a:t>:  </a:t>
            </a:r>
          </a:p>
          <a:p>
            <a:pPr eaLnBrk="1"/>
            <a:r>
              <a:rPr lang="en-US" sz="1800" dirty="0">
                <a:solidFill>
                  <a:srgbClr val="0000CC"/>
                </a:solidFill>
              </a:rPr>
              <a:t>Upgrade detector  provides physics reach as current detector with 40-50% more </a:t>
            </a:r>
            <a:r>
              <a:rPr lang="en-US" sz="1800" dirty="0" smtClean="0">
                <a:solidFill>
                  <a:srgbClr val="0000CC"/>
                </a:solidFill>
              </a:rPr>
              <a:t>efficiency.  </a:t>
            </a:r>
            <a:endParaRPr lang="en-US" sz="1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770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0"/>
          <p:cNvSpPr txBox="1">
            <a:spLocks noChangeArrowheads="1"/>
          </p:cNvSpPr>
          <p:nvPr/>
        </p:nvSpPr>
        <p:spPr bwMode="auto">
          <a:xfrm>
            <a:off x="8752320" y="6532526"/>
            <a:ext cx="285155" cy="2530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100" b="1"/>
              <a:t> 9</a:t>
            </a:r>
            <a:endParaRPr lang="de-CH" sz="1100" b="1"/>
          </a:p>
        </p:txBody>
      </p:sp>
      <p:pic>
        <p:nvPicPr>
          <p:cNvPr id="34821" name="Picture 4" descr="ZH-muonCutFlowRatio-noTriggerEstima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480" y="1170852"/>
            <a:ext cx="5351040" cy="369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Box 5"/>
          <p:cNvSpPr txBox="1">
            <a:spLocks noChangeArrowheads="1"/>
          </p:cNvSpPr>
          <p:nvPr/>
        </p:nvSpPr>
        <p:spPr bwMode="auto">
          <a:xfrm>
            <a:off x="286561" y="1220197"/>
            <a:ext cx="3548400" cy="36489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non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spcAft>
                <a:spcPts val="1089"/>
              </a:spcAft>
            </a:pPr>
            <a:r>
              <a:rPr lang="en-US" sz="1500" b="1" i="1" u="sng" dirty="0"/>
              <a:t>Event selection:</a:t>
            </a:r>
          </a:p>
          <a:p>
            <a:pPr eaLnBrk="1">
              <a:spcAft>
                <a:spcPts val="1089"/>
              </a:spcAft>
              <a:buFont typeface="Arial" charset="0"/>
              <a:buChar char="•"/>
            </a:pPr>
            <a:r>
              <a:rPr lang="en-US" sz="1500" dirty="0"/>
              <a:t> events with  ≥ 2 leptons + ≥ 2 jets</a:t>
            </a:r>
          </a:p>
          <a:p>
            <a:pPr eaLnBrk="1">
              <a:spcAft>
                <a:spcPts val="1089"/>
              </a:spcAft>
              <a:buFont typeface="Arial" charset="0"/>
              <a:buChar char="•"/>
            </a:pPr>
            <a:r>
              <a:rPr lang="en-US" sz="1500" dirty="0"/>
              <a:t> </a:t>
            </a:r>
            <a:r>
              <a:rPr lang="en-US" sz="1500" dirty="0" err="1"/>
              <a:t>p</a:t>
            </a:r>
            <a:r>
              <a:rPr lang="en-US" sz="1500" baseline="-25000" dirty="0" err="1"/>
              <a:t>T</a:t>
            </a:r>
            <a:r>
              <a:rPr lang="en-US" sz="1500" dirty="0"/>
              <a:t>&gt;20 </a:t>
            </a:r>
            <a:r>
              <a:rPr lang="en-US" sz="1500" dirty="0" err="1"/>
              <a:t>GeV</a:t>
            </a:r>
            <a:r>
              <a:rPr lang="en-US" sz="1500" dirty="0"/>
              <a:t> for  leptons &amp; jets</a:t>
            </a:r>
          </a:p>
          <a:p>
            <a:pPr eaLnBrk="1">
              <a:spcAft>
                <a:spcPts val="1089"/>
              </a:spcAft>
              <a:buFont typeface="Arial" charset="0"/>
              <a:buChar char="•"/>
            </a:pPr>
            <a:r>
              <a:rPr lang="en-US" sz="1500" dirty="0"/>
              <a:t> H with highest </a:t>
            </a:r>
            <a:r>
              <a:rPr lang="en-US" sz="1500" dirty="0" err="1"/>
              <a:t>p</a:t>
            </a:r>
            <a:r>
              <a:rPr lang="en-US" sz="1500" baseline="-25000" dirty="0" err="1"/>
              <a:t>T</a:t>
            </a:r>
            <a:r>
              <a:rPr lang="en-US" sz="1500" dirty="0"/>
              <a:t> combination</a:t>
            </a:r>
          </a:p>
          <a:p>
            <a:pPr eaLnBrk="1">
              <a:spcAft>
                <a:spcPts val="1089"/>
              </a:spcAft>
              <a:buFont typeface="Arial" charset="0"/>
              <a:buChar char="•"/>
            </a:pPr>
            <a:r>
              <a:rPr lang="en-US" sz="1500" dirty="0"/>
              <a:t> Z with </a:t>
            </a:r>
            <a:r>
              <a:rPr lang="en-US" sz="1500" dirty="0" err="1"/>
              <a:t>hightest</a:t>
            </a:r>
            <a:r>
              <a:rPr lang="en-US" sz="1500" dirty="0"/>
              <a:t> </a:t>
            </a:r>
            <a:r>
              <a:rPr lang="en-US" sz="1500" dirty="0" err="1"/>
              <a:t>p</a:t>
            </a:r>
            <a:r>
              <a:rPr lang="en-US" sz="1500" baseline="-25000" dirty="0" err="1"/>
              <a:t>T</a:t>
            </a:r>
            <a:r>
              <a:rPr lang="en-US" sz="1500" dirty="0"/>
              <a:t> combination</a:t>
            </a:r>
          </a:p>
          <a:p>
            <a:pPr eaLnBrk="1">
              <a:spcAft>
                <a:spcPts val="1089"/>
              </a:spcAft>
              <a:buFont typeface="Arial" charset="0"/>
              <a:buChar char="•"/>
            </a:pPr>
            <a:r>
              <a:rPr lang="en-US" sz="1500" dirty="0"/>
              <a:t> 75 </a:t>
            </a:r>
            <a:r>
              <a:rPr lang="en-US" sz="1500" dirty="0" err="1"/>
              <a:t>GeV</a:t>
            </a:r>
            <a:r>
              <a:rPr lang="en-US" sz="1500" dirty="0"/>
              <a:t> &lt; M</a:t>
            </a:r>
            <a:r>
              <a:rPr lang="en-US" sz="1500" baseline="-25000" dirty="0"/>
              <a:t>Z</a:t>
            </a:r>
            <a:r>
              <a:rPr lang="en-US" sz="1500" dirty="0"/>
              <a:t> &lt; 105 </a:t>
            </a:r>
            <a:r>
              <a:rPr lang="en-US" sz="1500" dirty="0" err="1"/>
              <a:t>GeV</a:t>
            </a:r>
            <a:endParaRPr lang="en-US" sz="1500" dirty="0"/>
          </a:p>
          <a:p>
            <a:pPr eaLnBrk="1">
              <a:spcAft>
                <a:spcPts val="1089"/>
              </a:spcAft>
              <a:buFont typeface="Arial" charset="0"/>
              <a:buChar char="•"/>
            </a:pPr>
            <a:r>
              <a:rPr lang="en-US" sz="1500" dirty="0"/>
              <a:t> </a:t>
            </a:r>
            <a:r>
              <a:rPr lang="en-US" sz="1500" dirty="0" err="1"/>
              <a:t>p</a:t>
            </a:r>
            <a:r>
              <a:rPr lang="en-US" sz="1500" baseline="-25000" dirty="0" err="1"/>
              <a:t>T</a:t>
            </a:r>
            <a:r>
              <a:rPr lang="en-US" sz="1500" dirty="0"/>
              <a:t> &gt;100 </a:t>
            </a:r>
            <a:r>
              <a:rPr lang="en-US" sz="1500" dirty="0" err="1"/>
              <a:t>GeV</a:t>
            </a:r>
            <a:r>
              <a:rPr lang="en-US" sz="1500" dirty="0"/>
              <a:t> for both  H &amp; Z</a:t>
            </a:r>
          </a:p>
          <a:p>
            <a:pPr eaLnBrk="1">
              <a:spcAft>
                <a:spcPts val="1089"/>
              </a:spcAft>
              <a:buFont typeface="Arial" charset="0"/>
              <a:buChar char="•"/>
            </a:pPr>
            <a:r>
              <a:rPr lang="en-US" sz="1500" dirty="0"/>
              <a:t> H &amp; Z back to back:  </a:t>
            </a:r>
            <a:r>
              <a:rPr lang="en-US" sz="1500" dirty="0" err="1">
                <a:latin typeface="Symbol" charset="0"/>
                <a:cs typeface="Symbol" charset="0"/>
              </a:rPr>
              <a:t>Df</a:t>
            </a:r>
            <a:r>
              <a:rPr lang="en-US" sz="1500" dirty="0"/>
              <a:t> &lt; 2.9</a:t>
            </a:r>
          </a:p>
          <a:p>
            <a:pPr eaLnBrk="1">
              <a:spcAft>
                <a:spcPts val="1089"/>
              </a:spcAft>
              <a:buFont typeface="Arial" charset="0"/>
              <a:buChar char="•"/>
            </a:pPr>
            <a:r>
              <a:rPr lang="en-US" sz="1500" dirty="0"/>
              <a:t> CSV tag on both b-jets </a:t>
            </a:r>
          </a:p>
          <a:p>
            <a:pPr eaLnBrk="1">
              <a:spcAft>
                <a:spcPts val="1089"/>
              </a:spcAft>
              <a:buFont typeface="Arial" charset="0"/>
              <a:buChar char="•"/>
            </a:pPr>
            <a:r>
              <a:rPr lang="en-US" sz="1500" dirty="0"/>
              <a:t> light jet rejection 0.1% (HE) &amp; 1% (LE)</a:t>
            </a:r>
          </a:p>
        </p:txBody>
      </p:sp>
      <p:sp>
        <p:nvSpPr>
          <p:cNvPr id="34823" name="TextBox 6"/>
          <p:cNvSpPr txBox="1">
            <a:spLocks noChangeArrowheads="1"/>
          </p:cNvSpPr>
          <p:nvPr/>
        </p:nvSpPr>
        <p:spPr bwMode="auto">
          <a:xfrm>
            <a:off x="286560" y="5138474"/>
            <a:ext cx="8239631" cy="131486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non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600" dirty="0">
                <a:solidFill>
                  <a:srgbClr val="227719"/>
                </a:solidFill>
              </a:rPr>
              <a:t>Both lepton channels (</a:t>
            </a:r>
            <a:r>
              <a:rPr lang="en-US" sz="1600" dirty="0">
                <a:solidFill>
                  <a:srgbClr val="227719"/>
                </a:solidFill>
                <a:latin typeface="Symbol" charset="0"/>
                <a:cs typeface="Symbol" charset="0"/>
              </a:rPr>
              <a:t>mm</a:t>
            </a:r>
            <a:r>
              <a:rPr lang="en-US" sz="1600" dirty="0">
                <a:solidFill>
                  <a:srgbClr val="227719"/>
                </a:solidFill>
              </a:rPr>
              <a:t>, </a:t>
            </a:r>
            <a:r>
              <a:rPr lang="en-US" sz="1600" dirty="0" err="1">
                <a:solidFill>
                  <a:srgbClr val="227719"/>
                </a:solidFill>
              </a:rPr>
              <a:t>ee</a:t>
            </a:r>
            <a:r>
              <a:rPr lang="en-US" sz="1600" dirty="0">
                <a:solidFill>
                  <a:srgbClr val="227719"/>
                </a:solidFill>
              </a:rPr>
              <a:t>) show gain of 65% in signal efficiency for </a:t>
            </a:r>
            <a:r>
              <a:rPr lang="en-US" sz="1600" dirty="0" smtClean="0">
                <a:solidFill>
                  <a:srgbClr val="227719"/>
                </a:solidFill>
              </a:rPr>
              <a:t>upgraded </a:t>
            </a:r>
            <a:r>
              <a:rPr lang="en-US" sz="1600" dirty="0">
                <a:solidFill>
                  <a:srgbClr val="227719"/>
                </a:solidFill>
              </a:rPr>
              <a:t>system.</a:t>
            </a:r>
          </a:p>
          <a:p>
            <a:pPr eaLnBrk="1"/>
            <a:endParaRPr lang="en-US" sz="1600" dirty="0">
              <a:solidFill>
                <a:srgbClr val="227719"/>
              </a:solidFill>
            </a:endParaRPr>
          </a:p>
          <a:p>
            <a:pPr eaLnBrk="1"/>
            <a:r>
              <a:rPr lang="en-US" sz="1600" dirty="0">
                <a:solidFill>
                  <a:srgbClr val="227719"/>
                </a:solidFill>
              </a:rPr>
              <a:t>HLT Trigger with 3 out of 4 hits from upgraded pixel for muons may benefit significantly. </a:t>
            </a:r>
          </a:p>
          <a:p>
            <a:pPr eaLnBrk="1"/>
            <a:endParaRPr lang="en-US" sz="1600" dirty="0">
              <a:solidFill>
                <a:srgbClr val="227719"/>
              </a:solidFill>
            </a:endParaRPr>
          </a:p>
          <a:p>
            <a:pPr eaLnBrk="1"/>
            <a:r>
              <a:rPr lang="en-US" sz="1600" dirty="0">
                <a:solidFill>
                  <a:srgbClr val="0066FF"/>
                </a:solidFill>
              </a:rPr>
              <a:t>Upgrade pixel system will lead to considerable increased sensitivity in this channel.</a:t>
            </a:r>
          </a:p>
        </p:txBody>
      </p:sp>
      <p:sp>
        <p:nvSpPr>
          <p:cNvPr id="34824" name="TextBox 7"/>
          <p:cNvSpPr txBox="1">
            <a:spLocks noChangeArrowheads="1"/>
          </p:cNvSpPr>
          <p:nvPr/>
        </p:nvSpPr>
        <p:spPr bwMode="auto">
          <a:xfrm>
            <a:off x="5906880" y="1489005"/>
            <a:ext cx="821535" cy="283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300" dirty="0"/>
              <a:t>Z </a:t>
            </a:r>
            <a:r>
              <a:rPr lang="en-US" sz="1300" dirty="0">
                <a:sym typeface="Wingdings" charset="0"/>
              </a:rPr>
              <a:t> </a:t>
            </a:r>
            <a:r>
              <a:rPr lang="en-US" sz="1300" dirty="0" err="1">
                <a:latin typeface="Symbol" charset="0"/>
                <a:cs typeface="Symbol" charset="0"/>
                <a:sym typeface="Wingdings" charset="0"/>
              </a:rPr>
              <a:t>m</a:t>
            </a:r>
            <a:r>
              <a:rPr lang="en-US" sz="1300" baseline="30000" dirty="0" err="1">
                <a:cs typeface="Symbol" charset="0"/>
                <a:sym typeface="Wingdings" charset="0"/>
              </a:rPr>
              <a:t>+</a:t>
            </a:r>
            <a:r>
              <a:rPr lang="en-US" sz="1300" dirty="0" err="1">
                <a:latin typeface="Symbol" charset="0"/>
                <a:cs typeface="Symbol" charset="0"/>
                <a:sym typeface="Wingdings" charset="0"/>
              </a:rPr>
              <a:t>m</a:t>
            </a:r>
            <a:r>
              <a:rPr lang="en-US" sz="1300" baseline="30000" dirty="0">
                <a:cs typeface="Symbol" charset="0"/>
                <a:sym typeface="Wingdings" charset="0"/>
              </a:rPr>
              <a:t>-</a:t>
            </a:r>
            <a:endParaRPr lang="en-US" sz="1300" baseline="30000" dirty="0">
              <a:latin typeface="Symbol" charset="0"/>
              <a:cs typeface="Symbo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79430" y="278300"/>
            <a:ext cx="713264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  <a:ea typeface="+mj-ea"/>
                <a:cs typeface="+mj-cs"/>
                <a:sym typeface="Wingdings" charset="0"/>
              </a:rPr>
              <a:t>Pixel </a:t>
            </a:r>
            <a:r>
              <a:rPr lang="en-US" sz="4000" dirty="0" err="1">
                <a:latin typeface="+mj-lt"/>
                <a:ea typeface="+mj-ea"/>
                <a:cs typeface="+mj-cs"/>
                <a:sym typeface="Wingdings" charset="0"/>
              </a:rPr>
              <a:t>upgrade:ZH</a:t>
            </a:r>
            <a:r>
              <a:rPr lang="en-US" sz="4000" dirty="0">
                <a:latin typeface="+mj-lt"/>
                <a:ea typeface="+mj-ea"/>
                <a:cs typeface="+mj-cs"/>
                <a:sym typeface="Wingdings" charset="0"/>
              </a:rPr>
              <a:t>  </a:t>
            </a:r>
            <a:r>
              <a:rPr lang="en-US" sz="4000" dirty="0"/>
              <a:t>ℓ</a:t>
            </a:r>
            <a:r>
              <a:rPr lang="en-US" sz="4000" baseline="30000" dirty="0" smtClean="0">
                <a:latin typeface="+mj-lt"/>
                <a:ea typeface="+mj-ea"/>
                <a:cs typeface="+mj-cs"/>
                <a:sym typeface="Wingdings" charset="0"/>
              </a:rPr>
              <a:t>+</a:t>
            </a:r>
            <a:r>
              <a:rPr lang="en-US" sz="4000" dirty="0"/>
              <a:t>ℓ</a:t>
            </a:r>
            <a:r>
              <a:rPr lang="en-US" sz="4000" baseline="30000" dirty="0" smtClean="0">
                <a:latin typeface="+mj-lt"/>
                <a:ea typeface="+mj-ea"/>
                <a:cs typeface="+mj-cs"/>
                <a:sym typeface="Wingdings" charset="0"/>
              </a:rPr>
              <a:t>-</a:t>
            </a:r>
            <a:r>
              <a:rPr lang="en-US" sz="4000" dirty="0" smtClean="0">
                <a:latin typeface="+mj-lt"/>
                <a:ea typeface="+mj-ea"/>
                <a:cs typeface="+mj-cs"/>
                <a:sym typeface="Wingdings" charset="0"/>
              </a:rPr>
              <a:t>+2 </a:t>
            </a:r>
            <a:r>
              <a:rPr lang="en-US" sz="4000" dirty="0">
                <a:latin typeface="+mj-lt"/>
                <a:ea typeface="+mj-ea"/>
                <a:cs typeface="+mj-cs"/>
                <a:sym typeface="Wingdings" charset="0"/>
              </a:rPr>
              <a:t>b-jets</a:t>
            </a:r>
            <a:r>
              <a:rPr lang="en-US" sz="4000" dirty="0">
                <a:latin typeface="+mj-lt"/>
                <a:ea typeface="+mj-ea"/>
                <a:cs typeface="+mj-cs"/>
              </a:rPr>
              <a:t>  </a:t>
            </a:r>
            <a:endParaRPr lang="de-CH" sz="4000" dirty="0">
              <a:latin typeface="+mj-lt"/>
              <a:ea typeface="+mj-ea"/>
              <a:cs typeface="+mj-cs"/>
            </a:endParaRPr>
          </a:p>
          <a:p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651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LS1 to LS2: </a:t>
            </a:r>
            <a:r>
              <a:rPr lang="en-US" dirty="0" err="1" smtClean="0"/>
              <a:t>HCAl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l="16712" t="34468" r="3482"/>
          <a:stretch>
            <a:fillRect/>
          </a:stretch>
        </p:blipFill>
        <p:spPr>
          <a:xfrm>
            <a:off x="52234" y="1268760"/>
            <a:ext cx="6500965" cy="3882258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234422" y="3284984"/>
            <a:ext cx="5570756" cy="2246769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ts val="0"/>
              </a:spcBef>
              <a:buFont typeface="Arial"/>
              <a:buNone/>
              <a:defRPr sz="2000"/>
            </a:lvl1pPr>
          </a:lstStyle>
          <a:p>
            <a:r>
              <a:rPr lang="en-US" dirty="0">
                <a:solidFill>
                  <a:srgbClr val="FF0000"/>
                </a:solidFill>
              </a:rPr>
              <a:t>HB/HE: replace HPD with SIPMs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Improved S/N and depth segmentation 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Improved calibration, </a:t>
            </a:r>
            <a:r>
              <a:rPr lang="en-US" dirty="0" err="1"/>
              <a:t>bkg</a:t>
            </a:r>
            <a:r>
              <a:rPr lang="en-US" dirty="0"/>
              <a:t> &amp; PU suppression, </a:t>
            </a:r>
            <a:br>
              <a:rPr lang="en-US" dirty="0"/>
            </a:br>
            <a:r>
              <a:rPr lang="en-US" dirty="0"/>
              <a:t>EM isolation (analysis and trigger)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Install </a:t>
            </a:r>
            <a:r>
              <a:rPr lang="en-US" dirty="0">
                <a:solidFill>
                  <a:srgbClr val="FF0000"/>
                </a:solidFill>
              </a:rPr>
              <a:t>front-end electronics in LS2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35696" y="5670996"/>
            <a:ext cx="5186035" cy="707886"/>
          </a:xfrm>
          <a:prstGeom prst="rect">
            <a:avLst/>
          </a:prstGeom>
          <a:solidFill>
            <a:srgbClr val="CCFFCC"/>
          </a:solidFill>
          <a:ln w="28575" cmpd="sng">
            <a:solidFill>
              <a:srgbClr val="FF0000"/>
            </a:solidFill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ts val="0"/>
              </a:spcBef>
              <a:buFont typeface="Arial"/>
              <a:buNone/>
              <a:defRPr sz="2000">
                <a:solidFill>
                  <a:srgbClr val="FF0000"/>
                </a:solidFill>
              </a:defRPr>
            </a:lvl1pPr>
          </a:lstStyle>
          <a:p>
            <a:pPr algn="ctr"/>
            <a:r>
              <a:rPr lang="en-US" dirty="0">
                <a:solidFill>
                  <a:srgbClr val="000090"/>
                </a:solidFill>
              </a:rPr>
              <a:t>Paramount to maintain efficient Particle flow </a:t>
            </a:r>
            <a:endParaRPr lang="en-US" dirty="0" smtClean="0">
              <a:solidFill>
                <a:srgbClr val="000090"/>
              </a:solidFill>
            </a:endParaRP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approach </a:t>
            </a:r>
            <a:r>
              <a:rPr lang="en-US" dirty="0">
                <a:solidFill>
                  <a:srgbClr val="000090"/>
                </a:solidFill>
              </a:rPr>
              <a:t>in high pileup environment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520" y="1281088"/>
            <a:ext cx="6984776" cy="39425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49523" y="1444442"/>
            <a:ext cx="3744416" cy="1200328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See detailed presentation this afternoon: here only a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94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Upgrade_MB06Dec12_L1T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8" t="4346" r="8586" b="6322"/>
          <a:stretch/>
        </p:blipFill>
        <p:spPr>
          <a:xfrm>
            <a:off x="1049147" y="1124889"/>
            <a:ext cx="6936994" cy="56175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L1 Trigger Upgrade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049147" y="1196897"/>
            <a:ext cx="1218597" cy="50391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608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Longer term: LS3,HL-LHC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740" y="1412776"/>
            <a:ext cx="3633060" cy="54452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1268760"/>
            <a:ext cx="4402832" cy="526297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Si –trackers to be replaced: tracker in L1 trigger  </a:t>
            </a:r>
          </a:p>
          <a:p>
            <a:endParaRPr lang="en-US" dirty="0"/>
          </a:p>
          <a:p>
            <a:r>
              <a:rPr lang="en-US" dirty="0" err="1" smtClean="0"/>
              <a:t>Endcap</a:t>
            </a:r>
            <a:r>
              <a:rPr lang="en-US" dirty="0" smtClean="0"/>
              <a:t> calorimeters very likely to need replacement/upgrades (assessing longevity) </a:t>
            </a:r>
          </a:p>
          <a:p>
            <a:endParaRPr lang="en-US" dirty="0"/>
          </a:p>
          <a:p>
            <a:r>
              <a:rPr lang="en-US" dirty="0" smtClean="0"/>
              <a:t>Muon chambers: the detectors themselves should still be ok. Issue will be trigger ( and possibly readout) </a:t>
            </a:r>
          </a:p>
          <a:p>
            <a:endParaRPr lang="en-US" dirty="0"/>
          </a:p>
          <a:p>
            <a:r>
              <a:rPr lang="en-US" dirty="0" smtClean="0"/>
              <a:t>Physics needs &amp; performance: being assessed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985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/LS3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Need stepping up R&amp;D and design effort in the next 2 years: if we want to  be ready for installation in 2022 we need to have clear ideas ( read TR-level) of what to build by end 2014.</a:t>
            </a:r>
          </a:p>
          <a:p>
            <a:r>
              <a:rPr lang="en-US" dirty="0" smtClean="0"/>
              <a:t>0</a:t>
            </a:r>
            <a:r>
              <a:rPr lang="en-US" baseline="30000" dirty="0" smtClean="0"/>
              <a:t>th</a:t>
            </a:r>
            <a:r>
              <a:rPr lang="en-US" dirty="0" smtClean="0"/>
              <a:t> order: need a detector with the same performance as today: hence require replacement of components rad damaged</a:t>
            </a:r>
          </a:p>
          <a:p>
            <a:r>
              <a:rPr lang="en-US" dirty="0" smtClean="0"/>
              <a:t>But running at </a:t>
            </a:r>
            <a:r>
              <a:rPr lang="en-US" dirty="0" err="1" smtClean="0"/>
              <a:t>lumi</a:t>
            </a:r>
            <a:r>
              <a:rPr lang="en-US" dirty="0" smtClean="0"/>
              <a:t> of 5 10</a:t>
            </a:r>
            <a:r>
              <a:rPr lang="en-US" baseline="30000" dirty="0" smtClean="0"/>
              <a:t>34 </a:t>
            </a:r>
            <a:r>
              <a:rPr lang="en-US" dirty="0" smtClean="0"/>
              <a:t>(pileup ≳ 100) will require substantially improved detector</a:t>
            </a:r>
            <a:endParaRPr lang="en-US" baseline="30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01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HL HLC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5 10</a:t>
            </a:r>
            <a:r>
              <a:rPr lang="en-US" baseline="30000" dirty="0" smtClean="0"/>
              <a:t>34</a:t>
            </a:r>
            <a:r>
              <a:rPr lang="en-US" dirty="0" smtClean="0"/>
              <a:t> Hz/cm</a:t>
            </a:r>
            <a:r>
              <a:rPr lang="en-US" baseline="30000" dirty="0" smtClean="0"/>
              <a:t>2</a:t>
            </a:r>
            <a:r>
              <a:rPr lang="en-US" dirty="0" smtClean="0"/>
              <a:t> luminosities challenges for CMS</a:t>
            </a:r>
          </a:p>
          <a:p>
            <a:pPr lvl="1"/>
            <a:r>
              <a:rPr lang="en-US" dirty="0" smtClean="0"/>
              <a:t>Trigger: studying of having Tracker in L1 trigger to provide parameters of tracks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&gt;2 GeV ( including estimate of vertex!) to correlate with other trigger info at first level</a:t>
            </a:r>
          </a:p>
          <a:p>
            <a:pPr lvl="1"/>
            <a:r>
              <a:rPr lang="en-US" dirty="0" smtClean="0"/>
              <a:t>Exploring what would be needed to have 1 MHz L1 trigger ( and longer L1 trigger decision latency) </a:t>
            </a:r>
          </a:p>
          <a:p>
            <a:pPr lvl="1"/>
            <a:r>
              <a:rPr lang="en-US" dirty="0" smtClean="0"/>
              <a:t>Particle flow : will need high calorimetric granularity </a:t>
            </a:r>
          </a:p>
          <a:p>
            <a:pPr lvl="1"/>
            <a:r>
              <a:rPr lang="en-US" dirty="0" smtClean="0"/>
              <a:t>In forward region will need to have ways to estimate vertex origin of physics objects ( thinking about VBF like tagging) : looking into what VERY forward tracking and  fast timing devices could do.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01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411866" y="1371599"/>
            <a:ext cx="8122534" cy="4681175"/>
            <a:chOff x="288" y="864"/>
            <a:chExt cx="5184" cy="2849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94" t="18277" r="24376" b="18277"/>
            <a:stretch>
              <a:fillRect/>
            </a:stretch>
          </p:blipFill>
          <p:spPr bwMode="auto">
            <a:xfrm>
              <a:off x="288" y="1060"/>
              <a:ext cx="2541" cy="1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66" t="17058" r="24382" b="17058"/>
            <a:stretch>
              <a:fillRect/>
            </a:stretch>
          </p:blipFill>
          <p:spPr bwMode="auto">
            <a:xfrm>
              <a:off x="2931" y="1032"/>
              <a:ext cx="2541" cy="1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1" t="18277" r="23087" b="17058"/>
            <a:stretch>
              <a:fillRect/>
            </a:stretch>
          </p:blipFill>
          <p:spPr bwMode="auto">
            <a:xfrm>
              <a:off x="288" y="2576"/>
              <a:ext cx="2541" cy="1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4" t="14561" r="19608" b="14561"/>
            <a:stretch>
              <a:fillRect/>
            </a:stretch>
          </p:blipFill>
          <p:spPr bwMode="auto">
            <a:xfrm>
              <a:off x="2931" y="2578"/>
              <a:ext cx="2541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4752" y="864"/>
              <a:ext cx="406" cy="25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800" smtClean="0">
                  <a:solidFill>
                    <a:schemeClr val="accent2"/>
                  </a:solidFill>
                  <a:latin typeface="Helvetica" charset="0"/>
                </a:rPr>
                <a:t>10</a:t>
              </a:r>
              <a:r>
                <a:rPr lang="en-US" sz="1800" baseline="30000" smtClean="0">
                  <a:solidFill>
                    <a:schemeClr val="accent2"/>
                  </a:solidFill>
                  <a:latin typeface="Helvetica" charset="0"/>
                </a:rPr>
                <a:t>33</a:t>
              </a:r>
              <a:endParaRPr lang="en-US" sz="2800" smtClean="0">
                <a:solidFill>
                  <a:schemeClr val="accent2"/>
                </a:solidFill>
                <a:latin typeface="Helvetica" charset="0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4752" y="2447"/>
              <a:ext cx="406" cy="25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800" smtClean="0">
                  <a:solidFill>
                    <a:schemeClr val="accent2"/>
                  </a:solidFill>
                  <a:latin typeface="Helvetica" charset="0"/>
                </a:rPr>
                <a:t>10</a:t>
              </a:r>
              <a:r>
                <a:rPr lang="en-US" sz="1800" baseline="30000" smtClean="0">
                  <a:solidFill>
                    <a:schemeClr val="accent2"/>
                  </a:solidFill>
                  <a:latin typeface="Helvetica" charset="0"/>
                </a:rPr>
                <a:t>35</a:t>
              </a:r>
              <a:endParaRPr lang="en-US" sz="2800" smtClean="0">
                <a:solidFill>
                  <a:schemeClr val="accent2"/>
                </a:solidFill>
                <a:latin typeface="Helvetica" charset="0"/>
              </a:endParaRP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1776" y="864"/>
              <a:ext cx="970" cy="25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800">
                  <a:solidFill>
                    <a:schemeClr val="accent2"/>
                  </a:solidFill>
                  <a:latin typeface="Helvetica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en-US" sz="1800" baseline="30000">
                  <a:solidFill>
                    <a:schemeClr val="accent2"/>
                  </a:solidFill>
                  <a:latin typeface="Helvetica" pitchFamily="-111" charset="0"/>
                  <a:ea typeface="ＭＳ Ｐゴシック" pitchFamily="-111" charset="-128"/>
                  <a:cs typeface="ＭＳ Ｐゴシック" pitchFamily="-111" charset="-128"/>
                </a:rPr>
                <a:t>32 </a:t>
              </a:r>
              <a:r>
                <a:rPr lang="en-US" sz="1800">
                  <a:solidFill>
                    <a:schemeClr val="accent2"/>
                  </a:solidFill>
                  <a:latin typeface="Helvetica" pitchFamily="-111" charset="0"/>
                  <a:ea typeface="ＭＳ Ｐゴシック" pitchFamily="-111" charset="-128"/>
                  <a:cs typeface="ＭＳ Ｐゴシック" pitchFamily="-111" charset="-128"/>
                </a:rPr>
                <a:t>cm</a:t>
              </a:r>
              <a:r>
                <a:rPr lang="en-US" sz="1800" baseline="30000">
                  <a:solidFill>
                    <a:schemeClr val="accent2"/>
                  </a:solidFill>
                  <a:latin typeface="Helvetica" pitchFamily="-111" charset="0"/>
                  <a:ea typeface="ＭＳ Ｐゴシック" pitchFamily="-111" charset="-128"/>
                  <a:cs typeface="ＭＳ Ｐゴシック" pitchFamily="-111" charset="-128"/>
                </a:rPr>
                <a:t>-2</a:t>
              </a:r>
              <a:r>
                <a:rPr lang="en-US" sz="1800">
                  <a:solidFill>
                    <a:schemeClr val="accent2"/>
                  </a:solidFill>
                  <a:latin typeface="Helvetica" pitchFamily="-111" charset="0"/>
                  <a:ea typeface="ＭＳ Ｐゴシック" pitchFamily="-111" charset="-128"/>
                  <a:cs typeface="ＭＳ Ｐゴシック" pitchFamily="-111" charset="-128"/>
                </a:rPr>
                <a:t> s</a:t>
              </a:r>
              <a:r>
                <a:rPr lang="en-US" sz="1800" baseline="30000">
                  <a:solidFill>
                    <a:schemeClr val="accent2"/>
                  </a:solidFill>
                  <a:latin typeface="Helvetica" pitchFamily="-111" charset="0"/>
                  <a:ea typeface="ＭＳ Ｐゴシック" pitchFamily="-111" charset="-128"/>
                  <a:cs typeface="ＭＳ Ｐゴシック" pitchFamily="-111" charset="-128"/>
                </a:rPr>
                <a:t>-1 </a:t>
              </a: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2112" y="2400"/>
              <a:ext cx="406" cy="25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800" smtClean="0">
                  <a:solidFill>
                    <a:schemeClr val="accent2"/>
                  </a:solidFill>
                  <a:latin typeface="Helvetica" charset="0"/>
                </a:rPr>
                <a:t>10</a:t>
              </a:r>
              <a:r>
                <a:rPr lang="en-US" sz="1800" baseline="30000" smtClean="0">
                  <a:solidFill>
                    <a:schemeClr val="accent2"/>
                  </a:solidFill>
                  <a:latin typeface="Helvetica" charset="0"/>
                </a:rPr>
                <a:t>34</a:t>
              </a:r>
              <a:endParaRPr lang="en-US" sz="2800" smtClean="0">
                <a:solidFill>
                  <a:schemeClr val="accent2"/>
                </a:solidFill>
                <a:latin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0192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Preview ( special fill ): what we learned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492" y="3068960"/>
            <a:ext cx="6832600" cy="345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1129968"/>
            <a:ext cx="853244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Reconstruction algorithms are such that one can assume that with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a working detector (this implies major upgrades for LS3!)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adequate granularity </a:t>
            </a:r>
          </a:p>
          <a:p>
            <a:r>
              <a:rPr lang="en-US" sz="2000" dirty="0" smtClean="0"/>
              <a:t>one can cope with extreme conditions… </a:t>
            </a:r>
            <a:br>
              <a:rPr lang="en-US" sz="2000" dirty="0" smtClean="0"/>
            </a:br>
            <a:r>
              <a:rPr lang="en-US" sz="2000" dirty="0" smtClean="0"/>
              <a:t>Heavy ion running an additional  proof. 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We know that today trigger systems will be inadequate.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68965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LS3: Tracker trigger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607496" y="2757983"/>
            <a:ext cx="4536504" cy="4100017"/>
            <a:chOff x="4427984" y="2425327"/>
            <a:chExt cx="4536504" cy="4100017"/>
          </a:xfrm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grpSpPr>
        <p:grpSp>
          <p:nvGrpSpPr>
            <p:cNvPr id="10" name="Group 9"/>
            <p:cNvGrpSpPr/>
            <p:nvPr/>
          </p:nvGrpSpPr>
          <p:grpSpPr>
            <a:xfrm>
              <a:off x="4427984" y="2425327"/>
              <a:ext cx="4536504" cy="4100017"/>
              <a:chOff x="4427984" y="2281311"/>
              <a:chExt cx="4536504" cy="4100017"/>
            </a:xfrm>
          </p:grpSpPr>
          <p:pic>
            <p:nvPicPr>
              <p:cNvPr id="13" name="Picture 3" descr="Muon_rat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726"/>
              <a:stretch>
                <a:fillRect/>
              </a:stretch>
            </p:blipFill>
            <p:spPr bwMode="auto">
              <a:xfrm>
                <a:off x="4427984" y="2281311"/>
                <a:ext cx="4536504" cy="41000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:ma14="http://schemas.microsoft.com/office/mac/drawingml/2011/main" val="1"/>
                </a:ext>
              </a:extLst>
            </p:spPr>
          </p:pic>
          <p:sp>
            <p:nvSpPr>
              <p:cNvPr id="14" name="Oval 13"/>
              <p:cNvSpPr/>
              <p:nvPr/>
            </p:nvSpPr>
            <p:spPr bwMode="auto">
              <a:xfrm>
                <a:off x="5441545" y="3177889"/>
                <a:ext cx="98087" cy="96062"/>
              </a:xfrm>
              <a:prstGeom prst="ellipse">
                <a:avLst/>
              </a:prstGeom>
              <a:solidFill>
                <a:srgbClr val="008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kumimoji="1" lang="en-US" sz="2400">
                  <a:solidFill>
                    <a:srgbClr val="008000"/>
                  </a:solidFill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 bwMode="auto">
              <a:xfrm>
                <a:off x="5583226" y="3231257"/>
                <a:ext cx="98087" cy="96062"/>
              </a:xfrm>
              <a:prstGeom prst="ellipse">
                <a:avLst/>
              </a:prstGeom>
              <a:solidFill>
                <a:srgbClr val="008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kumimoji="1" lang="en-US" sz="2400">
                  <a:solidFill>
                    <a:srgbClr val="008000"/>
                  </a:solidFill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 bwMode="auto">
              <a:xfrm>
                <a:off x="5975572" y="3348666"/>
                <a:ext cx="98087" cy="96062"/>
              </a:xfrm>
              <a:prstGeom prst="ellipse">
                <a:avLst/>
              </a:prstGeom>
              <a:solidFill>
                <a:srgbClr val="008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kumimoji="1" lang="en-US" sz="2400">
                  <a:solidFill>
                    <a:srgbClr val="008000"/>
                  </a:solidFill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 bwMode="auto">
              <a:xfrm>
                <a:off x="5735805" y="3273951"/>
                <a:ext cx="98087" cy="96062"/>
              </a:xfrm>
              <a:prstGeom prst="ellipse">
                <a:avLst/>
              </a:prstGeom>
              <a:solidFill>
                <a:srgbClr val="008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kumimoji="1" lang="en-US" sz="2400">
                  <a:solidFill>
                    <a:srgbClr val="008000"/>
                  </a:solidFill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 bwMode="auto">
              <a:xfrm>
                <a:off x="6335223" y="3423381"/>
                <a:ext cx="98087" cy="96062"/>
              </a:xfrm>
              <a:prstGeom prst="ellipse">
                <a:avLst/>
              </a:prstGeom>
              <a:solidFill>
                <a:srgbClr val="008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kumimoji="1" lang="en-US" sz="2400">
                  <a:solidFill>
                    <a:srgbClr val="008000"/>
                  </a:solidFill>
                  <a:latin typeface="Arial" charset="0"/>
                  <a:ea typeface="ＭＳ Ｐゴシック" charset="0"/>
                </a:endParaRPr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>
            <a:xfrm>
              <a:off x="5868144" y="3573016"/>
              <a:ext cx="0" cy="720080"/>
            </a:xfrm>
            <a:prstGeom prst="straightConnector1">
              <a:avLst/>
            </a:prstGeom>
            <a:ln w="57150">
              <a:solidFill>
                <a:srgbClr val="CC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7308304" y="3933056"/>
              <a:ext cx="0" cy="1008112"/>
            </a:xfrm>
            <a:prstGeom prst="straightConnector1">
              <a:avLst/>
            </a:prstGeom>
            <a:ln w="57150">
              <a:solidFill>
                <a:srgbClr val="CC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264220" y="1268760"/>
            <a:ext cx="5040560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Tracker stubs to be correlated with Muon stubs: allows to reduce by factor muon trigger rate at the ‘useful’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thresholds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" y="3859094"/>
            <a:ext cx="3970784" cy="830997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Present trigger rates flattens out at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≳ 30 GeV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60825" y="1622703"/>
            <a:ext cx="3103663" cy="707886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Simulation confirmed by special fill at high </a:t>
            </a:r>
            <a:r>
              <a:rPr lang="en-US" sz="2000" dirty="0" err="1" smtClean="0"/>
              <a:t>lumi</a:t>
            </a:r>
            <a:endParaRPr lang="en-US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019800" y="2330589"/>
            <a:ext cx="593022" cy="137734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551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into CMS space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68779"/>
            <a:ext cx="9144000" cy="5789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548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VERY forward tracking (CMS study)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19800" y="1268760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Courtesy of S. </a:t>
            </a:r>
            <a:r>
              <a:rPr lang="en-US" sz="1600" dirty="0" err="1" smtClean="0"/>
              <a:t>Mersi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141" y="1167134"/>
            <a:ext cx="579613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Good resolution in Z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  <a:r>
              <a:rPr lang="en-US" dirty="0" err="1" smtClean="0"/>
              <a:t>reco</a:t>
            </a:r>
            <a:r>
              <a:rPr lang="en-US" dirty="0" smtClean="0"/>
              <a:t> down to 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=4 </a:t>
            </a:r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52573"/>
            <a:ext cx="3712296" cy="3644900"/>
          </a:xfrm>
          <a:prstGeom prst="rect">
            <a:avLst/>
          </a:prstGeom>
          <a:noFill/>
          <a:ln>
            <a:noFill/>
          </a:ln>
          <a:effectLst>
            <a:outerShdw blurRad="88900" dist="190500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400646" y="4995118"/>
            <a:ext cx="1263650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9pPr>
          </a:lstStyle>
          <a:p>
            <a:r>
              <a:rPr lang="en-US" sz="1600" dirty="0">
                <a:latin typeface="+mn-lt"/>
              </a:rPr>
              <a:t>Muon </a:t>
            </a:r>
            <a:r>
              <a:rPr lang="en-US" sz="1600" dirty="0" err="1">
                <a:latin typeface="+mn-lt"/>
              </a:rPr>
              <a:t>p</a:t>
            </a:r>
            <a:r>
              <a:rPr lang="en-US" sz="1600" baseline="-25000" dirty="0" err="1">
                <a:latin typeface="+mn-lt"/>
              </a:rPr>
              <a:t>T</a:t>
            </a:r>
            <a:endParaRPr lang="en-US" sz="1600" baseline="-25000" dirty="0">
              <a:latin typeface="+mn-lt"/>
            </a:endParaRPr>
          </a:p>
          <a:p>
            <a:r>
              <a:rPr lang="en-US" sz="1600" b="1" dirty="0">
                <a:solidFill>
                  <a:srgbClr val="FF0000"/>
                </a:solidFill>
                <a:latin typeface="+mn-lt"/>
              </a:rPr>
              <a:t>100 GeV/c</a:t>
            </a:r>
          </a:p>
          <a:p>
            <a:r>
              <a:rPr lang="en-US" sz="1600" b="1" dirty="0">
                <a:solidFill>
                  <a:srgbClr val="0000FF"/>
                </a:solidFill>
                <a:latin typeface="+mn-lt"/>
              </a:rPr>
              <a:t>10 GeV/c</a:t>
            </a:r>
          </a:p>
          <a:p>
            <a:r>
              <a:rPr lang="en-US" sz="1600" b="1" dirty="0">
                <a:latin typeface="+mn-lt"/>
              </a:rPr>
              <a:t>1 GeV/c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12607"/>
            <a:ext cx="6064374" cy="2506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-36512" y="1916832"/>
            <a:ext cx="3528392" cy="93610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lIns="90000" tIns="66168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9pPr>
          </a:lstStyle>
          <a:p>
            <a:pPr>
              <a:buSzPct val="45000"/>
              <a:buFont typeface="Wingdings" charset="0"/>
              <a:buChar char=""/>
            </a:pPr>
            <a:r>
              <a:rPr lang="en-US" sz="2000" dirty="0" smtClean="0">
                <a:latin typeface="+mn-lt"/>
              </a:rPr>
              <a:t>Resolution </a:t>
            </a:r>
            <a:r>
              <a:rPr lang="en-US" sz="2000" dirty="0">
                <a:latin typeface="+mn-lt"/>
              </a:rPr>
              <a:t>&lt; 1mm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for </a:t>
            </a:r>
            <a:r>
              <a:rPr lang="en-US" sz="2000" dirty="0" err="1">
                <a:latin typeface="+mn-lt"/>
              </a:rPr>
              <a:t>p</a:t>
            </a:r>
            <a:r>
              <a:rPr lang="en-US" sz="2000" baseline="-25000" dirty="0" err="1">
                <a:latin typeface="+mn-lt"/>
              </a:rPr>
              <a:t>T</a:t>
            </a:r>
            <a:r>
              <a:rPr lang="en-US" sz="2000" dirty="0">
                <a:latin typeface="+mn-lt"/>
              </a:rPr>
              <a:t>&gt;10 GeV/</a:t>
            </a:r>
            <a:r>
              <a:rPr lang="en-US" sz="2000" dirty="0" smtClean="0">
                <a:latin typeface="+mn-lt"/>
              </a:rPr>
              <a:t>c down to </a:t>
            </a:r>
            <a:r>
              <a:rPr lang="en-US" sz="2000" dirty="0" smtClean="0">
                <a:latin typeface="Symbol" charset="2"/>
                <a:cs typeface="Symbol" charset="2"/>
              </a:rPr>
              <a:t>h</a:t>
            </a:r>
            <a:r>
              <a:rPr lang="en-US" sz="2000" dirty="0" smtClean="0">
                <a:latin typeface="+mn-lt"/>
              </a:rPr>
              <a:t>=4</a:t>
            </a:r>
            <a:endParaRPr lang="en-US" sz="2000" dirty="0">
              <a:latin typeface="+mn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57200" y="3789040"/>
            <a:ext cx="33227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71600" y="3327374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(</a:t>
            </a:r>
            <a:r>
              <a:rPr lang="en-US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sz="1400" dirty="0" smtClean="0">
                <a:solidFill>
                  <a:srgbClr val="FF0000"/>
                </a:solidFill>
              </a:rPr>
              <a:t>Z</a:t>
            </a:r>
            <a:r>
              <a:rPr lang="en-US" sz="1400" baseline="-25000" dirty="0" smtClean="0">
                <a:solidFill>
                  <a:srgbClr val="FF0000"/>
                </a:solidFill>
              </a:rPr>
              <a:t>0</a:t>
            </a:r>
            <a:r>
              <a:rPr lang="en-US" sz="1400" dirty="0" smtClean="0">
                <a:solidFill>
                  <a:srgbClr val="FF0000"/>
                </a:solidFill>
              </a:rPr>
              <a:t>)1 mm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8" name="Right Brace 17"/>
          <p:cNvSpPr/>
          <p:nvPr/>
        </p:nvSpPr>
        <p:spPr>
          <a:xfrm>
            <a:off x="8748464" y="3184215"/>
            <a:ext cx="299750" cy="736467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13" idx="2"/>
          </p:cNvCxnSpPr>
          <p:nvPr/>
        </p:nvCxnSpPr>
        <p:spPr>
          <a:xfrm>
            <a:off x="1727684" y="2852937"/>
            <a:ext cx="1764196" cy="936103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6135" y="4281183"/>
            <a:ext cx="2600770" cy="241629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911157" y="4281183"/>
            <a:ext cx="1906469" cy="17543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Beneficial to VBF tagging as it provides coverage for Barrel/</a:t>
            </a:r>
            <a:r>
              <a:rPr lang="en-US" sz="1800" dirty="0" err="1" smtClean="0"/>
              <a:t>Endcap</a:t>
            </a:r>
            <a:r>
              <a:rPr lang="en-US" sz="1800" dirty="0" smtClean="0"/>
              <a:t> service cracks </a:t>
            </a:r>
            <a:endParaRPr lang="en-US" sz="18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798277" y="4581128"/>
            <a:ext cx="1438019" cy="720080"/>
          </a:xfrm>
          <a:prstGeom prst="straightConnector1">
            <a:avLst/>
          </a:prstGeom>
          <a:ln w="127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798277" y="4581128"/>
            <a:ext cx="2518139" cy="872480"/>
          </a:xfrm>
          <a:prstGeom prst="straightConnector1">
            <a:avLst/>
          </a:prstGeom>
          <a:ln w="127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677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D0 and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resol</a:t>
            </a:r>
            <a:r>
              <a:rPr lang="en-US" dirty="0" smtClean="0"/>
              <a:t> VFPIXEL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943094"/>
            <a:ext cx="4220150" cy="40794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024" y="1930176"/>
            <a:ext cx="4653307" cy="4396886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270344" y="2708920"/>
            <a:ext cx="1263650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WenQuanYi Micro Hei" charset="0"/>
              </a:defRPr>
            </a:lvl9pPr>
          </a:lstStyle>
          <a:p>
            <a:r>
              <a:rPr lang="en-US" sz="1600" dirty="0">
                <a:latin typeface="+mn-lt"/>
              </a:rPr>
              <a:t>Muon </a:t>
            </a:r>
            <a:r>
              <a:rPr lang="en-US" sz="1600" dirty="0" err="1">
                <a:latin typeface="+mn-lt"/>
              </a:rPr>
              <a:t>p</a:t>
            </a:r>
            <a:r>
              <a:rPr lang="en-US" sz="1600" baseline="-25000" dirty="0" err="1">
                <a:latin typeface="+mn-lt"/>
              </a:rPr>
              <a:t>T</a:t>
            </a:r>
            <a:endParaRPr lang="en-US" sz="1600" baseline="-25000" dirty="0">
              <a:latin typeface="+mn-lt"/>
            </a:endParaRPr>
          </a:p>
          <a:p>
            <a:r>
              <a:rPr lang="en-US" sz="1600" b="1" dirty="0">
                <a:solidFill>
                  <a:srgbClr val="FF0000"/>
                </a:solidFill>
                <a:latin typeface="+mn-lt"/>
              </a:rPr>
              <a:t>100 GeV/c</a:t>
            </a:r>
          </a:p>
          <a:p>
            <a:r>
              <a:rPr lang="en-US" sz="1600" b="1" dirty="0">
                <a:solidFill>
                  <a:srgbClr val="0000FF"/>
                </a:solidFill>
                <a:latin typeface="+mn-lt"/>
              </a:rPr>
              <a:t>10 GeV/c</a:t>
            </a:r>
          </a:p>
          <a:p>
            <a:r>
              <a:rPr lang="en-US" sz="1600" b="1" dirty="0">
                <a:latin typeface="+mn-lt"/>
              </a:rPr>
              <a:t>1 GeV/c</a:t>
            </a:r>
          </a:p>
        </p:txBody>
      </p:sp>
    </p:spTree>
    <p:extLst>
      <p:ext uri="{BB962C8B-B14F-4D97-AF65-F5344CB8AC3E}">
        <p14:creationId xmlns:p14="http://schemas.microsoft.com/office/powerpoint/2010/main" val="270793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timing: needs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39173" y="1094104"/>
            <a:ext cx="8247627" cy="526145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 a luminous region distributed over ~ 10cm, collisions will be distributed over ~ 300ps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dirty="0" smtClean="0"/>
              <a:t>The TOF at the Calorimeter at 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>
                <a:cs typeface="Symbol" charset="2"/>
              </a:rPr>
              <a:t> ~ 0 depends on the time of the specific collision</a:t>
            </a:r>
          </a:p>
          <a:p>
            <a:r>
              <a:rPr lang="en-US" dirty="0" smtClean="0">
                <a:cs typeface="Symbol" charset="2"/>
              </a:rPr>
              <a:t>At Larger values of 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>
                <a:cs typeface="Symbol" charset="2"/>
              </a:rPr>
              <a:t> the TOF depends both on the time and position of the specific collision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400" y="2301068"/>
            <a:ext cx="4508500" cy="1866900"/>
          </a:xfrm>
          <a:prstGeom prst="rect">
            <a:avLst/>
          </a:prstGeom>
          <a:effectLst>
            <a:outerShdw blurRad="101600" dist="2540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2541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dream for the moment  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Consider (for example) an EM pre-shower with 10~20ps (</a:t>
            </a:r>
            <a:r>
              <a:rPr lang="en-US" dirty="0" err="1" smtClean="0"/>
              <a:t>i.e</a:t>
            </a:r>
            <a:r>
              <a:rPr lang="en-US" dirty="0" smtClean="0"/>
              <a:t> few mm resolution in Z position) TOF resolution for MIP’s and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</a:p>
          <a:p>
            <a:pPr lvl="1"/>
            <a:r>
              <a:rPr lang="en-US" dirty="0" smtClean="0">
                <a:cs typeface="Symbol" charset="2"/>
              </a:rPr>
              <a:t>Tracking identifies Z location of interesting collision (high </a:t>
            </a:r>
            <a:r>
              <a:rPr lang="en-US" dirty="0" err="1" smtClean="0">
                <a:cs typeface="Symbol" charset="2"/>
              </a:rPr>
              <a:t>Pt</a:t>
            </a:r>
            <a:r>
              <a:rPr lang="en-US" dirty="0" smtClean="0">
                <a:cs typeface="Symbol" charset="2"/>
              </a:rPr>
              <a:t>)</a:t>
            </a:r>
          </a:p>
          <a:p>
            <a:pPr lvl="1"/>
            <a:r>
              <a:rPr lang="en-US" dirty="0" err="1" smtClean="0">
                <a:cs typeface="Symbol" charset="2"/>
              </a:rPr>
              <a:t>Preshower</a:t>
            </a:r>
            <a:r>
              <a:rPr lang="en-US" dirty="0" smtClean="0">
                <a:cs typeface="Symbol" charset="2"/>
              </a:rPr>
              <a:t> could deliver (TOF, 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>
                <a:cs typeface="Symbol" charset="2"/>
              </a:rPr>
              <a:t>, </a:t>
            </a:r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dirty="0" smtClean="0">
                <a:cs typeface="Symbol" charset="2"/>
              </a:rPr>
              <a:t>) of cluster (can be a EM shower or cluster of jet particles) from that collision </a:t>
            </a:r>
          </a:p>
          <a:p>
            <a:pPr lvl="1"/>
            <a:r>
              <a:rPr lang="en-US" dirty="0" smtClean="0">
                <a:cs typeface="Symbol" charset="2"/>
              </a:rPr>
              <a:t>Could imagine to correlate at trigger level </a:t>
            </a:r>
            <a:r>
              <a:rPr lang="en-US" dirty="0" err="1" smtClean="0">
                <a:cs typeface="Symbol" charset="2"/>
              </a:rPr>
              <a:t>Preshower</a:t>
            </a:r>
            <a:r>
              <a:rPr lang="en-US" dirty="0" smtClean="0">
                <a:cs typeface="Symbol" charset="2"/>
              </a:rPr>
              <a:t>(TOF</a:t>
            </a:r>
            <a:r>
              <a:rPr lang="en-US" dirty="0">
                <a:cs typeface="Symbol" charset="2"/>
              </a:rPr>
              <a:t>, </a:t>
            </a:r>
            <a:r>
              <a:rPr lang="en-US" dirty="0">
                <a:latin typeface="Symbol" charset="2"/>
                <a:cs typeface="Symbol" charset="2"/>
              </a:rPr>
              <a:t>h</a:t>
            </a:r>
            <a:r>
              <a:rPr lang="en-US" dirty="0">
                <a:cs typeface="Symbol" charset="2"/>
              </a:rPr>
              <a:t>, </a:t>
            </a:r>
            <a:r>
              <a:rPr lang="en-US" dirty="0" smtClean="0">
                <a:latin typeface="Symbol" charset="2"/>
                <a:cs typeface="Symbol" charset="2"/>
              </a:rPr>
              <a:t>f)</a:t>
            </a:r>
            <a:r>
              <a:rPr lang="en-US" dirty="0" smtClean="0">
                <a:cs typeface="Symbol" charset="2"/>
              </a:rPr>
              <a:t>, Calorimeter(</a:t>
            </a:r>
            <a:r>
              <a:rPr lang="en-US" dirty="0" err="1" smtClean="0">
                <a:cs typeface="Symbol" charset="2"/>
              </a:rPr>
              <a:t>E,</a:t>
            </a: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>
                <a:cs typeface="Symbol" charset="2"/>
              </a:rPr>
              <a:t>, </a:t>
            </a:r>
            <a:r>
              <a:rPr lang="en-US" dirty="0" smtClean="0">
                <a:latin typeface="Symbol" charset="2"/>
                <a:cs typeface="Symbol" charset="2"/>
              </a:rPr>
              <a:t>f)</a:t>
            </a:r>
            <a:r>
              <a:rPr lang="en-US" dirty="0" smtClean="0">
                <a:cs typeface="Symbol" charset="2"/>
              </a:rPr>
              <a:t> and Tracking (</a:t>
            </a:r>
            <a:r>
              <a:rPr lang="en-US" dirty="0" err="1" smtClean="0">
                <a:cs typeface="Symbol" charset="2"/>
              </a:rPr>
              <a:t>P</a:t>
            </a:r>
            <a:r>
              <a:rPr lang="en-US" baseline="-25000" dirty="0" err="1" smtClean="0">
                <a:cs typeface="Symbol" charset="2"/>
              </a:rPr>
              <a:t>t</a:t>
            </a:r>
            <a:r>
              <a:rPr lang="en-US" dirty="0" smtClean="0">
                <a:cs typeface="Symbol" charset="2"/>
              </a:rPr>
              <a:t>, Z </a:t>
            </a:r>
            <a:r>
              <a:rPr lang="en-US" dirty="0" err="1" smtClean="0">
                <a:cs typeface="Symbol" charset="2"/>
              </a:rPr>
              <a:t>vtx</a:t>
            </a:r>
            <a:r>
              <a:rPr lang="en-US" dirty="0" smtClean="0">
                <a:cs typeface="Symbol" charset="2"/>
              </a:rPr>
              <a:t>) info</a:t>
            </a:r>
          </a:p>
          <a:p>
            <a:pPr lvl="1"/>
            <a:endParaRPr lang="en-US" sz="900" dirty="0">
              <a:cs typeface="Symbol" charset="2"/>
            </a:endParaRPr>
          </a:p>
          <a:p>
            <a:pPr lvl="1"/>
            <a:r>
              <a:rPr lang="en-US" dirty="0" smtClean="0">
                <a:cs typeface="Symbol" charset="2"/>
              </a:rPr>
              <a:t>At analysis level use Z location and time to select calorimeter clusters associated to interesting collision</a:t>
            </a:r>
          </a:p>
          <a:p>
            <a:pPr lvl="1"/>
            <a:endParaRPr lang="en-US" sz="900" dirty="0" smtClean="0">
              <a:cs typeface="Symbol" charset="2"/>
            </a:endParaRPr>
          </a:p>
          <a:p>
            <a:r>
              <a:rPr lang="en-US" dirty="0">
                <a:solidFill>
                  <a:srgbClr val="FF0000"/>
                </a:solidFill>
                <a:cs typeface="Symbol" charset="2"/>
              </a:rPr>
              <a:t>C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ould result in similar effective pile-up conditions comparable to what we are handling today</a:t>
            </a:r>
          </a:p>
          <a:p>
            <a:pPr lvl="1"/>
            <a:r>
              <a:rPr lang="en-US" dirty="0" smtClean="0">
                <a:cs typeface="Symbol" charset="2"/>
              </a:rPr>
              <a:t>! ! Neutral hadrons will need special attention ! !</a:t>
            </a:r>
          </a:p>
        </p:txBody>
      </p:sp>
    </p:spTree>
    <p:extLst>
      <p:ext uri="{BB962C8B-B14F-4D97-AF65-F5344CB8AC3E}">
        <p14:creationId xmlns:p14="http://schemas.microsoft.com/office/powerpoint/2010/main" val="149207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At the time of LS2 the detector will have components ( e.g. forward calorimeters) whose manipulation might be rendered very difficult by the radiation problems.</a:t>
            </a:r>
          </a:p>
          <a:p>
            <a:r>
              <a:rPr lang="en-US" dirty="0" smtClean="0"/>
              <a:t>This and the space constraints in the experimental hall can become a significant constraint of what can be done…and extensive study need to be done and possibly non trivial tooling developed.</a:t>
            </a:r>
            <a:br>
              <a:rPr lang="en-US" dirty="0" smtClean="0"/>
            </a:br>
            <a:r>
              <a:rPr lang="en-US" dirty="0" smtClean="0"/>
              <a:t>E.g. HF calorimeter (300 tons object) on the + side of the experiment cannot be moved as a single piece ( crane can handle 80 tons at most) … and its wedges will be radioactive to a level that dismantling into manageable units might be a real challenge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65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CMS has been successful in exploiting the first LHC run and has a clear plan to maintain its excellent performance after LS1</a:t>
            </a:r>
          </a:p>
          <a:p>
            <a:r>
              <a:rPr lang="en-US" sz="2400" dirty="0" smtClean="0"/>
              <a:t>A new era where commissioning of new components will happen in parallel to LHC operation will start after LS1</a:t>
            </a:r>
          </a:p>
          <a:p>
            <a:r>
              <a:rPr lang="en-US" sz="2400" dirty="0" smtClean="0"/>
              <a:t>The experience from the past shows that we must have a clear idea of the CMS phase 2 detector within 2014, if we want to have it ready by LS3</a:t>
            </a:r>
          </a:p>
          <a:p>
            <a:r>
              <a:rPr lang="en-US" sz="2400" dirty="0" smtClean="0"/>
              <a:t>In some areas ( e.g. calorimeters able to withstand a factor 10 of radiation compared to the first LHC phase, tracker/triggering, Very forward tracking…) vigorous R&amp;D is necessary </a:t>
            </a:r>
          </a:p>
          <a:p>
            <a:r>
              <a:rPr lang="en-US" sz="2400" dirty="0" smtClean="0"/>
              <a:t>The potential of High Luminosity LHC will be exploited only if we start preparing for it NOW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669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95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timing: state of the art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9173" y="1094104"/>
            <a:ext cx="8247627" cy="526145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Current state of the art for large scale systems is ~75ps: ALICE </a:t>
            </a:r>
            <a:r>
              <a:rPr lang="en-US" dirty="0" smtClean="0"/>
              <a:t>TOF</a:t>
            </a:r>
          </a:p>
          <a:p>
            <a:r>
              <a:rPr lang="en-US" dirty="0" smtClean="0"/>
              <a:t>Fast RPCs (small prototypes) : 60 </a:t>
            </a:r>
            <a:r>
              <a:rPr lang="en-US" dirty="0" err="1" smtClean="0"/>
              <a:t>ps</a:t>
            </a:r>
            <a:endParaRPr lang="en-US" dirty="0" smtClean="0"/>
          </a:p>
          <a:p>
            <a:endParaRPr lang="en-US" sz="1600" dirty="0"/>
          </a:p>
          <a:p>
            <a:r>
              <a:rPr lang="en-US" dirty="0"/>
              <a:t>Current State of the Art is 100~120ps for demonstrator TOF PET </a:t>
            </a:r>
            <a:r>
              <a:rPr lang="en-US" dirty="0" smtClean="0"/>
              <a:t>Calorimeter detectors</a:t>
            </a:r>
          </a:p>
          <a:p>
            <a:endParaRPr lang="en-US" sz="1600" dirty="0"/>
          </a:p>
          <a:p>
            <a:r>
              <a:rPr lang="en-US" dirty="0" smtClean="0">
                <a:solidFill>
                  <a:srgbClr val="FF0000"/>
                </a:solidFill>
              </a:rPr>
              <a:t>The goal of 10~20ps Calorimeter TOF resolution is beyond the current state of the art, and clearly ambitious</a:t>
            </a:r>
          </a:p>
          <a:p>
            <a:endParaRPr lang="en-US" sz="1600" dirty="0"/>
          </a:p>
          <a:p>
            <a:r>
              <a:rPr lang="en-US" dirty="0"/>
              <a:t>B</a:t>
            </a:r>
            <a:r>
              <a:rPr lang="en-US" dirty="0" smtClean="0"/>
              <a:t>ut so were many of today’s features of LHC detectors 10 years before beams….</a:t>
            </a:r>
          </a:p>
          <a:p>
            <a:r>
              <a:rPr lang="en-US" dirty="0" smtClean="0"/>
              <a:t>Need to engage stakeholders : CERN, HEP laboratories, Universities into a focused R&amp;D effort… and practical re-use of technology immediately obvious: PET scan.</a:t>
            </a:r>
          </a:p>
        </p:txBody>
      </p:sp>
    </p:spTree>
    <p:extLst>
      <p:ext uri="{BB962C8B-B14F-4D97-AF65-F5344CB8AC3E}">
        <p14:creationId xmlns:p14="http://schemas.microsoft.com/office/powerpoint/2010/main" val="2171795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Muon hit rates – simulated, </a:t>
            </a:r>
            <a:r>
              <a:rPr lang="en-US" sz="3600" dirty="0" err="1" smtClean="0"/>
              <a:t>endcap</a:t>
            </a:r>
            <a:endParaRPr lang="en-US" sz="3600" dirty="0"/>
          </a:p>
        </p:txBody>
      </p:sp>
      <p:pic>
        <p:nvPicPr>
          <p:cNvPr id="4" name="Content Placeholder 3" descr="note2002_007_fig7_simhits_rates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13873" y="980728"/>
            <a:ext cx="5378771" cy="5544616"/>
          </a:xfrm>
        </p:spPr>
      </p:pic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35496" y="1059904"/>
            <a:ext cx="4032448" cy="4601344"/>
          </a:xfrm>
        </p:spPr>
        <p:txBody>
          <a:bodyPr/>
          <a:lstStyle/>
          <a:p>
            <a:r>
              <a:rPr lang="en-US" sz="2000" dirty="0" smtClean="0"/>
              <a:t>Curves w/</a:t>
            </a:r>
            <a:r>
              <a:rPr lang="en-US" sz="2000" dirty="0" err="1" smtClean="0"/>
              <a:t>wo</a:t>
            </a:r>
            <a:r>
              <a:rPr lang="en-US" sz="2000" dirty="0" smtClean="0"/>
              <a:t> neutron hits</a:t>
            </a:r>
          </a:p>
          <a:p>
            <a:pPr lvl="1"/>
            <a:r>
              <a:rPr lang="en-US" sz="1600" dirty="0" smtClean="0">
                <a:sym typeface="Wingdings" pitchFamily="2" charset="2"/>
              </a:rPr>
              <a:t>Slow n capture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   N* 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      de-excitation </a:t>
            </a:r>
            <a:r>
              <a:rPr lang="en-US" sz="1600" dirty="0" smtClean="0">
                <a:latin typeface="Symbol" pitchFamily="18" charset="2"/>
                <a:sym typeface="Wingdings" pitchFamily="2" charset="2"/>
              </a:rPr>
              <a:t>g</a:t>
            </a:r>
            <a:r>
              <a:rPr lang="en-US" sz="1600" dirty="0" smtClean="0">
                <a:sym typeface="Wingdings" pitchFamily="2" charset="2"/>
              </a:rPr>
              <a:t> 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          electrons</a:t>
            </a:r>
            <a:endParaRPr lang="en-US" sz="16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Highest rate/area in ME1/1</a:t>
            </a:r>
          </a:p>
          <a:p>
            <a:pPr lvl="1"/>
            <a:r>
              <a:rPr lang="en-US" sz="1600" dirty="0" smtClean="0"/>
              <a:t>Up to 10 kHz/cm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at 1E35</a:t>
            </a:r>
          </a:p>
          <a:p>
            <a:endParaRPr lang="en-US" sz="2000" dirty="0" smtClean="0"/>
          </a:p>
          <a:p>
            <a:r>
              <a:rPr lang="en-US" sz="2000" dirty="0" smtClean="0"/>
              <a:t>High total rates in ME4/2</a:t>
            </a:r>
          </a:p>
          <a:p>
            <a:pPr lvl="1"/>
            <a:r>
              <a:rPr lang="en-US" sz="1600" dirty="0" smtClean="0"/>
              <a:t>Large area</a:t>
            </a:r>
            <a:endParaRPr lang="en-US" sz="16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4427984" y="980728"/>
            <a:ext cx="4032448" cy="3456384"/>
            <a:chOff x="4427984" y="980728"/>
            <a:chExt cx="4032448" cy="3456384"/>
          </a:xfrm>
        </p:grpSpPr>
        <p:sp>
          <p:nvSpPr>
            <p:cNvPr id="8" name="TextBox 7"/>
            <p:cNvSpPr txBox="1"/>
            <p:nvPr/>
          </p:nvSpPr>
          <p:spPr>
            <a:xfrm>
              <a:off x="4427984" y="980728"/>
              <a:ext cx="7873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9900"/>
                  </a:solidFill>
                </a:rPr>
                <a:t>ME1/1</a:t>
              </a:r>
              <a:endParaRPr lang="en-US" sz="1400" dirty="0">
                <a:solidFill>
                  <a:srgbClr val="0099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16016" y="1506270"/>
              <a:ext cx="7873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9900"/>
                  </a:solidFill>
                </a:rPr>
                <a:t>ME1/2</a:t>
              </a:r>
              <a:endParaRPr lang="en-US" sz="1400" dirty="0">
                <a:solidFill>
                  <a:srgbClr val="0099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52623" y="1794302"/>
              <a:ext cx="7873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9900"/>
                  </a:solidFill>
                </a:rPr>
                <a:t>ME1/3</a:t>
              </a:r>
              <a:endParaRPr lang="en-US" sz="1400" dirty="0">
                <a:solidFill>
                  <a:srgbClr val="0099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73037" y="1753071"/>
              <a:ext cx="7873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9900"/>
                  </a:solidFill>
                </a:rPr>
                <a:t>ME2/2</a:t>
              </a:r>
              <a:endParaRPr lang="en-US" sz="1400" dirty="0">
                <a:solidFill>
                  <a:srgbClr val="0099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04248" y="1340768"/>
              <a:ext cx="7873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9900"/>
                  </a:solidFill>
                </a:rPr>
                <a:t>ME2/1</a:t>
              </a:r>
              <a:endParaRPr lang="en-US" sz="1400" dirty="0">
                <a:solidFill>
                  <a:srgbClr val="0099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96773" y="4129335"/>
              <a:ext cx="7873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9900"/>
                  </a:solidFill>
                </a:rPr>
                <a:t>ME3/2</a:t>
              </a:r>
              <a:endParaRPr lang="en-US" sz="1400" dirty="0">
                <a:solidFill>
                  <a:srgbClr val="0099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27984" y="3717032"/>
              <a:ext cx="7873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9900"/>
                  </a:solidFill>
                </a:rPr>
                <a:t>ME3/1</a:t>
              </a:r>
              <a:endParaRPr lang="en-US" sz="1400" dirty="0">
                <a:solidFill>
                  <a:srgbClr val="0099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73037" y="3717032"/>
              <a:ext cx="7873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9900"/>
                  </a:solidFill>
                </a:rPr>
                <a:t>ME4/2</a:t>
              </a:r>
              <a:endParaRPr lang="en-US" sz="1400" dirty="0">
                <a:solidFill>
                  <a:srgbClr val="0099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04248" y="3573016"/>
              <a:ext cx="7873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9900"/>
                  </a:solidFill>
                </a:rPr>
                <a:t>ME4/1</a:t>
              </a:r>
              <a:endParaRPr lang="en-US" sz="14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00355" y="980728"/>
            <a:ext cx="2052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CMS IN 2002/007</a:t>
            </a:r>
            <a:endParaRPr lang="en-US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29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HPD gain drifts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8" y="1340768"/>
            <a:ext cx="9144000" cy="513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163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comment about statistics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0000"/>
          <a:stretch/>
        </p:blipFill>
        <p:spPr>
          <a:xfrm>
            <a:off x="2214562" y="1927941"/>
            <a:ext cx="4572001" cy="3445275"/>
          </a:xfrm>
          <a:prstGeom prst="rect">
            <a:avLst/>
          </a:prstGeom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843808" y="1124744"/>
            <a:ext cx="3816424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Stat. halving time Assuming flat </a:t>
            </a:r>
            <a:r>
              <a:rPr lang="en-US" sz="2000" dirty="0" err="1" smtClean="0"/>
              <a:t>lumi</a:t>
            </a:r>
            <a:r>
              <a:rPr lang="en-US" sz="2000" dirty="0" smtClean="0"/>
              <a:t> accumulation</a:t>
            </a:r>
            <a:endParaRPr lang="en-US" sz="2000" dirty="0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>
            <a:off x="4752020" y="1832630"/>
            <a:ext cx="684076" cy="9482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59632" y="5662989"/>
            <a:ext cx="7645052" cy="646331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Flat </a:t>
            </a:r>
            <a:r>
              <a:rPr lang="en-US" sz="1800" dirty="0" err="1" smtClean="0"/>
              <a:t>lumi</a:t>
            </a:r>
            <a:r>
              <a:rPr lang="en-US" sz="1800" dirty="0" smtClean="0"/>
              <a:t> accumulation is probably not the right assumption: trigger selection can influence stats for specific searches/measurements</a:t>
            </a:r>
            <a:endParaRPr lang="en-US" sz="18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553200" y="3717032"/>
            <a:ext cx="431068" cy="194595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372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doses after 500 fb-1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6752"/>
            <a:ext cx="9144000" cy="543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74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Depth segmentation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58293"/>
            <a:ext cx="7740352" cy="554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136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 flow with </a:t>
            </a:r>
            <a:r>
              <a:rPr lang="en-US" dirty="0" err="1" smtClean="0"/>
              <a:t>HCAl</a:t>
            </a:r>
            <a:r>
              <a:rPr lang="en-US" dirty="0" smtClean="0"/>
              <a:t> upgrade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908861"/>
            <a:ext cx="9144000" cy="37865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177281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Barrel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1772816"/>
            <a:ext cx="1360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Endcap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07704" y="2601084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Std</a:t>
            </a:r>
            <a:r>
              <a:rPr lang="en-US" sz="1400" dirty="0" smtClean="0"/>
              <a:t> </a:t>
            </a:r>
            <a:r>
              <a:rPr lang="en-US" sz="1400" dirty="0" err="1" smtClean="0"/>
              <a:t>pFlow</a:t>
            </a:r>
            <a:r>
              <a:rPr lang="en-US" sz="1400" dirty="0" smtClean="0"/>
              <a:t> @50 ns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491880" y="3356992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Std</a:t>
            </a:r>
            <a:r>
              <a:rPr lang="en-US" sz="1400" dirty="0" smtClean="0"/>
              <a:t> </a:t>
            </a:r>
            <a:r>
              <a:rPr lang="en-US" sz="1400" dirty="0" err="1" smtClean="0"/>
              <a:t>pFlow</a:t>
            </a:r>
            <a:r>
              <a:rPr lang="en-US" sz="1400" dirty="0" smtClean="0"/>
              <a:t> @25 ns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7864" y="450912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pFlow</a:t>
            </a:r>
            <a:r>
              <a:rPr lang="en-US" sz="1400" dirty="0" smtClean="0"/>
              <a:t>(HCAL </a:t>
            </a:r>
            <a:r>
              <a:rPr lang="en-US" sz="1400" dirty="0" err="1" smtClean="0"/>
              <a:t>upgade</a:t>
            </a:r>
            <a:r>
              <a:rPr lang="en-US" sz="1400" dirty="0" smtClean="0"/>
              <a:t>) @25 ns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1412776"/>
            <a:ext cx="2671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&lt;Pileup&gt;= 50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602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0"/>
          <p:cNvSpPr txBox="1">
            <a:spLocks noChangeArrowheads="1"/>
          </p:cNvSpPr>
          <p:nvPr/>
        </p:nvSpPr>
        <p:spPr bwMode="auto">
          <a:xfrm>
            <a:off x="8752320" y="6532526"/>
            <a:ext cx="285155" cy="2530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sz="1100" b="1"/>
              <a:t> 4</a:t>
            </a:r>
            <a:endParaRPr lang="de-CH" sz="1100" b="1"/>
          </a:p>
        </p:txBody>
      </p:sp>
      <p:sp>
        <p:nvSpPr>
          <p:cNvPr id="24581" name="TextBox 8"/>
          <p:cNvSpPr txBox="1">
            <a:spLocks noChangeArrowheads="1"/>
          </p:cNvSpPr>
          <p:nvPr/>
        </p:nvSpPr>
        <p:spPr bwMode="auto">
          <a:xfrm>
            <a:off x="493920" y="1009546"/>
            <a:ext cx="3179520" cy="5732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spcAft>
                <a:spcPts val="1089"/>
              </a:spcAft>
            </a:pPr>
            <a:r>
              <a:rPr lang="en-US" sz="1600" b="1" i="1" u="sng"/>
              <a:t>Parameter of Pixel System</a:t>
            </a:r>
            <a:endParaRPr lang="en-US" sz="1600"/>
          </a:p>
          <a:p>
            <a:pPr eaLnBrk="1">
              <a:spcAft>
                <a:spcPts val="1089"/>
              </a:spcAft>
            </a:pPr>
            <a:r>
              <a:rPr lang="en-US" sz="1600"/>
              <a:t># layers  (tracking points)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beam pipe radius (outer)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innermost layer radius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outermost layer radius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pixel size   (r-phi </a:t>
            </a:r>
            <a:r>
              <a:rPr lang="en-US" sz="1500"/>
              <a:t>x</a:t>
            </a:r>
            <a:r>
              <a:rPr lang="en-US" sz="1600"/>
              <a:t> z)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In-time pixel threshold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pixel resolution (r-phi </a:t>
            </a:r>
            <a:r>
              <a:rPr lang="en-US" sz="1500"/>
              <a:t>x</a:t>
            </a:r>
            <a:r>
              <a:rPr lang="en-US" sz="1600"/>
              <a:t> z)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cooling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material budget X/X</a:t>
            </a:r>
            <a:r>
              <a:rPr lang="en-US" sz="1600" baseline="-25000"/>
              <a:t>0</a:t>
            </a:r>
            <a:r>
              <a:rPr lang="en-US" sz="1600"/>
              <a:t> (</a:t>
            </a:r>
            <a:r>
              <a:rPr lang="en-US" sz="1600">
                <a:latin typeface="Symbol" charset="0"/>
                <a:cs typeface="Symbol" charset="0"/>
              </a:rPr>
              <a:t>h</a:t>
            </a:r>
            <a:r>
              <a:rPr lang="en-US" sz="1600"/>
              <a:t>=0)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material budget X/X</a:t>
            </a:r>
            <a:r>
              <a:rPr lang="en-US" sz="1600" baseline="-25000"/>
              <a:t>0</a:t>
            </a:r>
            <a:r>
              <a:rPr lang="en-US" sz="1600"/>
              <a:t> (</a:t>
            </a:r>
            <a:r>
              <a:rPr lang="en-US" sz="1600">
                <a:latin typeface="Symbol" charset="0"/>
                <a:cs typeface="Symbol" charset="0"/>
              </a:rPr>
              <a:t>h</a:t>
            </a:r>
            <a:r>
              <a:rPr lang="en-US" sz="1600"/>
              <a:t>=1.6)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pixel data readout speed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1</a:t>
            </a:r>
            <a:r>
              <a:rPr lang="en-US" sz="1600" baseline="30000"/>
              <a:t>st</a:t>
            </a:r>
            <a:r>
              <a:rPr lang="en-US" sz="1600"/>
              <a:t> layer module link rate (100%)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ROC pixel rate cabability</a:t>
            </a:r>
          </a:p>
          <a:p>
            <a:pPr eaLnBrk="1">
              <a:spcAft>
                <a:spcPts val="1089"/>
              </a:spcAft>
            </a:pPr>
            <a:r>
              <a:rPr lang="en-US" sz="1600"/>
              <a:t>control &amp; ROC programming 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3742560" y="1009546"/>
            <a:ext cx="2350080" cy="5732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spcAft>
                <a:spcPts val="1089"/>
              </a:spcAft>
            </a:pPr>
            <a:r>
              <a:rPr lang="en-US" sz="1600" b="1" i="1" u="sng"/>
              <a:t>Present</a:t>
            </a:r>
            <a:endParaRPr lang="en-US" sz="1600"/>
          </a:p>
          <a:p>
            <a:pPr algn="ctr" eaLnBrk="1">
              <a:spcAft>
                <a:spcPts val="1089"/>
              </a:spcAft>
            </a:pPr>
            <a:r>
              <a:rPr lang="en-US" sz="1600"/>
              <a:t>3</a:t>
            </a:r>
          </a:p>
          <a:p>
            <a:pPr algn="ctr" eaLnBrk="1">
              <a:spcAft>
                <a:spcPts val="1089"/>
              </a:spcAft>
            </a:pPr>
            <a:r>
              <a:rPr lang="en-US" sz="1600"/>
              <a:t>29.8 mm  </a:t>
            </a:r>
          </a:p>
          <a:p>
            <a:pPr algn="ctr" eaLnBrk="1">
              <a:spcAft>
                <a:spcPts val="1089"/>
              </a:spcAft>
            </a:pPr>
            <a:r>
              <a:rPr lang="en-US" sz="1600"/>
              <a:t>44 mm</a:t>
            </a:r>
          </a:p>
          <a:p>
            <a:pPr algn="ctr" eaLnBrk="1">
              <a:spcAft>
                <a:spcPts val="1089"/>
              </a:spcAft>
            </a:pPr>
            <a:r>
              <a:rPr lang="en-US" sz="1600"/>
              <a:t>102 mm</a:t>
            </a:r>
          </a:p>
          <a:p>
            <a:pPr algn="ctr" eaLnBrk="1">
              <a:spcAft>
                <a:spcPts val="1089"/>
              </a:spcAft>
            </a:pPr>
            <a:r>
              <a:rPr lang="en-US" sz="1600"/>
              <a:t>100</a:t>
            </a:r>
            <a:r>
              <a:rPr lang="en-US" sz="1600">
                <a:latin typeface="Symbol" charset="0"/>
                <a:cs typeface="Symbol" charset="0"/>
              </a:rPr>
              <a:t>m</a:t>
            </a:r>
            <a:r>
              <a:rPr lang="en-US" sz="1600"/>
              <a:t>  </a:t>
            </a:r>
            <a:r>
              <a:rPr lang="en-US" sz="1500"/>
              <a:t>x</a:t>
            </a:r>
            <a:r>
              <a:rPr lang="en-US" sz="1600"/>
              <a:t> 150</a:t>
            </a:r>
            <a:r>
              <a:rPr lang="en-US" sz="1600">
                <a:latin typeface="Symbol" charset="0"/>
                <a:cs typeface="Symbol" charset="0"/>
              </a:rPr>
              <a:t>m</a:t>
            </a:r>
          </a:p>
          <a:p>
            <a:pPr algn="ctr" eaLnBrk="1">
              <a:spcAft>
                <a:spcPts val="1089"/>
              </a:spcAft>
            </a:pPr>
            <a:r>
              <a:rPr lang="en-US" sz="1600"/>
              <a:t>3400 e</a:t>
            </a:r>
          </a:p>
          <a:p>
            <a:pPr algn="ctr" eaLnBrk="1">
              <a:spcAft>
                <a:spcPts val="1089"/>
              </a:spcAft>
            </a:pPr>
            <a:r>
              <a:rPr lang="en-US" sz="1600"/>
              <a:t>13</a:t>
            </a:r>
            <a:r>
              <a:rPr lang="en-US" sz="1600">
                <a:latin typeface="Symbol" charset="0"/>
                <a:cs typeface="Symbol" charset="0"/>
              </a:rPr>
              <a:t>m</a:t>
            </a:r>
            <a:r>
              <a:rPr lang="en-US" sz="1600"/>
              <a:t> </a:t>
            </a:r>
            <a:r>
              <a:rPr lang="en-US" sz="1500"/>
              <a:t>x</a:t>
            </a:r>
            <a:r>
              <a:rPr lang="en-US" sz="1600"/>
              <a:t> 25</a:t>
            </a:r>
            <a:r>
              <a:rPr lang="en-US" sz="1600">
                <a:latin typeface="Symbol" charset="0"/>
                <a:cs typeface="Symbol" charset="0"/>
              </a:rPr>
              <a:t>m</a:t>
            </a:r>
          </a:p>
          <a:p>
            <a:pPr algn="ctr" eaLnBrk="1">
              <a:spcAft>
                <a:spcPts val="1089"/>
              </a:spcAft>
            </a:pPr>
            <a:r>
              <a:rPr lang="en-US" sz="1600"/>
              <a:t>C</a:t>
            </a:r>
            <a:r>
              <a:rPr lang="en-US" sz="1600" baseline="-25000"/>
              <a:t>6</a:t>
            </a:r>
            <a:r>
              <a:rPr lang="en-US" sz="1600"/>
              <a:t>F</a:t>
            </a:r>
            <a:r>
              <a:rPr lang="en-US" sz="1600" baseline="-25000"/>
              <a:t>14</a:t>
            </a:r>
            <a:r>
              <a:rPr lang="en-US" sz="1600"/>
              <a:t> </a:t>
            </a:r>
            <a:r>
              <a:rPr lang="en-US" sz="1500"/>
              <a:t>(monophase)</a:t>
            </a:r>
            <a:endParaRPr lang="en-US" sz="1600"/>
          </a:p>
          <a:p>
            <a:pPr algn="ctr" eaLnBrk="1">
              <a:spcAft>
                <a:spcPts val="1089"/>
              </a:spcAft>
            </a:pPr>
            <a:r>
              <a:rPr lang="en-US" sz="1600"/>
              <a:t>6%</a:t>
            </a:r>
          </a:p>
          <a:p>
            <a:pPr algn="ctr" eaLnBrk="1">
              <a:spcAft>
                <a:spcPts val="1089"/>
              </a:spcAft>
            </a:pPr>
            <a:r>
              <a:rPr lang="en-US" sz="1600"/>
              <a:t>40%</a:t>
            </a:r>
          </a:p>
          <a:p>
            <a:pPr algn="ctr" eaLnBrk="1">
              <a:spcAft>
                <a:spcPts val="1089"/>
              </a:spcAft>
            </a:pPr>
            <a:r>
              <a:rPr lang="en-US" sz="1600"/>
              <a:t>40MHz</a:t>
            </a:r>
            <a:r>
              <a:rPr lang="en-US" sz="1500"/>
              <a:t> (analog coded)</a:t>
            </a:r>
          </a:p>
          <a:p>
            <a:pPr algn="ctr" eaLnBrk="1">
              <a:spcAft>
                <a:spcPts val="1089"/>
              </a:spcAft>
            </a:pPr>
            <a:r>
              <a:rPr lang="en-US" sz="1600"/>
              <a:t>13 M pixel/sec </a:t>
            </a:r>
          </a:p>
          <a:p>
            <a:pPr algn="ctr" eaLnBrk="1">
              <a:spcAft>
                <a:spcPts val="1089"/>
              </a:spcAft>
            </a:pPr>
            <a:r>
              <a:rPr lang="en-US" sz="1600"/>
              <a:t>~120 MHz/cm</a:t>
            </a:r>
            <a:r>
              <a:rPr lang="en-US" sz="1600" baseline="30000"/>
              <a:t>2</a:t>
            </a:r>
            <a:endParaRPr lang="en-US" sz="1600"/>
          </a:p>
          <a:p>
            <a:pPr algn="ctr" eaLnBrk="1">
              <a:spcAft>
                <a:spcPts val="1089"/>
              </a:spcAft>
            </a:pPr>
            <a:r>
              <a:rPr lang="en-US" sz="1600"/>
              <a:t>TTC &amp; 40MHz I</a:t>
            </a:r>
            <a:r>
              <a:rPr lang="en-US" sz="1600" baseline="30000"/>
              <a:t>2</a:t>
            </a:r>
            <a:r>
              <a:rPr lang="en-US" sz="1600"/>
              <a:t>C</a:t>
            </a:r>
          </a:p>
        </p:txBody>
      </p:sp>
      <p:sp>
        <p:nvSpPr>
          <p:cNvPr id="24583" name="TextBox 10"/>
          <p:cNvSpPr txBox="1">
            <a:spLocks noChangeArrowheads="1"/>
          </p:cNvSpPr>
          <p:nvPr/>
        </p:nvSpPr>
        <p:spPr bwMode="auto">
          <a:xfrm>
            <a:off x="6092640" y="1009546"/>
            <a:ext cx="2833920" cy="5732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spcAft>
                <a:spcPts val="1089"/>
              </a:spcAft>
            </a:pPr>
            <a:r>
              <a:rPr lang="en-US" sz="1600" b="1" i="1" u="sng">
                <a:solidFill>
                  <a:srgbClr val="CC0000"/>
                </a:solidFill>
              </a:rPr>
              <a:t>Upgrade</a:t>
            </a:r>
            <a:endParaRPr lang="en-US" sz="1600">
              <a:solidFill>
                <a:srgbClr val="CC0000"/>
              </a:solidFill>
            </a:endParaRPr>
          </a:p>
          <a:p>
            <a:pPr algn="ctr" eaLnBrk="1">
              <a:spcAft>
                <a:spcPts val="1089"/>
              </a:spcAft>
            </a:pPr>
            <a:r>
              <a:rPr lang="en-US" sz="1600" b="1">
                <a:solidFill>
                  <a:srgbClr val="CC0000"/>
                </a:solidFill>
              </a:rPr>
              <a:t>4</a:t>
            </a: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        22.5 mm  </a:t>
            </a:r>
            <a:r>
              <a:rPr lang="en-US" sz="1500">
                <a:solidFill>
                  <a:srgbClr val="CC0000"/>
                </a:solidFill>
              </a:rPr>
              <a:t>(LS1)</a:t>
            </a: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29.5 mm</a:t>
            </a: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160 mm</a:t>
            </a: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000000"/>
                </a:solidFill>
              </a:rPr>
              <a:t>100</a:t>
            </a:r>
            <a:r>
              <a:rPr lang="en-US" sz="1600">
                <a:solidFill>
                  <a:srgbClr val="000000"/>
                </a:solidFill>
                <a:latin typeface="Symbol" charset="0"/>
                <a:cs typeface="Symbol" charset="0"/>
              </a:rPr>
              <a:t>m</a:t>
            </a:r>
            <a:r>
              <a:rPr lang="en-US" sz="1600">
                <a:solidFill>
                  <a:srgbClr val="000000"/>
                </a:solidFill>
              </a:rPr>
              <a:t>  </a:t>
            </a:r>
            <a:r>
              <a:rPr lang="en-US" sz="1500">
                <a:solidFill>
                  <a:srgbClr val="000000"/>
                </a:solidFill>
              </a:rPr>
              <a:t>x</a:t>
            </a:r>
            <a:r>
              <a:rPr lang="en-US" sz="1600">
                <a:solidFill>
                  <a:srgbClr val="000000"/>
                </a:solidFill>
              </a:rPr>
              <a:t> 150</a:t>
            </a:r>
            <a:r>
              <a:rPr lang="en-US" sz="1600">
                <a:solidFill>
                  <a:srgbClr val="000000"/>
                </a:solidFill>
                <a:latin typeface="Symbol" charset="0"/>
                <a:cs typeface="Symbol" charset="0"/>
              </a:rPr>
              <a:t>m</a:t>
            </a: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1800 e</a:t>
            </a: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          </a:t>
            </a:r>
            <a:r>
              <a:rPr lang="en-US" sz="1600">
                <a:solidFill>
                  <a:srgbClr val="000000"/>
                </a:solidFill>
              </a:rPr>
              <a:t>13</a:t>
            </a:r>
            <a:r>
              <a:rPr lang="en-US" sz="1600">
                <a:solidFill>
                  <a:srgbClr val="000000"/>
                </a:solidFill>
                <a:latin typeface="Symbol" charset="0"/>
                <a:cs typeface="Symbol" charset="0"/>
              </a:rPr>
              <a:t>m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500">
                <a:solidFill>
                  <a:srgbClr val="000000"/>
                </a:solidFill>
              </a:rPr>
              <a:t>x</a:t>
            </a:r>
            <a:r>
              <a:rPr lang="en-US" sz="1600">
                <a:solidFill>
                  <a:srgbClr val="000000"/>
                </a:solidFill>
              </a:rPr>
              <a:t> 25</a:t>
            </a:r>
            <a:r>
              <a:rPr lang="en-US" sz="1600">
                <a:solidFill>
                  <a:srgbClr val="000000"/>
                </a:solidFill>
                <a:latin typeface="Symbol" charset="0"/>
                <a:cs typeface="Symbol" charset="0"/>
              </a:rPr>
              <a:t>m </a:t>
            </a:r>
            <a:r>
              <a:rPr lang="en-US" sz="1500">
                <a:solidFill>
                  <a:srgbClr val="CC0000"/>
                </a:solidFill>
                <a:latin typeface="Symbol" charset="0"/>
                <a:cs typeface="Symbol" charset="0"/>
              </a:rPr>
              <a:t>(</a:t>
            </a:r>
            <a:r>
              <a:rPr lang="en-US" sz="1500">
                <a:solidFill>
                  <a:srgbClr val="CC0000"/>
                </a:solidFill>
                <a:cs typeface="Helvetica" charset="0"/>
              </a:rPr>
              <a:t>or better)</a:t>
            </a:r>
            <a:r>
              <a:rPr lang="en-US" sz="1600">
                <a:solidFill>
                  <a:srgbClr val="CC0000"/>
                </a:solidFill>
                <a:latin typeface="Symbol" charset="0"/>
                <a:cs typeface="Symbol" charset="0"/>
              </a:rPr>
              <a:t> </a:t>
            </a: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CO</a:t>
            </a:r>
            <a:r>
              <a:rPr lang="en-US" sz="1600" baseline="-25000">
                <a:solidFill>
                  <a:srgbClr val="CC0000"/>
                </a:solidFill>
              </a:rPr>
              <a:t>2</a:t>
            </a:r>
            <a:r>
              <a:rPr lang="en-US" sz="1600">
                <a:solidFill>
                  <a:srgbClr val="CC0000"/>
                </a:solidFill>
              </a:rPr>
              <a:t> </a:t>
            </a:r>
            <a:r>
              <a:rPr lang="en-US" sz="1500">
                <a:solidFill>
                  <a:srgbClr val="CC0000"/>
                </a:solidFill>
              </a:rPr>
              <a:t>(biphase)</a:t>
            </a:r>
            <a:endParaRPr lang="en-US" sz="1600">
              <a:solidFill>
                <a:srgbClr val="CC0000"/>
              </a:solidFill>
            </a:endParaRP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5.5%</a:t>
            </a: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20%</a:t>
            </a: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400Mb/sec </a:t>
            </a:r>
            <a:r>
              <a:rPr lang="en-US" sz="1500">
                <a:solidFill>
                  <a:srgbClr val="CC0000"/>
                </a:solidFill>
              </a:rPr>
              <a:t>(digital)</a:t>
            </a:r>
            <a:endParaRPr lang="en-US" sz="1600">
              <a:solidFill>
                <a:srgbClr val="CC0000"/>
              </a:solidFill>
            </a:endParaRP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52 M pixel/sec </a:t>
            </a: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~580 MHz/cm</a:t>
            </a:r>
            <a:r>
              <a:rPr lang="en-US" sz="1600" baseline="30000">
                <a:solidFill>
                  <a:srgbClr val="CC0000"/>
                </a:solidFill>
              </a:rPr>
              <a:t>2</a:t>
            </a:r>
          </a:p>
          <a:p>
            <a:pPr algn="ctr" eaLnBrk="1">
              <a:spcAft>
                <a:spcPts val="1089"/>
              </a:spcAft>
            </a:pPr>
            <a:r>
              <a:rPr lang="en-US" sz="1600">
                <a:solidFill>
                  <a:srgbClr val="CC0000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 TTC &amp; 40MHz I</a:t>
            </a:r>
            <a:r>
              <a:rPr lang="en-US" sz="1600" baseline="30000">
                <a:solidFill>
                  <a:srgbClr val="000000"/>
                </a:solidFill>
              </a:rPr>
              <a:t>2</a:t>
            </a:r>
            <a:r>
              <a:rPr lang="en-US" sz="160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47664" y="404664"/>
            <a:ext cx="669674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  <a:ea typeface="+mj-ea"/>
                <a:cs typeface="+mj-cs"/>
              </a:rPr>
              <a:t>Pixel </a:t>
            </a:r>
            <a:r>
              <a:rPr lang="en-US" sz="2800" dirty="0">
                <a:latin typeface="+mj-lt"/>
                <a:ea typeface="+mj-ea"/>
                <a:cs typeface="+mj-cs"/>
              </a:rPr>
              <a:t>Parameters:  Present &amp; Upgrade   </a:t>
            </a:r>
            <a:endParaRPr lang="de-CH" sz="2800" dirty="0">
              <a:latin typeface="+mj-lt"/>
              <a:ea typeface="+mj-ea"/>
              <a:cs typeface="+mj-cs"/>
            </a:endParaRPr>
          </a:p>
          <a:p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1606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Calorimeter trigger upgrade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18208"/>
          <a:stretch/>
        </p:blipFill>
        <p:spPr>
          <a:xfrm>
            <a:off x="565005" y="1772816"/>
            <a:ext cx="7596336" cy="440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217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 trigger upgrade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7029"/>
          <a:stretch/>
        </p:blipFill>
        <p:spPr>
          <a:xfrm>
            <a:off x="864471" y="1484784"/>
            <a:ext cx="7596336" cy="455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16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timing practical interest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377979"/>
            <a:ext cx="6857725" cy="514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3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parking: a + for next year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381975"/>
            <a:ext cx="7371928" cy="49993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60232" y="2852936"/>
            <a:ext cx="248376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Parked data includes Core (will ‘reprocess’ only ‘parked’ with final </a:t>
            </a:r>
            <a:r>
              <a:rPr lang="en-US" sz="1800" dirty="0" err="1" smtClean="0"/>
              <a:t>ali</a:t>
            </a:r>
            <a:r>
              <a:rPr lang="en-US" sz="1800" dirty="0" smtClean="0"/>
              <a:t>/</a:t>
            </a:r>
            <a:r>
              <a:rPr lang="en-US" sz="1800" dirty="0" err="1" smtClean="0"/>
              <a:t>calib</a:t>
            </a:r>
            <a:r>
              <a:rPr lang="en-US" sz="1800" dirty="0" smtClean="0"/>
              <a:t>): i.e. 75% is Core and 25% new triggers</a:t>
            </a:r>
          </a:p>
        </p:txBody>
      </p:sp>
    </p:spTree>
    <p:extLst>
      <p:ext uri="{BB962C8B-B14F-4D97-AF65-F5344CB8AC3E}">
        <p14:creationId xmlns:p14="http://schemas.microsoft.com/office/powerpoint/2010/main" val="721758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VBF tags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720" y="1598550"/>
            <a:ext cx="5121050" cy="47578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4851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couplings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96752"/>
            <a:ext cx="82042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06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 accelerator complex</a:t>
            </a:r>
            <a:endParaRPr lang="en-US" sz="54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we know </a:t>
            </a:r>
          </a:p>
          <a:p>
            <a:r>
              <a:rPr lang="en-US" sz="4000" dirty="0" smtClean="0"/>
              <a:t>What to expect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483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budget VFWD pixel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68760"/>
            <a:ext cx="7956376" cy="35361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4626691"/>
            <a:ext cx="5091336" cy="226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11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Performance from </a:t>
            </a:r>
            <a:r>
              <a:rPr lang="en-US" sz="3600" dirty="0" smtClean="0"/>
              <a:t>injectors 2012</a:t>
            </a:r>
            <a:endParaRPr lang="en-US" sz="36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824296"/>
              </p:ext>
            </p:extLst>
          </p:nvPr>
        </p:nvGraphicFramePr>
        <p:xfrm>
          <a:off x="1066800" y="2850233"/>
          <a:ext cx="6934199" cy="2666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1309"/>
                <a:gridCol w="2639940"/>
                <a:gridCol w="2472950"/>
              </a:tblGrid>
              <a:tr h="16306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/>
                          </a:solidFill>
                        </a:rPr>
                        <a:t>Bunch</a:t>
                      </a:r>
                      <a:r>
                        <a:rPr lang="en-US" sz="2400" baseline="0" dirty="0" smtClean="0">
                          <a:solidFill>
                            <a:schemeClr val="bg2"/>
                          </a:solidFill>
                        </a:rPr>
                        <a:t> spacing</a:t>
                      </a:r>
                    </a:p>
                    <a:p>
                      <a:pPr algn="ctr"/>
                      <a:r>
                        <a:rPr lang="en-US" sz="2400" baseline="0" dirty="0" smtClean="0">
                          <a:solidFill>
                            <a:schemeClr val="bg2"/>
                          </a:solidFill>
                        </a:rPr>
                        <a:t>[ns]</a:t>
                      </a:r>
                      <a:endParaRPr lang="en-US" sz="2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/>
                          </a:solidFill>
                        </a:rPr>
                        <a:t>Protons</a:t>
                      </a:r>
                      <a:r>
                        <a:rPr lang="en-US" sz="2400" baseline="0" dirty="0" smtClean="0">
                          <a:solidFill>
                            <a:schemeClr val="bg2"/>
                          </a:solidFill>
                        </a:rPr>
                        <a:t> per </a:t>
                      </a:r>
                      <a:r>
                        <a:rPr lang="en-US" sz="2400" dirty="0" smtClean="0">
                          <a:solidFill>
                            <a:schemeClr val="bg2"/>
                          </a:solidFill>
                        </a:rPr>
                        <a:t>bunch [ppb]</a:t>
                      </a:r>
                      <a:endParaRPr lang="en-US" sz="2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2"/>
                          </a:solidFill>
                        </a:rPr>
                        <a:t>Norm.</a:t>
                      </a:r>
                      <a:r>
                        <a:rPr lang="en-US" sz="2400" baseline="0" dirty="0" smtClean="0">
                          <a:solidFill>
                            <a:schemeClr val="bg2"/>
                          </a:solidFill>
                        </a:rPr>
                        <a:t> e</a:t>
                      </a:r>
                      <a:r>
                        <a:rPr lang="en-US" sz="2400" dirty="0" smtClean="0">
                          <a:solidFill>
                            <a:schemeClr val="bg2"/>
                          </a:solidFill>
                        </a:rPr>
                        <a:t>mittance</a:t>
                      </a:r>
                      <a:r>
                        <a:rPr lang="en-US" sz="2400" baseline="0" dirty="0" smtClean="0">
                          <a:solidFill>
                            <a:schemeClr val="bg2"/>
                          </a:solidFill>
                        </a:rPr>
                        <a:t> H&amp;V</a:t>
                      </a:r>
                      <a:br>
                        <a:rPr lang="en-US" sz="2400" baseline="0" dirty="0" smtClean="0">
                          <a:solidFill>
                            <a:schemeClr val="bg2"/>
                          </a:solidFill>
                        </a:rPr>
                      </a:br>
                      <a:r>
                        <a:rPr lang="en-US" sz="2400" baseline="0" dirty="0" smtClean="0">
                          <a:solidFill>
                            <a:schemeClr val="bg2"/>
                          </a:solidFill>
                        </a:rPr>
                        <a:t>[microns]</a:t>
                      </a:r>
                    </a:p>
                    <a:p>
                      <a:pPr algn="ctr"/>
                      <a:r>
                        <a:rPr lang="en-US" sz="2400" baseline="0" dirty="0" smtClean="0">
                          <a:solidFill>
                            <a:schemeClr val="bg2"/>
                          </a:solidFill>
                        </a:rPr>
                        <a:t>Exit SPS</a:t>
                      </a:r>
                      <a:endParaRPr lang="en-US" sz="24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1.7 x 10</a:t>
                      </a:r>
                      <a:r>
                        <a:rPr lang="en-US" sz="2800" baseline="30000" dirty="0" smtClean="0">
                          <a:solidFill>
                            <a:srgbClr val="FF0000"/>
                          </a:solidFill>
                        </a:rPr>
                        <a:t>11 </a:t>
                      </a:r>
                      <a:endParaRPr lang="en-US" sz="28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1.8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 x 10</a:t>
                      </a:r>
                      <a:r>
                        <a:rPr lang="en-US" sz="2800" baseline="30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2.7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March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438400" y="1497558"/>
            <a:ext cx="4869904" cy="92333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Design report with 25 ns:</a:t>
            </a:r>
          </a:p>
          <a:p>
            <a:pPr marL="285750" indent="-285750">
              <a:buFont typeface="Arial"/>
              <a:buChar char="•"/>
            </a:pPr>
            <a:r>
              <a:rPr lang="en-US" sz="1800" b="1" dirty="0" smtClean="0">
                <a:solidFill>
                  <a:srgbClr val="FF0000"/>
                </a:solidFill>
              </a:rPr>
              <a:t>1.15 x 10</a:t>
            </a:r>
            <a:r>
              <a:rPr lang="en-US" sz="1800" b="1" baseline="30000" dirty="0" smtClean="0">
                <a:solidFill>
                  <a:srgbClr val="FF0000"/>
                </a:solidFill>
              </a:rPr>
              <a:t>11</a:t>
            </a:r>
            <a:r>
              <a:rPr lang="en-US" sz="1800" b="1" dirty="0" smtClean="0">
                <a:solidFill>
                  <a:srgbClr val="FF0000"/>
                </a:solidFill>
              </a:rPr>
              <a:t> ppb</a:t>
            </a:r>
          </a:p>
          <a:p>
            <a:pPr marL="285750" indent="-285750">
              <a:buFont typeface="Arial"/>
              <a:buChar char="•"/>
            </a:pPr>
            <a:r>
              <a:rPr lang="en-US" sz="1800" b="1" dirty="0" smtClean="0">
                <a:solidFill>
                  <a:srgbClr val="FF0000"/>
                </a:solidFill>
              </a:rPr>
              <a:t>Normalized emittance 3.75 microns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3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Radiation effects (SEU ++)</a:t>
            </a:r>
            <a:endParaRPr lang="en-US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" y="1081921"/>
            <a:ext cx="7056784" cy="5014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H="1">
            <a:off x="1880688" y="4466297"/>
            <a:ext cx="4536504" cy="86409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20935565">
            <a:off x="4327608" y="4281631"/>
            <a:ext cx="211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C00000"/>
                </a:solidFill>
              </a:rPr>
              <a:t>~3 dumps per fb</a:t>
            </a:r>
            <a:r>
              <a:rPr lang="en-US" sz="1800" b="1" baseline="30000" dirty="0" smtClean="0">
                <a:solidFill>
                  <a:srgbClr val="C00000"/>
                </a:solidFill>
              </a:rPr>
              <a:t>-1</a:t>
            </a:r>
            <a:endParaRPr lang="en-US" sz="1800" b="1" baseline="30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04" y="424098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2012</a:t>
            </a:r>
            <a:endParaRPr lang="en-US" b="1" baseline="30000" dirty="0">
              <a:solidFill>
                <a:srgbClr val="C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894164" y="1419101"/>
            <a:ext cx="2412309" cy="391129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8144006">
            <a:off x="2146050" y="2675574"/>
            <a:ext cx="223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9999FF">
                    <a:lumMod val="50000"/>
                  </a:srgbClr>
                </a:solidFill>
              </a:rPr>
              <a:t>~12 dumps per fb</a:t>
            </a:r>
            <a:r>
              <a:rPr lang="en-US" sz="1800" b="1" baseline="30000" dirty="0" smtClean="0">
                <a:solidFill>
                  <a:srgbClr val="9999FF">
                    <a:lumMod val="50000"/>
                  </a:srgbClr>
                </a:solidFill>
              </a:rPr>
              <a:t>-1</a:t>
            </a:r>
            <a:endParaRPr lang="en-US" sz="1800" b="1" baseline="30000" dirty="0">
              <a:solidFill>
                <a:srgbClr val="9999FF">
                  <a:lumMod val="50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15819" y="163133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999FF">
                    <a:lumMod val="50000"/>
                  </a:srgbClr>
                </a:solidFill>
              </a:rPr>
              <a:t>2011</a:t>
            </a:r>
            <a:endParaRPr lang="en-US" b="1" baseline="30000" dirty="0">
              <a:solidFill>
                <a:srgbClr val="9999FF">
                  <a:lumMod val="50000"/>
                </a:srgb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7806" y="3256676"/>
            <a:ext cx="29850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2011/12 </a:t>
            </a:r>
            <a:r>
              <a:rPr lang="en-US" sz="2000" b="1" dirty="0" err="1" smtClean="0">
                <a:solidFill>
                  <a:srgbClr val="C00000"/>
                </a:solidFill>
              </a:rPr>
              <a:t>xMasBreak</a:t>
            </a:r>
            <a:r>
              <a:rPr lang="en-US" sz="2000" b="1" dirty="0" smtClean="0">
                <a:solidFill>
                  <a:srgbClr val="C00000"/>
                </a:solidFill>
              </a:rPr>
              <a:t/>
            </a:r>
            <a:br>
              <a:rPr lang="en-US" sz="2000" b="1" dirty="0" smtClean="0">
                <a:solidFill>
                  <a:srgbClr val="C00000"/>
                </a:solidFill>
              </a:rPr>
            </a:br>
            <a:r>
              <a:rPr lang="en-US" sz="2000" b="1" dirty="0" smtClean="0">
                <a:solidFill>
                  <a:srgbClr val="C00000"/>
                </a:solidFill>
              </a:rPr>
              <a:t>‘Early’ Relocation</a:t>
            </a:r>
            <a:br>
              <a:rPr lang="en-US" sz="2000" b="1" dirty="0" smtClean="0">
                <a:solidFill>
                  <a:srgbClr val="C00000"/>
                </a:solidFill>
              </a:rPr>
            </a:br>
            <a:r>
              <a:rPr lang="en-US" sz="2000" b="1" dirty="0" smtClean="0">
                <a:solidFill>
                  <a:srgbClr val="C00000"/>
                </a:solidFill>
              </a:rPr>
              <a:t>+ Additional Shielding</a:t>
            </a:r>
            <a:br>
              <a:rPr lang="en-US" sz="2000" b="1" dirty="0" smtClean="0">
                <a:solidFill>
                  <a:srgbClr val="C00000"/>
                </a:solidFill>
              </a:rPr>
            </a:br>
            <a:r>
              <a:rPr lang="en-US" sz="2000" b="1" dirty="0" smtClean="0">
                <a:solidFill>
                  <a:srgbClr val="C00000"/>
                </a:solidFill>
              </a:rPr>
              <a:t>+ Equipment Upgrades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9434" y="2783978"/>
            <a:ext cx="214492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9999FF">
                    <a:lumMod val="50000"/>
                  </a:srgbClr>
                </a:solidFill>
              </a:rPr>
              <a:t>Several shielding </a:t>
            </a:r>
            <a:br>
              <a:rPr lang="en-US" sz="1400" b="1" dirty="0" smtClean="0">
                <a:solidFill>
                  <a:srgbClr val="9999FF">
                    <a:lumMod val="50000"/>
                  </a:srgbClr>
                </a:solidFill>
              </a:rPr>
            </a:br>
            <a:r>
              <a:rPr lang="en-US" sz="1400" b="1" dirty="0" smtClean="0">
                <a:solidFill>
                  <a:srgbClr val="9999FF">
                    <a:lumMod val="50000"/>
                  </a:srgbClr>
                </a:solidFill>
              </a:rPr>
              <a:t>campaigns prior</a:t>
            </a:r>
            <a:br>
              <a:rPr lang="en-US" sz="1400" b="1" dirty="0" smtClean="0">
                <a:solidFill>
                  <a:srgbClr val="9999FF">
                    <a:lumMod val="50000"/>
                  </a:srgbClr>
                </a:solidFill>
              </a:rPr>
            </a:br>
            <a:r>
              <a:rPr lang="en-US" sz="1400" b="1" dirty="0" smtClean="0">
                <a:solidFill>
                  <a:srgbClr val="9999FF">
                    <a:lumMod val="50000"/>
                  </a:srgbClr>
                </a:solidFill>
              </a:rPr>
              <a:t>the 2011 Run + </a:t>
            </a:r>
            <a:br>
              <a:rPr lang="en-US" sz="1400" b="1" dirty="0" smtClean="0">
                <a:solidFill>
                  <a:srgbClr val="9999FF">
                    <a:lumMod val="50000"/>
                  </a:srgbClr>
                </a:solidFill>
              </a:rPr>
            </a:br>
            <a:r>
              <a:rPr lang="en-US" sz="1400" b="1" dirty="0" smtClean="0">
                <a:solidFill>
                  <a:srgbClr val="9999FF">
                    <a:lumMod val="50000"/>
                  </a:srgbClr>
                </a:solidFill>
              </a:rPr>
              <a:t>Relocations ‘on the fly’</a:t>
            </a:r>
            <a:br>
              <a:rPr lang="en-US" sz="1400" b="1" dirty="0" smtClean="0">
                <a:solidFill>
                  <a:srgbClr val="9999FF">
                    <a:lumMod val="50000"/>
                  </a:srgbClr>
                </a:solidFill>
              </a:rPr>
            </a:br>
            <a:r>
              <a:rPr lang="en-US" sz="1400" b="1" dirty="0" smtClean="0">
                <a:solidFill>
                  <a:srgbClr val="9999FF">
                    <a:lumMod val="50000"/>
                  </a:srgbClr>
                </a:solidFill>
              </a:rPr>
              <a:t>+ Equipment Upgrades</a:t>
            </a:r>
            <a:br>
              <a:rPr lang="en-US" sz="1400" b="1" dirty="0" smtClean="0">
                <a:solidFill>
                  <a:srgbClr val="9999FF">
                    <a:lumMod val="50000"/>
                  </a:srgbClr>
                </a:solidFill>
              </a:rPr>
            </a:br>
            <a:endParaRPr lang="en-US" sz="1400" b="1" dirty="0" smtClean="0">
              <a:solidFill>
                <a:srgbClr val="9999FF">
                  <a:lumMod val="50000"/>
                </a:srgbClr>
              </a:solidFill>
            </a:endParaRPr>
          </a:p>
        </p:txBody>
      </p:sp>
      <p:cxnSp>
        <p:nvCxnSpPr>
          <p:cNvPr id="14" name="Straight Connector 13"/>
          <p:cNvCxnSpPr>
            <a:stCxn id="16" idx="1"/>
          </p:cNvCxnSpPr>
          <p:nvPr/>
        </p:nvCxnSpPr>
        <p:spPr>
          <a:xfrm flipH="1">
            <a:off x="1893636" y="5217735"/>
            <a:ext cx="4256856" cy="10336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1444939">
            <a:off x="4261948" y="4916531"/>
            <a:ext cx="2239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B050"/>
                </a:solidFill>
              </a:rPr>
              <a:t>&lt; 0.5 dump per fb</a:t>
            </a:r>
            <a:r>
              <a:rPr lang="en-US" sz="1800" b="1" baseline="30000" dirty="0" smtClean="0">
                <a:solidFill>
                  <a:srgbClr val="00B050"/>
                </a:solidFill>
              </a:rPr>
              <a:t>-1</a:t>
            </a:r>
            <a:endParaRPr lang="en-US" sz="1800" b="1" baseline="300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0492" y="5033069"/>
            <a:ext cx="307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B050"/>
                </a:solidFill>
              </a:rPr>
              <a:t>&gt;LS1 (nominal -&gt; ultimate)</a:t>
            </a:r>
            <a:endParaRPr lang="en-US" sz="1800" b="1" baseline="30000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66516" y="4754329"/>
            <a:ext cx="2658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R2E-Project aiming for …</a:t>
            </a:r>
            <a:endParaRPr lang="en-US" sz="1600" b="1" baseline="300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4469" y="1072629"/>
            <a:ext cx="2904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2012 SEE Failure Analysis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66622" y="5828059"/>
            <a:ext cx="44773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1" dirty="0" smtClean="0">
                <a:solidFill>
                  <a:srgbClr val="990000"/>
                </a:solidFill>
              </a:rPr>
              <a:t>Equipment relocations @ 4 LHC Points</a:t>
            </a:r>
            <a:br>
              <a:rPr lang="en-US" sz="1600" b="1" dirty="0" smtClean="0">
                <a:solidFill>
                  <a:srgbClr val="990000"/>
                </a:solidFill>
              </a:rPr>
            </a:br>
            <a:r>
              <a:rPr lang="en-US" sz="1600" b="1" dirty="0" smtClean="0">
                <a:solidFill>
                  <a:srgbClr val="990000"/>
                </a:solidFill>
              </a:rPr>
              <a:t>   (&gt;100 Racks, &gt;60 weeks of work)</a:t>
            </a:r>
          </a:p>
          <a:p>
            <a:pPr marL="285750" indent="-285750">
              <a:buFontTx/>
              <a:buChar char="-"/>
            </a:pPr>
            <a:r>
              <a:rPr lang="en-US" sz="1600" b="1" dirty="0" smtClean="0">
                <a:solidFill>
                  <a:srgbClr val="990000"/>
                </a:solidFill>
              </a:rPr>
              <a:t>Additional shielding</a:t>
            </a:r>
          </a:p>
          <a:p>
            <a:pPr marL="285750" indent="-285750">
              <a:buFontTx/>
              <a:buChar char="-"/>
            </a:pPr>
            <a:r>
              <a:rPr lang="en-US" sz="1600" b="1" dirty="0" smtClean="0">
                <a:solidFill>
                  <a:srgbClr val="990000"/>
                </a:solidFill>
              </a:rPr>
              <a:t>Critical system upgrades (QPS, FGC)</a:t>
            </a:r>
          </a:p>
        </p:txBody>
      </p:sp>
      <p:sp>
        <p:nvSpPr>
          <p:cNvPr id="5" name="Down Arrow 4"/>
          <p:cNvSpPr/>
          <p:nvPr/>
        </p:nvSpPr>
        <p:spPr bwMode="auto">
          <a:xfrm>
            <a:off x="6876256" y="5610893"/>
            <a:ext cx="224408" cy="284604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7452320" y="5612561"/>
            <a:ext cx="224408" cy="284604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8164016" y="5610893"/>
            <a:ext cx="224408" cy="284604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664275"/>
            <a:ext cx="2133600" cy="365125"/>
          </a:xfrm>
        </p:spPr>
        <p:txBody>
          <a:bodyPr/>
          <a:lstStyle/>
          <a:p>
            <a:fld id="{8EF5F997-9F9C-40C0-9ED6-BF978F543DE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March 2013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3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/>
      <p:bldP spid="13" grpId="0"/>
      <p:bldP spid="15" grpId="0"/>
      <p:bldP spid="16" grpId="0"/>
      <p:bldP spid="17" grpId="0"/>
      <p:bldP spid="18" grpId="0"/>
      <p:bldP spid="5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25 ns &amp; electron cloud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76400"/>
            <a:ext cx="7188200" cy="2323016"/>
          </a:xfrm>
          <a:prstGeom prst="rect">
            <a:avLst/>
          </a:prstGeom>
          <a:effectLst>
            <a:outerShdw blurRad="889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74576" y="4804216"/>
            <a:ext cx="7901880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SzPct val="100000"/>
              <a:buFont typeface="Times" charset="0"/>
              <a:buChar char="•"/>
            </a:pPr>
            <a:r>
              <a:rPr lang="en-US" sz="2000" dirty="0" smtClean="0">
                <a:latin typeface="Arial" charset="0"/>
                <a:ea typeface="Symbol" charset="0"/>
                <a:cs typeface="Symbol" charset="0"/>
              </a:rPr>
              <a:t> Typical </a:t>
            </a:r>
            <a:r>
              <a:rPr lang="en-US" sz="2000" dirty="0">
                <a:latin typeface="Arial" charset="0"/>
                <a:ea typeface="Symbol" charset="0"/>
                <a:cs typeface="Symbol" charset="0"/>
              </a:rPr>
              <a:t>e</a:t>
            </a:r>
            <a:r>
              <a:rPr lang="en-US" sz="2000" baseline="30000" dirty="0">
                <a:latin typeface="Arial" charset="0"/>
                <a:ea typeface="Symbol" charset="0"/>
                <a:cs typeface="Symbol" charset="0"/>
              </a:rPr>
              <a:t>–</a:t>
            </a:r>
            <a:r>
              <a:rPr lang="en-US" sz="2000" dirty="0">
                <a:latin typeface="Arial" charset="0"/>
                <a:ea typeface="Symbol" charset="0"/>
                <a:cs typeface="Symbol" charset="0"/>
              </a:rPr>
              <a:t> densities: n</a:t>
            </a:r>
            <a:r>
              <a:rPr lang="en-US" sz="2000" baseline="-25000" dirty="0">
                <a:latin typeface="Arial" charset="0"/>
                <a:ea typeface="Symbol" charset="0"/>
                <a:cs typeface="Symbol" charset="0"/>
              </a:rPr>
              <a:t>e</a:t>
            </a:r>
            <a:r>
              <a:rPr lang="en-US" sz="2000" dirty="0">
                <a:latin typeface="Arial" charset="0"/>
                <a:ea typeface="Symbol" charset="0"/>
                <a:cs typeface="Symbol" charset="0"/>
              </a:rPr>
              <a:t>=10</a:t>
            </a:r>
            <a:r>
              <a:rPr lang="en-US" sz="2000" baseline="30000" dirty="0">
                <a:latin typeface="Arial" charset="0"/>
                <a:ea typeface="Symbol" charset="0"/>
                <a:cs typeface="Symbol" charset="0"/>
              </a:rPr>
              <a:t>10</a:t>
            </a:r>
            <a:r>
              <a:rPr lang="en-US" sz="2000" dirty="0">
                <a:latin typeface="Arial" charset="0"/>
                <a:ea typeface="Symbol" charset="0"/>
                <a:cs typeface="Symbol" charset="0"/>
              </a:rPr>
              <a:t>–10</a:t>
            </a:r>
            <a:r>
              <a:rPr lang="en-US" sz="2000" baseline="30000" dirty="0">
                <a:latin typeface="Arial" charset="0"/>
                <a:ea typeface="Symbol" charset="0"/>
                <a:cs typeface="Symbol" charset="0"/>
              </a:rPr>
              <a:t>12</a:t>
            </a:r>
            <a:r>
              <a:rPr lang="en-US" sz="2000" dirty="0">
                <a:latin typeface="Arial" charset="0"/>
                <a:ea typeface="Symbol" charset="0"/>
                <a:cs typeface="Symbol" charset="0"/>
              </a:rPr>
              <a:t> m</a:t>
            </a:r>
            <a:r>
              <a:rPr lang="en-US" sz="2000" baseline="30000" dirty="0">
                <a:latin typeface="Arial" charset="0"/>
                <a:ea typeface="Symbol" charset="0"/>
                <a:cs typeface="Symbol" charset="0"/>
              </a:rPr>
              <a:t>–3</a:t>
            </a:r>
            <a:r>
              <a:rPr lang="en-US" sz="2000" dirty="0">
                <a:latin typeface="Arial" charset="0"/>
                <a:ea typeface="Symbol" charset="0"/>
                <a:cs typeface="Symbol" charset="0"/>
              </a:rPr>
              <a:t> (~a few </a:t>
            </a:r>
            <a:r>
              <a:rPr lang="en-US" sz="2000" dirty="0" err="1">
                <a:latin typeface="Arial" charset="0"/>
                <a:ea typeface="Symbol" charset="0"/>
                <a:cs typeface="Symbol" charset="0"/>
              </a:rPr>
              <a:t>nC</a:t>
            </a:r>
            <a:r>
              <a:rPr lang="en-US" sz="2000" dirty="0">
                <a:latin typeface="Arial" charset="0"/>
                <a:ea typeface="Symbol" charset="0"/>
                <a:cs typeface="Symbol" charset="0"/>
              </a:rPr>
              <a:t>/m)</a:t>
            </a:r>
          </a:p>
          <a:p>
            <a:pPr>
              <a:lnSpc>
                <a:spcPct val="90000"/>
              </a:lnSpc>
              <a:spcBef>
                <a:spcPct val="20000"/>
              </a:spcBef>
              <a:buSzPct val="100000"/>
              <a:buFont typeface="Times" charset="0"/>
              <a:buChar char="•"/>
            </a:pPr>
            <a:r>
              <a:rPr lang="en-US" sz="2000" dirty="0" smtClean="0">
                <a:latin typeface="Arial" charset="0"/>
                <a:ea typeface="Symbol" charset="0"/>
                <a:cs typeface="Symbol" charset="0"/>
              </a:rPr>
              <a:t> Typical </a:t>
            </a:r>
            <a:r>
              <a:rPr lang="en-US" sz="2000" dirty="0">
                <a:latin typeface="Arial" charset="0"/>
                <a:ea typeface="Symbol" charset="0"/>
                <a:cs typeface="Symbol" charset="0"/>
              </a:rPr>
              <a:t>e</a:t>
            </a:r>
            <a:r>
              <a:rPr lang="en-US" sz="2000" baseline="30000" dirty="0">
                <a:latin typeface="Arial" charset="0"/>
                <a:ea typeface="Symbol" charset="0"/>
                <a:cs typeface="Symbol" charset="0"/>
              </a:rPr>
              <a:t>–</a:t>
            </a:r>
            <a:r>
              <a:rPr lang="en-US" sz="2000" dirty="0">
                <a:latin typeface="Arial" charset="0"/>
                <a:ea typeface="Symbol" charset="0"/>
                <a:cs typeface="Symbol" charset="0"/>
              </a:rPr>
              <a:t> energies: &lt;~ 200 </a:t>
            </a:r>
            <a:r>
              <a:rPr lang="en-US" sz="2000" dirty="0" err="1" smtClean="0">
                <a:latin typeface="Arial" charset="0"/>
                <a:ea typeface="Symbol" charset="0"/>
                <a:cs typeface="Symbol" charset="0"/>
              </a:rPr>
              <a:t>eV</a:t>
            </a:r>
            <a:r>
              <a:rPr lang="en-US" sz="2000" dirty="0" smtClean="0">
                <a:latin typeface="Arial" charset="0"/>
                <a:ea typeface="Symbol" charset="0"/>
                <a:cs typeface="Symbol" charset="0"/>
              </a:rPr>
              <a:t> </a:t>
            </a:r>
            <a:r>
              <a:rPr lang="en-US" sz="2000" dirty="0">
                <a:latin typeface="Arial" charset="0"/>
                <a:ea typeface="Symbol" charset="0"/>
                <a:cs typeface="Symbol" charset="0"/>
              </a:rPr>
              <a:t>(with significant fluctuations</a:t>
            </a:r>
            <a:r>
              <a:rPr lang="en-US" sz="2000" dirty="0" smtClean="0">
                <a:latin typeface="Arial" charset="0"/>
                <a:ea typeface="Symbol" charset="0"/>
                <a:cs typeface="Symbol" charset="0"/>
              </a:rPr>
              <a:t>)</a:t>
            </a:r>
            <a:endParaRPr lang="en-US" sz="2000" dirty="0">
              <a:latin typeface="Arial" charset="0"/>
              <a:ea typeface="Symbol" charset="0"/>
              <a:cs typeface="Symbol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9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 March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LISHEP 2013, T. Camporesi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85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43706</TotalTime>
  <Words>4016</Words>
  <Application>Microsoft Macintosh PowerPoint</Application>
  <PresentationFormat>On-screen Show (4:3)</PresentationFormat>
  <Paragraphs>709</Paragraphs>
  <Slides>60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PowerPoint Presentation</vt:lpstr>
      <vt:lpstr>LHC prediction trustfulness</vt:lpstr>
      <vt:lpstr>LHC plans</vt:lpstr>
      <vt:lpstr>Map into CMS space </vt:lpstr>
      <vt:lpstr>A comment about statistics</vt:lpstr>
      <vt:lpstr>The accelerator complex</vt:lpstr>
      <vt:lpstr>Performance from injectors 2012</vt:lpstr>
      <vt:lpstr>Radiation effects (SEU ++)</vt:lpstr>
      <vt:lpstr>25 ns &amp; electron cloud</vt:lpstr>
      <vt:lpstr>PowerPoint Presentation</vt:lpstr>
      <vt:lpstr>Electron cloud: consequences</vt:lpstr>
      <vt:lpstr>The 2012 25 ns scrubbing</vt:lpstr>
      <vt:lpstr>25 ns &amp; electron cloud</vt:lpstr>
      <vt:lpstr>Beam from injectors LS1 to LS2 </vt:lpstr>
      <vt:lpstr>50 versus 25 ns</vt:lpstr>
      <vt:lpstr>b* reach at 6.5 TeV</vt:lpstr>
      <vt:lpstr>Potential performance</vt:lpstr>
      <vt:lpstr>HL -LHC</vt:lpstr>
      <vt:lpstr>The CMS view point</vt:lpstr>
      <vt:lpstr>HLT : challenges for 2015</vt:lpstr>
      <vt:lpstr>The Tier-0 Today</vt:lpstr>
      <vt:lpstr>50 ns spacing is too hard…</vt:lpstr>
      <vt:lpstr>CMS upgrade program</vt:lpstr>
      <vt:lpstr>Detector upgraded in LS1 </vt:lpstr>
      <vt:lpstr>Short term (LS1)</vt:lpstr>
      <vt:lpstr>LS1 Muon Upgrades</vt:lpstr>
      <vt:lpstr>Medium term (LS1 to LS2): pixel</vt:lpstr>
      <vt:lpstr>Upgraded Pixel tracking</vt:lpstr>
      <vt:lpstr>Upgrade: Pixel b-tagging</vt:lpstr>
      <vt:lpstr>Pixel upgrade: use case H→4ℓ</vt:lpstr>
      <vt:lpstr>PowerPoint Presentation</vt:lpstr>
      <vt:lpstr>LS1 to LS2: HCAl</vt:lpstr>
      <vt:lpstr>L1 Trigger Upgrade</vt:lpstr>
      <vt:lpstr>Longer term: LS3,HL-LHC</vt:lpstr>
      <vt:lpstr>HL-LHC /LS3</vt:lpstr>
      <vt:lpstr>Challenges of HL HLC</vt:lpstr>
      <vt:lpstr>PowerPoint Presentation</vt:lpstr>
      <vt:lpstr>Preview ( special fill ): what we learned</vt:lpstr>
      <vt:lpstr>LS3: Tracker trigger </vt:lpstr>
      <vt:lpstr>VERY forward tracking (CMS study)</vt:lpstr>
      <vt:lpstr>D0 and Pt resol VFPIXEL</vt:lpstr>
      <vt:lpstr>Fast timing: needs </vt:lpstr>
      <vt:lpstr>A dream for the moment  </vt:lpstr>
      <vt:lpstr>An issue</vt:lpstr>
      <vt:lpstr>Summary</vt:lpstr>
      <vt:lpstr>Backup</vt:lpstr>
      <vt:lpstr>Fast timing: state of the art </vt:lpstr>
      <vt:lpstr>Muon hit rates – simulated, endcap</vt:lpstr>
      <vt:lpstr>HPD gain drifts</vt:lpstr>
      <vt:lpstr>HCAL doses after 500 fb-1</vt:lpstr>
      <vt:lpstr>Depth segmentation</vt:lpstr>
      <vt:lpstr>P flow with HCAl upgrade</vt:lpstr>
      <vt:lpstr>PowerPoint Presentation</vt:lpstr>
      <vt:lpstr>Calorimeter trigger upgrade</vt:lpstr>
      <vt:lpstr>Muon trigger upgrade</vt:lpstr>
      <vt:lpstr>Fast timing practical interest</vt:lpstr>
      <vt:lpstr>Data parking: a + for next year</vt:lpstr>
      <vt:lpstr>VBF tags</vt:lpstr>
      <vt:lpstr>Higgs couplings</vt:lpstr>
      <vt:lpstr>Material budget VFWD pixel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Commissioning report</dc:title>
  <dc:subject/>
  <dc:creator>Tiziano Camporesi</dc:creator>
  <cp:keywords/>
  <dc:description/>
  <cp:lastModifiedBy>Alberto Santoro</cp:lastModifiedBy>
  <cp:revision>501</cp:revision>
  <cp:lastPrinted>2009-11-13T12:30:44Z</cp:lastPrinted>
  <dcterms:created xsi:type="dcterms:W3CDTF">2010-10-22T12:14:59Z</dcterms:created>
  <dcterms:modified xsi:type="dcterms:W3CDTF">2013-03-20T12:34:50Z</dcterms:modified>
  <cp:category/>
</cp:coreProperties>
</file>